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3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image41.jpg" ContentType="image/jpg"/>
  <Override PartName="/ppt/media/image42.jpg" ContentType="image/jpg"/>
  <Override PartName="/ppt/media/image45.jpg" ContentType="image/jpg"/>
  <Override PartName="/ppt/media/image46.jpg" ContentType="image/jpg"/>
  <Override PartName="/ppt/media/image49.jpg" ContentType="image/jpg"/>
  <Override PartName="/ppt/media/image50.jpg" ContentType="image/jpg"/>
  <Override PartName="/ppt/media/image51.jpg" ContentType="image/jpg"/>
  <Override PartName="/ppt/media/image52.jpg" ContentType="image/jpg"/>
  <Override PartName="/ppt/media/image53.jpg" ContentType="image/jpg"/>
  <Override PartName="/ppt/media/image54.jpg" ContentType="image/jpg"/>
  <Override PartName="/ppt/media/image55.jpg" ContentType="image/jpg"/>
  <Override PartName="/ppt/media/image56.jpg" ContentType="image/jpg"/>
  <Override PartName="/ppt/media/image57.jpg" ContentType="image/jpg"/>
  <Override PartName="/ppt/media/image61.jpg" ContentType="image/jpg"/>
  <Override PartName="/ppt/media/image62.jpg" ContentType="image/jpg"/>
  <Override PartName="/ppt/media/image71.jpg" ContentType="image/jpg"/>
  <Override PartName="/ppt/media/image76.jpg" ContentType="image/jpg"/>
  <Override PartName="/ppt/media/image78.jpg" ContentType="image/jpg"/>
  <Override PartName="/ppt/media/image79.jpg" ContentType="image/jpg"/>
  <Override PartName="/ppt/media/image84.jpg" ContentType="image/jpg"/>
  <Override PartName="/ppt/media/image115.jpg" ContentType="image/jpg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6" r:id="rId1"/>
    <p:sldMasterId id="2147483711" r:id="rId2"/>
    <p:sldMasterId id="2147483722" r:id="rId3"/>
    <p:sldMasterId id="2147483752" r:id="rId4"/>
  </p:sldMasterIdLst>
  <p:notesMasterIdLst>
    <p:notesMasterId r:id="rId98"/>
  </p:notesMasterIdLst>
  <p:sldIdLst>
    <p:sldId id="1795" r:id="rId5"/>
    <p:sldId id="2090" r:id="rId6"/>
    <p:sldId id="2182" r:id="rId7"/>
    <p:sldId id="2183" r:id="rId8"/>
    <p:sldId id="2189" r:id="rId9"/>
    <p:sldId id="2190" r:id="rId10"/>
    <p:sldId id="2111" r:id="rId11"/>
    <p:sldId id="312" r:id="rId12"/>
    <p:sldId id="2052" r:id="rId13"/>
    <p:sldId id="2078" r:id="rId14"/>
    <p:sldId id="2080" r:id="rId15"/>
    <p:sldId id="2081" r:id="rId16"/>
    <p:sldId id="2140" r:id="rId17"/>
    <p:sldId id="290" r:id="rId18"/>
    <p:sldId id="2148" r:id="rId19"/>
    <p:sldId id="2133" r:id="rId20"/>
    <p:sldId id="2147" r:id="rId21"/>
    <p:sldId id="2134" r:id="rId22"/>
    <p:sldId id="2145" r:id="rId23"/>
    <p:sldId id="2142" r:id="rId24"/>
    <p:sldId id="2151" r:id="rId25"/>
    <p:sldId id="2149" r:id="rId26"/>
    <p:sldId id="2155" r:id="rId27"/>
    <p:sldId id="2061" r:id="rId28"/>
    <p:sldId id="2146" r:id="rId29"/>
    <p:sldId id="2144" r:id="rId30"/>
    <p:sldId id="2152" r:id="rId31"/>
    <p:sldId id="2153" r:id="rId32"/>
    <p:sldId id="2154" r:id="rId33"/>
    <p:sldId id="286" r:id="rId34"/>
    <p:sldId id="2156" r:id="rId35"/>
    <p:sldId id="2158" r:id="rId36"/>
    <p:sldId id="2157" r:id="rId37"/>
    <p:sldId id="2138" r:id="rId38"/>
    <p:sldId id="2141" r:id="rId39"/>
    <p:sldId id="2131" r:id="rId40"/>
    <p:sldId id="2137" r:id="rId41"/>
    <p:sldId id="2184" r:id="rId42"/>
    <p:sldId id="1875" r:id="rId43"/>
    <p:sldId id="2187" r:id="rId44"/>
    <p:sldId id="2186" r:id="rId45"/>
    <p:sldId id="2188" r:id="rId46"/>
    <p:sldId id="1882" r:id="rId47"/>
    <p:sldId id="2098" r:id="rId48"/>
    <p:sldId id="2100" r:id="rId49"/>
    <p:sldId id="1883" r:id="rId50"/>
    <p:sldId id="1892" r:id="rId51"/>
    <p:sldId id="2092" r:id="rId52"/>
    <p:sldId id="2094" r:id="rId53"/>
    <p:sldId id="2099" r:id="rId54"/>
    <p:sldId id="2093" r:id="rId55"/>
    <p:sldId id="2109" r:id="rId56"/>
    <p:sldId id="2136" r:id="rId57"/>
    <p:sldId id="2160" r:id="rId58"/>
    <p:sldId id="262" r:id="rId59"/>
    <p:sldId id="263" r:id="rId60"/>
    <p:sldId id="265" r:id="rId61"/>
    <p:sldId id="267" r:id="rId62"/>
    <p:sldId id="296" r:id="rId63"/>
    <p:sldId id="316" r:id="rId64"/>
    <p:sldId id="2102" r:id="rId65"/>
    <p:sldId id="2104" r:id="rId66"/>
    <p:sldId id="2166" r:id="rId67"/>
    <p:sldId id="2161" r:id="rId68"/>
    <p:sldId id="2162" r:id="rId69"/>
    <p:sldId id="2163" r:id="rId70"/>
    <p:sldId id="284" r:id="rId71"/>
    <p:sldId id="285" r:id="rId72"/>
    <p:sldId id="2164" r:id="rId73"/>
    <p:sldId id="288" r:id="rId74"/>
    <p:sldId id="2165" r:id="rId75"/>
    <p:sldId id="2167" r:id="rId76"/>
    <p:sldId id="2168" r:id="rId77"/>
    <p:sldId id="289" r:id="rId78"/>
    <p:sldId id="2169" r:id="rId79"/>
    <p:sldId id="2170" r:id="rId80"/>
    <p:sldId id="292" r:id="rId81"/>
    <p:sldId id="293" r:id="rId82"/>
    <p:sldId id="2171" r:id="rId83"/>
    <p:sldId id="2172" r:id="rId84"/>
    <p:sldId id="2173" r:id="rId85"/>
    <p:sldId id="2178" r:id="rId86"/>
    <p:sldId id="2174" r:id="rId87"/>
    <p:sldId id="2179" r:id="rId88"/>
    <p:sldId id="2176" r:id="rId89"/>
    <p:sldId id="2177" r:id="rId90"/>
    <p:sldId id="364" r:id="rId91"/>
    <p:sldId id="365" r:id="rId92"/>
    <p:sldId id="2180" r:id="rId93"/>
    <p:sldId id="2181" r:id="rId94"/>
    <p:sldId id="2106" r:id="rId95"/>
    <p:sldId id="342" r:id="rId96"/>
    <p:sldId id="2127" r:id="rId97"/>
  </p:sldIdLst>
  <p:sldSz cx="9144000" cy="5143500" type="screen16x9"/>
  <p:notesSz cx="6858000" cy="9144000"/>
  <p:embeddedFontLst>
    <p:embeddedFont>
      <p:font typeface="Cambria" panose="02040503050406030204" pitchFamily="18" charset="0"/>
      <p:regular r:id="rId99"/>
      <p:bold r:id="rId100"/>
      <p:italic r:id="rId101"/>
      <p:boldItalic r:id="rId102"/>
    </p:embeddedFont>
    <p:embeddedFont>
      <p:font typeface="Cambria Math" panose="02040503050406030204" pitchFamily="18" charset="0"/>
      <p:regular r:id="rId103"/>
    </p:embeddedFont>
    <p:embeddedFont>
      <p:font typeface="Consolas" panose="020B0609020204030204" pitchFamily="49" charset="0"/>
      <p:regular r:id="rId104"/>
      <p:bold r:id="rId105"/>
      <p:italic r:id="rId106"/>
      <p:boldItalic r:id="rId107"/>
    </p:embeddedFont>
    <p:embeddedFont>
      <p:font typeface="Corbel" panose="020B0503020204020204" pitchFamily="34" charset="0"/>
      <p:regular r:id="rId108"/>
      <p:bold r:id="rId109"/>
      <p:italic r:id="rId110"/>
      <p:boldItalic r:id="rId111"/>
    </p:embeddedFont>
    <p:embeddedFont>
      <p:font typeface="Franklin Gothic Medium" panose="020B0603020102020204" pitchFamily="34" charset="0"/>
      <p:regular r:id="rId112"/>
      <p:italic r:id="rId113"/>
    </p:embeddedFont>
    <p:embeddedFont>
      <p:font typeface="Lucida Sans Unicode" panose="020B0602030504020204" pitchFamily="34" charset="0"/>
      <p:regular r:id="rId114"/>
    </p:embeddedFont>
    <p:embeddedFont>
      <p:font typeface="Roboto" panose="02000000000000000000" pitchFamily="2" charset="0"/>
      <p:regular r:id="rId115"/>
      <p:bold r:id="rId116"/>
      <p:italic r:id="rId117"/>
      <p:boldItalic r:id="rId118"/>
    </p:embeddedFont>
    <p:embeddedFont>
      <p:font typeface="Source Sans Pro" panose="020B0503030403020204" pitchFamily="34" charset="0"/>
      <p:regular r:id="rId119"/>
      <p:bold r:id="rId120"/>
      <p:italic r:id="rId121"/>
      <p:boldItalic r:id="rId122"/>
    </p:embeddedFont>
    <p:embeddedFont>
      <p:font typeface="Source Serif Pro" panose="02040603050405020204" pitchFamily="18" charset="0"/>
      <p:regular r:id="rId123"/>
      <p:bold r:id="rId124"/>
      <p:italic r:id="rId125"/>
      <p:boldItalic r:id="rId126"/>
    </p:embeddedFont>
    <p:embeddedFont>
      <p:font typeface="STIXGeneral" pitchFamily="2" charset="0"/>
      <p:regular r:id="rId127"/>
      <p:bold r:id="rId128"/>
      <p:italic r:id="rId129"/>
      <p:boldItalic r:id="rId130"/>
    </p:embeddedFont>
    <p:embeddedFont>
      <p:font typeface="STIXVariants" pitchFamily="2" charset="77"/>
      <p:regular r:id="rId131"/>
      <p:bold r:id="rId132"/>
    </p:embeddedFont>
    <p:embeddedFont>
      <p:font typeface="Tahoma" panose="020B0604030504040204" pitchFamily="34" charset="0"/>
      <p:regular r:id="rId133"/>
      <p:bold r:id="rId134"/>
    </p:embeddedFont>
    <p:embeddedFont>
      <p:font typeface="Trebuchet MS" panose="020B0703020202090204" pitchFamily="34" charset="0"/>
      <p:regular r:id="rId135"/>
      <p:bold r:id="rId136"/>
      <p:italic r:id="rId13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C97BE05-7214-46BD-569F-A0959E827800}" name="Daniel Khashabi" initials="DK" userId="S::dkhasha1@jh.edu::62390808-c838-45e6-be59-d6fd0d208bc8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F935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8F2A228-4359-2949-951F-B2F27C0829FE}" v="2188" dt="2024-03-28T12:33:14.06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430"/>
    <p:restoredTop sz="76190"/>
  </p:normalViewPr>
  <p:slideViewPr>
    <p:cSldViewPr snapToGrid="0">
      <p:cViewPr varScale="1">
        <p:scale>
          <a:sx n="122" d="100"/>
          <a:sy n="122" d="100"/>
        </p:scale>
        <p:origin x="232" y="19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-5665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font" Target="fonts/font19.fntdata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63" Type="http://schemas.openxmlformats.org/officeDocument/2006/relationships/slide" Target="slides/slide59.xml"/><Relationship Id="rId84" Type="http://schemas.openxmlformats.org/officeDocument/2006/relationships/slide" Target="slides/slide80.xml"/><Relationship Id="rId138" Type="http://schemas.openxmlformats.org/officeDocument/2006/relationships/presProps" Target="presProps.xml"/><Relationship Id="rId107" Type="http://schemas.openxmlformats.org/officeDocument/2006/relationships/font" Target="fonts/font9.fntdata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102" Type="http://schemas.openxmlformats.org/officeDocument/2006/relationships/font" Target="fonts/font4.fntdata"/><Relationship Id="rId123" Type="http://schemas.openxmlformats.org/officeDocument/2006/relationships/font" Target="fonts/font25.fntdata"/><Relationship Id="rId128" Type="http://schemas.openxmlformats.org/officeDocument/2006/relationships/font" Target="fonts/font30.fntdata"/><Relationship Id="rId5" Type="http://schemas.openxmlformats.org/officeDocument/2006/relationships/slide" Target="slides/slide1.xml"/><Relationship Id="rId90" Type="http://schemas.openxmlformats.org/officeDocument/2006/relationships/slide" Target="slides/slide86.xml"/><Relationship Id="rId95" Type="http://schemas.openxmlformats.org/officeDocument/2006/relationships/slide" Target="slides/slide91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113" Type="http://schemas.openxmlformats.org/officeDocument/2006/relationships/font" Target="fonts/font15.fntdata"/><Relationship Id="rId118" Type="http://schemas.openxmlformats.org/officeDocument/2006/relationships/font" Target="fonts/font20.fntdata"/><Relationship Id="rId134" Type="http://schemas.openxmlformats.org/officeDocument/2006/relationships/font" Target="fonts/font36.fntdata"/><Relationship Id="rId139" Type="http://schemas.openxmlformats.org/officeDocument/2006/relationships/viewProps" Target="viewProps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59" Type="http://schemas.openxmlformats.org/officeDocument/2006/relationships/slide" Target="slides/slide55.xml"/><Relationship Id="rId103" Type="http://schemas.openxmlformats.org/officeDocument/2006/relationships/font" Target="fonts/font5.fntdata"/><Relationship Id="rId108" Type="http://schemas.openxmlformats.org/officeDocument/2006/relationships/font" Target="fonts/font10.fntdata"/><Relationship Id="rId124" Type="http://schemas.openxmlformats.org/officeDocument/2006/relationships/font" Target="fonts/font26.fntdata"/><Relationship Id="rId129" Type="http://schemas.openxmlformats.org/officeDocument/2006/relationships/font" Target="fonts/font31.fntdata"/><Relationship Id="rId54" Type="http://schemas.openxmlformats.org/officeDocument/2006/relationships/slide" Target="slides/slide50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4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49" Type="http://schemas.openxmlformats.org/officeDocument/2006/relationships/slide" Target="slides/slide45.xml"/><Relationship Id="rId114" Type="http://schemas.openxmlformats.org/officeDocument/2006/relationships/font" Target="fonts/font16.fntdata"/><Relationship Id="rId119" Type="http://schemas.openxmlformats.org/officeDocument/2006/relationships/font" Target="fonts/font21.fntdata"/><Relationship Id="rId44" Type="http://schemas.openxmlformats.org/officeDocument/2006/relationships/slide" Target="slides/slide40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130" Type="http://schemas.openxmlformats.org/officeDocument/2006/relationships/font" Target="fonts/font32.fntdata"/><Relationship Id="rId135" Type="http://schemas.openxmlformats.org/officeDocument/2006/relationships/font" Target="fonts/font37.fntdata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109" Type="http://schemas.openxmlformats.org/officeDocument/2006/relationships/font" Target="fonts/font11.fntdata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openxmlformats.org/officeDocument/2006/relationships/font" Target="fonts/font6.fntdata"/><Relationship Id="rId120" Type="http://schemas.openxmlformats.org/officeDocument/2006/relationships/font" Target="fonts/font22.fntdata"/><Relationship Id="rId125" Type="http://schemas.openxmlformats.org/officeDocument/2006/relationships/font" Target="fonts/font27.fntdata"/><Relationship Id="rId141" Type="http://schemas.openxmlformats.org/officeDocument/2006/relationships/tableStyles" Target="tableStyles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110" Type="http://schemas.openxmlformats.org/officeDocument/2006/relationships/font" Target="fonts/font12.fntdata"/><Relationship Id="rId115" Type="http://schemas.openxmlformats.org/officeDocument/2006/relationships/font" Target="fonts/font17.fntdata"/><Relationship Id="rId131" Type="http://schemas.openxmlformats.org/officeDocument/2006/relationships/font" Target="fonts/font33.fntdata"/><Relationship Id="rId136" Type="http://schemas.openxmlformats.org/officeDocument/2006/relationships/font" Target="fonts/font38.fntdata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font" Target="fonts/font2.fntdata"/><Relationship Id="rId105" Type="http://schemas.openxmlformats.org/officeDocument/2006/relationships/font" Target="fonts/font7.fntdata"/><Relationship Id="rId126" Type="http://schemas.openxmlformats.org/officeDocument/2006/relationships/font" Target="fonts/font28.fntdata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slide" Target="slides/slide89.xml"/><Relationship Id="rId98" Type="http://schemas.openxmlformats.org/officeDocument/2006/relationships/notesMaster" Target="notesMasters/notesMaster1.xml"/><Relationship Id="rId121" Type="http://schemas.openxmlformats.org/officeDocument/2006/relationships/font" Target="fonts/font23.fntdata"/><Relationship Id="rId142" Type="http://schemas.microsoft.com/office/2015/10/relationships/revisionInfo" Target="revisionInfo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21.xml"/><Relationship Id="rId46" Type="http://schemas.openxmlformats.org/officeDocument/2006/relationships/slide" Target="slides/slide42.xml"/><Relationship Id="rId67" Type="http://schemas.openxmlformats.org/officeDocument/2006/relationships/slide" Target="slides/slide63.xml"/><Relationship Id="rId116" Type="http://schemas.openxmlformats.org/officeDocument/2006/relationships/font" Target="fonts/font18.fntdata"/><Relationship Id="rId137" Type="http://schemas.openxmlformats.org/officeDocument/2006/relationships/font" Target="fonts/font39.fntdata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62" Type="http://schemas.openxmlformats.org/officeDocument/2006/relationships/slide" Target="slides/slide58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111" Type="http://schemas.openxmlformats.org/officeDocument/2006/relationships/font" Target="fonts/font13.fntdata"/><Relationship Id="rId132" Type="http://schemas.openxmlformats.org/officeDocument/2006/relationships/font" Target="fonts/font34.fntdata"/><Relationship Id="rId15" Type="http://schemas.openxmlformats.org/officeDocument/2006/relationships/slide" Target="slides/slide11.xml"/><Relationship Id="rId36" Type="http://schemas.openxmlformats.org/officeDocument/2006/relationships/slide" Target="slides/slide32.xml"/><Relationship Id="rId57" Type="http://schemas.openxmlformats.org/officeDocument/2006/relationships/slide" Target="slides/slide53.xml"/><Relationship Id="rId106" Type="http://schemas.openxmlformats.org/officeDocument/2006/relationships/font" Target="fonts/font8.fntdata"/><Relationship Id="rId127" Type="http://schemas.openxmlformats.org/officeDocument/2006/relationships/font" Target="fonts/font29.fntdata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52" Type="http://schemas.openxmlformats.org/officeDocument/2006/relationships/slide" Target="slides/slide48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94" Type="http://schemas.openxmlformats.org/officeDocument/2006/relationships/slide" Target="slides/slide90.xml"/><Relationship Id="rId99" Type="http://schemas.openxmlformats.org/officeDocument/2006/relationships/font" Target="fonts/font1.fntdata"/><Relationship Id="rId101" Type="http://schemas.openxmlformats.org/officeDocument/2006/relationships/font" Target="fonts/font3.fntdata"/><Relationship Id="rId122" Type="http://schemas.openxmlformats.org/officeDocument/2006/relationships/font" Target="fonts/font24.fntdata"/><Relationship Id="rId143" Type="http://schemas.microsoft.com/office/2018/10/relationships/authors" Target="author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47" Type="http://schemas.openxmlformats.org/officeDocument/2006/relationships/slide" Target="slides/slide43.xml"/><Relationship Id="rId68" Type="http://schemas.openxmlformats.org/officeDocument/2006/relationships/slide" Target="slides/slide64.xml"/><Relationship Id="rId89" Type="http://schemas.openxmlformats.org/officeDocument/2006/relationships/slide" Target="slides/slide85.xml"/><Relationship Id="rId112" Type="http://schemas.openxmlformats.org/officeDocument/2006/relationships/font" Target="fonts/font14.fntdata"/><Relationship Id="rId133" Type="http://schemas.openxmlformats.org/officeDocument/2006/relationships/font" Target="fonts/font35.fntdata"/><Relationship Id="rId16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Corbel" panose="020B0503020204020204" pitchFamily="34" charset="0"/>
        <a:ea typeface="Corbel" panose="020B0503020204020204" pitchFamily="34" charset="0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Corbel" panose="020B0503020204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8704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Corbel" panose="020B0503020204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38410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Corbel" panose="020B0503020204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57142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43927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.png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8">
            <a:extLst>
              <a:ext uri="{FF2B5EF4-FFF2-40B4-BE49-F238E27FC236}">
                <a16:creationId xmlns:a16="http://schemas.microsoft.com/office/drawing/2014/main" id="{268DE600-90A7-4B6B-BFFA-EA2C6E8071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reeform 13">
            <a:extLst>
              <a:ext uri="{FF2B5EF4-FFF2-40B4-BE49-F238E27FC236}">
                <a16:creationId xmlns:a16="http://schemas.microsoft.com/office/drawing/2014/main" id="{EBA27004-3833-43ED-82E9-6895434B89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 rot="10800000">
            <a:off x="0" y="0"/>
            <a:ext cx="9144001" cy="5143499"/>
          </a:xfrm>
          <a:prstGeom prst="rect">
            <a:avLst/>
          </a:prstGeom>
          <a:solidFill>
            <a:schemeClr val="tx2">
              <a:alpha val="85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WSE Logo">
            <a:extLst>
              <a:ext uri="{FF2B5EF4-FFF2-40B4-BE49-F238E27FC236}">
                <a16:creationId xmlns:a16="http://schemas.microsoft.com/office/drawing/2014/main" id="{5F610272-EE8A-4752-A390-42C726F6D2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49" t="29483" r="13581" b="28303"/>
          <a:stretch/>
        </p:blipFill>
        <p:spPr>
          <a:xfrm>
            <a:off x="6298808" y="447090"/>
            <a:ext cx="2377440" cy="621421"/>
          </a:xfrm>
          <a:prstGeom prst="rect">
            <a:avLst/>
          </a:prstGeom>
        </p:spPr>
      </p:pic>
      <p:sp>
        <p:nvSpPr>
          <p:cNvPr id="6" name="Course Title">
            <a:extLst>
              <a:ext uri="{FF2B5EF4-FFF2-40B4-BE49-F238E27FC236}">
                <a16:creationId xmlns:a16="http://schemas.microsoft.com/office/drawing/2014/main" id="{A43E8622-AA5C-40CF-A3A0-8B2BF9D750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7751" y="2240842"/>
            <a:ext cx="8208498" cy="5441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4125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dirty="0"/>
              <a:t>Click to add course title</a:t>
            </a:r>
          </a:p>
        </p:txBody>
      </p:sp>
      <p:sp>
        <p:nvSpPr>
          <p:cNvPr id="7" name="Lecture Title">
            <a:extLst>
              <a:ext uri="{FF2B5EF4-FFF2-40B4-BE49-F238E27FC236}">
                <a16:creationId xmlns:a16="http://schemas.microsoft.com/office/drawing/2014/main" id="{DE1C7E4D-69CB-4F79-9436-E0466B26FBB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7749" y="2784966"/>
            <a:ext cx="8219053" cy="36670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25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Click to add lecture title</a:t>
            </a:r>
          </a:p>
        </p:txBody>
      </p:sp>
    </p:spTree>
    <p:extLst>
      <p:ext uri="{BB962C8B-B14F-4D97-AF65-F5344CB8AC3E}">
        <p14:creationId xmlns:p14="http://schemas.microsoft.com/office/powerpoint/2010/main" val="9925668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g Imag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">
            <a:extLst>
              <a:ext uri="{FF2B5EF4-FFF2-40B4-BE49-F238E27FC236}">
                <a16:creationId xmlns:a16="http://schemas.microsoft.com/office/drawing/2014/main" id="{B9D2BC59-BAA9-4F86-A1D2-5D980B71B6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5289" y="328403"/>
            <a:ext cx="3131127" cy="119268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BBBCBD4-734B-4675-AF6F-AADF5D7D00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63176" y="1521085"/>
            <a:ext cx="778180" cy="10334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Bullets">
            <a:extLst>
              <a:ext uri="{FF2B5EF4-FFF2-40B4-BE49-F238E27FC236}">
                <a16:creationId xmlns:a16="http://schemas.microsoft.com/office/drawing/2014/main" id="{193BA231-D4D9-4495-ABB3-778FD8DA042C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395289" y="1838548"/>
            <a:ext cx="3131127" cy="266898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74675" indent="-231775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dirty="0"/>
              <a:t>Click to add bullets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Picture">
            <a:extLst>
              <a:ext uri="{FF2B5EF4-FFF2-40B4-BE49-F238E27FC236}">
                <a16:creationId xmlns:a16="http://schemas.microsoft.com/office/drawing/2014/main" id="{265A9C31-C8EA-436B-A2CE-0C7EF8C1A1C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069762" y="0"/>
            <a:ext cx="5074238" cy="5143500"/>
          </a:xfrm>
          <a:custGeom>
            <a:avLst/>
            <a:gdLst>
              <a:gd name="connsiteX0" fmla="*/ 0 w 5965370"/>
              <a:gd name="connsiteY0" fmla="*/ 0 h 6858000"/>
              <a:gd name="connsiteX1" fmla="*/ 5965370 w 5965370"/>
              <a:gd name="connsiteY1" fmla="*/ 0 h 6858000"/>
              <a:gd name="connsiteX2" fmla="*/ 5965370 w 5965370"/>
              <a:gd name="connsiteY2" fmla="*/ 6858000 h 6858000"/>
              <a:gd name="connsiteX3" fmla="*/ 0 w 596537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65370" h="6858000">
                <a:moveTo>
                  <a:pt x="0" y="0"/>
                </a:moveTo>
                <a:lnTo>
                  <a:pt x="5965370" y="0"/>
                </a:lnTo>
                <a:lnTo>
                  <a:pt x="5965370" y="6858000"/>
                </a:lnTo>
                <a:lnTo>
                  <a:pt x="0" y="6858000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id-ID"/>
          </a:p>
        </p:txBody>
      </p:sp>
      <p:sp>
        <p:nvSpPr>
          <p:cNvPr id="16" name="Picture Citation">
            <a:extLst>
              <a:ext uri="{FF2B5EF4-FFF2-40B4-BE49-F238E27FC236}">
                <a16:creationId xmlns:a16="http://schemas.microsoft.com/office/drawing/2014/main" id="{EE8084E3-8476-4A31-8838-95D56C1C999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577459" y="4884009"/>
            <a:ext cx="1426796" cy="200055"/>
          </a:xfrm>
          <a:prstGeom prst="rect">
            <a:avLst/>
          </a:prstGeom>
        </p:spPr>
        <p:txBody>
          <a:bodyPr anchor="ctr"/>
          <a:lstStyle>
            <a:lvl1pPr algn="l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14" name="Page Number">
            <a:extLst>
              <a:ext uri="{FF2B5EF4-FFF2-40B4-BE49-F238E27FC236}">
                <a16:creationId xmlns:a16="http://schemas.microsoft.com/office/drawing/2014/main" id="{111069FF-2DBD-453E-A62E-A87DF2CF2FB0}"/>
              </a:ext>
            </a:extLst>
          </p:cNvPr>
          <p:cNvSpPr txBox="1"/>
          <p:nvPr userDrawn="1"/>
        </p:nvSpPr>
        <p:spPr>
          <a:xfrm>
            <a:off x="-400049" y="4895931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               </a:t>
            </a:r>
            <a:fld id="{F2C1E792-EDA4-4DC5-8412-A2C2E5D30ADF}" type="slidenum"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64732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">
            <a:extLst>
              <a:ext uri="{FF2B5EF4-FFF2-40B4-BE49-F238E27FC236}">
                <a16:creationId xmlns:a16="http://schemas.microsoft.com/office/drawing/2014/main" id="{70285FB5-8EF0-4290-82AE-0E7D18F5E1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70550E0-BE9C-4243-B6E1-D36E23EBA7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5624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able or Image">
            <a:extLst>
              <a:ext uri="{FF2B5EF4-FFF2-40B4-BE49-F238E27FC236}">
                <a16:creationId xmlns:a16="http://schemas.microsoft.com/office/drawing/2014/main" id="{474FEC9E-6C14-410D-B6E1-07F8E9C778B3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533123" y="1154923"/>
            <a:ext cx="8085416" cy="3423466"/>
          </a:xfrm>
          <a:prstGeom prst="rect">
            <a:avLst/>
          </a:prstGeom>
        </p:spPr>
        <p:txBody>
          <a:bodyPr/>
          <a:lstStyle>
            <a:lvl1pPr marL="230188" indent="-230188">
              <a:buClr>
                <a:schemeClr val="tx2"/>
              </a:buClr>
              <a:buFont typeface="Wingdings" panose="05000000000000000000" pitchFamily="2" charset="2"/>
              <a:buNone/>
              <a:defRPr sz="1800"/>
            </a:lvl1pPr>
            <a:lvl2pPr marL="568325" indent="-225425">
              <a:buClr>
                <a:schemeClr val="tx2"/>
              </a:buClr>
              <a:buFont typeface="Courier New" panose="02070309020205020404" pitchFamily="49" charset="0"/>
              <a:buChar char="o"/>
              <a:defRPr sz="1800"/>
            </a:lvl2pPr>
            <a:lvl3pPr marL="914400" indent="-228600">
              <a:buClr>
                <a:schemeClr val="tx2"/>
              </a:buClr>
              <a:buFont typeface="Arial" panose="020B0604020202020204" pitchFamily="34" charset="0"/>
              <a:buChar char="•"/>
              <a:defRPr sz="1800"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Table or image</a:t>
            </a:r>
          </a:p>
        </p:txBody>
      </p:sp>
      <p:sp>
        <p:nvSpPr>
          <p:cNvPr id="9" name="Citation">
            <a:extLst>
              <a:ext uri="{FF2B5EF4-FFF2-40B4-BE49-F238E27FC236}">
                <a16:creationId xmlns:a16="http://schemas.microsoft.com/office/drawing/2014/main" id="{CA0A6044-029B-48E2-80D3-50F96602468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874520" y="4581310"/>
            <a:ext cx="6744017" cy="200055"/>
          </a:xfrm>
          <a:prstGeom prst="rect">
            <a:avLst/>
          </a:prstGeom>
        </p:spPr>
        <p:txBody>
          <a:bodyPr anchor="ctr"/>
          <a:lstStyle>
            <a:lvl1pPr algn="r">
              <a:buNone/>
              <a:defRPr lang="en-US" sz="1050" b="0" i="0" u="none" strike="noStrike" smtClean="0">
                <a:effectLst/>
              </a:defRPr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Adapted/Reprinted from [APA reference].</a:t>
            </a:r>
          </a:p>
        </p:txBody>
      </p:sp>
      <p:sp>
        <p:nvSpPr>
          <p:cNvPr id="7" name="Page Number">
            <a:extLst>
              <a:ext uri="{FF2B5EF4-FFF2-40B4-BE49-F238E27FC236}">
                <a16:creationId xmlns:a16="http://schemas.microsoft.com/office/drawing/2014/main" id="{A10FF969-5C1A-4F23-A07F-2B9FBF69C84B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 dirty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2" name="WSE logo">
            <a:extLst>
              <a:ext uri="{FF2B5EF4-FFF2-40B4-BE49-F238E27FC236}">
                <a16:creationId xmlns:a16="http://schemas.microsoft.com/office/drawing/2014/main" id="{3A47A697-B777-4F7D-815F-EDBEC2B3E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0424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able o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">
            <a:extLst>
              <a:ext uri="{FF2B5EF4-FFF2-40B4-BE49-F238E27FC236}">
                <a16:creationId xmlns:a16="http://schemas.microsoft.com/office/drawing/2014/main" id="{70285FB5-8EF0-4290-82AE-0E7D18F5E1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70550E0-BE9C-4243-B6E1-D36E23EBA7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5624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Page Number">
            <a:extLst>
              <a:ext uri="{FF2B5EF4-FFF2-40B4-BE49-F238E27FC236}">
                <a16:creationId xmlns:a16="http://schemas.microsoft.com/office/drawing/2014/main" id="{A10FF969-5C1A-4F23-A07F-2B9FBF69C84B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 dirty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2" name="WSE logo">
            <a:extLst>
              <a:ext uri="{FF2B5EF4-FFF2-40B4-BE49-F238E27FC236}">
                <a16:creationId xmlns:a16="http://schemas.microsoft.com/office/drawing/2014/main" id="{3A47A697-B777-4F7D-815F-EDBEC2B3E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2835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08359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-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">
            <a:extLst>
              <a:ext uri="{FF2B5EF4-FFF2-40B4-BE49-F238E27FC236}">
                <a16:creationId xmlns:a16="http://schemas.microsoft.com/office/drawing/2014/main" id="{61522A75-C6E1-4A35-AEF4-3058F787B0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9290" y="-938619"/>
            <a:ext cx="8085415" cy="876185"/>
          </a:xfrm>
          <a:prstGeom prst="rect">
            <a:avLst/>
          </a:prstGeom>
        </p:spPr>
        <p:txBody>
          <a:bodyPr anchor="ctr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Copyright The Johns Hopkins University 2023. All rights reserved.</a:t>
            </a:r>
          </a:p>
        </p:txBody>
      </p:sp>
      <p:pic>
        <p:nvPicPr>
          <p:cNvPr id="2" name="Picture 18" descr="Medical History Moment - The Founding of Johns Hopkins University ...">
            <a:extLst>
              <a:ext uri="{FF2B5EF4-FFF2-40B4-BE49-F238E27FC236}">
                <a16:creationId xmlns:a16="http://schemas.microsoft.com/office/drawing/2014/main" id="{6855C648-89BA-05DB-FBE4-06DECEF5D9D4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23" t="7786" r="6323" b="18463"/>
          <a:stretch/>
        </p:blipFill>
        <p:spPr bwMode="auto">
          <a:xfrm>
            <a:off x="0" y="0"/>
            <a:ext cx="9143999" cy="5143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Freeform 13">
            <a:extLst>
              <a:ext uri="{FF2B5EF4-FFF2-40B4-BE49-F238E27FC236}">
                <a16:creationId xmlns:a16="http://schemas.microsoft.com/office/drawing/2014/main" id="{6A59C72E-C9CB-418F-981E-D5C3438A08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 rot="10800000">
            <a:off x="-2" y="-3"/>
            <a:ext cx="9144001" cy="5143499"/>
          </a:xfrm>
          <a:prstGeom prst="rect">
            <a:avLst/>
          </a:prstGeom>
          <a:gradFill flip="none" rotWithShape="1">
            <a:gsLst>
              <a:gs pos="0">
                <a:srgbClr val="69ACE5">
                  <a:alpha val="85000"/>
                </a:srgbClr>
              </a:gs>
              <a:gs pos="75000">
                <a:srgbClr val="3B6FAF">
                  <a:alpha val="85000"/>
                </a:srgbClr>
              </a:gs>
            </a:gsLst>
            <a:lin ang="10800000" scaled="1"/>
            <a:tileRect/>
          </a:gra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WSE Logo">
            <a:extLst>
              <a:ext uri="{FF2B5EF4-FFF2-40B4-BE49-F238E27FC236}">
                <a16:creationId xmlns:a16="http://schemas.microsoft.com/office/drawing/2014/main" id="{73EE76B3-19B8-4A4F-9962-98EBF35D92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42" t="22639" r="15939" b="21111"/>
          <a:stretch/>
        </p:blipFill>
        <p:spPr>
          <a:xfrm>
            <a:off x="2584969" y="1417162"/>
            <a:ext cx="3974062" cy="230917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146C736-D135-449F-AC2D-8C9ACCE3507D}"/>
              </a:ext>
            </a:extLst>
          </p:cNvPr>
          <p:cNvSpPr/>
          <p:nvPr userDrawn="1"/>
        </p:nvSpPr>
        <p:spPr>
          <a:xfrm>
            <a:off x="0" y="4727386"/>
            <a:ext cx="9144000" cy="217090"/>
          </a:xfrm>
          <a:prstGeom prst="rect">
            <a:avLst/>
          </a:prstGeom>
        </p:spPr>
        <p:txBody>
          <a:bodyPr wrap="square" lIns="81639" tIns="40820" rIns="81639" bIns="40820">
            <a:spAutoFit/>
          </a:bodyPr>
          <a:lstStyle/>
          <a:p>
            <a:pPr algn="ctr"/>
            <a:r>
              <a:rPr lang="en-US" sz="875" dirty="0">
                <a:solidFill>
                  <a:schemeClr val="bg1"/>
                </a:solidFill>
                <a:latin typeface="Arial"/>
                <a:cs typeface="Arial"/>
              </a:rPr>
              <a:t>© The Johns Hopkins University 2023,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7658448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mage and Bullets -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92F1646-A3CA-40D6-8C82-88AB9B10A8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240632"/>
            <a:ext cx="9144000" cy="2743200"/>
          </a:xfrm>
          <a:prstGeom prst="rect">
            <a:avLst/>
          </a:prstGeom>
          <a:solidFill>
            <a:srgbClr val="092C74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35"/>
            <a:endParaRPr lang="uk-UA" sz="1400">
              <a:solidFill>
                <a:srgbClr val="0A091B"/>
              </a:solidFill>
              <a:latin typeface="Roboto"/>
            </a:endParaRPr>
          </a:p>
        </p:txBody>
      </p:sp>
      <p:sp>
        <p:nvSpPr>
          <p:cNvPr id="11" name="Text">
            <a:extLst>
              <a:ext uri="{FF2B5EF4-FFF2-40B4-BE49-F238E27FC236}">
                <a16:creationId xmlns:a16="http://schemas.microsoft.com/office/drawing/2014/main" id="{4F3CE606-8D56-4BB0-B849-C27882F536E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02011" y="1612107"/>
            <a:ext cx="8339978" cy="20002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4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4" name="Text Citation">
            <a:extLst>
              <a:ext uri="{FF2B5EF4-FFF2-40B4-BE49-F238E27FC236}">
                <a16:creationId xmlns:a16="http://schemas.microsoft.com/office/drawing/2014/main" id="{B589D318-66FA-4A72-983A-051B97FE811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0" y="3984679"/>
            <a:ext cx="1426796" cy="200055"/>
          </a:xfrm>
          <a:prstGeom prst="rect">
            <a:avLst/>
          </a:prstGeom>
        </p:spPr>
        <p:txBody>
          <a:bodyPr anchor="ctr"/>
          <a:lstStyle>
            <a:lvl1pPr algn="l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13" name="Page Number">
            <a:extLst>
              <a:ext uri="{FF2B5EF4-FFF2-40B4-BE49-F238E27FC236}">
                <a16:creationId xmlns:a16="http://schemas.microsoft.com/office/drawing/2014/main" id="{117BC372-4338-4AC5-A7EE-13FBCB2E045B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0" i="0" baseline="0" dirty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               </a:t>
            </a:r>
            <a:fld id="{F2C1E792-EDA4-4DC5-8412-A2C2E5D30ADF}" type="slidenum">
              <a:rPr lang="en-US" sz="1000" b="0" i="0" baseline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pPr algn="r" defTabSz="685783">
                <a:defRPr/>
              </a:pPr>
              <a:t>‹#›</a:t>
            </a:fld>
            <a:endParaRPr lang="en-US" sz="1000" b="0" i="0" baseline="0" dirty="0">
              <a:solidFill>
                <a:schemeClr val="tx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5" name="WSE logo">
            <a:extLst>
              <a:ext uri="{FF2B5EF4-FFF2-40B4-BE49-F238E27FC236}">
                <a16:creationId xmlns:a16="http://schemas.microsoft.com/office/drawing/2014/main" id="{07ACA5C5-BCA5-44A5-85C5-A0ABBF4EC4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674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3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95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 b="0" i="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 b="0" i="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3/28/24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900" b="0" i="0">
                <a:solidFill>
                  <a:srgbClr val="888888"/>
                </a:solidFill>
                <a:latin typeface="Calibri"/>
                <a:ea typeface="Tahoma" panose="020B0604030504040204" pitchFamily="34" charset="0"/>
                <a:cs typeface="Calibri"/>
              </a:defRPr>
            </a:lvl1pPr>
          </a:lstStyle>
          <a:p>
            <a:pPr marL="86201">
              <a:lnSpc>
                <a:spcPts val="930"/>
              </a:lnSpc>
            </a:pPr>
            <a:fld id="{81D60167-4931-47E6-BA6A-407CBD079E47}" type="slidenum">
              <a:rPr lang="en-US" spc="-38" smtClean="0"/>
              <a:pPr marL="86201">
                <a:lnSpc>
                  <a:spcPts val="930"/>
                </a:lnSpc>
              </a:pPr>
              <a:t>‹#›</a:t>
            </a:fld>
            <a:endParaRPr lang="en-US" spc="-38" dirty="0"/>
          </a:p>
        </p:txBody>
      </p:sp>
    </p:spTree>
    <p:extLst>
      <p:ext uri="{BB962C8B-B14F-4D97-AF65-F5344CB8AC3E}">
        <p14:creationId xmlns:p14="http://schemas.microsoft.com/office/powerpoint/2010/main" val="40335710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and Image -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B93811C-CED5-4A3A-A63F-55F501B73F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572000" y="0"/>
            <a:ext cx="4572001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itle">
            <a:extLst>
              <a:ext uri="{FF2B5EF4-FFF2-40B4-BE49-F238E27FC236}">
                <a16:creationId xmlns:a16="http://schemas.microsoft.com/office/drawing/2014/main" id="{672894F5-694C-4E89-9466-8B211199C5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59479" y="311887"/>
            <a:ext cx="3997039" cy="859536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DCEFF7E-EC91-4D9F-B8FF-3732B7C439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937760" y="1180644"/>
            <a:ext cx="778180" cy="10334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11" name="Subtitle">
            <a:extLst>
              <a:ext uri="{FF2B5EF4-FFF2-40B4-BE49-F238E27FC236}">
                <a16:creationId xmlns:a16="http://schemas.microsoft.com/office/drawing/2014/main" id="{64F033F1-BBC7-40C9-9D92-D1A77D35D2B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59481" y="1341594"/>
            <a:ext cx="3997038" cy="35779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subtitle</a:t>
            </a:r>
          </a:p>
        </p:txBody>
      </p:sp>
      <p:sp>
        <p:nvSpPr>
          <p:cNvPr id="12" name="Bullets">
            <a:extLst>
              <a:ext uri="{FF2B5EF4-FFF2-40B4-BE49-F238E27FC236}">
                <a16:creationId xmlns:a16="http://schemas.microsoft.com/office/drawing/2014/main" id="{11930C6E-74F3-4A46-8459-CB7DF31D200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859480" y="1983499"/>
            <a:ext cx="3997038" cy="2538460"/>
          </a:xfrm>
          <a:prstGeom prst="rect">
            <a:avLst/>
          </a:prstGeom>
        </p:spPr>
        <p:txBody>
          <a:bodyPr>
            <a:noAutofit/>
          </a:bodyPr>
          <a:lstStyle>
            <a:lvl1pPr marL="230188" indent="-230188">
              <a:buClr>
                <a:srgbClr val="69ACE5"/>
              </a:buClr>
              <a:buFont typeface="Wingdings" panose="05000000000000000000" pitchFamily="2" charset="2"/>
              <a:buChar char="§"/>
              <a:defRPr sz="16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8325" indent="-225425">
              <a:buClr>
                <a:schemeClr val="bg2"/>
              </a:buClr>
              <a:buFont typeface="Courier New" panose="02070309020205020404" pitchFamily="49" charset="0"/>
              <a:buChar char="o"/>
              <a:defRPr sz="1600">
                <a:solidFill>
                  <a:schemeClr val="bg1"/>
                </a:solidFill>
              </a:defRPr>
            </a:lvl2pPr>
            <a:lvl3pPr marL="914400" indent="-228600">
              <a:buClr>
                <a:schemeClr val="bg2"/>
              </a:buClr>
              <a:defRPr sz="1600">
                <a:solidFill>
                  <a:schemeClr val="bg1"/>
                </a:solidFill>
              </a:defRPr>
            </a:lvl3pPr>
          </a:lstStyle>
          <a:p>
            <a:pPr lvl="0"/>
            <a:r>
              <a:rPr lang="en-US" noProof="0"/>
              <a:t>Click to add bullets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2" name="Picture">
            <a:extLst>
              <a:ext uri="{FF2B5EF4-FFF2-40B4-BE49-F238E27FC236}">
                <a16:creationId xmlns:a16="http://schemas.microsoft.com/office/drawing/2014/main" id="{125F2012-5AA2-4722-938F-6C2712BA440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-1"/>
            <a:ext cx="4572000" cy="51435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buNone/>
              <a:defRPr/>
            </a:lvl1pPr>
          </a:lstStyle>
          <a:p>
            <a:endParaRPr lang="id-ID" dirty="0"/>
          </a:p>
        </p:txBody>
      </p:sp>
      <p:sp>
        <p:nvSpPr>
          <p:cNvPr id="20" name="Picture Citation">
            <a:extLst>
              <a:ext uri="{FF2B5EF4-FFF2-40B4-BE49-F238E27FC236}">
                <a16:creationId xmlns:a16="http://schemas.microsoft.com/office/drawing/2014/main" id="{6E0C0891-678B-4B94-B45C-18B52DCC614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859480" y="4855311"/>
            <a:ext cx="1426796" cy="199537"/>
          </a:xfrm>
          <a:prstGeom prst="rect">
            <a:avLst/>
          </a:prstGeom>
        </p:spPr>
        <p:txBody>
          <a:bodyPr anchor="ctr"/>
          <a:lstStyle>
            <a:lvl1pPr algn="l">
              <a:buNone/>
              <a:defRPr sz="1050">
                <a:solidFill>
                  <a:schemeClr val="bg1"/>
                </a:solidFill>
              </a:defRPr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18" name="Page Number">
            <a:extLst>
              <a:ext uri="{FF2B5EF4-FFF2-40B4-BE49-F238E27FC236}">
                <a16:creationId xmlns:a16="http://schemas.microsoft.com/office/drawing/2014/main" id="{A3221F5F-9756-4BE8-A395-29DB69822ADD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 dirty="0">
                <a:solidFill>
                  <a:schemeClr val="bg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bg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4" name="WSE logo">
            <a:extLst>
              <a:ext uri="{FF2B5EF4-FFF2-40B4-BE49-F238E27FC236}">
                <a16:creationId xmlns:a16="http://schemas.microsoft.com/office/drawing/2014/main" id="{9517D212-C05C-4C07-9599-6B4EC3A534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2655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3FC922D-F971-4707-8283-A3B5043B799C}"/>
              </a:ext>
            </a:extLst>
          </p:cNvPr>
          <p:cNvSpPr/>
          <p:nvPr userDrawn="1"/>
        </p:nvSpPr>
        <p:spPr>
          <a:xfrm>
            <a:off x="457200" y="428625"/>
            <a:ext cx="8229600" cy="196173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itle">
            <a:extLst>
              <a:ext uri="{FF2B5EF4-FFF2-40B4-BE49-F238E27FC236}">
                <a16:creationId xmlns:a16="http://schemas.microsoft.com/office/drawing/2014/main" id="{6111DEAC-5DA3-40FB-8328-493BB53C3D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1722" y="972475"/>
            <a:ext cx="3575013" cy="927216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Click to add title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658811F-BA33-419E-AC91-AAC3393B703F}"/>
              </a:ext>
            </a:extLst>
          </p:cNvPr>
          <p:cNvSpPr/>
          <p:nvPr userDrawn="1"/>
        </p:nvSpPr>
        <p:spPr>
          <a:xfrm>
            <a:off x="910668" y="1899691"/>
            <a:ext cx="778180" cy="10334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7" name="Picture">
            <a:extLst>
              <a:ext uri="{FF2B5EF4-FFF2-40B4-BE49-F238E27FC236}">
                <a16:creationId xmlns:a16="http://schemas.microsoft.com/office/drawing/2014/main" id="{709620F3-CE75-4F88-B996-D13338DB490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 bwMode="auto">
          <a:xfrm>
            <a:off x="4762663" y="594484"/>
            <a:ext cx="3558209" cy="2158655"/>
          </a:xfrm>
          <a:custGeom>
            <a:avLst/>
            <a:gdLst>
              <a:gd name="connsiteX0" fmla="*/ 0 w 4744278"/>
              <a:gd name="connsiteY0" fmla="*/ 0 h 2878206"/>
              <a:gd name="connsiteX1" fmla="*/ 4744278 w 4744278"/>
              <a:gd name="connsiteY1" fmla="*/ 0 h 2878206"/>
              <a:gd name="connsiteX2" fmla="*/ 4744278 w 4744278"/>
              <a:gd name="connsiteY2" fmla="*/ 2878206 h 2878206"/>
              <a:gd name="connsiteX3" fmla="*/ 0 w 4744278"/>
              <a:gd name="connsiteY3" fmla="*/ 2878206 h 2878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44278" h="2878206">
                <a:moveTo>
                  <a:pt x="0" y="0"/>
                </a:moveTo>
                <a:lnTo>
                  <a:pt x="4744278" y="0"/>
                </a:lnTo>
                <a:lnTo>
                  <a:pt x="4744278" y="2878206"/>
                </a:lnTo>
                <a:lnTo>
                  <a:pt x="0" y="2878206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>
            <a:lvl1pPr>
              <a:buNone/>
              <a:defRPr/>
            </a:lvl1pPr>
          </a:lstStyle>
          <a:p>
            <a:endParaRPr lang="en-US" dirty="0"/>
          </a:p>
        </p:txBody>
      </p:sp>
      <p:sp>
        <p:nvSpPr>
          <p:cNvPr id="22" name="Picture Citation">
            <a:extLst>
              <a:ext uri="{FF2B5EF4-FFF2-40B4-BE49-F238E27FC236}">
                <a16:creationId xmlns:a16="http://schemas.microsoft.com/office/drawing/2014/main" id="{0703DEBD-9CAD-4A4B-AFB1-1784BA72587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894076" y="2757901"/>
            <a:ext cx="1426796" cy="200055"/>
          </a:xfrm>
          <a:prstGeom prst="rect">
            <a:avLst/>
          </a:prstGeom>
        </p:spPr>
        <p:txBody>
          <a:bodyPr anchor="ctr"/>
          <a:lstStyle>
            <a:lvl1pPr algn="r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16" name="Bullets 1">
            <a:extLst>
              <a:ext uri="{FF2B5EF4-FFF2-40B4-BE49-F238E27FC236}">
                <a16:creationId xmlns:a16="http://schemas.microsoft.com/office/drawing/2014/main" id="{FAFED653-B531-4E78-8677-DC685EEA40D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3069516"/>
            <a:ext cx="2523944" cy="1650312"/>
          </a:xfrm>
          <a:prstGeom prst="rect">
            <a:avLst/>
          </a:prstGeom>
        </p:spPr>
        <p:txBody>
          <a:bodyPr>
            <a:noAutofit/>
          </a:bodyPr>
          <a:lstStyle>
            <a:lvl1pPr marL="230188" indent="-230188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8325" indent="-225425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chemeClr val="bg2"/>
              </a:buClr>
              <a:defRPr sz="1600"/>
            </a:lvl3pPr>
          </a:lstStyle>
          <a:p>
            <a:pPr lvl="0"/>
            <a:r>
              <a:rPr lang="en-US" noProof="0" dirty="0"/>
              <a:t>Click to add bullets</a:t>
            </a:r>
          </a:p>
          <a:p>
            <a:pPr lvl="1"/>
            <a:r>
              <a:rPr lang="en-US" noProof="0" dirty="0"/>
              <a:t>Second level</a:t>
            </a:r>
          </a:p>
        </p:txBody>
      </p:sp>
      <p:sp>
        <p:nvSpPr>
          <p:cNvPr id="17" name="Bullets 2">
            <a:extLst>
              <a:ext uri="{FF2B5EF4-FFF2-40B4-BE49-F238E27FC236}">
                <a16:creationId xmlns:a16="http://schemas.microsoft.com/office/drawing/2014/main" id="{0577BDD5-F52D-4F20-B068-E48B0A0D4C0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10028" y="3063024"/>
            <a:ext cx="2523944" cy="1650312"/>
          </a:xfrm>
          <a:prstGeom prst="rect">
            <a:avLst/>
          </a:prstGeom>
        </p:spPr>
        <p:txBody>
          <a:bodyPr>
            <a:noAutofit/>
          </a:bodyPr>
          <a:lstStyle>
            <a:lvl1pPr marL="230188" indent="-230188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8325" indent="-225425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chemeClr val="bg2"/>
              </a:buClr>
              <a:defRPr sz="1600"/>
            </a:lvl3pPr>
          </a:lstStyle>
          <a:p>
            <a:pPr lvl="0"/>
            <a:r>
              <a:rPr lang="en-US" noProof="0" dirty="0"/>
              <a:t>Click to add bullets</a:t>
            </a:r>
          </a:p>
          <a:p>
            <a:pPr lvl="1"/>
            <a:r>
              <a:rPr lang="en-US" noProof="0" dirty="0"/>
              <a:t>Second level</a:t>
            </a:r>
          </a:p>
        </p:txBody>
      </p:sp>
      <p:sp>
        <p:nvSpPr>
          <p:cNvPr id="12" name="Bullets 3">
            <a:extLst>
              <a:ext uri="{FF2B5EF4-FFF2-40B4-BE49-F238E27FC236}">
                <a16:creationId xmlns:a16="http://schemas.microsoft.com/office/drawing/2014/main" id="{A32A3E7D-CC2E-4FBA-983C-0B62D18C167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162856" y="3064359"/>
            <a:ext cx="2523944" cy="1650312"/>
          </a:xfrm>
          <a:prstGeom prst="rect">
            <a:avLst/>
          </a:prstGeom>
        </p:spPr>
        <p:txBody>
          <a:bodyPr>
            <a:noAutofit/>
          </a:bodyPr>
          <a:lstStyle>
            <a:lvl1pPr marL="230188" indent="-230188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8325" indent="-225425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chemeClr val="bg2"/>
              </a:buClr>
              <a:defRPr sz="1600"/>
            </a:lvl3pPr>
          </a:lstStyle>
          <a:p>
            <a:pPr lvl="0"/>
            <a:r>
              <a:rPr lang="en-US" noProof="0" dirty="0"/>
              <a:t>Click to add bullets</a:t>
            </a:r>
          </a:p>
          <a:p>
            <a:pPr lvl="1"/>
            <a:r>
              <a:rPr lang="en-US" noProof="0" dirty="0"/>
              <a:t>Second level</a:t>
            </a:r>
          </a:p>
        </p:txBody>
      </p:sp>
      <p:sp>
        <p:nvSpPr>
          <p:cNvPr id="20" name="Page Number">
            <a:extLst>
              <a:ext uri="{FF2B5EF4-FFF2-40B4-BE49-F238E27FC236}">
                <a16:creationId xmlns:a16="http://schemas.microsoft.com/office/drawing/2014/main" id="{380D9A22-5897-43DE-B092-AE5494CE5D2F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 dirty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4" name="WSE logo">
            <a:extLst>
              <a:ext uri="{FF2B5EF4-FFF2-40B4-BE49-F238E27FC236}">
                <a16:creationId xmlns:a16="http://schemas.microsoft.com/office/drawing/2014/main" id="{AD37F1B9-E29E-4BAD-9584-2A92871801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8613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 Triang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ackground Picture">
            <a:extLst>
              <a:ext uri="{FF2B5EF4-FFF2-40B4-BE49-F238E27FC236}">
                <a16:creationId xmlns:a16="http://schemas.microsoft.com/office/drawing/2014/main" id="{9E5B6CA6-B6F4-4449-B80B-373EA4BE12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39641" y="639640"/>
            <a:ext cx="5143500" cy="3864219"/>
          </a:xfrm>
          <a:prstGeom prst="rect">
            <a:avLst/>
          </a:prstGeom>
        </p:spPr>
      </p:pic>
      <p:sp>
        <p:nvSpPr>
          <p:cNvPr id="8" name="Freeform 13">
            <a:extLst>
              <a:ext uri="{FF2B5EF4-FFF2-40B4-BE49-F238E27FC236}">
                <a16:creationId xmlns:a16="http://schemas.microsoft.com/office/drawing/2014/main" id="{A9CFBE73-852C-4CD7-B0DD-890AB86C29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 rot="10800000">
            <a:off x="-2" y="-4"/>
            <a:ext cx="3793891" cy="5143499"/>
          </a:xfrm>
          <a:prstGeom prst="rect">
            <a:avLst/>
          </a:prstGeom>
          <a:solidFill>
            <a:schemeClr val="tx2">
              <a:alpha val="70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 7">
            <a:extLst>
              <a:ext uri="{FF2B5EF4-FFF2-40B4-BE49-F238E27FC236}">
                <a16:creationId xmlns:a16="http://schemas.microsoft.com/office/drawing/2014/main" id="{25013AE2-E3DB-4823-B27C-E37E2BA578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318845" y="0"/>
            <a:ext cx="7825154" cy="5143500"/>
          </a:xfrm>
          <a:custGeom>
            <a:avLst/>
            <a:gdLst>
              <a:gd name="connsiteX0" fmla="*/ 2 w 16204045"/>
              <a:gd name="connsiteY0" fmla="*/ 0 h 10287000"/>
              <a:gd name="connsiteX1" fmla="*/ 16204045 w 16204045"/>
              <a:gd name="connsiteY1" fmla="*/ 0 h 10287000"/>
              <a:gd name="connsiteX2" fmla="*/ 16204045 w 16204045"/>
              <a:gd name="connsiteY2" fmla="*/ 10287000 h 10287000"/>
              <a:gd name="connsiteX3" fmla="*/ 0 w 16204045"/>
              <a:gd name="connsiteY3" fmla="*/ 10287000 h 10287000"/>
              <a:gd name="connsiteX4" fmla="*/ 5143501 w 16204045"/>
              <a:gd name="connsiteY4" fmla="*/ 5143499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04045" h="10287000">
                <a:moveTo>
                  <a:pt x="2" y="0"/>
                </a:moveTo>
                <a:lnTo>
                  <a:pt x="16204045" y="0"/>
                </a:lnTo>
                <a:lnTo>
                  <a:pt x="16204045" y="10287000"/>
                </a:lnTo>
                <a:lnTo>
                  <a:pt x="0" y="10287000"/>
                </a:lnTo>
                <a:lnTo>
                  <a:pt x="5143501" y="5143499"/>
                </a:lnTo>
                <a:close/>
              </a:path>
            </a:pathLst>
          </a:custGeom>
          <a:solidFill>
            <a:schemeClr val="bg1"/>
          </a:solidFill>
          <a:ln w="635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028700">
              <a:defRPr/>
            </a:pPr>
            <a:endParaRPr lang="uk-UA" sz="2100" kern="0">
              <a:solidFill>
                <a:srgbClr val="0A091B"/>
              </a:solidFill>
              <a:latin typeface="Roboto"/>
            </a:endParaRPr>
          </a:p>
        </p:txBody>
      </p:sp>
      <p:sp>
        <p:nvSpPr>
          <p:cNvPr id="10" name="Title">
            <a:extLst>
              <a:ext uri="{FF2B5EF4-FFF2-40B4-BE49-F238E27FC236}">
                <a16:creationId xmlns:a16="http://schemas.microsoft.com/office/drawing/2014/main" id="{0DC1BC56-1CC3-46DB-9AF3-0ABE9C7B5C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42509" y="368595"/>
            <a:ext cx="4682835" cy="867165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4AC4DA1-588C-473F-9289-61578C2D78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244340" y="1235761"/>
            <a:ext cx="778180" cy="111908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13" name="Body Text">
            <a:extLst>
              <a:ext uri="{FF2B5EF4-FFF2-40B4-BE49-F238E27FC236}">
                <a16:creationId xmlns:a16="http://schemas.microsoft.com/office/drawing/2014/main" id="{0A9F6E88-C000-47AF-BB13-5C005638DAD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42509" y="1628638"/>
            <a:ext cx="4682835" cy="280481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Clr>
                <a:schemeClr val="tx2"/>
              </a:buClr>
              <a:buFont typeface="Wingdings" panose="05000000000000000000" pitchFamily="2" charset="2"/>
              <a:buNone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8325" indent="-225425">
              <a:buClr>
                <a:schemeClr val="tx2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chemeClr val="tx2"/>
              </a:buClr>
              <a:defRPr sz="1600"/>
            </a:lvl3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9" name="Page Number">
            <a:extLst>
              <a:ext uri="{FF2B5EF4-FFF2-40B4-BE49-F238E27FC236}">
                <a16:creationId xmlns:a16="http://schemas.microsoft.com/office/drawing/2014/main" id="{C6E950EA-E181-41E8-BC07-F40B1DDDABC6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 dirty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902479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E54A0AA2-B636-401F-B58B-6DF5349EBC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noProof="0" dirty="0"/>
              <a:t>Click to </a:t>
            </a:r>
            <a:r>
              <a:rPr lang="en-US" noProof="0"/>
              <a:t>add title</a:t>
            </a:r>
            <a:endParaRPr lang="en-US" noProof="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0414BC9-864B-4D63-BFF5-8A26BC6E54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5624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Bullets">
            <a:extLst>
              <a:ext uri="{FF2B5EF4-FFF2-40B4-BE49-F238E27FC236}">
                <a16:creationId xmlns:a16="http://schemas.microsoft.com/office/drawing/2014/main" id="{489A78E5-4DD4-4398-92E6-73293FB04D0D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533919" y="1390650"/>
            <a:ext cx="8085415" cy="3077573"/>
          </a:xfrm>
          <a:prstGeom prst="rect">
            <a:avLst/>
          </a:prstGeom>
        </p:spPr>
        <p:txBody>
          <a:bodyPr>
            <a:noAutofit/>
          </a:bodyPr>
          <a:lstStyle>
            <a:lvl1pPr marL="230188" indent="-230188">
              <a:spcBef>
                <a:spcPts val="750"/>
              </a:spcBef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71500" indent="-228600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noProof="0" dirty="0"/>
              <a:t>Click to add bullets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</p:txBody>
      </p:sp>
      <p:pic>
        <p:nvPicPr>
          <p:cNvPr id="8" name="WSE logo">
            <a:extLst>
              <a:ext uri="{FF2B5EF4-FFF2-40B4-BE49-F238E27FC236}">
                <a16:creationId xmlns:a16="http://schemas.microsoft.com/office/drawing/2014/main" id="{5F712F24-2ADD-4B4F-B20F-5AF8A0644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  <p:sp>
        <p:nvSpPr>
          <p:cNvPr id="7" name="Page Number">
            <a:extLst>
              <a:ext uri="{FF2B5EF4-FFF2-40B4-BE49-F238E27FC236}">
                <a16:creationId xmlns:a16="http://schemas.microsoft.com/office/drawing/2014/main" id="{A10FF969-5C1A-4F23-A07F-2B9FBF69C84B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 dirty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514303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and Bullets -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92F1646-A3CA-40D6-8C82-88AB9B10A8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240632"/>
            <a:ext cx="9144000" cy="2743200"/>
          </a:xfrm>
          <a:prstGeom prst="rect">
            <a:avLst/>
          </a:prstGeom>
          <a:solidFill>
            <a:srgbClr val="092C74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35"/>
            <a:endParaRPr lang="uk-UA" sz="1400">
              <a:solidFill>
                <a:srgbClr val="0A091B"/>
              </a:solidFill>
              <a:latin typeface="Roboto"/>
            </a:endParaRPr>
          </a:p>
        </p:txBody>
      </p:sp>
      <p:sp>
        <p:nvSpPr>
          <p:cNvPr id="11" name="Text">
            <a:extLst>
              <a:ext uri="{FF2B5EF4-FFF2-40B4-BE49-F238E27FC236}">
                <a16:creationId xmlns:a16="http://schemas.microsoft.com/office/drawing/2014/main" id="{4F3CE606-8D56-4BB0-B849-C27882F536E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02011" y="1612107"/>
            <a:ext cx="8339978" cy="20002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4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4" name="Text Citation">
            <a:extLst>
              <a:ext uri="{FF2B5EF4-FFF2-40B4-BE49-F238E27FC236}">
                <a16:creationId xmlns:a16="http://schemas.microsoft.com/office/drawing/2014/main" id="{B589D318-66FA-4A72-983A-051B97FE811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0" y="3984679"/>
            <a:ext cx="1426796" cy="200055"/>
          </a:xfrm>
          <a:prstGeom prst="rect">
            <a:avLst/>
          </a:prstGeom>
        </p:spPr>
        <p:txBody>
          <a:bodyPr anchor="ctr"/>
          <a:lstStyle>
            <a:lvl1pPr algn="l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13" name="Page Number">
            <a:extLst>
              <a:ext uri="{FF2B5EF4-FFF2-40B4-BE49-F238E27FC236}">
                <a16:creationId xmlns:a16="http://schemas.microsoft.com/office/drawing/2014/main" id="{117BC372-4338-4AC5-A7EE-13FBCB2E045B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 dirty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5" name="WSE logo">
            <a:extLst>
              <a:ext uri="{FF2B5EF4-FFF2-40B4-BE49-F238E27FC236}">
                <a16:creationId xmlns:a16="http://schemas.microsoft.com/office/drawing/2014/main" id="{07ACA5C5-BCA5-44A5-85C5-A0ABBF4EC4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498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 and Bullets -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92F1646-A3CA-40D6-8C82-88AB9B10A8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240632"/>
            <a:ext cx="9144000" cy="2743200"/>
          </a:xfrm>
          <a:prstGeom prst="rect">
            <a:avLst/>
          </a:prstGeom>
          <a:solidFill>
            <a:schemeClr val="accent4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400" b="0" i="0" u="none" strike="noStrike" kern="1200" cap="none" spc="0" normalizeH="0" baseline="0" noProof="0" dirty="0">
              <a:ln>
                <a:noFill/>
              </a:ln>
              <a:solidFill>
                <a:srgbClr val="0A091B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C8D7605-D747-2A44-A3F6-03925D5D4C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846" y="1500379"/>
            <a:ext cx="8678926" cy="219926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Text Citation">
            <a:extLst>
              <a:ext uri="{FF2B5EF4-FFF2-40B4-BE49-F238E27FC236}">
                <a16:creationId xmlns:a16="http://schemas.microsoft.com/office/drawing/2014/main" id="{B589D318-66FA-4A72-983A-051B97FE811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0" y="3984679"/>
            <a:ext cx="1426796" cy="200055"/>
          </a:xfrm>
          <a:prstGeom prst="rect">
            <a:avLst/>
          </a:prstGeom>
        </p:spPr>
        <p:txBody>
          <a:bodyPr anchor="ctr"/>
          <a:lstStyle>
            <a:lvl1pPr algn="l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13" name="Page Number">
            <a:extLst>
              <a:ext uri="{FF2B5EF4-FFF2-40B4-BE49-F238E27FC236}">
                <a16:creationId xmlns:a16="http://schemas.microsoft.com/office/drawing/2014/main" id="{117BC372-4338-4AC5-A7EE-13FBCB2E045B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               </a:t>
            </a:r>
            <a:fld id="{F2C1E792-EDA4-4DC5-8412-A2C2E5D30ADF}" type="slidenum"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15" name="WSE logo">
            <a:extLst>
              <a:ext uri="{FF2B5EF4-FFF2-40B4-BE49-F238E27FC236}">
                <a16:creationId xmlns:a16="http://schemas.microsoft.com/office/drawing/2014/main" id="{07ACA5C5-BCA5-44A5-85C5-A0ABBF4EC4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657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mage and Bullets -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92F1646-A3CA-40D6-8C82-88AB9B10A8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240632"/>
            <a:ext cx="9144000" cy="2743200"/>
          </a:xfrm>
          <a:prstGeom prst="rect">
            <a:avLst/>
          </a:prstGeom>
          <a:solidFill>
            <a:schemeClr val="accent2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400" b="0" i="0" u="none" strike="noStrike" kern="1200" cap="none" spc="0" normalizeH="0" baseline="0" noProof="0" dirty="0">
              <a:ln>
                <a:noFill/>
              </a:ln>
              <a:solidFill>
                <a:srgbClr val="0A091B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C8D7605-D747-2A44-A3F6-03925D5D4C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846" y="1500379"/>
            <a:ext cx="8678926" cy="219926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Text Citation">
            <a:extLst>
              <a:ext uri="{FF2B5EF4-FFF2-40B4-BE49-F238E27FC236}">
                <a16:creationId xmlns:a16="http://schemas.microsoft.com/office/drawing/2014/main" id="{B589D318-66FA-4A72-983A-051B97FE811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0" y="3984679"/>
            <a:ext cx="1426796" cy="200055"/>
          </a:xfrm>
          <a:prstGeom prst="rect">
            <a:avLst/>
          </a:prstGeom>
        </p:spPr>
        <p:txBody>
          <a:bodyPr anchor="ctr"/>
          <a:lstStyle>
            <a:lvl1pPr algn="l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13" name="Page Number">
            <a:extLst>
              <a:ext uri="{FF2B5EF4-FFF2-40B4-BE49-F238E27FC236}">
                <a16:creationId xmlns:a16="http://schemas.microsoft.com/office/drawing/2014/main" id="{117BC372-4338-4AC5-A7EE-13FBCB2E045B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               </a:t>
            </a:r>
            <a:fld id="{F2C1E792-EDA4-4DC5-8412-A2C2E5D30ADF}" type="slidenum"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15" name="WSE logo">
            <a:extLst>
              <a:ext uri="{FF2B5EF4-FFF2-40B4-BE49-F238E27FC236}">
                <a16:creationId xmlns:a16="http://schemas.microsoft.com/office/drawing/2014/main" id="{07ACA5C5-BCA5-44A5-85C5-A0ABBF4EC4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824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Image Circ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39696BA-3CAD-4740-83E8-4A2CDE35D9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338056"/>
            <a:ext cx="9144000" cy="246739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erif Pro" panose="02040603050405020204" pitchFamily="18" charset="0"/>
              <a:ea typeface="Source Serif Pro" panose="02040603050405020204" pitchFamily="18" charset="0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8FF6BD4-99E6-47D8-8CB4-96909C050F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822954" y="2421798"/>
            <a:ext cx="778180" cy="10334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14" name="Title">
            <a:extLst>
              <a:ext uri="{FF2B5EF4-FFF2-40B4-BE49-F238E27FC236}">
                <a16:creationId xmlns:a16="http://schemas.microsoft.com/office/drawing/2014/main" id="{8241E8AA-7C6C-4211-943F-08C05083C9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33748" y="1552353"/>
            <a:ext cx="4953052" cy="867606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rgbClr val="092C74"/>
                </a:solidFill>
              </a:defRPr>
            </a:lvl1pPr>
          </a:lstStyle>
          <a:p>
            <a:r>
              <a:rPr lang="en-US" noProof="0" dirty="0"/>
              <a:t>Click to add title</a:t>
            </a:r>
          </a:p>
        </p:txBody>
      </p:sp>
      <p:sp>
        <p:nvSpPr>
          <p:cNvPr id="12" name="Body Text">
            <a:extLst>
              <a:ext uri="{FF2B5EF4-FFF2-40B4-BE49-F238E27FC236}">
                <a16:creationId xmlns:a16="http://schemas.microsoft.com/office/drawing/2014/main" id="{4B6AB3A2-1B90-4E53-9B04-A72DC3F6BDE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733749" y="2723542"/>
            <a:ext cx="4953051" cy="7374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 b="0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2" name="Picture">
            <a:extLst>
              <a:ext uri="{FF2B5EF4-FFF2-40B4-BE49-F238E27FC236}">
                <a16:creationId xmlns:a16="http://schemas.microsoft.com/office/drawing/2014/main" id="{AA0F990B-C544-47FD-B660-9B95AC702D2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200" y="1162075"/>
            <a:ext cx="2819349" cy="2819349"/>
          </a:xfrm>
          <a:custGeom>
            <a:avLst/>
            <a:gdLst>
              <a:gd name="connsiteX0" fmla="*/ 1879566 w 3759132"/>
              <a:gd name="connsiteY0" fmla="*/ 0 h 3759132"/>
              <a:gd name="connsiteX1" fmla="*/ 3759132 w 3759132"/>
              <a:gd name="connsiteY1" fmla="*/ 1879566 h 3759132"/>
              <a:gd name="connsiteX2" fmla="*/ 1879566 w 3759132"/>
              <a:gd name="connsiteY2" fmla="*/ 3759132 h 3759132"/>
              <a:gd name="connsiteX3" fmla="*/ 0 w 3759132"/>
              <a:gd name="connsiteY3" fmla="*/ 1879566 h 3759132"/>
              <a:gd name="connsiteX4" fmla="*/ 1879566 w 3759132"/>
              <a:gd name="connsiteY4" fmla="*/ 0 h 3759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9132" h="3759132">
                <a:moveTo>
                  <a:pt x="1879566" y="0"/>
                </a:moveTo>
                <a:cubicBezTo>
                  <a:pt x="2917622" y="0"/>
                  <a:pt x="3759132" y="841510"/>
                  <a:pt x="3759132" y="1879566"/>
                </a:cubicBezTo>
                <a:cubicBezTo>
                  <a:pt x="3759132" y="2917622"/>
                  <a:pt x="2917622" y="3759132"/>
                  <a:pt x="1879566" y="3759132"/>
                </a:cubicBezTo>
                <a:cubicBezTo>
                  <a:pt x="841510" y="3759132"/>
                  <a:pt x="0" y="2917622"/>
                  <a:pt x="0" y="1879566"/>
                </a:cubicBezTo>
                <a:cubicBezTo>
                  <a:pt x="0" y="841510"/>
                  <a:pt x="841510" y="0"/>
                  <a:pt x="187956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buNone/>
              <a:defRPr/>
            </a:lvl1pPr>
          </a:lstStyle>
          <a:p>
            <a:endParaRPr lang="id-ID" dirty="0"/>
          </a:p>
        </p:txBody>
      </p:sp>
      <p:sp>
        <p:nvSpPr>
          <p:cNvPr id="18" name="Picture Citation">
            <a:extLst>
              <a:ext uri="{FF2B5EF4-FFF2-40B4-BE49-F238E27FC236}">
                <a16:creationId xmlns:a16="http://schemas.microsoft.com/office/drawing/2014/main" id="{F501A6CF-A735-4626-98DA-9E8B0FD3122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153476" y="4057377"/>
            <a:ext cx="1426796" cy="200055"/>
          </a:xfrm>
          <a:prstGeom prst="rect">
            <a:avLst/>
          </a:prstGeom>
        </p:spPr>
        <p:txBody>
          <a:bodyPr anchor="ctr"/>
          <a:lstStyle>
            <a:lvl1pPr algn="ctr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13" name="Page Number">
            <a:extLst>
              <a:ext uri="{FF2B5EF4-FFF2-40B4-BE49-F238E27FC236}">
                <a16:creationId xmlns:a16="http://schemas.microsoft.com/office/drawing/2014/main" id="{9D01B63B-5697-4312-8E71-329C97791FCC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 dirty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1" name="WSE logo">
            <a:extLst>
              <a:ext uri="{FF2B5EF4-FFF2-40B4-BE49-F238E27FC236}">
                <a16:creationId xmlns:a16="http://schemas.microsoft.com/office/drawing/2014/main" id="{72AF7E56-FAB2-4B4F-84DF-5DD134D27D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43379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and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F315760-3E07-42D4-A21D-F0FD40BE70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"/>
            <a:ext cx="4268391" cy="268604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itle">
            <a:extLst>
              <a:ext uri="{FF2B5EF4-FFF2-40B4-BE49-F238E27FC236}">
                <a16:creationId xmlns:a16="http://schemas.microsoft.com/office/drawing/2014/main" id="{31B6ABB6-9249-43D4-9BFB-1F42958AF6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9437" y="148856"/>
            <a:ext cx="3588328" cy="869463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9AAC933-258D-4315-BE02-5E15627A04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26720" y="1018847"/>
            <a:ext cx="778180" cy="10334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13" name="Text">
            <a:extLst>
              <a:ext uri="{FF2B5EF4-FFF2-40B4-BE49-F238E27FC236}">
                <a16:creationId xmlns:a16="http://schemas.microsoft.com/office/drawing/2014/main" id="{90E77657-A0B6-49EF-B483-225CE89E532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9436" y="1378656"/>
            <a:ext cx="3588328" cy="7374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15" name="Bullets">
            <a:extLst>
              <a:ext uri="{FF2B5EF4-FFF2-40B4-BE49-F238E27FC236}">
                <a16:creationId xmlns:a16="http://schemas.microsoft.com/office/drawing/2014/main" id="{AED0488D-2197-437E-977B-1F0684754E1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2000" y="3110345"/>
            <a:ext cx="4268624" cy="1614142"/>
          </a:xfrm>
          <a:prstGeom prst="rect">
            <a:avLst/>
          </a:prstGeom>
        </p:spPr>
        <p:txBody>
          <a:bodyPr>
            <a:noAutofit/>
          </a:bodyPr>
          <a:lstStyle>
            <a:lvl1pPr marL="230188" indent="-230188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8325" indent="-225425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noProof="0" dirty="0"/>
              <a:t>Click to add bullets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</p:txBody>
      </p:sp>
      <p:sp>
        <p:nvSpPr>
          <p:cNvPr id="7" name="Picture 1">
            <a:extLst>
              <a:ext uri="{FF2B5EF4-FFF2-40B4-BE49-F238E27FC236}">
                <a16:creationId xmlns:a16="http://schemas.microsoft.com/office/drawing/2014/main" id="{B026DFBA-6B10-4A30-8151-CF6F094DFC5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 bwMode="auto">
          <a:xfrm>
            <a:off x="4268391" y="0"/>
            <a:ext cx="4875609" cy="2686049"/>
          </a:xfrm>
          <a:custGeom>
            <a:avLst/>
            <a:gdLst>
              <a:gd name="connsiteX0" fmla="*/ 0 w 6652591"/>
              <a:gd name="connsiteY0" fmla="*/ 0 h 3429000"/>
              <a:gd name="connsiteX1" fmla="*/ 6652591 w 6652591"/>
              <a:gd name="connsiteY1" fmla="*/ 0 h 3429000"/>
              <a:gd name="connsiteX2" fmla="*/ 6652591 w 6652591"/>
              <a:gd name="connsiteY2" fmla="*/ 3429000 h 3429000"/>
              <a:gd name="connsiteX3" fmla="*/ 0 w 6652591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52591" h="3429000">
                <a:moveTo>
                  <a:pt x="0" y="0"/>
                </a:moveTo>
                <a:lnTo>
                  <a:pt x="6652591" y="0"/>
                </a:lnTo>
                <a:lnTo>
                  <a:pt x="6652591" y="3429000"/>
                </a:lnTo>
                <a:lnTo>
                  <a:pt x="0" y="34290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>
            <a:lvl1pPr>
              <a:buNone/>
              <a:defRPr/>
            </a:lvl1pPr>
          </a:lstStyle>
          <a:p>
            <a:endParaRPr lang="en-US" dirty="0"/>
          </a:p>
        </p:txBody>
      </p:sp>
      <p:sp>
        <p:nvSpPr>
          <p:cNvPr id="20" name="Picture 1 Citation">
            <a:extLst>
              <a:ext uri="{FF2B5EF4-FFF2-40B4-BE49-F238E27FC236}">
                <a16:creationId xmlns:a16="http://schemas.microsoft.com/office/drawing/2014/main" id="{934C4126-513D-4063-8159-9000EEF20C1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413828" y="2686050"/>
            <a:ext cx="1426796" cy="205928"/>
          </a:xfrm>
          <a:prstGeom prst="rect">
            <a:avLst/>
          </a:prstGeom>
        </p:spPr>
        <p:txBody>
          <a:bodyPr anchor="ctr"/>
          <a:lstStyle>
            <a:lvl1pPr algn="r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6" name="Picture 2">
            <a:extLst>
              <a:ext uri="{FF2B5EF4-FFF2-40B4-BE49-F238E27FC236}">
                <a16:creationId xmlns:a16="http://schemas.microsoft.com/office/drawing/2014/main" id="{2F36CBD8-DA4E-4734-8794-822955545B2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 bwMode="auto">
          <a:xfrm>
            <a:off x="6928" y="2686050"/>
            <a:ext cx="4268390" cy="2457450"/>
          </a:xfrm>
          <a:custGeom>
            <a:avLst/>
            <a:gdLst>
              <a:gd name="connsiteX0" fmla="*/ 0 w 2584174"/>
              <a:gd name="connsiteY0" fmla="*/ 0 h 3710609"/>
              <a:gd name="connsiteX1" fmla="*/ 2584174 w 2584174"/>
              <a:gd name="connsiteY1" fmla="*/ 0 h 3710609"/>
              <a:gd name="connsiteX2" fmla="*/ 2584174 w 2584174"/>
              <a:gd name="connsiteY2" fmla="*/ 3710609 h 3710609"/>
              <a:gd name="connsiteX3" fmla="*/ 0 w 2584174"/>
              <a:gd name="connsiteY3" fmla="*/ 3710609 h 37106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84174" h="3710609">
                <a:moveTo>
                  <a:pt x="0" y="0"/>
                </a:moveTo>
                <a:lnTo>
                  <a:pt x="2584174" y="0"/>
                </a:lnTo>
                <a:lnTo>
                  <a:pt x="2584174" y="3710609"/>
                </a:lnTo>
                <a:lnTo>
                  <a:pt x="0" y="371060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>
            <a:lvl1pPr>
              <a:buNone/>
              <a:defRPr/>
            </a:lvl1pPr>
          </a:lstStyle>
          <a:p>
            <a:endParaRPr lang="en-US" dirty="0"/>
          </a:p>
        </p:txBody>
      </p:sp>
      <p:sp>
        <p:nvSpPr>
          <p:cNvPr id="19" name="Picture 2 Citation">
            <a:extLst>
              <a:ext uri="{FF2B5EF4-FFF2-40B4-BE49-F238E27FC236}">
                <a16:creationId xmlns:a16="http://schemas.microsoft.com/office/drawing/2014/main" id="{84787030-AF2E-40DC-BF01-B8203690263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275318" y="4860168"/>
            <a:ext cx="1426796" cy="200055"/>
          </a:xfrm>
          <a:prstGeom prst="rect">
            <a:avLst/>
          </a:prstGeom>
        </p:spPr>
        <p:txBody>
          <a:bodyPr anchor="ctr"/>
          <a:lstStyle>
            <a:lvl1pPr algn="l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18" name="Page Number">
            <a:extLst>
              <a:ext uri="{FF2B5EF4-FFF2-40B4-BE49-F238E27FC236}">
                <a16:creationId xmlns:a16="http://schemas.microsoft.com/office/drawing/2014/main" id="{5B1CCA31-5A25-479D-AD67-186535D4878C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 dirty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7" name="WSE logo">
            <a:extLst>
              <a:ext uri="{FF2B5EF4-FFF2-40B4-BE49-F238E27FC236}">
                <a16:creationId xmlns:a16="http://schemas.microsoft.com/office/drawing/2014/main" id="{35AF0EDF-51BB-4438-8F46-7DF1B21E6A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89775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Bullets -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690ABE2-A37C-4759-BB33-9EAD1E88A7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651016" y="455556"/>
            <a:ext cx="3492984" cy="309364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itle">
            <a:extLst>
              <a:ext uri="{FF2B5EF4-FFF2-40B4-BE49-F238E27FC236}">
                <a16:creationId xmlns:a16="http://schemas.microsoft.com/office/drawing/2014/main" id="{CB799A64-7BA6-4F73-8C2E-53459D5C88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20" y="99237"/>
            <a:ext cx="4581006" cy="865424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D21F650-C42B-4B41-8CC9-AD6289B54C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5624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Bullets">
            <a:extLst>
              <a:ext uri="{FF2B5EF4-FFF2-40B4-BE49-F238E27FC236}">
                <a16:creationId xmlns:a16="http://schemas.microsoft.com/office/drawing/2014/main" id="{943C2D0A-A157-470D-A872-D9191D23B66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2925" y="1430584"/>
            <a:ext cx="3571875" cy="3134272"/>
          </a:xfrm>
          <a:prstGeom prst="rect">
            <a:avLst/>
          </a:prstGeom>
        </p:spPr>
        <p:txBody>
          <a:bodyPr>
            <a:noAutofit/>
          </a:bodyPr>
          <a:lstStyle>
            <a:lvl1pPr marL="258366" indent="-258366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8325" indent="-225425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noProof="0" dirty="0"/>
              <a:t>Click to add bullets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</p:txBody>
      </p:sp>
      <p:sp>
        <p:nvSpPr>
          <p:cNvPr id="5" name="Picture">
            <a:extLst>
              <a:ext uri="{FF2B5EF4-FFF2-40B4-BE49-F238E27FC236}">
                <a16:creationId xmlns:a16="http://schemas.microsoft.com/office/drawing/2014/main" id="{62263A2E-EA98-4267-A448-A9F7B45DA8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 bwMode="auto">
          <a:xfrm>
            <a:off x="4572000" y="1430584"/>
            <a:ext cx="4114800" cy="3134272"/>
          </a:xfrm>
          <a:custGeom>
            <a:avLst/>
            <a:gdLst>
              <a:gd name="connsiteX0" fmla="*/ 0 w 5340626"/>
              <a:gd name="connsiteY0" fmla="*/ 0 h 3869635"/>
              <a:gd name="connsiteX1" fmla="*/ 5340626 w 5340626"/>
              <a:gd name="connsiteY1" fmla="*/ 0 h 3869635"/>
              <a:gd name="connsiteX2" fmla="*/ 5340626 w 5340626"/>
              <a:gd name="connsiteY2" fmla="*/ 3869635 h 3869635"/>
              <a:gd name="connsiteX3" fmla="*/ 0 w 5340626"/>
              <a:gd name="connsiteY3" fmla="*/ 3869635 h 3869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40626" h="3869635">
                <a:moveTo>
                  <a:pt x="0" y="0"/>
                </a:moveTo>
                <a:lnTo>
                  <a:pt x="5340626" y="0"/>
                </a:lnTo>
                <a:lnTo>
                  <a:pt x="5340626" y="3869635"/>
                </a:lnTo>
                <a:lnTo>
                  <a:pt x="0" y="3869635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>
            <a:lvl1pPr>
              <a:buNone/>
              <a:defRPr/>
            </a:lvl1pPr>
          </a:lstStyle>
          <a:p>
            <a:endParaRPr lang="en-US" dirty="0"/>
          </a:p>
        </p:txBody>
      </p:sp>
      <p:sp>
        <p:nvSpPr>
          <p:cNvPr id="14" name="Picture Citation">
            <a:extLst>
              <a:ext uri="{FF2B5EF4-FFF2-40B4-BE49-F238E27FC236}">
                <a16:creationId xmlns:a16="http://schemas.microsoft.com/office/drawing/2014/main" id="{370BA653-1209-4CAE-B920-460A0AC6A53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260004" y="4566886"/>
            <a:ext cx="1426796" cy="200055"/>
          </a:xfrm>
          <a:prstGeom prst="rect">
            <a:avLst/>
          </a:prstGeom>
        </p:spPr>
        <p:txBody>
          <a:bodyPr anchor="ctr"/>
          <a:lstStyle>
            <a:lvl1pPr algn="r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10" name="Page Number">
            <a:extLst>
              <a:ext uri="{FF2B5EF4-FFF2-40B4-BE49-F238E27FC236}">
                <a16:creationId xmlns:a16="http://schemas.microsoft.com/office/drawing/2014/main" id="{9B9A818F-3D06-4A28-8F25-13339F74D56D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 dirty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3" name="WSE logo">
            <a:extLst>
              <a:ext uri="{FF2B5EF4-FFF2-40B4-BE49-F238E27FC236}">
                <a16:creationId xmlns:a16="http://schemas.microsoft.com/office/drawing/2014/main" id="{A4943CF0-0E2F-4708-84F8-44218E3CFB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67321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Bullets -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">
            <a:extLst>
              <a:ext uri="{FF2B5EF4-FFF2-40B4-BE49-F238E27FC236}">
                <a16:creationId xmlns:a16="http://schemas.microsoft.com/office/drawing/2014/main" id="{185CA7AE-7686-4662-B756-DCF209F587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ADDFDD8-D646-43B5-AA68-7BD2BA8744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5624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92F1646-A3CA-40D6-8C82-88AB9B10A8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572000" y="1426369"/>
            <a:ext cx="4572000" cy="2743200"/>
          </a:xfrm>
          <a:prstGeom prst="rect">
            <a:avLst/>
          </a:prstGeom>
          <a:solidFill>
            <a:srgbClr val="092C74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35"/>
            <a:endParaRPr lang="uk-UA" sz="1400">
              <a:solidFill>
                <a:srgbClr val="0A091B"/>
              </a:solidFill>
              <a:latin typeface="Roboto"/>
            </a:endParaRPr>
          </a:p>
        </p:txBody>
      </p:sp>
      <p:sp>
        <p:nvSpPr>
          <p:cNvPr id="6" name="Picture"/>
          <p:cNvSpPr>
            <a:spLocks noGrp="1"/>
          </p:cNvSpPr>
          <p:nvPr>
            <p:ph type="pic" sz="quarter" idx="11"/>
          </p:nvPr>
        </p:nvSpPr>
        <p:spPr>
          <a:xfrm>
            <a:off x="0" y="1426369"/>
            <a:ext cx="4572000" cy="2743200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</a:lstStyle>
          <a:p>
            <a:endParaRPr lang="uk-UA" dirty="0"/>
          </a:p>
        </p:txBody>
      </p:sp>
      <p:sp>
        <p:nvSpPr>
          <p:cNvPr id="14" name="Picture Citation">
            <a:extLst>
              <a:ext uri="{FF2B5EF4-FFF2-40B4-BE49-F238E27FC236}">
                <a16:creationId xmlns:a16="http://schemas.microsoft.com/office/drawing/2014/main" id="{B589D318-66FA-4A72-983A-051B97FE811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0" y="4169569"/>
            <a:ext cx="1426796" cy="200055"/>
          </a:xfrm>
          <a:prstGeom prst="rect">
            <a:avLst/>
          </a:prstGeom>
        </p:spPr>
        <p:txBody>
          <a:bodyPr anchor="ctr"/>
          <a:lstStyle>
            <a:lvl1pPr algn="l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11" name="Text">
            <a:extLst>
              <a:ext uri="{FF2B5EF4-FFF2-40B4-BE49-F238E27FC236}">
                <a16:creationId xmlns:a16="http://schemas.microsoft.com/office/drawing/2014/main" id="{4F3CE606-8D56-4BB0-B849-C27882F536E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19675" y="1797844"/>
            <a:ext cx="3676650" cy="20002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13" name="Page Number">
            <a:extLst>
              <a:ext uri="{FF2B5EF4-FFF2-40B4-BE49-F238E27FC236}">
                <a16:creationId xmlns:a16="http://schemas.microsoft.com/office/drawing/2014/main" id="{117BC372-4338-4AC5-A7EE-13FBCB2E045B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 dirty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5" name="WSE logo">
            <a:extLst>
              <a:ext uri="{FF2B5EF4-FFF2-40B4-BE49-F238E27FC236}">
                <a16:creationId xmlns:a16="http://schemas.microsoft.com/office/drawing/2014/main" id="{07ACA5C5-BCA5-44A5-85C5-A0ABBF4EC4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351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mage and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AEB5493-B3A2-40C1-8BB1-AB892AD7FC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-2"/>
            <a:ext cx="3122840" cy="514350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erif Pro" panose="02040603050405020204" pitchFamily="18" charset="0"/>
              <a:ea typeface="Source Serif Pro" panose="02040603050405020204" pitchFamily="18" charset="0"/>
              <a:cs typeface="+mn-cs"/>
            </a:endParaRPr>
          </a:p>
        </p:txBody>
      </p:sp>
      <p:sp>
        <p:nvSpPr>
          <p:cNvPr id="2" name="Picture">
            <a:extLst>
              <a:ext uri="{FF2B5EF4-FFF2-40B4-BE49-F238E27FC236}">
                <a16:creationId xmlns:a16="http://schemas.microsoft.com/office/drawing/2014/main" id="{FBF9887D-E6B3-4215-89CB-6D0E9B71B902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 bwMode="auto">
          <a:xfrm>
            <a:off x="857251" y="1248603"/>
            <a:ext cx="4531178" cy="2646293"/>
          </a:xfrm>
          <a:custGeom>
            <a:avLst/>
            <a:gdLst>
              <a:gd name="connsiteX0" fmla="*/ 0 w 6089373"/>
              <a:gd name="connsiteY0" fmla="*/ 0 h 3528391"/>
              <a:gd name="connsiteX1" fmla="*/ 6089373 w 6089373"/>
              <a:gd name="connsiteY1" fmla="*/ 0 h 3528391"/>
              <a:gd name="connsiteX2" fmla="*/ 6089373 w 6089373"/>
              <a:gd name="connsiteY2" fmla="*/ 3528391 h 3528391"/>
              <a:gd name="connsiteX3" fmla="*/ 0 w 6089373"/>
              <a:gd name="connsiteY3" fmla="*/ 3528391 h 3528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89373" h="3528391">
                <a:moveTo>
                  <a:pt x="0" y="0"/>
                </a:moveTo>
                <a:lnTo>
                  <a:pt x="6089373" y="0"/>
                </a:lnTo>
                <a:lnTo>
                  <a:pt x="6089373" y="3528391"/>
                </a:lnTo>
                <a:lnTo>
                  <a:pt x="0" y="3528391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>
            <a:lvl1pPr>
              <a:buNone/>
              <a:defRPr/>
            </a:lvl1pPr>
          </a:lstStyle>
          <a:p>
            <a:endParaRPr lang="en-US" dirty="0"/>
          </a:p>
        </p:txBody>
      </p:sp>
      <p:sp>
        <p:nvSpPr>
          <p:cNvPr id="11" name="Picture Citation">
            <a:extLst>
              <a:ext uri="{FF2B5EF4-FFF2-40B4-BE49-F238E27FC236}">
                <a16:creationId xmlns:a16="http://schemas.microsoft.com/office/drawing/2014/main" id="{AD6D53B2-B358-42B0-8674-1675EB1C62A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57251" y="3908750"/>
            <a:ext cx="1426796" cy="200055"/>
          </a:xfrm>
          <a:prstGeom prst="rect">
            <a:avLst/>
          </a:prstGeom>
        </p:spPr>
        <p:txBody>
          <a:bodyPr anchor="ctr"/>
          <a:lstStyle>
            <a:lvl1pPr algn="l">
              <a:buNone/>
              <a:defRPr sz="1050">
                <a:solidFill>
                  <a:schemeClr val="bg1"/>
                </a:solidFill>
              </a:defRPr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7" name="Icon">
            <a:extLst>
              <a:ext uri="{FF2B5EF4-FFF2-40B4-BE49-F238E27FC236}">
                <a16:creationId xmlns:a16="http://schemas.microsoft.com/office/drawing/2014/main" id="{FE8CABBD-9B77-4E67-9A9B-7336CC8B41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7095297" y="1629793"/>
            <a:ext cx="339420" cy="288112"/>
          </a:xfrm>
          <a:custGeom>
            <a:avLst/>
            <a:gdLst>
              <a:gd name="T0" fmla="*/ 350 w 759"/>
              <a:gd name="T1" fmla="*/ 379 h 642"/>
              <a:gd name="T2" fmla="*/ 350 w 759"/>
              <a:gd name="T3" fmla="*/ 554 h 642"/>
              <a:gd name="T4" fmla="*/ 263 w 759"/>
              <a:gd name="T5" fmla="*/ 641 h 642"/>
              <a:gd name="T6" fmla="*/ 88 w 759"/>
              <a:gd name="T7" fmla="*/ 641 h 642"/>
              <a:gd name="T8" fmla="*/ 0 w 759"/>
              <a:gd name="T9" fmla="*/ 554 h 642"/>
              <a:gd name="T10" fmla="*/ 0 w 759"/>
              <a:gd name="T11" fmla="*/ 233 h 642"/>
              <a:gd name="T12" fmla="*/ 233 w 759"/>
              <a:gd name="T13" fmla="*/ 0 h 642"/>
              <a:gd name="T14" fmla="*/ 263 w 759"/>
              <a:gd name="T15" fmla="*/ 0 h 642"/>
              <a:gd name="T16" fmla="*/ 292 w 759"/>
              <a:gd name="T17" fmla="*/ 29 h 642"/>
              <a:gd name="T18" fmla="*/ 292 w 759"/>
              <a:gd name="T19" fmla="*/ 87 h 642"/>
              <a:gd name="T20" fmla="*/ 263 w 759"/>
              <a:gd name="T21" fmla="*/ 116 h 642"/>
              <a:gd name="T22" fmla="*/ 233 w 759"/>
              <a:gd name="T23" fmla="*/ 116 h 642"/>
              <a:gd name="T24" fmla="*/ 117 w 759"/>
              <a:gd name="T25" fmla="*/ 233 h 642"/>
              <a:gd name="T26" fmla="*/ 117 w 759"/>
              <a:gd name="T27" fmla="*/ 248 h 642"/>
              <a:gd name="T28" fmla="*/ 161 w 759"/>
              <a:gd name="T29" fmla="*/ 291 h 642"/>
              <a:gd name="T30" fmla="*/ 263 w 759"/>
              <a:gd name="T31" fmla="*/ 291 h 642"/>
              <a:gd name="T32" fmla="*/ 350 w 759"/>
              <a:gd name="T33" fmla="*/ 379 h 642"/>
              <a:gd name="T34" fmla="*/ 758 w 759"/>
              <a:gd name="T35" fmla="*/ 379 h 642"/>
              <a:gd name="T36" fmla="*/ 758 w 759"/>
              <a:gd name="T37" fmla="*/ 554 h 642"/>
              <a:gd name="T38" fmla="*/ 671 w 759"/>
              <a:gd name="T39" fmla="*/ 641 h 642"/>
              <a:gd name="T40" fmla="*/ 496 w 759"/>
              <a:gd name="T41" fmla="*/ 641 h 642"/>
              <a:gd name="T42" fmla="*/ 408 w 759"/>
              <a:gd name="T43" fmla="*/ 554 h 642"/>
              <a:gd name="T44" fmla="*/ 408 w 759"/>
              <a:gd name="T45" fmla="*/ 233 h 642"/>
              <a:gd name="T46" fmla="*/ 642 w 759"/>
              <a:gd name="T47" fmla="*/ 0 h 642"/>
              <a:gd name="T48" fmla="*/ 671 w 759"/>
              <a:gd name="T49" fmla="*/ 0 h 642"/>
              <a:gd name="T50" fmla="*/ 700 w 759"/>
              <a:gd name="T51" fmla="*/ 29 h 642"/>
              <a:gd name="T52" fmla="*/ 700 w 759"/>
              <a:gd name="T53" fmla="*/ 87 h 642"/>
              <a:gd name="T54" fmla="*/ 671 w 759"/>
              <a:gd name="T55" fmla="*/ 116 h 642"/>
              <a:gd name="T56" fmla="*/ 642 w 759"/>
              <a:gd name="T57" fmla="*/ 116 h 642"/>
              <a:gd name="T58" fmla="*/ 525 w 759"/>
              <a:gd name="T59" fmla="*/ 233 h 642"/>
              <a:gd name="T60" fmla="*/ 525 w 759"/>
              <a:gd name="T61" fmla="*/ 248 h 642"/>
              <a:gd name="T62" fmla="*/ 569 w 759"/>
              <a:gd name="T63" fmla="*/ 291 h 642"/>
              <a:gd name="T64" fmla="*/ 671 w 759"/>
              <a:gd name="T65" fmla="*/ 291 h 642"/>
              <a:gd name="T66" fmla="*/ 758 w 759"/>
              <a:gd name="T67" fmla="*/ 379 h 6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759" h="642">
                <a:moveTo>
                  <a:pt x="350" y="379"/>
                </a:moveTo>
                <a:lnTo>
                  <a:pt x="350" y="554"/>
                </a:lnTo>
                <a:cubicBezTo>
                  <a:pt x="350" y="602"/>
                  <a:pt x="311" y="641"/>
                  <a:pt x="263" y="641"/>
                </a:cubicBezTo>
                <a:lnTo>
                  <a:pt x="88" y="641"/>
                </a:lnTo>
                <a:cubicBezTo>
                  <a:pt x="39" y="641"/>
                  <a:pt x="0" y="602"/>
                  <a:pt x="0" y="554"/>
                </a:cubicBezTo>
                <a:lnTo>
                  <a:pt x="0" y="233"/>
                </a:lnTo>
                <a:cubicBezTo>
                  <a:pt x="0" y="105"/>
                  <a:pt x="105" y="0"/>
                  <a:pt x="233" y="0"/>
                </a:cubicBezTo>
                <a:lnTo>
                  <a:pt x="263" y="0"/>
                </a:lnTo>
                <a:cubicBezTo>
                  <a:pt x="279" y="0"/>
                  <a:pt x="292" y="13"/>
                  <a:pt x="292" y="29"/>
                </a:cubicBezTo>
                <a:lnTo>
                  <a:pt x="292" y="87"/>
                </a:lnTo>
                <a:cubicBezTo>
                  <a:pt x="292" y="103"/>
                  <a:pt x="279" y="116"/>
                  <a:pt x="263" y="116"/>
                </a:cubicBezTo>
                <a:lnTo>
                  <a:pt x="233" y="116"/>
                </a:lnTo>
                <a:cubicBezTo>
                  <a:pt x="169" y="116"/>
                  <a:pt x="117" y="169"/>
                  <a:pt x="117" y="233"/>
                </a:cubicBezTo>
                <a:lnTo>
                  <a:pt x="117" y="248"/>
                </a:lnTo>
                <a:cubicBezTo>
                  <a:pt x="117" y="272"/>
                  <a:pt x="136" y="291"/>
                  <a:pt x="161" y="291"/>
                </a:cubicBezTo>
                <a:lnTo>
                  <a:pt x="263" y="291"/>
                </a:lnTo>
                <a:cubicBezTo>
                  <a:pt x="311" y="291"/>
                  <a:pt x="350" y="330"/>
                  <a:pt x="350" y="379"/>
                </a:cubicBezTo>
                <a:close/>
                <a:moveTo>
                  <a:pt x="758" y="379"/>
                </a:moveTo>
                <a:lnTo>
                  <a:pt x="758" y="554"/>
                </a:lnTo>
                <a:cubicBezTo>
                  <a:pt x="758" y="602"/>
                  <a:pt x="719" y="641"/>
                  <a:pt x="671" y="641"/>
                </a:cubicBezTo>
                <a:lnTo>
                  <a:pt x="496" y="641"/>
                </a:lnTo>
                <a:cubicBezTo>
                  <a:pt x="447" y="641"/>
                  <a:pt x="408" y="602"/>
                  <a:pt x="408" y="554"/>
                </a:cubicBezTo>
                <a:lnTo>
                  <a:pt x="408" y="233"/>
                </a:lnTo>
                <a:cubicBezTo>
                  <a:pt x="408" y="105"/>
                  <a:pt x="513" y="0"/>
                  <a:pt x="642" y="0"/>
                </a:cubicBezTo>
                <a:lnTo>
                  <a:pt x="671" y="0"/>
                </a:lnTo>
                <a:cubicBezTo>
                  <a:pt x="687" y="0"/>
                  <a:pt x="700" y="13"/>
                  <a:pt x="700" y="29"/>
                </a:cubicBezTo>
                <a:lnTo>
                  <a:pt x="700" y="87"/>
                </a:lnTo>
                <a:cubicBezTo>
                  <a:pt x="700" y="103"/>
                  <a:pt x="687" y="116"/>
                  <a:pt x="671" y="116"/>
                </a:cubicBezTo>
                <a:lnTo>
                  <a:pt x="642" y="116"/>
                </a:lnTo>
                <a:cubicBezTo>
                  <a:pt x="577" y="116"/>
                  <a:pt x="525" y="169"/>
                  <a:pt x="525" y="233"/>
                </a:cubicBezTo>
                <a:lnTo>
                  <a:pt x="525" y="248"/>
                </a:lnTo>
                <a:cubicBezTo>
                  <a:pt x="525" y="272"/>
                  <a:pt x="545" y="291"/>
                  <a:pt x="569" y="291"/>
                </a:cubicBezTo>
                <a:lnTo>
                  <a:pt x="671" y="291"/>
                </a:lnTo>
                <a:cubicBezTo>
                  <a:pt x="719" y="291"/>
                  <a:pt x="758" y="330"/>
                  <a:pt x="758" y="379"/>
                </a:cubicBezTo>
                <a:close/>
              </a:path>
            </a:pathLst>
          </a:custGeom>
          <a:solidFill>
            <a:srgbClr val="092C7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GB"/>
            </a:defPPr>
            <a:lvl1pPr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1pPr>
            <a:lvl2pPr marL="742950" indent="-28575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2pPr>
            <a:lvl3pPr marL="11430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3pPr>
            <a:lvl4pPr marL="16002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4pPr>
            <a:lvl5pPr marL="20574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pPr marL="0" marR="0" lvl="0" indent="0" algn="l" defTabSz="3429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E2BC00"/>
              </a:solidFill>
              <a:effectLst/>
              <a:uLnTx/>
              <a:uFillTx/>
              <a:latin typeface="Source Serif Pro" panose="02040603050405020204" pitchFamily="18" charset="0"/>
              <a:ea typeface="Source Serif Pro" panose="02040603050405020204" pitchFamily="18" charset="0"/>
            </a:endParaRPr>
          </a:p>
        </p:txBody>
      </p:sp>
      <p:sp>
        <p:nvSpPr>
          <p:cNvPr id="10" name="Quote">
            <a:extLst>
              <a:ext uri="{FF2B5EF4-FFF2-40B4-BE49-F238E27FC236}">
                <a16:creationId xmlns:a16="http://schemas.microsoft.com/office/drawing/2014/main" id="{D569EA10-43E0-4BEE-B214-09F7B8A2322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38633" y="2149100"/>
            <a:ext cx="2452748" cy="13617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200" b="1" i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quote</a:t>
            </a:r>
          </a:p>
        </p:txBody>
      </p:sp>
      <p:sp>
        <p:nvSpPr>
          <p:cNvPr id="9" name="Page Number">
            <a:extLst>
              <a:ext uri="{FF2B5EF4-FFF2-40B4-BE49-F238E27FC236}">
                <a16:creationId xmlns:a16="http://schemas.microsoft.com/office/drawing/2014/main" id="{EEE55CF8-625E-4400-8F6B-ECBACA3EBA59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 dirty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1255836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Quote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71554FC-FADE-4575-A597-D22AD9E65F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79796" y="285751"/>
            <a:ext cx="8584406" cy="457199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117C347-6C9A-4E19-9B45-59DD15CEE1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188702" y="1056529"/>
            <a:ext cx="3019509" cy="3030441"/>
          </a:xfrm>
          <a:prstGeom prst="rect">
            <a:avLst/>
          </a:prstGeom>
          <a:solidFill>
            <a:srgbClr val="092C7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76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392F947-1432-4A46-A4D0-277EDD87161D}"/>
              </a:ext>
            </a:extLst>
          </p:cNvPr>
          <p:cNvSpPr/>
          <p:nvPr userDrawn="1"/>
        </p:nvSpPr>
        <p:spPr>
          <a:xfrm>
            <a:off x="1416326" y="1543050"/>
            <a:ext cx="4253948" cy="2057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Quote">
            <a:extLst>
              <a:ext uri="{FF2B5EF4-FFF2-40B4-BE49-F238E27FC236}">
                <a16:creationId xmlns:a16="http://schemas.microsoft.com/office/drawing/2014/main" id="{5C8A66A0-BC82-4893-917E-EB5E32A0EFD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880255" y="1925782"/>
            <a:ext cx="3308447" cy="1330036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1200" b="1" i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quote</a:t>
            </a:r>
          </a:p>
        </p:txBody>
      </p:sp>
      <p:sp>
        <p:nvSpPr>
          <p:cNvPr id="4" name="Picture">
            <a:extLst>
              <a:ext uri="{FF2B5EF4-FFF2-40B4-BE49-F238E27FC236}">
                <a16:creationId xmlns:a16="http://schemas.microsoft.com/office/drawing/2014/main" id="{4E6386A3-9469-4807-90E8-CCCADF41D9A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 bwMode="auto">
          <a:xfrm>
            <a:off x="5670273" y="1543050"/>
            <a:ext cx="2057400" cy="2057400"/>
          </a:xfrm>
          <a:custGeom>
            <a:avLst/>
            <a:gdLst>
              <a:gd name="connsiteX0" fmla="*/ 0 w 2743200"/>
              <a:gd name="connsiteY0" fmla="*/ 0 h 2743200"/>
              <a:gd name="connsiteX1" fmla="*/ 2743200 w 2743200"/>
              <a:gd name="connsiteY1" fmla="*/ 0 h 2743200"/>
              <a:gd name="connsiteX2" fmla="*/ 2743200 w 2743200"/>
              <a:gd name="connsiteY2" fmla="*/ 2743200 h 2743200"/>
              <a:gd name="connsiteX3" fmla="*/ 0 w 2743200"/>
              <a:gd name="connsiteY3" fmla="*/ 2743200 h 274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43200" h="2743200">
                <a:moveTo>
                  <a:pt x="0" y="0"/>
                </a:moveTo>
                <a:lnTo>
                  <a:pt x="2743200" y="0"/>
                </a:lnTo>
                <a:lnTo>
                  <a:pt x="2743200" y="2743200"/>
                </a:lnTo>
                <a:lnTo>
                  <a:pt x="0" y="27432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>
            <a:lvl1pPr>
              <a:buNone/>
              <a:defRPr/>
            </a:lvl1pPr>
          </a:lstStyle>
          <a:p>
            <a:endParaRPr lang="en-US"/>
          </a:p>
        </p:txBody>
      </p:sp>
      <p:sp>
        <p:nvSpPr>
          <p:cNvPr id="11" name="Picture Citation">
            <a:extLst>
              <a:ext uri="{FF2B5EF4-FFF2-40B4-BE49-F238E27FC236}">
                <a16:creationId xmlns:a16="http://schemas.microsoft.com/office/drawing/2014/main" id="{0B1D907D-0C88-48F8-8FE2-9848768ADB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00877" y="3607377"/>
            <a:ext cx="1426796" cy="200055"/>
          </a:xfrm>
          <a:prstGeom prst="rect">
            <a:avLst/>
          </a:prstGeom>
        </p:spPr>
        <p:txBody>
          <a:bodyPr anchor="ctr"/>
          <a:lstStyle>
            <a:lvl1pPr algn="r">
              <a:buNone/>
              <a:defRPr sz="1050">
                <a:solidFill>
                  <a:schemeClr val="bg1"/>
                </a:solidFill>
              </a:defRPr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10" name="Page Number">
            <a:extLst>
              <a:ext uri="{FF2B5EF4-FFF2-40B4-BE49-F238E27FC236}">
                <a16:creationId xmlns:a16="http://schemas.microsoft.com/office/drawing/2014/main" id="{C812EE0D-8561-48A0-A9AE-FEBB91B26CAF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 dirty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5425133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g Quote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71554FC-FADE-4575-A597-D22AD9E65F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79796" y="285751"/>
            <a:ext cx="8584406" cy="45719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117C347-6C9A-4E19-9B45-59DD15CEE1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188702" y="1056529"/>
            <a:ext cx="3019509" cy="3030441"/>
          </a:xfrm>
          <a:prstGeom prst="rect">
            <a:avLst/>
          </a:prstGeom>
          <a:solidFill>
            <a:srgbClr val="092C7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rgbClr val="002D72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392F947-1432-4A46-A4D0-277EDD87161D}"/>
              </a:ext>
            </a:extLst>
          </p:cNvPr>
          <p:cNvSpPr/>
          <p:nvPr userDrawn="1"/>
        </p:nvSpPr>
        <p:spPr>
          <a:xfrm>
            <a:off x="1416326" y="1543050"/>
            <a:ext cx="4253948" cy="2057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C2E7280-E0EB-D34E-ACCA-E3CD484330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6553" y="1757825"/>
            <a:ext cx="3941378" cy="1700078"/>
          </a:xfrm>
          <a:prstGeom prst="rect">
            <a:avLst/>
          </a:prstGeom>
        </p:spPr>
        <p:txBody>
          <a:bodyPr/>
          <a:lstStyle>
            <a:lvl1pPr>
              <a:defRPr sz="1600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Picture">
            <a:extLst>
              <a:ext uri="{FF2B5EF4-FFF2-40B4-BE49-F238E27FC236}">
                <a16:creationId xmlns:a16="http://schemas.microsoft.com/office/drawing/2014/main" id="{4E6386A3-9469-4807-90E8-CCCADF41D9A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 bwMode="auto">
          <a:xfrm>
            <a:off x="5670273" y="1543050"/>
            <a:ext cx="2057400" cy="2057400"/>
          </a:xfrm>
          <a:custGeom>
            <a:avLst/>
            <a:gdLst>
              <a:gd name="connsiteX0" fmla="*/ 0 w 2743200"/>
              <a:gd name="connsiteY0" fmla="*/ 0 h 2743200"/>
              <a:gd name="connsiteX1" fmla="*/ 2743200 w 2743200"/>
              <a:gd name="connsiteY1" fmla="*/ 0 h 2743200"/>
              <a:gd name="connsiteX2" fmla="*/ 2743200 w 2743200"/>
              <a:gd name="connsiteY2" fmla="*/ 2743200 h 2743200"/>
              <a:gd name="connsiteX3" fmla="*/ 0 w 2743200"/>
              <a:gd name="connsiteY3" fmla="*/ 2743200 h 274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43200" h="2743200">
                <a:moveTo>
                  <a:pt x="0" y="0"/>
                </a:moveTo>
                <a:lnTo>
                  <a:pt x="2743200" y="0"/>
                </a:lnTo>
                <a:lnTo>
                  <a:pt x="2743200" y="2743200"/>
                </a:lnTo>
                <a:lnTo>
                  <a:pt x="0" y="27432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>
            <a:lvl1pPr>
              <a:buNone/>
              <a:defRPr/>
            </a:lvl1pPr>
          </a:lstStyle>
          <a:p>
            <a:endParaRPr lang="en-US"/>
          </a:p>
        </p:txBody>
      </p:sp>
      <p:sp>
        <p:nvSpPr>
          <p:cNvPr id="11" name="Picture Citation">
            <a:extLst>
              <a:ext uri="{FF2B5EF4-FFF2-40B4-BE49-F238E27FC236}">
                <a16:creationId xmlns:a16="http://schemas.microsoft.com/office/drawing/2014/main" id="{0B1D907D-0C88-48F8-8FE2-9848768ADB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00877" y="3607377"/>
            <a:ext cx="1426796" cy="200055"/>
          </a:xfrm>
          <a:prstGeom prst="rect">
            <a:avLst/>
          </a:prstGeom>
        </p:spPr>
        <p:txBody>
          <a:bodyPr anchor="ctr"/>
          <a:lstStyle>
            <a:lvl1pPr algn="r">
              <a:buNone/>
              <a:defRPr sz="1050">
                <a:solidFill>
                  <a:schemeClr val="bg1"/>
                </a:solidFill>
              </a:defRPr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10" name="Page Number">
            <a:extLst>
              <a:ext uri="{FF2B5EF4-FFF2-40B4-BE49-F238E27FC236}">
                <a16:creationId xmlns:a16="http://schemas.microsoft.com/office/drawing/2014/main" id="{C812EE0D-8561-48A0-A9AE-FEBB91B26CAF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               </a:t>
            </a:r>
            <a:fld id="{F2C1E792-EDA4-4DC5-8412-A2C2E5D30ADF}" type="slidenum"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64064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4 Items and Text - Si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">
            <a:extLst>
              <a:ext uri="{FF2B5EF4-FFF2-40B4-BE49-F238E27FC236}">
                <a16:creationId xmlns:a16="http://schemas.microsoft.com/office/drawing/2014/main" id="{95812EB8-9C15-3D45-A153-203E42E985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0351" y="107119"/>
            <a:ext cx="8088983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57C6571-A67F-444A-A354-24A6AEAAE8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Item 1 Text">
            <a:extLst>
              <a:ext uri="{FF2B5EF4-FFF2-40B4-BE49-F238E27FC236}">
                <a16:creationId xmlns:a16="http://schemas.microsoft.com/office/drawing/2014/main" id="{5EF51092-4CA9-4A33-86C8-1C731C02A14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30352" y="1389888"/>
            <a:ext cx="8096622" cy="1523999"/>
          </a:xfrm>
          <a:prstGeom prst="rect">
            <a:avLst/>
          </a:prstGeom>
          <a:ln w="6350">
            <a:noFill/>
          </a:ln>
        </p:spPr>
        <p:txBody>
          <a:bodyPr>
            <a:noAutofit/>
          </a:bodyPr>
          <a:lstStyle>
            <a:lvl1pPr marL="231775" indent="-231775" algn="l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9913" indent="-230188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dirty="0"/>
              <a:t>Click to add bullets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5" name="Item 2 Text">
            <a:extLst>
              <a:ext uri="{FF2B5EF4-FFF2-40B4-BE49-F238E27FC236}">
                <a16:creationId xmlns:a16="http://schemas.microsoft.com/office/drawing/2014/main" id="{D5E68B19-4B0E-4A5D-9C14-62AA3BD942B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30351" y="3058846"/>
            <a:ext cx="8088983" cy="1523999"/>
          </a:xfrm>
          <a:prstGeom prst="rect">
            <a:avLst/>
          </a:prstGeom>
          <a:ln w="6350">
            <a:noFill/>
          </a:ln>
        </p:spPr>
        <p:txBody>
          <a:bodyPr>
            <a:noAutofit/>
          </a:bodyPr>
          <a:lstStyle>
            <a:lvl1pPr marL="231775" indent="-231775" algn="l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9913" marR="0" indent="-230188" algn="l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92C74"/>
              </a:buClr>
              <a:buSzTx/>
              <a:buFont typeface="Courier New" panose="02070309020205020404" pitchFamily="49" charset="0"/>
              <a:buChar char="o"/>
              <a:tabLst/>
              <a:defRPr sz="1600"/>
            </a:lvl2pPr>
            <a:lvl3pPr marL="914400" indent="-228600">
              <a:buClr>
                <a:srgbClr val="092C74"/>
              </a:buClr>
              <a:buFont typeface="Arial" panose="020B0604020202020204" pitchFamily="34" charset="0"/>
              <a:buChar char="•"/>
              <a:defRPr sz="1600"/>
            </a:lvl3pPr>
          </a:lstStyle>
          <a:p>
            <a:pPr lvl="0"/>
            <a:r>
              <a:rPr lang="en-US" dirty="0"/>
              <a:t>Click to add bullets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1"/>
            <a:endParaRPr lang="en-US" dirty="0"/>
          </a:p>
        </p:txBody>
      </p:sp>
      <p:sp>
        <p:nvSpPr>
          <p:cNvPr id="14" name="Page Number">
            <a:extLst>
              <a:ext uri="{FF2B5EF4-FFF2-40B4-BE49-F238E27FC236}">
                <a16:creationId xmlns:a16="http://schemas.microsoft.com/office/drawing/2014/main" id="{CF4BC876-D827-4E5E-A572-DF3D59B88245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               </a:t>
            </a:r>
            <a:fld id="{F2C1E792-EDA4-4DC5-8412-A2C2E5D30ADF}" type="slidenum"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16" name="WSE logo">
            <a:extLst>
              <a:ext uri="{FF2B5EF4-FFF2-40B4-BE49-F238E27FC236}">
                <a16:creationId xmlns:a16="http://schemas.microsoft.com/office/drawing/2014/main" id="{9BB8FB21-BFAB-4131-ADE3-626699BE3E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82164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tems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">
            <a:extLst>
              <a:ext uri="{FF2B5EF4-FFF2-40B4-BE49-F238E27FC236}">
                <a16:creationId xmlns:a16="http://schemas.microsoft.com/office/drawing/2014/main" id="{AE8B6D00-0CE5-4F77-A502-4776F085A5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2D77B7E-D676-4430-9251-20A93BF455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5624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211955E-A65C-4E31-A691-13A70FEECB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2479986"/>
            <a:ext cx="9144000" cy="269367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ource Serif Pro" panose="02040603050405020204" pitchFamily="18" charset="0"/>
              <a:ea typeface="Source Serif Pro" panose="02040603050405020204" pitchFamily="18" charset="0"/>
              <a:cs typeface="+mn-cs"/>
            </a:endParaRPr>
          </a:p>
        </p:txBody>
      </p:sp>
      <p:sp>
        <p:nvSpPr>
          <p:cNvPr id="13" name="Picture 1">
            <a:extLst>
              <a:ext uri="{FF2B5EF4-FFF2-40B4-BE49-F238E27FC236}">
                <a16:creationId xmlns:a16="http://schemas.microsoft.com/office/drawing/2014/main" id="{3EF03DDC-6633-494B-9776-488C6BEEF14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 bwMode="auto">
          <a:xfrm>
            <a:off x="533919" y="1559292"/>
            <a:ext cx="1687285" cy="1665353"/>
          </a:xfrm>
          <a:prstGeom prst="ellipse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28" name="Picture 1 Citation">
            <a:extLst>
              <a:ext uri="{FF2B5EF4-FFF2-40B4-BE49-F238E27FC236}">
                <a16:creationId xmlns:a16="http://schemas.microsoft.com/office/drawing/2014/main" id="{23EDEA9D-6619-4636-9D0C-708BA2E0C94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64163" y="3239365"/>
            <a:ext cx="1426796" cy="200055"/>
          </a:xfrm>
          <a:prstGeom prst="rect">
            <a:avLst/>
          </a:prstGeom>
        </p:spPr>
        <p:txBody>
          <a:bodyPr anchor="ctr"/>
          <a:lstStyle>
            <a:lvl1pPr algn="ctr">
              <a:buNone/>
              <a:defRPr sz="1050">
                <a:solidFill>
                  <a:schemeClr val="bg1"/>
                </a:solidFill>
              </a:defRPr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20" name="Bullet 1">
            <a:extLst>
              <a:ext uri="{FF2B5EF4-FFF2-40B4-BE49-F238E27FC236}">
                <a16:creationId xmlns:a16="http://schemas.microsoft.com/office/drawing/2014/main" id="{4A0E21E2-0D13-441F-82DA-7A39FD0CFA1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37750" y="3583997"/>
            <a:ext cx="1683452" cy="1142999"/>
          </a:xfrm>
          <a:prstGeom prst="rect">
            <a:avLst/>
          </a:prstGeom>
        </p:spPr>
        <p:txBody>
          <a:bodyPr>
            <a:noAutofit/>
          </a:bodyPr>
          <a:lstStyle>
            <a:lvl1pPr marL="117475" indent="-117475">
              <a:buClr>
                <a:schemeClr val="bg1"/>
              </a:buClr>
              <a:buFont typeface="Wingdings" panose="05000000000000000000" pitchFamily="2" charset="2"/>
              <a:buChar char="§"/>
              <a:defRPr sz="10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4488" indent="-111125">
              <a:buClr>
                <a:schemeClr val="bg1"/>
              </a:buClr>
              <a:buFont typeface="Courier New" panose="02070309020205020404" pitchFamily="49" charset="0"/>
              <a:buChar char="o"/>
              <a:defRPr sz="1000">
                <a:solidFill>
                  <a:schemeClr val="bg1"/>
                </a:solidFill>
              </a:defRPr>
            </a:lvl2pPr>
            <a:lvl3pPr marL="914400" indent="-228600">
              <a:defRPr sz="1000">
                <a:solidFill>
                  <a:schemeClr val="bg1"/>
                </a:solidFill>
              </a:defRPr>
            </a:lvl3pPr>
          </a:lstStyle>
          <a:p>
            <a:pPr lvl="0"/>
            <a:r>
              <a:rPr lang="en-US" noProof="0" dirty="0"/>
              <a:t>Click to add bullets</a:t>
            </a:r>
          </a:p>
          <a:p>
            <a:pPr lvl="1"/>
            <a:r>
              <a:rPr lang="en-US" noProof="0" dirty="0"/>
              <a:t>Second level</a:t>
            </a:r>
          </a:p>
        </p:txBody>
      </p:sp>
      <p:sp>
        <p:nvSpPr>
          <p:cNvPr id="12" name="Picture 2">
            <a:extLst>
              <a:ext uri="{FF2B5EF4-FFF2-40B4-BE49-F238E27FC236}">
                <a16:creationId xmlns:a16="http://schemas.microsoft.com/office/drawing/2014/main" id="{2E4C83EF-E5C1-438E-8B2B-8E1C2D8A343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 bwMode="auto">
          <a:xfrm>
            <a:off x="2683807" y="1574012"/>
            <a:ext cx="1687285" cy="1665353"/>
          </a:xfrm>
          <a:prstGeom prst="ellipse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29" name="Picture 2 Citation">
            <a:extLst>
              <a:ext uri="{FF2B5EF4-FFF2-40B4-BE49-F238E27FC236}">
                <a16:creationId xmlns:a16="http://schemas.microsoft.com/office/drawing/2014/main" id="{A0086350-D8A5-4130-8619-AE16BACE43C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812135" y="3245850"/>
            <a:ext cx="1426796" cy="200055"/>
          </a:xfrm>
          <a:prstGeom prst="rect">
            <a:avLst/>
          </a:prstGeom>
        </p:spPr>
        <p:txBody>
          <a:bodyPr anchor="ctr"/>
          <a:lstStyle>
            <a:lvl1pPr algn="ctr">
              <a:buNone/>
              <a:defRPr sz="1050">
                <a:solidFill>
                  <a:schemeClr val="bg1"/>
                </a:solidFill>
              </a:defRPr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21" name="Bullet 2">
            <a:extLst>
              <a:ext uri="{FF2B5EF4-FFF2-40B4-BE49-F238E27FC236}">
                <a16:creationId xmlns:a16="http://schemas.microsoft.com/office/drawing/2014/main" id="{D54FA790-8A27-4C02-86E4-F475F67FD48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683807" y="3598717"/>
            <a:ext cx="1683452" cy="1142999"/>
          </a:xfrm>
          <a:prstGeom prst="rect">
            <a:avLst/>
          </a:prstGeom>
        </p:spPr>
        <p:txBody>
          <a:bodyPr>
            <a:noAutofit/>
          </a:bodyPr>
          <a:lstStyle>
            <a:lvl1pPr marL="117475" indent="-117475">
              <a:buClr>
                <a:schemeClr val="bg1"/>
              </a:buClr>
              <a:buFont typeface="Wingdings" panose="05000000000000000000" pitchFamily="2" charset="2"/>
              <a:buChar char="§"/>
              <a:defRPr sz="10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4488" indent="-111125">
              <a:buClr>
                <a:schemeClr val="bg1"/>
              </a:buClr>
              <a:buFont typeface="Courier New" panose="02070309020205020404" pitchFamily="49" charset="0"/>
              <a:buChar char="o"/>
              <a:defRPr sz="1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noProof="0" dirty="0"/>
              <a:t>Click to add bullets</a:t>
            </a:r>
          </a:p>
          <a:p>
            <a:pPr lvl="1"/>
            <a:r>
              <a:rPr lang="en-US" noProof="0" dirty="0"/>
              <a:t>Second level</a:t>
            </a:r>
          </a:p>
        </p:txBody>
      </p:sp>
      <p:sp>
        <p:nvSpPr>
          <p:cNvPr id="11" name="Picture 3">
            <a:extLst>
              <a:ext uri="{FF2B5EF4-FFF2-40B4-BE49-F238E27FC236}">
                <a16:creationId xmlns:a16="http://schemas.microsoft.com/office/drawing/2014/main" id="{A351FD4D-8E7A-4EB5-B689-26D5EE8CBDAA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 bwMode="auto">
          <a:xfrm>
            <a:off x="4796130" y="1574012"/>
            <a:ext cx="1687285" cy="1665353"/>
          </a:xfrm>
          <a:prstGeom prst="ellipse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30" name="Picture 3 Citation">
            <a:extLst>
              <a:ext uri="{FF2B5EF4-FFF2-40B4-BE49-F238E27FC236}">
                <a16:creationId xmlns:a16="http://schemas.microsoft.com/office/drawing/2014/main" id="{D6D743B7-EFB0-47FD-A3B0-8348B7AE467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926374" y="3243516"/>
            <a:ext cx="1426796" cy="200055"/>
          </a:xfrm>
          <a:prstGeom prst="rect">
            <a:avLst/>
          </a:prstGeom>
        </p:spPr>
        <p:txBody>
          <a:bodyPr anchor="ctr"/>
          <a:lstStyle>
            <a:lvl1pPr algn="ctr">
              <a:buNone/>
              <a:defRPr sz="1050">
                <a:solidFill>
                  <a:schemeClr val="bg1"/>
                </a:solidFill>
              </a:defRPr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22" name="Bullet 3">
            <a:extLst>
              <a:ext uri="{FF2B5EF4-FFF2-40B4-BE49-F238E27FC236}">
                <a16:creationId xmlns:a16="http://schemas.microsoft.com/office/drawing/2014/main" id="{7E7E2D7E-6AA9-45C1-862B-20DD1416268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799963" y="3598717"/>
            <a:ext cx="1683452" cy="1142999"/>
          </a:xfrm>
          <a:prstGeom prst="rect">
            <a:avLst/>
          </a:prstGeom>
        </p:spPr>
        <p:txBody>
          <a:bodyPr>
            <a:noAutofit/>
          </a:bodyPr>
          <a:lstStyle>
            <a:lvl1pPr marL="117475" indent="-117475">
              <a:buClr>
                <a:schemeClr val="bg1"/>
              </a:buClr>
              <a:buFont typeface="Wingdings" panose="05000000000000000000" pitchFamily="2" charset="2"/>
              <a:buChar char="§"/>
              <a:defRPr sz="10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4488" indent="-117475">
              <a:buClr>
                <a:schemeClr val="bg1"/>
              </a:buClr>
              <a:buFont typeface="Courier New" panose="02070309020205020404" pitchFamily="49" charset="0"/>
              <a:buChar char="o"/>
              <a:defRPr sz="1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noProof="0" dirty="0"/>
              <a:t>Click to add bullets</a:t>
            </a:r>
          </a:p>
          <a:p>
            <a:pPr lvl="1"/>
            <a:r>
              <a:rPr lang="en-US" noProof="0" dirty="0"/>
              <a:t>Second level</a:t>
            </a:r>
          </a:p>
        </p:txBody>
      </p:sp>
      <p:sp>
        <p:nvSpPr>
          <p:cNvPr id="10" name="Picture 4">
            <a:extLst>
              <a:ext uri="{FF2B5EF4-FFF2-40B4-BE49-F238E27FC236}">
                <a16:creationId xmlns:a16="http://schemas.microsoft.com/office/drawing/2014/main" id="{D8648803-C884-4BE6-8CD5-BC3B1F26808D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 bwMode="auto">
          <a:xfrm>
            <a:off x="6933252" y="1559292"/>
            <a:ext cx="1687285" cy="1665353"/>
          </a:xfrm>
          <a:prstGeom prst="ellipse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31" name="Picture 4 Citation">
            <a:extLst>
              <a:ext uri="{FF2B5EF4-FFF2-40B4-BE49-F238E27FC236}">
                <a16:creationId xmlns:a16="http://schemas.microsoft.com/office/drawing/2014/main" id="{CCE9FB30-9A0B-481A-8316-DA7750A5B61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063496" y="3229986"/>
            <a:ext cx="1426796" cy="200055"/>
          </a:xfrm>
          <a:prstGeom prst="rect">
            <a:avLst/>
          </a:prstGeom>
        </p:spPr>
        <p:txBody>
          <a:bodyPr anchor="ctr"/>
          <a:lstStyle>
            <a:lvl1pPr algn="ctr">
              <a:buNone/>
              <a:defRPr sz="1050">
                <a:solidFill>
                  <a:schemeClr val="bg1"/>
                </a:solidFill>
              </a:defRPr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23" name="Bullet 4">
            <a:extLst>
              <a:ext uri="{FF2B5EF4-FFF2-40B4-BE49-F238E27FC236}">
                <a16:creationId xmlns:a16="http://schemas.microsoft.com/office/drawing/2014/main" id="{D7971259-2CFF-43DE-B8EF-1B4A73DC884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935168" y="3583996"/>
            <a:ext cx="1683452" cy="1142999"/>
          </a:xfrm>
          <a:prstGeom prst="rect">
            <a:avLst/>
          </a:prstGeom>
        </p:spPr>
        <p:txBody>
          <a:bodyPr>
            <a:noAutofit/>
          </a:bodyPr>
          <a:lstStyle>
            <a:lvl1pPr marL="117475" indent="-117475">
              <a:buClr>
                <a:schemeClr val="bg1"/>
              </a:buClr>
              <a:buFont typeface="Wingdings" panose="05000000000000000000" pitchFamily="2" charset="2"/>
              <a:buChar char="§"/>
              <a:defRPr sz="10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4488" indent="-117475">
              <a:buClr>
                <a:schemeClr val="bg1"/>
              </a:buClr>
              <a:buFont typeface="Courier New" panose="02070309020205020404" pitchFamily="49" charset="0"/>
              <a:buChar char="o"/>
              <a:defRPr sz="1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noProof="0" dirty="0"/>
              <a:t>Click to add bullets</a:t>
            </a:r>
          </a:p>
          <a:p>
            <a:pPr lvl="1"/>
            <a:r>
              <a:rPr lang="en-US" noProof="0" dirty="0"/>
              <a:t>Second level</a:t>
            </a:r>
          </a:p>
        </p:txBody>
      </p:sp>
      <p:sp>
        <p:nvSpPr>
          <p:cNvPr id="27" name="Page Number">
            <a:extLst>
              <a:ext uri="{FF2B5EF4-FFF2-40B4-BE49-F238E27FC236}">
                <a16:creationId xmlns:a16="http://schemas.microsoft.com/office/drawing/2014/main" id="{D7320757-0FB4-4CE4-B232-73364EDF6C68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 dirty="0">
                <a:solidFill>
                  <a:schemeClr val="bg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bg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9247071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Blue Callout">
    <p:bg>
      <p:bgPr>
        <a:solidFill>
          <a:srgbClr val="69AC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6D48CE8C-C275-46E6-9D6E-D300E5B923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69534" y="1600200"/>
            <a:ext cx="1943100" cy="1943100"/>
          </a:xfrm>
          <a:prstGeom prst="ellipse">
            <a:avLst/>
          </a:prstGeom>
          <a:solidFill>
            <a:srgbClr val="092C74"/>
          </a:solidFill>
          <a:ln w="254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35"/>
            <a:endParaRPr lang="uk-UA" sz="1400">
              <a:solidFill>
                <a:srgbClr val="0A091B"/>
              </a:solidFill>
              <a:latin typeface="Roboto"/>
            </a:endParaRPr>
          </a:p>
        </p:txBody>
      </p:sp>
      <p:sp>
        <p:nvSpPr>
          <p:cNvPr id="5" name="Text">
            <a:extLst>
              <a:ext uri="{FF2B5EF4-FFF2-40B4-BE49-F238E27FC236}">
                <a16:creationId xmlns:a16="http://schemas.microsoft.com/office/drawing/2014/main" id="{20A1A377-F0DC-451D-AD18-E54E930A614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23886" y="1775113"/>
            <a:ext cx="5162914" cy="159327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600" b="0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 subtitle styles</a:t>
            </a:r>
          </a:p>
        </p:txBody>
      </p:sp>
      <p:sp>
        <p:nvSpPr>
          <p:cNvPr id="6" name="Page Number">
            <a:extLst>
              <a:ext uri="{FF2B5EF4-FFF2-40B4-BE49-F238E27FC236}">
                <a16:creationId xmlns:a16="http://schemas.microsoft.com/office/drawing/2014/main" id="{DD38D696-ECB8-473D-97C3-2C4977B479B9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 dirty="0">
                <a:solidFill>
                  <a:schemeClr val="bg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rgbClr val="092C74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 dirty="0">
              <a:solidFill>
                <a:srgbClr val="092C74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8377143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ight Blue Callou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6D48CE8C-C275-46E6-9D6E-D300E5B923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69534" y="1600200"/>
            <a:ext cx="1943100" cy="1943100"/>
          </a:xfrm>
          <a:prstGeom prst="ellipse">
            <a:avLst/>
          </a:prstGeom>
          <a:solidFill>
            <a:srgbClr val="092C74"/>
          </a:solidFill>
          <a:ln w="254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400" b="0" i="0" u="none" strike="noStrike" kern="1200" cap="none" spc="0" normalizeH="0" baseline="0" noProof="0">
              <a:ln>
                <a:noFill/>
              </a:ln>
              <a:solidFill>
                <a:srgbClr val="0A091B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9B22E3D-8576-D248-8FD1-C324D7DFE63C}"/>
              </a:ext>
            </a:extLst>
          </p:cNvPr>
          <p:cNvSpPr/>
          <p:nvPr userDrawn="1"/>
        </p:nvSpPr>
        <p:spPr>
          <a:xfrm>
            <a:off x="3342290" y="1600200"/>
            <a:ext cx="5801710" cy="19431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6028B7-D1DD-4A43-98BB-B15FB80155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3887" y="1821512"/>
            <a:ext cx="5472968" cy="150047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sz="160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Page Number">
            <a:extLst>
              <a:ext uri="{FF2B5EF4-FFF2-40B4-BE49-F238E27FC236}">
                <a16:creationId xmlns:a16="http://schemas.microsoft.com/office/drawing/2014/main" id="{DD38D696-ECB8-473D-97C3-2C4977B479B9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               </a:t>
            </a:r>
            <a:fld id="{F2C1E792-EDA4-4DC5-8412-A2C2E5D30ADF}" type="slidenum"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994323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Call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">
            <a:extLst>
              <a:ext uri="{FF2B5EF4-FFF2-40B4-BE49-F238E27FC236}">
                <a16:creationId xmlns:a16="http://schemas.microsoft.com/office/drawing/2014/main" id="{20A1A377-F0DC-451D-AD18-E54E930A614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71600" y="2059686"/>
            <a:ext cx="6400800" cy="1024128"/>
          </a:xfrm>
          <a:prstGeom prst="rect">
            <a:avLst/>
          </a:prstGeom>
          <a:ln>
            <a:noFill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6400800"/>
                      <a:gd name="connsiteY0" fmla="*/ 0 h 1024128"/>
                      <a:gd name="connsiteX1" fmla="*/ 448056 w 6400800"/>
                      <a:gd name="connsiteY1" fmla="*/ 0 h 1024128"/>
                      <a:gd name="connsiteX2" fmla="*/ 1216152 w 6400800"/>
                      <a:gd name="connsiteY2" fmla="*/ 0 h 1024128"/>
                      <a:gd name="connsiteX3" fmla="*/ 1920240 w 6400800"/>
                      <a:gd name="connsiteY3" fmla="*/ 0 h 1024128"/>
                      <a:gd name="connsiteX4" fmla="*/ 2368296 w 6400800"/>
                      <a:gd name="connsiteY4" fmla="*/ 0 h 1024128"/>
                      <a:gd name="connsiteX5" fmla="*/ 2944368 w 6400800"/>
                      <a:gd name="connsiteY5" fmla="*/ 0 h 1024128"/>
                      <a:gd name="connsiteX6" fmla="*/ 3712464 w 6400800"/>
                      <a:gd name="connsiteY6" fmla="*/ 0 h 1024128"/>
                      <a:gd name="connsiteX7" fmla="*/ 4352544 w 6400800"/>
                      <a:gd name="connsiteY7" fmla="*/ 0 h 1024128"/>
                      <a:gd name="connsiteX8" fmla="*/ 5056632 w 6400800"/>
                      <a:gd name="connsiteY8" fmla="*/ 0 h 1024128"/>
                      <a:gd name="connsiteX9" fmla="*/ 5632704 w 6400800"/>
                      <a:gd name="connsiteY9" fmla="*/ 0 h 1024128"/>
                      <a:gd name="connsiteX10" fmla="*/ 6400800 w 6400800"/>
                      <a:gd name="connsiteY10" fmla="*/ 0 h 1024128"/>
                      <a:gd name="connsiteX11" fmla="*/ 6400800 w 6400800"/>
                      <a:gd name="connsiteY11" fmla="*/ 532547 h 1024128"/>
                      <a:gd name="connsiteX12" fmla="*/ 6400800 w 6400800"/>
                      <a:gd name="connsiteY12" fmla="*/ 1024128 h 1024128"/>
                      <a:gd name="connsiteX13" fmla="*/ 5952744 w 6400800"/>
                      <a:gd name="connsiteY13" fmla="*/ 1024128 h 1024128"/>
                      <a:gd name="connsiteX14" fmla="*/ 5504688 w 6400800"/>
                      <a:gd name="connsiteY14" fmla="*/ 1024128 h 1024128"/>
                      <a:gd name="connsiteX15" fmla="*/ 4800600 w 6400800"/>
                      <a:gd name="connsiteY15" fmla="*/ 1024128 h 1024128"/>
                      <a:gd name="connsiteX16" fmla="*/ 4352544 w 6400800"/>
                      <a:gd name="connsiteY16" fmla="*/ 1024128 h 1024128"/>
                      <a:gd name="connsiteX17" fmla="*/ 3712464 w 6400800"/>
                      <a:gd name="connsiteY17" fmla="*/ 1024128 h 1024128"/>
                      <a:gd name="connsiteX18" fmla="*/ 3200400 w 6400800"/>
                      <a:gd name="connsiteY18" fmla="*/ 1024128 h 1024128"/>
                      <a:gd name="connsiteX19" fmla="*/ 2560320 w 6400800"/>
                      <a:gd name="connsiteY19" fmla="*/ 1024128 h 1024128"/>
                      <a:gd name="connsiteX20" fmla="*/ 1920240 w 6400800"/>
                      <a:gd name="connsiteY20" fmla="*/ 1024128 h 1024128"/>
                      <a:gd name="connsiteX21" fmla="*/ 1280160 w 6400800"/>
                      <a:gd name="connsiteY21" fmla="*/ 1024128 h 1024128"/>
                      <a:gd name="connsiteX22" fmla="*/ 640080 w 6400800"/>
                      <a:gd name="connsiteY22" fmla="*/ 1024128 h 1024128"/>
                      <a:gd name="connsiteX23" fmla="*/ 0 w 6400800"/>
                      <a:gd name="connsiteY23" fmla="*/ 1024128 h 1024128"/>
                      <a:gd name="connsiteX24" fmla="*/ 0 w 6400800"/>
                      <a:gd name="connsiteY24" fmla="*/ 501823 h 1024128"/>
                      <a:gd name="connsiteX25" fmla="*/ 0 w 6400800"/>
                      <a:gd name="connsiteY25" fmla="*/ 0 h 10241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</a:cxnLst>
                    <a:rect l="l" t="t" r="r" b="b"/>
                    <a:pathLst>
                      <a:path w="6400800" h="1024128" fill="none" extrusionOk="0">
                        <a:moveTo>
                          <a:pt x="0" y="0"/>
                        </a:moveTo>
                        <a:cubicBezTo>
                          <a:pt x="114003" y="2240"/>
                          <a:pt x="334853" y="8483"/>
                          <a:pt x="448056" y="0"/>
                        </a:cubicBezTo>
                        <a:cubicBezTo>
                          <a:pt x="561259" y="-8483"/>
                          <a:pt x="898673" y="32867"/>
                          <a:pt x="1216152" y="0"/>
                        </a:cubicBezTo>
                        <a:cubicBezTo>
                          <a:pt x="1533631" y="-32867"/>
                          <a:pt x="1777884" y="21873"/>
                          <a:pt x="1920240" y="0"/>
                        </a:cubicBezTo>
                        <a:cubicBezTo>
                          <a:pt x="2062596" y="-21873"/>
                          <a:pt x="2221069" y="21062"/>
                          <a:pt x="2368296" y="0"/>
                        </a:cubicBezTo>
                        <a:cubicBezTo>
                          <a:pt x="2515523" y="-21062"/>
                          <a:pt x="2687131" y="-25525"/>
                          <a:pt x="2944368" y="0"/>
                        </a:cubicBezTo>
                        <a:cubicBezTo>
                          <a:pt x="3201605" y="25525"/>
                          <a:pt x="3525093" y="-23965"/>
                          <a:pt x="3712464" y="0"/>
                        </a:cubicBezTo>
                        <a:cubicBezTo>
                          <a:pt x="3899835" y="23965"/>
                          <a:pt x="4160557" y="-24896"/>
                          <a:pt x="4352544" y="0"/>
                        </a:cubicBezTo>
                        <a:cubicBezTo>
                          <a:pt x="4544531" y="24896"/>
                          <a:pt x="4867664" y="-32301"/>
                          <a:pt x="5056632" y="0"/>
                        </a:cubicBezTo>
                        <a:cubicBezTo>
                          <a:pt x="5245600" y="32301"/>
                          <a:pt x="5477915" y="3001"/>
                          <a:pt x="5632704" y="0"/>
                        </a:cubicBezTo>
                        <a:cubicBezTo>
                          <a:pt x="5787493" y="-3001"/>
                          <a:pt x="6237857" y="22197"/>
                          <a:pt x="6400800" y="0"/>
                        </a:cubicBezTo>
                        <a:cubicBezTo>
                          <a:pt x="6396578" y="133146"/>
                          <a:pt x="6403251" y="296148"/>
                          <a:pt x="6400800" y="532547"/>
                        </a:cubicBezTo>
                        <a:cubicBezTo>
                          <a:pt x="6398349" y="768946"/>
                          <a:pt x="6381196" y="898683"/>
                          <a:pt x="6400800" y="1024128"/>
                        </a:cubicBezTo>
                        <a:cubicBezTo>
                          <a:pt x="6268239" y="1024008"/>
                          <a:pt x="6143268" y="1010020"/>
                          <a:pt x="5952744" y="1024128"/>
                        </a:cubicBezTo>
                        <a:cubicBezTo>
                          <a:pt x="5762220" y="1038236"/>
                          <a:pt x="5643066" y="1008549"/>
                          <a:pt x="5504688" y="1024128"/>
                        </a:cubicBezTo>
                        <a:cubicBezTo>
                          <a:pt x="5366310" y="1039707"/>
                          <a:pt x="5106931" y="1022226"/>
                          <a:pt x="4800600" y="1024128"/>
                        </a:cubicBezTo>
                        <a:cubicBezTo>
                          <a:pt x="4494269" y="1026030"/>
                          <a:pt x="4548652" y="1032944"/>
                          <a:pt x="4352544" y="1024128"/>
                        </a:cubicBezTo>
                        <a:cubicBezTo>
                          <a:pt x="4156436" y="1015312"/>
                          <a:pt x="3931114" y="1004365"/>
                          <a:pt x="3712464" y="1024128"/>
                        </a:cubicBezTo>
                        <a:cubicBezTo>
                          <a:pt x="3493814" y="1043891"/>
                          <a:pt x="3437052" y="1026545"/>
                          <a:pt x="3200400" y="1024128"/>
                        </a:cubicBezTo>
                        <a:cubicBezTo>
                          <a:pt x="2963748" y="1021711"/>
                          <a:pt x="2864624" y="1004544"/>
                          <a:pt x="2560320" y="1024128"/>
                        </a:cubicBezTo>
                        <a:cubicBezTo>
                          <a:pt x="2256016" y="1043712"/>
                          <a:pt x="2229375" y="1000575"/>
                          <a:pt x="1920240" y="1024128"/>
                        </a:cubicBezTo>
                        <a:cubicBezTo>
                          <a:pt x="1611105" y="1047681"/>
                          <a:pt x="1448612" y="1019113"/>
                          <a:pt x="1280160" y="1024128"/>
                        </a:cubicBezTo>
                        <a:cubicBezTo>
                          <a:pt x="1111708" y="1029143"/>
                          <a:pt x="922508" y="1019914"/>
                          <a:pt x="640080" y="1024128"/>
                        </a:cubicBezTo>
                        <a:cubicBezTo>
                          <a:pt x="357652" y="1028342"/>
                          <a:pt x="253574" y="1044160"/>
                          <a:pt x="0" y="1024128"/>
                        </a:cubicBezTo>
                        <a:cubicBezTo>
                          <a:pt x="-2269" y="848950"/>
                          <a:pt x="14764" y="685118"/>
                          <a:pt x="0" y="501823"/>
                        </a:cubicBezTo>
                        <a:cubicBezTo>
                          <a:pt x="-14764" y="318529"/>
                          <a:pt x="23002" y="223198"/>
                          <a:pt x="0" y="0"/>
                        </a:cubicBezTo>
                        <a:close/>
                      </a:path>
                      <a:path w="6400800" h="1024128" stroke="0" extrusionOk="0">
                        <a:moveTo>
                          <a:pt x="0" y="0"/>
                        </a:moveTo>
                        <a:cubicBezTo>
                          <a:pt x="257510" y="5952"/>
                          <a:pt x="323222" y="-23013"/>
                          <a:pt x="576072" y="0"/>
                        </a:cubicBezTo>
                        <a:cubicBezTo>
                          <a:pt x="828922" y="23013"/>
                          <a:pt x="906989" y="-3764"/>
                          <a:pt x="1024128" y="0"/>
                        </a:cubicBezTo>
                        <a:cubicBezTo>
                          <a:pt x="1141267" y="3764"/>
                          <a:pt x="1608844" y="14506"/>
                          <a:pt x="1792224" y="0"/>
                        </a:cubicBezTo>
                        <a:cubicBezTo>
                          <a:pt x="1975604" y="-14506"/>
                          <a:pt x="2125923" y="3677"/>
                          <a:pt x="2368296" y="0"/>
                        </a:cubicBezTo>
                        <a:cubicBezTo>
                          <a:pt x="2610669" y="-3677"/>
                          <a:pt x="2825109" y="26561"/>
                          <a:pt x="2944368" y="0"/>
                        </a:cubicBezTo>
                        <a:cubicBezTo>
                          <a:pt x="3063627" y="-26561"/>
                          <a:pt x="3353138" y="-4308"/>
                          <a:pt x="3712464" y="0"/>
                        </a:cubicBezTo>
                        <a:cubicBezTo>
                          <a:pt x="4071790" y="4308"/>
                          <a:pt x="4009888" y="23758"/>
                          <a:pt x="4224528" y="0"/>
                        </a:cubicBezTo>
                        <a:cubicBezTo>
                          <a:pt x="4439168" y="-23758"/>
                          <a:pt x="4697605" y="-12830"/>
                          <a:pt x="4992624" y="0"/>
                        </a:cubicBezTo>
                        <a:cubicBezTo>
                          <a:pt x="5287643" y="12830"/>
                          <a:pt x="5398489" y="34515"/>
                          <a:pt x="5760720" y="0"/>
                        </a:cubicBezTo>
                        <a:cubicBezTo>
                          <a:pt x="6122951" y="-34515"/>
                          <a:pt x="6246735" y="28921"/>
                          <a:pt x="6400800" y="0"/>
                        </a:cubicBezTo>
                        <a:cubicBezTo>
                          <a:pt x="6379169" y="250330"/>
                          <a:pt x="6388764" y="374694"/>
                          <a:pt x="6400800" y="532547"/>
                        </a:cubicBezTo>
                        <a:cubicBezTo>
                          <a:pt x="6412836" y="690400"/>
                          <a:pt x="6398280" y="916356"/>
                          <a:pt x="6400800" y="1024128"/>
                        </a:cubicBezTo>
                        <a:cubicBezTo>
                          <a:pt x="6284915" y="1021275"/>
                          <a:pt x="6077492" y="1042253"/>
                          <a:pt x="5952744" y="1024128"/>
                        </a:cubicBezTo>
                        <a:cubicBezTo>
                          <a:pt x="5827996" y="1006003"/>
                          <a:pt x="5563410" y="1037273"/>
                          <a:pt x="5184648" y="1024128"/>
                        </a:cubicBezTo>
                        <a:cubicBezTo>
                          <a:pt x="4805886" y="1010983"/>
                          <a:pt x="4901458" y="1045731"/>
                          <a:pt x="4672584" y="1024128"/>
                        </a:cubicBezTo>
                        <a:cubicBezTo>
                          <a:pt x="4443710" y="1002525"/>
                          <a:pt x="4282734" y="1016145"/>
                          <a:pt x="4032504" y="1024128"/>
                        </a:cubicBezTo>
                        <a:cubicBezTo>
                          <a:pt x="3782274" y="1032111"/>
                          <a:pt x="3608184" y="1005870"/>
                          <a:pt x="3264408" y="1024128"/>
                        </a:cubicBezTo>
                        <a:cubicBezTo>
                          <a:pt x="2920632" y="1042386"/>
                          <a:pt x="2836861" y="997002"/>
                          <a:pt x="2624328" y="1024128"/>
                        </a:cubicBezTo>
                        <a:cubicBezTo>
                          <a:pt x="2411795" y="1051254"/>
                          <a:pt x="2380197" y="1041522"/>
                          <a:pt x="2176272" y="1024128"/>
                        </a:cubicBezTo>
                        <a:cubicBezTo>
                          <a:pt x="1972347" y="1006734"/>
                          <a:pt x="1811281" y="1033774"/>
                          <a:pt x="1664208" y="1024128"/>
                        </a:cubicBezTo>
                        <a:cubicBezTo>
                          <a:pt x="1517135" y="1014482"/>
                          <a:pt x="1095838" y="1045874"/>
                          <a:pt x="896112" y="1024128"/>
                        </a:cubicBezTo>
                        <a:cubicBezTo>
                          <a:pt x="696386" y="1002382"/>
                          <a:pt x="368294" y="1032078"/>
                          <a:pt x="0" y="1024128"/>
                        </a:cubicBezTo>
                        <a:cubicBezTo>
                          <a:pt x="11432" y="882552"/>
                          <a:pt x="17460" y="773110"/>
                          <a:pt x="0" y="532547"/>
                        </a:cubicBezTo>
                        <a:cubicBezTo>
                          <a:pt x="-17460" y="291984"/>
                          <a:pt x="-24626" y="19526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anchor="ctr">
            <a:norm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text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EC484E3-124A-47D6-8B12-3738DF80AF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114753" y="1822294"/>
            <a:ext cx="474784" cy="474784"/>
            <a:chOff x="1503190" y="2206870"/>
            <a:chExt cx="633045" cy="633045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97047BEA-0185-4428-83CD-C2CCF102CDC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53419" y="2206870"/>
              <a:ext cx="0" cy="633045"/>
            </a:xfrm>
            <a:prstGeom prst="line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BB4A0406-8E88-4181-A084-F1E09631C2E4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1819713" y="1899583"/>
              <a:ext cx="0" cy="633045"/>
            </a:xfrm>
            <a:prstGeom prst="line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3A41340-23BB-4726-9CB7-A4F56882D5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10800000">
            <a:off x="7547978" y="2846422"/>
            <a:ext cx="474784" cy="474784"/>
            <a:chOff x="1511836" y="2206870"/>
            <a:chExt cx="633045" cy="633045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AA46C6C1-5E6D-4844-89AC-AE75A12818E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61884" y="2206870"/>
              <a:ext cx="0" cy="633045"/>
            </a:xfrm>
            <a:prstGeom prst="line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CE3B8023-386E-4231-9B54-4F983B4E81D9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1828359" y="1899583"/>
              <a:ext cx="0" cy="633045"/>
            </a:xfrm>
            <a:prstGeom prst="line">
              <a:avLst/>
            </a:prstGeom>
            <a:ln w="76200">
              <a:solidFill>
                <a:schemeClr val="tx2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12" name="Page Number">
            <a:extLst>
              <a:ext uri="{FF2B5EF4-FFF2-40B4-BE49-F238E27FC236}">
                <a16:creationId xmlns:a16="http://schemas.microsoft.com/office/drawing/2014/main" id="{EE4A65FC-086F-464B-8207-2570400E7A4A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 dirty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6" name="WSE logo">
            <a:extLst>
              <a:ext uri="{FF2B5EF4-FFF2-40B4-BE49-F238E27FC236}">
                <a16:creationId xmlns:a16="http://schemas.microsoft.com/office/drawing/2014/main" id="{0B81A465-587E-44B8-B00B-02F8C2007E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83140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tems and Text - Si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">
            <a:extLst>
              <a:ext uri="{FF2B5EF4-FFF2-40B4-BE49-F238E27FC236}">
                <a16:creationId xmlns:a16="http://schemas.microsoft.com/office/drawing/2014/main" id="{A9969320-F42D-4BA1-8841-D6ABE618C3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D29B067-FC08-4D13-A58F-B927560B51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Item 1 Title">
            <a:extLst>
              <a:ext uri="{FF2B5EF4-FFF2-40B4-BE49-F238E27FC236}">
                <a16:creationId xmlns:a16="http://schemas.microsoft.com/office/drawing/2014/main" id="{9034A217-D3D6-4202-8E9F-F36C90A940A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676897" y="1416362"/>
            <a:ext cx="6942438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35" name="Item 1 Text">
            <a:extLst>
              <a:ext uri="{FF2B5EF4-FFF2-40B4-BE49-F238E27FC236}">
                <a16:creationId xmlns:a16="http://schemas.microsoft.com/office/drawing/2014/main" id="{33BAD677-83D8-40A2-BACC-37416269DE0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676897" y="1742835"/>
            <a:ext cx="6942438" cy="5486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37" name="Item 2 Text">
            <a:extLst>
              <a:ext uri="{FF2B5EF4-FFF2-40B4-BE49-F238E27FC236}">
                <a16:creationId xmlns:a16="http://schemas.microsoft.com/office/drawing/2014/main" id="{D1C23B3C-B769-45CD-A360-A8F635A4253A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676897" y="2788039"/>
            <a:ext cx="6942438" cy="5486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36" name="Item 2 Title">
            <a:extLst>
              <a:ext uri="{FF2B5EF4-FFF2-40B4-BE49-F238E27FC236}">
                <a16:creationId xmlns:a16="http://schemas.microsoft.com/office/drawing/2014/main" id="{0ADB9006-E953-4BF3-8775-AC491016CA2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676897" y="2465012"/>
            <a:ext cx="6942438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38" name="Item 3 Title">
            <a:extLst>
              <a:ext uri="{FF2B5EF4-FFF2-40B4-BE49-F238E27FC236}">
                <a16:creationId xmlns:a16="http://schemas.microsoft.com/office/drawing/2014/main" id="{9F90BECE-4540-471E-8091-719EC4FA05F7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676897" y="3513663"/>
            <a:ext cx="6942438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39" name="Item 3 Text">
            <a:extLst>
              <a:ext uri="{FF2B5EF4-FFF2-40B4-BE49-F238E27FC236}">
                <a16:creationId xmlns:a16="http://schemas.microsoft.com/office/drawing/2014/main" id="{ED72E041-964B-4181-B257-1EE6C8213AA5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1676897" y="3836691"/>
            <a:ext cx="6942438" cy="5486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14" name="Page Number">
            <a:extLst>
              <a:ext uri="{FF2B5EF4-FFF2-40B4-BE49-F238E27FC236}">
                <a16:creationId xmlns:a16="http://schemas.microsoft.com/office/drawing/2014/main" id="{FDDCEC8F-2C58-466A-B78D-B21B7AC0B1B6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 dirty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5" name="WSE logo">
            <a:extLst>
              <a:ext uri="{FF2B5EF4-FFF2-40B4-BE49-F238E27FC236}">
                <a16:creationId xmlns:a16="http://schemas.microsoft.com/office/drawing/2014/main" id="{53D41192-9C77-467F-9EF0-3D499A0935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979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Items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">
            <a:extLst>
              <a:ext uri="{FF2B5EF4-FFF2-40B4-BE49-F238E27FC236}">
                <a16:creationId xmlns:a16="http://schemas.microsoft.com/office/drawing/2014/main" id="{FD5D22EA-DA0F-4003-95BD-68EF68F107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D29B067-FC08-4D13-A58F-B927560B51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Item 1 Title">
            <a:extLst>
              <a:ext uri="{FF2B5EF4-FFF2-40B4-BE49-F238E27FC236}">
                <a16:creationId xmlns:a16="http://schemas.microsoft.com/office/drawing/2014/main" id="{9034A217-D3D6-4202-8E9F-F36C90A940A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676897" y="1416362"/>
            <a:ext cx="2895103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35" name="Item 1 Text">
            <a:extLst>
              <a:ext uri="{FF2B5EF4-FFF2-40B4-BE49-F238E27FC236}">
                <a16:creationId xmlns:a16="http://schemas.microsoft.com/office/drawing/2014/main" id="{33BAD677-83D8-40A2-BACC-37416269DE0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676897" y="1742835"/>
            <a:ext cx="2895103" cy="5486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36" name="Item 2 Title">
            <a:extLst>
              <a:ext uri="{FF2B5EF4-FFF2-40B4-BE49-F238E27FC236}">
                <a16:creationId xmlns:a16="http://schemas.microsoft.com/office/drawing/2014/main" id="{0ADB9006-E953-4BF3-8775-AC491016CA2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676897" y="2465012"/>
            <a:ext cx="2895103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37" name="Item 2 Text">
            <a:extLst>
              <a:ext uri="{FF2B5EF4-FFF2-40B4-BE49-F238E27FC236}">
                <a16:creationId xmlns:a16="http://schemas.microsoft.com/office/drawing/2014/main" id="{D1C23B3C-B769-45CD-A360-A8F635A4253A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676897" y="2801009"/>
            <a:ext cx="2895103" cy="5486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38" name="ITem 3 Title">
            <a:extLst>
              <a:ext uri="{FF2B5EF4-FFF2-40B4-BE49-F238E27FC236}">
                <a16:creationId xmlns:a16="http://schemas.microsoft.com/office/drawing/2014/main" id="{9F90BECE-4540-471E-8091-719EC4FA05F7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676897" y="3513663"/>
            <a:ext cx="2895103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39" name="Item 3 Text">
            <a:extLst>
              <a:ext uri="{FF2B5EF4-FFF2-40B4-BE49-F238E27FC236}">
                <a16:creationId xmlns:a16="http://schemas.microsoft.com/office/drawing/2014/main" id="{ED72E041-964B-4181-B257-1EE6C8213AA5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1676897" y="3849661"/>
            <a:ext cx="2895103" cy="5486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40" name="Item 4 Title">
            <a:extLst>
              <a:ext uri="{FF2B5EF4-FFF2-40B4-BE49-F238E27FC236}">
                <a16:creationId xmlns:a16="http://schemas.microsoft.com/office/drawing/2014/main" id="{6C648141-3B1A-4A5B-A08A-B937DA82B379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724232" y="1416361"/>
            <a:ext cx="2895103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41" name="Item 4 Text">
            <a:extLst>
              <a:ext uri="{FF2B5EF4-FFF2-40B4-BE49-F238E27FC236}">
                <a16:creationId xmlns:a16="http://schemas.microsoft.com/office/drawing/2014/main" id="{A46F24BA-C9D1-4501-95F5-C0354BAA510C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724232" y="1742834"/>
            <a:ext cx="2895103" cy="5485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42" name="Item 5 Title">
            <a:extLst>
              <a:ext uri="{FF2B5EF4-FFF2-40B4-BE49-F238E27FC236}">
                <a16:creationId xmlns:a16="http://schemas.microsoft.com/office/drawing/2014/main" id="{199E24F4-ADFC-407D-A87C-57876863862E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724232" y="2465011"/>
            <a:ext cx="2895103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43" name="Item 5 Text">
            <a:extLst>
              <a:ext uri="{FF2B5EF4-FFF2-40B4-BE49-F238E27FC236}">
                <a16:creationId xmlns:a16="http://schemas.microsoft.com/office/drawing/2014/main" id="{06BC9547-5CA5-4871-A52E-478C55785DAA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5724232" y="2801009"/>
            <a:ext cx="2895103" cy="5486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44" name="Item 6 Title">
            <a:extLst>
              <a:ext uri="{FF2B5EF4-FFF2-40B4-BE49-F238E27FC236}">
                <a16:creationId xmlns:a16="http://schemas.microsoft.com/office/drawing/2014/main" id="{64F76CE0-35A5-4304-920D-2B9471C0FBDC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5724232" y="3518014"/>
            <a:ext cx="2895103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45" name="Item 6 Text">
            <a:extLst>
              <a:ext uri="{FF2B5EF4-FFF2-40B4-BE49-F238E27FC236}">
                <a16:creationId xmlns:a16="http://schemas.microsoft.com/office/drawing/2014/main" id="{DD69F438-DA31-4E08-BF66-576904C0656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5724232" y="3844485"/>
            <a:ext cx="2895103" cy="5486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20" name="Page Number">
            <a:extLst>
              <a:ext uri="{FF2B5EF4-FFF2-40B4-BE49-F238E27FC236}">
                <a16:creationId xmlns:a16="http://schemas.microsoft.com/office/drawing/2014/main" id="{9F557C48-BE62-4248-9796-19772B87DE87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 dirty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21" name="WSE logo">
            <a:extLst>
              <a:ext uri="{FF2B5EF4-FFF2-40B4-BE49-F238E27FC236}">
                <a16:creationId xmlns:a16="http://schemas.microsoft.com/office/drawing/2014/main" id="{6CB826C5-83CA-46C3-BD25-55E75A1EF0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602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tems and Text - 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">
            <a:extLst>
              <a:ext uri="{FF2B5EF4-FFF2-40B4-BE49-F238E27FC236}">
                <a16:creationId xmlns:a16="http://schemas.microsoft.com/office/drawing/2014/main" id="{7AA35A02-5774-42F0-A1FA-B29AFC5020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7"/>
            <a:ext cx="8085415" cy="857543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1234D5D-7B7D-4750-82D4-FEA47688D8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Item 1">
            <a:extLst>
              <a:ext uri="{FF2B5EF4-FFF2-40B4-BE49-F238E27FC236}">
                <a16:creationId xmlns:a16="http://schemas.microsoft.com/office/drawing/2014/main" id="{671CE112-5F0A-401E-B99E-912F29D882E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6331" y="1411274"/>
            <a:ext cx="778180" cy="50910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3000" b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00</a:t>
            </a:r>
          </a:p>
        </p:txBody>
      </p:sp>
      <p:sp>
        <p:nvSpPr>
          <p:cNvPr id="53" name="Item 1 Title">
            <a:extLst>
              <a:ext uri="{FF2B5EF4-FFF2-40B4-BE49-F238E27FC236}">
                <a16:creationId xmlns:a16="http://schemas.microsoft.com/office/drawing/2014/main" id="{564750F6-2603-4368-BB0A-EA5F9650E23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454034" y="1411274"/>
            <a:ext cx="2670292" cy="50910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title</a:t>
            </a:r>
          </a:p>
        </p:txBody>
      </p:sp>
      <p:sp>
        <p:nvSpPr>
          <p:cNvPr id="49" name="Item 1 Text">
            <a:extLst>
              <a:ext uri="{FF2B5EF4-FFF2-40B4-BE49-F238E27FC236}">
                <a16:creationId xmlns:a16="http://schemas.microsoft.com/office/drawing/2014/main" id="{BEC0F934-9D51-44E6-A53D-A571EEE44F9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36331" y="2244604"/>
            <a:ext cx="3587995" cy="2317872"/>
          </a:xfrm>
          <a:prstGeom prst="rect">
            <a:avLst/>
          </a:prstGeom>
        </p:spPr>
        <p:txBody>
          <a:bodyPr>
            <a:noAutofit/>
          </a:bodyPr>
          <a:lstStyle>
            <a:lvl1pPr marL="227013" indent="-227013" algn="l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9913" indent="-227013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noProof="0" dirty="0"/>
              <a:t>Click to add bullets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</p:txBody>
      </p:sp>
      <p:sp>
        <p:nvSpPr>
          <p:cNvPr id="55" name="Item 2">
            <a:extLst>
              <a:ext uri="{FF2B5EF4-FFF2-40B4-BE49-F238E27FC236}">
                <a16:creationId xmlns:a16="http://schemas.microsoft.com/office/drawing/2014/main" id="{2DF5513A-26DB-4BCC-B646-BCE427C05D6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019675" y="1407603"/>
            <a:ext cx="778180" cy="50910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3000" b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00</a:t>
            </a:r>
          </a:p>
        </p:txBody>
      </p:sp>
      <p:sp>
        <p:nvSpPr>
          <p:cNvPr id="56" name="Item 2 Title">
            <a:extLst>
              <a:ext uri="{FF2B5EF4-FFF2-40B4-BE49-F238E27FC236}">
                <a16:creationId xmlns:a16="http://schemas.microsoft.com/office/drawing/2014/main" id="{775C0911-DC78-438D-982E-EE27D2BE823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943601" y="1411274"/>
            <a:ext cx="2664068" cy="50910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title</a:t>
            </a:r>
          </a:p>
        </p:txBody>
      </p:sp>
      <p:sp>
        <p:nvSpPr>
          <p:cNvPr id="50" name="Item 2 Text">
            <a:extLst>
              <a:ext uri="{FF2B5EF4-FFF2-40B4-BE49-F238E27FC236}">
                <a16:creationId xmlns:a16="http://schemas.microsoft.com/office/drawing/2014/main" id="{98E448A1-8C8C-453C-90F9-C66DB75DCF3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019675" y="2244604"/>
            <a:ext cx="3587995" cy="2317872"/>
          </a:xfrm>
          <a:prstGeom prst="rect">
            <a:avLst/>
          </a:prstGeom>
        </p:spPr>
        <p:txBody>
          <a:bodyPr>
            <a:noAutofit/>
          </a:bodyPr>
          <a:lstStyle>
            <a:lvl1pPr marL="227013" indent="-227013" algn="l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9913" indent="-227013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noProof="0" dirty="0"/>
              <a:t>Click to add bullets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</p:txBody>
      </p:sp>
      <p:sp>
        <p:nvSpPr>
          <p:cNvPr id="13" name="Page Number">
            <a:extLst>
              <a:ext uri="{FF2B5EF4-FFF2-40B4-BE49-F238E27FC236}">
                <a16:creationId xmlns:a16="http://schemas.microsoft.com/office/drawing/2014/main" id="{5C874A4D-437B-47FA-9801-0B5730C4AFA2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 dirty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5" name="WSE logo">
            <a:extLst>
              <a:ext uri="{FF2B5EF4-FFF2-40B4-BE49-F238E27FC236}">
                <a16:creationId xmlns:a16="http://schemas.microsoft.com/office/drawing/2014/main" id="{20DC7941-9718-4A82-83B9-1DDFA28D55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564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tems and Text - 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">
            <a:extLst>
              <a:ext uri="{FF2B5EF4-FFF2-40B4-BE49-F238E27FC236}">
                <a16:creationId xmlns:a16="http://schemas.microsoft.com/office/drawing/2014/main" id="{295453A6-EC5B-4B81-81A5-76D3459C42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1234D5D-7B7D-4750-82D4-FEA47688D8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Item 1">
            <a:extLst>
              <a:ext uri="{FF2B5EF4-FFF2-40B4-BE49-F238E27FC236}">
                <a16:creationId xmlns:a16="http://schemas.microsoft.com/office/drawing/2014/main" id="{671CE112-5F0A-401E-B99E-912F29D882E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6331" y="1411274"/>
            <a:ext cx="778180" cy="50910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3000" b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00</a:t>
            </a:r>
          </a:p>
        </p:txBody>
      </p:sp>
      <p:sp>
        <p:nvSpPr>
          <p:cNvPr id="53" name="Item 1 Title">
            <a:extLst>
              <a:ext uri="{FF2B5EF4-FFF2-40B4-BE49-F238E27FC236}">
                <a16:creationId xmlns:a16="http://schemas.microsoft.com/office/drawing/2014/main" id="{564750F6-2603-4368-BB0A-EA5F9650E23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454034" y="1411274"/>
            <a:ext cx="1580401" cy="50910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title</a:t>
            </a:r>
          </a:p>
        </p:txBody>
      </p:sp>
      <p:sp>
        <p:nvSpPr>
          <p:cNvPr id="49" name="Item 1 Text">
            <a:extLst>
              <a:ext uri="{FF2B5EF4-FFF2-40B4-BE49-F238E27FC236}">
                <a16:creationId xmlns:a16="http://schemas.microsoft.com/office/drawing/2014/main" id="{BEC0F934-9D51-44E6-A53D-A571EEE44F9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36331" y="2244604"/>
            <a:ext cx="2498103" cy="2317872"/>
          </a:xfrm>
          <a:prstGeom prst="rect">
            <a:avLst/>
          </a:prstGeom>
        </p:spPr>
        <p:txBody>
          <a:bodyPr>
            <a:noAutofit/>
          </a:bodyPr>
          <a:lstStyle>
            <a:lvl1pPr marL="227013" indent="-227013" algn="l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9913" indent="-227013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noProof="0" dirty="0"/>
              <a:t>Click to add bullets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</p:txBody>
      </p:sp>
      <p:sp>
        <p:nvSpPr>
          <p:cNvPr id="55" name="Item 2">
            <a:extLst>
              <a:ext uri="{FF2B5EF4-FFF2-40B4-BE49-F238E27FC236}">
                <a16:creationId xmlns:a16="http://schemas.microsoft.com/office/drawing/2014/main" id="{2DF5513A-26DB-4BCC-B646-BCE427C05D6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322948" y="1411274"/>
            <a:ext cx="778180" cy="50910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3000" b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00</a:t>
            </a:r>
          </a:p>
        </p:txBody>
      </p:sp>
      <p:sp>
        <p:nvSpPr>
          <p:cNvPr id="56" name="Item 2 Title">
            <a:extLst>
              <a:ext uri="{FF2B5EF4-FFF2-40B4-BE49-F238E27FC236}">
                <a16:creationId xmlns:a16="http://schemas.microsoft.com/office/drawing/2014/main" id="{775C0911-DC78-438D-982E-EE27D2BE823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240650" y="1411274"/>
            <a:ext cx="1580401" cy="50910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title</a:t>
            </a:r>
          </a:p>
        </p:txBody>
      </p:sp>
      <p:sp>
        <p:nvSpPr>
          <p:cNvPr id="50" name="Item 2 Text">
            <a:extLst>
              <a:ext uri="{FF2B5EF4-FFF2-40B4-BE49-F238E27FC236}">
                <a16:creationId xmlns:a16="http://schemas.microsoft.com/office/drawing/2014/main" id="{98E448A1-8C8C-453C-90F9-C66DB75DCF3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322948" y="2244604"/>
            <a:ext cx="2498103" cy="2317872"/>
          </a:xfrm>
          <a:prstGeom prst="rect">
            <a:avLst/>
          </a:prstGeom>
        </p:spPr>
        <p:txBody>
          <a:bodyPr>
            <a:noAutofit/>
          </a:bodyPr>
          <a:lstStyle>
            <a:lvl1pPr marL="227013" indent="-227013" algn="l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9913" indent="-227013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noProof="0" dirty="0"/>
              <a:t>Click to add bullets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</p:txBody>
      </p:sp>
      <p:sp>
        <p:nvSpPr>
          <p:cNvPr id="58" name="Item 3">
            <a:extLst>
              <a:ext uri="{FF2B5EF4-FFF2-40B4-BE49-F238E27FC236}">
                <a16:creationId xmlns:a16="http://schemas.microsoft.com/office/drawing/2014/main" id="{D26DFFB9-1EEE-4955-8A60-F1A0795C397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109566" y="1411274"/>
            <a:ext cx="778180" cy="50910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3000" b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00</a:t>
            </a:r>
          </a:p>
        </p:txBody>
      </p:sp>
      <p:sp>
        <p:nvSpPr>
          <p:cNvPr id="59" name="Item 3 Title">
            <a:extLst>
              <a:ext uri="{FF2B5EF4-FFF2-40B4-BE49-F238E27FC236}">
                <a16:creationId xmlns:a16="http://schemas.microsoft.com/office/drawing/2014/main" id="{6B8167EF-94E2-4549-81E1-E9702B15C161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027269" y="1411274"/>
            <a:ext cx="1580401" cy="50910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title</a:t>
            </a:r>
          </a:p>
        </p:txBody>
      </p:sp>
      <p:sp>
        <p:nvSpPr>
          <p:cNvPr id="51" name="Item 3 Text">
            <a:extLst>
              <a:ext uri="{FF2B5EF4-FFF2-40B4-BE49-F238E27FC236}">
                <a16:creationId xmlns:a16="http://schemas.microsoft.com/office/drawing/2014/main" id="{475581DD-A85C-4AC1-BF7D-FCB7CF08366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109566" y="2244604"/>
            <a:ext cx="2498103" cy="2317872"/>
          </a:xfrm>
          <a:prstGeom prst="rect">
            <a:avLst/>
          </a:prstGeom>
        </p:spPr>
        <p:txBody>
          <a:bodyPr>
            <a:noAutofit/>
          </a:bodyPr>
          <a:lstStyle>
            <a:lvl1pPr marL="227013" indent="-227013" algn="l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9913" indent="-227013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noProof="0" dirty="0"/>
              <a:t>Click to add bullets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</p:txBody>
      </p:sp>
      <p:sp>
        <p:nvSpPr>
          <p:cNvPr id="17" name="Page Number">
            <a:extLst>
              <a:ext uri="{FF2B5EF4-FFF2-40B4-BE49-F238E27FC236}">
                <a16:creationId xmlns:a16="http://schemas.microsoft.com/office/drawing/2014/main" id="{D23960BB-6DCC-47C0-8EE1-1415CC30BBAB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 dirty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8" name="WSE logo">
            <a:extLst>
              <a:ext uri="{FF2B5EF4-FFF2-40B4-BE49-F238E27FC236}">
                <a16:creationId xmlns:a16="http://schemas.microsoft.com/office/drawing/2014/main" id="{80F1C36A-58C0-4A77-B709-5E152A98E6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64134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tems and Text - Si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">
            <a:extLst>
              <a:ext uri="{FF2B5EF4-FFF2-40B4-BE49-F238E27FC236}">
                <a16:creationId xmlns:a16="http://schemas.microsoft.com/office/drawing/2014/main" id="{562DE9AC-3143-4C46-8BEE-302ABA5A65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57C6571-A67F-444A-A354-24A6AEAAE8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Item 1 Title">
            <a:extLst>
              <a:ext uri="{FF2B5EF4-FFF2-40B4-BE49-F238E27FC236}">
                <a16:creationId xmlns:a16="http://schemas.microsoft.com/office/drawing/2014/main" id="{828417AB-2C14-404F-8453-77B0EEB01EE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36330" y="1463046"/>
            <a:ext cx="1817849" cy="2699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Title Here</a:t>
            </a:r>
          </a:p>
        </p:txBody>
      </p:sp>
      <p:sp>
        <p:nvSpPr>
          <p:cNvPr id="53" name="Item 1 Text">
            <a:extLst>
              <a:ext uri="{FF2B5EF4-FFF2-40B4-BE49-F238E27FC236}">
                <a16:creationId xmlns:a16="http://schemas.microsoft.com/office/drawing/2014/main" id="{5EF51092-4CA9-4A33-86C8-1C731C02A14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36330" y="1947761"/>
            <a:ext cx="1817849" cy="2582141"/>
          </a:xfrm>
          <a:prstGeom prst="rect">
            <a:avLst/>
          </a:prstGeom>
        </p:spPr>
        <p:txBody>
          <a:bodyPr>
            <a:noAutofit/>
          </a:bodyPr>
          <a:lstStyle>
            <a:lvl1pPr marL="117475" indent="-117475" algn="l">
              <a:buClr>
                <a:srgbClr val="092C74"/>
              </a:buClr>
              <a:buFont typeface="Wingdings" panose="05000000000000000000" pitchFamily="2" charset="2"/>
              <a:buChar char="§"/>
              <a:defRPr sz="14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4488" indent="-117475">
              <a:buClr>
                <a:srgbClr val="092C74"/>
              </a:buClr>
              <a:buFont typeface="Courier New" panose="02070309020205020404" pitchFamily="49" charset="0"/>
              <a:buChar char="o"/>
              <a:defRPr sz="1400"/>
            </a:lvl2pPr>
          </a:lstStyle>
          <a:p>
            <a:pPr lvl="0"/>
            <a:r>
              <a:rPr lang="en-US" noProof="0" dirty="0"/>
              <a:t>Click to add bullets</a:t>
            </a:r>
          </a:p>
          <a:p>
            <a:pPr lvl="1"/>
            <a:r>
              <a:rPr lang="en-US" noProof="0" dirty="0"/>
              <a:t>Second level</a:t>
            </a:r>
          </a:p>
        </p:txBody>
      </p:sp>
      <p:sp>
        <p:nvSpPr>
          <p:cNvPr id="56" name="Item 2 Title">
            <a:extLst>
              <a:ext uri="{FF2B5EF4-FFF2-40B4-BE49-F238E27FC236}">
                <a16:creationId xmlns:a16="http://schemas.microsoft.com/office/drawing/2014/main" id="{1DDA60E4-281E-47DA-825D-C391409189E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614968" y="1447994"/>
            <a:ext cx="1817849" cy="2699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Title Here</a:t>
            </a:r>
          </a:p>
        </p:txBody>
      </p:sp>
      <p:sp>
        <p:nvSpPr>
          <p:cNvPr id="55" name="Item 2 Text">
            <a:extLst>
              <a:ext uri="{FF2B5EF4-FFF2-40B4-BE49-F238E27FC236}">
                <a16:creationId xmlns:a16="http://schemas.microsoft.com/office/drawing/2014/main" id="{D5E68B19-4B0E-4A5D-9C14-62AA3BD942B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614968" y="1932709"/>
            <a:ext cx="1817849" cy="2582141"/>
          </a:xfrm>
          <a:prstGeom prst="rect">
            <a:avLst/>
          </a:prstGeom>
        </p:spPr>
        <p:txBody>
          <a:bodyPr>
            <a:noAutofit/>
          </a:bodyPr>
          <a:lstStyle>
            <a:lvl1pPr marL="117475" indent="-117475" algn="l">
              <a:buClr>
                <a:schemeClr val="tx2"/>
              </a:buClr>
              <a:buFont typeface="Wingdings" panose="05000000000000000000" pitchFamily="2" charset="2"/>
              <a:buChar char="§"/>
              <a:defRPr sz="14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4488" indent="-117475">
              <a:buClr>
                <a:schemeClr val="tx2"/>
              </a:buClr>
              <a:buFont typeface="Courier New" panose="02070309020205020404" pitchFamily="49" charset="0"/>
              <a:buChar char="o"/>
              <a:defRPr sz="1400"/>
            </a:lvl2pPr>
          </a:lstStyle>
          <a:p>
            <a:pPr lvl="0"/>
            <a:r>
              <a:rPr lang="en-US" noProof="0"/>
              <a:t>Click to add bullets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58" name="Item 3 Title">
            <a:extLst>
              <a:ext uri="{FF2B5EF4-FFF2-40B4-BE49-F238E27FC236}">
                <a16:creationId xmlns:a16="http://schemas.microsoft.com/office/drawing/2014/main" id="{010623E4-A6FF-4A18-B236-B835BC6017F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693606" y="1447994"/>
            <a:ext cx="1817849" cy="2699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Title Here</a:t>
            </a:r>
          </a:p>
        </p:txBody>
      </p:sp>
      <p:sp>
        <p:nvSpPr>
          <p:cNvPr id="57" name="Item 3 Text">
            <a:extLst>
              <a:ext uri="{FF2B5EF4-FFF2-40B4-BE49-F238E27FC236}">
                <a16:creationId xmlns:a16="http://schemas.microsoft.com/office/drawing/2014/main" id="{EA73AD4B-8431-41F5-9F29-39748C41458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693606" y="1932709"/>
            <a:ext cx="1817849" cy="2582141"/>
          </a:xfrm>
          <a:prstGeom prst="rect">
            <a:avLst/>
          </a:prstGeom>
        </p:spPr>
        <p:txBody>
          <a:bodyPr>
            <a:noAutofit/>
          </a:bodyPr>
          <a:lstStyle>
            <a:lvl1pPr marL="117475" indent="-117475" algn="l">
              <a:buClr>
                <a:srgbClr val="092C74"/>
              </a:buClr>
              <a:buFont typeface="Wingdings" panose="05000000000000000000" pitchFamily="2" charset="2"/>
              <a:buChar char="§"/>
              <a:defRPr sz="14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4488" indent="-117475">
              <a:buClr>
                <a:srgbClr val="092C74"/>
              </a:buClr>
              <a:buFont typeface="Courier New" panose="02070309020205020404" pitchFamily="49" charset="0"/>
              <a:buChar char="o"/>
              <a:defRPr sz="1400"/>
            </a:lvl2pPr>
          </a:lstStyle>
          <a:p>
            <a:pPr lvl="0"/>
            <a:r>
              <a:rPr lang="en-US" noProof="0" dirty="0"/>
              <a:t>Click to add bullets</a:t>
            </a:r>
          </a:p>
          <a:p>
            <a:pPr lvl="1"/>
            <a:r>
              <a:rPr lang="en-US" noProof="0" dirty="0"/>
              <a:t>Second level</a:t>
            </a:r>
          </a:p>
        </p:txBody>
      </p:sp>
      <p:sp>
        <p:nvSpPr>
          <p:cNvPr id="60" name="Item 4 Title">
            <a:extLst>
              <a:ext uri="{FF2B5EF4-FFF2-40B4-BE49-F238E27FC236}">
                <a16:creationId xmlns:a16="http://schemas.microsoft.com/office/drawing/2014/main" id="{F80C40EE-0FC7-4E50-BCBE-6462A3F6A99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789823" y="1447994"/>
            <a:ext cx="1817849" cy="2699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Title Here</a:t>
            </a:r>
          </a:p>
        </p:txBody>
      </p:sp>
      <p:sp>
        <p:nvSpPr>
          <p:cNvPr id="59" name="Item 4 Text">
            <a:extLst>
              <a:ext uri="{FF2B5EF4-FFF2-40B4-BE49-F238E27FC236}">
                <a16:creationId xmlns:a16="http://schemas.microsoft.com/office/drawing/2014/main" id="{62E2E31C-DF1E-436B-AB25-5E4D63D11C1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789823" y="1932709"/>
            <a:ext cx="1817849" cy="2582141"/>
          </a:xfrm>
          <a:prstGeom prst="rect">
            <a:avLst/>
          </a:prstGeom>
        </p:spPr>
        <p:txBody>
          <a:bodyPr>
            <a:noAutofit/>
          </a:bodyPr>
          <a:lstStyle>
            <a:lvl1pPr marL="117475" indent="-117475" algn="l">
              <a:buClr>
                <a:schemeClr val="tx2"/>
              </a:buClr>
              <a:buFont typeface="Wingdings" panose="05000000000000000000" pitchFamily="2" charset="2"/>
              <a:buChar char="§"/>
              <a:defRPr sz="14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4488" indent="-117475">
              <a:buClr>
                <a:schemeClr val="tx2"/>
              </a:buClr>
              <a:buFont typeface="Courier New" panose="02070309020205020404" pitchFamily="49" charset="0"/>
              <a:buChar char="o"/>
              <a:defRPr sz="1400"/>
            </a:lvl2pPr>
          </a:lstStyle>
          <a:p>
            <a:pPr lvl="0"/>
            <a:r>
              <a:rPr lang="en-US" noProof="0"/>
              <a:t>Click to add bullets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14" name="Page Number">
            <a:extLst>
              <a:ext uri="{FF2B5EF4-FFF2-40B4-BE49-F238E27FC236}">
                <a16:creationId xmlns:a16="http://schemas.microsoft.com/office/drawing/2014/main" id="{CF4BC876-D827-4E5E-A572-DF3D59B88245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 dirty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6" name="WSE logo">
            <a:extLst>
              <a:ext uri="{FF2B5EF4-FFF2-40B4-BE49-F238E27FC236}">
                <a16:creationId xmlns:a16="http://schemas.microsoft.com/office/drawing/2014/main" id="{9BB8FB21-BFAB-4131-ADE3-626699BE3E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92146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tems and Text -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0D8B841-262A-4B03-B51F-86A89C000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322279"/>
            <a:ext cx="9144000" cy="2743200"/>
          </a:xfrm>
          <a:prstGeom prst="rect">
            <a:avLst/>
          </a:prstGeom>
          <a:solidFill>
            <a:schemeClr val="tx2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35"/>
            <a:endParaRPr lang="uk-UA" sz="1400">
              <a:solidFill>
                <a:srgbClr val="F2F2F5"/>
              </a:solidFill>
              <a:latin typeface="Roboto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582B397-6BB2-4E5C-A669-F186A3D523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itle">
            <a:extLst>
              <a:ext uri="{FF2B5EF4-FFF2-40B4-BE49-F238E27FC236}">
                <a16:creationId xmlns:a16="http://schemas.microsoft.com/office/drawing/2014/main" id="{4AD5310A-E63C-46AA-841F-B738FFBFC0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8" name="Item 1 Title">
            <a:extLst>
              <a:ext uri="{FF2B5EF4-FFF2-40B4-BE49-F238E27FC236}">
                <a16:creationId xmlns:a16="http://schemas.microsoft.com/office/drawing/2014/main" id="{5CE35401-0622-4F68-B52B-0F9A26D1D1F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2988" y="2118249"/>
            <a:ext cx="2101790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000" b="1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Item Title</a:t>
            </a:r>
          </a:p>
        </p:txBody>
      </p:sp>
      <p:sp>
        <p:nvSpPr>
          <p:cNvPr id="19" name="Item 1 Text">
            <a:extLst>
              <a:ext uri="{FF2B5EF4-FFF2-40B4-BE49-F238E27FC236}">
                <a16:creationId xmlns:a16="http://schemas.microsoft.com/office/drawing/2014/main" id="{719B202F-5339-48FA-88EA-2887B53BB13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2988" y="2498938"/>
            <a:ext cx="2101791" cy="11491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20" name="Item 2 Title">
            <a:extLst>
              <a:ext uri="{FF2B5EF4-FFF2-40B4-BE49-F238E27FC236}">
                <a16:creationId xmlns:a16="http://schemas.microsoft.com/office/drawing/2014/main" id="{155CFADC-A293-4DC1-B7C0-7F7CAF86EDE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25730" y="2118249"/>
            <a:ext cx="2101790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000" b="1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Item Title</a:t>
            </a:r>
          </a:p>
        </p:txBody>
      </p:sp>
      <p:sp>
        <p:nvSpPr>
          <p:cNvPr id="21" name="Item 2 Text">
            <a:extLst>
              <a:ext uri="{FF2B5EF4-FFF2-40B4-BE49-F238E27FC236}">
                <a16:creationId xmlns:a16="http://schemas.microsoft.com/office/drawing/2014/main" id="{9BA58F50-BBFB-4D8E-971B-70C7E6E2E1E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525729" y="2498938"/>
            <a:ext cx="2101791" cy="11491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22" name="Item 3 Title">
            <a:extLst>
              <a:ext uri="{FF2B5EF4-FFF2-40B4-BE49-F238E27FC236}">
                <a16:creationId xmlns:a16="http://schemas.microsoft.com/office/drawing/2014/main" id="{C2583F76-A149-4B1E-B2E1-E81708D7BAC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88014" y="2118249"/>
            <a:ext cx="2101790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000" b="1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Item Title</a:t>
            </a:r>
          </a:p>
        </p:txBody>
      </p:sp>
      <p:sp>
        <p:nvSpPr>
          <p:cNvPr id="23" name="Item 3 Text">
            <a:extLst>
              <a:ext uri="{FF2B5EF4-FFF2-40B4-BE49-F238E27FC236}">
                <a16:creationId xmlns:a16="http://schemas.microsoft.com/office/drawing/2014/main" id="{183F46EB-750F-4011-9A50-C39EEC86CF7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88014" y="2498938"/>
            <a:ext cx="2101791" cy="11491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15" name="Page Number">
            <a:extLst>
              <a:ext uri="{FF2B5EF4-FFF2-40B4-BE49-F238E27FC236}">
                <a16:creationId xmlns:a16="http://schemas.microsoft.com/office/drawing/2014/main" id="{97A8C763-37D1-4725-B3D2-FC0A67A964F5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 dirty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7" name="WSE logo">
            <a:extLst>
              <a:ext uri="{FF2B5EF4-FFF2-40B4-BE49-F238E27FC236}">
                <a16:creationId xmlns:a16="http://schemas.microsoft.com/office/drawing/2014/main" id="{2EF39E04-01D7-4A82-82EA-2710EF2F19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114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and Image - Si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">
            <a:extLst>
              <a:ext uri="{FF2B5EF4-FFF2-40B4-BE49-F238E27FC236}">
                <a16:creationId xmlns:a16="http://schemas.microsoft.com/office/drawing/2014/main" id="{08DC6AAE-017C-4253-840E-AB4D795A3E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2234" y="304800"/>
            <a:ext cx="3607289" cy="890244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EA6AD7-2136-4D32-B4FA-6F27E804E7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22960" y="1197160"/>
            <a:ext cx="778180" cy="10334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Bullets">
            <a:extLst>
              <a:ext uri="{FF2B5EF4-FFF2-40B4-BE49-F238E27FC236}">
                <a16:creationId xmlns:a16="http://schemas.microsoft.com/office/drawing/2014/main" id="{489A78E5-4DD4-4398-92E6-73293FB04D0D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732234" y="1545336"/>
            <a:ext cx="3607289" cy="2926080"/>
          </a:xfrm>
          <a:prstGeom prst="rect">
            <a:avLst/>
          </a:prstGeom>
        </p:spPr>
        <p:txBody>
          <a:bodyPr>
            <a:noAutofit/>
          </a:bodyPr>
          <a:lstStyle>
            <a:lvl1pPr marL="230188" indent="-230188">
              <a:spcBef>
                <a:spcPts val="750"/>
              </a:spcBef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71500" indent="-228600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noProof="0" dirty="0"/>
              <a:t>Click to add bullets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</p:txBody>
      </p:sp>
      <p:sp>
        <p:nvSpPr>
          <p:cNvPr id="5" name="Picture">
            <a:extLst>
              <a:ext uri="{FF2B5EF4-FFF2-40B4-BE49-F238E27FC236}">
                <a16:creationId xmlns:a16="http://schemas.microsoft.com/office/drawing/2014/main" id="{75B79D34-DFEF-4AC5-AC86-378A247C4C3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804477" y="0"/>
            <a:ext cx="3607289" cy="5143500"/>
          </a:xfrm>
          <a:custGeom>
            <a:avLst/>
            <a:gdLst>
              <a:gd name="connsiteX0" fmla="*/ 0 w 3657600"/>
              <a:gd name="connsiteY0" fmla="*/ 0 h 4343400"/>
              <a:gd name="connsiteX1" fmla="*/ 3657600 w 3657600"/>
              <a:gd name="connsiteY1" fmla="*/ 0 h 4343400"/>
              <a:gd name="connsiteX2" fmla="*/ 3657600 w 3657600"/>
              <a:gd name="connsiteY2" fmla="*/ 4343400 h 4343400"/>
              <a:gd name="connsiteX3" fmla="*/ 0 w 3657600"/>
              <a:gd name="connsiteY3" fmla="*/ 4343400 h 434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7600" h="4343400">
                <a:moveTo>
                  <a:pt x="0" y="0"/>
                </a:moveTo>
                <a:lnTo>
                  <a:pt x="3657600" y="0"/>
                </a:lnTo>
                <a:lnTo>
                  <a:pt x="3657600" y="4343400"/>
                </a:lnTo>
                <a:lnTo>
                  <a:pt x="0" y="4343400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id-ID"/>
          </a:p>
        </p:txBody>
      </p:sp>
      <p:sp>
        <p:nvSpPr>
          <p:cNvPr id="14" name="Picture Citation">
            <a:extLst>
              <a:ext uri="{FF2B5EF4-FFF2-40B4-BE49-F238E27FC236}">
                <a16:creationId xmlns:a16="http://schemas.microsoft.com/office/drawing/2014/main" id="{355E0E6A-E25B-428F-BA8C-4A0886B089F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71461" y="4860168"/>
            <a:ext cx="1426796" cy="200055"/>
          </a:xfrm>
          <a:prstGeom prst="rect">
            <a:avLst/>
          </a:prstGeom>
        </p:spPr>
        <p:txBody>
          <a:bodyPr anchor="ctr"/>
          <a:lstStyle>
            <a:lvl1pPr algn="r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pic>
        <p:nvPicPr>
          <p:cNvPr id="9" name="WSE logo">
            <a:extLst>
              <a:ext uri="{FF2B5EF4-FFF2-40B4-BE49-F238E27FC236}">
                <a16:creationId xmlns:a16="http://schemas.microsoft.com/office/drawing/2014/main" id="{D3042606-CA6F-4BC4-80EF-92D44CA318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  <p:sp>
        <p:nvSpPr>
          <p:cNvPr id="12" name="Page Number">
            <a:extLst>
              <a:ext uri="{FF2B5EF4-FFF2-40B4-BE49-F238E27FC236}">
                <a16:creationId xmlns:a16="http://schemas.microsoft.com/office/drawing/2014/main" id="{01F6A14B-EEAE-2542-8809-4C8C18188C92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 dirty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1495859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 Items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1314DC-C137-41F8-98CE-32A5569A34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tx2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35"/>
            <a:endParaRPr lang="uk-UA" sz="1400">
              <a:solidFill>
                <a:srgbClr val="0A091B"/>
              </a:solidFill>
              <a:latin typeface="Roboto"/>
            </a:endParaRPr>
          </a:p>
        </p:txBody>
      </p:sp>
      <p:sp>
        <p:nvSpPr>
          <p:cNvPr id="18" name="Title">
            <a:extLst>
              <a:ext uri="{FF2B5EF4-FFF2-40B4-BE49-F238E27FC236}">
                <a16:creationId xmlns:a16="http://schemas.microsoft.com/office/drawing/2014/main" id="{41763441-4DFB-415A-8FDD-F25000B422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9437" y="212651"/>
            <a:ext cx="3706784" cy="86846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C47E358B-7B56-4BC0-B6CA-543BB35648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11480" y="1083327"/>
            <a:ext cx="778180" cy="10334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3" name="Picture"/>
          <p:cNvSpPr>
            <a:spLocks noGrp="1"/>
          </p:cNvSpPr>
          <p:nvPr>
            <p:ph type="pic" sz="quarter" idx="12"/>
          </p:nvPr>
        </p:nvSpPr>
        <p:spPr>
          <a:xfrm>
            <a:off x="4572000" y="0"/>
            <a:ext cx="4572000" cy="5143500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</a:lstStyle>
          <a:p>
            <a:endParaRPr lang="uk-UA" dirty="0"/>
          </a:p>
        </p:txBody>
      </p:sp>
      <p:sp>
        <p:nvSpPr>
          <p:cNvPr id="16" name="Picture Citation">
            <a:extLst>
              <a:ext uri="{FF2B5EF4-FFF2-40B4-BE49-F238E27FC236}">
                <a16:creationId xmlns:a16="http://schemas.microsoft.com/office/drawing/2014/main" id="{90C07639-CECF-46C2-ADBD-7DAC7ABB98B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145204" y="4907946"/>
            <a:ext cx="1426796" cy="200055"/>
          </a:xfrm>
          <a:prstGeom prst="rect">
            <a:avLst/>
          </a:prstGeom>
        </p:spPr>
        <p:txBody>
          <a:bodyPr anchor="ctr"/>
          <a:lstStyle>
            <a:lvl1pPr algn="r">
              <a:buNone/>
              <a:defRPr sz="1050">
                <a:solidFill>
                  <a:schemeClr val="bg1"/>
                </a:solidFill>
              </a:defRPr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36" name="Item 1 Title">
            <a:extLst>
              <a:ext uri="{FF2B5EF4-FFF2-40B4-BE49-F238E27FC236}">
                <a16:creationId xmlns:a16="http://schemas.microsoft.com/office/drawing/2014/main" id="{5A2FFEA5-78D4-4F42-8199-3E026DEC8F9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14656" y="1428826"/>
            <a:ext cx="2631564" cy="32003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Item 1</a:t>
            </a:r>
          </a:p>
        </p:txBody>
      </p:sp>
      <p:sp>
        <p:nvSpPr>
          <p:cNvPr id="37" name="Item 1 Text">
            <a:extLst>
              <a:ext uri="{FF2B5EF4-FFF2-40B4-BE49-F238E27FC236}">
                <a16:creationId xmlns:a16="http://schemas.microsoft.com/office/drawing/2014/main" id="{227AE2F4-71EB-4595-8BFD-8A2BBCA8FB4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14656" y="1762138"/>
            <a:ext cx="2631564" cy="36576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38" name="Item 2 Title">
            <a:extLst>
              <a:ext uri="{FF2B5EF4-FFF2-40B4-BE49-F238E27FC236}">
                <a16:creationId xmlns:a16="http://schemas.microsoft.com/office/drawing/2014/main" id="{345A8F90-2745-42D6-A5DD-A6FA8552EB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14656" y="2322869"/>
            <a:ext cx="2631564" cy="3200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500" b="1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Item 2</a:t>
            </a:r>
          </a:p>
        </p:txBody>
      </p:sp>
      <p:sp>
        <p:nvSpPr>
          <p:cNvPr id="39" name="Item 2 Text">
            <a:extLst>
              <a:ext uri="{FF2B5EF4-FFF2-40B4-BE49-F238E27FC236}">
                <a16:creationId xmlns:a16="http://schemas.microsoft.com/office/drawing/2014/main" id="{1AD0D53E-20B9-43F3-ADFF-9C23B04A85D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414656" y="2658089"/>
            <a:ext cx="2631564" cy="36576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41" name="Item 3 Title">
            <a:extLst>
              <a:ext uri="{FF2B5EF4-FFF2-40B4-BE49-F238E27FC236}">
                <a16:creationId xmlns:a16="http://schemas.microsoft.com/office/drawing/2014/main" id="{0E415360-5B51-466C-A6F2-E55A2B6F08F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414656" y="3238702"/>
            <a:ext cx="2631564" cy="3200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500" b="1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Item 3</a:t>
            </a:r>
          </a:p>
        </p:txBody>
      </p:sp>
      <p:sp>
        <p:nvSpPr>
          <p:cNvPr id="42" name="Item 3 Text">
            <a:extLst>
              <a:ext uri="{FF2B5EF4-FFF2-40B4-BE49-F238E27FC236}">
                <a16:creationId xmlns:a16="http://schemas.microsoft.com/office/drawing/2014/main" id="{D3612866-9A4B-4847-A6D5-8268D9C4E07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414656" y="3579468"/>
            <a:ext cx="2631564" cy="36576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43" name="Item 4 Title">
            <a:extLst>
              <a:ext uri="{FF2B5EF4-FFF2-40B4-BE49-F238E27FC236}">
                <a16:creationId xmlns:a16="http://schemas.microsoft.com/office/drawing/2014/main" id="{3F85E08E-3D8F-4BCA-8B02-B5D69C061E6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414656" y="4153894"/>
            <a:ext cx="2631564" cy="3200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500" b="1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Item 4</a:t>
            </a:r>
          </a:p>
        </p:txBody>
      </p:sp>
      <p:sp>
        <p:nvSpPr>
          <p:cNvPr id="44" name="Item 4 Text">
            <a:extLst>
              <a:ext uri="{FF2B5EF4-FFF2-40B4-BE49-F238E27FC236}">
                <a16:creationId xmlns:a16="http://schemas.microsoft.com/office/drawing/2014/main" id="{C1F16FCB-5383-489D-9570-344080E60EB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414656" y="4475797"/>
            <a:ext cx="2631564" cy="36576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4" name="Page Number">
            <a:extLst>
              <a:ext uri="{FF2B5EF4-FFF2-40B4-BE49-F238E27FC236}">
                <a16:creationId xmlns:a16="http://schemas.microsoft.com/office/drawing/2014/main" id="{AD80480C-BCE4-F8AE-1888-D35CDB29D6DE}"/>
              </a:ext>
            </a:extLst>
          </p:cNvPr>
          <p:cNvSpPr txBox="1"/>
          <p:nvPr userDrawn="1"/>
        </p:nvSpPr>
        <p:spPr>
          <a:xfrm>
            <a:off x="-400049" y="4895931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               </a:t>
            </a:r>
            <a:fld id="{F2C1E792-EDA4-4DC5-8412-A2C2E5D30ADF}" type="slidenum"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050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 Items and Image - Light Blue">
    <p:bg>
      <p:bgPr>
        <a:solidFill>
          <a:srgbClr val="69AC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">
            <a:extLst>
              <a:ext uri="{FF2B5EF4-FFF2-40B4-BE49-F238E27FC236}">
                <a16:creationId xmlns:a16="http://schemas.microsoft.com/office/drawing/2014/main" id="{22286680-84B1-468A-8675-164CE43931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80016" y="212650"/>
            <a:ext cx="3706784" cy="869809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rgbClr val="092C74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4572000" cy="5143500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</a:lstStyle>
          <a:p>
            <a:endParaRPr lang="uk-UA" dirty="0"/>
          </a:p>
        </p:txBody>
      </p:sp>
      <p:sp>
        <p:nvSpPr>
          <p:cNvPr id="18" name="Picture Citation">
            <a:extLst>
              <a:ext uri="{FF2B5EF4-FFF2-40B4-BE49-F238E27FC236}">
                <a16:creationId xmlns:a16="http://schemas.microsoft.com/office/drawing/2014/main" id="{13223670-BBEB-4361-8EA3-4E1A5435EEF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572000" y="4860169"/>
            <a:ext cx="1426796" cy="200055"/>
          </a:xfrm>
          <a:prstGeom prst="rect">
            <a:avLst/>
          </a:prstGeom>
        </p:spPr>
        <p:txBody>
          <a:bodyPr anchor="ctr"/>
          <a:lstStyle>
            <a:lvl1pPr algn="l">
              <a:buNone/>
              <a:defRPr sz="1050">
                <a:solidFill>
                  <a:srgbClr val="092C74"/>
                </a:solidFill>
              </a:defRPr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4BBB1EC0-18D2-43C4-9328-501A6434B5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047488" y="1083767"/>
            <a:ext cx="778180" cy="10334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30" name="Item 1 Title">
            <a:extLst>
              <a:ext uri="{FF2B5EF4-FFF2-40B4-BE49-F238E27FC236}">
                <a16:creationId xmlns:a16="http://schemas.microsoft.com/office/drawing/2014/main" id="{BF4C2CE7-8EAB-4C95-B1DF-56077F3C7D9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700906" y="1428826"/>
            <a:ext cx="2631564" cy="32003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Item 1</a:t>
            </a:r>
          </a:p>
        </p:txBody>
      </p:sp>
      <p:sp>
        <p:nvSpPr>
          <p:cNvPr id="31" name="Item 1 Text">
            <a:extLst>
              <a:ext uri="{FF2B5EF4-FFF2-40B4-BE49-F238E27FC236}">
                <a16:creationId xmlns:a16="http://schemas.microsoft.com/office/drawing/2014/main" id="{E625F40A-7E88-4825-BA8B-6E8F98F70D5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00906" y="1762138"/>
            <a:ext cx="2631564" cy="36576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 b="0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32" name="Item 2 Title">
            <a:extLst>
              <a:ext uri="{FF2B5EF4-FFF2-40B4-BE49-F238E27FC236}">
                <a16:creationId xmlns:a16="http://schemas.microsoft.com/office/drawing/2014/main" id="{EAF7F9B1-5558-4A7E-91C6-7DB8DC4B3ED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700906" y="2322869"/>
            <a:ext cx="2631564" cy="3200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500" b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Item 2</a:t>
            </a:r>
          </a:p>
        </p:txBody>
      </p:sp>
      <p:sp>
        <p:nvSpPr>
          <p:cNvPr id="33" name="Item 2 Text">
            <a:extLst>
              <a:ext uri="{FF2B5EF4-FFF2-40B4-BE49-F238E27FC236}">
                <a16:creationId xmlns:a16="http://schemas.microsoft.com/office/drawing/2014/main" id="{8A58E8F1-F71E-4337-A348-930BBBE80E8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700906" y="2658089"/>
            <a:ext cx="2631564" cy="36576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 b="0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34" name="Item 3 Title">
            <a:extLst>
              <a:ext uri="{FF2B5EF4-FFF2-40B4-BE49-F238E27FC236}">
                <a16:creationId xmlns:a16="http://schemas.microsoft.com/office/drawing/2014/main" id="{B7ACD949-03A3-43F6-ACE5-5D98460782A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700906" y="3238702"/>
            <a:ext cx="2631564" cy="3200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500" b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Item 3</a:t>
            </a:r>
          </a:p>
        </p:txBody>
      </p:sp>
      <p:sp>
        <p:nvSpPr>
          <p:cNvPr id="35" name="Item 3 Text">
            <a:extLst>
              <a:ext uri="{FF2B5EF4-FFF2-40B4-BE49-F238E27FC236}">
                <a16:creationId xmlns:a16="http://schemas.microsoft.com/office/drawing/2014/main" id="{10259CDC-B4C8-4DEE-9798-0066E12E950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00906" y="3579468"/>
            <a:ext cx="2631564" cy="36576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 b="0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36" name="Item 4 Title">
            <a:extLst>
              <a:ext uri="{FF2B5EF4-FFF2-40B4-BE49-F238E27FC236}">
                <a16:creationId xmlns:a16="http://schemas.microsoft.com/office/drawing/2014/main" id="{12305E31-24E6-4A77-886F-5014FEE1736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700906" y="4153894"/>
            <a:ext cx="2631564" cy="3200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500" b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Item 4</a:t>
            </a:r>
          </a:p>
        </p:txBody>
      </p:sp>
      <p:sp>
        <p:nvSpPr>
          <p:cNvPr id="37" name="Item 4 Text">
            <a:extLst>
              <a:ext uri="{FF2B5EF4-FFF2-40B4-BE49-F238E27FC236}">
                <a16:creationId xmlns:a16="http://schemas.microsoft.com/office/drawing/2014/main" id="{FDA9282E-D47F-4C92-9C94-945CC2D37AA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700906" y="4475797"/>
            <a:ext cx="2631564" cy="36576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 b="0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16" name="Page Number">
            <a:extLst>
              <a:ext uri="{FF2B5EF4-FFF2-40B4-BE49-F238E27FC236}">
                <a16:creationId xmlns:a16="http://schemas.microsoft.com/office/drawing/2014/main" id="{1EFCF2D6-1B7A-475C-8D39-C1DC70050108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 dirty="0">
                <a:solidFill>
                  <a:schemeClr val="bg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rgbClr val="092C74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 dirty="0">
              <a:solidFill>
                <a:srgbClr val="092C74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31942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2 Items and Text - 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">
            <a:extLst>
              <a:ext uri="{FF2B5EF4-FFF2-40B4-BE49-F238E27FC236}">
                <a16:creationId xmlns:a16="http://schemas.microsoft.com/office/drawing/2014/main" id="{3FC4CE32-48E2-3B4B-A344-FA1B60CC37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1234D5D-7B7D-4750-82D4-FEA47688D8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Item 1">
            <a:extLst>
              <a:ext uri="{FF2B5EF4-FFF2-40B4-BE49-F238E27FC236}">
                <a16:creationId xmlns:a16="http://schemas.microsoft.com/office/drawing/2014/main" id="{671CE112-5F0A-401E-B99E-912F29D882E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3919" y="1125404"/>
            <a:ext cx="3587994" cy="509105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49" name="Item 1 Text">
            <a:extLst>
              <a:ext uri="{FF2B5EF4-FFF2-40B4-BE49-F238E27FC236}">
                <a16:creationId xmlns:a16="http://schemas.microsoft.com/office/drawing/2014/main" id="{BEC0F934-9D51-44E6-A53D-A571EEE44F9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33919" y="1732115"/>
            <a:ext cx="3587995" cy="2955829"/>
          </a:xfrm>
          <a:prstGeom prst="rect">
            <a:avLst/>
          </a:prstGeom>
          <a:ln w="6350">
            <a:solidFill>
              <a:schemeClr val="bg2"/>
            </a:solidFill>
          </a:ln>
        </p:spPr>
        <p:txBody>
          <a:bodyPr>
            <a:noAutofit/>
          </a:bodyPr>
          <a:lstStyle>
            <a:lvl1pPr marL="227013" indent="-227013" algn="l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9913" indent="-227013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dirty="0"/>
              <a:t>Click to add bullets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5" name="Item 2">
            <a:extLst>
              <a:ext uri="{FF2B5EF4-FFF2-40B4-BE49-F238E27FC236}">
                <a16:creationId xmlns:a16="http://schemas.microsoft.com/office/drawing/2014/main" id="{2DF5513A-26DB-4BCC-B646-BCE427C05D6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017263" y="1121733"/>
            <a:ext cx="3587994" cy="509105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50" name="Item 2 Text">
            <a:extLst>
              <a:ext uri="{FF2B5EF4-FFF2-40B4-BE49-F238E27FC236}">
                <a16:creationId xmlns:a16="http://schemas.microsoft.com/office/drawing/2014/main" id="{98E448A1-8C8C-453C-90F9-C66DB75DCF3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017263" y="1732115"/>
            <a:ext cx="3587995" cy="2955829"/>
          </a:xfrm>
          <a:prstGeom prst="rect">
            <a:avLst/>
          </a:prstGeom>
          <a:ln w="6350">
            <a:solidFill>
              <a:schemeClr val="bg2"/>
            </a:solidFill>
          </a:ln>
        </p:spPr>
        <p:txBody>
          <a:bodyPr>
            <a:noAutofit/>
          </a:bodyPr>
          <a:lstStyle>
            <a:lvl1pPr marL="227013" indent="-227013" algn="l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9913" indent="-227013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dirty="0"/>
              <a:t>Click to add bullets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3" name="Page Number">
            <a:extLst>
              <a:ext uri="{FF2B5EF4-FFF2-40B4-BE49-F238E27FC236}">
                <a16:creationId xmlns:a16="http://schemas.microsoft.com/office/drawing/2014/main" id="{5C874A4D-437B-47FA-9801-0B5730C4AFA2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               </a:t>
            </a:r>
            <a:fld id="{F2C1E792-EDA4-4DC5-8412-A2C2E5D30ADF}" type="slidenum"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15" name="WSE logo">
            <a:extLst>
              <a:ext uri="{FF2B5EF4-FFF2-40B4-BE49-F238E27FC236}">
                <a16:creationId xmlns:a16="http://schemas.microsoft.com/office/drawing/2014/main" id="{20DC7941-9718-4A82-83B9-1DDFA28D55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30251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 Items and Text - 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">
            <a:extLst>
              <a:ext uri="{FF2B5EF4-FFF2-40B4-BE49-F238E27FC236}">
                <a16:creationId xmlns:a16="http://schemas.microsoft.com/office/drawing/2014/main" id="{B452B98A-49AE-D745-88D4-EBD54A1A32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1234D5D-7B7D-4750-82D4-FEA47688D8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Item 1">
            <a:extLst>
              <a:ext uri="{FF2B5EF4-FFF2-40B4-BE49-F238E27FC236}">
                <a16:creationId xmlns:a16="http://schemas.microsoft.com/office/drawing/2014/main" id="{671CE112-5F0A-401E-B99E-912F29D882E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6330" y="1190555"/>
            <a:ext cx="2498103" cy="509105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49" name="Item 1 Text">
            <a:extLst>
              <a:ext uri="{FF2B5EF4-FFF2-40B4-BE49-F238E27FC236}">
                <a16:creationId xmlns:a16="http://schemas.microsoft.com/office/drawing/2014/main" id="{BEC0F934-9D51-44E6-A53D-A571EEE44F9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36331" y="1820193"/>
            <a:ext cx="2498103" cy="2742283"/>
          </a:xfrm>
          <a:prstGeom prst="rect">
            <a:avLst/>
          </a:prstGeom>
          <a:ln w="6350">
            <a:solidFill>
              <a:schemeClr val="bg2"/>
            </a:solidFill>
          </a:ln>
        </p:spPr>
        <p:txBody>
          <a:bodyPr>
            <a:noAutofit/>
          </a:bodyPr>
          <a:lstStyle>
            <a:lvl1pPr marL="227013" indent="-227013" algn="l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9913" indent="-227013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dirty="0"/>
              <a:t>Click to add bullets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5" name="Item 2">
            <a:extLst>
              <a:ext uri="{FF2B5EF4-FFF2-40B4-BE49-F238E27FC236}">
                <a16:creationId xmlns:a16="http://schemas.microsoft.com/office/drawing/2014/main" id="{2DF5513A-26DB-4BCC-B646-BCE427C05D6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322947" y="1190555"/>
            <a:ext cx="2498103" cy="509105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50" name="Item 2 Text">
            <a:extLst>
              <a:ext uri="{FF2B5EF4-FFF2-40B4-BE49-F238E27FC236}">
                <a16:creationId xmlns:a16="http://schemas.microsoft.com/office/drawing/2014/main" id="{98E448A1-8C8C-453C-90F9-C66DB75DCF3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322948" y="1820193"/>
            <a:ext cx="2498103" cy="2742283"/>
          </a:xfrm>
          <a:prstGeom prst="rect">
            <a:avLst/>
          </a:prstGeom>
          <a:ln w="6350">
            <a:solidFill>
              <a:schemeClr val="bg2"/>
            </a:solidFill>
          </a:ln>
        </p:spPr>
        <p:txBody>
          <a:bodyPr>
            <a:noAutofit/>
          </a:bodyPr>
          <a:lstStyle>
            <a:lvl1pPr marL="227013" indent="-227013" algn="l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9913" indent="-227013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dirty="0"/>
              <a:t>Click to add bullets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8" name="Item 3">
            <a:extLst>
              <a:ext uri="{FF2B5EF4-FFF2-40B4-BE49-F238E27FC236}">
                <a16:creationId xmlns:a16="http://schemas.microsoft.com/office/drawing/2014/main" id="{D26DFFB9-1EEE-4955-8A60-F1A0795C397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109565" y="1190555"/>
            <a:ext cx="2498103" cy="509105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51" name="Item 3 Text">
            <a:extLst>
              <a:ext uri="{FF2B5EF4-FFF2-40B4-BE49-F238E27FC236}">
                <a16:creationId xmlns:a16="http://schemas.microsoft.com/office/drawing/2014/main" id="{475581DD-A85C-4AC1-BF7D-FCB7CF08366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109566" y="1820193"/>
            <a:ext cx="2498103" cy="2742283"/>
          </a:xfrm>
          <a:prstGeom prst="rect">
            <a:avLst/>
          </a:prstGeom>
          <a:ln w="6350">
            <a:solidFill>
              <a:schemeClr val="bg2"/>
            </a:solidFill>
          </a:ln>
        </p:spPr>
        <p:txBody>
          <a:bodyPr>
            <a:noAutofit/>
          </a:bodyPr>
          <a:lstStyle>
            <a:lvl1pPr marL="227013" indent="-227013" algn="l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9913" indent="-227013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dirty="0"/>
              <a:t>Click to add bullets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7" name="Page Number">
            <a:extLst>
              <a:ext uri="{FF2B5EF4-FFF2-40B4-BE49-F238E27FC236}">
                <a16:creationId xmlns:a16="http://schemas.microsoft.com/office/drawing/2014/main" id="{D23960BB-6DCC-47C0-8EE1-1415CC30BBAB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               </a:t>
            </a:r>
            <a:fld id="{F2C1E792-EDA4-4DC5-8412-A2C2E5D30ADF}" type="slidenum"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18" name="WSE logo">
            <a:extLst>
              <a:ext uri="{FF2B5EF4-FFF2-40B4-BE49-F238E27FC236}">
                <a16:creationId xmlns:a16="http://schemas.microsoft.com/office/drawing/2014/main" id="{80F1C36A-58C0-4A77-B709-5E152A98E6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02844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Items and Text - Si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">
            <a:extLst>
              <a:ext uri="{FF2B5EF4-FFF2-40B4-BE49-F238E27FC236}">
                <a16:creationId xmlns:a16="http://schemas.microsoft.com/office/drawing/2014/main" id="{E5F8C0C4-F46E-7C48-AC3A-8898F331F8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57C6571-A67F-444A-A354-24A6AEAAE8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Item 1 Title">
            <a:extLst>
              <a:ext uri="{FF2B5EF4-FFF2-40B4-BE49-F238E27FC236}">
                <a16:creationId xmlns:a16="http://schemas.microsoft.com/office/drawing/2014/main" id="{828417AB-2C14-404F-8453-77B0EEB01EE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36330" y="1147734"/>
            <a:ext cx="1817849" cy="269978"/>
          </a:xfrm>
          <a:prstGeom prst="rect">
            <a:avLst/>
          </a:prstGeom>
          <a:solidFill>
            <a:schemeClr val="tx2"/>
          </a:solidFill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53" name="Item 1 Text">
            <a:extLst>
              <a:ext uri="{FF2B5EF4-FFF2-40B4-BE49-F238E27FC236}">
                <a16:creationId xmlns:a16="http://schemas.microsoft.com/office/drawing/2014/main" id="{5EF51092-4CA9-4A33-86C8-1C731C02A14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36330" y="1585735"/>
            <a:ext cx="1817849" cy="2944168"/>
          </a:xfrm>
          <a:prstGeom prst="rect">
            <a:avLst/>
          </a:prstGeom>
          <a:ln w="6350">
            <a:solidFill>
              <a:schemeClr val="bg2"/>
            </a:solidFill>
          </a:ln>
        </p:spPr>
        <p:txBody>
          <a:bodyPr>
            <a:noAutofit/>
          </a:bodyPr>
          <a:lstStyle>
            <a:lvl1pPr marL="117475" indent="-117475" algn="l">
              <a:buClr>
                <a:srgbClr val="092C74"/>
              </a:buClr>
              <a:buFont typeface="Wingdings" panose="05000000000000000000" pitchFamily="2" charset="2"/>
              <a:buChar char="§"/>
              <a:defRPr sz="14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4488" indent="-117475">
              <a:buClr>
                <a:srgbClr val="092C74"/>
              </a:buClr>
              <a:buFont typeface="Courier New" panose="02070309020205020404" pitchFamily="49" charset="0"/>
              <a:buChar char="o"/>
              <a:defRPr sz="1400"/>
            </a:lvl2pPr>
          </a:lstStyle>
          <a:p>
            <a:pPr lvl="0"/>
            <a:r>
              <a:rPr lang="en-US" dirty="0"/>
              <a:t>Click to add bullets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56" name="Item 2 Title">
            <a:extLst>
              <a:ext uri="{FF2B5EF4-FFF2-40B4-BE49-F238E27FC236}">
                <a16:creationId xmlns:a16="http://schemas.microsoft.com/office/drawing/2014/main" id="{1DDA60E4-281E-47DA-825D-C391409189E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614968" y="1132682"/>
            <a:ext cx="1817849" cy="269978"/>
          </a:xfrm>
          <a:prstGeom prst="rect">
            <a:avLst/>
          </a:prstGeom>
          <a:solidFill>
            <a:schemeClr val="tx2"/>
          </a:solidFill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55" name="Item 2 Text">
            <a:extLst>
              <a:ext uri="{FF2B5EF4-FFF2-40B4-BE49-F238E27FC236}">
                <a16:creationId xmlns:a16="http://schemas.microsoft.com/office/drawing/2014/main" id="{D5E68B19-4B0E-4A5D-9C14-62AA3BD942B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614968" y="1570683"/>
            <a:ext cx="1817849" cy="2944168"/>
          </a:xfrm>
          <a:prstGeom prst="rect">
            <a:avLst/>
          </a:prstGeom>
          <a:ln w="6350">
            <a:solidFill>
              <a:schemeClr val="bg2"/>
            </a:solidFill>
          </a:ln>
        </p:spPr>
        <p:txBody>
          <a:bodyPr>
            <a:noAutofit/>
          </a:bodyPr>
          <a:lstStyle>
            <a:lvl1pPr marL="117475" indent="-117475" algn="l">
              <a:buClr>
                <a:srgbClr val="092C74"/>
              </a:buClr>
              <a:buFont typeface="Wingdings" panose="05000000000000000000" pitchFamily="2" charset="2"/>
              <a:buChar char="§"/>
              <a:defRPr sz="14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4488" indent="-117475">
              <a:buClr>
                <a:schemeClr val="tx2"/>
              </a:buClr>
              <a:buFont typeface="Courier New" panose="02070309020205020404" pitchFamily="49" charset="0"/>
              <a:buChar char="o"/>
              <a:defRPr sz="1400"/>
            </a:lvl2pPr>
          </a:lstStyle>
          <a:p>
            <a:pPr lvl="0"/>
            <a:r>
              <a:rPr lang="en-US" dirty="0"/>
              <a:t>Click to add bullets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58" name="Item 3 Title">
            <a:extLst>
              <a:ext uri="{FF2B5EF4-FFF2-40B4-BE49-F238E27FC236}">
                <a16:creationId xmlns:a16="http://schemas.microsoft.com/office/drawing/2014/main" id="{010623E4-A6FF-4A18-B236-B835BC6017F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693606" y="1132682"/>
            <a:ext cx="1817849" cy="269978"/>
          </a:xfrm>
          <a:prstGeom prst="rect">
            <a:avLst/>
          </a:prstGeom>
          <a:solidFill>
            <a:schemeClr val="tx2"/>
          </a:solidFill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57" name="Item 3 Text">
            <a:extLst>
              <a:ext uri="{FF2B5EF4-FFF2-40B4-BE49-F238E27FC236}">
                <a16:creationId xmlns:a16="http://schemas.microsoft.com/office/drawing/2014/main" id="{EA73AD4B-8431-41F5-9F29-39748C41458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693606" y="1570683"/>
            <a:ext cx="1817849" cy="2944168"/>
          </a:xfrm>
          <a:prstGeom prst="rect">
            <a:avLst/>
          </a:prstGeom>
          <a:ln w="6350">
            <a:solidFill>
              <a:schemeClr val="bg2"/>
            </a:solidFill>
          </a:ln>
        </p:spPr>
        <p:txBody>
          <a:bodyPr>
            <a:noAutofit/>
          </a:bodyPr>
          <a:lstStyle>
            <a:lvl1pPr marL="117475" indent="-117475" algn="l">
              <a:buClr>
                <a:srgbClr val="092C74"/>
              </a:buClr>
              <a:buFont typeface="Wingdings" panose="05000000000000000000" pitchFamily="2" charset="2"/>
              <a:buChar char="§"/>
              <a:defRPr sz="14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4488" indent="-117475">
              <a:buClr>
                <a:srgbClr val="092C74"/>
              </a:buClr>
              <a:buFont typeface="Courier New" panose="02070309020205020404" pitchFamily="49" charset="0"/>
              <a:buChar char="o"/>
              <a:defRPr sz="1400"/>
            </a:lvl2pPr>
          </a:lstStyle>
          <a:p>
            <a:pPr lvl="0"/>
            <a:r>
              <a:rPr lang="en-US" dirty="0"/>
              <a:t>Click to add bullets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60" name="Item 4 Title">
            <a:extLst>
              <a:ext uri="{FF2B5EF4-FFF2-40B4-BE49-F238E27FC236}">
                <a16:creationId xmlns:a16="http://schemas.microsoft.com/office/drawing/2014/main" id="{F80C40EE-0FC7-4E50-BCBE-6462A3F6A99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789823" y="1132682"/>
            <a:ext cx="1817849" cy="269978"/>
          </a:xfrm>
          <a:prstGeom prst="rect">
            <a:avLst/>
          </a:prstGeom>
          <a:solidFill>
            <a:schemeClr val="tx2"/>
          </a:solidFill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59" name="Item 4 Text">
            <a:extLst>
              <a:ext uri="{FF2B5EF4-FFF2-40B4-BE49-F238E27FC236}">
                <a16:creationId xmlns:a16="http://schemas.microsoft.com/office/drawing/2014/main" id="{62E2E31C-DF1E-436B-AB25-5E4D63D11C1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789823" y="1570683"/>
            <a:ext cx="1817849" cy="2944168"/>
          </a:xfrm>
          <a:prstGeom prst="rect">
            <a:avLst/>
          </a:prstGeom>
          <a:ln w="6350">
            <a:solidFill>
              <a:schemeClr val="bg2"/>
            </a:solidFill>
          </a:ln>
        </p:spPr>
        <p:txBody>
          <a:bodyPr>
            <a:noAutofit/>
          </a:bodyPr>
          <a:lstStyle>
            <a:lvl1pPr marL="117475" indent="-117475" algn="l">
              <a:buClr>
                <a:srgbClr val="092C74"/>
              </a:buClr>
              <a:buFont typeface="Wingdings" panose="05000000000000000000" pitchFamily="2" charset="2"/>
              <a:buChar char="§"/>
              <a:defRPr sz="14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4488" indent="-117475">
              <a:buClr>
                <a:schemeClr val="tx2"/>
              </a:buClr>
              <a:buFont typeface="Courier New" panose="02070309020205020404" pitchFamily="49" charset="0"/>
              <a:buChar char="o"/>
              <a:defRPr sz="1400"/>
            </a:lvl2pPr>
          </a:lstStyle>
          <a:p>
            <a:pPr lvl="0"/>
            <a:r>
              <a:rPr lang="en-US" dirty="0"/>
              <a:t>Click to add bullets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Page Number">
            <a:extLst>
              <a:ext uri="{FF2B5EF4-FFF2-40B4-BE49-F238E27FC236}">
                <a16:creationId xmlns:a16="http://schemas.microsoft.com/office/drawing/2014/main" id="{CF4BC876-D827-4E5E-A572-DF3D59B88245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               </a:t>
            </a:r>
            <a:fld id="{F2C1E792-EDA4-4DC5-8412-A2C2E5D30ADF}" type="slidenum"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16" name="WSE logo">
            <a:extLst>
              <a:ext uri="{FF2B5EF4-FFF2-40B4-BE49-F238E27FC236}">
                <a16:creationId xmlns:a16="http://schemas.microsoft.com/office/drawing/2014/main" id="{9BB8FB21-BFAB-4131-ADE3-626699BE3E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8274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4 Items and Text - Si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">
            <a:extLst>
              <a:ext uri="{FF2B5EF4-FFF2-40B4-BE49-F238E27FC236}">
                <a16:creationId xmlns:a16="http://schemas.microsoft.com/office/drawing/2014/main" id="{A42F6F62-4CCC-134C-94B4-C90A17781E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57C6571-A67F-444A-A354-24A6AEAAE8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Item 1 Title">
            <a:extLst>
              <a:ext uri="{FF2B5EF4-FFF2-40B4-BE49-F238E27FC236}">
                <a16:creationId xmlns:a16="http://schemas.microsoft.com/office/drawing/2014/main" id="{828417AB-2C14-404F-8453-77B0EEB01EE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36245" y="1158793"/>
            <a:ext cx="1554480" cy="269978"/>
          </a:xfrm>
          <a:prstGeom prst="rect">
            <a:avLst/>
          </a:prstGeom>
          <a:solidFill>
            <a:schemeClr val="tx2"/>
          </a:solidFill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18" name="Table or Image">
            <a:extLst>
              <a:ext uri="{FF2B5EF4-FFF2-40B4-BE49-F238E27FC236}">
                <a16:creationId xmlns:a16="http://schemas.microsoft.com/office/drawing/2014/main" id="{DDD4E2F5-1A81-4241-9AE5-D5CFB69EC292}"/>
              </a:ext>
            </a:extLst>
          </p:cNvPr>
          <p:cNvSpPr>
            <a:spLocks noGrp="1"/>
          </p:cNvSpPr>
          <p:nvPr>
            <p:ph sz="quarter" idx="34" hasCustomPrompt="1"/>
          </p:nvPr>
        </p:nvSpPr>
        <p:spPr>
          <a:xfrm>
            <a:off x="136245" y="1585735"/>
            <a:ext cx="1554480" cy="2944167"/>
          </a:xfrm>
          <a:prstGeom prst="rect">
            <a:avLst/>
          </a:prstGeom>
          <a:ln w="12700">
            <a:solidFill>
              <a:schemeClr val="bg2"/>
            </a:solidFill>
          </a:ln>
        </p:spPr>
        <p:txBody>
          <a:bodyPr/>
          <a:lstStyle>
            <a:lvl1pPr marL="112713" indent="-112713">
              <a:buClr>
                <a:srgbClr val="092C74"/>
              </a:buClr>
              <a:buFont typeface="Wingdings" panose="05000000000000000000" pitchFamily="2" charset="2"/>
              <a:buChar char="§"/>
              <a:defRPr sz="1400"/>
            </a:lvl1pPr>
            <a:lvl2pPr marL="568325" indent="-225425">
              <a:buClr>
                <a:schemeClr val="tx2"/>
              </a:buClr>
              <a:buFont typeface="Courier New" panose="02070309020205020404" pitchFamily="49" charset="0"/>
              <a:buChar char="o"/>
              <a:defRPr sz="1800"/>
            </a:lvl2pPr>
            <a:lvl3pPr marL="914400" indent="-228600">
              <a:buClr>
                <a:schemeClr val="tx2"/>
              </a:buClr>
              <a:buFont typeface="Arial" panose="020B0604020202020204" pitchFamily="34" charset="0"/>
              <a:buChar char="•"/>
              <a:defRPr sz="1800"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add first-level bullet or image</a:t>
            </a:r>
          </a:p>
        </p:txBody>
      </p:sp>
      <p:sp>
        <p:nvSpPr>
          <p:cNvPr id="56" name="Item 2 Title">
            <a:extLst>
              <a:ext uri="{FF2B5EF4-FFF2-40B4-BE49-F238E27FC236}">
                <a16:creationId xmlns:a16="http://schemas.microsoft.com/office/drawing/2014/main" id="{1DDA60E4-281E-47DA-825D-C391409189E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940518" y="1177378"/>
            <a:ext cx="1554480" cy="269978"/>
          </a:xfrm>
          <a:prstGeom prst="rect">
            <a:avLst/>
          </a:prstGeom>
          <a:solidFill>
            <a:schemeClr val="tx2"/>
          </a:solidFill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19" name="Table or Image">
            <a:extLst>
              <a:ext uri="{FF2B5EF4-FFF2-40B4-BE49-F238E27FC236}">
                <a16:creationId xmlns:a16="http://schemas.microsoft.com/office/drawing/2014/main" id="{F77511AE-C7BF-5C49-A300-0159E6B307C6}"/>
              </a:ext>
            </a:extLst>
          </p:cNvPr>
          <p:cNvSpPr>
            <a:spLocks noGrp="1"/>
          </p:cNvSpPr>
          <p:nvPr>
            <p:ph sz="quarter" idx="35" hasCustomPrompt="1"/>
          </p:nvPr>
        </p:nvSpPr>
        <p:spPr>
          <a:xfrm>
            <a:off x="1940518" y="1585735"/>
            <a:ext cx="1554480" cy="2944167"/>
          </a:xfrm>
          <a:prstGeom prst="rect">
            <a:avLst/>
          </a:prstGeom>
          <a:ln w="12700">
            <a:solidFill>
              <a:schemeClr val="bg2"/>
            </a:solidFill>
          </a:ln>
        </p:spPr>
        <p:txBody>
          <a:bodyPr/>
          <a:lstStyle>
            <a:lvl1pPr marL="112713" indent="-112713">
              <a:buClr>
                <a:srgbClr val="092C74"/>
              </a:buClr>
              <a:buFont typeface="Wingdings" panose="05000000000000000000" pitchFamily="2" charset="2"/>
              <a:buChar char="§"/>
              <a:defRPr sz="1400"/>
            </a:lvl1pPr>
            <a:lvl2pPr marL="568325" indent="-225425">
              <a:buClr>
                <a:schemeClr val="tx2"/>
              </a:buClr>
              <a:buFont typeface="Courier New" panose="02070309020205020404" pitchFamily="49" charset="0"/>
              <a:buChar char="o"/>
              <a:defRPr sz="1800"/>
            </a:lvl2pPr>
            <a:lvl3pPr marL="914400" indent="-228600">
              <a:buClr>
                <a:schemeClr val="tx2"/>
              </a:buClr>
              <a:buFont typeface="Arial" panose="020B0604020202020204" pitchFamily="34" charset="0"/>
              <a:buChar char="•"/>
              <a:defRPr sz="1800"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add first-level bullet or image</a:t>
            </a:r>
          </a:p>
        </p:txBody>
      </p:sp>
      <p:sp>
        <p:nvSpPr>
          <p:cNvPr id="58" name="Item 3 Title">
            <a:extLst>
              <a:ext uri="{FF2B5EF4-FFF2-40B4-BE49-F238E27FC236}">
                <a16:creationId xmlns:a16="http://schemas.microsoft.com/office/drawing/2014/main" id="{010623E4-A6FF-4A18-B236-B835BC6017F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755301" y="1161448"/>
            <a:ext cx="1554480" cy="269978"/>
          </a:xfrm>
          <a:prstGeom prst="rect">
            <a:avLst/>
          </a:prstGeom>
          <a:solidFill>
            <a:schemeClr val="tx2"/>
          </a:solidFill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20" name="Table or Image">
            <a:extLst>
              <a:ext uri="{FF2B5EF4-FFF2-40B4-BE49-F238E27FC236}">
                <a16:creationId xmlns:a16="http://schemas.microsoft.com/office/drawing/2014/main" id="{DA770E6D-EA2A-544D-B9F7-A7FC458B64A0}"/>
              </a:ext>
            </a:extLst>
          </p:cNvPr>
          <p:cNvSpPr>
            <a:spLocks noGrp="1"/>
          </p:cNvSpPr>
          <p:nvPr>
            <p:ph sz="quarter" idx="36" hasCustomPrompt="1"/>
          </p:nvPr>
        </p:nvSpPr>
        <p:spPr>
          <a:xfrm>
            <a:off x="3755301" y="1585734"/>
            <a:ext cx="1554480" cy="2944167"/>
          </a:xfrm>
          <a:prstGeom prst="rect">
            <a:avLst/>
          </a:prstGeom>
          <a:ln w="12700">
            <a:solidFill>
              <a:schemeClr val="bg2"/>
            </a:solidFill>
          </a:ln>
        </p:spPr>
        <p:txBody>
          <a:bodyPr/>
          <a:lstStyle>
            <a:lvl1pPr marL="112713" indent="-112713">
              <a:buClr>
                <a:srgbClr val="092C74"/>
              </a:buClr>
              <a:buFont typeface="Wingdings" panose="05000000000000000000" pitchFamily="2" charset="2"/>
              <a:buChar char="§"/>
              <a:defRPr sz="1400"/>
            </a:lvl1pPr>
            <a:lvl2pPr marL="568325" indent="-225425">
              <a:buClr>
                <a:schemeClr val="tx2"/>
              </a:buClr>
              <a:buFont typeface="Courier New" panose="02070309020205020404" pitchFamily="49" charset="0"/>
              <a:buChar char="o"/>
              <a:defRPr sz="1800"/>
            </a:lvl2pPr>
            <a:lvl3pPr marL="914400" indent="-228600">
              <a:buClr>
                <a:schemeClr val="tx2"/>
              </a:buClr>
              <a:buFont typeface="Arial" panose="020B0604020202020204" pitchFamily="34" charset="0"/>
              <a:buChar char="•"/>
              <a:defRPr sz="1800"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add first-level bullet or image</a:t>
            </a:r>
          </a:p>
        </p:txBody>
      </p:sp>
      <p:sp>
        <p:nvSpPr>
          <p:cNvPr id="60" name="Item 4 Title">
            <a:extLst>
              <a:ext uri="{FF2B5EF4-FFF2-40B4-BE49-F238E27FC236}">
                <a16:creationId xmlns:a16="http://schemas.microsoft.com/office/drawing/2014/main" id="{F80C40EE-0FC7-4E50-BCBE-6462A3F6A99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612124" y="1156358"/>
            <a:ext cx="1554480" cy="269978"/>
          </a:xfrm>
          <a:prstGeom prst="rect">
            <a:avLst/>
          </a:prstGeom>
          <a:solidFill>
            <a:schemeClr val="tx2"/>
          </a:solidFill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21" name="Table or Image">
            <a:extLst>
              <a:ext uri="{FF2B5EF4-FFF2-40B4-BE49-F238E27FC236}">
                <a16:creationId xmlns:a16="http://schemas.microsoft.com/office/drawing/2014/main" id="{61CE47B8-4BB9-A84E-869C-30790EAB0AC1}"/>
              </a:ext>
            </a:extLst>
          </p:cNvPr>
          <p:cNvSpPr>
            <a:spLocks noGrp="1"/>
          </p:cNvSpPr>
          <p:nvPr>
            <p:ph sz="quarter" idx="37" hasCustomPrompt="1"/>
          </p:nvPr>
        </p:nvSpPr>
        <p:spPr>
          <a:xfrm>
            <a:off x="5612124" y="1577526"/>
            <a:ext cx="1554480" cy="2944167"/>
          </a:xfrm>
          <a:prstGeom prst="rect">
            <a:avLst/>
          </a:prstGeom>
          <a:ln w="12700">
            <a:solidFill>
              <a:schemeClr val="bg2"/>
            </a:solidFill>
          </a:ln>
        </p:spPr>
        <p:txBody>
          <a:bodyPr/>
          <a:lstStyle>
            <a:lvl1pPr marL="112713" indent="-112713">
              <a:buClr>
                <a:srgbClr val="092C74"/>
              </a:buClr>
              <a:buFont typeface="Wingdings" panose="05000000000000000000" pitchFamily="2" charset="2"/>
              <a:buChar char="§"/>
              <a:defRPr sz="1400"/>
            </a:lvl1pPr>
            <a:lvl2pPr marL="568325" indent="-225425">
              <a:buClr>
                <a:schemeClr val="tx2"/>
              </a:buClr>
              <a:buFont typeface="Courier New" panose="02070309020205020404" pitchFamily="49" charset="0"/>
              <a:buChar char="o"/>
              <a:defRPr sz="1800"/>
            </a:lvl2pPr>
            <a:lvl3pPr marL="914400" indent="-228600">
              <a:buClr>
                <a:schemeClr val="tx2"/>
              </a:buClr>
              <a:buFont typeface="Arial" panose="020B0604020202020204" pitchFamily="34" charset="0"/>
              <a:buChar char="•"/>
              <a:defRPr sz="1800"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add first-level bullet or image</a:t>
            </a:r>
          </a:p>
        </p:txBody>
      </p:sp>
      <p:sp>
        <p:nvSpPr>
          <p:cNvPr id="22" name="Item 4 Title">
            <a:extLst>
              <a:ext uri="{FF2B5EF4-FFF2-40B4-BE49-F238E27FC236}">
                <a16:creationId xmlns:a16="http://schemas.microsoft.com/office/drawing/2014/main" id="{73A9FB82-86AB-A14D-B614-A001BB31BF37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7458437" y="1156358"/>
            <a:ext cx="1554480" cy="269978"/>
          </a:xfrm>
          <a:prstGeom prst="rect">
            <a:avLst/>
          </a:prstGeom>
          <a:solidFill>
            <a:schemeClr val="tx2"/>
          </a:solidFill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23" name="Table or Image">
            <a:extLst>
              <a:ext uri="{FF2B5EF4-FFF2-40B4-BE49-F238E27FC236}">
                <a16:creationId xmlns:a16="http://schemas.microsoft.com/office/drawing/2014/main" id="{F17C3906-CD72-3449-B9D3-E90ED24E9D2A}"/>
              </a:ext>
            </a:extLst>
          </p:cNvPr>
          <p:cNvSpPr>
            <a:spLocks noGrp="1"/>
          </p:cNvSpPr>
          <p:nvPr>
            <p:ph sz="quarter" idx="39" hasCustomPrompt="1"/>
          </p:nvPr>
        </p:nvSpPr>
        <p:spPr>
          <a:xfrm>
            <a:off x="7458437" y="1577525"/>
            <a:ext cx="1554480" cy="2944167"/>
          </a:xfrm>
          <a:prstGeom prst="rect">
            <a:avLst/>
          </a:prstGeom>
          <a:ln w="12700">
            <a:solidFill>
              <a:schemeClr val="bg2"/>
            </a:solidFill>
          </a:ln>
        </p:spPr>
        <p:txBody>
          <a:bodyPr/>
          <a:lstStyle>
            <a:lvl1pPr marL="112713" indent="-112713">
              <a:buClr>
                <a:srgbClr val="092C74"/>
              </a:buClr>
              <a:buFont typeface="Wingdings" panose="05000000000000000000" pitchFamily="2" charset="2"/>
              <a:buChar char="§"/>
              <a:defRPr sz="1400"/>
            </a:lvl1pPr>
            <a:lvl2pPr marL="568325" indent="-225425">
              <a:buClr>
                <a:schemeClr val="tx2"/>
              </a:buClr>
              <a:buFont typeface="Courier New" panose="02070309020205020404" pitchFamily="49" charset="0"/>
              <a:buChar char="o"/>
              <a:defRPr sz="1800"/>
            </a:lvl2pPr>
            <a:lvl3pPr marL="914400" indent="-228600">
              <a:buClr>
                <a:schemeClr val="tx2"/>
              </a:buClr>
              <a:buFont typeface="Arial" panose="020B0604020202020204" pitchFamily="34" charset="0"/>
              <a:buChar char="•"/>
              <a:defRPr sz="1800"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add first-level bullet or image</a:t>
            </a:r>
          </a:p>
        </p:txBody>
      </p:sp>
      <p:pic>
        <p:nvPicPr>
          <p:cNvPr id="16" name="WSE logo">
            <a:extLst>
              <a:ext uri="{FF2B5EF4-FFF2-40B4-BE49-F238E27FC236}">
                <a16:creationId xmlns:a16="http://schemas.microsoft.com/office/drawing/2014/main" id="{9BB8FB21-BFAB-4131-ADE3-626699BE3E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  <p:sp>
        <p:nvSpPr>
          <p:cNvPr id="14" name="Page Number">
            <a:extLst>
              <a:ext uri="{FF2B5EF4-FFF2-40B4-BE49-F238E27FC236}">
                <a16:creationId xmlns:a16="http://schemas.microsoft.com/office/drawing/2014/main" id="{CF4BC876-D827-4E5E-A572-DF3D59B88245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               </a:t>
            </a:r>
            <a:fld id="{F2C1E792-EDA4-4DC5-8412-A2C2E5D30ADF}" type="slidenum"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307457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Items and Text - Blu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">
            <a:extLst>
              <a:ext uri="{FF2B5EF4-FFF2-40B4-BE49-F238E27FC236}">
                <a16:creationId xmlns:a16="http://schemas.microsoft.com/office/drawing/2014/main" id="{2778FCE4-C62E-45FA-8069-17E0CDE136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455555"/>
            <a:ext cx="8085415" cy="509105"/>
          </a:xfrm>
          <a:prstGeom prst="rect">
            <a:avLst/>
          </a:prstGeom>
        </p:spPr>
        <p:txBody>
          <a:bodyPr anchor="ctr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F9DD6EC-3A2E-4812-A2E6-1C882E728C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ounded Rectangle 50">
            <a:extLst>
              <a:ext uri="{FF2B5EF4-FFF2-40B4-BE49-F238E27FC236}">
                <a16:creationId xmlns:a16="http://schemas.microsoft.com/office/drawing/2014/main" id="{7911D00D-6CBC-4CBB-BA40-3F7DD5D6EF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1176111"/>
            <a:ext cx="3713441" cy="3523139"/>
          </a:xfrm>
          <a:prstGeom prst="roundRect">
            <a:avLst>
              <a:gd name="adj" fmla="val 9375"/>
            </a:avLst>
          </a:prstGeom>
          <a:solidFill>
            <a:schemeClr val="bg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0287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500" b="0" i="0" u="none" strike="noStrike" kern="0" cap="none" spc="0" normalizeH="0" baseline="0" noProof="0">
              <a:ln>
                <a:noFill/>
              </a:ln>
              <a:solidFill>
                <a:srgbClr val="0A091B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23" name="Freeform 51">
            <a:extLst>
              <a:ext uri="{FF2B5EF4-FFF2-40B4-BE49-F238E27FC236}">
                <a16:creationId xmlns:a16="http://schemas.microsoft.com/office/drawing/2014/main" id="{3070A7B9-8096-4FC1-B9A9-1DC3667A84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79" y="3881340"/>
            <a:ext cx="3713441" cy="830478"/>
          </a:xfrm>
          <a:custGeom>
            <a:avLst/>
            <a:gdLst>
              <a:gd name="connsiteX0" fmla="*/ 0 w 3657600"/>
              <a:gd name="connsiteY0" fmla="*/ 0 h 914400"/>
              <a:gd name="connsiteX1" fmla="*/ 3657600 w 3657600"/>
              <a:gd name="connsiteY1" fmla="*/ 0 h 914400"/>
              <a:gd name="connsiteX2" fmla="*/ 3657600 w 3657600"/>
              <a:gd name="connsiteY2" fmla="*/ 571500 h 914400"/>
              <a:gd name="connsiteX3" fmla="*/ 3314700 w 3657600"/>
              <a:gd name="connsiteY3" fmla="*/ 914400 h 914400"/>
              <a:gd name="connsiteX4" fmla="*/ 342900 w 3657600"/>
              <a:gd name="connsiteY4" fmla="*/ 914400 h 914400"/>
              <a:gd name="connsiteX5" fmla="*/ 0 w 3657600"/>
              <a:gd name="connsiteY5" fmla="*/ 5715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57600" h="914400">
                <a:moveTo>
                  <a:pt x="0" y="0"/>
                </a:moveTo>
                <a:lnTo>
                  <a:pt x="3657600" y="0"/>
                </a:lnTo>
                <a:lnTo>
                  <a:pt x="3657600" y="571500"/>
                </a:lnTo>
                <a:cubicBezTo>
                  <a:pt x="3657600" y="760878"/>
                  <a:pt x="3504078" y="914400"/>
                  <a:pt x="3314700" y="914400"/>
                </a:cubicBezTo>
                <a:lnTo>
                  <a:pt x="342900" y="914400"/>
                </a:lnTo>
                <a:cubicBezTo>
                  <a:pt x="153522" y="914400"/>
                  <a:pt x="0" y="760878"/>
                  <a:pt x="0" y="571500"/>
                </a:cubicBezTo>
                <a:close/>
              </a:path>
            </a:pathLst>
          </a:custGeom>
          <a:solidFill>
            <a:schemeClr val="tx2"/>
          </a:solidFill>
          <a:ln w="25400" cap="flat" cmpd="sng" algn="ctr">
            <a:solidFill>
              <a:schemeClr val="tx2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685835"/>
            <a:endParaRPr lang="uk-UA" sz="1500" b="1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8" name="Item 3 Title">
            <a:extLst>
              <a:ext uri="{FF2B5EF4-FFF2-40B4-BE49-F238E27FC236}">
                <a16:creationId xmlns:a16="http://schemas.microsoft.com/office/drawing/2014/main" id="{CBB1EDA8-6036-4E17-9138-598F3F97F68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0078" y="4096227"/>
            <a:ext cx="3713441" cy="33263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/>
              <a:t>Click to add</a:t>
            </a:r>
          </a:p>
        </p:txBody>
      </p:sp>
      <p:sp>
        <p:nvSpPr>
          <p:cNvPr id="42" name="Item 3 Text">
            <a:extLst>
              <a:ext uri="{FF2B5EF4-FFF2-40B4-BE49-F238E27FC236}">
                <a16:creationId xmlns:a16="http://schemas.microsoft.com/office/drawing/2014/main" id="{39A1E9ED-B596-479E-82B0-63CC2B1444E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86674" y="1308897"/>
            <a:ext cx="3220250" cy="2411524"/>
          </a:xfrm>
          <a:prstGeom prst="rect">
            <a:avLst/>
          </a:prstGeom>
        </p:spPr>
        <p:txBody>
          <a:bodyPr>
            <a:noAutofit/>
          </a:bodyPr>
          <a:lstStyle>
            <a:lvl1pPr marL="231775" indent="-231775" algn="l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9913" indent="-227013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buFont typeface="Arial" panose="020B0604020202020204" pitchFamily="34" charset="0"/>
              <a:buChar char="•"/>
              <a:defRPr sz="1600"/>
            </a:lvl3pPr>
          </a:lstStyle>
          <a:p>
            <a:pPr lvl="0"/>
            <a:r>
              <a:rPr lang="en-US" dirty="0"/>
              <a:t>Click to add bullets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4" name="Page Number">
            <a:extLst>
              <a:ext uri="{FF2B5EF4-FFF2-40B4-BE49-F238E27FC236}">
                <a16:creationId xmlns:a16="http://schemas.microsoft.com/office/drawing/2014/main" id="{8866A15F-DCF2-4E46-9717-924DF8C8B4D6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 dirty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25" name="WSE logo">
            <a:extLst>
              <a:ext uri="{FF2B5EF4-FFF2-40B4-BE49-F238E27FC236}">
                <a16:creationId xmlns:a16="http://schemas.microsoft.com/office/drawing/2014/main" id="{19FC6418-4FC7-4934-8CD1-E5AF55A2DC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  <p:sp>
        <p:nvSpPr>
          <p:cNvPr id="18" name="Rounded Rectangle 50">
            <a:extLst>
              <a:ext uri="{FF2B5EF4-FFF2-40B4-BE49-F238E27FC236}">
                <a16:creationId xmlns:a16="http://schemas.microsoft.com/office/drawing/2014/main" id="{2BBEC93B-8D0C-42F1-9399-D1D817997F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790480" y="1176111"/>
            <a:ext cx="3713441" cy="3523139"/>
          </a:xfrm>
          <a:prstGeom prst="roundRect">
            <a:avLst>
              <a:gd name="adj" fmla="val 9375"/>
            </a:avLst>
          </a:prstGeom>
          <a:solidFill>
            <a:schemeClr val="bg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0287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500" b="0" i="0" u="none" strike="noStrike" kern="0" cap="none" spc="0" normalizeH="0" baseline="0" noProof="0">
              <a:ln>
                <a:noFill/>
              </a:ln>
              <a:solidFill>
                <a:srgbClr val="0A091B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19" name="Freeform 51">
            <a:extLst>
              <a:ext uri="{FF2B5EF4-FFF2-40B4-BE49-F238E27FC236}">
                <a16:creationId xmlns:a16="http://schemas.microsoft.com/office/drawing/2014/main" id="{2050C419-8432-46BA-8661-3080C6E30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790479" y="3881340"/>
            <a:ext cx="3713441" cy="817910"/>
          </a:xfrm>
          <a:custGeom>
            <a:avLst/>
            <a:gdLst>
              <a:gd name="connsiteX0" fmla="*/ 0 w 3657600"/>
              <a:gd name="connsiteY0" fmla="*/ 0 h 914400"/>
              <a:gd name="connsiteX1" fmla="*/ 3657600 w 3657600"/>
              <a:gd name="connsiteY1" fmla="*/ 0 h 914400"/>
              <a:gd name="connsiteX2" fmla="*/ 3657600 w 3657600"/>
              <a:gd name="connsiteY2" fmla="*/ 571500 h 914400"/>
              <a:gd name="connsiteX3" fmla="*/ 3314700 w 3657600"/>
              <a:gd name="connsiteY3" fmla="*/ 914400 h 914400"/>
              <a:gd name="connsiteX4" fmla="*/ 342900 w 3657600"/>
              <a:gd name="connsiteY4" fmla="*/ 914400 h 914400"/>
              <a:gd name="connsiteX5" fmla="*/ 0 w 3657600"/>
              <a:gd name="connsiteY5" fmla="*/ 5715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57600" h="914400">
                <a:moveTo>
                  <a:pt x="0" y="0"/>
                </a:moveTo>
                <a:lnTo>
                  <a:pt x="3657600" y="0"/>
                </a:lnTo>
                <a:lnTo>
                  <a:pt x="3657600" y="571500"/>
                </a:lnTo>
                <a:cubicBezTo>
                  <a:pt x="3657600" y="760878"/>
                  <a:pt x="3504078" y="914400"/>
                  <a:pt x="3314700" y="914400"/>
                </a:cubicBezTo>
                <a:lnTo>
                  <a:pt x="342900" y="914400"/>
                </a:lnTo>
                <a:cubicBezTo>
                  <a:pt x="153522" y="914400"/>
                  <a:pt x="0" y="760878"/>
                  <a:pt x="0" y="571500"/>
                </a:cubicBezTo>
                <a:close/>
              </a:path>
            </a:pathLst>
          </a:custGeom>
          <a:solidFill>
            <a:schemeClr val="bg2"/>
          </a:solidFill>
          <a:ln w="25400" cap="flat" cmpd="sng" algn="ctr">
            <a:solidFill>
              <a:srgbClr val="69ACE5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685835"/>
            <a:endParaRPr lang="uk-UA" sz="1500" b="1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Item 3 Title">
            <a:extLst>
              <a:ext uri="{FF2B5EF4-FFF2-40B4-BE49-F238E27FC236}">
                <a16:creationId xmlns:a16="http://schemas.microsoft.com/office/drawing/2014/main" id="{EFBDE9D0-690A-43C3-822C-65E41613E13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790479" y="4096227"/>
            <a:ext cx="3713441" cy="33263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Click to add</a:t>
            </a:r>
          </a:p>
        </p:txBody>
      </p:sp>
      <p:sp>
        <p:nvSpPr>
          <p:cNvPr id="27" name="Item 3 Text">
            <a:extLst>
              <a:ext uri="{FF2B5EF4-FFF2-40B4-BE49-F238E27FC236}">
                <a16:creationId xmlns:a16="http://schemas.microsoft.com/office/drawing/2014/main" id="{E31A1006-0A40-451E-B49D-5D7AE05EC55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037074" y="1308897"/>
            <a:ext cx="3220250" cy="2411524"/>
          </a:xfrm>
          <a:prstGeom prst="rect">
            <a:avLst/>
          </a:prstGeom>
        </p:spPr>
        <p:txBody>
          <a:bodyPr>
            <a:noAutofit/>
          </a:bodyPr>
          <a:lstStyle>
            <a:lvl1pPr marL="231775" indent="-231775" algn="l">
              <a:buClr>
                <a:srgbClr val="092C74"/>
              </a:buClr>
              <a:buFont typeface="Wingdings" panose="05000000000000000000" pitchFamily="2" charset="2"/>
              <a:buChar char="§"/>
              <a:defRPr lang="en-US" sz="1600" dirty="0"/>
            </a:lvl1pPr>
            <a:lvl2pPr marL="569913" indent="-227013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buFont typeface="Arial" panose="020B0604020202020204" pitchFamily="34" charset="0"/>
              <a:buChar char="•"/>
              <a:defRPr sz="1600"/>
            </a:lvl3pPr>
          </a:lstStyle>
          <a:p>
            <a:pPr lvl="0"/>
            <a:r>
              <a:rPr lang="en-US" dirty="0"/>
              <a:t>Click to add bullets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609935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4 Items and Text - Blu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">
            <a:extLst>
              <a:ext uri="{FF2B5EF4-FFF2-40B4-BE49-F238E27FC236}">
                <a16:creationId xmlns:a16="http://schemas.microsoft.com/office/drawing/2014/main" id="{2778FCE4-C62E-45FA-8069-17E0CDE136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455555"/>
            <a:ext cx="8085415" cy="509105"/>
          </a:xfrm>
          <a:prstGeom prst="rect">
            <a:avLst/>
          </a:prstGeom>
        </p:spPr>
        <p:txBody>
          <a:bodyPr anchor="ctr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F9DD6EC-3A2E-4812-A2E6-1C882E728C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ounded Rectangle 50">
            <a:extLst>
              <a:ext uri="{FF2B5EF4-FFF2-40B4-BE49-F238E27FC236}">
                <a16:creationId xmlns:a16="http://schemas.microsoft.com/office/drawing/2014/main" id="{0F0864E6-B7A6-4C69-8357-3EDC0D214F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22711" y="1255594"/>
            <a:ext cx="2517784" cy="3013670"/>
          </a:xfrm>
          <a:prstGeom prst="roundRect">
            <a:avLst>
              <a:gd name="adj" fmla="val 9375"/>
            </a:avLst>
          </a:prstGeom>
          <a:solidFill>
            <a:schemeClr val="bg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0287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500" b="0" i="0" u="none" strike="noStrike" kern="0" cap="none" spc="0" normalizeH="0" baseline="0" noProof="0">
              <a:ln>
                <a:noFill/>
              </a:ln>
              <a:solidFill>
                <a:srgbClr val="0A091B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11" name="Freeform 51">
            <a:extLst>
              <a:ext uri="{FF2B5EF4-FFF2-40B4-BE49-F238E27FC236}">
                <a16:creationId xmlns:a16="http://schemas.microsoft.com/office/drawing/2014/main" id="{CF7F85ED-1788-4035-BB4F-6D2978521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22712" y="3500651"/>
            <a:ext cx="2517784" cy="768613"/>
          </a:xfrm>
          <a:custGeom>
            <a:avLst/>
            <a:gdLst>
              <a:gd name="connsiteX0" fmla="*/ 0 w 3657600"/>
              <a:gd name="connsiteY0" fmla="*/ 0 h 914400"/>
              <a:gd name="connsiteX1" fmla="*/ 3657600 w 3657600"/>
              <a:gd name="connsiteY1" fmla="*/ 0 h 914400"/>
              <a:gd name="connsiteX2" fmla="*/ 3657600 w 3657600"/>
              <a:gd name="connsiteY2" fmla="*/ 571500 h 914400"/>
              <a:gd name="connsiteX3" fmla="*/ 3314700 w 3657600"/>
              <a:gd name="connsiteY3" fmla="*/ 914400 h 914400"/>
              <a:gd name="connsiteX4" fmla="*/ 342900 w 3657600"/>
              <a:gd name="connsiteY4" fmla="*/ 914400 h 914400"/>
              <a:gd name="connsiteX5" fmla="*/ 0 w 3657600"/>
              <a:gd name="connsiteY5" fmla="*/ 5715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57600" h="914400">
                <a:moveTo>
                  <a:pt x="0" y="0"/>
                </a:moveTo>
                <a:lnTo>
                  <a:pt x="3657600" y="0"/>
                </a:lnTo>
                <a:lnTo>
                  <a:pt x="3657600" y="571500"/>
                </a:lnTo>
                <a:cubicBezTo>
                  <a:pt x="3657600" y="760878"/>
                  <a:pt x="3504078" y="914400"/>
                  <a:pt x="3314700" y="914400"/>
                </a:cubicBezTo>
                <a:lnTo>
                  <a:pt x="342900" y="914400"/>
                </a:lnTo>
                <a:cubicBezTo>
                  <a:pt x="153522" y="914400"/>
                  <a:pt x="0" y="760878"/>
                  <a:pt x="0" y="571500"/>
                </a:cubicBezTo>
                <a:close/>
              </a:path>
            </a:pathLst>
          </a:custGeom>
          <a:solidFill>
            <a:schemeClr val="tx2"/>
          </a:solidFill>
          <a:ln w="25400" cap="flat" cmpd="sng" algn="ctr">
            <a:solidFill>
              <a:srgbClr val="092C74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685835"/>
            <a:endParaRPr lang="uk-UA" sz="1500" b="1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7" name="Item 2 Title">
            <a:extLst>
              <a:ext uri="{FF2B5EF4-FFF2-40B4-BE49-F238E27FC236}">
                <a16:creationId xmlns:a16="http://schemas.microsoft.com/office/drawing/2014/main" id="{DBAFC4B2-E381-4378-893A-B29557D5260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2710" y="3675682"/>
            <a:ext cx="2517784" cy="284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/>
              <a:t>Click to add</a:t>
            </a:r>
          </a:p>
        </p:txBody>
      </p:sp>
      <p:sp>
        <p:nvSpPr>
          <p:cNvPr id="41" name="Item 2 Text">
            <a:extLst>
              <a:ext uri="{FF2B5EF4-FFF2-40B4-BE49-F238E27FC236}">
                <a16:creationId xmlns:a16="http://schemas.microsoft.com/office/drawing/2014/main" id="{5ACE404C-6884-4FD6-9E39-6F4642E21CC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41604" y="1485610"/>
            <a:ext cx="2183391" cy="1864915"/>
          </a:xfrm>
          <a:prstGeom prst="rect">
            <a:avLst/>
          </a:prstGeom>
        </p:spPr>
        <p:txBody>
          <a:bodyPr>
            <a:noAutofit/>
          </a:bodyPr>
          <a:lstStyle>
            <a:lvl1pPr marL="231775" indent="-231775" algn="l">
              <a:buClr>
                <a:srgbClr val="092C74"/>
              </a:buClr>
              <a:buFont typeface="Wingdings" panose="05000000000000000000" pitchFamily="2" charset="2"/>
              <a:buChar char="§"/>
              <a:defRPr lang="en-US" sz="1600" dirty="0"/>
            </a:lvl1pPr>
            <a:lvl2pPr marL="569913" indent="-227013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dirty="0"/>
              <a:t>Click to add bullets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1" name="Rounded Rectangle 50">
            <a:extLst>
              <a:ext uri="{FF2B5EF4-FFF2-40B4-BE49-F238E27FC236}">
                <a16:creationId xmlns:a16="http://schemas.microsoft.com/office/drawing/2014/main" id="{7911D00D-6CBC-4CBB-BA40-3F7DD5D6EF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345861" y="1255594"/>
            <a:ext cx="2517784" cy="3013670"/>
          </a:xfrm>
          <a:prstGeom prst="roundRect">
            <a:avLst>
              <a:gd name="adj" fmla="val 9375"/>
            </a:avLst>
          </a:prstGeom>
          <a:solidFill>
            <a:schemeClr val="bg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0287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500" b="0" i="0" u="none" strike="noStrike" kern="0" cap="none" spc="0" normalizeH="0" baseline="0" noProof="0">
              <a:ln>
                <a:noFill/>
              </a:ln>
              <a:solidFill>
                <a:srgbClr val="0A091B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23" name="Freeform 51">
            <a:extLst>
              <a:ext uri="{FF2B5EF4-FFF2-40B4-BE49-F238E27FC236}">
                <a16:creationId xmlns:a16="http://schemas.microsoft.com/office/drawing/2014/main" id="{3070A7B9-8096-4FC1-B9A9-1DC3667A84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345861" y="3500651"/>
            <a:ext cx="2517785" cy="768613"/>
          </a:xfrm>
          <a:custGeom>
            <a:avLst/>
            <a:gdLst>
              <a:gd name="connsiteX0" fmla="*/ 0 w 3657600"/>
              <a:gd name="connsiteY0" fmla="*/ 0 h 914400"/>
              <a:gd name="connsiteX1" fmla="*/ 3657600 w 3657600"/>
              <a:gd name="connsiteY1" fmla="*/ 0 h 914400"/>
              <a:gd name="connsiteX2" fmla="*/ 3657600 w 3657600"/>
              <a:gd name="connsiteY2" fmla="*/ 571500 h 914400"/>
              <a:gd name="connsiteX3" fmla="*/ 3314700 w 3657600"/>
              <a:gd name="connsiteY3" fmla="*/ 914400 h 914400"/>
              <a:gd name="connsiteX4" fmla="*/ 342900 w 3657600"/>
              <a:gd name="connsiteY4" fmla="*/ 914400 h 914400"/>
              <a:gd name="connsiteX5" fmla="*/ 0 w 3657600"/>
              <a:gd name="connsiteY5" fmla="*/ 5715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57600" h="914400">
                <a:moveTo>
                  <a:pt x="0" y="0"/>
                </a:moveTo>
                <a:lnTo>
                  <a:pt x="3657600" y="0"/>
                </a:lnTo>
                <a:lnTo>
                  <a:pt x="3657600" y="571500"/>
                </a:lnTo>
                <a:cubicBezTo>
                  <a:pt x="3657600" y="760878"/>
                  <a:pt x="3504078" y="914400"/>
                  <a:pt x="3314700" y="914400"/>
                </a:cubicBezTo>
                <a:lnTo>
                  <a:pt x="342900" y="914400"/>
                </a:lnTo>
                <a:cubicBezTo>
                  <a:pt x="153522" y="914400"/>
                  <a:pt x="0" y="760878"/>
                  <a:pt x="0" y="571500"/>
                </a:cubicBezTo>
                <a:close/>
              </a:path>
            </a:pathLst>
          </a:custGeom>
          <a:solidFill>
            <a:schemeClr val="bg2"/>
          </a:solidFill>
          <a:ln w="25400" cap="flat" cmpd="sng" algn="ctr">
            <a:solidFill>
              <a:srgbClr val="69ACE5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685835"/>
            <a:endParaRPr lang="uk-UA" sz="1500" b="1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8" name="Item 3 Title">
            <a:extLst>
              <a:ext uri="{FF2B5EF4-FFF2-40B4-BE49-F238E27FC236}">
                <a16:creationId xmlns:a16="http://schemas.microsoft.com/office/drawing/2014/main" id="{CBB1EDA8-6036-4E17-9138-598F3F97F68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45861" y="3683957"/>
            <a:ext cx="2517784" cy="284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/>
              <a:t>Click to add</a:t>
            </a:r>
          </a:p>
        </p:txBody>
      </p:sp>
      <p:sp>
        <p:nvSpPr>
          <p:cNvPr id="42" name="Item 3 Text">
            <a:extLst>
              <a:ext uri="{FF2B5EF4-FFF2-40B4-BE49-F238E27FC236}">
                <a16:creationId xmlns:a16="http://schemas.microsoft.com/office/drawing/2014/main" id="{39A1E9ED-B596-479E-82B0-63CC2B1444E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464754" y="1485610"/>
            <a:ext cx="2183391" cy="1864915"/>
          </a:xfrm>
          <a:prstGeom prst="rect">
            <a:avLst/>
          </a:prstGeom>
        </p:spPr>
        <p:txBody>
          <a:bodyPr>
            <a:noAutofit/>
          </a:bodyPr>
          <a:lstStyle>
            <a:lvl1pPr marL="231775" indent="-231775" algn="l">
              <a:buClr>
                <a:srgbClr val="092C74"/>
              </a:buClr>
              <a:buFont typeface="Wingdings" panose="05000000000000000000" pitchFamily="2" charset="2"/>
              <a:buChar char="§"/>
              <a:defRPr lang="en-US" sz="1600" dirty="0"/>
            </a:lvl1pPr>
            <a:lvl2pPr marL="569913" indent="-227013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5425">
              <a:buClr>
                <a:srgbClr val="092C74"/>
              </a:buClr>
              <a:defRPr sz="1600"/>
            </a:lvl3pPr>
          </a:lstStyle>
          <a:p>
            <a:pPr lvl="0"/>
            <a:r>
              <a:rPr lang="en-US" dirty="0"/>
              <a:t>Click to add bullets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5" name="Rounded Rectangle 50">
            <a:extLst>
              <a:ext uri="{FF2B5EF4-FFF2-40B4-BE49-F238E27FC236}">
                <a16:creationId xmlns:a16="http://schemas.microsoft.com/office/drawing/2014/main" id="{3906D885-91E2-495E-8164-51394DAE86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69016" y="1255594"/>
            <a:ext cx="2517784" cy="3013670"/>
          </a:xfrm>
          <a:prstGeom prst="roundRect">
            <a:avLst>
              <a:gd name="adj" fmla="val 9375"/>
            </a:avLst>
          </a:prstGeom>
          <a:solidFill>
            <a:schemeClr val="bg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0287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500" b="0" i="0" u="none" strike="noStrike" kern="0" cap="none" spc="0" normalizeH="0" baseline="0" noProof="0">
              <a:ln>
                <a:noFill/>
              </a:ln>
              <a:solidFill>
                <a:srgbClr val="0A091B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17" name="Freeform 51">
            <a:extLst>
              <a:ext uri="{FF2B5EF4-FFF2-40B4-BE49-F238E27FC236}">
                <a16:creationId xmlns:a16="http://schemas.microsoft.com/office/drawing/2014/main" id="{CEC72A60-0F45-4275-849F-4CE6DC1DAF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69017" y="3500651"/>
            <a:ext cx="2517784" cy="768613"/>
          </a:xfrm>
          <a:custGeom>
            <a:avLst/>
            <a:gdLst>
              <a:gd name="connsiteX0" fmla="*/ 0 w 3657600"/>
              <a:gd name="connsiteY0" fmla="*/ 0 h 914400"/>
              <a:gd name="connsiteX1" fmla="*/ 3657600 w 3657600"/>
              <a:gd name="connsiteY1" fmla="*/ 0 h 914400"/>
              <a:gd name="connsiteX2" fmla="*/ 3657600 w 3657600"/>
              <a:gd name="connsiteY2" fmla="*/ 571500 h 914400"/>
              <a:gd name="connsiteX3" fmla="*/ 3314700 w 3657600"/>
              <a:gd name="connsiteY3" fmla="*/ 914400 h 914400"/>
              <a:gd name="connsiteX4" fmla="*/ 342900 w 3657600"/>
              <a:gd name="connsiteY4" fmla="*/ 914400 h 914400"/>
              <a:gd name="connsiteX5" fmla="*/ 0 w 3657600"/>
              <a:gd name="connsiteY5" fmla="*/ 5715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57600" h="914400">
                <a:moveTo>
                  <a:pt x="0" y="0"/>
                </a:moveTo>
                <a:lnTo>
                  <a:pt x="3657600" y="0"/>
                </a:lnTo>
                <a:lnTo>
                  <a:pt x="3657600" y="571500"/>
                </a:lnTo>
                <a:cubicBezTo>
                  <a:pt x="3657600" y="760878"/>
                  <a:pt x="3504078" y="914400"/>
                  <a:pt x="3314700" y="914400"/>
                </a:cubicBezTo>
                <a:lnTo>
                  <a:pt x="342900" y="914400"/>
                </a:lnTo>
                <a:cubicBezTo>
                  <a:pt x="153522" y="914400"/>
                  <a:pt x="0" y="760878"/>
                  <a:pt x="0" y="571500"/>
                </a:cubicBezTo>
                <a:close/>
              </a:path>
            </a:pathLst>
          </a:custGeom>
          <a:solidFill>
            <a:schemeClr val="tx2"/>
          </a:solidFill>
          <a:ln w="25400" cap="flat" cmpd="sng" algn="ctr">
            <a:solidFill>
              <a:srgbClr val="092C74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685835"/>
            <a:endParaRPr lang="uk-UA" sz="1500" b="1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9" name="Item 4 Title">
            <a:extLst>
              <a:ext uri="{FF2B5EF4-FFF2-40B4-BE49-F238E27FC236}">
                <a16:creationId xmlns:a16="http://schemas.microsoft.com/office/drawing/2014/main" id="{39E2E930-054A-4609-BFA9-2CE06617C61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169015" y="3677694"/>
            <a:ext cx="2517784" cy="284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/>
              <a:t>Click to add</a:t>
            </a:r>
          </a:p>
        </p:txBody>
      </p:sp>
      <p:sp>
        <p:nvSpPr>
          <p:cNvPr id="43" name="Item 4 Text">
            <a:extLst>
              <a:ext uri="{FF2B5EF4-FFF2-40B4-BE49-F238E27FC236}">
                <a16:creationId xmlns:a16="http://schemas.microsoft.com/office/drawing/2014/main" id="{B72F7BCA-C0F0-43BC-B657-9FB6EFC2807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87909" y="1485610"/>
            <a:ext cx="2183391" cy="1864915"/>
          </a:xfrm>
          <a:prstGeom prst="rect">
            <a:avLst/>
          </a:prstGeom>
        </p:spPr>
        <p:txBody>
          <a:bodyPr>
            <a:noAutofit/>
          </a:bodyPr>
          <a:lstStyle>
            <a:lvl1pPr marL="231775" indent="-231775" algn="l">
              <a:buClr>
                <a:srgbClr val="092C74"/>
              </a:buClr>
              <a:buFont typeface="Wingdings" panose="05000000000000000000" pitchFamily="2" charset="2"/>
              <a:buChar char="§"/>
              <a:defRPr lang="en-US" sz="1600" dirty="0"/>
            </a:lvl1pPr>
            <a:lvl2pPr marL="569913" indent="-227013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dirty="0"/>
              <a:t>Click to add bullets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4" name="Page Number">
            <a:extLst>
              <a:ext uri="{FF2B5EF4-FFF2-40B4-BE49-F238E27FC236}">
                <a16:creationId xmlns:a16="http://schemas.microsoft.com/office/drawing/2014/main" id="{8866A15F-DCF2-4E46-9717-924DF8C8B4D6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25" name="WSE logo">
            <a:extLst>
              <a:ext uri="{FF2B5EF4-FFF2-40B4-BE49-F238E27FC236}">
                <a16:creationId xmlns:a16="http://schemas.microsoft.com/office/drawing/2014/main" id="{19FC6418-4FC7-4934-8CD1-E5AF55A2DC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661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tems and Text - Blu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">
            <a:extLst>
              <a:ext uri="{FF2B5EF4-FFF2-40B4-BE49-F238E27FC236}">
                <a16:creationId xmlns:a16="http://schemas.microsoft.com/office/drawing/2014/main" id="{2778FCE4-C62E-45FA-8069-17E0CDE136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F9DD6EC-3A2E-4812-A2E6-1C882E728C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ounded Rectangle 50">
            <a:extLst>
              <a:ext uri="{FF2B5EF4-FFF2-40B4-BE49-F238E27FC236}">
                <a16:creationId xmlns:a16="http://schemas.microsoft.com/office/drawing/2014/main" id="{292223D0-D3C4-4777-99E4-9D82F50EBA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57200" y="1501770"/>
            <a:ext cx="1790404" cy="2685606"/>
          </a:xfrm>
          <a:prstGeom prst="roundRect">
            <a:avLst>
              <a:gd name="adj" fmla="val 9375"/>
            </a:avLst>
          </a:prstGeom>
          <a:solidFill>
            <a:schemeClr val="bg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0287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500" b="0" i="0" u="none" strike="noStrike" kern="0" cap="none" spc="0" normalizeH="0" baseline="0" noProof="0">
              <a:ln>
                <a:noFill/>
              </a:ln>
              <a:solidFill>
                <a:srgbClr val="0A091B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5" name="Freeform 51">
            <a:extLst>
              <a:ext uri="{FF2B5EF4-FFF2-40B4-BE49-F238E27FC236}">
                <a16:creationId xmlns:a16="http://schemas.microsoft.com/office/drawing/2014/main" id="{31EE5489-B926-442C-94BA-1A6E7A337E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57200" y="3739776"/>
            <a:ext cx="1790404" cy="447601"/>
          </a:xfrm>
          <a:custGeom>
            <a:avLst/>
            <a:gdLst>
              <a:gd name="connsiteX0" fmla="*/ 0 w 3657600"/>
              <a:gd name="connsiteY0" fmla="*/ 0 h 914400"/>
              <a:gd name="connsiteX1" fmla="*/ 3657600 w 3657600"/>
              <a:gd name="connsiteY1" fmla="*/ 0 h 914400"/>
              <a:gd name="connsiteX2" fmla="*/ 3657600 w 3657600"/>
              <a:gd name="connsiteY2" fmla="*/ 571500 h 914400"/>
              <a:gd name="connsiteX3" fmla="*/ 3314700 w 3657600"/>
              <a:gd name="connsiteY3" fmla="*/ 914400 h 914400"/>
              <a:gd name="connsiteX4" fmla="*/ 342900 w 3657600"/>
              <a:gd name="connsiteY4" fmla="*/ 914400 h 914400"/>
              <a:gd name="connsiteX5" fmla="*/ 0 w 3657600"/>
              <a:gd name="connsiteY5" fmla="*/ 5715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57600" h="914400">
                <a:moveTo>
                  <a:pt x="0" y="0"/>
                </a:moveTo>
                <a:lnTo>
                  <a:pt x="3657600" y="0"/>
                </a:lnTo>
                <a:lnTo>
                  <a:pt x="3657600" y="571500"/>
                </a:lnTo>
                <a:cubicBezTo>
                  <a:pt x="3657600" y="760878"/>
                  <a:pt x="3504078" y="914400"/>
                  <a:pt x="3314700" y="914400"/>
                </a:cubicBezTo>
                <a:lnTo>
                  <a:pt x="342900" y="914400"/>
                </a:lnTo>
                <a:cubicBezTo>
                  <a:pt x="153522" y="914400"/>
                  <a:pt x="0" y="760878"/>
                  <a:pt x="0" y="571500"/>
                </a:cubicBezTo>
                <a:close/>
              </a:path>
            </a:pathLst>
          </a:custGeom>
          <a:solidFill>
            <a:schemeClr val="bg2"/>
          </a:solidFill>
          <a:ln w="25400" cap="flat" cmpd="sng" algn="ctr">
            <a:solidFill>
              <a:srgbClr val="69ACE5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685835"/>
            <a:endParaRPr lang="uk-UA" sz="15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Rounded Rectangle 50">
            <a:extLst>
              <a:ext uri="{FF2B5EF4-FFF2-40B4-BE49-F238E27FC236}">
                <a16:creationId xmlns:a16="http://schemas.microsoft.com/office/drawing/2014/main" id="{0F0864E6-B7A6-4C69-8357-3EDC0D214F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603599" y="1501770"/>
            <a:ext cx="1790404" cy="2685606"/>
          </a:xfrm>
          <a:prstGeom prst="roundRect">
            <a:avLst>
              <a:gd name="adj" fmla="val 9375"/>
            </a:avLst>
          </a:prstGeom>
          <a:solidFill>
            <a:schemeClr val="bg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0287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500" b="0" i="0" u="none" strike="noStrike" kern="0" cap="none" spc="0" normalizeH="0" baseline="0" noProof="0">
              <a:ln>
                <a:noFill/>
              </a:ln>
              <a:solidFill>
                <a:srgbClr val="0A091B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11" name="Freeform 51">
            <a:extLst>
              <a:ext uri="{FF2B5EF4-FFF2-40B4-BE49-F238E27FC236}">
                <a16:creationId xmlns:a16="http://schemas.microsoft.com/office/drawing/2014/main" id="{CF7F85ED-1788-4035-BB4F-6D2978521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603599" y="3739776"/>
            <a:ext cx="1790404" cy="447601"/>
          </a:xfrm>
          <a:custGeom>
            <a:avLst/>
            <a:gdLst>
              <a:gd name="connsiteX0" fmla="*/ 0 w 3657600"/>
              <a:gd name="connsiteY0" fmla="*/ 0 h 914400"/>
              <a:gd name="connsiteX1" fmla="*/ 3657600 w 3657600"/>
              <a:gd name="connsiteY1" fmla="*/ 0 h 914400"/>
              <a:gd name="connsiteX2" fmla="*/ 3657600 w 3657600"/>
              <a:gd name="connsiteY2" fmla="*/ 571500 h 914400"/>
              <a:gd name="connsiteX3" fmla="*/ 3314700 w 3657600"/>
              <a:gd name="connsiteY3" fmla="*/ 914400 h 914400"/>
              <a:gd name="connsiteX4" fmla="*/ 342900 w 3657600"/>
              <a:gd name="connsiteY4" fmla="*/ 914400 h 914400"/>
              <a:gd name="connsiteX5" fmla="*/ 0 w 3657600"/>
              <a:gd name="connsiteY5" fmla="*/ 5715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57600" h="914400">
                <a:moveTo>
                  <a:pt x="0" y="0"/>
                </a:moveTo>
                <a:lnTo>
                  <a:pt x="3657600" y="0"/>
                </a:lnTo>
                <a:lnTo>
                  <a:pt x="3657600" y="571500"/>
                </a:lnTo>
                <a:cubicBezTo>
                  <a:pt x="3657600" y="760878"/>
                  <a:pt x="3504078" y="914400"/>
                  <a:pt x="3314700" y="914400"/>
                </a:cubicBezTo>
                <a:lnTo>
                  <a:pt x="342900" y="914400"/>
                </a:lnTo>
                <a:cubicBezTo>
                  <a:pt x="153522" y="914400"/>
                  <a:pt x="0" y="760878"/>
                  <a:pt x="0" y="571500"/>
                </a:cubicBezTo>
                <a:close/>
              </a:path>
            </a:pathLst>
          </a:custGeom>
          <a:solidFill>
            <a:schemeClr val="tx2"/>
          </a:solidFill>
          <a:ln w="25400" cap="flat" cmpd="sng" algn="ctr">
            <a:solidFill>
              <a:srgbClr val="092C74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685835"/>
            <a:endParaRPr lang="uk-UA" sz="15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Rounded Rectangle 50">
            <a:extLst>
              <a:ext uri="{FF2B5EF4-FFF2-40B4-BE49-F238E27FC236}">
                <a16:creationId xmlns:a16="http://schemas.microsoft.com/office/drawing/2014/main" id="{3906D885-91E2-495E-8164-51394DAE86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896396" y="1501770"/>
            <a:ext cx="1790404" cy="2685606"/>
          </a:xfrm>
          <a:prstGeom prst="roundRect">
            <a:avLst>
              <a:gd name="adj" fmla="val 9375"/>
            </a:avLst>
          </a:prstGeom>
          <a:solidFill>
            <a:schemeClr val="bg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0287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500" b="0" i="0" u="none" strike="noStrike" kern="0" cap="none" spc="0" normalizeH="0" baseline="0" noProof="0" dirty="0">
              <a:ln>
                <a:noFill/>
              </a:ln>
              <a:solidFill>
                <a:srgbClr val="0A091B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17" name="Freeform 51">
            <a:extLst>
              <a:ext uri="{FF2B5EF4-FFF2-40B4-BE49-F238E27FC236}">
                <a16:creationId xmlns:a16="http://schemas.microsoft.com/office/drawing/2014/main" id="{CEC72A60-0F45-4275-849F-4CE6DC1DAF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896396" y="3739776"/>
            <a:ext cx="1790404" cy="447601"/>
          </a:xfrm>
          <a:custGeom>
            <a:avLst/>
            <a:gdLst>
              <a:gd name="connsiteX0" fmla="*/ 0 w 3657600"/>
              <a:gd name="connsiteY0" fmla="*/ 0 h 914400"/>
              <a:gd name="connsiteX1" fmla="*/ 3657600 w 3657600"/>
              <a:gd name="connsiteY1" fmla="*/ 0 h 914400"/>
              <a:gd name="connsiteX2" fmla="*/ 3657600 w 3657600"/>
              <a:gd name="connsiteY2" fmla="*/ 571500 h 914400"/>
              <a:gd name="connsiteX3" fmla="*/ 3314700 w 3657600"/>
              <a:gd name="connsiteY3" fmla="*/ 914400 h 914400"/>
              <a:gd name="connsiteX4" fmla="*/ 342900 w 3657600"/>
              <a:gd name="connsiteY4" fmla="*/ 914400 h 914400"/>
              <a:gd name="connsiteX5" fmla="*/ 0 w 3657600"/>
              <a:gd name="connsiteY5" fmla="*/ 5715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57600" h="914400">
                <a:moveTo>
                  <a:pt x="0" y="0"/>
                </a:moveTo>
                <a:lnTo>
                  <a:pt x="3657600" y="0"/>
                </a:lnTo>
                <a:lnTo>
                  <a:pt x="3657600" y="571500"/>
                </a:lnTo>
                <a:cubicBezTo>
                  <a:pt x="3657600" y="760878"/>
                  <a:pt x="3504078" y="914400"/>
                  <a:pt x="3314700" y="914400"/>
                </a:cubicBezTo>
                <a:lnTo>
                  <a:pt x="342900" y="914400"/>
                </a:lnTo>
                <a:cubicBezTo>
                  <a:pt x="153522" y="914400"/>
                  <a:pt x="0" y="760878"/>
                  <a:pt x="0" y="571500"/>
                </a:cubicBezTo>
                <a:close/>
              </a:path>
            </a:pathLst>
          </a:custGeom>
          <a:solidFill>
            <a:schemeClr val="tx2"/>
          </a:solidFill>
          <a:ln w="25400" cap="flat" cmpd="sng" algn="ctr">
            <a:solidFill>
              <a:srgbClr val="092C74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685835"/>
            <a:endParaRPr lang="uk-UA" sz="15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Rounded Rectangle 50">
            <a:extLst>
              <a:ext uri="{FF2B5EF4-FFF2-40B4-BE49-F238E27FC236}">
                <a16:creationId xmlns:a16="http://schemas.microsoft.com/office/drawing/2014/main" id="{7911D00D-6CBC-4CBB-BA40-3F7DD5D6EF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749998" y="1501770"/>
            <a:ext cx="1790404" cy="2685606"/>
          </a:xfrm>
          <a:prstGeom prst="roundRect">
            <a:avLst>
              <a:gd name="adj" fmla="val 9375"/>
            </a:avLst>
          </a:prstGeom>
          <a:solidFill>
            <a:schemeClr val="bg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0287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500" b="0" i="0" u="none" strike="noStrike" kern="0" cap="none" spc="0" normalizeH="0" baseline="0" noProof="0">
              <a:ln>
                <a:noFill/>
              </a:ln>
              <a:solidFill>
                <a:srgbClr val="0A091B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23" name="Freeform 51">
            <a:extLst>
              <a:ext uri="{FF2B5EF4-FFF2-40B4-BE49-F238E27FC236}">
                <a16:creationId xmlns:a16="http://schemas.microsoft.com/office/drawing/2014/main" id="{3070A7B9-8096-4FC1-B9A9-1DC3667A84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749998" y="3739776"/>
            <a:ext cx="1790404" cy="447601"/>
          </a:xfrm>
          <a:custGeom>
            <a:avLst/>
            <a:gdLst>
              <a:gd name="connsiteX0" fmla="*/ 0 w 3657600"/>
              <a:gd name="connsiteY0" fmla="*/ 0 h 914400"/>
              <a:gd name="connsiteX1" fmla="*/ 3657600 w 3657600"/>
              <a:gd name="connsiteY1" fmla="*/ 0 h 914400"/>
              <a:gd name="connsiteX2" fmla="*/ 3657600 w 3657600"/>
              <a:gd name="connsiteY2" fmla="*/ 571500 h 914400"/>
              <a:gd name="connsiteX3" fmla="*/ 3314700 w 3657600"/>
              <a:gd name="connsiteY3" fmla="*/ 914400 h 914400"/>
              <a:gd name="connsiteX4" fmla="*/ 342900 w 3657600"/>
              <a:gd name="connsiteY4" fmla="*/ 914400 h 914400"/>
              <a:gd name="connsiteX5" fmla="*/ 0 w 3657600"/>
              <a:gd name="connsiteY5" fmla="*/ 5715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57600" h="914400">
                <a:moveTo>
                  <a:pt x="0" y="0"/>
                </a:moveTo>
                <a:lnTo>
                  <a:pt x="3657600" y="0"/>
                </a:lnTo>
                <a:lnTo>
                  <a:pt x="3657600" y="571500"/>
                </a:lnTo>
                <a:cubicBezTo>
                  <a:pt x="3657600" y="760878"/>
                  <a:pt x="3504078" y="914400"/>
                  <a:pt x="3314700" y="914400"/>
                </a:cubicBezTo>
                <a:lnTo>
                  <a:pt x="342900" y="914400"/>
                </a:lnTo>
                <a:cubicBezTo>
                  <a:pt x="153522" y="914400"/>
                  <a:pt x="0" y="760878"/>
                  <a:pt x="0" y="571500"/>
                </a:cubicBezTo>
                <a:close/>
              </a:path>
            </a:pathLst>
          </a:custGeom>
          <a:solidFill>
            <a:schemeClr val="bg2"/>
          </a:solidFill>
          <a:ln w="25400" cap="flat" cmpd="sng" algn="ctr">
            <a:solidFill>
              <a:srgbClr val="69ACE5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685835"/>
            <a:endParaRPr lang="uk-UA" sz="15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" name="Item 1 Title">
            <a:extLst>
              <a:ext uri="{FF2B5EF4-FFF2-40B4-BE49-F238E27FC236}">
                <a16:creationId xmlns:a16="http://schemas.microsoft.com/office/drawing/2014/main" id="{CBB440B9-9FB0-429F-AB08-BBD8A2B6902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3829585"/>
            <a:ext cx="1790404" cy="284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</a:t>
            </a:r>
          </a:p>
        </p:txBody>
      </p:sp>
      <p:sp>
        <p:nvSpPr>
          <p:cNvPr id="40" name="Item 1 Text">
            <a:extLst>
              <a:ext uri="{FF2B5EF4-FFF2-40B4-BE49-F238E27FC236}">
                <a16:creationId xmlns:a16="http://schemas.microsoft.com/office/drawing/2014/main" id="{B86E20F2-B95C-4AAF-A804-AC965C9DDA7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6094" y="2381251"/>
            <a:ext cx="1552616" cy="119575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37" name="Item 2 Title">
            <a:extLst>
              <a:ext uri="{FF2B5EF4-FFF2-40B4-BE49-F238E27FC236}">
                <a16:creationId xmlns:a16="http://schemas.microsoft.com/office/drawing/2014/main" id="{DBAFC4B2-E381-4378-893A-B29557D5260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603598" y="3821310"/>
            <a:ext cx="1790404" cy="284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</a:t>
            </a:r>
          </a:p>
        </p:txBody>
      </p:sp>
      <p:sp>
        <p:nvSpPr>
          <p:cNvPr id="41" name="Item 2 Text">
            <a:extLst>
              <a:ext uri="{FF2B5EF4-FFF2-40B4-BE49-F238E27FC236}">
                <a16:creationId xmlns:a16="http://schemas.microsoft.com/office/drawing/2014/main" id="{5ACE404C-6884-4FD6-9E39-6F4642E21CC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722492" y="2381251"/>
            <a:ext cx="1552616" cy="119575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38" name="Item 3 Title">
            <a:extLst>
              <a:ext uri="{FF2B5EF4-FFF2-40B4-BE49-F238E27FC236}">
                <a16:creationId xmlns:a16="http://schemas.microsoft.com/office/drawing/2014/main" id="{CBB1EDA8-6036-4E17-9138-598F3F97F68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749998" y="3829585"/>
            <a:ext cx="1790404" cy="284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</a:t>
            </a:r>
          </a:p>
        </p:txBody>
      </p:sp>
      <p:sp>
        <p:nvSpPr>
          <p:cNvPr id="42" name="Item 3 Text">
            <a:extLst>
              <a:ext uri="{FF2B5EF4-FFF2-40B4-BE49-F238E27FC236}">
                <a16:creationId xmlns:a16="http://schemas.microsoft.com/office/drawing/2014/main" id="{39A1E9ED-B596-479E-82B0-63CC2B1444E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68891" y="2381251"/>
            <a:ext cx="1552616" cy="119575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39" name="Item 4 Title">
            <a:extLst>
              <a:ext uri="{FF2B5EF4-FFF2-40B4-BE49-F238E27FC236}">
                <a16:creationId xmlns:a16="http://schemas.microsoft.com/office/drawing/2014/main" id="{39E2E930-054A-4609-BFA9-2CE06617C61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896395" y="3823322"/>
            <a:ext cx="1790404" cy="2845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</a:t>
            </a:r>
          </a:p>
        </p:txBody>
      </p:sp>
      <p:sp>
        <p:nvSpPr>
          <p:cNvPr id="43" name="Item 4 Text">
            <a:extLst>
              <a:ext uri="{FF2B5EF4-FFF2-40B4-BE49-F238E27FC236}">
                <a16:creationId xmlns:a16="http://schemas.microsoft.com/office/drawing/2014/main" id="{B72F7BCA-C0F0-43BC-B657-9FB6EFC2807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015291" y="2381251"/>
            <a:ext cx="1552616" cy="119575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24" name="Page Number">
            <a:extLst>
              <a:ext uri="{FF2B5EF4-FFF2-40B4-BE49-F238E27FC236}">
                <a16:creationId xmlns:a16="http://schemas.microsoft.com/office/drawing/2014/main" id="{8866A15F-DCF2-4E46-9717-924DF8C8B4D6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 dirty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25" name="WSE logo">
            <a:extLst>
              <a:ext uri="{FF2B5EF4-FFF2-40B4-BE49-F238E27FC236}">
                <a16:creationId xmlns:a16="http://schemas.microsoft.com/office/drawing/2014/main" id="{19FC6418-4FC7-4934-8CD1-E5AF55A2DC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155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tems and Text - 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">
            <a:extLst>
              <a:ext uri="{FF2B5EF4-FFF2-40B4-BE49-F238E27FC236}">
                <a16:creationId xmlns:a16="http://schemas.microsoft.com/office/drawing/2014/main" id="{23419849-0545-4B89-A5B7-FF533AE494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DFD022E-F298-41C1-A7B7-039B713FE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8E92223-2425-4BB3-B685-E72F60D8C5DE}"/>
              </a:ext>
            </a:extLst>
          </p:cNvPr>
          <p:cNvSpPr/>
          <p:nvPr userDrawn="1"/>
        </p:nvSpPr>
        <p:spPr>
          <a:xfrm>
            <a:off x="0" y="1322279"/>
            <a:ext cx="9144000" cy="2743200"/>
          </a:xfrm>
          <a:prstGeom prst="rect">
            <a:avLst/>
          </a:prstGeom>
          <a:solidFill>
            <a:srgbClr val="092C74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35"/>
            <a:endParaRPr lang="uk-UA" sz="1400">
              <a:solidFill>
                <a:srgbClr val="F2F2F5"/>
              </a:solidFill>
              <a:latin typeface="Roboto"/>
            </a:endParaRPr>
          </a:p>
        </p:txBody>
      </p:sp>
      <p:sp>
        <p:nvSpPr>
          <p:cNvPr id="48" name="Item 1">
            <a:extLst>
              <a:ext uri="{FF2B5EF4-FFF2-40B4-BE49-F238E27FC236}">
                <a16:creationId xmlns:a16="http://schemas.microsoft.com/office/drawing/2014/main" id="{6D3B5A7A-FA71-45F6-B598-E0C3B7283DF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3128" y="1628441"/>
            <a:ext cx="1138620" cy="885871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5400" b="1">
                <a:solidFill>
                  <a:srgbClr val="69ACE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00</a:t>
            </a:r>
          </a:p>
        </p:txBody>
      </p:sp>
      <p:sp>
        <p:nvSpPr>
          <p:cNvPr id="49" name="Item 1 Title">
            <a:extLst>
              <a:ext uri="{FF2B5EF4-FFF2-40B4-BE49-F238E27FC236}">
                <a16:creationId xmlns:a16="http://schemas.microsoft.com/office/drawing/2014/main" id="{799131B7-F763-47D6-93E0-5165F0A5107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75507" y="1628442"/>
            <a:ext cx="2618125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0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50" name="Item 1 Text">
            <a:extLst>
              <a:ext uri="{FF2B5EF4-FFF2-40B4-BE49-F238E27FC236}">
                <a16:creationId xmlns:a16="http://schemas.microsoft.com/office/drawing/2014/main" id="{2D24E43C-2F40-4506-AF1F-B9C3166E88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766298" y="2009131"/>
            <a:ext cx="2618125" cy="50518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1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51" name="Item 2">
            <a:extLst>
              <a:ext uri="{FF2B5EF4-FFF2-40B4-BE49-F238E27FC236}">
                <a16:creationId xmlns:a16="http://schemas.microsoft.com/office/drawing/2014/main" id="{74774B04-A3DF-4AA9-9343-BB068D544B4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50370" y="1623264"/>
            <a:ext cx="1138620" cy="891049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5400" b="1">
                <a:solidFill>
                  <a:srgbClr val="69ACE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00</a:t>
            </a:r>
          </a:p>
        </p:txBody>
      </p:sp>
      <p:sp>
        <p:nvSpPr>
          <p:cNvPr id="52" name="Item 2 Title">
            <a:extLst>
              <a:ext uri="{FF2B5EF4-FFF2-40B4-BE49-F238E27FC236}">
                <a16:creationId xmlns:a16="http://schemas.microsoft.com/office/drawing/2014/main" id="{3531EBBF-C805-4E8A-9227-766EB6C3A8E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982750" y="1623265"/>
            <a:ext cx="2618125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0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53" name="Item 2 Text">
            <a:extLst>
              <a:ext uri="{FF2B5EF4-FFF2-40B4-BE49-F238E27FC236}">
                <a16:creationId xmlns:a16="http://schemas.microsoft.com/office/drawing/2014/main" id="{D7BBE6EB-6807-4CBE-BB58-5B8D9321D0E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973540" y="2003955"/>
            <a:ext cx="2618125" cy="51036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1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57" name="Item 3">
            <a:extLst>
              <a:ext uri="{FF2B5EF4-FFF2-40B4-BE49-F238E27FC236}">
                <a16:creationId xmlns:a16="http://schemas.microsoft.com/office/drawing/2014/main" id="{38486228-4BB2-43AE-9377-DBADDC1303A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43128" y="2817420"/>
            <a:ext cx="1138620" cy="94495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5400" b="1">
                <a:solidFill>
                  <a:srgbClr val="69ACE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00</a:t>
            </a:r>
          </a:p>
        </p:txBody>
      </p:sp>
      <p:sp>
        <p:nvSpPr>
          <p:cNvPr id="58" name="Item 3 Title">
            <a:extLst>
              <a:ext uri="{FF2B5EF4-FFF2-40B4-BE49-F238E27FC236}">
                <a16:creationId xmlns:a16="http://schemas.microsoft.com/office/drawing/2014/main" id="{8692B854-CADA-4E07-8BD7-69FFD667356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775507" y="2817420"/>
            <a:ext cx="2618125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0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59" name="Item 3 Text">
            <a:extLst>
              <a:ext uri="{FF2B5EF4-FFF2-40B4-BE49-F238E27FC236}">
                <a16:creationId xmlns:a16="http://schemas.microsoft.com/office/drawing/2014/main" id="{F27699BB-0AEC-44C1-B1CC-D3562D17AD67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766298" y="3198109"/>
            <a:ext cx="2618125" cy="56426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1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54" name="Item 4">
            <a:extLst>
              <a:ext uri="{FF2B5EF4-FFF2-40B4-BE49-F238E27FC236}">
                <a16:creationId xmlns:a16="http://schemas.microsoft.com/office/drawing/2014/main" id="{810A168E-980B-4151-B586-F2239D937E8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750370" y="2817421"/>
            <a:ext cx="1138620" cy="94495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5400" b="1">
                <a:solidFill>
                  <a:srgbClr val="69ACE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00</a:t>
            </a:r>
          </a:p>
        </p:txBody>
      </p:sp>
      <p:sp>
        <p:nvSpPr>
          <p:cNvPr id="55" name="Item 4 Title">
            <a:extLst>
              <a:ext uri="{FF2B5EF4-FFF2-40B4-BE49-F238E27FC236}">
                <a16:creationId xmlns:a16="http://schemas.microsoft.com/office/drawing/2014/main" id="{DDC595D8-EB71-43C5-84CE-CE8AB97F4AE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982750" y="2817420"/>
            <a:ext cx="2618125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0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56" name="Item 4 Text">
            <a:extLst>
              <a:ext uri="{FF2B5EF4-FFF2-40B4-BE49-F238E27FC236}">
                <a16:creationId xmlns:a16="http://schemas.microsoft.com/office/drawing/2014/main" id="{A79F3471-2DC3-4DFD-93E8-16AB2BF1B5C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973540" y="3198110"/>
            <a:ext cx="2618125" cy="56426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1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19" name="Page Number">
            <a:extLst>
              <a:ext uri="{FF2B5EF4-FFF2-40B4-BE49-F238E27FC236}">
                <a16:creationId xmlns:a16="http://schemas.microsoft.com/office/drawing/2014/main" id="{B2B5D48A-DCAA-4355-8D13-9B74715A0CF6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 dirty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21" name="WSE logo">
            <a:extLst>
              <a:ext uri="{FF2B5EF4-FFF2-40B4-BE49-F238E27FC236}">
                <a16:creationId xmlns:a16="http://schemas.microsoft.com/office/drawing/2014/main" id="{C83FCD4E-D545-4E7C-8444-5C2049042C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0217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and Image - Simple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">
            <a:extLst>
              <a:ext uri="{FF2B5EF4-FFF2-40B4-BE49-F238E27FC236}">
                <a16:creationId xmlns:a16="http://schemas.microsoft.com/office/drawing/2014/main" id="{CB799A64-7BA6-4F73-8C2E-53459D5C88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20" y="107119"/>
            <a:ext cx="8152880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D21F650-C42B-4B41-8CC9-AD6289B54C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5624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Bullets">
            <a:extLst>
              <a:ext uri="{FF2B5EF4-FFF2-40B4-BE49-F238E27FC236}">
                <a16:creationId xmlns:a16="http://schemas.microsoft.com/office/drawing/2014/main" id="{943C2D0A-A157-470D-A872-D9191D23B66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30352" y="1389888"/>
            <a:ext cx="3571875" cy="3134272"/>
          </a:xfrm>
          <a:prstGeom prst="rect">
            <a:avLst/>
          </a:prstGeom>
        </p:spPr>
        <p:txBody>
          <a:bodyPr>
            <a:noAutofit/>
          </a:bodyPr>
          <a:lstStyle>
            <a:lvl1pPr marL="258366" indent="-258366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8325" indent="-225425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noProof="0" dirty="0"/>
              <a:t>Click to add bullets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</p:txBody>
      </p:sp>
      <p:sp>
        <p:nvSpPr>
          <p:cNvPr id="5" name="Picture">
            <a:extLst>
              <a:ext uri="{FF2B5EF4-FFF2-40B4-BE49-F238E27FC236}">
                <a16:creationId xmlns:a16="http://schemas.microsoft.com/office/drawing/2014/main" id="{62263A2E-EA98-4267-A448-A9F7B45DA8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 bwMode="auto">
          <a:xfrm>
            <a:off x="4572000" y="1389888"/>
            <a:ext cx="4114800" cy="3174968"/>
          </a:xfrm>
          <a:custGeom>
            <a:avLst/>
            <a:gdLst>
              <a:gd name="connsiteX0" fmla="*/ 0 w 5340626"/>
              <a:gd name="connsiteY0" fmla="*/ 0 h 3869635"/>
              <a:gd name="connsiteX1" fmla="*/ 5340626 w 5340626"/>
              <a:gd name="connsiteY1" fmla="*/ 0 h 3869635"/>
              <a:gd name="connsiteX2" fmla="*/ 5340626 w 5340626"/>
              <a:gd name="connsiteY2" fmla="*/ 3869635 h 3869635"/>
              <a:gd name="connsiteX3" fmla="*/ 0 w 5340626"/>
              <a:gd name="connsiteY3" fmla="*/ 3869635 h 3869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40626" h="3869635">
                <a:moveTo>
                  <a:pt x="0" y="0"/>
                </a:moveTo>
                <a:lnTo>
                  <a:pt x="5340626" y="0"/>
                </a:lnTo>
                <a:lnTo>
                  <a:pt x="5340626" y="3869635"/>
                </a:lnTo>
                <a:lnTo>
                  <a:pt x="0" y="3869635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Picture Citation">
            <a:extLst>
              <a:ext uri="{FF2B5EF4-FFF2-40B4-BE49-F238E27FC236}">
                <a16:creationId xmlns:a16="http://schemas.microsoft.com/office/drawing/2014/main" id="{370BA653-1209-4CAE-B920-460A0AC6A53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260004" y="4566886"/>
            <a:ext cx="1426796" cy="200055"/>
          </a:xfrm>
          <a:prstGeom prst="rect">
            <a:avLst/>
          </a:prstGeom>
        </p:spPr>
        <p:txBody>
          <a:bodyPr anchor="ctr"/>
          <a:lstStyle>
            <a:lvl1pPr algn="r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10" name="Page Number">
            <a:extLst>
              <a:ext uri="{FF2B5EF4-FFF2-40B4-BE49-F238E27FC236}">
                <a16:creationId xmlns:a16="http://schemas.microsoft.com/office/drawing/2014/main" id="{9B9A818F-3D06-4A28-8F25-13339F74D56D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 dirty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3" name="WSE logo">
            <a:extLst>
              <a:ext uri="{FF2B5EF4-FFF2-40B4-BE49-F238E27FC236}">
                <a16:creationId xmlns:a16="http://schemas.microsoft.com/office/drawing/2014/main" id="{A4943CF0-0E2F-4708-84F8-44218E3CFB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70539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tems - Cyc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itle">
            <a:extLst>
              <a:ext uri="{FF2B5EF4-FFF2-40B4-BE49-F238E27FC236}">
                <a16:creationId xmlns:a16="http://schemas.microsoft.com/office/drawing/2014/main" id="{7E539BF3-9B27-418B-9CEE-4FF35DD5CE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50669"/>
            <a:ext cx="8085415" cy="813991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19C6D85-6054-4333-A45C-6D56E5C8FC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7">
            <a:extLst>
              <a:ext uri="{FF2B5EF4-FFF2-40B4-BE49-F238E27FC236}">
                <a16:creationId xmlns:a16="http://schemas.microsoft.com/office/drawing/2014/main" id="{CCCF60EE-1BED-491D-B9BA-8143FCFB72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200400" y="1529177"/>
            <a:ext cx="2743200" cy="27432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/>
            <a:endParaRPr lang="uk-UA" sz="1013">
              <a:solidFill>
                <a:srgbClr val="F2F2F5"/>
              </a:solidFill>
              <a:latin typeface="Roboto"/>
            </a:endParaRPr>
          </a:p>
        </p:txBody>
      </p:sp>
      <p:sp>
        <p:nvSpPr>
          <p:cNvPr id="15" name="Oval 3">
            <a:extLst>
              <a:ext uri="{FF2B5EF4-FFF2-40B4-BE49-F238E27FC236}">
                <a16:creationId xmlns:a16="http://schemas.microsoft.com/office/drawing/2014/main" id="{D820D5E2-D70E-40F8-996C-E42A9E0564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200400" y="1529177"/>
            <a:ext cx="914400" cy="9144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bg1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/>
            <a:endParaRPr lang="uk-UA" sz="3000" b="1" dirty="0">
              <a:solidFill>
                <a:srgbClr val="69ACE5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Oval 3">
            <a:extLst>
              <a:ext uri="{FF2B5EF4-FFF2-40B4-BE49-F238E27FC236}">
                <a16:creationId xmlns:a16="http://schemas.microsoft.com/office/drawing/2014/main" id="{915D9C8A-79D6-45FE-A769-F81341B6A4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029200" y="1529177"/>
            <a:ext cx="914400" cy="9144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bg1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85835"/>
            <a:endParaRPr lang="uk-UA" sz="3000" b="1" dirty="0">
              <a:solidFill>
                <a:srgbClr val="092C74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Oval 3">
            <a:extLst>
              <a:ext uri="{FF2B5EF4-FFF2-40B4-BE49-F238E27FC236}">
                <a16:creationId xmlns:a16="http://schemas.microsoft.com/office/drawing/2014/main" id="{C18A0C12-944E-4AFB-AA08-F2D684A8DC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029200" y="3339511"/>
            <a:ext cx="914400" cy="9144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bg1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85835"/>
            <a:endParaRPr lang="uk-UA" sz="3000" b="1" dirty="0">
              <a:solidFill>
                <a:srgbClr val="69ACE5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Oval 3">
            <a:extLst>
              <a:ext uri="{FF2B5EF4-FFF2-40B4-BE49-F238E27FC236}">
                <a16:creationId xmlns:a16="http://schemas.microsoft.com/office/drawing/2014/main" id="{54B1F908-AE10-43AA-BBC9-E54F6EB098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200400" y="3339511"/>
            <a:ext cx="914400" cy="9144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bg1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85835"/>
            <a:endParaRPr lang="uk-UA" sz="3000" b="1" dirty="0">
              <a:solidFill>
                <a:srgbClr val="092C74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Item 1">
            <a:extLst>
              <a:ext uri="{FF2B5EF4-FFF2-40B4-BE49-F238E27FC236}">
                <a16:creationId xmlns:a16="http://schemas.microsoft.com/office/drawing/2014/main" id="{0B4A9D69-7C61-4078-8FE1-B23B404AC63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00399" y="1770465"/>
            <a:ext cx="914401" cy="4318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3000" b="1">
                <a:solidFill>
                  <a:srgbClr val="0072C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31" name="Item 1 Title">
            <a:extLst>
              <a:ext uri="{FF2B5EF4-FFF2-40B4-BE49-F238E27FC236}">
                <a16:creationId xmlns:a16="http://schemas.microsoft.com/office/drawing/2014/main" id="{C0436A26-D262-436C-8C61-BA2F8775F770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533919" y="1511739"/>
            <a:ext cx="2286246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2000" b="1">
                <a:solidFill>
                  <a:srgbClr val="0072C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2" name="Item 1 Text">
            <a:extLst>
              <a:ext uri="{FF2B5EF4-FFF2-40B4-BE49-F238E27FC236}">
                <a16:creationId xmlns:a16="http://schemas.microsoft.com/office/drawing/2014/main" id="{C7E732B7-944F-455D-BC24-3A11D5A0F6EA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533919" y="1892429"/>
            <a:ext cx="2286246" cy="55114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4" name="Item 2">
            <a:extLst>
              <a:ext uri="{FF2B5EF4-FFF2-40B4-BE49-F238E27FC236}">
                <a16:creationId xmlns:a16="http://schemas.microsoft.com/office/drawing/2014/main" id="{5CBD3746-18D1-47D5-987D-E36BEF9A659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29200" y="1770465"/>
            <a:ext cx="914401" cy="4318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30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27" name="Item 2 Title">
            <a:extLst>
              <a:ext uri="{FF2B5EF4-FFF2-40B4-BE49-F238E27FC236}">
                <a16:creationId xmlns:a16="http://schemas.microsoft.com/office/drawing/2014/main" id="{0CB2F2DC-96B3-4884-B03D-70BF73AC29B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333089" y="1511740"/>
            <a:ext cx="2286246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0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8" name="Item 2 Text">
            <a:extLst>
              <a:ext uri="{FF2B5EF4-FFF2-40B4-BE49-F238E27FC236}">
                <a16:creationId xmlns:a16="http://schemas.microsoft.com/office/drawing/2014/main" id="{2E5E5FDF-1722-441B-A1BB-5F9859FCCDC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333089" y="1892430"/>
            <a:ext cx="2286246" cy="55114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5" name="Item 3">
            <a:extLst>
              <a:ext uri="{FF2B5EF4-FFF2-40B4-BE49-F238E27FC236}">
                <a16:creationId xmlns:a16="http://schemas.microsoft.com/office/drawing/2014/main" id="{56842972-1C06-42FE-85E3-B7FBE5A02AB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029200" y="3580798"/>
            <a:ext cx="914401" cy="4318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3000" b="1">
                <a:solidFill>
                  <a:srgbClr val="0072C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29" name="Item 3 Title">
            <a:extLst>
              <a:ext uri="{FF2B5EF4-FFF2-40B4-BE49-F238E27FC236}">
                <a16:creationId xmlns:a16="http://schemas.microsoft.com/office/drawing/2014/main" id="{95264F1E-DEC9-41B7-93B3-E9C4B85C4C6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333089" y="3329509"/>
            <a:ext cx="2286246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000" b="1">
                <a:solidFill>
                  <a:srgbClr val="0072C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0" name="Item 3 Text">
            <a:extLst>
              <a:ext uri="{FF2B5EF4-FFF2-40B4-BE49-F238E27FC236}">
                <a16:creationId xmlns:a16="http://schemas.microsoft.com/office/drawing/2014/main" id="{0AEC987B-A3A3-4497-9D60-7BD66C35164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333089" y="3710199"/>
            <a:ext cx="2286246" cy="55114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6" name="Item 4">
            <a:extLst>
              <a:ext uri="{FF2B5EF4-FFF2-40B4-BE49-F238E27FC236}">
                <a16:creationId xmlns:a16="http://schemas.microsoft.com/office/drawing/2014/main" id="{D5780A37-62F6-43AD-AFF9-5BA34D60031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200399" y="3580798"/>
            <a:ext cx="914401" cy="4318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30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33" name="Item 4 Title">
            <a:extLst>
              <a:ext uri="{FF2B5EF4-FFF2-40B4-BE49-F238E27FC236}">
                <a16:creationId xmlns:a16="http://schemas.microsoft.com/office/drawing/2014/main" id="{6AB04380-4CBA-4305-9BED-012A97108EE7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33919" y="3329509"/>
            <a:ext cx="2286246" cy="3169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20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4" name="Item 4 Text">
            <a:extLst>
              <a:ext uri="{FF2B5EF4-FFF2-40B4-BE49-F238E27FC236}">
                <a16:creationId xmlns:a16="http://schemas.microsoft.com/office/drawing/2014/main" id="{D395DBD5-7C77-4F82-9C58-E1B8D4A9E475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33919" y="3710199"/>
            <a:ext cx="2286246" cy="55114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7" name="Page Number">
            <a:extLst>
              <a:ext uri="{FF2B5EF4-FFF2-40B4-BE49-F238E27FC236}">
                <a16:creationId xmlns:a16="http://schemas.microsoft.com/office/drawing/2014/main" id="{337385C6-202F-425F-831F-B84FAA6ED347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 dirty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38" name="WSE logo">
            <a:extLst>
              <a:ext uri="{FF2B5EF4-FFF2-40B4-BE49-F238E27FC236}">
                <a16:creationId xmlns:a16="http://schemas.microsoft.com/office/drawing/2014/main" id="{933E971C-40DA-474D-96B8-B83B54C0B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995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phic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">
            <a:extLst>
              <a:ext uri="{FF2B5EF4-FFF2-40B4-BE49-F238E27FC236}">
                <a16:creationId xmlns:a16="http://schemas.microsoft.com/office/drawing/2014/main" id="{9A560EA5-1934-452F-B7DA-9D16BD1F87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4" name="Rectangle 26">
            <a:extLst>
              <a:ext uri="{FF2B5EF4-FFF2-40B4-BE49-F238E27FC236}">
                <a16:creationId xmlns:a16="http://schemas.microsoft.com/office/drawing/2014/main" id="{ADC3E0FB-FCB4-4F19-88D7-CB30CFF050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32982" y="2402483"/>
            <a:ext cx="2770963" cy="1771489"/>
          </a:xfrm>
          <a:custGeom>
            <a:avLst/>
            <a:gdLst>
              <a:gd name="connsiteX0" fmla="*/ 0 w 4355417"/>
              <a:gd name="connsiteY0" fmla="*/ 0 h 1790700"/>
              <a:gd name="connsiteX1" fmla="*/ 4355417 w 4355417"/>
              <a:gd name="connsiteY1" fmla="*/ 0 h 1790700"/>
              <a:gd name="connsiteX2" fmla="*/ 4355417 w 4355417"/>
              <a:gd name="connsiteY2" fmla="*/ 1790700 h 1790700"/>
              <a:gd name="connsiteX3" fmla="*/ 0 w 4355417"/>
              <a:gd name="connsiteY3" fmla="*/ 1790700 h 1790700"/>
              <a:gd name="connsiteX4" fmla="*/ 0 w 4355417"/>
              <a:gd name="connsiteY4" fmla="*/ 0 h 1790700"/>
              <a:gd name="connsiteX0" fmla="*/ 0 w 4831667"/>
              <a:gd name="connsiteY0" fmla="*/ 914400 h 1790700"/>
              <a:gd name="connsiteX1" fmla="*/ 4831667 w 4831667"/>
              <a:gd name="connsiteY1" fmla="*/ 0 h 1790700"/>
              <a:gd name="connsiteX2" fmla="*/ 4831667 w 4831667"/>
              <a:gd name="connsiteY2" fmla="*/ 1790700 h 1790700"/>
              <a:gd name="connsiteX3" fmla="*/ 476250 w 4831667"/>
              <a:gd name="connsiteY3" fmla="*/ 1790700 h 1790700"/>
              <a:gd name="connsiteX4" fmla="*/ 0 w 4831667"/>
              <a:gd name="connsiteY4" fmla="*/ 914400 h 1790700"/>
              <a:gd name="connsiteX0" fmla="*/ 0 w 5269817"/>
              <a:gd name="connsiteY0" fmla="*/ 2305050 h 3181350"/>
              <a:gd name="connsiteX1" fmla="*/ 5269817 w 5269817"/>
              <a:gd name="connsiteY1" fmla="*/ 0 h 3181350"/>
              <a:gd name="connsiteX2" fmla="*/ 4831667 w 5269817"/>
              <a:gd name="connsiteY2" fmla="*/ 3181350 h 3181350"/>
              <a:gd name="connsiteX3" fmla="*/ 476250 w 5269817"/>
              <a:gd name="connsiteY3" fmla="*/ 3181350 h 3181350"/>
              <a:gd name="connsiteX4" fmla="*/ 0 w 5269817"/>
              <a:gd name="connsiteY4" fmla="*/ 2305050 h 3181350"/>
              <a:gd name="connsiteX0" fmla="*/ 0 w 5288867"/>
              <a:gd name="connsiteY0" fmla="*/ 2305050 h 3181350"/>
              <a:gd name="connsiteX1" fmla="*/ 5269817 w 5288867"/>
              <a:gd name="connsiteY1" fmla="*/ 0 h 3181350"/>
              <a:gd name="connsiteX2" fmla="*/ 5288867 w 5288867"/>
              <a:gd name="connsiteY2" fmla="*/ 1790700 h 3181350"/>
              <a:gd name="connsiteX3" fmla="*/ 476250 w 5288867"/>
              <a:gd name="connsiteY3" fmla="*/ 3181350 h 3181350"/>
              <a:gd name="connsiteX4" fmla="*/ 0 w 5288867"/>
              <a:gd name="connsiteY4" fmla="*/ 2305050 h 3181350"/>
              <a:gd name="connsiteX0" fmla="*/ 0 w 5288867"/>
              <a:gd name="connsiteY0" fmla="*/ 2305050 h 4095750"/>
              <a:gd name="connsiteX1" fmla="*/ 5269817 w 5288867"/>
              <a:gd name="connsiteY1" fmla="*/ 0 h 4095750"/>
              <a:gd name="connsiteX2" fmla="*/ 5288867 w 5288867"/>
              <a:gd name="connsiteY2" fmla="*/ 1790700 h 4095750"/>
              <a:gd name="connsiteX3" fmla="*/ 19050 w 5288867"/>
              <a:gd name="connsiteY3" fmla="*/ 4095750 h 4095750"/>
              <a:gd name="connsiteX4" fmla="*/ 0 w 5288867"/>
              <a:gd name="connsiteY4" fmla="*/ 2305050 h 4095750"/>
              <a:gd name="connsiteX0" fmla="*/ 0 w 5284105"/>
              <a:gd name="connsiteY0" fmla="*/ 2309812 h 4095750"/>
              <a:gd name="connsiteX1" fmla="*/ 5265055 w 5284105"/>
              <a:gd name="connsiteY1" fmla="*/ 0 h 4095750"/>
              <a:gd name="connsiteX2" fmla="*/ 5284105 w 5284105"/>
              <a:gd name="connsiteY2" fmla="*/ 1790700 h 4095750"/>
              <a:gd name="connsiteX3" fmla="*/ 14288 w 5284105"/>
              <a:gd name="connsiteY3" fmla="*/ 4095750 h 4095750"/>
              <a:gd name="connsiteX4" fmla="*/ 0 w 5284105"/>
              <a:gd name="connsiteY4" fmla="*/ 2309812 h 4095750"/>
              <a:gd name="connsiteX0" fmla="*/ 0 w 5276961"/>
              <a:gd name="connsiteY0" fmla="*/ 2295525 h 4095750"/>
              <a:gd name="connsiteX1" fmla="*/ 5257911 w 5276961"/>
              <a:gd name="connsiteY1" fmla="*/ 0 h 4095750"/>
              <a:gd name="connsiteX2" fmla="*/ 5276961 w 5276961"/>
              <a:gd name="connsiteY2" fmla="*/ 1790700 h 4095750"/>
              <a:gd name="connsiteX3" fmla="*/ 7144 w 5276961"/>
              <a:gd name="connsiteY3" fmla="*/ 4095750 h 4095750"/>
              <a:gd name="connsiteX4" fmla="*/ 0 w 5276961"/>
              <a:gd name="connsiteY4" fmla="*/ 2295525 h 4095750"/>
              <a:gd name="connsiteX0" fmla="*/ 0 w 5276961"/>
              <a:gd name="connsiteY0" fmla="*/ 2295525 h 4090988"/>
              <a:gd name="connsiteX1" fmla="*/ 5257911 w 5276961"/>
              <a:gd name="connsiteY1" fmla="*/ 0 h 4090988"/>
              <a:gd name="connsiteX2" fmla="*/ 5276961 w 5276961"/>
              <a:gd name="connsiteY2" fmla="*/ 1790700 h 4090988"/>
              <a:gd name="connsiteX3" fmla="*/ 2381 w 5276961"/>
              <a:gd name="connsiteY3" fmla="*/ 4090988 h 4090988"/>
              <a:gd name="connsiteX4" fmla="*/ 0 w 5276961"/>
              <a:gd name="connsiteY4" fmla="*/ 2295525 h 4090988"/>
              <a:gd name="connsiteX0" fmla="*/ 0 w 5299186"/>
              <a:gd name="connsiteY0" fmla="*/ 2295525 h 4090988"/>
              <a:gd name="connsiteX1" fmla="*/ 5257911 w 5299186"/>
              <a:gd name="connsiteY1" fmla="*/ 0 h 4090988"/>
              <a:gd name="connsiteX2" fmla="*/ 5299186 w 5299186"/>
              <a:gd name="connsiteY2" fmla="*/ 1765300 h 4090988"/>
              <a:gd name="connsiteX3" fmla="*/ 2381 w 5299186"/>
              <a:gd name="connsiteY3" fmla="*/ 4090988 h 4090988"/>
              <a:gd name="connsiteX4" fmla="*/ 0 w 5299186"/>
              <a:gd name="connsiteY4" fmla="*/ 2295525 h 4090988"/>
              <a:gd name="connsiteX0" fmla="*/ 0 w 5308711"/>
              <a:gd name="connsiteY0" fmla="*/ 2308225 h 4103688"/>
              <a:gd name="connsiteX1" fmla="*/ 5308711 w 5308711"/>
              <a:gd name="connsiteY1" fmla="*/ 0 h 4103688"/>
              <a:gd name="connsiteX2" fmla="*/ 5299186 w 5308711"/>
              <a:gd name="connsiteY2" fmla="*/ 1778000 h 4103688"/>
              <a:gd name="connsiteX3" fmla="*/ 2381 w 5308711"/>
              <a:gd name="connsiteY3" fmla="*/ 4103688 h 4103688"/>
              <a:gd name="connsiteX4" fmla="*/ 0 w 5308711"/>
              <a:gd name="connsiteY4" fmla="*/ 2308225 h 4103688"/>
              <a:gd name="connsiteX0" fmla="*/ 0 w 5301567"/>
              <a:gd name="connsiteY0" fmla="*/ 2293938 h 4089401"/>
              <a:gd name="connsiteX1" fmla="*/ 5301567 w 5301567"/>
              <a:gd name="connsiteY1" fmla="*/ 0 h 4089401"/>
              <a:gd name="connsiteX2" fmla="*/ 5299186 w 5301567"/>
              <a:gd name="connsiteY2" fmla="*/ 1763713 h 4089401"/>
              <a:gd name="connsiteX3" fmla="*/ 2381 w 5301567"/>
              <a:gd name="connsiteY3" fmla="*/ 4089401 h 4089401"/>
              <a:gd name="connsiteX4" fmla="*/ 0 w 5301567"/>
              <a:gd name="connsiteY4" fmla="*/ 2293938 h 4089401"/>
              <a:gd name="connsiteX0" fmla="*/ 0 w 5301796"/>
              <a:gd name="connsiteY0" fmla="*/ 2293938 h 4089401"/>
              <a:gd name="connsiteX1" fmla="*/ 5301567 w 5301796"/>
              <a:gd name="connsiteY1" fmla="*/ 0 h 4089401"/>
              <a:gd name="connsiteX2" fmla="*/ 5301567 w 5301796"/>
              <a:gd name="connsiteY2" fmla="*/ 1782763 h 4089401"/>
              <a:gd name="connsiteX3" fmla="*/ 2381 w 5301796"/>
              <a:gd name="connsiteY3" fmla="*/ 4089401 h 4089401"/>
              <a:gd name="connsiteX4" fmla="*/ 0 w 5301796"/>
              <a:gd name="connsiteY4" fmla="*/ 2293938 h 4089401"/>
              <a:gd name="connsiteX0" fmla="*/ 0 w 5306397"/>
              <a:gd name="connsiteY0" fmla="*/ 2293938 h 4089401"/>
              <a:gd name="connsiteX1" fmla="*/ 5301567 w 5306397"/>
              <a:gd name="connsiteY1" fmla="*/ 0 h 4089401"/>
              <a:gd name="connsiteX2" fmla="*/ 5306329 w 5306397"/>
              <a:gd name="connsiteY2" fmla="*/ 1780382 h 4089401"/>
              <a:gd name="connsiteX3" fmla="*/ 2381 w 5306397"/>
              <a:gd name="connsiteY3" fmla="*/ 4089401 h 4089401"/>
              <a:gd name="connsiteX4" fmla="*/ 0 w 5306397"/>
              <a:gd name="connsiteY4" fmla="*/ 2293938 h 4089401"/>
              <a:gd name="connsiteX0" fmla="*/ 0 w 5306397"/>
              <a:gd name="connsiteY0" fmla="*/ 2305845 h 4089401"/>
              <a:gd name="connsiteX1" fmla="*/ 5301567 w 5306397"/>
              <a:gd name="connsiteY1" fmla="*/ 0 h 4089401"/>
              <a:gd name="connsiteX2" fmla="*/ 5306329 w 5306397"/>
              <a:gd name="connsiteY2" fmla="*/ 1780382 h 4089401"/>
              <a:gd name="connsiteX3" fmla="*/ 2381 w 5306397"/>
              <a:gd name="connsiteY3" fmla="*/ 4089401 h 4089401"/>
              <a:gd name="connsiteX4" fmla="*/ 0 w 5306397"/>
              <a:gd name="connsiteY4" fmla="*/ 2305845 h 4089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06397" h="4089401">
                <a:moveTo>
                  <a:pt x="0" y="2305845"/>
                </a:moveTo>
                <a:lnTo>
                  <a:pt x="5301567" y="0"/>
                </a:lnTo>
                <a:cubicBezTo>
                  <a:pt x="5300773" y="587904"/>
                  <a:pt x="5307123" y="1192478"/>
                  <a:pt x="5306329" y="1780382"/>
                </a:cubicBezTo>
                <a:lnTo>
                  <a:pt x="2381" y="4089401"/>
                </a:lnTo>
                <a:cubicBezTo>
                  <a:pt x="0" y="3489326"/>
                  <a:pt x="2381" y="2905920"/>
                  <a:pt x="0" y="2305845"/>
                </a:cubicBezTo>
                <a:close/>
              </a:path>
            </a:pathLst>
          </a:custGeom>
          <a:solidFill>
            <a:srgbClr val="0A091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506" b="0" i="0" u="none" strike="noStrike" kern="0" cap="none" spc="0" normalizeH="0" baseline="0" noProof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5" name="Rectangle 26">
            <a:extLst>
              <a:ext uri="{FF2B5EF4-FFF2-40B4-BE49-F238E27FC236}">
                <a16:creationId xmlns:a16="http://schemas.microsoft.com/office/drawing/2014/main" id="{91C4870C-A169-4B4B-86B5-7832B8F995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52179" y="1404647"/>
            <a:ext cx="2762363" cy="1772176"/>
          </a:xfrm>
          <a:custGeom>
            <a:avLst/>
            <a:gdLst>
              <a:gd name="connsiteX0" fmla="*/ 0 w 4355417"/>
              <a:gd name="connsiteY0" fmla="*/ 0 h 1790700"/>
              <a:gd name="connsiteX1" fmla="*/ 4355417 w 4355417"/>
              <a:gd name="connsiteY1" fmla="*/ 0 h 1790700"/>
              <a:gd name="connsiteX2" fmla="*/ 4355417 w 4355417"/>
              <a:gd name="connsiteY2" fmla="*/ 1790700 h 1790700"/>
              <a:gd name="connsiteX3" fmla="*/ 0 w 4355417"/>
              <a:gd name="connsiteY3" fmla="*/ 1790700 h 1790700"/>
              <a:gd name="connsiteX4" fmla="*/ 0 w 4355417"/>
              <a:gd name="connsiteY4" fmla="*/ 0 h 1790700"/>
              <a:gd name="connsiteX0" fmla="*/ 0 w 4831667"/>
              <a:gd name="connsiteY0" fmla="*/ 914400 h 1790700"/>
              <a:gd name="connsiteX1" fmla="*/ 4831667 w 4831667"/>
              <a:gd name="connsiteY1" fmla="*/ 0 h 1790700"/>
              <a:gd name="connsiteX2" fmla="*/ 4831667 w 4831667"/>
              <a:gd name="connsiteY2" fmla="*/ 1790700 h 1790700"/>
              <a:gd name="connsiteX3" fmla="*/ 476250 w 4831667"/>
              <a:gd name="connsiteY3" fmla="*/ 1790700 h 1790700"/>
              <a:gd name="connsiteX4" fmla="*/ 0 w 4831667"/>
              <a:gd name="connsiteY4" fmla="*/ 914400 h 1790700"/>
              <a:gd name="connsiteX0" fmla="*/ 0 w 5269817"/>
              <a:gd name="connsiteY0" fmla="*/ 2305050 h 3181350"/>
              <a:gd name="connsiteX1" fmla="*/ 5269817 w 5269817"/>
              <a:gd name="connsiteY1" fmla="*/ 0 h 3181350"/>
              <a:gd name="connsiteX2" fmla="*/ 4831667 w 5269817"/>
              <a:gd name="connsiteY2" fmla="*/ 3181350 h 3181350"/>
              <a:gd name="connsiteX3" fmla="*/ 476250 w 5269817"/>
              <a:gd name="connsiteY3" fmla="*/ 3181350 h 3181350"/>
              <a:gd name="connsiteX4" fmla="*/ 0 w 5269817"/>
              <a:gd name="connsiteY4" fmla="*/ 2305050 h 3181350"/>
              <a:gd name="connsiteX0" fmla="*/ 0 w 5288867"/>
              <a:gd name="connsiteY0" fmla="*/ 2305050 h 3181350"/>
              <a:gd name="connsiteX1" fmla="*/ 5269817 w 5288867"/>
              <a:gd name="connsiteY1" fmla="*/ 0 h 3181350"/>
              <a:gd name="connsiteX2" fmla="*/ 5288867 w 5288867"/>
              <a:gd name="connsiteY2" fmla="*/ 1790700 h 3181350"/>
              <a:gd name="connsiteX3" fmla="*/ 476250 w 5288867"/>
              <a:gd name="connsiteY3" fmla="*/ 3181350 h 3181350"/>
              <a:gd name="connsiteX4" fmla="*/ 0 w 5288867"/>
              <a:gd name="connsiteY4" fmla="*/ 2305050 h 3181350"/>
              <a:gd name="connsiteX0" fmla="*/ 0 w 5288867"/>
              <a:gd name="connsiteY0" fmla="*/ 2305050 h 4095750"/>
              <a:gd name="connsiteX1" fmla="*/ 5269817 w 5288867"/>
              <a:gd name="connsiteY1" fmla="*/ 0 h 4095750"/>
              <a:gd name="connsiteX2" fmla="*/ 5288867 w 5288867"/>
              <a:gd name="connsiteY2" fmla="*/ 1790700 h 4095750"/>
              <a:gd name="connsiteX3" fmla="*/ 19050 w 5288867"/>
              <a:gd name="connsiteY3" fmla="*/ 4095750 h 4095750"/>
              <a:gd name="connsiteX4" fmla="*/ 0 w 5288867"/>
              <a:gd name="connsiteY4" fmla="*/ 2305050 h 4095750"/>
              <a:gd name="connsiteX0" fmla="*/ 0 w 5284105"/>
              <a:gd name="connsiteY0" fmla="*/ 2309812 h 4095750"/>
              <a:gd name="connsiteX1" fmla="*/ 5265055 w 5284105"/>
              <a:gd name="connsiteY1" fmla="*/ 0 h 4095750"/>
              <a:gd name="connsiteX2" fmla="*/ 5284105 w 5284105"/>
              <a:gd name="connsiteY2" fmla="*/ 1790700 h 4095750"/>
              <a:gd name="connsiteX3" fmla="*/ 14288 w 5284105"/>
              <a:gd name="connsiteY3" fmla="*/ 4095750 h 4095750"/>
              <a:gd name="connsiteX4" fmla="*/ 0 w 5284105"/>
              <a:gd name="connsiteY4" fmla="*/ 2309812 h 4095750"/>
              <a:gd name="connsiteX0" fmla="*/ 0 w 5276961"/>
              <a:gd name="connsiteY0" fmla="*/ 2295525 h 4095750"/>
              <a:gd name="connsiteX1" fmla="*/ 5257911 w 5276961"/>
              <a:gd name="connsiteY1" fmla="*/ 0 h 4095750"/>
              <a:gd name="connsiteX2" fmla="*/ 5276961 w 5276961"/>
              <a:gd name="connsiteY2" fmla="*/ 1790700 h 4095750"/>
              <a:gd name="connsiteX3" fmla="*/ 7144 w 5276961"/>
              <a:gd name="connsiteY3" fmla="*/ 4095750 h 4095750"/>
              <a:gd name="connsiteX4" fmla="*/ 0 w 5276961"/>
              <a:gd name="connsiteY4" fmla="*/ 2295525 h 4095750"/>
              <a:gd name="connsiteX0" fmla="*/ 0 w 5276961"/>
              <a:gd name="connsiteY0" fmla="*/ 2295525 h 4090988"/>
              <a:gd name="connsiteX1" fmla="*/ 5257911 w 5276961"/>
              <a:gd name="connsiteY1" fmla="*/ 0 h 4090988"/>
              <a:gd name="connsiteX2" fmla="*/ 5276961 w 5276961"/>
              <a:gd name="connsiteY2" fmla="*/ 1790700 h 4090988"/>
              <a:gd name="connsiteX3" fmla="*/ 2381 w 5276961"/>
              <a:gd name="connsiteY3" fmla="*/ 4090988 h 4090988"/>
              <a:gd name="connsiteX4" fmla="*/ 0 w 5276961"/>
              <a:gd name="connsiteY4" fmla="*/ 2295525 h 4090988"/>
              <a:gd name="connsiteX0" fmla="*/ 0 w 5299186"/>
              <a:gd name="connsiteY0" fmla="*/ 2295525 h 4090988"/>
              <a:gd name="connsiteX1" fmla="*/ 5257911 w 5299186"/>
              <a:gd name="connsiteY1" fmla="*/ 0 h 4090988"/>
              <a:gd name="connsiteX2" fmla="*/ 5299186 w 5299186"/>
              <a:gd name="connsiteY2" fmla="*/ 1765300 h 4090988"/>
              <a:gd name="connsiteX3" fmla="*/ 2381 w 5299186"/>
              <a:gd name="connsiteY3" fmla="*/ 4090988 h 4090988"/>
              <a:gd name="connsiteX4" fmla="*/ 0 w 5299186"/>
              <a:gd name="connsiteY4" fmla="*/ 2295525 h 4090988"/>
              <a:gd name="connsiteX0" fmla="*/ 0 w 5308711"/>
              <a:gd name="connsiteY0" fmla="*/ 2308225 h 4103688"/>
              <a:gd name="connsiteX1" fmla="*/ 5308711 w 5308711"/>
              <a:gd name="connsiteY1" fmla="*/ 0 h 4103688"/>
              <a:gd name="connsiteX2" fmla="*/ 5299186 w 5308711"/>
              <a:gd name="connsiteY2" fmla="*/ 1778000 h 4103688"/>
              <a:gd name="connsiteX3" fmla="*/ 2381 w 5308711"/>
              <a:gd name="connsiteY3" fmla="*/ 4103688 h 4103688"/>
              <a:gd name="connsiteX4" fmla="*/ 0 w 5308711"/>
              <a:gd name="connsiteY4" fmla="*/ 2308225 h 4103688"/>
              <a:gd name="connsiteX0" fmla="*/ 0 w 5308711"/>
              <a:gd name="connsiteY0" fmla="*/ 2301875 h 4103688"/>
              <a:gd name="connsiteX1" fmla="*/ 5308711 w 5308711"/>
              <a:gd name="connsiteY1" fmla="*/ 0 h 4103688"/>
              <a:gd name="connsiteX2" fmla="*/ 5299186 w 5308711"/>
              <a:gd name="connsiteY2" fmla="*/ 1778000 h 4103688"/>
              <a:gd name="connsiteX3" fmla="*/ 2381 w 5308711"/>
              <a:gd name="connsiteY3" fmla="*/ 4103688 h 4103688"/>
              <a:gd name="connsiteX4" fmla="*/ 0 w 5308711"/>
              <a:gd name="connsiteY4" fmla="*/ 2301875 h 4103688"/>
              <a:gd name="connsiteX0" fmla="*/ 4384 w 5313095"/>
              <a:gd name="connsiteY0" fmla="*/ 2301875 h 4094163"/>
              <a:gd name="connsiteX1" fmla="*/ 5313095 w 5313095"/>
              <a:gd name="connsiteY1" fmla="*/ 0 h 4094163"/>
              <a:gd name="connsiteX2" fmla="*/ 5303570 w 5313095"/>
              <a:gd name="connsiteY2" fmla="*/ 1778000 h 4094163"/>
              <a:gd name="connsiteX3" fmla="*/ 415 w 5313095"/>
              <a:gd name="connsiteY3" fmla="*/ 4094163 h 4094163"/>
              <a:gd name="connsiteX4" fmla="*/ 4384 w 5313095"/>
              <a:gd name="connsiteY4" fmla="*/ 2301875 h 4094163"/>
              <a:gd name="connsiteX0" fmla="*/ 0 w 5308711"/>
              <a:gd name="connsiteY0" fmla="*/ 2301875 h 4090988"/>
              <a:gd name="connsiteX1" fmla="*/ 5308711 w 5308711"/>
              <a:gd name="connsiteY1" fmla="*/ 0 h 4090988"/>
              <a:gd name="connsiteX2" fmla="*/ 5299186 w 5308711"/>
              <a:gd name="connsiteY2" fmla="*/ 1778000 h 4090988"/>
              <a:gd name="connsiteX3" fmla="*/ 2381 w 5308711"/>
              <a:gd name="connsiteY3" fmla="*/ 4090988 h 4090988"/>
              <a:gd name="connsiteX4" fmla="*/ 0 w 5308711"/>
              <a:gd name="connsiteY4" fmla="*/ 2301875 h 4090988"/>
              <a:gd name="connsiteX0" fmla="*/ 0 w 5308711"/>
              <a:gd name="connsiteY0" fmla="*/ 2309019 h 4090988"/>
              <a:gd name="connsiteX1" fmla="*/ 5308711 w 5308711"/>
              <a:gd name="connsiteY1" fmla="*/ 0 h 4090988"/>
              <a:gd name="connsiteX2" fmla="*/ 5299186 w 5308711"/>
              <a:gd name="connsiteY2" fmla="*/ 1778000 h 4090988"/>
              <a:gd name="connsiteX3" fmla="*/ 2381 w 5308711"/>
              <a:gd name="connsiteY3" fmla="*/ 4090988 h 4090988"/>
              <a:gd name="connsiteX4" fmla="*/ 0 w 5308711"/>
              <a:gd name="connsiteY4" fmla="*/ 2309019 h 4090988"/>
              <a:gd name="connsiteX0" fmla="*/ 0 w 5308711"/>
              <a:gd name="connsiteY0" fmla="*/ 2299494 h 4090988"/>
              <a:gd name="connsiteX1" fmla="*/ 5308711 w 5308711"/>
              <a:gd name="connsiteY1" fmla="*/ 0 h 4090988"/>
              <a:gd name="connsiteX2" fmla="*/ 5299186 w 5308711"/>
              <a:gd name="connsiteY2" fmla="*/ 1778000 h 4090988"/>
              <a:gd name="connsiteX3" fmla="*/ 2381 w 5308711"/>
              <a:gd name="connsiteY3" fmla="*/ 4090988 h 4090988"/>
              <a:gd name="connsiteX4" fmla="*/ 0 w 5308711"/>
              <a:gd name="connsiteY4" fmla="*/ 2299494 h 4090988"/>
              <a:gd name="connsiteX0" fmla="*/ 0 w 5318236"/>
              <a:gd name="connsiteY0" fmla="*/ 2299494 h 4090988"/>
              <a:gd name="connsiteX1" fmla="*/ 5318236 w 5318236"/>
              <a:gd name="connsiteY1" fmla="*/ 0 h 4090988"/>
              <a:gd name="connsiteX2" fmla="*/ 5308711 w 5318236"/>
              <a:gd name="connsiteY2" fmla="*/ 1778000 h 4090988"/>
              <a:gd name="connsiteX3" fmla="*/ 11906 w 5318236"/>
              <a:gd name="connsiteY3" fmla="*/ 4090988 h 4090988"/>
              <a:gd name="connsiteX4" fmla="*/ 0 w 5318236"/>
              <a:gd name="connsiteY4" fmla="*/ 2299494 h 4090988"/>
              <a:gd name="connsiteX0" fmla="*/ 0 w 5315855"/>
              <a:gd name="connsiteY0" fmla="*/ 2304257 h 4090988"/>
              <a:gd name="connsiteX1" fmla="*/ 5315855 w 5315855"/>
              <a:gd name="connsiteY1" fmla="*/ 0 h 4090988"/>
              <a:gd name="connsiteX2" fmla="*/ 5306330 w 5315855"/>
              <a:gd name="connsiteY2" fmla="*/ 1778000 h 4090988"/>
              <a:gd name="connsiteX3" fmla="*/ 9525 w 5315855"/>
              <a:gd name="connsiteY3" fmla="*/ 4090988 h 4090988"/>
              <a:gd name="connsiteX4" fmla="*/ 0 w 5315855"/>
              <a:gd name="connsiteY4" fmla="*/ 2304257 h 4090988"/>
              <a:gd name="connsiteX0" fmla="*/ 0 w 5315855"/>
              <a:gd name="connsiteY0" fmla="*/ 2301876 h 4090988"/>
              <a:gd name="connsiteX1" fmla="*/ 5315855 w 5315855"/>
              <a:gd name="connsiteY1" fmla="*/ 0 h 4090988"/>
              <a:gd name="connsiteX2" fmla="*/ 5306330 w 5315855"/>
              <a:gd name="connsiteY2" fmla="*/ 1778000 h 4090988"/>
              <a:gd name="connsiteX3" fmla="*/ 9525 w 5315855"/>
              <a:gd name="connsiteY3" fmla="*/ 4090988 h 4090988"/>
              <a:gd name="connsiteX4" fmla="*/ 0 w 5315855"/>
              <a:gd name="connsiteY4" fmla="*/ 2301876 h 4090988"/>
              <a:gd name="connsiteX0" fmla="*/ 0 w 5313474"/>
              <a:gd name="connsiteY0" fmla="*/ 2301876 h 4090988"/>
              <a:gd name="connsiteX1" fmla="*/ 5313474 w 5313474"/>
              <a:gd name="connsiteY1" fmla="*/ 0 h 4090988"/>
              <a:gd name="connsiteX2" fmla="*/ 5303949 w 5313474"/>
              <a:gd name="connsiteY2" fmla="*/ 1778000 h 4090988"/>
              <a:gd name="connsiteX3" fmla="*/ 7144 w 5313474"/>
              <a:gd name="connsiteY3" fmla="*/ 4090988 h 4090988"/>
              <a:gd name="connsiteX4" fmla="*/ 0 w 5313474"/>
              <a:gd name="connsiteY4" fmla="*/ 2301876 h 4090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13474" h="4090988">
                <a:moveTo>
                  <a:pt x="0" y="2301876"/>
                </a:moveTo>
                <a:lnTo>
                  <a:pt x="5313474" y="0"/>
                </a:lnTo>
                <a:lnTo>
                  <a:pt x="5303949" y="1778000"/>
                </a:lnTo>
                <a:lnTo>
                  <a:pt x="7144" y="4090988"/>
                </a:lnTo>
                <a:cubicBezTo>
                  <a:pt x="4763" y="3490913"/>
                  <a:pt x="2381" y="2901951"/>
                  <a:pt x="0" y="2301876"/>
                </a:cubicBezTo>
                <a:close/>
              </a:path>
            </a:pathLst>
          </a:custGeom>
          <a:solidFill>
            <a:srgbClr val="0A091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506" b="0" i="0" u="none" strike="noStrike" kern="0" cap="none" spc="0" normalizeH="0" baseline="0" noProof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6AB05CE-AAB5-4E94-B8A8-28D45053FA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43580" y="2400422"/>
            <a:ext cx="2770963" cy="775714"/>
          </a:xfrm>
          <a:prstGeom prst="rect">
            <a:avLst/>
          </a:prstGeom>
          <a:solidFill>
            <a:srgbClr val="69ACE5"/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506" b="0" i="0" u="none" strike="noStrike" kern="0" cap="none" spc="0" normalizeH="0" baseline="0" noProof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B46CADE-1C6D-4552-A437-5CC28BD586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33919" y="3399634"/>
            <a:ext cx="2790306" cy="775714"/>
          </a:xfrm>
          <a:prstGeom prst="rect">
            <a:avLst/>
          </a:prstGeom>
          <a:solidFill>
            <a:srgbClr val="092C74"/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506" b="0" i="0" u="none" strike="noStrike" kern="0" cap="none" spc="0" normalizeH="0" baseline="0" noProof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FD3218B-5651-4A6C-9CC0-32F9EBE3B2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32983" y="1401896"/>
            <a:ext cx="2791318" cy="775714"/>
          </a:xfrm>
          <a:prstGeom prst="rect">
            <a:avLst/>
          </a:prstGeom>
          <a:solidFill>
            <a:srgbClr val="092C74"/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506" b="0" i="0" u="none" strike="noStrike" kern="0" cap="none" spc="0" normalizeH="0" baseline="0" noProof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27" name="Subtitle">
            <a:extLst>
              <a:ext uri="{FF2B5EF4-FFF2-40B4-BE49-F238E27FC236}">
                <a16:creationId xmlns:a16="http://schemas.microsoft.com/office/drawing/2014/main" id="{93BD0AF0-ECDA-41BB-BDBF-FABB50E8760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750230" y="1401897"/>
            <a:ext cx="4869303" cy="32212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75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subtitle</a:t>
            </a:r>
          </a:p>
        </p:txBody>
      </p:sp>
      <p:sp>
        <p:nvSpPr>
          <p:cNvPr id="28" name="Text">
            <a:extLst>
              <a:ext uri="{FF2B5EF4-FFF2-40B4-BE49-F238E27FC236}">
                <a16:creationId xmlns:a16="http://schemas.microsoft.com/office/drawing/2014/main" id="{E41B4165-89DA-4676-9A75-DB1A210A05D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754281" y="1905000"/>
            <a:ext cx="4865053" cy="2270348"/>
          </a:xfrm>
          <a:prstGeom prst="rect">
            <a:avLst/>
          </a:prstGeom>
        </p:spPr>
        <p:txBody>
          <a:bodyPr>
            <a:noAutofit/>
          </a:bodyPr>
          <a:lstStyle>
            <a:lvl1pPr marL="227013" indent="-227013" algn="l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9913" indent="-227013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noProof="0" dirty="0"/>
              <a:t>Click to add bullets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</p:txBody>
      </p:sp>
      <p:sp>
        <p:nvSpPr>
          <p:cNvPr id="29" name="Info 1">
            <a:extLst>
              <a:ext uri="{FF2B5EF4-FFF2-40B4-BE49-F238E27FC236}">
                <a16:creationId xmlns:a16="http://schemas.microsoft.com/office/drawing/2014/main" id="{7A4EBD99-E28A-467C-B8D7-DE90097836B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77623" y="1544276"/>
            <a:ext cx="831909" cy="51276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00</a:t>
            </a:r>
          </a:p>
        </p:txBody>
      </p:sp>
      <p:sp>
        <p:nvSpPr>
          <p:cNvPr id="30" name="Info 1 Text">
            <a:extLst>
              <a:ext uri="{FF2B5EF4-FFF2-40B4-BE49-F238E27FC236}">
                <a16:creationId xmlns:a16="http://schemas.microsoft.com/office/drawing/2014/main" id="{BEA326F2-4A47-4163-A88D-30223B697F3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33075" y="1544276"/>
            <a:ext cx="1529225" cy="4927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Clr>
                <a:srgbClr val="69ACE5"/>
              </a:buClr>
              <a:buFont typeface="Wingdings" panose="05000000000000000000" pitchFamily="2" charset="2"/>
              <a:buNone/>
              <a:defRPr sz="10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38" name="Info 2">
            <a:extLst>
              <a:ext uri="{FF2B5EF4-FFF2-40B4-BE49-F238E27FC236}">
                <a16:creationId xmlns:a16="http://schemas.microsoft.com/office/drawing/2014/main" id="{879C946B-2418-4E80-B1B2-ED3029968EB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77623" y="2538036"/>
            <a:ext cx="831909" cy="51276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20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00</a:t>
            </a:r>
          </a:p>
        </p:txBody>
      </p:sp>
      <p:sp>
        <p:nvSpPr>
          <p:cNvPr id="39" name="Info 2 Text">
            <a:extLst>
              <a:ext uri="{FF2B5EF4-FFF2-40B4-BE49-F238E27FC236}">
                <a16:creationId xmlns:a16="http://schemas.microsoft.com/office/drawing/2014/main" id="{5FE1DA00-8AD9-4506-895A-25E0FFF3A87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633075" y="2538036"/>
            <a:ext cx="1529225" cy="4927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Clr>
                <a:srgbClr val="69ACE5"/>
              </a:buClr>
              <a:buFont typeface="Wingdings" panose="05000000000000000000" pitchFamily="2" charset="2"/>
              <a:buNone/>
              <a:defRPr sz="1000" b="0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40" name="Info 3">
            <a:extLst>
              <a:ext uri="{FF2B5EF4-FFF2-40B4-BE49-F238E27FC236}">
                <a16:creationId xmlns:a16="http://schemas.microsoft.com/office/drawing/2014/main" id="{D8A0AFDE-8EFC-4A53-A922-179064B43B9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64942" y="3535187"/>
            <a:ext cx="831909" cy="51276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00</a:t>
            </a:r>
          </a:p>
        </p:txBody>
      </p:sp>
      <p:sp>
        <p:nvSpPr>
          <p:cNvPr id="41" name="Info 3 Text">
            <a:extLst>
              <a:ext uri="{FF2B5EF4-FFF2-40B4-BE49-F238E27FC236}">
                <a16:creationId xmlns:a16="http://schemas.microsoft.com/office/drawing/2014/main" id="{882D6DBF-7708-4AFA-B28F-215C8BC9314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620394" y="3535187"/>
            <a:ext cx="1529225" cy="4927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Clr>
                <a:srgbClr val="69ACE5"/>
              </a:buClr>
              <a:buFont typeface="Wingdings" panose="05000000000000000000" pitchFamily="2" charset="2"/>
              <a:buNone/>
              <a:defRPr sz="10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5723690-B358-4783-A959-78E05177C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Page Number">
            <a:extLst>
              <a:ext uri="{FF2B5EF4-FFF2-40B4-BE49-F238E27FC236}">
                <a16:creationId xmlns:a16="http://schemas.microsoft.com/office/drawing/2014/main" id="{D99FFF48-9513-4D94-ADAF-4FDF160E3F90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 dirty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23" name="WSE logo">
            <a:extLst>
              <a:ext uri="{FF2B5EF4-FFF2-40B4-BE49-F238E27FC236}">
                <a16:creationId xmlns:a16="http://schemas.microsoft.com/office/drawing/2014/main" id="{C1400C22-623A-4FAB-86C9-A0AE2AD8DB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79770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 Info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">
            <a:extLst>
              <a:ext uri="{FF2B5EF4-FFF2-40B4-BE49-F238E27FC236}">
                <a16:creationId xmlns:a16="http://schemas.microsoft.com/office/drawing/2014/main" id="{0301AFB8-AD89-4017-8E38-5FA5A13A15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noProof="0"/>
              <a:t>Click to add title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DCE255FC-7EAC-49AE-B880-3463FB5519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>
            <a:off x="918769" y="1893781"/>
            <a:ext cx="1716572" cy="1716571"/>
          </a:xfrm>
          <a:prstGeom prst="ellipse">
            <a:avLst/>
          </a:prstGeom>
          <a:solidFill>
            <a:srgbClr val="092C74">
              <a:alpha val="75000"/>
            </a:srgb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34290" tIns="17145" rIns="34290" bIns="1714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350" b="1" i="0" u="none" strike="noStrike" kern="0" cap="none" spc="0" normalizeH="0" baseline="0" noProof="0" dirty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FDD1A5E-29DF-40B0-B20F-2459F3AA21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>
            <a:off x="2320636" y="1893781"/>
            <a:ext cx="1716572" cy="1716571"/>
          </a:xfrm>
          <a:prstGeom prst="ellipse">
            <a:avLst/>
          </a:prstGeom>
          <a:solidFill>
            <a:srgbClr val="69ACE5">
              <a:alpha val="75000"/>
            </a:srgb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34290" tIns="17145" rIns="34290" bIns="1714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350" b="1" i="0" u="none" strike="noStrike" kern="0" cap="none" spc="0" normalizeH="0" baseline="0" noProof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60CD46C-4A36-4CDC-9D1D-1390A6EB96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>
            <a:off x="3722503" y="1893781"/>
            <a:ext cx="1716572" cy="1716571"/>
          </a:xfrm>
          <a:prstGeom prst="ellipse">
            <a:avLst/>
          </a:prstGeom>
          <a:solidFill>
            <a:srgbClr val="092C74">
              <a:alpha val="75000"/>
            </a:srgb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34290" tIns="17145" rIns="34290" bIns="1714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350" b="1" i="0" u="none" strike="noStrike" kern="0" cap="none" spc="0" normalizeH="0" baseline="0" noProof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72B94E1-30E5-44FA-8B76-A43E3E2A50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>
            <a:off x="5124370" y="1893781"/>
            <a:ext cx="1716572" cy="1716571"/>
          </a:xfrm>
          <a:prstGeom prst="ellipse">
            <a:avLst/>
          </a:prstGeom>
          <a:solidFill>
            <a:srgbClr val="69ACE5">
              <a:alpha val="75000"/>
            </a:srgb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34290" tIns="17145" rIns="34290" bIns="1714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350" b="1" i="0" u="none" strike="noStrike" kern="0" cap="none" spc="0" normalizeH="0" baseline="0" noProof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2EFB757-BCA3-44BC-B989-9E92DA2EBE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>
            <a:off x="6526237" y="1893781"/>
            <a:ext cx="1716572" cy="1716571"/>
          </a:xfrm>
          <a:prstGeom prst="ellipse">
            <a:avLst/>
          </a:prstGeom>
          <a:solidFill>
            <a:srgbClr val="092C74">
              <a:alpha val="75000"/>
            </a:srgb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34290" tIns="17145" rIns="34290" bIns="1714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350" b="1" i="0" u="none" strike="noStrike" kern="0" cap="none" spc="0" normalizeH="0" baseline="0" noProof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2E435767-DD64-408F-8630-7219C1A17321}"/>
              </a:ext>
            </a:extLst>
          </p:cNvPr>
          <p:cNvSpPr>
            <a:spLocks noChangeAspect="1"/>
          </p:cNvSpPr>
          <p:nvPr userDrawn="1"/>
        </p:nvSpPr>
        <p:spPr>
          <a:xfrm>
            <a:off x="918768" y="1900414"/>
            <a:ext cx="1716572" cy="1716571"/>
          </a:xfrm>
          <a:prstGeom prst="ellipse">
            <a:avLst/>
          </a:prstGeom>
          <a:solidFill>
            <a:srgbClr val="092C74">
              <a:alpha val="75000"/>
            </a:srgb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34290" tIns="17145" rIns="34290" bIns="1714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514350">
              <a:defRPr/>
            </a:pPr>
            <a:endParaRPr lang="uk-UA" b="1" kern="0" dirty="0">
              <a:solidFill>
                <a:srgbClr val="F2F2F5"/>
              </a:solidFill>
              <a:latin typeface="Roboto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4CB3AC26-84C9-490E-9619-E641A51B50D6}"/>
              </a:ext>
            </a:extLst>
          </p:cNvPr>
          <p:cNvSpPr>
            <a:spLocks noChangeAspect="1"/>
          </p:cNvSpPr>
          <p:nvPr userDrawn="1"/>
        </p:nvSpPr>
        <p:spPr>
          <a:xfrm>
            <a:off x="2320635" y="1900414"/>
            <a:ext cx="1716572" cy="1716571"/>
          </a:xfrm>
          <a:prstGeom prst="ellipse">
            <a:avLst/>
          </a:prstGeom>
          <a:solidFill>
            <a:srgbClr val="69ACE5">
              <a:alpha val="75000"/>
            </a:srgb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34290" tIns="17145" rIns="34290" bIns="1714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514350">
              <a:defRPr/>
            </a:pPr>
            <a:endParaRPr lang="uk-UA" b="1" kern="0">
              <a:solidFill>
                <a:srgbClr val="F2F2F5"/>
              </a:solidFill>
              <a:latin typeface="Roboto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858C4E82-CF2F-4A0F-B40D-397DB0934816}"/>
              </a:ext>
            </a:extLst>
          </p:cNvPr>
          <p:cNvSpPr>
            <a:spLocks noChangeAspect="1"/>
          </p:cNvSpPr>
          <p:nvPr userDrawn="1"/>
        </p:nvSpPr>
        <p:spPr>
          <a:xfrm>
            <a:off x="3722503" y="1899732"/>
            <a:ext cx="1716572" cy="1716571"/>
          </a:xfrm>
          <a:prstGeom prst="ellipse">
            <a:avLst/>
          </a:prstGeom>
          <a:solidFill>
            <a:srgbClr val="092C74">
              <a:alpha val="75000"/>
            </a:srgb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34290" tIns="17145" rIns="34290" bIns="1714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514350">
              <a:defRPr/>
            </a:pPr>
            <a:endParaRPr lang="uk-UA" b="1" kern="0" dirty="0">
              <a:solidFill>
                <a:srgbClr val="F2F2F5"/>
              </a:solidFill>
              <a:latin typeface="Roboto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3ED93624-4E7A-42A1-AB9F-87F48C59434F}"/>
              </a:ext>
            </a:extLst>
          </p:cNvPr>
          <p:cNvSpPr>
            <a:spLocks noChangeAspect="1"/>
          </p:cNvSpPr>
          <p:nvPr userDrawn="1"/>
        </p:nvSpPr>
        <p:spPr>
          <a:xfrm>
            <a:off x="5124370" y="1899732"/>
            <a:ext cx="1716572" cy="1716571"/>
          </a:xfrm>
          <a:prstGeom prst="ellipse">
            <a:avLst/>
          </a:prstGeom>
          <a:solidFill>
            <a:srgbClr val="69ACE5">
              <a:alpha val="75000"/>
            </a:srgb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34290" tIns="17145" rIns="34290" bIns="1714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514350">
              <a:defRPr/>
            </a:pPr>
            <a:endParaRPr lang="uk-UA" b="1" kern="0">
              <a:solidFill>
                <a:srgbClr val="F2F2F5"/>
              </a:solidFill>
              <a:latin typeface="Roboto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66128184-D09F-4D76-9EDE-FE4A52B4AE01}"/>
              </a:ext>
            </a:extLst>
          </p:cNvPr>
          <p:cNvSpPr>
            <a:spLocks noChangeAspect="1"/>
          </p:cNvSpPr>
          <p:nvPr userDrawn="1"/>
        </p:nvSpPr>
        <p:spPr>
          <a:xfrm>
            <a:off x="6526237" y="1892417"/>
            <a:ext cx="1716572" cy="1716571"/>
          </a:xfrm>
          <a:prstGeom prst="ellipse">
            <a:avLst/>
          </a:prstGeom>
          <a:solidFill>
            <a:srgbClr val="092C74">
              <a:alpha val="75000"/>
            </a:srgb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34290" tIns="17145" rIns="34290" bIns="1714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514350">
              <a:defRPr/>
            </a:pPr>
            <a:endParaRPr lang="uk-UA" b="1" kern="0" dirty="0">
              <a:solidFill>
                <a:srgbClr val="F2F2F5"/>
              </a:solidFill>
              <a:latin typeface="Roboto"/>
            </a:endParaRPr>
          </a:p>
        </p:txBody>
      </p:sp>
      <p:sp>
        <p:nvSpPr>
          <p:cNvPr id="48" name="Item 1 Title">
            <a:extLst>
              <a:ext uri="{FF2B5EF4-FFF2-40B4-BE49-F238E27FC236}">
                <a16:creationId xmlns:a16="http://schemas.microsoft.com/office/drawing/2014/main" id="{13C8E0C2-242B-4771-9412-328CD75759E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233472" y="3021980"/>
            <a:ext cx="1087163" cy="2769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2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Title Here</a:t>
            </a:r>
          </a:p>
        </p:txBody>
      </p:sp>
      <p:sp>
        <p:nvSpPr>
          <p:cNvPr id="43" name="Item 1 Text">
            <a:extLst>
              <a:ext uri="{FF2B5EF4-FFF2-40B4-BE49-F238E27FC236}">
                <a16:creationId xmlns:a16="http://schemas.microsoft.com/office/drawing/2014/main" id="{DD12D595-2255-4364-8EC7-4903FEC6759C}"/>
              </a:ext>
            </a:extLst>
          </p:cNvPr>
          <p:cNvSpPr>
            <a:spLocks noGrp="1"/>
          </p:cNvSpPr>
          <p:nvPr userDrawn="1">
            <p:ph type="body" sz="quarter" idx="25" hasCustomPrompt="1"/>
          </p:nvPr>
        </p:nvSpPr>
        <p:spPr>
          <a:xfrm>
            <a:off x="801629" y="3801008"/>
            <a:ext cx="1934737" cy="41549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1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45" name="Item 2 Title">
            <a:extLst>
              <a:ext uri="{FF2B5EF4-FFF2-40B4-BE49-F238E27FC236}">
                <a16:creationId xmlns:a16="http://schemas.microsoft.com/office/drawing/2014/main" id="{6981DB86-04CB-46BF-944C-7F1D632119A3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2635340" y="3028025"/>
            <a:ext cx="1087163" cy="2769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2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Title Here</a:t>
            </a:r>
          </a:p>
        </p:txBody>
      </p:sp>
      <p:sp>
        <p:nvSpPr>
          <p:cNvPr id="30" name="Item 2 Text">
            <a:extLst>
              <a:ext uri="{FF2B5EF4-FFF2-40B4-BE49-F238E27FC236}">
                <a16:creationId xmlns:a16="http://schemas.microsoft.com/office/drawing/2014/main" id="{48AB996C-F7C9-4DE3-A4CA-5381A37B77FD}"/>
              </a:ext>
            </a:extLst>
          </p:cNvPr>
          <p:cNvSpPr>
            <a:spLocks noGrp="1"/>
          </p:cNvSpPr>
          <p:nvPr userDrawn="1">
            <p:ph type="body" sz="quarter" idx="22" hasCustomPrompt="1"/>
          </p:nvPr>
        </p:nvSpPr>
        <p:spPr>
          <a:xfrm>
            <a:off x="2209657" y="1292602"/>
            <a:ext cx="1938528" cy="41148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1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46" name="Item 3 Title">
            <a:extLst>
              <a:ext uri="{FF2B5EF4-FFF2-40B4-BE49-F238E27FC236}">
                <a16:creationId xmlns:a16="http://schemas.microsoft.com/office/drawing/2014/main" id="{07B9589E-F6AC-4251-8200-299CB8CE0A6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037208" y="3025804"/>
            <a:ext cx="1064915" cy="2769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2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Title Here</a:t>
            </a:r>
          </a:p>
        </p:txBody>
      </p:sp>
      <p:sp>
        <p:nvSpPr>
          <p:cNvPr id="42" name="Item 3 Text">
            <a:extLst>
              <a:ext uri="{FF2B5EF4-FFF2-40B4-BE49-F238E27FC236}">
                <a16:creationId xmlns:a16="http://schemas.microsoft.com/office/drawing/2014/main" id="{C70E3A5C-0D02-431F-B04E-5A18A53E52C1}"/>
              </a:ext>
            </a:extLst>
          </p:cNvPr>
          <p:cNvSpPr>
            <a:spLocks noGrp="1"/>
          </p:cNvSpPr>
          <p:nvPr userDrawn="1">
            <p:ph type="body" sz="quarter" idx="24" hasCustomPrompt="1"/>
          </p:nvPr>
        </p:nvSpPr>
        <p:spPr>
          <a:xfrm>
            <a:off x="3607363" y="3801007"/>
            <a:ext cx="1938528" cy="41549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1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47" name="Item 4 Title">
            <a:extLst>
              <a:ext uri="{FF2B5EF4-FFF2-40B4-BE49-F238E27FC236}">
                <a16:creationId xmlns:a16="http://schemas.microsoft.com/office/drawing/2014/main" id="{D1014B6A-F5E5-456C-B2FA-F5B5CFD6EA7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430285" y="3021980"/>
            <a:ext cx="1095951" cy="2769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2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Title Here</a:t>
            </a:r>
          </a:p>
        </p:txBody>
      </p:sp>
      <p:sp>
        <p:nvSpPr>
          <p:cNvPr id="41" name="Item 4 Text">
            <a:extLst>
              <a:ext uri="{FF2B5EF4-FFF2-40B4-BE49-F238E27FC236}">
                <a16:creationId xmlns:a16="http://schemas.microsoft.com/office/drawing/2014/main" id="{D036508F-55C5-4315-A1A5-4C37028E3965}"/>
              </a:ext>
            </a:extLst>
          </p:cNvPr>
          <p:cNvSpPr>
            <a:spLocks noGrp="1"/>
          </p:cNvSpPr>
          <p:nvPr userDrawn="1">
            <p:ph type="body" sz="quarter" idx="23" hasCustomPrompt="1"/>
          </p:nvPr>
        </p:nvSpPr>
        <p:spPr>
          <a:xfrm>
            <a:off x="5008996" y="1292602"/>
            <a:ext cx="1938528" cy="41148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1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49" name="Item 5 Title">
            <a:extLst>
              <a:ext uri="{FF2B5EF4-FFF2-40B4-BE49-F238E27FC236}">
                <a16:creationId xmlns:a16="http://schemas.microsoft.com/office/drawing/2014/main" id="{10724EF9-B96D-46CD-9CDE-1437737309C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840942" y="3028025"/>
            <a:ext cx="1087163" cy="2769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2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Title Here</a:t>
            </a:r>
          </a:p>
        </p:txBody>
      </p:sp>
      <p:sp>
        <p:nvSpPr>
          <p:cNvPr id="44" name="Item 5 Text">
            <a:extLst>
              <a:ext uri="{FF2B5EF4-FFF2-40B4-BE49-F238E27FC236}">
                <a16:creationId xmlns:a16="http://schemas.microsoft.com/office/drawing/2014/main" id="{52B76C6E-8844-4031-9443-DAA924981D1D}"/>
              </a:ext>
            </a:extLst>
          </p:cNvPr>
          <p:cNvSpPr>
            <a:spLocks noGrp="1"/>
          </p:cNvSpPr>
          <p:nvPr userDrawn="1">
            <p:ph type="body" sz="quarter" idx="26" hasCustomPrompt="1"/>
          </p:nvPr>
        </p:nvSpPr>
        <p:spPr>
          <a:xfrm>
            <a:off x="6415259" y="3801007"/>
            <a:ext cx="1938528" cy="4154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1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533E3FD-BE40-4756-A413-7A11B0F559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Page Number">
            <a:extLst>
              <a:ext uri="{FF2B5EF4-FFF2-40B4-BE49-F238E27FC236}">
                <a16:creationId xmlns:a16="http://schemas.microsoft.com/office/drawing/2014/main" id="{81251A57-6F56-45E2-8E48-61C5F222D161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 dirty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33" name="WSE logo">
            <a:extLst>
              <a:ext uri="{FF2B5EF4-FFF2-40B4-BE49-F238E27FC236}">
                <a16:creationId xmlns:a16="http://schemas.microsoft.com/office/drawing/2014/main" id="{5183B704-1ED3-426C-B12C-6BD74D72F4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56798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or Proces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FC5CE5-BF88-EC4B-A5BB-C91694E1B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712" y="59798"/>
            <a:ext cx="8096246" cy="942358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056D86C-B76F-7D41-865B-669A58A40B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5624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CB7C9E05-905F-4239-BA70-7805F39E2537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252413" y="1257854"/>
            <a:ext cx="8366125" cy="362209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add caption</a:t>
            </a:r>
          </a:p>
        </p:txBody>
      </p:sp>
      <p:grpSp>
        <p:nvGrpSpPr>
          <p:cNvPr id="46" name="Group 45" descr="Timeline image">
            <a:extLst>
              <a:ext uri="{FF2B5EF4-FFF2-40B4-BE49-F238E27FC236}">
                <a16:creationId xmlns:a16="http://schemas.microsoft.com/office/drawing/2014/main" id="{12EE74DF-9333-4546-8B0E-F0FCE41F51A0}"/>
              </a:ext>
            </a:extLst>
          </p:cNvPr>
          <p:cNvGrpSpPr/>
          <p:nvPr userDrawn="1"/>
        </p:nvGrpSpPr>
        <p:grpSpPr>
          <a:xfrm>
            <a:off x="149313" y="2937932"/>
            <a:ext cx="8818280" cy="394138"/>
            <a:chOff x="149313" y="2937932"/>
            <a:chExt cx="8818280" cy="394138"/>
          </a:xfrm>
        </p:grpSpPr>
        <p:sp>
          <p:nvSpPr>
            <p:cNvPr id="4" name="Right Arrow 3">
              <a:extLst>
                <a:ext uri="{FF2B5EF4-FFF2-40B4-BE49-F238E27FC236}">
                  <a16:creationId xmlns:a16="http://schemas.microsoft.com/office/drawing/2014/main" id="{8F8E5DEB-0CA8-7C40-9940-93D22D38A3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49313" y="2937932"/>
              <a:ext cx="8818280" cy="394138"/>
            </a:xfrm>
            <a:prstGeom prst="rightArrow">
              <a:avLst/>
            </a:prstGeom>
            <a:solidFill>
              <a:srgbClr val="0B2D7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B33E08E7-D1BF-8A47-9C1F-7E6E6F13D2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661676" y="3038886"/>
              <a:ext cx="183176" cy="19223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4B425AC6-6A04-2540-873A-C34F741532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905964" y="3038886"/>
              <a:ext cx="183176" cy="19223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9BFDF4F6-7F79-2E4D-A0A1-3DCFEC7CD0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3160762" y="3038886"/>
              <a:ext cx="183176" cy="19223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DDECA228-EC9A-4E43-9304-017BEA28D6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4405050" y="3038886"/>
              <a:ext cx="183176" cy="19223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7E957417-2040-534F-8BB0-66A9FC17B6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5589693" y="3038886"/>
              <a:ext cx="183176" cy="19223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B901EAEE-2200-4047-AC6E-D68F83AC9E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6838579" y="3038886"/>
              <a:ext cx="183176" cy="19223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65053514-B4E5-7649-9105-BD559F8A4F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8057411" y="3038886"/>
              <a:ext cx="183176" cy="19223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</p:grpSp>
      <p:sp>
        <p:nvSpPr>
          <p:cNvPr id="32" name="Table or Image">
            <a:extLst>
              <a:ext uri="{FF2B5EF4-FFF2-40B4-BE49-F238E27FC236}">
                <a16:creationId xmlns:a16="http://schemas.microsoft.com/office/drawing/2014/main" id="{B55C9193-8997-F045-A5BC-B8BDD1896AEC}"/>
              </a:ext>
            </a:extLst>
          </p:cNvPr>
          <p:cNvSpPr>
            <a:spLocks noGrp="1"/>
          </p:cNvSpPr>
          <p:nvPr>
            <p:ph sz="quarter" idx="34" hasCustomPrompt="1"/>
          </p:nvPr>
        </p:nvSpPr>
        <p:spPr>
          <a:xfrm>
            <a:off x="251856" y="1816172"/>
            <a:ext cx="1033031" cy="1051174"/>
          </a:xfrm>
          <a:prstGeom prst="rect">
            <a:avLst/>
          </a:prstGeom>
          <a:ln w="12700">
            <a:solidFill>
              <a:schemeClr val="bg2"/>
            </a:solidFill>
          </a:ln>
        </p:spPr>
        <p:txBody>
          <a:bodyPr/>
          <a:lstStyle>
            <a:lvl1pPr marL="0" indent="0" algn="l">
              <a:buClr>
                <a:schemeClr val="tx2"/>
              </a:buClr>
              <a:buFont typeface="Wingdings" panose="05000000000000000000" pitchFamily="2" charset="2"/>
              <a:buNone/>
              <a:defRPr sz="1200"/>
            </a:lvl1pPr>
            <a:lvl2pPr marL="568325" indent="-225425">
              <a:buClr>
                <a:schemeClr val="tx2"/>
              </a:buClr>
              <a:buFont typeface="Courier New" panose="02070309020205020404" pitchFamily="49" charset="0"/>
              <a:buChar char="o"/>
              <a:defRPr sz="1800"/>
            </a:lvl2pPr>
            <a:lvl3pPr marL="914400" indent="-228600">
              <a:buClr>
                <a:schemeClr val="tx2"/>
              </a:buClr>
              <a:buFont typeface="Arial" panose="020B0604020202020204" pitchFamily="34" charset="0"/>
              <a:buChar char="•"/>
              <a:defRPr sz="1800"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5" name="Table or Image">
            <a:extLst>
              <a:ext uri="{FF2B5EF4-FFF2-40B4-BE49-F238E27FC236}">
                <a16:creationId xmlns:a16="http://schemas.microsoft.com/office/drawing/2014/main" id="{49945C77-72E2-A747-BC22-94D2E7C0C3AB}"/>
              </a:ext>
            </a:extLst>
          </p:cNvPr>
          <p:cNvSpPr>
            <a:spLocks noGrp="1"/>
          </p:cNvSpPr>
          <p:nvPr>
            <p:ph sz="quarter" idx="37" hasCustomPrompt="1"/>
          </p:nvPr>
        </p:nvSpPr>
        <p:spPr>
          <a:xfrm>
            <a:off x="1487766" y="3453795"/>
            <a:ext cx="1033031" cy="1051174"/>
          </a:xfrm>
          <a:prstGeom prst="rect">
            <a:avLst/>
          </a:prstGeom>
          <a:ln w="12700">
            <a:solidFill>
              <a:schemeClr val="bg2"/>
            </a:solidFill>
          </a:ln>
        </p:spPr>
        <p:txBody>
          <a:bodyPr/>
          <a:lstStyle>
            <a:lvl1pPr marL="0" indent="0">
              <a:buClr>
                <a:schemeClr val="tx2"/>
              </a:buClr>
              <a:buFont typeface="Wingdings" panose="05000000000000000000" pitchFamily="2" charset="2"/>
              <a:buNone/>
              <a:defRPr sz="1200"/>
            </a:lvl1pPr>
            <a:lvl2pPr marL="568325" indent="-225425">
              <a:buClr>
                <a:schemeClr val="tx2"/>
              </a:buClr>
              <a:buFont typeface="Courier New" panose="02070309020205020404" pitchFamily="49" charset="0"/>
              <a:buChar char="o"/>
              <a:defRPr sz="1800"/>
            </a:lvl2pPr>
            <a:lvl3pPr marL="914400" indent="-228600">
              <a:buClr>
                <a:schemeClr val="tx2"/>
              </a:buClr>
              <a:buFont typeface="Arial" panose="020B0604020202020204" pitchFamily="34" charset="0"/>
              <a:buChar char="•"/>
              <a:defRPr sz="1800"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6" name="Table or Image">
            <a:extLst>
              <a:ext uri="{FF2B5EF4-FFF2-40B4-BE49-F238E27FC236}">
                <a16:creationId xmlns:a16="http://schemas.microsoft.com/office/drawing/2014/main" id="{68532B39-F878-4F4A-8FB7-1E4ABE4E43AE}"/>
              </a:ext>
            </a:extLst>
          </p:cNvPr>
          <p:cNvSpPr>
            <a:spLocks noGrp="1"/>
          </p:cNvSpPr>
          <p:nvPr>
            <p:ph sz="quarter" idx="38" hasCustomPrompt="1"/>
          </p:nvPr>
        </p:nvSpPr>
        <p:spPr>
          <a:xfrm>
            <a:off x="2710216" y="1816172"/>
            <a:ext cx="1033031" cy="1051174"/>
          </a:xfrm>
          <a:prstGeom prst="rect">
            <a:avLst/>
          </a:prstGeom>
          <a:ln w="12700">
            <a:solidFill>
              <a:schemeClr val="bg2"/>
            </a:solidFill>
          </a:ln>
        </p:spPr>
        <p:txBody>
          <a:bodyPr/>
          <a:lstStyle>
            <a:lvl1pPr marL="0" indent="0">
              <a:buClr>
                <a:schemeClr val="tx2"/>
              </a:buClr>
              <a:buFont typeface="Wingdings" panose="05000000000000000000" pitchFamily="2" charset="2"/>
              <a:buNone/>
              <a:defRPr sz="1200"/>
            </a:lvl1pPr>
            <a:lvl2pPr marL="568325" indent="-225425">
              <a:buClr>
                <a:schemeClr val="tx2"/>
              </a:buClr>
              <a:buFont typeface="Courier New" panose="02070309020205020404" pitchFamily="49" charset="0"/>
              <a:buChar char="o"/>
              <a:defRPr sz="1800"/>
            </a:lvl2pPr>
            <a:lvl3pPr marL="914400" indent="-228600">
              <a:buClr>
                <a:schemeClr val="tx2"/>
              </a:buClr>
              <a:buFont typeface="Arial" panose="020B0604020202020204" pitchFamily="34" charset="0"/>
              <a:buChar char="•"/>
              <a:defRPr sz="1800"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9" name="Table or Image">
            <a:extLst>
              <a:ext uri="{FF2B5EF4-FFF2-40B4-BE49-F238E27FC236}">
                <a16:creationId xmlns:a16="http://schemas.microsoft.com/office/drawing/2014/main" id="{5987319A-6708-164D-B069-C9A27D3CF99D}"/>
              </a:ext>
            </a:extLst>
          </p:cNvPr>
          <p:cNvSpPr>
            <a:spLocks noGrp="1"/>
          </p:cNvSpPr>
          <p:nvPr>
            <p:ph sz="quarter" idx="41" hasCustomPrompt="1"/>
          </p:nvPr>
        </p:nvSpPr>
        <p:spPr>
          <a:xfrm>
            <a:off x="3939395" y="3451332"/>
            <a:ext cx="1033031" cy="1051174"/>
          </a:xfrm>
          <a:prstGeom prst="rect">
            <a:avLst/>
          </a:prstGeom>
          <a:ln w="12700">
            <a:solidFill>
              <a:schemeClr val="bg2"/>
            </a:solidFill>
          </a:ln>
        </p:spPr>
        <p:txBody>
          <a:bodyPr/>
          <a:lstStyle>
            <a:lvl1pPr marL="0" indent="0">
              <a:buClr>
                <a:schemeClr val="tx2"/>
              </a:buClr>
              <a:buFont typeface="Wingdings" panose="05000000000000000000" pitchFamily="2" charset="2"/>
              <a:buNone/>
              <a:defRPr sz="1200"/>
            </a:lvl1pPr>
            <a:lvl2pPr marL="568325" indent="-225425">
              <a:buClr>
                <a:schemeClr val="tx2"/>
              </a:buClr>
              <a:buFont typeface="Courier New" panose="02070309020205020404" pitchFamily="49" charset="0"/>
              <a:buChar char="o"/>
              <a:defRPr sz="1800"/>
            </a:lvl2pPr>
            <a:lvl3pPr marL="914400" indent="-228600">
              <a:buClr>
                <a:schemeClr val="tx2"/>
              </a:buClr>
              <a:buFont typeface="Arial" panose="020B0604020202020204" pitchFamily="34" charset="0"/>
              <a:buChar char="•"/>
              <a:defRPr sz="1800"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0" name="Table or Image">
            <a:extLst>
              <a:ext uri="{FF2B5EF4-FFF2-40B4-BE49-F238E27FC236}">
                <a16:creationId xmlns:a16="http://schemas.microsoft.com/office/drawing/2014/main" id="{03B445B3-CA64-E748-8A75-A4006779359D}"/>
              </a:ext>
            </a:extLst>
          </p:cNvPr>
          <p:cNvSpPr>
            <a:spLocks noGrp="1"/>
          </p:cNvSpPr>
          <p:nvPr>
            <p:ph sz="quarter" idx="42" hasCustomPrompt="1"/>
          </p:nvPr>
        </p:nvSpPr>
        <p:spPr>
          <a:xfrm>
            <a:off x="5168576" y="1816172"/>
            <a:ext cx="1033031" cy="1051174"/>
          </a:xfrm>
          <a:prstGeom prst="rect">
            <a:avLst/>
          </a:prstGeom>
          <a:ln w="12700">
            <a:solidFill>
              <a:schemeClr val="bg2"/>
            </a:solidFill>
          </a:ln>
        </p:spPr>
        <p:txBody>
          <a:bodyPr/>
          <a:lstStyle>
            <a:lvl1pPr marL="0" indent="0">
              <a:buClr>
                <a:schemeClr val="tx2"/>
              </a:buClr>
              <a:buFont typeface="Wingdings" panose="05000000000000000000" pitchFamily="2" charset="2"/>
              <a:buNone/>
              <a:defRPr sz="1200"/>
            </a:lvl1pPr>
            <a:lvl2pPr marL="568325" indent="-225425">
              <a:buClr>
                <a:schemeClr val="tx2"/>
              </a:buClr>
              <a:buFont typeface="Courier New" panose="02070309020205020404" pitchFamily="49" charset="0"/>
              <a:buChar char="o"/>
              <a:defRPr sz="1800"/>
            </a:lvl2pPr>
            <a:lvl3pPr marL="914400" indent="-228600">
              <a:buClr>
                <a:schemeClr val="tx2"/>
              </a:buClr>
              <a:buFont typeface="Arial" panose="020B0604020202020204" pitchFamily="34" charset="0"/>
              <a:buChar char="•"/>
              <a:defRPr sz="1800"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3" name="Table or Image">
            <a:extLst>
              <a:ext uri="{FF2B5EF4-FFF2-40B4-BE49-F238E27FC236}">
                <a16:creationId xmlns:a16="http://schemas.microsoft.com/office/drawing/2014/main" id="{01884091-B2D7-4C45-86BC-7D4F74E79C27}"/>
              </a:ext>
            </a:extLst>
          </p:cNvPr>
          <p:cNvSpPr>
            <a:spLocks noGrp="1"/>
          </p:cNvSpPr>
          <p:nvPr>
            <p:ph sz="quarter" idx="45" hasCustomPrompt="1"/>
          </p:nvPr>
        </p:nvSpPr>
        <p:spPr>
          <a:xfrm>
            <a:off x="6397756" y="3451332"/>
            <a:ext cx="1033031" cy="1051174"/>
          </a:xfrm>
          <a:prstGeom prst="rect">
            <a:avLst/>
          </a:prstGeom>
          <a:ln w="12700">
            <a:solidFill>
              <a:schemeClr val="bg2"/>
            </a:solidFill>
          </a:ln>
        </p:spPr>
        <p:txBody>
          <a:bodyPr/>
          <a:lstStyle>
            <a:lvl1pPr marL="0" indent="0">
              <a:buClr>
                <a:schemeClr val="tx2"/>
              </a:buClr>
              <a:buFont typeface="Wingdings" panose="05000000000000000000" pitchFamily="2" charset="2"/>
              <a:buNone/>
              <a:defRPr sz="1200"/>
            </a:lvl1pPr>
            <a:lvl2pPr marL="568325" indent="-225425">
              <a:buClr>
                <a:schemeClr val="tx2"/>
              </a:buClr>
              <a:buFont typeface="Courier New" panose="02070309020205020404" pitchFamily="49" charset="0"/>
              <a:buChar char="o"/>
              <a:defRPr sz="1800"/>
            </a:lvl2pPr>
            <a:lvl3pPr marL="914400" indent="-228600">
              <a:buClr>
                <a:schemeClr val="tx2"/>
              </a:buClr>
              <a:buFont typeface="Arial" panose="020B0604020202020204" pitchFamily="34" charset="0"/>
              <a:buChar char="•"/>
              <a:defRPr sz="1800"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4" name="Table or Image">
            <a:extLst>
              <a:ext uri="{FF2B5EF4-FFF2-40B4-BE49-F238E27FC236}">
                <a16:creationId xmlns:a16="http://schemas.microsoft.com/office/drawing/2014/main" id="{BCCA4455-3AE1-1943-AD67-2A4DFA99E393}"/>
              </a:ext>
            </a:extLst>
          </p:cNvPr>
          <p:cNvSpPr>
            <a:spLocks noGrp="1"/>
          </p:cNvSpPr>
          <p:nvPr>
            <p:ph sz="quarter" idx="46" hasCustomPrompt="1"/>
          </p:nvPr>
        </p:nvSpPr>
        <p:spPr>
          <a:xfrm>
            <a:off x="7585928" y="1816172"/>
            <a:ext cx="1033031" cy="1051174"/>
          </a:xfrm>
          <a:prstGeom prst="rect">
            <a:avLst/>
          </a:prstGeom>
          <a:ln w="12700">
            <a:solidFill>
              <a:schemeClr val="bg2"/>
            </a:solidFill>
          </a:ln>
        </p:spPr>
        <p:txBody>
          <a:bodyPr/>
          <a:lstStyle>
            <a:lvl1pPr marL="0" indent="0">
              <a:buClr>
                <a:schemeClr val="tx2"/>
              </a:buClr>
              <a:buFont typeface="Wingdings" panose="05000000000000000000" pitchFamily="2" charset="2"/>
              <a:buNone/>
              <a:defRPr sz="1200"/>
            </a:lvl1pPr>
            <a:lvl2pPr marL="568325" indent="-225425">
              <a:buClr>
                <a:schemeClr val="tx2"/>
              </a:buClr>
              <a:buFont typeface="Courier New" panose="02070309020205020404" pitchFamily="49" charset="0"/>
              <a:buChar char="o"/>
              <a:defRPr sz="1800"/>
            </a:lvl2pPr>
            <a:lvl3pPr marL="914400" indent="-228600">
              <a:buClr>
                <a:schemeClr val="tx2"/>
              </a:buClr>
              <a:buFont typeface="Arial" panose="020B0604020202020204" pitchFamily="34" charset="0"/>
              <a:buChar char="•"/>
              <a:defRPr sz="1800"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8" name="Citation">
            <a:extLst>
              <a:ext uri="{FF2B5EF4-FFF2-40B4-BE49-F238E27FC236}">
                <a16:creationId xmlns:a16="http://schemas.microsoft.com/office/drawing/2014/main" id="{DEE35AFB-A4A5-BF4E-9555-0CBD73E0D70C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2116256" y="4581310"/>
            <a:ext cx="6744017" cy="200055"/>
          </a:xfrm>
          <a:prstGeom prst="rect">
            <a:avLst/>
          </a:prstGeom>
        </p:spPr>
        <p:txBody>
          <a:bodyPr anchor="ctr"/>
          <a:lstStyle>
            <a:lvl1pPr algn="r">
              <a:buNone/>
              <a:defRPr lang="en-US" sz="1050" b="0" i="0" u="none" strike="noStrike" smtClean="0">
                <a:effectLst/>
              </a:defRPr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Adapted/Reprinted from [APA reference].</a:t>
            </a:r>
          </a:p>
        </p:txBody>
      </p:sp>
      <p:pic>
        <p:nvPicPr>
          <p:cNvPr id="27" name="WSE logo">
            <a:extLst>
              <a:ext uri="{FF2B5EF4-FFF2-40B4-BE49-F238E27FC236}">
                <a16:creationId xmlns:a16="http://schemas.microsoft.com/office/drawing/2014/main" id="{978592AB-D8FE-E649-9B9F-6BB4F13FB0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  <p:sp>
        <p:nvSpPr>
          <p:cNvPr id="29" name="Page Number">
            <a:extLst>
              <a:ext uri="{FF2B5EF4-FFF2-40B4-BE49-F238E27FC236}">
                <a16:creationId xmlns:a16="http://schemas.microsoft.com/office/drawing/2014/main" id="{5B0C4C21-CAD5-874E-9CB4-3D5DA2A82B8E}"/>
              </a:ext>
            </a:extLst>
          </p:cNvPr>
          <p:cNvSpPr txBox="1"/>
          <p:nvPr userDrawn="1"/>
        </p:nvSpPr>
        <p:spPr>
          <a:xfrm>
            <a:off x="8133198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               </a:t>
            </a:r>
            <a:fld id="{F2C1E792-EDA4-4DC5-8412-A2C2E5D30ADF}" type="slidenum"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205624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b Info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94E74D57-75EE-47EE-BA67-188DFE9185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5624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Title">
            <a:extLst>
              <a:ext uri="{FF2B5EF4-FFF2-40B4-BE49-F238E27FC236}">
                <a16:creationId xmlns:a16="http://schemas.microsoft.com/office/drawing/2014/main" id="{8C10952F-BEB3-4B15-B210-69BD49BEFC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noProof="0"/>
              <a:t>Click to add title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8C2B6F8-5270-4AAC-84AB-07CDF49EF4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3265742" y="1730102"/>
            <a:ext cx="825191" cy="608883"/>
          </a:xfrm>
          <a:prstGeom prst="line">
            <a:avLst/>
          </a:prstGeom>
          <a:noFill/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9F6A1D8-A2CC-4923-A16C-DDC0AE2655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endCxn id="22" idx="6"/>
          </p:cNvCxnSpPr>
          <p:nvPr userDrawn="1"/>
        </p:nvCxnSpPr>
        <p:spPr>
          <a:xfrm flipH="1" flipV="1">
            <a:off x="3066098" y="2826265"/>
            <a:ext cx="807608" cy="2579"/>
          </a:xfrm>
          <a:prstGeom prst="line">
            <a:avLst/>
          </a:prstGeom>
          <a:noFill/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3A94BF1-70EF-4657-9FD2-7268FCDD2A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3263362" y="3318701"/>
            <a:ext cx="827570" cy="608883"/>
          </a:xfrm>
          <a:prstGeom prst="line">
            <a:avLst/>
          </a:prstGeom>
          <a:noFill/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B6D69FB-8A1F-404E-954A-39D19CE8EE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070651" y="3318701"/>
            <a:ext cx="825191" cy="614040"/>
          </a:xfrm>
          <a:prstGeom prst="line">
            <a:avLst/>
          </a:prstGeom>
          <a:noFill/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A3F1246-E233-4D62-8729-6E01225CEB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endCxn id="21" idx="6"/>
          </p:cNvCxnSpPr>
          <p:nvPr userDrawn="1"/>
        </p:nvCxnSpPr>
        <p:spPr>
          <a:xfrm>
            <a:off x="5273557" y="2828843"/>
            <a:ext cx="807608" cy="2579"/>
          </a:xfrm>
          <a:prstGeom prst="line">
            <a:avLst/>
          </a:prstGeom>
          <a:noFill/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D1E2D7D-D261-4A75-B9BC-0BBF0469A1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V="1">
            <a:off x="5070651" y="1724945"/>
            <a:ext cx="825191" cy="614040"/>
          </a:xfrm>
          <a:prstGeom prst="line">
            <a:avLst/>
          </a:prstGeom>
          <a:noFill/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</p:cxnSp>
      <p:sp>
        <p:nvSpPr>
          <p:cNvPr id="9" name="Овал 14">
            <a:extLst>
              <a:ext uri="{FF2B5EF4-FFF2-40B4-BE49-F238E27FC236}">
                <a16:creationId xmlns:a16="http://schemas.microsoft.com/office/drawing/2014/main" id="{4AA732B5-FC4B-4A01-AFB1-F5DEB4AE2B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632721" y="1924589"/>
            <a:ext cx="1899731" cy="1899728"/>
          </a:xfrm>
          <a:prstGeom prst="ellipse">
            <a:avLst/>
          </a:prstGeom>
          <a:solidFill>
            <a:srgbClr val="092C74"/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506" b="0" i="0" u="none" strike="noStrike" kern="0" cap="none" spc="0" normalizeH="0" baseline="0" noProof="0" dirty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19" name="Овал 14">
            <a:extLst>
              <a:ext uri="{FF2B5EF4-FFF2-40B4-BE49-F238E27FC236}">
                <a16:creationId xmlns:a16="http://schemas.microsoft.com/office/drawing/2014/main" id="{2AF27178-6C1A-4F27-A92C-C18958EBBC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066098" y="1525301"/>
            <a:ext cx="399289" cy="399289"/>
          </a:xfrm>
          <a:prstGeom prst="ellipse">
            <a:avLst/>
          </a:prstGeom>
          <a:solidFill>
            <a:schemeClr val="bg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506" b="0" i="0" u="none" strike="noStrike" kern="0" cap="none" spc="0" normalizeH="0" baseline="0" noProof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20" name="Овал 14">
            <a:extLst>
              <a:ext uri="{FF2B5EF4-FFF2-40B4-BE49-F238E27FC236}">
                <a16:creationId xmlns:a16="http://schemas.microsoft.com/office/drawing/2014/main" id="{BE0CD8D1-17DB-40F6-A65E-4DCA166738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5696197" y="1530458"/>
            <a:ext cx="399289" cy="399289"/>
          </a:xfrm>
          <a:prstGeom prst="ellipse">
            <a:avLst/>
          </a:prstGeom>
          <a:solidFill>
            <a:schemeClr val="bg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506" b="0" i="0" u="none" strike="noStrike" kern="0" cap="none" spc="0" normalizeH="0" baseline="0" noProof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21" name="Овал 14">
            <a:extLst>
              <a:ext uri="{FF2B5EF4-FFF2-40B4-BE49-F238E27FC236}">
                <a16:creationId xmlns:a16="http://schemas.microsoft.com/office/drawing/2014/main" id="{DBF77BC9-726B-446A-B583-7B15877E09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6081165" y="2631778"/>
            <a:ext cx="399289" cy="399289"/>
          </a:xfrm>
          <a:prstGeom prst="ellipse">
            <a:avLst/>
          </a:prstGeom>
          <a:solidFill>
            <a:schemeClr val="bg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506" b="0" i="0" u="none" strike="noStrike" kern="0" cap="none" spc="0" normalizeH="0" baseline="0" noProof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22" name="Овал 14">
            <a:extLst>
              <a:ext uri="{FF2B5EF4-FFF2-40B4-BE49-F238E27FC236}">
                <a16:creationId xmlns:a16="http://schemas.microsoft.com/office/drawing/2014/main" id="{76B86DC7-34B6-4403-88DE-EA9DD47F2E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666809" y="2626620"/>
            <a:ext cx="399289" cy="399289"/>
          </a:xfrm>
          <a:prstGeom prst="ellipse">
            <a:avLst/>
          </a:prstGeom>
          <a:solidFill>
            <a:schemeClr val="bg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506" b="0" i="0" u="none" strike="noStrike" kern="0" cap="none" spc="0" normalizeH="0" baseline="0" noProof="0" dirty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23" name="Овал 14">
            <a:extLst>
              <a:ext uri="{FF2B5EF4-FFF2-40B4-BE49-F238E27FC236}">
                <a16:creationId xmlns:a16="http://schemas.microsoft.com/office/drawing/2014/main" id="{F641A164-CB54-4FBB-8A1F-C73AFBF787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066098" y="3727940"/>
            <a:ext cx="399289" cy="399289"/>
          </a:xfrm>
          <a:prstGeom prst="ellipse">
            <a:avLst/>
          </a:prstGeom>
          <a:solidFill>
            <a:schemeClr val="bg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506" b="0" i="0" u="none" strike="noStrike" kern="0" cap="none" spc="0" normalizeH="0" baseline="0" noProof="0" dirty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24" name="Овал 14">
            <a:extLst>
              <a:ext uri="{FF2B5EF4-FFF2-40B4-BE49-F238E27FC236}">
                <a16:creationId xmlns:a16="http://schemas.microsoft.com/office/drawing/2014/main" id="{499DA529-A0FF-4067-8AEF-3FDE2C3A80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5696197" y="3733097"/>
            <a:ext cx="399289" cy="399289"/>
          </a:xfrm>
          <a:prstGeom prst="ellipse">
            <a:avLst/>
          </a:prstGeom>
          <a:solidFill>
            <a:schemeClr val="bg1"/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506" b="0" i="0" u="none" strike="noStrike" kern="0" cap="none" spc="0" normalizeH="0" baseline="0" noProof="0" dirty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33" name="Chart Title">
            <a:extLst>
              <a:ext uri="{FF2B5EF4-FFF2-40B4-BE49-F238E27FC236}">
                <a16:creationId xmlns:a16="http://schemas.microsoft.com/office/drawing/2014/main" id="{7ED65BE2-48E9-41D2-AD5F-16BB3D72781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628821" y="2513840"/>
            <a:ext cx="1886358" cy="61475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Add Title</a:t>
            </a:r>
          </a:p>
        </p:txBody>
      </p:sp>
      <p:sp>
        <p:nvSpPr>
          <p:cNvPr id="37" name="Item 1 Text">
            <a:extLst>
              <a:ext uri="{FF2B5EF4-FFF2-40B4-BE49-F238E27FC236}">
                <a16:creationId xmlns:a16="http://schemas.microsoft.com/office/drawing/2014/main" id="{FED8E20B-6C3E-473E-BA6C-6A8BF54389C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33919" y="1525970"/>
            <a:ext cx="2401467" cy="4082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38" name="Item 2 Text">
            <a:extLst>
              <a:ext uri="{FF2B5EF4-FFF2-40B4-BE49-F238E27FC236}">
                <a16:creationId xmlns:a16="http://schemas.microsoft.com/office/drawing/2014/main" id="{2A5E3286-0F43-4B4B-83AD-89ECE01046B5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70342" y="2617088"/>
            <a:ext cx="1998760" cy="4082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39" name="Item 3 Text">
            <a:extLst>
              <a:ext uri="{FF2B5EF4-FFF2-40B4-BE49-F238E27FC236}">
                <a16:creationId xmlns:a16="http://schemas.microsoft.com/office/drawing/2014/main" id="{6C886B0A-F7FB-443C-8E9D-431704D3617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33918" y="3718966"/>
            <a:ext cx="2401467" cy="4082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34" name="Item 4 Text">
            <a:extLst>
              <a:ext uri="{FF2B5EF4-FFF2-40B4-BE49-F238E27FC236}">
                <a16:creationId xmlns:a16="http://schemas.microsoft.com/office/drawing/2014/main" id="{1200382F-6E85-4643-BB97-D08B303CAF6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208613" y="1521484"/>
            <a:ext cx="2410722" cy="4082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35" name="Item 5 Text">
            <a:extLst>
              <a:ext uri="{FF2B5EF4-FFF2-40B4-BE49-F238E27FC236}">
                <a16:creationId xmlns:a16="http://schemas.microsoft.com/office/drawing/2014/main" id="{A7860D47-F00A-4556-8C9B-6F0BF7E0FED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578161" y="2619200"/>
            <a:ext cx="2002862" cy="4082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36" name="Item 6 Text">
            <a:extLst>
              <a:ext uri="{FF2B5EF4-FFF2-40B4-BE49-F238E27FC236}">
                <a16:creationId xmlns:a16="http://schemas.microsoft.com/office/drawing/2014/main" id="{84A6D190-21EB-4D6C-B656-9DBD1F0A602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208613" y="3723452"/>
            <a:ext cx="2410722" cy="4082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2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Click to add text</a:t>
            </a:r>
          </a:p>
        </p:txBody>
      </p:sp>
      <p:sp>
        <p:nvSpPr>
          <p:cNvPr id="26" name="Page Number">
            <a:extLst>
              <a:ext uri="{FF2B5EF4-FFF2-40B4-BE49-F238E27FC236}">
                <a16:creationId xmlns:a16="http://schemas.microsoft.com/office/drawing/2014/main" id="{04C681CD-365D-47CC-8E66-4F0907AE9E9A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 dirty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28" name="WSE logo">
            <a:extLst>
              <a:ext uri="{FF2B5EF4-FFF2-40B4-BE49-F238E27FC236}">
                <a16:creationId xmlns:a16="http://schemas.microsoft.com/office/drawing/2014/main" id="{0CEDB7AD-CD61-4E2F-A8BB-6836F873B5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80396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r Info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">
            <a:extLst>
              <a:ext uri="{FF2B5EF4-FFF2-40B4-BE49-F238E27FC236}">
                <a16:creationId xmlns:a16="http://schemas.microsoft.com/office/drawing/2014/main" id="{2688A55F-975D-4F71-93A6-A10CD71A82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23189"/>
            <a:ext cx="8085415" cy="841471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noProof="0"/>
              <a:t>Click to add title</a:t>
            </a:r>
          </a:p>
        </p:txBody>
      </p:sp>
      <p:sp>
        <p:nvSpPr>
          <p:cNvPr id="44" name="Statistic 1 Title">
            <a:extLst>
              <a:ext uri="{FF2B5EF4-FFF2-40B4-BE49-F238E27FC236}">
                <a16:creationId xmlns:a16="http://schemas.microsoft.com/office/drawing/2014/main" id="{A2828BA5-8825-421A-93CA-412CC2166D1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192777" y="1351987"/>
            <a:ext cx="1894469" cy="2699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45" name="Statistic 1 Text">
            <a:extLst>
              <a:ext uri="{FF2B5EF4-FFF2-40B4-BE49-F238E27FC236}">
                <a16:creationId xmlns:a16="http://schemas.microsoft.com/office/drawing/2014/main" id="{9AACFF7D-2C0A-4B7F-AF8F-7484D3D4FD4D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192777" y="1629279"/>
            <a:ext cx="1894469" cy="38732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0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10" name="Bar 1">
            <a:extLst>
              <a:ext uri="{FF2B5EF4-FFF2-40B4-BE49-F238E27FC236}">
                <a16:creationId xmlns:a16="http://schemas.microsoft.com/office/drawing/2014/main" id="{93D57781-D93A-442A-96CE-A747726F174D}"/>
              </a:ext>
            </a:extLst>
          </p:cNvPr>
          <p:cNvSpPr/>
          <p:nvPr userDrawn="1"/>
        </p:nvSpPr>
        <p:spPr>
          <a:xfrm>
            <a:off x="3479956" y="1410845"/>
            <a:ext cx="3684449" cy="492167"/>
          </a:xfrm>
          <a:prstGeom prst="roundRect">
            <a:avLst>
              <a:gd name="adj" fmla="val 50000"/>
            </a:avLst>
          </a:prstGeom>
          <a:solidFill>
            <a:srgbClr val="C0C0C8">
              <a:lumMod val="40000"/>
              <a:lumOff val="60000"/>
            </a:srgb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34290" tIns="17145" rIns="34290" bIns="1714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350" b="1" i="0" u="none" strike="noStrike" kern="0" cap="none" spc="0" normalizeH="0" baseline="0" noProof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41" name="Statistic 1">
            <a:extLst>
              <a:ext uri="{FF2B5EF4-FFF2-40B4-BE49-F238E27FC236}">
                <a16:creationId xmlns:a16="http://schemas.microsoft.com/office/drawing/2014/main" id="{D6B9C495-8208-4219-982B-220ABA0EEF2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551317" y="1466497"/>
            <a:ext cx="1015866" cy="38086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4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00%</a:t>
            </a:r>
          </a:p>
        </p:txBody>
      </p:sp>
      <p:sp>
        <p:nvSpPr>
          <p:cNvPr id="46" name="Statistic 2 Title">
            <a:extLst>
              <a:ext uri="{FF2B5EF4-FFF2-40B4-BE49-F238E27FC236}">
                <a16:creationId xmlns:a16="http://schemas.microsoft.com/office/drawing/2014/main" id="{D3EBB2D5-A2D5-4365-859D-51DA028D3DCD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1192777" y="2435733"/>
            <a:ext cx="1894469" cy="2699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rgbClr val="0072C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47" name="Statistic 2 Text">
            <a:extLst>
              <a:ext uri="{FF2B5EF4-FFF2-40B4-BE49-F238E27FC236}">
                <a16:creationId xmlns:a16="http://schemas.microsoft.com/office/drawing/2014/main" id="{7BC65CCB-9363-4D63-A4D4-DD49F03D14CB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1192777" y="2713026"/>
            <a:ext cx="1894469" cy="38404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0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20" name="Bar 2">
            <a:extLst>
              <a:ext uri="{FF2B5EF4-FFF2-40B4-BE49-F238E27FC236}">
                <a16:creationId xmlns:a16="http://schemas.microsoft.com/office/drawing/2014/main" id="{3F19ABFC-9EDB-4279-9B2E-370828358ADD}"/>
              </a:ext>
            </a:extLst>
          </p:cNvPr>
          <p:cNvSpPr/>
          <p:nvPr userDrawn="1"/>
        </p:nvSpPr>
        <p:spPr>
          <a:xfrm>
            <a:off x="3471258" y="2466942"/>
            <a:ext cx="3696046" cy="492167"/>
          </a:xfrm>
          <a:prstGeom prst="roundRect">
            <a:avLst>
              <a:gd name="adj" fmla="val 50000"/>
            </a:avLst>
          </a:prstGeom>
          <a:solidFill>
            <a:srgbClr val="C0C0C8">
              <a:lumMod val="40000"/>
              <a:lumOff val="60000"/>
            </a:srgb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34290" tIns="17145" rIns="34290" bIns="1714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350" b="1" i="0" u="none" strike="noStrike" kern="0" cap="none" spc="0" normalizeH="0" baseline="0" noProof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42" name="Statistic 2">
            <a:extLst>
              <a:ext uri="{FF2B5EF4-FFF2-40B4-BE49-F238E27FC236}">
                <a16:creationId xmlns:a16="http://schemas.microsoft.com/office/drawing/2014/main" id="{D690B0D4-8B26-487C-8441-16F00BBA051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551317" y="2517102"/>
            <a:ext cx="1015866" cy="38086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400" b="1">
                <a:solidFill>
                  <a:srgbClr val="0072C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00%</a:t>
            </a:r>
          </a:p>
        </p:txBody>
      </p:sp>
      <p:sp>
        <p:nvSpPr>
          <p:cNvPr id="48" name="Statistic 3 Title">
            <a:extLst>
              <a:ext uri="{FF2B5EF4-FFF2-40B4-BE49-F238E27FC236}">
                <a16:creationId xmlns:a16="http://schemas.microsoft.com/office/drawing/2014/main" id="{63C7A322-1A38-4A5A-B964-E5BE146FBDB7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1192777" y="3521301"/>
            <a:ext cx="1894469" cy="2699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49" name="Statistic 3 Text">
            <a:extLst>
              <a:ext uri="{FF2B5EF4-FFF2-40B4-BE49-F238E27FC236}">
                <a16:creationId xmlns:a16="http://schemas.microsoft.com/office/drawing/2014/main" id="{4F0EDD56-AE2E-40F4-940B-756962CEFEE5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1192777" y="3805908"/>
            <a:ext cx="1894469" cy="38404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0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Click to edit</a:t>
            </a:r>
          </a:p>
        </p:txBody>
      </p:sp>
      <p:sp>
        <p:nvSpPr>
          <p:cNvPr id="30" name="Bar 3">
            <a:extLst>
              <a:ext uri="{FF2B5EF4-FFF2-40B4-BE49-F238E27FC236}">
                <a16:creationId xmlns:a16="http://schemas.microsoft.com/office/drawing/2014/main" id="{7528A176-E210-49E6-95A5-644F8EDF274A}"/>
              </a:ext>
            </a:extLst>
          </p:cNvPr>
          <p:cNvSpPr/>
          <p:nvPr userDrawn="1"/>
        </p:nvSpPr>
        <p:spPr>
          <a:xfrm>
            <a:off x="3474157" y="3578339"/>
            <a:ext cx="3690248" cy="492167"/>
          </a:xfrm>
          <a:prstGeom prst="roundRect">
            <a:avLst>
              <a:gd name="adj" fmla="val 50000"/>
            </a:avLst>
          </a:prstGeom>
          <a:solidFill>
            <a:srgbClr val="C0C0C8">
              <a:lumMod val="40000"/>
              <a:lumOff val="60000"/>
            </a:srgb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34290" tIns="17145" rIns="34290" bIns="1714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350" b="1" i="0" u="none" strike="noStrike" kern="0" cap="none" spc="0" normalizeH="0" baseline="0" noProof="0">
              <a:ln>
                <a:noFill/>
              </a:ln>
              <a:solidFill>
                <a:srgbClr val="F2F2F5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43" name="Statistic 3">
            <a:extLst>
              <a:ext uri="{FF2B5EF4-FFF2-40B4-BE49-F238E27FC236}">
                <a16:creationId xmlns:a16="http://schemas.microsoft.com/office/drawing/2014/main" id="{FE09346B-1C78-4805-9F48-8CD3F17FAEB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551317" y="3635812"/>
            <a:ext cx="1015866" cy="38086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400" b="1">
                <a:solidFill>
                  <a:srgbClr val="092C7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 noProof="0"/>
              <a:t>00%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DE0E137-7C7D-4AE8-9803-F4EF3CB1DB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Page Number">
            <a:extLst>
              <a:ext uri="{FF2B5EF4-FFF2-40B4-BE49-F238E27FC236}">
                <a16:creationId xmlns:a16="http://schemas.microsoft.com/office/drawing/2014/main" id="{58463118-2D51-43BB-B06A-C167F59A370B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 dirty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21" name="WSE logo">
            <a:extLst>
              <a:ext uri="{FF2B5EF4-FFF2-40B4-BE49-F238E27FC236}">
                <a16:creationId xmlns:a16="http://schemas.microsoft.com/office/drawing/2014/main" id="{D2618F72-DEAB-49F5-8AE3-9710A790BB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35293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8" descr="Medical History Moment - The Founding of Johns Hopkins University ...">
            <a:extLst>
              <a:ext uri="{FF2B5EF4-FFF2-40B4-BE49-F238E27FC236}">
                <a16:creationId xmlns:a16="http://schemas.microsoft.com/office/drawing/2014/main" id="{268DE600-90A7-4B6B-BFFA-EA2C6E80718E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786" b="7786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reeform 13">
            <a:extLst>
              <a:ext uri="{FF2B5EF4-FFF2-40B4-BE49-F238E27FC236}">
                <a16:creationId xmlns:a16="http://schemas.microsoft.com/office/drawing/2014/main" id="{EBA27004-3833-43ED-82E9-6895434B895C}"/>
              </a:ext>
            </a:extLst>
          </p:cNvPr>
          <p:cNvSpPr>
            <a:spLocks/>
          </p:cNvSpPr>
          <p:nvPr userDrawn="1"/>
        </p:nvSpPr>
        <p:spPr bwMode="auto">
          <a:xfrm rot="10800000">
            <a:off x="-2" y="-3"/>
            <a:ext cx="9144001" cy="5143499"/>
          </a:xfrm>
          <a:prstGeom prst="rect">
            <a:avLst/>
          </a:prstGeom>
          <a:solidFill>
            <a:schemeClr val="tx2">
              <a:alpha val="85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WSE Logo">
            <a:extLst>
              <a:ext uri="{FF2B5EF4-FFF2-40B4-BE49-F238E27FC236}">
                <a16:creationId xmlns:a16="http://schemas.microsoft.com/office/drawing/2014/main" id="{5F610272-EE8A-4752-A390-42C726F6D2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49" t="29483" r="13581" b="28303"/>
          <a:stretch/>
        </p:blipFill>
        <p:spPr>
          <a:xfrm>
            <a:off x="6298808" y="447090"/>
            <a:ext cx="2377440" cy="621421"/>
          </a:xfrm>
          <a:prstGeom prst="rect">
            <a:avLst/>
          </a:prstGeom>
        </p:spPr>
      </p:pic>
      <p:sp>
        <p:nvSpPr>
          <p:cNvPr id="6" name="Course Title">
            <a:extLst>
              <a:ext uri="{FF2B5EF4-FFF2-40B4-BE49-F238E27FC236}">
                <a16:creationId xmlns:a16="http://schemas.microsoft.com/office/drawing/2014/main" id="{A43E8622-AA5C-40CF-A3A0-8B2BF9D750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7751" y="2240842"/>
            <a:ext cx="8208498" cy="5441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4125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dirty="0"/>
              <a:t>Click to add course title</a:t>
            </a:r>
          </a:p>
        </p:txBody>
      </p:sp>
      <p:sp>
        <p:nvSpPr>
          <p:cNvPr id="7" name="Lecture Title">
            <a:extLst>
              <a:ext uri="{FF2B5EF4-FFF2-40B4-BE49-F238E27FC236}">
                <a16:creationId xmlns:a16="http://schemas.microsoft.com/office/drawing/2014/main" id="{DE1C7E4D-69CB-4F79-9436-E0466B26FBB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7749" y="2784966"/>
            <a:ext cx="8219053" cy="36670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25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Click to add lecture title</a:t>
            </a:r>
          </a:p>
        </p:txBody>
      </p:sp>
    </p:spTree>
    <p:extLst>
      <p:ext uri="{BB962C8B-B14F-4D97-AF65-F5344CB8AC3E}">
        <p14:creationId xmlns:p14="http://schemas.microsoft.com/office/powerpoint/2010/main" val="306934498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E54A0AA2-B636-401F-B58B-6DF5349EBC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noProof="0" dirty="0"/>
              <a:t>Click to </a:t>
            </a:r>
            <a:r>
              <a:rPr lang="en-US" noProof="0"/>
              <a:t>add title</a:t>
            </a:r>
            <a:endParaRPr lang="en-US" noProof="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0414BC9-864B-4D63-BFF5-8A26BC6E54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5624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Bullets">
            <a:extLst>
              <a:ext uri="{FF2B5EF4-FFF2-40B4-BE49-F238E27FC236}">
                <a16:creationId xmlns:a16="http://schemas.microsoft.com/office/drawing/2014/main" id="{489A78E5-4DD4-4398-92E6-73293FB04D0D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533919" y="1390650"/>
            <a:ext cx="8085415" cy="3077573"/>
          </a:xfrm>
          <a:prstGeom prst="rect">
            <a:avLst/>
          </a:prstGeom>
        </p:spPr>
        <p:txBody>
          <a:bodyPr>
            <a:noAutofit/>
          </a:bodyPr>
          <a:lstStyle>
            <a:lvl1pPr marL="230188" indent="-230188">
              <a:spcBef>
                <a:spcPts val="75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71500" indent="-228600">
              <a:buClr>
                <a:schemeClr val="bg2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chemeClr val="bg2"/>
              </a:buClr>
              <a:defRPr sz="1600"/>
            </a:lvl3pPr>
          </a:lstStyle>
          <a:p>
            <a:pPr lvl="0"/>
            <a:r>
              <a:rPr lang="en-US" noProof="0" dirty="0"/>
              <a:t>Click to add bullets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</p:txBody>
      </p:sp>
      <p:pic>
        <p:nvPicPr>
          <p:cNvPr id="8" name="WSE logo">
            <a:extLst>
              <a:ext uri="{FF2B5EF4-FFF2-40B4-BE49-F238E27FC236}">
                <a16:creationId xmlns:a16="http://schemas.microsoft.com/office/drawing/2014/main" id="{5F712F24-2ADD-4B4F-B20F-5AF8A0644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  <p:sp>
        <p:nvSpPr>
          <p:cNvPr id="7" name="Page Number">
            <a:extLst>
              <a:ext uri="{FF2B5EF4-FFF2-40B4-BE49-F238E27FC236}">
                <a16:creationId xmlns:a16="http://schemas.microsoft.com/office/drawing/2014/main" id="{A10FF969-5C1A-4F23-A07F-2B9FBF69C84B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bg1">
                    <a:lumMod val="50000"/>
                  </a:schemeClr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2316493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4 Items and Text - Si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">
            <a:extLst>
              <a:ext uri="{FF2B5EF4-FFF2-40B4-BE49-F238E27FC236}">
                <a16:creationId xmlns:a16="http://schemas.microsoft.com/office/drawing/2014/main" id="{95812EB8-9C15-3D45-A153-203E42E985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0351" y="107119"/>
            <a:ext cx="8088983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57C6571-A67F-444A-A354-24A6AEAAE8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6682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Item 1 Text">
            <a:extLst>
              <a:ext uri="{FF2B5EF4-FFF2-40B4-BE49-F238E27FC236}">
                <a16:creationId xmlns:a16="http://schemas.microsoft.com/office/drawing/2014/main" id="{5EF51092-4CA9-4A33-86C8-1C731C02A14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30352" y="1389888"/>
            <a:ext cx="8096622" cy="1523999"/>
          </a:xfrm>
          <a:prstGeom prst="rect">
            <a:avLst/>
          </a:prstGeom>
          <a:ln w="6350">
            <a:noFill/>
          </a:ln>
        </p:spPr>
        <p:txBody>
          <a:bodyPr>
            <a:noAutofit/>
          </a:bodyPr>
          <a:lstStyle>
            <a:lvl1pPr marL="231775" indent="-231775" algn="l">
              <a:buClr>
                <a:srgbClr val="69ACE5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9913" indent="-230188">
              <a:buClr>
                <a:schemeClr val="bg2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69ACE5"/>
              </a:buClr>
              <a:defRPr sz="1600"/>
            </a:lvl3pPr>
          </a:lstStyle>
          <a:p>
            <a:pPr lvl="0"/>
            <a:r>
              <a:rPr lang="en-US" dirty="0"/>
              <a:t>Click to add bullets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5" name="Item 2 Text">
            <a:extLst>
              <a:ext uri="{FF2B5EF4-FFF2-40B4-BE49-F238E27FC236}">
                <a16:creationId xmlns:a16="http://schemas.microsoft.com/office/drawing/2014/main" id="{D5E68B19-4B0E-4A5D-9C14-62AA3BD942B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30351" y="3058846"/>
            <a:ext cx="8088983" cy="1523999"/>
          </a:xfrm>
          <a:prstGeom prst="rect">
            <a:avLst/>
          </a:prstGeom>
          <a:ln w="6350">
            <a:noFill/>
          </a:ln>
        </p:spPr>
        <p:txBody>
          <a:bodyPr>
            <a:noAutofit/>
          </a:bodyPr>
          <a:lstStyle>
            <a:lvl1pPr marL="231775" indent="-231775" algn="l">
              <a:buClr>
                <a:srgbClr val="69ACE5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9913" marR="0" indent="-230188" algn="l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bg2"/>
              </a:buClr>
              <a:buSzTx/>
              <a:buFont typeface="Courier New" panose="02070309020205020404" pitchFamily="49" charset="0"/>
              <a:buChar char="o"/>
              <a:tabLst/>
              <a:defRPr sz="1600"/>
            </a:lvl2pPr>
            <a:lvl3pPr marL="914400" indent="-228600">
              <a:buClr>
                <a:srgbClr val="69ACE5"/>
              </a:buClr>
              <a:buFont typeface="Arial" panose="020B0604020202020204" pitchFamily="34" charset="0"/>
              <a:buChar char="•"/>
              <a:defRPr sz="1600"/>
            </a:lvl3pPr>
          </a:lstStyle>
          <a:p>
            <a:pPr lvl="0"/>
            <a:r>
              <a:rPr lang="en-US" dirty="0"/>
              <a:t>Click to add bullets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1"/>
            <a:endParaRPr lang="en-US" dirty="0"/>
          </a:p>
        </p:txBody>
      </p:sp>
      <p:sp>
        <p:nvSpPr>
          <p:cNvPr id="14" name="Page Number">
            <a:extLst>
              <a:ext uri="{FF2B5EF4-FFF2-40B4-BE49-F238E27FC236}">
                <a16:creationId xmlns:a16="http://schemas.microsoft.com/office/drawing/2014/main" id="{CF4BC876-D827-4E5E-A572-DF3D59B88245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               </a:t>
            </a:r>
            <a:fld id="{F2C1E792-EDA4-4DC5-8412-A2C2E5D30ADF}" type="slidenum"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16" name="WSE logo">
            <a:extLst>
              <a:ext uri="{FF2B5EF4-FFF2-40B4-BE49-F238E27FC236}">
                <a16:creationId xmlns:a16="http://schemas.microsoft.com/office/drawing/2014/main" id="{9BB8FB21-BFAB-4131-ADE3-626699BE3E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29664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and Image - Simple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">
            <a:extLst>
              <a:ext uri="{FF2B5EF4-FFF2-40B4-BE49-F238E27FC236}">
                <a16:creationId xmlns:a16="http://schemas.microsoft.com/office/drawing/2014/main" id="{CB799A64-7BA6-4F73-8C2E-53459D5C88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20" y="107119"/>
            <a:ext cx="8152880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D21F650-C42B-4B41-8CC9-AD6289B54C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5624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Bullets">
            <a:extLst>
              <a:ext uri="{FF2B5EF4-FFF2-40B4-BE49-F238E27FC236}">
                <a16:creationId xmlns:a16="http://schemas.microsoft.com/office/drawing/2014/main" id="{943C2D0A-A157-470D-A872-D9191D23B66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30352" y="1389888"/>
            <a:ext cx="3571875" cy="3134272"/>
          </a:xfrm>
          <a:prstGeom prst="rect">
            <a:avLst/>
          </a:prstGeom>
        </p:spPr>
        <p:txBody>
          <a:bodyPr>
            <a:noAutofit/>
          </a:bodyPr>
          <a:lstStyle>
            <a:lvl1pPr marL="258366" indent="-258366">
              <a:buClr>
                <a:schemeClr val="bg2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8325" indent="-225425">
              <a:buClr>
                <a:schemeClr val="bg2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chemeClr val="bg2"/>
              </a:buClr>
              <a:defRPr sz="1600"/>
            </a:lvl3pPr>
          </a:lstStyle>
          <a:p>
            <a:pPr lvl="0"/>
            <a:r>
              <a:rPr lang="en-US" noProof="0" dirty="0"/>
              <a:t>Click to add bullets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</p:txBody>
      </p:sp>
      <p:sp>
        <p:nvSpPr>
          <p:cNvPr id="5" name="Picture">
            <a:extLst>
              <a:ext uri="{FF2B5EF4-FFF2-40B4-BE49-F238E27FC236}">
                <a16:creationId xmlns:a16="http://schemas.microsoft.com/office/drawing/2014/main" id="{62263A2E-EA98-4267-A448-A9F7B45DA8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 bwMode="auto">
          <a:xfrm>
            <a:off x="4572000" y="1389888"/>
            <a:ext cx="4114800" cy="3174968"/>
          </a:xfrm>
          <a:custGeom>
            <a:avLst/>
            <a:gdLst>
              <a:gd name="connsiteX0" fmla="*/ 0 w 5340626"/>
              <a:gd name="connsiteY0" fmla="*/ 0 h 3869635"/>
              <a:gd name="connsiteX1" fmla="*/ 5340626 w 5340626"/>
              <a:gd name="connsiteY1" fmla="*/ 0 h 3869635"/>
              <a:gd name="connsiteX2" fmla="*/ 5340626 w 5340626"/>
              <a:gd name="connsiteY2" fmla="*/ 3869635 h 3869635"/>
              <a:gd name="connsiteX3" fmla="*/ 0 w 5340626"/>
              <a:gd name="connsiteY3" fmla="*/ 3869635 h 3869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40626" h="3869635">
                <a:moveTo>
                  <a:pt x="0" y="0"/>
                </a:moveTo>
                <a:lnTo>
                  <a:pt x="5340626" y="0"/>
                </a:lnTo>
                <a:lnTo>
                  <a:pt x="5340626" y="3869635"/>
                </a:lnTo>
                <a:lnTo>
                  <a:pt x="0" y="3869635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Picture Citation">
            <a:extLst>
              <a:ext uri="{FF2B5EF4-FFF2-40B4-BE49-F238E27FC236}">
                <a16:creationId xmlns:a16="http://schemas.microsoft.com/office/drawing/2014/main" id="{370BA653-1209-4CAE-B920-460A0AC6A53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260004" y="4566886"/>
            <a:ext cx="1426796" cy="200055"/>
          </a:xfrm>
          <a:prstGeom prst="rect">
            <a:avLst/>
          </a:prstGeom>
        </p:spPr>
        <p:txBody>
          <a:bodyPr anchor="ctr"/>
          <a:lstStyle>
            <a:lvl1pPr algn="r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10" name="Page Number">
            <a:extLst>
              <a:ext uri="{FF2B5EF4-FFF2-40B4-BE49-F238E27FC236}">
                <a16:creationId xmlns:a16="http://schemas.microsoft.com/office/drawing/2014/main" id="{9B9A818F-3D06-4A28-8F25-13339F74D56D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bg1">
                    <a:lumMod val="50000"/>
                  </a:schemeClr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13" name="WSE logo">
            <a:extLst>
              <a:ext uri="{FF2B5EF4-FFF2-40B4-BE49-F238E27FC236}">
                <a16:creationId xmlns:a16="http://schemas.microsoft.com/office/drawing/2014/main" id="{A4943CF0-0E2F-4708-84F8-44218E3CFB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6860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ullets and Image - Simple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">
            <a:extLst>
              <a:ext uri="{FF2B5EF4-FFF2-40B4-BE49-F238E27FC236}">
                <a16:creationId xmlns:a16="http://schemas.microsoft.com/office/drawing/2014/main" id="{CB799A64-7BA6-4F73-8C2E-53459D5C88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20" y="107119"/>
            <a:ext cx="8152880" cy="857542"/>
          </a:xfrm>
          <a:prstGeom prst="rect">
            <a:avLst/>
          </a:prstGeom>
        </p:spPr>
        <p:txBody>
          <a:bodyPr anchor="b"/>
          <a:lstStyle>
            <a:lvl1pPr>
              <a:defRPr sz="3000" b="1" i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D21F650-C42B-4B41-8CC9-AD6289B54C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5624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Picture">
            <a:extLst>
              <a:ext uri="{FF2B5EF4-FFF2-40B4-BE49-F238E27FC236}">
                <a16:creationId xmlns:a16="http://schemas.microsoft.com/office/drawing/2014/main" id="{4884B21B-478C-4C01-9996-0F72AC03614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 bwMode="auto">
          <a:xfrm>
            <a:off x="522711" y="1389888"/>
            <a:ext cx="3921623" cy="3174968"/>
          </a:xfrm>
          <a:custGeom>
            <a:avLst/>
            <a:gdLst>
              <a:gd name="connsiteX0" fmla="*/ 0 w 5340626"/>
              <a:gd name="connsiteY0" fmla="*/ 0 h 3869635"/>
              <a:gd name="connsiteX1" fmla="*/ 5340626 w 5340626"/>
              <a:gd name="connsiteY1" fmla="*/ 0 h 3869635"/>
              <a:gd name="connsiteX2" fmla="*/ 5340626 w 5340626"/>
              <a:gd name="connsiteY2" fmla="*/ 3869635 h 3869635"/>
              <a:gd name="connsiteX3" fmla="*/ 0 w 5340626"/>
              <a:gd name="connsiteY3" fmla="*/ 3869635 h 3869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40626" h="3869635">
                <a:moveTo>
                  <a:pt x="0" y="0"/>
                </a:moveTo>
                <a:lnTo>
                  <a:pt x="5340626" y="0"/>
                </a:lnTo>
                <a:lnTo>
                  <a:pt x="5340626" y="3869635"/>
                </a:lnTo>
                <a:lnTo>
                  <a:pt x="0" y="3869635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Picture Citation">
            <a:extLst>
              <a:ext uri="{FF2B5EF4-FFF2-40B4-BE49-F238E27FC236}">
                <a16:creationId xmlns:a16="http://schemas.microsoft.com/office/drawing/2014/main" id="{47FB68FD-CDA4-408D-A343-8A86DF16AEA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017538" y="4585070"/>
            <a:ext cx="1426796" cy="200055"/>
          </a:xfrm>
          <a:prstGeom prst="rect">
            <a:avLst/>
          </a:prstGeom>
        </p:spPr>
        <p:txBody>
          <a:bodyPr anchor="ctr"/>
          <a:lstStyle>
            <a:lvl1pPr algn="r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5" name="Picture">
            <a:extLst>
              <a:ext uri="{FF2B5EF4-FFF2-40B4-BE49-F238E27FC236}">
                <a16:creationId xmlns:a16="http://schemas.microsoft.com/office/drawing/2014/main" id="{62263A2E-EA98-4267-A448-A9F7B45DA8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 bwMode="auto">
          <a:xfrm>
            <a:off x="4765176" y="1389888"/>
            <a:ext cx="3921623" cy="3174968"/>
          </a:xfrm>
          <a:custGeom>
            <a:avLst/>
            <a:gdLst>
              <a:gd name="connsiteX0" fmla="*/ 0 w 5340626"/>
              <a:gd name="connsiteY0" fmla="*/ 0 h 3869635"/>
              <a:gd name="connsiteX1" fmla="*/ 5340626 w 5340626"/>
              <a:gd name="connsiteY1" fmla="*/ 0 h 3869635"/>
              <a:gd name="connsiteX2" fmla="*/ 5340626 w 5340626"/>
              <a:gd name="connsiteY2" fmla="*/ 3869635 h 3869635"/>
              <a:gd name="connsiteX3" fmla="*/ 0 w 5340626"/>
              <a:gd name="connsiteY3" fmla="*/ 3869635 h 3869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40626" h="3869635">
                <a:moveTo>
                  <a:pt x="0" y="0"/>
                </a:moveTo>
                <a:lnTo>
                  <a:pt x="5340626" y="0"/>
                </a:lnTo>
                <a:lnTo>
                  <a:pt x="5340626" y="3869635"/>
                </a:lnTo>
                <a:lnTo>
                  <a:pt x="0" y="3869635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Picture Citation">
            <a:extLst>
              <a:ext uri="{FF2B5EF4-FFF2-40B4-BE49-F238E27FC236}">
                <a16:creationId xmlns:a16="http://schemas.microsoft.com/office/drawing/2014/main" id="{370BA653-1209-4CAE-B920-460A0AC6A53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260004" y="4566886"/>
            <a:ext cx="1426796" cy="200055"/>
          </a:xfrm>
          <a:prstGeom prst="rect">
            <a:avLst/>
          </a:prstGeom>
        </p:spPr>
        <p:txBody>
          <a:bodyPr anchor="ctr"/>
          <a:lstStyle>
            <a:lvl1pPr algn="r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10" name="Page Number">
            <a:extLst>
              <a:ext uri="{FF2B5EF4-FFF2-40B4-BE49-F238E27FC236}">
                <a16:creationId xmlns:a16="http://schemas.microsoft.com/office/drawing/2014/main" id="{9B9A818F-3D06-4A28-8F25-13339F74D56D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 dirty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3" name="WSE logo">
            <a:extLst>
              <a:ext uri="{FF2B5EF4-FFF2-40B4-BE49-F238E27FC236}">
                <a16:creationId xmlns:a16="http://schemas.microsoft.com/office/drawing/2014/main" id="{A4943CF0-0E2F-4708-84F8-44218E3CFB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0678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ullets and Image - Simple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">
            <a:extLst>
              <a:ext uri="{FF2B5EF4-FFF2-40B4-BE49-F238E27FC236}">
                <a16:creationId xmlns:a16="http://schemas.microsoft.com/office/drawing/2014/main" id="{CB799A64-7BA6-4F73-8C2E-53459D5C88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20" y="107119"/>
            <a:ext cx="8152880" cy="857542"/>
          </a:xfrm>
          <a:prstGeom prst="rect">
            <a:avLst/>
          </a:prstGeom>
        </p:spPr>
        <p:txBody>
          <a:bodyPr anchor="b"/>
          <a:lstStyle>
            <a:lvl1pPr>
              <a:defRPr sz="3000" b="1" i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D21F650-C42B-4B41-8CC9-AD6289B54C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5624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Picture">
            <a:extLst>
              <a:ext uri="{FF2B5EF4-FFF2-40B4-BE49-F238E27FC236}">
                <a16:creationId xmlns:a16="http://schemas.microsoft.com/office/drawing/2014/main" id="{4884B21B-478C-4C01-9996-0F72AC03614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 bwMode="auto">
          <a:xfrm>
            <a:off x="522711" y="1389888"/>
            <a:ext cx="3921623" cy="3174968"/>
          </a:xfrm>
          <a:custGeom>
            <a:avLst/>
            <a:gdLst>
              <a:gd name="connsiteX0" fmla="*/ 0 w 5340626"/>
              <a:gd name="connsiteY0" fmla="*/ 0 h 3869635"/>
              <a:gd name="connsiteX1" fmla="*/ 5340626 w 5340626"/>
              <a:gd name="connsiteY1" fmla="*/ 0 h 3869635"/>
              <a:gd name="connsiteX2" fmla="*/ 5340626 w 5340626"/>
              <a:gd name="connsiteY2" fmla="*/ 3869635 h 3869635"/>
              <a:gd name="connsiteX3" fmla="*/ 0 w 5340626"/>
              <a:gd name="connsiteY3" fmla="*/ 3869635 h 3869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40626" h="3869635">
                <a:moveTo>
                  <a:pt x="0" y="0"/>
                </a:moveTo>
                <a:lnTo>
                  <a:pt x="5340626" y="0"/>
                </a:lnTo>
                <a:lnTo>
                  <a:pt x="5340626" y="3869635"/>
                </a:lnTo>
                <a:lnTo>
                  <a:pt x="0" y="3869635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Picture Citation">
            <a:extLst>
              <a:ext uri="{FF2B5EF4-FFF2-40B4-BE49-F238E27FC236}">
                <a16:creationId xmlns:a16="http://schemas.microsoft.com/office/drawing/2014/main" id="{47FB68FD-CDA4-408D-A343-8A86DF16AEA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017538" y="4585070"/>
            <a:ext cx="1426796" cy="200055"/>
          </a:xfrm>
          <a:prstGeom prst="rect">
            <a:avLst/>
          </a:prstGeom>
        </p:spPr>
        <p:txBody>
          <a:bodyPr anchor="ctr"/>
          <a:lstStyle>
            <a:lvl1pPr algn="r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5" name="Picture">
            <a:extLst>
              <a:ext uri="{FF2B5EF4-FFF2-40B4-BE49-F238E27FC236}">
                <a16:creationId xmlns:a16="http://schemas.microsoft.com/office/drawing/2014/main" id="{62263A2E-EA98-4267-A448-A9F7B45DA8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 bwMode="auto">
          <a:xfrm>
            <a:off x="4765176" y="1389888"/>
            <a:ext cx="3921623" cy="3174968"/>
          </a:xfrm>
          <a:custGeom>
            <a:avLst/>
            <a:gdLst>
              <a:gd name="connsiteX0" fmla="*/ 0 w 5340626"/>
              <a:gd name="connsiteY0" fmla="*/ 0 h 3869635"/>
              <a:gd name="connsiteX1" fmla="*/ 5340626 w 5340626"/>
              <a:gd name="connsiteY1" fmla="*/ 0 h 3869635"/>
              <a:gd name="connsiteX2" fmla="*/ 5340626 w 5340626"/>
              <a:gd name="connsiteY2" fmla="*/ 3869635 h 3869635"/>
              <a:gd name="connsiteX3" fmla="*/ 0 w 5340626"/>
              <a:gd name="connsiteY3" fmla="*/ 3869635 h 3869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40626" h="3869635">
                <a:moveTo>
                  <a:pt x="0" y="0"/>
                </a:moveTo>
                <a:lnTo>
                  <a:pt x="5340626" y="0"/>
                </a:lnTo>
                <a:lnTo>
                  <a:pt x="5340626" y="3869635"/>
                </a:lnTo>
                <a:lnTo>
                  <a:pt x="0" y="3869635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Picture Citation">
            <a:extLst>
              <a:ext uri="{FF2B5EF4-FFF2-40B4-BE49-F238E27FC236}">
                <a16:creationId xmlns:a16="http://schemas.microsoft.com/office/drawing/2014/main" id="{370BA653-1209-4CAE-B920-460A0AC6A53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260004" y="4566886"/>
            <a:ext cx="1426796" cy="200055"/>
          </a:xfrm>
          <a:prstGeom prst="rect">
            <a:avLst/>
          </a:prstGeom>
        </p:spPr>
        <p:txBody>
          <a:bodyPr anchor="ctr"/>
          <a:lstStyle>
            <a:lvl1pPr algn="r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10" name="Page Number">
            <a:extLst>
              <a:ext uri="{FF2B5EF4-FFF2-40B4-BE49-F238E27FC236}">
                <a16:creationId xmlns:a16="http://schemas.microsoft.com/office/drawing/2014/main" id="{9B9A818F-3D06-4A28-8F25-13339F74D56D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bg1">
                    <a:lumMod val="50000"/>
                  </a:schemeClr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13" name="WSE logo">
            <a:extLst>
              <a:ext uri="{FF2B5EF4-FFF2-40B4-BE49-F238E27FC236}">
                <a16:creationId xmlns:a16="http://schemas.microsoft.com/office/drawing/2014/main" id="{A4943CF0-0E2F-4708-84F8-44218E3CFB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13514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ullets and Image - Simple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1E64E24-CAF0-4D23-BB2F-41C411BEFB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0352" y="107118"/>
            <a:ext cx="8164088" cy="858505"/>
          </a:xfrm>
          <a:prstGeom prst="rect">
            <a:avLst/>
          </a:prstGeom>
        </p:spPr>
        <p:txBody>
          <a:bodyPr anchor="b"/>
          <a:lstStyle>
            <a:lvl1pPr>
              <a:defRPr sz="3000" b="1" i="0" u="none">
                <a:solidFill>
                  <a:srgbClr val="092C74"/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to add title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2D72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D21F650-C42B-4B41-8CC9-AD6289B54C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5624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Bullets">
            <a:extLst>
              <a:ext uri="{FF2B5EF4-FFF2-40B4-BE49-F238E27FC236}">
                <a16:creationId xmlns:a16="http://schemas.microsoft.com/office/drawing/2014/main" id="{943C2D0A-A157-470D-A872-D9191D23B66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14925" y="1272248"/>
            <a:ext cx="3571875" cy="3174967"/>
          </a:xfrm>
          <a:prstGeom prst="rect">
            <a:avLst/>
          </a:prstGeom>
        </p:spPr>
        <p:txBody>
          <a:bodyPr>
            <a:noAutofit/>
          </a:bodyPr>
          <a:lstStyle>
            <a:lvl1pPr marL="258366" indent="-258366">
              <a:buClr>
                <a:schemeClr val="bg2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8325" indent="-225425">
              <a:buClr>
                <a:schemeClr val="bg2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chemeClr val="bg2"/>
              </a:buClr>
              <a:defRPr sz="1600"/>
            </a:lvl3pPr>
          </a:lstStyle>
          <a:p>
            <a:pPr lvl="0"/>
            <a:r>
              <a:rPr lang="en-US" dirty="0"/>
              <a:t>Click to add bullets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Picture">
            <a:extLst>
              <a:ext uri="{FF2B5EF4-FFF2-40B4-BE49-F238E27FC236}">
                <a16:creationId xmlns:a16="http://schemas.microsoft.com/office/drawing/2014/main" id="{62263A2E-EA98-4267-A448-A9F7B45DA8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 bwMode="auto">
          <a:xfrm>
            <a:off x="457200" y="1272249"/>
            <a:ext cx="4114800" cy="3174968"/>
          </a:xfrm>
          <a:custGeom>
            <a:avLst/>
            <a:gdLst>
              <a:gd name="connsiteX0" fmla="*/ 0 w 5340626"/>
              <a:gd name="connsiteY0" fmla="*/ 0 h 3869635"/>
              <a:gd name="connsiteX1" fmla="*/ 5340626 w 5340626"/>
              <a:gd name="connsiteY1" fmla="*/ 0 h 3869635"/>
              <a:gd name="connsiteX2" fmla="*/ 5340626 w 5340626"/>
              <a:gd name="connsiteY2" fmla="*/ 3869635 h 3869635"/>
              <a:gd name="connsiteX3" fmla="*/ 0 w 5340626"/>
              <a:gd name="connsiteY3" fmla="*/ 3869635 h 3869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40626" h="3869635">
                <a:moveTo>
                  <a:pt x="0" y="0"/>
                </a:moveTo>
                <a:lnTo>
                  <a:pt x="5340626" y="0"/>
                </a:lnTo>
                <a:lnTo>
                  <a:pt x="5340626" y="3869635"/>
                </a:lnTo>
                <a:lnTo>
                  <a:pt x="0" y="3869635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Picture Citation">
            <a:extLst>
              <a:ext uri="{FF2B5EF4-FFF2-40B4-BE49-F238E27FC236}">
                <a16:creationId xmlns:a16="http://schemas.microsoft.com/office/drawing/2014/main" id="{370BA653-1209-4CAE-B920-460A0AC6A53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260004" y="4566886"/>
            <a:ext cx="1426796" cy="200055"/>
          </a:xfrm>
          <a:prstGeom prst="rect">
            <a:avLst/>
          </a:prstGeom>
        </p:spPr>
        <p:txBody>
          <a:bodyPr anchor="ctr"/>
          <a:lstStyle>
            <a:lvl1pPr algn="r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10" name="Page Number">
            <a:extLst>
              <a:ext uri="{FF2B5EF4-FFF2-40B4-BE49-F238E27FC236}">
                <a16:creationId xmlns:a16="http://schemas.microsoft.com/office/drawing/2014/main" id="{9B9A818F-3D06-4A28-8F25-13339F74D56D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               </a:t>
            </a:r>
            <a:fld id="{F2C1E792-EDA4-4DC5-8412-A2C2E5D30ADF}" type="slidenum"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13" name="WSE logo">
            <a:extLst>
              <a:ext uri="{FF2B5EF4-FFF2-40B4-BE49-F238E27FC236}">
                <a16:creationId xmlns:a16="http://schemas.microsoft.com/office/drawing/2014/main" id="{A4943CF0-0E2F-4708-84F8-44218E3CFB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33886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g Imag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">
            <a:extLst>
              <a:ext uri="{FF2B5EF4-FFF2-40B4-BE49-F238E27FC236}">
                <a16:creationId xmlns:a16="http://schemas.microsoft.com/office/drawing/2014/main" id="{B9D2BC59-BAA9-4F86-A1D2-5D980B71B6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5289" y="328403"/>
            <a:ext cx="3131127" cy="119268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BBBCBD4-734B-4675-AF6F-AADF5D7D00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63176" y="1521085"/>
            <a:ext cx="778180" cy="10334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Bullets">
            <a:extLst>
              <a:ext uri="{FF2B5EF4-FFF2-40B4-BE49-F238E27FC236}">
                <a16:creationId xmlns:a16="http://schemas.microsoft.com/office/drawing/2014/main" id="{193BA231-D4D9-4495-ABB3-778FD8DA042C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395289" y="1838548"/>
            <a:ext cx="3131127" cy="266898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buClr>
                <a:schemeClr val="bg2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74675" indent="-231775">
              <a:buClr>
                <a:schemeClr val="bg2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chemeClr val="bg2"/>
              </a:buClr>
              <a:defRPr sz="1600"/>
            </a:lvl3pPr>
          </a:lstStyle>
          <a:p>
            <a:pPr lvl="0"/>
            <a:r>
              <a:rPr lang="en-US" dirty="0"/>
              <a:t>Click to add bullets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Picture">
            <a:extLst>
              <a:ext uri="{FF2B5EF4-FFF2-40B4-BE49-F238E27FC236}">
                <a16:creationId xmlns:a16="http://schemas.microsoft.com/office/drawing/2014/main" id="{265A9C31-C8EA-436B-A2CE-0C7EF8C1A1C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069762" y="0"/>
            <a:ext cx="5074238" cy="5143500"/>
          </a:xfrm>
          <a:custGeom>
            <a:avLst/>
            <a:gdLst>
              <a:gd name="connsiteX0" fmla="*/ 0 w 5965370"/>
              <a:gd name="connsiteY0" fmla="*/ 0 h 6858000"/>
              <a:gd name="connsiteX1" fmla="*/ 5965370 w 5965370"/>
              <a:gd name="connsiteY1" fmla="*/ 0 h 6858000"/>
              <a:gd name="connsiteX2" fmla="*/ 5965370 w 5965370"/>
              <a:gd name="connsiteY2" fmla="*/ 6858000 h 6858000"/>
              <a:gd name="connsiteX3" fmla="*/ 0 w 596537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65370" h="6858000">
                <a:moveTo>
                  <a:pt x="0" y="0"/>
                </a:moveTo>
                <a:lnTo>
                  <a:pt x="5965370" y="0"/>
                </a:lnTo>
                <a:lnTo>
                  <a:pt x="5965370" y="6858000"/>
                </a:lnTo>
                <a:lnTo>
                  <a:pt x="0" y="6858000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id-ID"/>
          </a:p>
        </p:txBody>
      </p:sp>
      <p:sp>
        <p:nvSpPr>
          <p:cNvPr id="16" name="Picture Citation">
            <a:extLst>
              <a:ext uri="{FF2B5EF4-FFF2-40B4-BE49-F238E27FC236}">
                <a16:creationId xmlns:a16="http://schemas.microsoft.com/office/drawing/2014/main" id="{EE8084E3-8476-4A31-8838-95D56C1C999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577459" y="4884009"/>
            <a:ext cx="1426796" cy="200055"/>
          </a:xfrm>
          <a:prstGeom prst="rect">
            <a:avLst/>
          </a:prstGeom>
        </p:spPr>
        <p:txBody>
          <a:bodyPr anchor="ctr"/>
          <a:lstStyle>
            <a:lvl1pPr algn="l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14" name="Page Number">
            <a:extLst>
              <a:ext uri="{FF2B5EF4-FFF2-40B4-BE49-F238E27FC236}">
                <a16:creationId xmlns:a16="http://schemas.microsoft.com/office/drawing/2014/main" id="{111069FF-2DBD-453E-A62E-A87DF2CF2FB0}"/>
              </a:ext>
            </a:extLst>
          </p:cNvPr>
          <p:cNvSpPr txBox="1"/>
          <p:nvPr userDrawn="1"/>
        </p:nvSpPr>
        <p:spPr>
          <a:xfrm>
            <a:off x="-400049" y="4895931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               </a:t>
            </a:r>
            <a:fld id="{F2C1E792-EDA4-4DC5-8412-A2C2E5D30ADF}" type="slidenum"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688846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able o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">
            <a:extLst>
              <a:ext uri="{FF2B5EF4-FFF2-40B4-BE49-F238E27FC236}">
                <a16:creationId xmlns:a16="http://schemas.microsoft.com/office/drawing/2014/main" id="{70285FB5-8EF0-4290-82AE-0E7D18F5E1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70550E0-BE9C-4243-B6E1-D36E23EBA7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5624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Page Number">
            <a:extLst>
              <a:ext uri="{FF2B5EF4-FFF2-40B4-BE49-F238E27FC236}">
                <a16:creationId xmlns:a16="http://schemas.microsoft.com/office/drawing/2014/main" id="{A10FF969-5C1A-4F23-A07F-2B9FBF69C84B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bg1">
                    <a:lumMod val="50000"/>
                  </a:schemeClr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12" name="WSE logo">
            <a:extLst>
              <a:ext uri="{FF2B5EF4-FFF2-40B4-BE49-F238E27FC236}">
                <a16:creationId xmlns:a16="http://schemas.microsoft.com/office/drawing/2014/main" id="{3A47A697-B777-4F7D-815F-EDBEC2B3E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73093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73533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ullets and Image - Simple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1E64E24-CAF0-4D23-BB2F-41C411BEFB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0352" y="107118"/>
            <a:ext cx="8164088" cy="858505"/>
          </a:xfrm>
          <a:prstGeom prst="rect">
            <a:avLst/>
          </a:prstGeom>
        </p:spPr>
        <p:txBody>
          <a:bodyPr anchor="b"/>
          <a:lstStyle>
            <a:lvl1pPr>
              <a:defRPr sz="3000" b="1" i="0" u="none">
                <a:solidFill>
                  <a:srgbClr val="092C74"/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to add title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2D72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D21F650-C42B-4B41-8CC9-AD6289B54C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40080" y="965624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Bullets">
            <a:extLst>
              <a:ext uri="{FF2B5EF4-FFF2-40B4-BE49-F238E27FC236}">
                <a16:creationId xmlns:a16="http://schemas.microsoft.com/office/drawing/2014/main" id="{943C2D0A-A157-470D-A872-D9191D23B66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14925" y="1272248"/>
            <a:ext cx="3571875" cy="3174967"/>
          </a:xfrm>
          <a:prstGeom prst="rect">
            <a:avLst/>
          </a:prstGeom>
        </p:spPr>
        <p:txBody>
          <a:bodyPr>
            <a:noAutofit/>
          </a:bodyPr>
          <a:lstStyle>
            <a:lvl1pPr marL="258366" indent="-258366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68325" indent="-225425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dirty="0"/>
              <a:t>Click to add bullets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Picture">
            <a:extLst>
              <a:ext uri="{FF2B5EF4-FFF2-40B4-BE49-F238E27FC236}">
                <a16:creationId xmlns:a16="http://schemas.microsoft.com/office/drawing/2014/main" id="{62263A2E-EA98-4267-A448-A9F7B45DA8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 bwMode="auto">
          <a:xfrm>
            <a:off x="457200" y="1272249"/>
            <a:ext cx="4114800" cy="3174968"/>
          </a:xfrm>
          <a:custGeom>
            <a:avLst/>
            <a:gdLst>
              <a:gd name="connsiteX0" fmla="*/ 0 w 5340626"/>
              <a:gd name="connsiteY0" fmla="*/ 0 h 3869635"/>
              <a:gd name="connsiteX1" fmla="*/ 5340626 w 5340626"/>
              <a:gd name="connsiteY1" fmla="*/ 0 h 3869635"/>
              <a:gd name="connsiteX2" fmla="*/ 5340626 w 5340626"/>
              <a:gd name="connsiteY2" fmla="*/ 3869635 h 3869635"/>
              <a:gd name="connsiteX3" fmla="*/ 0 w 5340626"/>
              <a:gd name="connsiteY3" fmla="*/ 3869635 h 3869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40626" h="3869635">
                <a:moveTo>
                  <a:pt x="0" y="0"/>
                </a:moveTo>
                <a:lnTo>
                  <a:pt x="5340626" y="0"/>
                </a:lnTo>
                <a:lnTo>
                  <a:pt x="5340626" y="3869635"/>
                </a:lnTo>
                <a:lnTo>
                  <a:pt x="0" y="3869635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Picture Citation">
            <a:extLst>
              <a:ext uri="{FF2B5EF4-FFF2-40B4-BE49-F238E27FC236}">
                <a16:creationId xmlns:a16="http://schemas.microsoft.com/office/drawing/2014/main" id="{370BA653-1209-4CAE-B920-460A0AC6A53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260004" y="4566886"/>
            <a:ext cx="1426796" cy="200055"/>
          </a:xfrm>
          <a:prstGeom prst="rect">
            <a:avLst/>
          </a:prstGeom>
        </p:spPr>
        <p:txBody>
          <a:bodyPr anchor="ctr"/>
          <a:lstStyle>
            <a:lvl1pPr algn="r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10" name="Page Number">
            <a:extLst>
              <a:ext uri="{FF2B5EF4-FFF2-40B4-BE49-F238E27FC236}">
                <a16:creationId xmlns:a16="http://schemas.microsoft.com/office/drawing/2014/main" id="{9B9A818F-3D06-4A28-8F25-13339F74D56D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               </a:t>
            </a:r>
            <a:fld id="{F2C1E792-EDA4-4DC5-8412-A2C2E5D30ADF}" type="slidenum"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13" name="WSE logo">
            <a:extLst>
              <a:ext uri="{FF2B5EF4-FFF2-40B4-BE49-F238E27FC236}">
                <a16:creationId xmlns:a16="http://schemas.microsoft.com/office/drawing/2014/main" id="{A4943CF0-0E2F-4708-84F8-44218E3CFB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3505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Bullets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">
            <a:extLst>
              <a:ext uri="{FF2B5EF4-FFF2-40B4-BE49-F238E27FC236}">
                <a16:creationId xmlns:a16="http://schemas.microsoft.com/office/drawing/2014/main" id="{42DFC6F8-F82A-4114-AF17-42AD3A68F0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7254" y="107119"/>
            <a:ext cx="4262080" cy="85754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C9F9A7C-CFE6-4689-B094-29307EAE2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434840" y="965154"/>
            <a:ext cx="778180" cy="103340"/>
          </a:xfrm>
          <a:prstGeom prst="rect">
            <a:avLst/>
          </a:prstGeom>
          <a:solidFill>
            <a:srgbClr val="69ACE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Bullets">
            <a:extLst>
              <a:ext uri="{FF2B5EF4-FFF2-40B4-BE49-F238E27FC236}">
                <a16:creationId xmlns:a16="http://schemas.microsoft.com/office/drawing/2014/main" id="{8DA302DD-2F66-408A-AD8F-F13AE0B7E7E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57255" y="1343025"/>
            <a:ext cx="4329545" cy="299300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74675" indent="-231775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noProof="0" dirty="0"/>
              <a:t>Click to add bullets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A0BCC896-FFF3-426B-9D11-0F273466765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455555"/>
            <a:ext cx="3849291" cy="3880471"/>
          </a:xfrm>
          <a:custGeom>
            <a:avLst/>
            <a:gdLst>
              <a:gd name="connsiteX0" fmla="*/ 0 w 3644900"/>
              <a:gd name="connsiteY0" fmla="*/ 0 h 5029200"/>
              <a:gd name="connsiteX1" fmla="*/ 3644900 w 3644900"/>
              <a:gd name="connsiteY1" fmla="*/ 0 h 5029200"/>
              <a:gd name="connsiteX2" fmla="*/ 3644900 w 3644900"/>
              <a:gd name="connsiteY2" fmla="*/ 5029200 h 5029200"/>
              <a:gd name="connsiteX3" fmla="*/ 0 w 3644900"/>
              <a:gd name="connsiteY3" fmla="*/ 5029200 h 502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44900" h="5029200">
                <a:moveTo>
                  <a:pt x="0" y="0"/>
                </a:moveTo>
                <a:lnTo>
                  <a:pt x="3644900" y="0"/>
                </a:lnTo>
                <a:lnTo>
                  <a:pt x="3644900" y="5029200"/>
                </a:lnTo>
                <a:lnTo>
                  <a:pt x="0" y="5029200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id-ID"/>
          </a:p>
        </p:txBody>
      </p:sp>
      <p:sp>
        <p:nvSpPr>
          <p:cNvPr id="19" name="Picture Citation">
            <a:extLst>
              <a:ext uri="{FF2B5EF4-FFF2-40B4-BE49-F238E27FC236}">
                <a16:creationId xmlns:a16="http://schemas.microsoft.com/office/drawing/2014/main" id="{5DDDCA7F-5C0D-4D05-AFA8-052A81B4CD4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0" y="4336026"/>
            <a:ext cx="1426796" cy="200055"/>
          </a:xfrm>
          <a:prstGeom prst="rect">
            <a:avLst/>
          </a:prstGeom>
        </p:spPr>
        <p:txBody>
          <a:bodyPr anchor="ctr"/>
          <a:lstStyle>
            <a:lvl1pPr algn="l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17" name="Page Number">
            <a:extLst>
              <a:ext uri="{FF2B5EF4-FFF2-40B4-BE49-F238E27FC236}">
                <a16:creationId xmlns:a16="http://schemas.microsoft.com/office/drawing/2014/main" id="{5FF3179F-903F-4802-ACAB-83CB211F685B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 dirty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1" name="WSE logo">
            <a:extLst>
              <a:ext uri="{FF2B5EF4-FFF2-40B4-BE49-F238E27FC236}">
                <a16:creationId xmlns:a16="http://schemas.microsoft.com/office/drawing/2014/main" id="{D62DDA77-9FC9-45C0-9D2C-19564EE2F4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2" t="27464" r="12906" b="27019"/>
          <a:stretch/>
        </p:blipFill>
        <p:spPr>
          <a:xfrm>
            <a:off x="522712" y="4805340"/>
            <a:ext cx="1033031" cy="28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2973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mag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">
            <a:extLst>
              <a:ext uri="{FF2B5EF4-FFF2-40B4-BE49-F238E27FC236}">
                <a16:creationId xmlns:a16="http://schemas.microsoft.com/office/drawing/2014/main" id="{B9D2BC59-BAA9-4F86-A1D2-5D980B71B6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55673" y="325582"/>
            <a:ext cx="3131127" cy="1192682"/>
          </a:xfrm>
          <a:prstGeom prst="rect">
            <a:avLst/>
          </a:prstGeom>
        </p:spPr>
        <p:txBody>
          <a:bodyPr anchor="b"/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BBBCBD4-734B-4675-AF6F-AADF5D7D00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623560" y="1518264"/>
            <a:ext cx="778180" cy="10334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Bullets">
            <a:extLst>
              <a:ext uri="{FF2B5EF4-FFF2-40B4-BE49-F238E27FC236}">
                <a16:creationId xmlns:a16="http://schemas.microsoft.com/office/drawing/2014/main" id="{193BA231-D4D9-4495-ABB3-778FD8DA042C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5555673" y="1835727"/>
            <a:ext cx="3131127" cy="266898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buClr>
                <a:srgbClr val="092C74"/>
              </a:buClr>
              <a:buFont typeface="Wingdings" panose="05000000000000000000" pitchFamily="2" charset="2"/>
              <a:buChar char="§"/>
              <a:defRPr sz="16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74675" indent="-231775">
              <a:buClr>
                <a:srgbClr val="092C74"/>
              </a:buClr>
              <a:buFont typeface="Courier New" panose="02070309020205020404" pitchFamily="49" charset="0"/>
              <a:buChar char="o"/>
              <a:defRPr sz="1600"/>
            </a:lvl2pPr>
            <a:lvl3pPr marL="914400" indent="-228600">
              <a:buClr>
                <a:srgbClr val="092C74"/>
              </a:buClr>
              <a:defRPr sz="1600"/>
            </a:lvl3pPr>
          </a:lstStyle>
          <a:p>
            <a:pPr lvl="0"/>
            <a:r>
              <a:rPr lang="en-US" noProof="0" dirty="0"/>
              <a:t>Click to add bullets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</p:txBody>
      </p:sp>
      <p:sp>
        <p:nvSpPr>
          <p:cNvPr id="5" name="Picture">
            <a:extLst>
              <a:ext uri="{FF2B5EF4-FFF2-40B4-BE49-F238E27FC236}">
                <a16:creationId xmlns:a16="http://schemas.microsoft.com/office/drawing/2014/main" id="{265A9C31-C8EA-436B-A2CE-0C7EF8C1A1C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5074238" cy="5143500"/>
          </a:xfrm>
          <a:custGeom>
            <a:avLst/>
            <a:gdLst>
              <a:gd name="connsiteX0" fmla="*/ 0 w 5965370"/>
              <a:gd name="connsiteY0" fmla="*/ 0 h 6858000"/>
              <a:gd name="connsiteX1" fmla="*/ 5965370 w 5965370"/>
              <a:gd name="connsiteY1" fmla="*/ 0 h 6858000"/>
              <a:gd name="connsiteX2" fmla="*/ 5965370 w 5965370"/>
              <a:gd name="connsiteY2" fmla="*/ 6858000 h 6858000"/>
              <a:gd name="connsiteX3" fmla="*/ 0 w 596537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65370" h="6858000">
                <a:moveTo>
                  <a:pt x="0" y="0"/>
                </a:moveTo>
                <a:lnTo>
                  <a:pt x="5965370" y="0"/>
                </a:lnTo>
                <a:lnTo>
                  <a:pt x="5965370" y="6858000"/>
                </a:lnTo>
                <a:lnTo>
                  <a:pt x="0" y="6858000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id-ID"/>
          </a:p>
        </p:txBody>
      </p:sp>
      <p:sp>
        <p:nvSpPr>
          <p:cNvPr id="16" name="Picture Citation">
            <a:extLst>
              <a:ext uri="{FF2B5EF4-FFF2-40B4-BE49-F238E27FC236}">
                <a16:creationId xmlns:a16="http://schemas.microsoft.com/office/drawing/2014/main" id="{EE8084E3-8476-4A31-8838-95D56C1C999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76620" y="4860169"/>
            <a:ext cx="1426796" cy="200055"/>
          </a:xfrm>
          <a:prstGeom prst="rect">
            <a:avLst/>
          </a:prstGeom>
        </p:spPr>
        <p:txBody>
          <a:bodyPr anchor="ctr"/>
          <a:lstStyle>
            <a:lvl1pPr algn="l">
              <a:buNone/>
              <a:defRPr sz="1050"/>
            </a:lvl1pPr>
            <a:lvl2pPr>
              <a:buNone/>
              <a:defRPr sz="700"/>
            </a:lvl2pPr>
            <a:lvl3pPr>
              <a:buNone/>
              <a:defRPr sz="7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(Author, Year)</a:t>
            </a:r>
          </a:p>
        </p:txBody>
      </p:sp>
      <p:sp>
        <p:nvSpPr>
          <p:cNvPr id="14" name="Page Number">
            <a:extLst>
              <a:ext uri="{FF2B5EF4-FFF2-40B4-BE49-F238E27FC236}">
                <a16:creationId xmlns:a16="http://schemas.microsoft.com/office/drawing/2014/main" id="{111069FF-2DBD-453E-A62E-A87DF2CF2FB0}"/>
              </a:ext>
            </a:extLst>
          </p:cNvPr>
          <p:cNvSpPr txBox="1"/>
          <p:nvPr userDrawn="1"/>
        </p:nvSpPr>
        <p:spPr>
          <a:xfrm>
            <a:off x="7891462" y="4860169"/>
            <a:ext cx="795338" cy="176213"/>
          </a:xfrm>
          <a:prstGeom prst="rect">
            <a:avLst/>
          </a:prstGeom>
        </p:spPr>
        <p:txBody>
          <a:bodyPr wrap="none" anchor="ctr" anchorCtr="1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85783">
              <a:defRPr/>
            </a:pPr>
            <a:r>
              <a:rPr lang="en-US" sz="1000" b="1" baseline="0" dirty="0">
                <a:solidFill>
                  <a:schemeClr val="tx1"/>
                </a:solidFill>
                <a:latin typeface="+mj-lt"/>
              </a:rPr>
              <a:t>                </a:t>
            </a:r>
            <a:fld id="{F2C1E792-EDA4-4DC5-8412-A2C2E5D30ADF}" type="slidenum">
              <a:rPr lang="en-US" sz="1000" b="1" baseline="0">
                <a:solidFill>
                  <a:schemeClr val="tx1"/>
                </a:solidFill>
                <a:latin typeface="+mj-lt"/>
              </a:rPr>
              <a:pPr algn="r" defTabSz="685783">
                <a:defRPr/>
              </a:pPr>
              <a:t>‹#›</a:t>
            </a:fld>
            <a:endParaRPr lang="en-US" sz="1000" b="1" baseline="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347823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18" Type="http://schemas.openxmlformats.org/officeDocument/2006/relationships/slideLayout" Target="../slideLayouts/slideLayout44.xml"/><Relationship Id="rId26" Type="http://schemas.openxmlformats.org/officeDocument/2006/relationships/slideLayout" Target="../slideLayouts/slideLayout52.xml"/><Relationship Id="rId3" Type="http://schemas.openxmlformats.org/officeDocument/2006/relationships/slideLayout" Target="../slideLayouts/slideLayout29.xml"/><Relationship Id="rId21" Type="http://schemas.openxmlformats.org/officeDocument/2006/relationships/slideLayout" Target="../slideLayouts/slideLayout47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43.xml"/><Relationship Id="rId25" Type="http://schemas.openxmlformats.org/officeDocument/2006/relationships/slideLayout" Target="../slideLayouts/slideLayout51.xml"/><Relationship Id="rId2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42.xml"/><Relationship Id="rId20" Type="http://schemas.openxmlformats.org/officeDocument/2006/relationships/slideLayout" Target="../slideLayouts/slideLayout46.xml"/><Relationship Id="rId29" Type="http://schemas.openxmlformats.org/officeDocument/2006/relationships/slideLayout" Target="../slideLayouts/slideLayout55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24" Type="http://schemas.openxmlformats.org/officeDocument/2006/relationships/slideLayout" Target="../slideLayouts/slideLayout50.xml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23" Type="http://schemas.openxmlformats.org/officeDocument/2006/relationships/slideLayout" Target="../slideLayouts/slideLayout49.xml"/><Relationship Id="rId28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36.xml"/><Relationship Id="rId19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Relationship Id="rId22" Type="http://schemas.openxmlformats.org/officeDocument/2006/relationships/slideLayout" Target="../slideLayouts/slideLayout48.xml"/><Relationship Id="rId27" Type="http://schemas.openxmlformats.org/officeDocument/2006/relationships/slideLayout" Target="../slideLayouts/slideLayout53.xml"/><Relationship Id="rId30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5" Type="http://schemas.openxmlformats.org/officeDocument/2006/relationships/slideLayout" Target="../slideLayouts/slideLayout60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2582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64" r:id="rId15"/>
    <p:sldLayoutId id="2147483765" r:id="rId16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37940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04141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  <p:sldLayoutId id="2147483735" r:id="rId13"/>
    <p:sldLayoutId id="2147483736" r:id="rId14"/>
    <p:sldLayoutId id="2147483737" r:id="rId15"/>
    <p:sldLayoutId id="2147483738" r:id="rId16"/>
    <p:sldLayoutId id="2147483739" r:id="rId17"/>
    <p:sldLayoutId id="2147483740" r:id="rId18"/>
    <p:sldLayoutId id="2147483741" r:id="rId19"/>
    <p:sldLayoutId id="2147483742" r:id="rId20"/>
    <p:sldLayoutId id="2147483743" r:id="rId21"/>
    <p:sldLayoutId id="2147483744" r:id="rId22"/>
    <p:sldLayoutId id="2147483745" r:id="rId23"/>
    <p:sldLayoutId id="2147483746" r:id="rId24"/>
    <p:sldLayoutId id="2147483747" r:id="rId25"/>
    <p:sldLayoutId id="2147483748" r:id="rId26"/>
    <p:sldLayoutId id="2147483749" r:id="rId27"/>
    <p:sldLayoutId id="2147483750" r:id="rId28"/>
    <p:sldLayoutId id="2147483751" r:id="rId29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3022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13" Type="http://schemas.openxmlformats.org/officeDocument/2006/relationships/image" Target="../media/image47.png"/><Relationship Id="rId18" Type="http://schemas.openxmlformats.org/officeDocument/2006/relationships/image" Target="../media/image129.png"/><Relationship Id="rId26" Type="http://schemas.openxmlformats.org/officeDocument/2006/relationships/image" Target="../media/image82.png"/><Relationship Id="rId3" Type="http://schemas.openxmlformats.org/officeDocument/2006/relationships/image" Target="../media/image37.png"/><Relationship Id="rId21" Type="http://schemas.openxmlformats.org/officeDocument/2006/relationships/image" Target="../media/image132.png"/><Relationship Id="rId7" Type="http://schemas.openxmlformats.org/officeDocument/2006/relationships/image" Target="../media/image64.png"/><Relationship Id="rId12" Type="http://schemas.openxmlformats.org/officeDocument/2006/relationships/image" Target="../media/image69.png"/><Relationship Id="rId17" Type="http://schemas.openxmlformats.org/officeDocument/2006/relationships/image" Target="../media/image74.png"/><Relationship Id="rId25" Type="http://schemas.openxmlformats.org/officeDocument/2006/relationships/image" Target="../media/image81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73.png"/><Relationship Id="rId20" Type="http://schemas.openxmlformats.org/officeDocument/2006/relationships/image" Target="../media/image131.png"/><Relationship Id="rId29" Type="http://schemas.openxmlformats.org/officeDocument/2006/relationships/image" Target="../media/image136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24.png"/><Relationship Id="rId11" Type="http://schemas.openxmlformats.org/officeDocument/2006/relationships/image" Target="../media/image68.png"/><Relationship Id="rId24" Type="http://schemas.openxmlformats.org/officeDocument/2006/relationships/image" Target="../media/image80.png"/><Relationship Id="rId32" Type="http://schemas.openxmlformats.org/officeDocument/2006/relationships/image" Target="../media/image139.png"/><Relationship Id="rId5" Type="http://schemas.openxmlformats.org/officeDocument/2006/relationships/image" Target="../media/image62.png"/><Relationship Id="rId15" Type="http://schemas.openxmlformats.org/officeDocument/2006/relationships/image" Target="../media/image72.png"/><Relationship Id="rId23" Type="http://schemas.openxmlformats.org/officeDocument/2006/relationships/image" Target="../media/image79.png"/><Relationship Id="rId28" Type="http://schemas.openxmlformats.org/officeDocument/2006/relationships/image" Target="../media/image135.png"/><Relationship Id="rId10" Type="http://schemas.openxmlformats.org/officeDocument/2006/relationships/image" Target="../media/image127.png"/><Relationship Id="rId19" Type="http://schemas.openxmlformats.org/officeDocument/2006/relationships/image" Target="../media/image130.png"/><Relationship Id="rId31" Type="http://schemas.openxmlformats.org/officeDocument/2006/relationships/image" Target="../media/image138.png"/><Relationship Id="rId4" Type="http://schemas.openxmlformats.org/officeDocument/2006/relationships/image" Target="../media/image123.png"/><Relationship Id="rId9" Type="http://schemas.openxmlformats.org/officeDocument/2006/relationships/image" Target="../media/image126.png"/><Relationship Id="rId14" Type="http://schemas.openxmlformats.org/officeDocument/2006/relationships/image" Target="../media/image128.png"/><Relationship Id="rId22" Type="http://schemas.openxmlformats.org/officeDocument/2006/relationships/image" Target="../media/image133.png"/><Relationship Id="rId27" Type="http://schemas.openxmlformats.org/officeDocument/2006/relationships/image" Target="../media/image134.png"/><Relationship Id="rId30" Type="http://schemas.openxmlformats.org/officeDocument/2006/relationships/image" Target="../media/image13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png"/><Relationship Id="rId3" Type="http://schemas.openxmlformats.org/officeDocument/2006/relationships/image" Target="../media/image124.png"/><Relationship Id="rId7" Type="http://schemas.openxmlformats.org/officeDocument/2006/relationships/image" Target="../media/image135.png"/><Relationship Id="rId12" Type="http://schemas.openxmlformats.org/officeDocument/2006/relationships/image" Target="../media/image13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9.png"/><Relationship Id="rId5" Type="http://schemas.openxmlformats.org/officeDocument/2006/relationships/image" Target="../media/image128.png"/><Relationship Id="rId10" Type="http://schemas.openxmlformats.org/officeDocument/2006/relationships/image" Target="../media/image138.png"/><Relationship Id="rId4" Type="http://schemas.openxmlformats.org/officeDocument/2006/relationships/image" Target="../media/image127.png"/><Relationship Id="rId9" Type="http://schemas.openxmlformats.org/officeDocument/2006/relationships/image" Target="../media/image13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png"/><Relationship Id="rId3" Type="http://schemas.openxmlformats.org/officeDocument/2006/relationships/image" Target="../media/image124.png"/><Relationship Id="rId7" Type="http://schemas.openxmlformats.org/officeDocument/2006/relationships/image" Target="../media/image135.png"/><Relationship Id="rId12" Type="http://schemas.openxmlformats.org/officeDocument/2006/relationships/image" Target="../media/image13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9.png"/><Relationship Id="rId5" Type="http://schemas.openxmlformats.org/officeDocument/2006/relationships/image" Target="../media/image128.png"/><Relationship Id="rId10" Type="http://schemas.openxmlformats.org/officeDocument/2006/relationships/image" Target="../media/image138.png"/><Relationship Id="rId4" Type="http://schemas.openxmlformats.org/officeDocument/2006/relationships/image" Target="../media/image127.png"/><Relationship Id="rId9" Type="http://schemas.openxmlformats.org/officeDocument/2006/relationships/image" Target="../media/image13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colab.research.google.com/github/krasserm/krasserm.github.io/blob/master/notebooks/2022-12-13-rotary-position-embedding.ipynb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2009.06732.pdf" TargetMode="External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github.com/allenai/naacl2021-longdoc-tutorial/" TargetMode="Externa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hyperlink" Target="https://github.com/allenai/naacl2021-longdoc-tutorial/" TargetMode="Externa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senix.org/conference/osdi18/presentation/chen" TargetMode="External"/><Relationship Id="rId2" Type="http://schemas.openxmlformats.org/officeDocument/2006/relationships/hyperlink" Target="https://cdn.openai.com/blocksparse/blocksparsepaper.pdf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hyperlink" Target="https://arxiv.org/pdf/2007.14062.pdf" TargetMode="Externa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hyperlink" Target="https://arxiv.org/pdf/2007.14062.pdf" TargetMode="External"/><Relationship Id="rId3" Type="http://schemas.openxmlformats.org/officeDocument/2006/relationships/hyperlink" Target="https://arxiv.org/pdf/2002.11296.pdf" TargetMode="External"/><Relationship Id="rId7" Type="http://schemas.openxmlformats.org/officeDocument/2006/relationships/hyperlink" Target="https://www.aclweb.org/anthology/2020.emnlp-main.19.pdf" TargetMode="External"/><Relationship Id="rId2" Type="http://schemas.openxmlformats.org/officeDocument/2006/relationships/hyperlink" Target="https://arxiv.org/pdf/2003.05997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rxiv.org/pdf/2004.05150.pdf" TargetMode="External"/><Relationship Id="rId5" Type="http://schemas.openxmlformats.org/officeDocument/2006/relationships/hyperlink" Target="https://arxiv.org/pdf/1904.10509.pdf" TargetMode="External"/><Relationship Id="rId10" Type="http://schemas.openxmlformats.org/officeDocument/2006/relationships/hyperlink" Target="https://github.com/allenai/naacl2021-longdoc-tutorial/" TargetMode="External"/><Relationship Id="rId4" Type="http://schemas.openxmlformats.org/officeDocument/2006/relationships/hyperlink" Target="https://arxiv.org/pdf/2001.04451.pdf" TargetMode="External"/><Relationship Id="rId9" Type="http://schemas.openxmlformats.org/officeDocument/2006/relationships/image" Target="../media/image45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hyperlink" Target="https://arxiv.org/pdf/2003.05997.pdf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github.com/allenai/naacl2021-longdoc-tutorial/" TargetMode="External"/><Relationship Id="rId4" Type="http://schemas.openxmlformats.org/officeDocument/2006/relationships/image" Target="../media/image50.jp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g"/><Relationship Id="rId3" Type="http://schemas.openxmlformats.org/officeDocument/2006/relationships/hyperlink" Target="https://arxiv.org/pdf/1904.10509.pdf" TargetMode="External"/><Relationship Id="rId7" Type="http://schemas.openxmlformats.org/officeDocument/2006/relationships/image" Target="../media/image54.jpg"/><Relationship Id="rId2" Type="http://schemas.openxmlformats.org/officeDocument/2006/relationships/hyperlink" Target="https://arxiv.org/pdf/2004.05150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g"/><Relationship Id="rId5" Type="http://schemas.openxmlformats.org/officeDocument/2006/relationships/image" Target="../media/image52.jpg"/><Relationship Id="rId4" Type="http://schemas.openxmlformats.org/officeDocument/2006/relationships/image" Target="../media/image51.jpg"/><Relationship Id="rId9" Type="http://schemas.openxmlformats.org/officeDocument/2006/relationships/hyperlink" Target="https://github.com/allenai/naacl2021-longdoc-tutorial/" TargetMode="Externa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hyperlink" Target="https://arxiv.org/pdf/2004.05150.pdf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ritingcooperative.com/the-anatomy-of-an-amazon-6-pager-fc79f31a41c9" TargetMode="External"/><Relationship Id="rId2" Type="http://schemas.openxmlformats.org/officeDocument/2006/relationships/hyperlink" Target="https://medium.com/@nathan.baugh/welcome-to-the-jungle-38fdde285b6f" TargetMode="Externa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hyperlink" Target="https://arxiv.org/pdf/2004.05150.pdf" TargetMode="Externa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hyperlink" Target="https://arxiv.org/pdf/2005.14165.pdf" TargetMode="Externa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0.png"/><Relationship Id="rId4" Type="http://schemas.openxmlformats.org/officeDocument/2006/relationships/image" Target="../media/image67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jpg"/><Relationship Id="rId5" Type="http://schemas.openxmlformats.org/officeDocument/2006/relationships/image" Target="../media/image77.png"/><Relationship Id="rId4" Type="http://schemas.openxmlformats.org/officeDocument/2006/relationships/image" Target="../media/image76.jp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hyperlink" Target="https://github.com/facebookresearch/faiss/wiki" TargetMode="Externa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6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91.png"/><Relationship Id="rId7" Type="http://schemas.openxmlformats.org/officeDocument/2006/relationships/image" Target="../media/image95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10" Type="http://schemas.openxmlformats.org/officeDocument/2006/relationships/image" Target="../media/image98.png"/><Relationship Id="rId4" Type="http://schemas.openxmlformats.org/officeDocument/2006/relationships/image" Target="../media/image92.png"/><Relationship Id="rId9" Type="http://schemas.openxmlformats.org/officeDocument/2006/relationships/image" Target="../media/image97.pn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91.png"/><Relationship Id="rId7" Type="http://schemas.openxmlformats.org/officeDocument/2006/relationships/image" Target="../media/image95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10" Type="http://schemas.openxmlformats.org/officeDocument/2006/relationships/image" Target="../media/image98.png"/><Relationship Id="rId4" Type="http://schemas.openxmlformats.org/officeDocument/2006/relationships/image" Target="../media/image92.png"/><Relationship Id="rId9" Type="http://schemas.openxmlformats.org/officeDocument/2006/relationships/image" Target="../media/image97.png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91.png"/><Relationship Id="rId7" Type="http://schemas.openxmlformats.org/officeDocument/2006/relationships/image" Target="../media/image95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11" Type="http://schemas.openxmlformats.org/officeDocument/2006/relationships/image" Target="../media/image98.png"/><Relationship Id="rId5" Type="http://schemas.openxmlformats.org/officeDocument/2006/relationships/image" Target="../media/image93.png"/><Relationship Id="rId10" Type="http://schemas.openxmlformats.org/officeDocument/2006/relationships/image" Target="../media/image97.png"/><Relationship Id="rId4" Type="http://schemas.openxmlformats.org/officeDocument/2006/relationships/image" Target="../media/image92.png"/><Relationship Id="rId9" Type="http://schemas.openxmlformats.org/officeDocument/2006/relationships/image" Target="../media/image99.png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91.png"/><Relationship Id="rId7" Type="http://schemas.openxmlformats.org/officeDocument/2006/relationships/image" Target="../media/image95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11" Type="http://schemas.openxmlformats.org/officeDocument/2006/relationships/image" Target="../media/image98.png"/><Relationship Id="rId5" Type="http://schemas.openxmlformats.org/officeDocument/2006/relationships/image" Target="../media/image93.png"/><Relationship Id="rId10" Type="http://schemas.openxmlformats.org/officeDocument/2006/relationships/image" Target="../media/image97.png"/><Relationship Id="rId4" Type="http://schemas.openxmlformats.org/officeDocument/2006/relationships/image" Target="../media/image92.png"/><Relationship Id="rId9" Type="http://schemas.openxmlformats.org/officeDocument/2006/relationships/image" Target="../media/image99.png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91.png"/><Relationship Id="rId7" Type="http://schemas.openxmlformats.org/officeDocument/2006/relationships/image" Target="../media/image95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11" Type="http://schemas.openxmlformats.org/officeDocument/2006/relationships/image" Target="../media/image98.png"/><Relationship Id="rId5" Type="http://schemas.openxmlformats.org/officeDocument/2006/relationships/image" Target="../media/image93.png"/><Relationship Id="rId10" Type="http://schemas.openxmlformats.org/officeDocument/2006/relationships/image" Target="../media/image97.png"/><Relationship Id="rId4" Type="http://schemas.openxmlformats.org/officeDocument/2006/relationships/image" Target="../media/image92.png"/><Relationship Id="rId9" Type="http://schemas.openxmlformats.org/officeDocument/2006/relationships/image" Target="../media/image99.png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image" Target="../media/image101.png"/><Relationship Id="rId7" Type="http://schemas.openxmlformats.org/officeDocument/2006/relationships/image" Target="../media/image105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7" Type="http://schemas.openxmlformats.org/officeDocument/2006/relationships/image" Target="../media/image112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hyperlink" Target="https://arxiv.org/pdf/2310.15910.pdf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A137AE-F7F2-3B87-C4FD-96B8A6FA0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751" y="1936432"/>
            <a:ext cx="8596736" cy="544124"/>
          </a:xfrm>
        </p:spPr>
        <p:txBody>
          <a:bodyPr>
            <a:normAutofit fontScale="90000"/>
          </a:bodyPr>
          <a:lstStyle/>
          <a:p>
            <a:r>
              <a:rPr lang="en" dirty="0"/>
              <a:t>Feeding Lots Data to </a:t>
            </a:r>
            <a:br>
              <a:rPr lang="en" dirty="0"/>
            </a:br>
            <a:r>
              <a:rPr lang="en" dirty="0"/>
              <a:t>Language Models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0EE351-5E44-DC22-B536-9A5F6C0E638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2400" dirty="0"/>
              <a:t>CSCI 601-471/671 (NLP: Self-Supervised Models)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0BC54B1-9653-D2D7-AA19-348325A337EE}"/>
              </a:ext>
            </a:extLst>
          </p:cNvPr>
          <p:cNvSpPr txBox="1"/>
          <p:nvPr/>
        </p:nvSpPr>
        <p:spPr>
          <a:xfrm>
            <a:off x="2420471" y="4740840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Consolas" panose="020B0609020204030204" pitchFamily="49" charset="0"/>
                <a:ea typeface="Tahoma" panose="020B0604030504040204" pitchFamily="34" charset="0"/>
                <a:cs typeface="Consolas" panose="020B0609020204030204" pitchFamily="49" charset="0"/>
              </a:rPr>
              <a:t>https://self-</a:t>
            </a:r>
            <a:r>
              <a:rPr lang="en-US" dirty="0" err="1">
                <a:solidFill>
                  <a:schemeClr val="bg1"/>
                </a:solidFill>
                <a:latin typeface="Consolas" panose="020B0609020204030204" pitchFamily="49" charset="0"/>
                <a:ea typeface="Tahoma" panose="020B0604030504040204" pitchFamily="34" charset="0"/>
                <a:cs typeface="Consolas" panose="020B0609020204030204" pitchFamily="49" charset="0"/>
              </a:rPr>
              <a:t>supervised.cs.jhu.edu</a:t>
            </a:r>
            <a:r>
              <a:rPr lang="en-US" dirty="0">
                <a:solidFill>
                  <a:schemeClr val="bg1"/>
                </a:solidFill>
                <a:latin typeface="Consolas" panose="020B0609020204030204" pitchFamily="49" charset="0"/>
                <a:ea typeface="Tahoma" panose="020B0604030504040204" pitchFamily="34" charset="0"/>
                <a:cs typeface="Consolas" panose="020B0609020204030204" pitchFamily="49" charset="0"/>
              </a:rPr>
              <a:t>/sp2024/</a:t>
            </a:r>
          </a:p>
        </p:txBody>
      </p:sp>
    </p:spTree>
    <p:extLst>
      <p:ext uri="{BB962C8B-B14F-4D97-AF65-F5344CB8AC3E}">
        <p14:creationId xmlns:p14="http://schemas.microsoft.com/office/powerpoint/2010/main" val="38190002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7EBAC9-7D38-53DD-75E6-D0D3C3A062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Recap: Self-Attention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5A1A784-09B0-3BFB-1ADC-94EBAC152458}"/>
                  </a:ext>
                </a:extLst>
              </p:cNvPr>
              <p:cNvSpPr>
                <a:spLocks noGrp="1"/>
              </p:cNvSpPr>
              <p:nvPr>
                <p:ph type="body" sz="quarter" idx="16"/>
              </p:nvPr>
            </p:nvSpPr>
            <p:spPr>
              <a:xfrm>
                <a:off x="533919" y="1390650"/>
                <a:ext cx="7921924" cy="3077573"/>
              </a:xfrm>
            </p:spPr>
            <p:txBody>
              <a:bodyPr>
                <a:normAutofit/>
              </a:bodyPr>
              <a:lstStyle/>
              <a:p>
                <a:r>
                  <a:rPr lang="en-US" sz="1800" dirty="0">
                    <a:latin typeface="Corbel" panose="020B0503020204020204" pitchFamily="34" charset="0"/>
                    <a:cs typeface="Calibri"/>
                  </a:rPr>
                  <a:t>Given input </a:t>
                </a:r>
                <a14:m>
                  <m:oMath xmlns:m="http://schemas.openxmlformats.org/officeDocument/2006/math">
                    <m:r>
                      <a:rPr lang="en-US" altLang="zh-TW" sz="2000" b="1" i="1" smtClean="0">
                        <a:latin typeface="Cambria Math" panose="02040503050406030204" pitchFamily="18" charset="0"/>
                      </a:rPr>
                      <m:t>𝐱</m:t>
                    </m:r>
                  </m:oMath>
                </a14:m>
                <a:r>
                  <a:rPr lang="en-US" sz="1800" b="1" dirty="0">
                    <a:latin typeface="Corbel" panose="020B0503020204020204" pitchFamily="34" charset="0"/>
                    <a:cs typeface="Calibri"/>
                  </a:rPr>
                  <a:t>:</a:t>
                </a:r>
                <a:endParaRPr lang="en-US" sz="1800" dirty="0">
                  <a:latin typeface="Corbel" panose="020B0503020204020204" pitchFamily="34" charset="0"/>
                  <a:cs typeface="Calibri"/>
                </a:endParaRPr>
              </a:p>
              <a:p>
                <a:pPr marL="1143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0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altLang="zh-TW" sz="200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sz="20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000" b="1" i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𝐖</m:t>
                          </m:r>
                        </m:e>
                        <m:sup>
                          <m:r>
                            <a:rPr lang="en-US" altLang="zh-TW" sz="200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</m:sup>
                      </m:sSup>
                      <m:r>
                        <a:rPr lang="en-US" altLang="zh-TW" sz="2000" b="1" i="0" smtClean="0">
                          <a:latin typeface="Cambria Math" panose="02040503050406030204" pitchFamily="18" charset="0"/>
                        </a:rPr>
                        <m:t>𝐱</m:t>
                      </m:r>
                    </m:oMath>
                  </m:oMathPara>
                </a14:m>
                <a:endParaRPr lang="en-US" altLang="zh-TW" sz="2000" b="1" dirty="0">
                  <a:latin typeface="Corbel" panose="020B0503020204020204" pitchFamily="34" charset="0"/>
                </a:endParaRPr>
              </a:p>
              <a:p>
                <a:pPr marL="1143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0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𝐾</m:t>
                      </m:r>
                      <m:r>
                        <a:rPr lang="en-US" altLang="zh-TW" sz="200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sz="20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000" b="1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𝐖</m:t>
                          </m:r>
                        </m:e>
                        <m:sup>
                          <m:r>
                            <a:rPr lang="en-US" altLang="zh-TW" sz="200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p>
                      </m:sSup>
                      <m:r>
                        <a:rPr lang="en-US" altLang="zh-TW" sz="2000" b="1" i="0" smtClean="0">
                          <a:latin typeface="Cambria Math" panose="02040503050406030204" pitchFamily="18" charset="0"/>
                        </a:rPr>
                        <m:t>𝐱</m:t>
                      </m:r>
                    </m:oMath>
                  </m:oMathPara>
                </a14:m>
                <a:endParaRPr lang="en-US" altLang="zh-TW" sz="2000" b="1" dirty="0">
                  <a:latin typeface="Corbel" panose="020B0503020204020204" pitchFamily="34" charset="0"/>
                </a:endParaRPr>
              </a:p>
              <a:p>
                <a:pPr marL="1143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0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altLang="zh-TW" sz="200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sz="200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000" b="1" i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𝐖</m:t>
                          </m:r>
                        </m:e>
                        <m:sup>
                          <m:r>
                            <a:rPr lang="en-US" altLang="zh-TW" sz="200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sup>
                      </m:sSup>
                      <m:r>
                        <a:rPr lang="en-US" altLang="zh-TW" sz="2000" b="1" i="0" smtClean="0">
                          <a:latin typeface="Cambria Math" panose="02040503050406030204" pitchFamily="18" charset="0"/>
                        </a:rPr>
                        <m:t>𝐱</m:t>
                      </m:r>
                    </m:oMath>
                  </m:oMathPara>
                </a14:m>
                <a:endParaRPr lang="en-US" sz="1800" b="1" dirty="0">
                  <a:latin typeface="Corbel" panose="020B0503020204020204" pitchFamily="34" charset="0"/>
                  <a:cs typeface="Calibri"/>
                </a:endParaRPr>
              </a:p>
              <a:p>
                <a:pPr marL="1143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000" b="0" i="0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Attention</m:t>
                      </m:r>
                      <m:r>
                        <a:rPr lang="en-US" sz="2000" b="0" i="0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TW" sz="1800" b="1"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sz="2000" b="0" i="0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sz="200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2000" smtClean="0">
                          <a:latin typeface="Cambria Math" panose="02040503050406030204" pitchFamily="18" charset="0"/>
                        </a:rPr>
                        <m:t>softmax</m:t>
                      </m:r>
                      <m:d>
                        <m:d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0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20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  <m:r>
                                    <a:rPr lang="en-US" sz="2000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𝐾</m:t>
                                  </m:r>
                                </m:e>
                                <m:sup>
                                  <m:r>
                                    <m:rPr>
                                      <m:sty m:val="p"/>
                                    </m:rPr>
                                    <a:rPr lang="en-US" sz="2000" smtClean="0">
                                      <a:latin typeface="Cambria Math" panose="02040503050406030204" pitchFamily="18" charset="0"/>
                                    </a:rPr>
                                    <m:t>T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sz="2000" smtClean="0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den>
                          </m:f>
                        </m:e>
                      </m:d>
                      <m:r>
                        <a:rPr lang="en-US" sz="200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</m:oMath>
                  </m:oMathPara>
                </a14:m>
                <a:endParaRPr lang="en-US" sz="2000" dirty="0">
                  <a:latin typeface="Corbel" panose="020B0503020204020204" pitchFamily="34" charset="0"/>
                </a:endParaRPr>
              </a:p>
              <a:p>
                <a:endParaRPr lang="en-US" sz="1800" dirty="0">
                  <a:latin typeface="Corbel" panose="020B0503020204020204" pitchFamily="34" charset="0"/>
                  <a:cs typeface="Calibri"/>
                </a:endParaRPr>
              </a:p>
              <a:p>
                <a:r>
                  <a:rPr lang="en-US" sz="1800" dirty="0">
                    <a:latin typeface="Corbel" panose="020B0503020204020204" pitchFamily="34" charset="0"/>
                    <a:cs typeface="Calibri"/>
                  </a:rPr>
                  <a:t>Remember that, without positional encoding the input is just bag of words for self-attention.</a:t>
                </a:r>
              </a:p>
              <a:p>
                <a:endParaRPr lang="en-US" sz="18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5A1A784-09B0-3BFB-1ADC-94EBAC15245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6"/>
              </p:nvPr>
            </p:nvSpPr>
            <p:spPr>
              <a:xfrm>
                <a:off x="533919" y="1390650"/>
                <a:ext cx="7921924" cy="3077573"/>
              </a:xfrm>
              <a:blipFill>
                <a:blip r:embed="rId2"/>
                <a:stretch>
                  <a:fillRect l="-641" t="-12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564321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矩形 24">
            <a:extLst>
              <a:ext uri="{FF2B5EF4-FFF2-40B4-BE49-F238E27FC236}">
                <a16:creationId xmlns:a16="http://schemas.microsoft.com/office/drawing/2014/main" id="{4F6FC934-D1B8-1707-6387-EECD02D5F991}"/>
              </a:ext>
            </a:extLst>
          </p:cNvPr>
          <p:cNvSpPr/>
          <p:nvPr/>
        </p:nvSpPr>
        <p:spPr>
          <a:xfrm>
            <a:off x="2431414" y="3281063"/>
            <a:ext cx="216000" cy="405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  <a:latin typeface="Corbel" panose="020B0503020204020204" pitchFamily="34" charset="0"/>
              </a:rPr>
              <a:t>O O</a:t>
            </a:r>
            <a:endParaRPr lang="zh-TW" altLang="en-US" sz="1050" dirty="0">
              <a:latin typeface="Corbel" panose="020B0503020204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文字方塊 27">
                <a:extLst>
                  <a:ext uri="{FF2B5EF4-FFF2-40B4-BE49-F238E27FC236}">
                    <a16:creationId xmlns:a16="http://schemas.microsoft.com/office/drawing/2014/main" id="{082B7E43-F6AA-F2C8-6C31-C60686B3E19E}"/>
                  </a:ext>
                </a:extLst>
              </p:cNvPr>
              <p:cNvSpPr txBox="1"/>
              <p:nvPr/>
            </p:nvSpPr>
            <p:spPr>
              <a:xfrm>
                <a:off x="2287594" y="2904109"/>
                <a:ext cx="5363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6" name="文字方塊 27">
                <a:extLst>
                  <a:ext uri="{FF2B5EF4-FFF2-40B4-BE49-F238E27FC236}">
                    <a16:creationId xmlns:a16="http://schemas.microsoft.com/office/drawing/2014/main" id="{082B7E43-F6AA-F2C8-6C31-C60686B3E1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7594" y="2904109"/>
                <a:ext cx="536371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矩形 31">
            <a:extLst>
              <a:ext uri="{FF2B5EF4-FFF2-40B4-BE49-F238E27FC236}">
                <a16:creationId xmlns:a16="http://schemas.microsoft.com/office/drawing/2014/main" id="{019C1802-AB76-2BB1-7CB7-AFC5A93C3371}"/>
              </a:ext>
            </a:extLst>
          </p:cNvPr>
          <p:cNvSpPr/>
          <p:nvPr/>
        </p:nvSpPr>
        <p:spPr>
          <a:xfrm>
            <a:off x="2002130" y="3281063"/>
            <a:ext cx="216000" cy="405000"/>
          </a:xfrm>
          <a:prstGeom prst="rect">
            <a:avLst/>
          </a:prstGeom>
          <a:solidFill>
            <a:srgbClr val="FECCC2"/>
          </a:solidFill>
          <a:ln>
            <a:solidFill>
              <a:srgbClr val="C0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  <a:latin typeface="Corbel" panose="020B0503020204020204" pitchFamily="34" charset="0"/>
              </a:rPr>
              <a:t>O O</a:t>
            </a:r>
            <a:endParaRPr lang="zh-TW" altLang="en-US" sz="1050" dirty="0">
              <a:latin typeface="Corbel" panose="020B0503020204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文字方塊 32">
                <a:extLst>
                  <a:ext uri="{FF2B5EF4-FFF2-40B4-BE49-F238E27FC236}">
                    <a16:creationId xmlns:a16="http://schemas.microsoft.com/office/drawing/2014/main" id="{1503E800-03F6-F0C7-19EB-098227C7B1E7}"/>
                  </a:ext>
                </a:extLst>
              </p:cNvPr>
              <p:cNvSpPr txBox="1"/>
              <p:nvPr/>
            </p:nvSpPr>
            <p:spPr>
              <a:xfrm>
                <a:off x="1866016" y="2911815"/>
                <a:ext cx="5363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8" name="文字方塊 32">
                <a:extLst>
                  <a:ext uri="{FF2B5EF4-FFF2-40B4-BE49-F238E27FC236}">
                    <a16:creationId xmlns:a16="http://schemas.microsoft.com/office/drawing/2014/main" id="{1503E800-03F6-F0C7-19EB-098227C7B1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6016" y="2911815"/>
                <a:ext cx="536371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矩形 33">
            <a:extLst>
              <a:ext uri="{FF2B5EF4-FFF2-40B4-BE49-F238E27FC236}">
                <a16:creationId xmlns:a16="http://schemas.microsoft.com/office/drawing/2014/main" id="{B7D58CA8-E1B2-BA35-0B8D-4B31986D64F8}"/>
              </a:ext>
            </a:extLst>
          </p:cNvPr>
          <p:cNvSpPr/>
          <p:nvPr/>
        </p:nvSpPr>
        <p:spPr>
          <a:xfrm>
            <a:off x="1580553" y="3281063"/>
            <a:ext cx="216000" cy="405000"/>
          </a:xfrm>
          <a:prstGeom prst="rect">
            <a:avLst/>
          </a:prstGeom>
          <a:solidFill>
            <a:srgbClr val="E0A9FE"/>
          </a:solidFill>
          <a:ln>
            <a:solidFill>
              <a:srgbClr val="7030A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  <a:latin typeface="Corbel" panose="020B0503020204020204" pitchFamily="34" charset="0"/>
              </a:rPr>
              <a:t>O O</a:t>
            </a:r>
            <a:endParaRPr lang="zh-TW" altLang="en-US" sz="1050" dirty="0">
              <a:latin typeface="Corbel" panose="020B0503020204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文字方塊 34">
                <a:extLst>
                  <a:ext uri="{FF2B5EF4-FFF2-40B4-BE49-F238E27FC236}">
                    <a16:creationId xmlns:a16="http://schemas.microsoft.com/office/drawing/2014/main" id="{9DBC8D66-39AD-808B-8BFC-CBB1558018AB}"/>
                  </a:ext>
                </a:extLst>
              </p:cNvPr>
              <p:cNvSpPr txBox="1"/>
              <p:nvPr/>
            </p:nvSpPr>
            <p:spPr>
              <a:xfrm>
                <a:off x="1450227" y="2888667"/>
                <a:ext cx="5363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0" name="文字方塊 34">
                <a:extLst>
                  <a:ext uri="{FF2B5EF4-FFF2-40B4-BE49-F238E27FC236}">
                    <a16:creationId xmlns:a16="http://schemas.microsoft.com/office/drawing/2014/main" id="{9DBC8D66-39AD-808B-8BFC-CBB1558018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0227" y="2888667"/>
                <a:ext cx="536371" cy="369332"/>
              </a:xfrm>
              <a:prstGeom prst="rect">
                <a:avLst/>
              </a:prstGeom>
              <a:blipFill>
                <a:blip r:embed="rId5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1" name="直線單箭頭接點 67">
            <a:extLst>
              <a:ext uri="{FF2B5EF4-FFF2-40B4-BE49-F238E27FC236}">
                <a16:creationId xmlns:a16="http://schemas.microsoft.com/office/drawing/2014/main" id="{B4C38710-638A-7DD5-962F-570B1E175348}"/>
              </a:ext>
            </a:extLst>
          </p:cNvPr>
          <p:cNvCxnSpPr>
            <a:cxnSpLocks/>
          </p:cNvCxnSpPr>
          <p:nvPr/>
        </p:nvCxnSpPr>
        <p:spPr>
          <a:xfrm flipV="1">
            <a:off x="2116571" y="3689023"/>
            <a:ext cx="0" cy="381657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單箭頭接點 68">
            <a:extLst>
              <a:ext uri="{FF2B5EF4-FFF2-40B4-BE49-F238E27FC236}">
                <a16:creationId xmlns:a16="http://schemas.microsoft.com/office/drawing/2014/main" id="{F3998764-6EEC-087D-ECC4-0B62070D1760}"/>
              </a:ext>
            </a:extLst>
          </p:cNvPr>
          <p:cNvCxnSpPr>
            <a:cxnSpLocks/>
          </p:cNvCxnSpPr>
          <p:nvPr/>
        </p:nvCxnSpPr>
        <p:spPr>
          <a:xfrm>
            <a:off x="1680013" y="3898902"/>
            <a:ext cx="859400" cy="0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單箭頭接點 69">
            <a:extLst>
              <a:ext uri="{FF2B5EF4-FFF2-40B4-BE49-F238E27FC236}">
                <a16:creationId xmlns:a16="http://schemas.microsoft.com/office/drawing/2014/main" id="{DF08AF49-3789-3A7F-603A-8593C2420B32}"/>
              </a:ext>
            </a:extLst>
          </p:cNvPr>
          <p:cNvCxnSpPr>
            <a:cxnSpLocks/>
          </p:cNvCxnSpPr>
          <p:nvPr/>
        </p:nvCxnSpPr>
        <p:spPr>
          <a:xfrm flipV="1">
            <a:off x="1680013" y="3687516"/>
            <a:ext cx="0" cy="203620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單箭頭接點 70">
            <a:extLst>
              <a:ext uri="{FF2B5EF4-FFF2-40B4-BE49-F238E27FC236}">
                <a16:creationId xmlns:a16="http://schemas.microsoft.com/office/drawing/2014/main" id="{3111A149-B35A-34BA-09DC-C31875CEF80A}"/>
              </a:ext>
            </a:extLst>
          </p:cNvPr>
          <p:cNvCxnSpPr>
            <a:cxnSpLocks/>
          </p:cNvCxnSpPr>
          <p:nvPr/>
        </p:nvCxnSpPr>
        <p:spPr>
          <a:xfrm flipV="1">
            <a:off x="2539414" y="3687516"/>
            <a:ext cx="0" cy="203620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1" name="文字方塊 118">
                <a:extLst>
                  <a:ext uri="{FF2B5EF4-FFF2-40B4-BE49-F238E27FC236}">
                    <a16:creationId xmlns:a16="http://schemas.microsoft.com/office/drawing/2014/main" id="{1539C76B-D283-179F-B27F-6B0BC334DDDB}"/>
                  </a:ext>
                </a:extLst>
              </p:cNvPr>
              <p:cNvSpPr txBox="1"/>
              <p:nvPr/>
            </p:nvSpPr>
            <p:spPr>
              <a:xfrm>
                <a:off x="2221105" y="4766026"/>
                <a:ext cx="5363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71" name="文字方塊 118">
                <a:extLst>
                  <a:ext uri="{FF2B5EF4-FFF2-40B4-BE49-F238E27FC236}">
                    <a16:creationId xmlns:a16="http://schemas.microsoft.com/office/drawing/2014/main" id="{1539C76B-D283-179F-B27F-6B0BC334DD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21105" y="4766026"/>
                <a:ext cx="536371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9" name="Rectangle 78">
            <a:extLst>
              <a:ext uri="{FF2B5EF4-FFF2-40B4-BE49-F238E27FC236}">
                <a16:creationId xmlns:a16="http://schemas.microsoft.com/office/drawing/2014/main" id="{C164FD82-46A0-85AF-6BC4-99DD0022BFDD}"/>
              </a:ext>
            </a:extLst>
          </p:cNvPr>
          <p:cNvSpPr/>
          <p:nvPr/>
        </p:nvSpPr>
        <p:spPr>
          <a:xfrm>
            <a:off x="1949816" y="4663113"/>
            <a:ext cx="1021080" cy="209550"/>
          </a:xfrm>
          <a:prstGeom prst="rect">
            <a:avLst/>
          </a:prstGeom>
          <a:solidFill>
            <a:srgbClr val="92D050"/>
          </a:solidFill>
          <a:ln>
            <a:solidFill>
              <a:schemeClr val="accent3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O </a:t>
            </a:r>
            <a:r>
              <a:rPr lang="en-US" sz="12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2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2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2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</a:p>
        </p:txBody>
      </p:sp>
      <p:sp>
        <p:nvSpPr>
          <p:cNvPr id="5" name="矩形 24">
            <a:extLst>
              <a:ext uri="{FF2B5EF4-FFF2-40B4-BE49-F238E27FC236}">
                <a16:creationId xmlns:a16="http://schemas.microsoft.com/office/drawing/2014/main" id="{0996E6CE-4CCF-813C-64B9-448830884C29}"/>
              </a:ext>
            </a:extLst>
          </p:cNvPr>
          <p:cNvSpPr/>
          <p:nvPr/>
        </p:nvSpPr>
        <p:spPr>
          <a:xfrm>
            <a:off x="4100091" y="3282996"/>
            <a:ext cx="216000" cy="405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  <a:latin typeface="Corbel" panose="020B0503020204020204" pitchFamily="34" charset="0"/>
              </a:rPr>
              <a:t>O O</a:t>
            </a:r>
            <a:endParaRPr lang="zh-TW" altLang="en-US" sz="1050" dirty="0">
              <a:latin typeface="Corbel" panose="020B0503020204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27">
                <a:extLst>
                  <a:ext uri="{FF2B5EF4-FFF2-40B4-BE49-F238E27FC236}">
                    <a16:creationId xmlns:a16="http://schemas.microsoft.com/office/drawing/2014/main" id="{2A0C8778-88E2-0944-059D-85BDD5C6A549}"/>
                  </a:ext>
                </a:extLst>
              </p:cNvPr>
              <p:cNvSpPr txBox="1"/>
              <p:nvPr/>
            </p:nvSpPr>
            <p:spPr>
              <a:xfrm>
                <a:off x="3956271" y="2906042"/>
                <a:ext cx="5363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6" name="文字方塊 27">
                <a:extLst>
                  <a:ext uri="{FF2B5EF4-FFF2-40B4-BE49-F238E27FC236}">
                    <a16:creationId xmlns:a16="http://schemas.microsoft.com/office/drawing/2014/main" id="{2A0C8778-88E2-0944-059D-85BDD5C6A5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6271" y="2906042"/>
                <a:ext cx="536371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矩形 31">
            <a:extLst>
              <a:ext uri="{FF2B5EF4-FFF2-40B4-BE49-F238E27FC236}">
                <a16:creationId xmlns:a16="http://schemas.microsoft.com/office/drawing/2014/main" id="{39461898-4387-EFE2-19F6-A757A28673A6}"/>
              </a:ext>
            </a:extLst>
          </p:cNvPr>
          <p:cNvSpPr/>
          <p:nvPr/>
        </p:nvSpPr>
        <p:spPr>
          <a:xfrm>
            <a:off x="3670807" y="3282996"/>
            <a:ext cx="216000" cy="405000"/>
          </a:xfrm>
          <a:prstGeom prst="rect">
            <a:avLst/>
          </a:prstGeom>
          <a:solidFill>
            <a:srgbClr val="FECCC2"/>
          </a:solidFill>
          <a:ln>
            <a:solidFill>
              <a:srgbClr val="C0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  <a:latin typeface="Corbel" panose="020B0503020204020204" pitchFamily="34" charset="0"/>
              </a:rPr>
              <a:t>O O</a:t>
            </a:r>
            <a:endParaRPr lang="zh-TW" altLang="en-US" sz="1050" dirty="0">
              <a:latin typeface="Corbel" panose="020B0503020204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32">
                <a:extLst>
                  <a:ext uri="{FF2B5EF4-FFF2-40B4-BE49-F238E27FC236}">
                    <a16:creationId xmlns:a16="http://schemas.microsoft.com/office/drawing/2014/main" id="{74E461D6-5837-F3B3-A53F-073118A3B85D}"/>
                  </a:ext>
                </a:extLst>
              </p:cNvPr>
              <p:cNvSpPr txBox="1"/>
              <p:nvPr/>
            </p:nvSpPr>
            <p:spPr>
              <a:xfrm>
                <a:off x="3534693" y="2913748"/>
                <a:ext cx="5363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8" name="文字方塊 32">
                <a:extLst>
                  <a:ext uri="{FF2B5EF4-FFF2-40B4-BE49-F238E27FC236}">
                    <a16:creationId xmlns:a16="http://schemas.microsoft.com/office/drawing/2014/main" id="{74E461D6-5837-F3B3-A53F-073118A3B8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4693" y="2913748"/>
                <a:ext cx="536371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矩形 33">
            <a:extLst>
              <a:ext uri="{FF2B5EF4-FFF2-40B4-BE49-F238E27FC236}">
                <a16:creationId xmlns:a16="http://schemas.microsoft.com/office/drawing/2014/main" id="{E215B509-F27A-53AD-A522-91F3073342BE}"/>
              </a:ext>
            </a:extLst>
          </p:cNvPr>
          <p:cNvSpPr/>
          <p:nvPr/>
        </p:nvSpPr>
        <p:spPr>
          <a:xfrm>
            <a:off x="3249230" y="3282996"/>
            <a:ext cx="216000" cy="405000"/>
          </a:xfrm>
          <a:prstGeom prst="rect">
            <a:avLst/>
          </a:prstGeom>
          <a:solidFill>
            <a:srgbClr val="E0A9FE"/>
          </a:solidFill>
          <a:ln>
            <a:solidFill>
              <a:srgbClr val="7030A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  <a:latin typeface="Corbel" panose="020B0503020204020204" pitchFamily="34" charset="0"/>
              </a:rPr>
              <a:t>O O</a:t>
            </a:r>
            <a:endParaRPr lang="zh-TW" altLang="en-US" sz="1050" dirty="0">
              <a:latin typeface="Corbel" panose="020B0503020204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34">
                <a:extLst>
                  <a:ext uri="{FF2B5EF4-FFF2-40B4-BE49-F238E27FC236}">
                    <a16:creationId xmlns:a16="http://schemas.microsoft.com/office/drawing/2014/main" id="{91BA1FD3-B7AA-33CC-60EC-5D9F502D3C1C}"/>
                  </a:ext>
                </a:extLst>
              </p:cNvPr>
              <p:cNvSpPr txBox="1"/>
              <p:nvPr/>
            </p:nvSpPr>
            <p:spPr>
              <a:xfrm>
                <a:off x="3118904" y="2890600"/>
                <a:ext cx="5363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0" name="文字方塊 34">
                <a:extLst>
                  <a:ext uri="{FF2B5EF4-FFF2-40B4-BE49-F238E27FC236}">
                    <a16:creationId xmlns:a16="http://schemas.microsoft.com/office/drawing/2014/main" id="{91BA1FD3-B7AA-33CC-60EC-5D9F502D3C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8904" y="2890600"/>
                <a:ext cx="536371" cy="369332"/>
              </a:xfrm>
              <a:prstGeom prst="rect">
                <a:avLst/>
              </a:prstGeom>
              <a:blipFill>
                <a:blip r:embed="rId9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直線單箭頭接點 67">
            <a:extLst>
              <a:ext uri="{FF2B5EF4-FFF2-40B4-BE49-F238E27FC236}">
                <a16:creationId xmlns:a16="http://schemas.microsoft.com/office/drawing/2014/main" id="{EA56C0B8-537D-52B5-CB7B-10DFFACFCBCC}"/>
              </a:ext>
            </a:extLst>
          </p:cNvPr>
          <p:cNvCxnSpPr>
            <a:cxnSpLocks/>
          </p:cNvCxnSpPr>
          <p:nvPr/>
        </p:nvCxnSpPr>
        <p:spPr>
          <a:xfrm flipV="1">
            <a:off x="3785248" y="3690956"/>
            <a:ext cx="0" cy="381657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單箭頭接點 68">
            <a:extLst>
              <a:ext uri="{FF2B5EF4-FFF2-40B4-BE49-F238E27FC236}">
                <a16:creationId xmlns:a16="http://schemas.microsoft.com/office/drawing/2014/main" id="{7A820E65-9B71-2037-91CD-78D182E95A2A}"/>
              </a:ext>
            </a:extLst>
          </p:cNvPr>
          <p:cNvCxnSpPr>
            <a:cxnSpLocks/>
          </p:cNvCxnSpPr>
          <p:nvPr/>
        </p:nvCxnSpPr>
        <p:spPr>
          <a:xfrm>
            <a:off x="3348690" y="3900835"/>
            <a:ext cx="859400" cy="0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單箭頭接點 69">
            <a:extLst>
              <a:ext uri="{FF2B5EF4-FFF2-40B4-BE49-F238E27FC236}">
                <a16:creationId xmlns:a16="http://schemas.microsoft.com/office/drawing/2014/main" id="{409F84F8-5EE1-2A1E-CF5F-22D3E2AC3BF0}"/>
              </a:ext>
            </a:extLst>
          </p:cNvPr>
          <p:cNvCxnSpPr>
            <a:cxnSpLocks/>
          </p:cNvCxnSpPr>
          <p:nvPr/>
        </p:nvCxnSpPr>
        <p:spPr>
          <a:xfrm flipV="1">
            <a:off x="3348690" y="3689449"/>
            <a:ext cx="0" cy="203620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單箭頭接點 70">
            <a:extLst>
              <a:ext uri="{FF2B5EF4-FFF2-40B4-BE49-F238E27FC236}">
                <a16:creationId xmlns:a16="http://schemas.microsoft.com/office/drawing/2014/main" id="{1DC04669-BDB8-56EC-77C5-56BDC299E547}"/>
              </a:ext>
            </a:extLst>
          </p:cNvPr>
          <p:cNvCxnSpPr>
            <a:cxnSpLocks/>
          </p:cNvCxnSpPr>
          <p:nvPr/>
        </p:nvCxnSpPr>
        <p:spPr>
          <a:xfrm flipV="1">
            <a:off x="4208091" y="3689449"/>
            <a:ext cx="0" cy="203620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18">
                <a:extLst>
                  <a:ext uri="{FF2B5EF4-FFF2-40B4-BE49-F238E27FC236}">
                    <a16:creationId xmlns:a16="http://schemas.microsoft.com/office/drawing/2014/main" id="{6D2400EA-94C6-D025-290F-D884FB0CE89D}"/>
                  </a:ext>
                </a:extLst>
              </p:cNvPr>
              <p:cNvSpPr txBox="1"/>
              <p:nvPr/>
            </p:nvSpPr>
            <p:spPr>
              <a:xfrm>
                <a:off x="3889782" y="4767959"/>
                <a:ext cx="5363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5" name="文字方塊 118">
                <a:extLst>
                  <a:ext uri="{FF2B5EF4-FFF2-40B4-BE49-F238E27FC236}">
                    <a16:creationId xmlns:a16="http://schemas.microsoft.com/office/drawing/2014/main" id="{6D2400EA-94C6-D025-290F-D884FB0CE8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9782" y="4767959"/>
                <a:ext cx="536371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ectangle 15">
            <a:extLst>
              <a:ext uri="{FF2B5EF4-FFF2-40B4-BE49-F238E27FC236}">
                <a16:creationId xmlns:a16="http://schemas.microsoft.com/office/drawing/2014/main" id="{A1D1865A-2018-7972-784B-DA6392D6D18C}"/>
              </a:ext>
            </a:extLst>
          </p:cNvPr>
          <p:cNvSpPr/>
          <p:nvPr/>
        </p:nvSpPr>
        <p:spPr>
          <a:xfrm>
            <a:off x="3618493" y="4665046"/>
            <a:ext cx="1021080" cy="209550"/>
          </a:xfrm>
          <a:prstGeom prst="rect">
            <a:avLst/>
          </a:prstGeom>
          <a:solidFill>
            <a:srgbClr val="92D050"/>
          </a:solidFill>
          <a:ln>
            <a:solidFill>
              <a:schemeClr val="accent3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O </a:t>
            </a:r>
            <a:r>
              <a:rPr lang="en-US" sz="12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2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2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2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</a:p>
        </p:txBody>
      </p:sp>
      <p:sp>
        <p:nvSpPr>
          <p:cNvPr id="17" name="矩形 24">
            <a:extLst>
              <a:ext uri="{FF2B5EF4-FFF2-40B4-BE49-F238E27FC236}">
                <a16:creationId xmlns:a16="http://schemas.microsoft.com/office/drawing/2014/main" id="{851D2A31-C799-3D94-6D28-A70CAD429C3F}"/>
              </a:ext>
            </a:extLst>
          </p:cNvPr>
          <p:cNvSpPr/>
          <p:nvPr/>
        </p:nvSpPr>
        <p:spPr>
          <a:xfrm>
            <a:off x="5780343" y="3284928"/>
            <a:ext cx="216000" cy="405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  <a:latin typeface="Corbel" panose="020B0503020204020204" pitchFamily="34" charset="0"/>
              </a:rPr>
              <a:t>O O</a:t>
            </a:r>
            <a:endParaRPr lang="zh-TW" altLang="en-US" sz="1050" dirty="0">
              <a:latin typeface="Corbel" panose="020B0503020204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27">
                <a:extLst>
                  <a:ext uri="{FF2B5EF4-FFF2-40B4-BE49-F238E27FC236}">
                    <a16:creationId xmlns:a16="http://schemas.microsoft.com/office/drawing/2014/main" id="{CC8B955F-53CA-0B24-ADC9-4BA802D38646}"/>
                  </a:ext>
                </a:extLst>
              </p:cNvPr>
              <p:cNvSpPr txBox="1"/>
              <p:nvPr/>
            </p:nvSpPr>
            <p:spPr>
              <a:xfrm>
                <a:off x="5636523" y="2907974"/>
                <a:ext cx="5363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8" name="文字方塊 27">
                <a:extLst>
                  <a:ext uri="{FF2B5EF4-FFF2-40B4-BE49-F238E27FC236}">
                    <a16:creationId xmlns:a16="http://schemas.microsoft.com/office/drawing/2014/main" id="{CC8B955F-53CA-0B24-ADC9-4BA802D386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6523" y="2907974"/>
                <a:ext cx="536371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矩形 31">
            <a:extLst>
              <a:ext uri="{FF2B5EF4-FFF2-40B4-BE49-F238E27FC236}">
                <a16:creationId xmlns:a16="http://schemas.microsoft.com/office/drawing/2014/main" id="{F7221F2C-E3CF-EC78-9713-4B5DF570BE14}"/>
              </a:ext>
            </a:extLst>
          </p:cNvPr>
          <p:cNvSpPr/>
          <p:nvPr/>
        </p:nvSpPr>
        <p:spPr>
          <a:xfrm>
            <a:off x="5351059" y="3284928"/>
            <a:ext cx="216000" cy="405000"/>
          </a:xfrm>
          <a:prstGeom prst="rect">
            <a:avLst/>
          </a:prstGeom>
          <a:solidFill>
            <a:srgbClr val="FECCC2"/>
          </a:solidFill>
          <a:ln>
            <a:solidFill>
              <a:srgbClr val="C0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  <a:latin typeface="Corbel" panose="020B0503020204020204" pitchFamily="34" charset="0"/>
              </a:rPr>
              <a:t>O O</a:t>
            </a:r>
            <a:endParaRPr lang="zh-TW" altLang="en-US" sz="1050" dirty="0">
              <a:latin typeface="Corbel" panose="020B0503020204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32">
                <a:extLst>
                  <a:ext uri="{FF2B5EF4-FFF2-40B4-BE49-F238E27FC236}">
                    <a16:creationId xmlns:a16="http://schemas.microsoft.com/office/drawing/2014/main" id="{BBF4471C-92E2-A432-1CAB-6A09449A9E19}"/>
                  </a:ext>
                </a:extLst>
              </p:cNvPr>
              <p:cNvSpPr txBox="1"/>
              <p:nvPr/>
            </p:nvSpPr>
            <p:spPr>
              <a:xfrm>
                <a:off x="5214945" y="2915680"/>
                <a:ext cx="5363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0" name="文字方塊 32">
                <a:extLst>
                  <a:ext uri="{FF2B5EF4-FFF2-40B4-BE49-F238E27FC236}">
                    <a16:creationId xmlns:a16="http://schemas.microsoft.com/office/drawing/2014/main" id="{BBF4471C-92E2-A432-1CAB-6A09449A9E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4945" y="2915680"/>
                <a:ext cx="536371" cy="3693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矩形 33">
            <a:extLst>
              <a:ext uri="{FF2B5EF4-FFF2-40B4-BE49-F238E27FC236}">
                <a16:creationId xmlns:a16="http://schemas.microsoft.com/office/drawing/2014/main" id="{905055E4-9398-4054-F9A4-DCAF202673D1}"/>
              </a:ext>
            </a:extLst>
          </p:cNvPr>
          <p:cNvSpPr/>
          <p:nvPr/>
        </p:nvSpPr>
        <p:spPr>
          <a:xfrm>
            <a:off x="4929482" y="3284928"/>
            <a:ext cx="216000" cy="405000"/>
          </a:xfrm>
          <a:prstGeom prst="rect">
            <a:avLst/>
          </a:prstGeom>
          <a:solidFill>
            <a:srgbClr val="E0A9FE"/>
          </a:solidFill>
          <a:ln>
            <a:solidFill>
              <a:srgbClr val="7030A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  <a:latin typeface="Corbel" panose="020B0503020204020204" pitchFamily="34" charset="0"/>
              </a:rPr>
              <a:t>O O</a:t>
            </a:r>
            <a:endParaRPr lang="zh-TW" altLang="en-US" sz="1050" dirty="0">
              <a:latin typeface="Corbel" panose="020B0503020204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字方塊 34">
                <a:extLst>
                  <a:ext uri="{FF2B5EF4-FFF2-40B4-BE49-F238E27FC236}">
                    <a16:creationId xmlns:a16="http://schemas.microsoft.com/office/drawing/2014/main" id="{5F41F5D6-5AC0-E165-48FC-D590E73F1357}"/>
                  </a:ext>
                </a:extLst>
              </p:cNvPr>
              <p:cNvSpPr txBox="1"/>
              <p:nvPr/>
            </p:nvSpPr>
            <p:spPr>
              <a:xfrm>
                <a:off x="4799156" y="2892532"/>
                <a:ext cx="5363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2" name="文字方塊 34">
                <a:extLst>
                  <a:ext uri="{FF2B5EF4-FFF2-40B4-BE49-F238E27FC236}">
                    <a16:creationId xmlns:a16="http://schemas.microsoft.com/office/drawing/2014/main" id="{5F41F5D6-5AC0-E165-48FC-D590E73F13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9156" y="2892532"/>
                <a:ext cx="536371" cy="369332"/>
              </a:xfrm>
              <a:prstGeom prst="rect">
                <a:avLst/>
              </a:prstGeom>
              <a:blipFill>
                <a:blip r:embed="rId13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3" name="直線單箭頭接點 67">
            <a:extLst>
              <a:ext uri="{FF2B5EF4-FFF2-40B4-BE49-F238E27FC236}">
                <a16:creationId xmlns:a16="http://schemas.microsoft.com/office/drawing/2014/main" id="{C16ADB0C-56C8-BBFB-45E0-37333E6966F8}"/>
              </a:ext>
            </a:extLst>
          </p:cNvPr>
          <p:cNvCxnSpPr>
            <a:cxnSpLocks/>
          </p:cNvCxnSpPr>
          <p:nvPr/>
        </p:nvCxnSpPr>
        <p:spPr>
          <a:xfrm flipV="1">
            <a:off x="5465500" y="3692888"/>
            <a:ext cx="0" cy="381657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單箭頭接點 68">
            <a:extLst>
              <a:ext uri="{FF2B5EF4-FFF2-40B4-BE49-F238E27FC236}">
                <a16:creationId xmlns:a16="http://schemas.microsoft.com/office/drawing/2014/main" id="{44324686-1DB3-F396-50DC-5846092F1107}"/>
              </a:ext>
            </a:extLst>
          </p:cNvPr>
          <p:cNvCxnSpPr>
            <a:cxnSpLocks/>
          </p:cNvCxnSpPr>
          <p:nvPr/>
        </p:nvCxnSpPr>
        <p:spPr>
          <a:xfrm>
            <a:off x="5028942" y="3902767"/>
            <a:ext cx="859400" cy="0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單箭頭接點 69">
            <a:extLst>
              <a:ext uri="{FF2B5EF4-FFF2-40B4-BE49-F238E27FC236}">
                <a16:creationId xmlns:a16="http://schemas.microsoft.com/office/drawing/2014/main" id="{2D226FC3-BB22-43B8-8CF8-EC37282B7E55}"/>
              </a:ext>
            </a:extLst>
          </p:cNvPr>
          <p:cNvCxnSpPr>
            <a:cxnSpLocks/>
          </p:cNvCxnSpPr>
          <p:nvPr/>
        </p:nvCxnSpPr>
        <p:spPr>
          <a:xfrm flipV="1">
            <a:off x="5028942" y="3691381"/>
            <a:ext cx="0" cy="203620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單箭頭接點 70">
            <a:extLst>
              <a:ext uri="{FF2B5EF4-FFF2-40B4-BE49-F238E27FC236}">
                <a16:creationId xmlns:a16="http://schemas.microsoft.com/office/drawing/2014/main" id="{EBB458D5-F4FD-CA9E-6B2B-CD9F0500A77E}"/>
              </a:ext>
            </a:extLst>
          </p:cNvPr>
          <p:cNvCxnSpPr>
            <a:cxnSpLocks/>
          </p:cNvCxnSpPr>
          <p:nvPr/>
        </p:nvCxnSpPr>
        <p:spPr>
          <a:xfrm flipV="1">
            <a:off x="5888343" y="3691381"/>
            <a:ext cx="0" cy="203620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文字方塊 118">
                <a:extLst>
                  <a:ext uri="{FF2B5EF4-FFF2-40B4-BE49-F238E27FC236}">
                    <a16:creationId xmlns:a16="http://schemas.microsoft.com/office/drawing/2014/main" id="{27FD3151-EC6F-D61B-FDC1-F6EF65C6E5F3}"/>
                  </a:ext>
                </a:extLst>
              </p:cNvPr>
              <p:cNvSpPr txBox="1"/>
              <p:nvPr/>
            </p:nvSpPr>
            <p:spPr>
              <a:xfrm>
                <a:off x="5570034" y="4769891"/>
                <a:ext cx="5363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7" name="文字方塊 118">
                <a:extLst>
                  <a:ext uri="{FF2B5EF4-FFF2-40B4-BE49-F238E27FC236}">
                    <a16:creationId xmlns:a16="http://schemas.microsoft.com/office/drawing/2014/main" id="{27FD3151-EC6F-D61B-FDC1-F6EF65C6E5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0034" y="4769891"/>
                <a:ext cx="536371" cy="36933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Rectangle 37">
            <a:extLst>
              <a:ext uri="{FF2B5EF4-FFF2-40B4-BE49-F238E27FC236}">
                <a16:creationId xmlns:a16="http://schemas.microsoft.com/office/drawing/2014/main" id="{252A91A1-CCEE-D3E1-81E6-7361ED46B8B4}"/>
              </a:ext>
            </a:extLst>
          </p:cNvPr>
          <p:cNvSpPr/>
          <p:nvPr/>
        </p:nvSpPr>
        <p:spPr>
          <a:xfrm>
            <a:off x="5298745" y="4666978"/>
            <a:ext cx="1021080" cy="209550"/>
          </a:xfrm>
          <a:prstGeom prst="rect">
            <a:avLst/>
          </a:prstGeom>
          <a:solidFill>
            <a:srgbClr val="92D050"/>
          </a:solidFill>
          <a:ln>
            <a:solidFill>
              <a:schemeClr val="accent3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O </a:t>
            </a:r>
            <a:r>
              <a:rPr lang="en-US" sz="12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2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2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2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</a:p>
        </p:txBody>
      </p:sp>
      <p:sp>
        <p:nvSpPr>
          <p:cNvPr id="39" name="矩形 24">
            <a:extLst>
              <a:ext uri="{FF2B5EF4-FFF2-40B4-BE49-F238E27FC236}">
                <a16:creationId xmlns:a16="http://schemas.microsoft.com/office/drawing/2014/main" id="{D8919D0B-03F6-75D2-67CE-700430048D0B}"/>
              </a:ext>
            </a:extLst>
          </p:cNvPr>
          <p:cNvSpPr/>
          <p:nvPr/>
        </p:nvSpPr>
        <p:spPr>
          <a:xfrm>
            <a:off x="7489532" y="3292646"/>
            <a:ext cx="216000" cy="405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  <a:latin typeface="Corbel" panose="020B0503020204020204" pitchFamily="34" charset="0"/>
              </a:rPr>
              <a:t>O O</a:t>
            </a:r>
            <a:endParaRPr lang="zh-TW" altLang="en-US" sz="1050" dirty="0">
              <a:latin typeface="Corbel" panose="020B0503020204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文字方塊 27">
                <a:extLst>
                  <a:ext uri="{FF2B5EF4-FFF2-40B4-BE49-F238E27FC236}">
                    <a16:creationId xmlns:a16="http://schemas.microsoft.com/office/drawing/2014/main" id="{6EDAFD65-0267-8B63-C7D5-2DC5FB31B6F6}"/>
                  </a:ext>
                </a:extLst>
              </p:cNvPr>
              <p:cNvSpPr txBox="1"/>
              <p:nvPr/>
            </p:nvSpPr>
            <p:spPr>
              <a:xfrm>
                <a:off x="7345712" y="2915692"/>
                <a:ext cx="5363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40" name="文字方塊 27">
                <a:extLst>
                  <a:ext uri="{FF2B5EF4-FFF2-40B4-BE49-F238E27FC236}">
                    <a16:creationId xmlns:a16="http://schemas.microsoft.com/office/drawing/2014/main" id="{6EDAFD65-0267-8B63-C7D5-2DC5FB31B6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45712" y="2915692"/>
                <a:ext cx="536371" cy="369332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矩形 31">
            <a:extLst>
              <a:ext uri="{FF2B5EF4-FFF2-40B4-BE49-F238E27FC236}">
                <a16:creationId xmlns:a16="http://schemas.microsoft.com/office/drawing/2014/main" id="{04BC61B6-BC9E-F8A3-C260-69462BEC6E18}"/>
              </a:ext>
            </a:extLst>
          </p:cNvPr>
          <p:cNvSpPr/>
          <p:nvPr/>
        </p:nvSpPr>
        <p:spPr>
          <a:xfrm>
            <a:off x="7060248" y="3292646"/>
            <a:ext cx="216000" cy="405000"/>
          </a:xfrm>
          <a:prstGeom prst="rect">
            <a:avLst/>
          </a:prstGeom>
          <a:solidFill>
            <a:srgbClr val="FECCC2"/>
          </a:solidFill>
          <a:ln>
            <a:solidFill>
              <a:srgbClr val="C0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  <a:latin typeface="Corbel" panose="020B0503020204020204" pitchFamily="34" charset="0"/>
              </a:rPr>
              <a:t>O O</a:t>
            </a:r>
            <a:endParaRPr lang="zh-TW" altLang="en-US" sz="1050" dirty="0">
              <a:latin typeface="Corbel" panose="020B0503020204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文字方塊 32">
                <a:extLst>
                  <a:ext uri="{FF2B5EF4-FFF2-40B4-BE49-F238E27FC236}">
                    <a16:creationId xmlns:a16="http://schemas.microsoft.com/office/drawing/2014/main" id="{9FCD99F5-C896-9DB4-024D-4E079E521DFC}"/>
                  </a:ext>
                </a:extLst>
              </p:cNvPr>
              <p:cNvSpPr txBox="1"/>
              <p:nvPr/>
            </p:nvSpPr>
            <p:spPr>
              <a:xfrm>
                <a:off x="6924134" y="2923398"/>
                <a:ext cx="5363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42" name="文字方塊 32">
                <a:extLst>
                  <a:ext uri="{FF2B5EF4-FFF2-40B4-BE49-F238E27FC236}">
                    <a16:creationId xmlns:a16="http://schemas.microsoft.com/office/drawing/2014/main" id="{9FCD99F5-C896-9DB4-024D-4E079E521D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24134" y="2923398"/>
                <a:ext cx="536371" cy="369332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矩形 33">
            <a:extLst>
              <a:ext uri="{FF2B5EF4-FFF2-40B4-BE49-F238E27FC236}">
                <a16:creationId xmlns:a16="http://schemas.microsoft.com/office/drawing/2014/main" id="{8D029C79-5F2B-030D-5A58-E4A2E6A35E16}"/>
              </a:ext>
            </a:extLst>
          </p:cNvPr>
          <p:cNvSpPr/>
          <p:nvPr/>
        </p:nvSpPr>
        <p:spPr>
          <a:xfrm>
            <a:off x="6638671" y="3292646"/>
            <a:ext cx="216000" cy="405000"/>
          </a:xfrm>
          <a:prstGeom prst="rect">
            <a:avLst/>
          </a:prstGeom>
          <a:solidFill>
            <a:srgbClr val="E0A9FE"/>
          </a:solidFill>
          <a:ln>
            <a:solidFill>
              <a:srgbClr val="7030A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  <a:latin typeface="Corbel" panose="020B0503020204020204" pitchFamily="34" charset="0"/>
              </a:rPr>
              <a:t>O O</a:t>
            </a:r>
            <a:endParaRPr lang="zh-TW" altLang="en-US" sz="1050" dirty="0">
              <a:latin typeface="Corbel" panose="020B0503020204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文字方塊 34">
                <a:extLst>
                  <a:ext uri="{FF2B5EF4-FFF2-40B4-BE49-F238E27FC236}">
                    <a16:creationId xmlns:a16="http://schemas.microsoft.com/office/drawing/2014/main" id="{748C98E8-FBB9-C66C-5271-6685E2C5FB0D}"/>
                  </a:ext>
                </a:extLst>
              </p:cNvPr>
              <p:cNvSpPr txBox="1"/>
              <p:nvPr/>
            </p:nvSpPr>
            <p:spPr>
              <a:xfrm>
                <a:off x="6508345" y="2900250"/>
                <a:ext cx="5363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44" name="文字方塊 34">
                <a:extLst>
                  <a:ext uri="{FF2B5EF4-FFF2-40B4-BE49-F238E27FC236}">
                    <a16:creationId xmlns:a16="http://schemas.microsoft.com/office/drawing/2014/main" id="{748C98E8-FBB9-C66C-5271-6685E2C5FB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8345" y="2900250"/>
                <a:ext cx="536371" cy="369332"/>
              </a:xfrm>
              <a:prstGeom prst="rect">
                <a:avLst/>
              </a:prstGeom>
              <a:blipFill>
                <a:blip r:embed="rId17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5" name="直線單箭頭接點 67">
            <a:extLst>
              <a:ext uri="{FF2B5EF4-FFF2-40B4-BE49-F238E27FC236}">
                <a16:creationId xmlns:a16="http://schemas.microsoft.com/office/drawing/2014/main" id="{82509C50-F15D-5FF6-A48C-B692530660FA}"/>
              </a:ext>
            </a:extLst>
          </p:cNvPr>
          <p:cNvCxnSpPr>
            <a:cxnSpLocks/>
          </p:cNvCxnSpPr>
          <p:nvPr/>
        </p:nvCxnSpPr>
        <p:spPr>
          <a:xfrm flipV="1">
            <a:off x="7174689" y="3700606"/>
            <a:ext cx="0" cy="381657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線單箭頭接點 68">
            <a:extLst>
              <a:ext uri="{FF2B5EF4-FFF2-40B4-BE49-F238E27FC236}">
                <a16:creationId xmlns:a16="http://schemas.microsoft.com/office/drawing/2014/main" id="{7876D536-6194-F39F-3426-99C5E3E6E56C}"/>
              </a:ext>
            </a:extLst>
          </p:cNvPr>
          <p:cNvCxnSpPr>
            <a:cxnSpLocks/>
          </p:cNvCxnSpPr>
          <p:nvPr/>
        </p:nvCxnSpPr>
        <p:spPr>
          <a:xfrm>
            <a:off x="6738131" y="3910485"/>
            <a:ext cx="859400" cy="0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線單箭頭接點 69">
            <a:extLst>
              <a:ext uri="{FF2B5EF4-FFF2-40B4-BE49-F238E27FC236}">
                <a16:creationId xmlns:a16="http://schemas.microsoft.com/office/drawing/2014/main" id="{E05E8CCC-6FCC-53BA-7B47-6C4D7F594AA0}"/>
              </a:ext>
            </a:extLst>
          </p:cNvPr>
          <p:cNvCxnSpPr>
            <a:cxnSpLocks/>
          </p:cNvCxnSpPr>
          <p:nvPr/>
        </p:nvCxnSpPr>
        <p:spPr>
          <a:xfrm flipV="1">
            <a:off x="6738131" y="3699099"/>
            <a:ext cx="0" cy="203620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線單箭頭接點 70">
            <a:extLst>
              <a:ext uri="{FF2B5EF4-FFF2-40B4-BE49-F238E27FC236}">
                <a16:creationId xmlns:a16="http://schemas.microsoft.com/office/drawing/2014/main" id="{E87C9141-9225-836D-1733-BC254678777B}"/>
              </a:ext>
            </a:extLst>
          </p:cNvPr>
          <p:cNvCxnSpPr>
            <a:cxnSpLocks/>
          </p:cNvCxnSpPr>
          <p:nvPr/>
        </p:nvCxnSpPr>
        <p:spPr>
          <a:xfrm flipV="1">
            <a:off x="7597532" y="3699099"/>
            <a:ext cx="0" cy="203620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文字方塊 118">
                <a:extLst>
                  <a:ext uri="{FF2B5EF4-FFF2-40B4-BE49-F238E27FC236}">
                    <a16:creationId xmlns:a16="http://schemas.microsoft.com/office/drawing/2014/main" id="{A46EBD32-73FD-F055-706F-4F51AF97868B}"/>
                  </a:ext>
                </a:extLst>
              </p:cNvPr>
              <p:cNvSpPr txBox="1"/>
              <p:nvPr/>
            </p:nvSpPr>
            <p:spPr>
              <a:xfrm>
                <a:off x="7279223" y="4777609"/>
                <a:ext cx="5363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49" name="文字方塊 118">
                <a:extLst>
                  <a:ext uri="{FF2B5EF4-FFF2-40B4-BE49-F238E27FC236}">
                    <a16:creationId xmlns:a16="http://schemas.microsoft.com/office/drawing/2014/main" id="{A46EBD32-73FD-F055-706F-4F51AF9786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79223" y="4777609"/>
                <a:ext cx="536371" cy="369332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Rectangle 49">
            <a:extLst>
              <a:ext uri="{FF2B5EF4-FFF2-40B4-BE49-F238E27FC236}">
                <a16:creationId xmlns:a16="http://schemas.microsoft.com/office/drawing/2014/main" id="{4D79DD58-2134-ADAE-6AEF-A5E1905F8088}"/>
              </a:ext>
            </a:extLst>
          </p:cNvPr>
          <p:cNvSpPr/>
          <p:nvPr/>
        </p:nvSpPr>
        <p:spPr>
          <a:xfrm>
            <a:off x="7007934" y="4674696"/>
            <a:ext cx="1021080" cy="209550"/>
          </a:xfrm>
          <a:prstGeom prst="rect">
            <a:avLst/>
          </a:prstGeom>
          <a:solidFill>
            <a:srgbClr val="92D050"/>
          </a:solidFill>
          <a:ln>
            <a:solidFill>
              <a:schemeClr val="accent3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O </a:t>
            </a:r>
            <a:r>
              <a:rPr lang="en-US" sz="12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2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2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2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</a:p>
        </p:txBody>
      </p:sp>
      <p:cxnSp>
        <p:nvCxnSpPr>
          <p:cNvPr id="3" name="直線單箭頭接點 108">
            <a:extLst>
              <a:ext uri="{FF2B5EF4-FFF2-40B4-BE49-F238E27FC236}">
                <a16:creationId xmlns:a16="http://schemas.microsoft.com/office/drawing/2014/main" id="{18ECC739-F67F-748B-A02D-51684570DDE9}"/>
              </a:ext>
            </a:extLst>
          </p:cNvPr>
          <p:cNvCxnSpPr>
            <a:cxnSpLocks/>
            <a:endCxn id="61" idx="4"/>
          </p:cNvCxnSpPr>
          <p:nvPr/>
        </p:nvCxnSpPr>
        <p:spPr>
          <a:xfrm flipH="1" flipV="1">
            <a:off x="1859636" y="2535446"/>
            <a:ext cx="265264" cy="494845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線單箭頭接點 111">
            <a:extLst>
              <a:ext uri="{FF2B5EF4-FFF2-40B4-BE49-F238E27FC236}">
                <a16:creationId xmlns:a16="http://schemas.microsoft.com/office/drawing/2014/main" id="{A964AC22-358F-952E-CD85-430F88D68B59}"/>
              </a:ext>
            </a:extLst>
          </p:cNvPr>
          <p:cNvCxnSpPr>
            <a:cxnSpLocks/>
            <a:endCxn id="63" idx="4"/>
          </p:cNvCxnSpPr>
          <p:nvPr/>
        </p:nvCxnSpPr>
        <p:spPr>
          <a:xfrm flipH="1" flipV="1">
            <a:off x="3582893" y="2541797"/>
            <a:ext cx="202430" cy="475895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線單箭頭接點 122">
            <a:extLst>
              <a:ext uri="{FF2B5EF4-FFF2-40B4-BE49-F238E27FC236}">
                <a16:creationId xmlns:a16="http://schemas.microsoft.com/office/drawing/2014/main" id="{45E4EC60-E872-74B3-C653-59C6F69E70B0}"/>
              </a:ext>
            </a:extLst>
          </p:cNvPr>
          <p:cNvCxnSpPr>
            <a:cxnSpLocks/>
            <a:endCxn id="64" idx="4"/>
          </p:cNvCxnSpPr>
          <p:nvPr/>
        </p:nvCxnSpPr>
        <p:spPr>
          <a:xfrm flipH="1" flipV="1">
            <a:off x="5236950" y="2548440"/>
            <a:ext cx="215503" cy="468575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線單箭頭接點 123">
            <a:extLst>
              <a:ext uri="{FF2B5EF4-FFF2-40B4-BE49-F238E27FC236}">
                <a16:creationId xmlns:a16="http://schemas.microsoft.com/office/drawing/2014/main" id="{03C9A3A2-1D42-7275-5339-682E9E89BD83}"/>
              </a:ext>
            </a:extLst>
          </p:cNvPr>
          <p:cNvCxnSpPr>
            <a:cxnSpLocks/>
            <a:endCxn id="65" idx="4"/>
          </p:cNvCxnSpPr>
          <p:nvPr/>
        </p:nvCxnSpPr>
        <p:spPr>
          <a:xfrm flipH="1" flipV="1">
            <a:off x="6925170" y="2567491"/>
            <a:ext cx="222552" cy="46310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0" name="文字方塊 59">
                <a:extLst>
                  <a:ext uri="{FF2B5EF4-FFF2-40B4-BE49-F238E27FC236}">
                    <a16:creationId xmlns:a16="http://schemas.microsoft.com/office/drawing/2014/main" id="{594A1929-FCFD-4119-F59F-07430367B6A8}"/>
                  </a:ext>
                </a:extLst>
              </p:cNvPr>
              <p:cNvSpPr txBox="1"/>
              <p:nvPr/>
            </p:nvSpPr>
            <p:spPr>
              <a:xfrm>
                <a:off x="1729367" y="2123354"/>
                <a:ext cx="419409" cy="28918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altLang="zh-TW" sz="1800">
                              <a:latin typeface="Cambria Math" panose="02040503050406030204" pitchFamily="18" charset="0"/>
                            </a:rPr>
                            <m:t>1,1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60" name="文字方塊 59">
                <a:extLst>
                  <a:ext uri="{FF2B5EF4-FFF2-40B4-BE49-F238E27FC236}">
                    <a16:creationId xmlns:a16="http://schemas.microsoft.com/office/drawing/2014/main" id="{594A1929-FCFD-4119-F59F-07430367B6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29367" y="2123354"/>
                <a:ext cx="419409" cy="289182"/>
              </a:xfrm>
              <a:prstGeom prst="rect">
                <a:avLst/>
              </a:prstGeom>
              <a:blipFill>
                <a:blip r:embed="rId19"/>
                <a:stretch>
                  <a:fillRect l="-9091" r="-6061" b="-41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1" name="橢圓 7">
            <a:extLst>
              <a:ext uri="{FF2B5EF4-FFF2-40B4-BE49-F238E27FC236}">
                <a16:creationId xmlns:a16="http://schemas.microsoft.com/office/drawing/2014/main" id="{0674880C-667E-1E98-D6F7-F1C6EBFA7453}"/>
              </a:ext>
            </a:extLst>
          </p:cNvPr>
          <p:cNvSpPr/>
          <p:nvPr/>
        </p:nvSpPr>
        <p:spPr>
          <a:xfrm>
            <a:off x="1792136" y="2400446"/>
            <a:ext cx="135000" cy="1350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 dirty="0">
              <a:latin typeface="Corbel" panose="020B0503020204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2" name="文字方塊 106">
                <a:extLst>
                  <a:ext uri="{FF2B5EF4-FFF2-40B4-BE49-F238E27FC236}">
                    <a16:creationId xmlns:a16="http://schemas.microsoft.com/office/drawing/2014/main" id="{0B1A8DB0-57D9-5A4A-3B6E-2BB2BCF0C56D}"/>
                  </a:ext>
                </a:extLst>
              </p:cNvPr>
              <p:cNvSpPr txBox="1"/>
              <p:nvPr/>
            </p:nvSpPr>
            <p:spPr>
              <a:xfrm>
                <a:off x="3433816" y="2123354"/>
                <a:ext cx="419409" cy="28918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altLang="zh-TW" sz="1800">
                              <a:latin typeface="Cambria Math" panose="02040503050406030204" pitchFamily="18" charset="0"/>
                            </a:rPr>
                            <m:t>1,2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62" name="文字方塊 106">
                <a:extLst>
                  <a:ext uri="{FF2B5EF4-FFF2-40B4-BE49-F238E27FC236}">
                    <a16:creationId xmlns:a16="http://schemas.microsoft.com/office/drawing/2014/main" id="{0B1A8DB0-57D9-5A4A-3B6E-2BB2BCF0C5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3816" y="2123354"/>
                <a:ext cx="419409" cy="289182"/>
              </a:xfrm>
              <a:prstGeom prst="rect">
                <a:avLst/>
              </a:prstGeom>
              <a:blipFill>
                <a:blip r:embed="rId20"/>
                <a:stretch>
                  <a:fillRect l="-8824" r="-2941" b="-41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3" name="橢圓 107">
            <a:extLst>
              <a:ext uri="{FF2B5EF4-FFF2-40B4-BE49-F238E27FC236}">
                <a16:creationId xmlns:a16="http://schemas.microsoft.com/office/drawing/2014/main" id="{53052C9F-30AB-DCD7-6802-F10392EFA663}"/>
              </a:ext>
            </a:extLst>
          </p:cNvPr>
          <p:cNvSpPr/>
          <p:nvPr/>
        </p:nvSpPr>
        <p:spPr>
          <a:xfrm>
            <a:off x="3515393" y="2406797"/>
            <a:ext cx="135000" cy="1350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 dirty="0">
              <a:latin typeface="Corbel" panose="020B0503020204020204" pitchFamily="34" charset="0"/>
            </a:endParaRPr>
          </a:p>
        </p:txBody>
      </p:sp>
      <p:sp>
        <p:nvSpPr>
          <p:cNvPr id="64" name="橢圓 110">
            <a:extLst>
              <a:ext uri="{FF2B5EF4-FFF2-40B4-BE49-F238E27FC236}">
                <a16:creationId xmlns:a16="http://schemas.microsoft.com/office/drawing/2014/main" id="{06AC2E08-CA5A-4B42-69CB-12C009C8481B}"/>
              </a:ext>
            </a:extLst>
          </p:cNvPr>
          <p:cNvSpPr/>
          <p:nvPr/>
        </p:nvSpPr>
        <p:spPr>
          <a:xfrm>
            <a:off x="5169450" y="2413440"/>
            <a:ext cx="135000" cy="1350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 dirty="0">
              <a:latin typeface="Corbel" panose="020B0503020204020204" pitchFamily="34" charset="0"/>
            </a:endParaRPr>
          </a:p>
        </p:txBody>
      </p:sp>
      <p:sp>
        <p:nvSpPr>
          <p:cNvPr id="65" name="橢圓 113">
            <a:extLst>
              <a:ext uri="{FF2B5EF4-FFF2-40B4-BE49-F238E27FC236}">
                <a16:creationId xmlns:a16="http://schemas.microsoft.com/office/drawing/2014/main" id="{090BA7A6-12CB-8FC4-1962-4237260C4A22}"/>
              </a:ext>
            </a:extLst>
          </p:cNvPr>
          <p:cNvSpPr/>
          <p:nvPr/>
        </p:nvSpPr>
        <p:spPr>
          <a:xfrm>
            <a:off x="6857670" y="2432491"/>
            <a:ext cx="135000" cy="1350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 dirty="0">
              <a:latin typeface="Corbel" panose="020B0503020204020204" pitchFamily="34" charset="0"/>
            </a:endParaRPr>
          </a:p>
        </p:txBody>
      </p:sp>
      <p:cxnSp>
        <p:nvCxnSpPr>
          <p:cNvPr id="66" name="直線單箭頭接點 114">
            <a:extLst>
              <a:ext uri="{FF2B5EF4-FFF2-40B4-BE49-F238E27FC236}">
                <a16:creationId xmlns:a16="http://schemas.microsoft.com/office/drawing/2014/main" id="{DD3CE235-B6FE-8B0C-D736-604259F259F1}"/>
              </a:ext>
            </a:extLst>
          </p:cNvPr>
          <p:cNvCxnSpPr>
            <a:cxnSpLocks/>
            <a:endCxn id="65" idx="4"/>
          </p:cNvCxnSpPr>
          <p:nvPr/>
        </p:nvCxnSpPr>
        <p:spPr>
          <a:xfrm flipV="1">
            <a:off x="2555779" y="2567491"/>
            <a:ext cx="4369391" cy="482673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直線單箭頭接點 119">
            <a:extLst>
              <a:ext uri="{FF2B5EF4-FFF2-40B4-BE49-F238E27FC236}">
                <a16:creationId xmlns:a16="http://schemas.microsoft.com/office/drawing/2014/main" id="{8370720C-1B3C-C240-CB98-80894D6A916A}"/>
              </a:ext>
            </a:extLst>
          </p:cNvPr>
          <p:cNvCxnSpPr>
            <a:cxnSpLocks/>
            <a:endCxn id="64" idx="4"/>
          </p:cNvCxnSpPr>
          <p:nvPr/>
        </p:nvCxnSpPr>
        <p:spPr>
          <a:xfrm flipV="1">
            <a:off x="2566748" y="2548440"/>
            <a:ext cx="2670202" cy="49609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直線單箭頭接點 120">
            <a:extLst>
              <a:ext uri="{FF2B5EF4-FFF2-40B4-BE49-F238E27FC236}">
                <a16:creationId xmlns:a16="http://schemas.microsoft.com/office/drawing/2014/main" id="{71B0D39B-9672-D347-D2E8-1A4DC9AE7726}"/>
              </a:ext>
            </a:extLst>
          </p:cNvPr>
          <p:cNvCxnSpPr>
            <a:cxnSpLocks/>
            <a:endCxn id="63" idx="4"/>
          </p:cNvCxnSpPr>
          <p:nvPr/>
        </p:nvCxnSpPr>
        <p:spPr>
          <a:xfrm flipV="1">
            <a:off x="2106250" y="2541797"/>
            <a:ext cx="1476643" cy="488794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直線單箭頭接點 105">
            <a:extLst>
              <a:ext uri="{FF2B5EF4-FFF2-40B4-BE49-F238E27FC236}">
                <a16:creationId xmlns:a16="http://schemas.microsoft.com/office/drawing/2014/main" id="{F0C18AC2-AEF7-126F-9E83-AEF5FE18F5B9}"/>
              </a:ext>
            </a:extLst>
          </p:cNvPr>
          <p:cNvCxnSpPr>
            <a:cxnSpLocks/>
            <a:endCxn id="61" idx="4"/>
          </p:cNvCxnSpPr>
          <p:nvPr/>
        </p:nvCxnSpPr>
        <p:spPr>
          <a:xfrm flipV="1">
            <a:off x="1696812" y="2535446"/>
            <a:ext cx="162824" cy="488274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0" name="文字方塊 124">
                <a:extLst>
                  <a:ext uri="{FF2B5EF4-FFF2-40B4-BE49-F238E27FC236}">
                    <a16:creationId xmlns:a16="http://schemas.microsoft.com/office/drawing/2014/main" id="{F8B30533-4510-FCE5-B2C9-9BE083838BE5}"/>
                  </a:ext>
                </a:extLst>
              </p:cNvPr>
              <p:cNvSpPr txBox="1"/>
              <p:nvPr/>
            </p:nvSpPr>
            <p:spPr>
              <a:xfrm>
                <a:off x="5047214" y="2123354"/>
                <a:ext cx="419409" cy="28918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altLang="zh-TW" sz="1800">
                              <a:latin typeface="Cambria Math" panose="02040503050406030204" pitchFamily="18" charset="0"/>
                            </a:rPr>
                            <m:t>1,3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70" name="文字方塊 124">
                <a:extLst>
                  <a:ext uri="{FF2B5EF4-FFF2-40B4-BE49-F238E27FC236}">
                    <a16:creationId xmlns:a16="http://schemas.microsoft.com/office/drawing/2014/main" id="{F8B30533-4510-FCE5-B2C9-9BE083838B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7214" y="2123354"/>
                <a:ext cx="419409" cy="289182"/>
              </a:xfrm>
              <a:prstGeom prst="rect">
                <a:avLst/>
              </a:prstGeom>
              <a:blipFill>
                <a:blip r:embed="rId21"/>
                <a:stretch>
                  <a:fillRect l="-8824" r="-5882" b="-41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" name="文字方塊 125">
                <a:extLst>
                  <a:ext uri="{FF2B5EF4-FFF2-40B4-BE49-F238E27FC236}">
                    <a16:creationId xmlns:a16="http://schemas.microsoft.com/office/drawing/2014/main" id="{6198D14A-B413-4D74-2253-B13CCCE0616C}"/>
                  </a:ext>
                </a:extLst>
              </p:cNvPr>
              <p:cNvSpPr txBox="1"/>
              <p:nvPr/>
            </p:nvSpPr>
            <p:spPr>
              <a:xfrm>
                <a:off x="6814113" y="2135521"/>
                <a:ext cx="419409" cy="28918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altLang="zh-TW" sz="1800">
                              <a:latin typeface="Cambria Math" panose="02040503050406030204" pitchFamily="18" charset="0"/>
                            </a:rPr>
                            <m:t>1,4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72" name="文字方塊 125">
                <a:extLst>
                  <a:ext uri="{FF2B5EF4-FFF2-40B4-BE49-F238E27FC236}">
                    <a16:creationId xmlns:a16="http://schemas.microsoft.com/office/drawing/2014/main" id="{6198D14A-B413-4D74-2253-B13CCCE061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4113" y="2135521"/>
                <a:ext cx="419409" cy="289182"/>
              </a:xfrm>
              <a:prstGeom prst="rect">
                <a:avLst/>
              </a:prstGeom>
              <a:blipFill>
                <a:blip r:embed="rId22"/>
                <a:stretch>
                  <a:fillRect l="-8824" r="-5882" b="-41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4" name="文字方塊 74">
            <a:extLst>
              <a:ext uri="{FF2B5EF4-FFF2-40B4-BE49-F238E27FC236}">
                <a16:creationId xmlns:a16="http://schemas.microsoft.com/office/drawing/2014/main" id="{1162C052-9858-2BBA-884D-1F77AD757806}"/>
              </a:ext>
            </a:extLst>
          </p:cNvPr>
          <p:cNvSpPr txBox="1"/>
          <p:nvPr/>
        </p:nvSpPr>
        <p:spPr>
          <a:xfrm>
            <a:off x="5641481" y="212495"/>
            <a:ext cx="3318453" cy="646986"/>
          </a:xfrm>
          <a:prstGeom prst="wedgeRoundRectCallout">
            <a:avLst>
              <a:gd name="adj1" fmla="val -29909"/>
              <a:gd name="adj2" fmla="val 93908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TW" sz="1600" dirty="0">
                <a:solidFill>
                  <a:schemeClr val="tx1"/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One issue: the model doesn’t know word positions/ordering.  </a:t>
            </a:r>
            <a:endParaRPr lang="zh-TW" altLang="en-US" sz="1600" dirty="0">
              <a:solidFill>
                <a:schemeClr val="tx1"/>
              </a:solidFill>
              <a:latin typeface="Corbel" panose="020B0503020204020204" pitchFamily="34" charset="0"/>
              <a:cs typeface="Tahoma" panose="020B0604030504040204" pitchFamily="34" charset="0"/>
            </a:endParaRPr>
          </a:p>
        </p:txBody>
      </p:sp>
      <p:cxnSp>
        <p:nvCxnSpPr>
          <p:cNvPr id="2" name="直線單箭頭接點 112">
            <a:extLst>
              <a:ext uri="{FF2B5EF4-FFF2-40B4-BE49-F238E27FC236}">
                <a16:creationId xmlns:a16="http://schemas.microsoft.com/office/drawing/2014/main" id="{32C587A7-81C7-B4A5-D42A-0B3D8E1D4198}"/>
              </a:ext>
            </a:extLst>
          </p:cNvPr>
          <p:cNvCxnSpPr>
            <a:cxnSpLocks/>
          </p:cNvCxnSpPr>
          <p:nvPr/>
        </p:nvCxnSpPr>
        <p:spPr>
          <a:xfrm flipH="1" flipV="1">
            <a:off x="1857744" y="1545992"/>
            <a:ext cx="1" cy="667795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線單箭頭接點 126">
            <a:extLst>
              <a:ext uri="{FF2B5EF4-FFF2-40B4-BE49-F238E27FC236}">
                <a16:creationId xmlns:a16="http://schemas.microsoft.com/office/drawing/2014/main" id="{A94679ED-C901-9F6C-C869-00BC9E79023B}"/>
              </a:ext>
            </a:extLst>
          </p:cNvPr>
          <p:cNvCxnSpPr>
            <a:cxnSpLocks/>
          </p:cNvCxnSpPr>
          <p:nvPr/>
        </p:nvCxnSpPr>
        <p:spPr>
          <a:xfrm flipH="1" flipV="1">
            <a:off x="3596496" y="1530224"/>
            <a:ext cx="1" cy="667795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線單箭頭接點 129">
            <a:extLst>
              <a:ext uri="{FF2B5EF4-FFF2-40B4-BE49-F238E27FC236}">
                <a16:creationId xmlns:a16="http://schemas.microsoft.com/office/drawing/2014/main" id="{6D657E48-D28A-BF95-5A9A-B655997C4F40}"/>
              </a:ext>
            </a:extLst>
          </p:cNvPr>
          <p:cNvCxnSpPr>
            <a:cxnSpLocks/>
          </p:cNvCxnSpPr>
          <p:nvPr/>
        </p:nvCxnSpPr>
        <p:spPr>
          <a:xfrm flipH="1" flipV="1">
            <a:off x="5251270" y="1537619"/>
            <a:ext cx="1" cy="667795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線單箭頭接點 130">
            <a:extLst>
              <a:ext uri="{FF2B5EF4-FFF2-40B4-BE49-F238E27FC236}">
                <a16:creationId xmlns:a16="http://schemas.microsoft.com/office/drawing/2014/main" id="{EF1581EF-9566-E61E-9021-734422BF1D7C}"/>
              </a:ext>
            </a:extLst>
          </p:cNvPr>
          <p:cNvCxnSpPr>
            <a:cxnSpLocks/>
          </p:cNvCxnSpPr>
          <p:nvPr/>
        </p:nvCxnSpPr>
        <p:spPr>
          <a:xfrm flipH="1" flipV="1">
            <a:off x="6953234" y="1543776"/>
            <a:ext cx="1" cy="667795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矩形: 圓角 109">
            <a:extLst>
              <a:ext uri="{FF2B5EF4-FFF2-40B4-BE49-F238E27FC236}">
                <a16:creationId xmlns:a16="http://schemas.microsoft.com/office/drawing/2014/main" id="{711D89AB-DE66-2B77-192B-DD226A7E3FC7}"/>
              </a:ext>
            </a:extLst>
          </p:cNvPr>
          <p:cNvSpPr/>
          <p:nvPr/>
        </p:nvSpPr>
        <p:spPr>
          <a:xfrm>
            <a:off x="1627929" y="1725782"/>
            <a:ext cx="5930635" cy="327349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100" dirty="0" err="1">
                <a:latin typeface="Corbel" panose="020B0503020204020204" pitchFamily="34" charset="0"/>
              </a:rPr>
              <a:t>Softmax</a:t>
            </a:r>
            <a:endParaRPr lang="zh-TW" altLang="en-US" sz="2100" dirty="0">
              <a:latin typeface="Corbel" panose="020B0503020204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6" name="文字方塊 131">
                <a:extLst>
                  <a:ext uri="{FF2B5EF4-FFF2-40B4-BE49-F238E27FC236}">
                    <a16:creationId xmlns:a16="http://schemas.microsoft.com/office/drawing/2014/main" id="{F6D10EC4-98AD-4E80-607E-F293C2ACF9D1}"/>
                  </a:ext>
                </a:extLst>
              </p:cNvPr>
              <p:cNvSpPr txBox="1"/>
              <p:nvPr/>
            </p:nvSpPr>
            <p:spPr>
              <a:xfrm>
                <a:off x="1747179" y="1223969"/>
                <a:ext cx="419409" cy="28918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zh-TW" altLang="en-US" sz="1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zh-TW" altLang="en-US" sz="1800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</m:acc>
                        </m:e>
                        <m:sub>
                          <m:r>
                            <a:rPr lang="en-US" altLang="zh-TW" sz="1800">
                              <a:latin typeface="Cambria Math" panose="02040503050406030204" pitchFamily="18" charset="0"/>
                            </a:rPr>
                            <m:t>1,1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76" name="文字方塊 131">
                <a:extLst>
                  <a:ext uri="{FF2B5EF4-FFF2-40B4-BE49-F238E27FC236}">
                    <a16:creationId xmlns:a16="http://schemas.microsoft.com/office/drawing/2014/main" id="{F6D10EC4-98AD-4E80-607E-F293C2ACF9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7179" y="1223969"/>
                <a:ext cx="419409" cy="289182"/>
              </a:xfrm>
              <a:prstGeom prst="rect">
                <a:avLst/>
              </a:prstGeom>
              <a:blipFill>
                <a:blip r:embed="rId23"/>
                <a:stretch>
                  <a:fillRect l="-8824" t="-12500" r="-5882"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0" name="文字方塊 133">
                <a:extLst>
                  <a:ext uri="{FF2B5EF4-FFF2-40B4-BE49-F238E27FC236}">
                    <a16:creationId xmlns:a16="http://schemas.microsoft.com/office/drawing/2014/main" id="{1910C4F5-8206-ED07-6A9B-3B236A65148B}"/>
                  </a:ext>
                </a:extLst>
              </p:cNvPr>
              <p:cNvSpPr txBox="1"/>
              <p:nvPr/>
            </p:nvSpPr>
            <p:spPr>
              <a:xfrm>
                <a:off x="3451628" y="1223969"/>
                <a:ext cx="419409" cy="28918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zh-TW" altLang="en-US" sz="1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zh-TW" altLang="en-US" sz="1800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</m:acc>
                        </m:e>
                        <m:sub>
                          <m:r>
                            <a:rPr lang="en-US" altLang="zh-TW" sz="1800">
                              <a:latin typeface="Cambria Math" panose="02040503050406030204" pitchFamily="18" charset="0"/>
                            </a:rPr>
                            <m:t>1,2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80" name="文字方塊 133">
                <a:extLst>
                  <a:ext uri="{FF2B5EF4-FFF2-40B4-BE49-F238E27FC236}">
                    <a16:creationId xmlns:a16="http://schemas.microsoft.com/office/drawing/2014/main" id="{1910C4F5-8206-ED07-6A9B-3B236A6514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51628" y="1223969"/>
                <a:ext cx="419409" cy="289182"/>
              </a:xfrm>
              <a:prstGeom prst="rect">
                <a:avLst/>
              </a:prstGeom>
              <a:blipFill>
                <a:blip r:embed="rId24"/>
                <a:stretch>
                  <a:fillRect l="-8824" t="-12500" r="-5882"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1" name="文字方塊 137">
                <a:extLst>
                  <a:ext uri="{FF2B5EF4-FFF2-40B4-BE49-F238E27FC236}">
                    <a16:creationId xmlns:a16="http://schemas.microsoft.com/office/drawing/2014/main" id="{BFCA7D9C-67E5-47A6-55CF-D45A35009F88}"/>
                  </a:ext>
                </a:extLst>
              </p:cNvPr>
              <p:cNvSpPr txBox="1"/>
              <p:nvPr/>
            </p:nvSpPr>
            <p:spPr>
              <a:xfrm>
                <a:off x="5065026" y="1223969"/>
                <a:ext cx="419409" cy="28918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zh-TW" altLang="en-US" sz="1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zh-TW" altLang="en-US" sz="1800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</m:acc>
                        </m:e>
                        <m:sub>
                          <m:r>
                            <a:rPr lang="en-US" altLang="zh-TW" sz="1800">
                              <a:latin typeface="Cambria Math" panose="02040503050406030204" pitchFamily="18" charset="0"/>
                            </a:rPr>
                            <m:t>1,3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81" name="文字方塊 137">
                <a:extLst>
                  <a:ext uri="{FF2B5EF4-FFF2-40B4-BE49-F238E27FC236}">
                    <a16:creationId xmlns:a16="http://schemas.microsoft.com/office/drawing/2014/main" id="{BFCA7D9C-67E5-47A6-55CF-D45A35009F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65026" y="1223969"/>
                <a:ext cx="419409" cy="289182"/>
              </a:xfrm>
              <a:prstGeom prst="rect">
                <a:avLst/>
              </a:prstGeom>
              <a:blipFill>
                <a:blip r:embed="rId25"/>
                <a:stretch>
                  <a:fillRect l="-5714" t="-12500" r="-2857"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2" name="文字方塊 138">
                <a:extLst>
                  <a:ext uri="{FF2B5EF4-FFF2-40B4-BE49-F238E27FC236}">
                    <a16:creationId xmlns:a16="http://schemas.microsoft.com/office/drawing/2014/main" id="{566D775E-748E-C5E0-FC18-9065BE19C46B}"/>
                  </a:ext>
                </a:extLst>
              </p:cNvPr>
              <p:cNvSpPr txBox="1"/>
              <p:nvPr/>
            </p:nvSpPr>
            <p:spPr>
              <a:xfrm>
                <a:off x="6831925" y="1236136"/>
                <a:ext cx="419409" cy="28918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zh-TW" altLang="en-US" sz="1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zh-TW" altLang="en-US" sz="1800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</m:acc>
                        </m:e>
                        <m:sub>
                          <m:r>
                            <a:rPr lang="en-US" altLang="zh-TW" sz="1800">
                              <a:latin typeface="Cambria Math" panose="02040503050406030204" pitchFamily="18" charset="0"/>
                            </a:rPr>
                            <m:t>1,4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82" name="文字方塊 138">
                <a:extLst>
                  <a:ext uri="{FF2B5EF4-FFF2-40B4-BE49-F238E27FC236}">
                    <a16:creationId xmlns:a16="http://schemas.microsoft.com/office/drawing/2014/main" id="{566D775E-748E-C5E0-FC18-9065BE19C4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1925" y="1236136"/>
                <a:ext cx="419409" cy="289182"/>
              </a:xfrm>
              <a:prstGeom prst="rect">
                <a:avLst/>
              </a:prstGeom>
              <a:blipFill>
                <a:blip r:embed="rId26"/>
                <a:stretch>
                  <a:fillRect l="-8824" t="-12500" r="-2941"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5" name="直線單箭頭接點 117">
            <a:extLst>
              <a:ext uri="{FF2B5EF4-FFF2-40B4-BE49-F238E27FC236}">
                <a16:creationId xmlns:a16="http://schemas.microsoft.com/office/drawing/2014/main" id="{79DB2721-721C-E4CB-374A-D453DE68212C}"/>
              </a:ext>
            </a:extLst>
          </p:cNvPr>
          <p:cNvCxnSpPr>
            <a:cxnSpLocks/>
            <a:endCxn id="78" idx="2"/>
          </p:cNvCxnSpPr>
          <p:nvPr/>
        </p:nvCxnSpPr>
        <p:spPr>
          <a:xfrm flipH="1" flipV="1">
            <a:off x="2509931" y="1445605"/>
            <a:ext cx="13607" cy="1587745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7" name="群組 26">
            <a:extLst>
              <a:ext uri="{FF2B5EF4-FFF2-40B4-BE49-F238E27FC236}">
                <a16:creationId xmlns:a16="http://schemas.microsoft.com/office/drawing/2014/main" id="{92C9053B-321A-103E-268B-CF90B93A9D58}"/>
              </a:ext>
            </a:extLst>
          </p:cNvPr>
          <p:cNvGrpSpPr/>
          <p:nvPr/>
        </p:nvGrpSpPr>
        <p:grpSpPr>
          <a:xfrm>
            <a:off x="2428771" y="1291112"/>
            <a:ext cx="162320" cy="154493"/>
            <a:chOff x="-105878" y="1740168"/>
            <a:chExt cx="461666" cy="461665"/>
          </a:xfrm>
        </p:grpSpPr>
        <p:sp>
          <p:nvSpPr>
            <p:cNvPr id="78" name="矩形 10">
              <a:extLst>
                <a:ext uri="{FF2B5EF4-FFF2-40B4-BE49-F238E27FC236}">
                  <a16:creationId xmlns:a16="http://schemas.microsoft.com/office/drawing/2014/main" id="{AE88C546-7DB8-32D8-74D0-2F2788ABF7F6}"/>
                </a:ext>
              </a:extLst>
            </p:cNvPr>
            <p:cNvSpPr/>
            <p:nvPr/>
          </p:nvSpPr>
          <p:spPr>
            <a:xfrm>
              <a:off x="-105878" y="1740168"/>
              <a:ext cx="461666" cy="461665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>
                <a:latin typeface="Corbel" panose="020B0503020204020204" pitchFamily="34" charset="0"/>
              </a:endParaRPr>
            </a:p>
          </p:txBody>
        </p:sp>
        <p:grpSp>
          <p:nvGrpSpPr>
            <p:cNvPr id="84" name="群組 23">
              <a:extLst>
                <a:ext uri="{FF2B5EF4-FFF2-40B4-BE49-F238E27FC236}">
                  <a16:creationId xmlns:a16="http://schemas.microsoft.com/office/drawing/2014/main" id="{65361864-34F5-11B9-9B6F-3E90BFD193C5}"/>
                </a:ext>
              </a:extLst>
            </p:cNvPr>
            <p:cNvGrpSpPr/>
            <p:nvPr/>
          </p:nvGrpSpPr>
          <p:grpSpPr>
            <a:xfrm rot="21265833">
              <a:off x="-30634" y="1827984"/>
              <a:ext cx="317380" cy="302092"/>
              <a:chOff x="-43095" y="1828050"/>
              <a:chExt cx="317380" cy="302092"/>
            </a:xfrm>
          </p:grpSpPr>
          <p:cxnSp>
            <p:nvCxnSpPr>
              <p:cNvPr id="85" name="直線接點 22">
                <a:extLst>
                  <a:ext uri="{FF2B5EF4-FFF2-40B4-BE49-F238E27FC236}">
                    <a16:creationId xmlns:a16="http://schemas.microsoft.com/office/drawing/2014/main" id="{F72AFB57-56EA-3BAD-D4A7-6CF32D9794F7}"/>
                  </a:ext>
                </a:extLst>
              </p:cNvPr>
              <p:cNvCxnSpPr>
                <a:cxnSpLocks/>
              </p:cNvCxnSpPr>
              <p:nvPr/>
            </p:nvCxnSpPr>
            <p:spPr>
              <a:xfrm rot="334167">
                <a:off x="-34638" y="1828685"/>
                <a:ext cx="308687" cy="30209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直線接點 118">
                <a:extLst>
                  <a:ext uri="{FF2B5EF4-FFF2-40B4-BE49-F238E27FC236}">
                    <a16:creationId xmlns:a16="http://schemas.microsoft.com/office/drawing/2014/main" id="{FB4383C3-C971-A01D-ADF5-ACB306580346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-19251" y="1826698"/>
                <a:ext cx="265075" cy="312764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88" name="直線單箭頭接點 159">
            <a:extLst>
              <a:ext uri="{FF2B5EF4-FFF2-40B4-BE49-F238E27FC236}">
                <a16:creationId xmlns:a16="http://schemas.microsoft.com/office/drawing/2014/main" id="{977F6171-F05F-2836-44F0-735E95568A38}"/>
              </a:ext>
            </a:extLst>
          </p:cNvPr>
          <p:cNvCxnSpPr>
            <a:cxnSpLocks/>
            <a:endCxn id="78" idx="1"/>
          </p:cNvCxnSpPr>
          <p:nvPr/>
        </p:nvCxnSpPr>
        <p:spPr>
          <a:xfrm flipV="1">
            <a:off x="2168347" y="1368359"/>
            <a:ext cx="260424" cy="201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Rectangle 92">
            <a:extLst>
              <a:ext uri="{FF2B5EF4-FFF2-40B4-BE49-F238E27FC236}">
                <a16:creationId xmlns:a16="http://schemas.microsoft.com/office/drawing/2014/main" id="{BC311B3C-A334-1F24-F1D1-F971EFD3651A}"/>
              </a:ext>
            </a:extLst>
          </p:cNvPr>
          <p:cNvSpPr/>
          <p:nvPr/>
        </p:nvSpPr>
        <p:spPr>
          <a:xfrm>
            <a:off x="2309253" y="198734"/>
            <a:ext cx="395354" cy="209550"/>
          </a:xfrm>
          <a:prstGeom prst="rect">
            <a:avLst/>
          </a:prstGeom>
          <a:solidFill>
            <a:srgbClr val="92D050"/>
          </a:solidFill>
          <a:ln>
            <a:solidFill>
              <a:schemeClr val="accent3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400" u="none" dirty="0">
                <a:solidFill>
                  <a:schemeClr val="tx1"/>
                </a:solidFill>
                <a:latin typeface="Corbel" panose="020B0503020204020204" pitchFamily="34" charset="0"/>
              </a:rPr>
              <a:t>O O</a:t>
            </a:r>
          </a:p>
        </p:txBody>
      </p:sp>
      <p:grpSp>
        <p:nvGrpSpPr>
          <p:cNvPr id="94" name="群組 26">
            <a:extLst>
              <a:ext uri="{FF2B5EF4-FFF2-40B4-BE49-F238E27FC236}">
                <a16:creationId xmlns:a16="http://schemas.microsoft.com/office/drawing/2014/main" id="{928180B9-0586-C509-4DB7-722ADCE4F1C4}"/>
              </a:ext>
            </a:extLst>
          </p:cNvPr>
          <p:cNvGrpSpPr/>
          <p:nvPr/>
        </p:nvGrpSpPr>
        <p:grpSpPr>
          <a:xfrm rot="2711320">
            <a:off x="2422956" y="674406"/>
            <a:ext cx="173950" cy="162320"/>
            <a:chOff x="-109645" y="1757584"/>
            <a:chExt cx="494747" cy="484515"/>
          </a:xfrm>
        </p:grpSpPr>
        <p:sp>
          <p:nvSpPr>
            <p:cNvPr id="95" name="矩形 10">
              <a:extLst>
                <a:ext uri="{FF2B5EF4-FFF2-40B4-BE49-F238E27FC236}">
                  <a16:creationId xmlns:a16="http://schemas.microsoft.com/office/drawing/2014/main" id="{DBBDAA60-18C7-93EF-DE12-388812D0C97C}"/>
                </a:ext>
              </a:extLst>
            </p:cNvPr>
            <p:cNvSpPr/>
            <p:nvPr/>
          </p:nvSpPr>
          <p:spPr>
            <a:xfrm rot="2712949">
              <a:off x="-104529" y="1752468"/>
              <a:ext cx="484515" cy="494747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>
                <a:latin typeface="Corbel" panose="020B0503020204020204" pitchFamily="34" charset="0"/>
              </a:endParaRPr>
            </a:p>
          </p:txBody>
        </p:sp>
        <p:grpSp>
          <p:nvGrpSpPr>
            <p:cNvPr id="96" name="群組 23">
              <a:extLst>
                <a:ext uri="{FF2B5EF4-FFF2-40B4-BE49-F238E27FC236}">
                  <a16:creationId xmlns:a16="http://schemas.microsoft.com/office/drawing/2014/main" id="{D79E4145-88FA-D837-720B-E17E16F4722E}"/>
                </a:ext>
              </a:extLst>
            </p:cNvPr>
            <p:cNvGrpSpPr/>
            <p:nvPr/>
          </p:nvGrpSpPr>
          <p:grpSpPr>
            <a:xfrm rot="21265833">
              <a:off x="-82832" y="1759016"/>
              <a:ext cx="442376" cy="482204"/>
              <a:chOff x="-97389" y="1759982"/>
              <a:chExt cx="442376" cy="482204"/>
            </a:xfrm>
          </p:grpSpPr>
          <p:cxnSp>
            <p:nvCxnSpPr>
              <p:cNvPr id="97" name="直線接點 22">
                <a:extLst>
                  <a:ext uri="{FF2B5EF4-FFF2-40B4-BE49-F238E27FC236}">
                    <a16:creationId xmlns:a16="http://schemas.microsoft.com/office/drawing/2014/main" id="{9E945039-613C-07EA-F42B-041EA1057158}"/>
                  </a:ext>
                </a:extLst>
              </p:cNvPr>
              <p:cNvCxnSpPr>
                <a:cxnSpLocks/>
              </p:cNvCxnSpPr>
              <p:nvPr/>
            </p:nvCxnSpPr>
            <p:spPr>
              <a:xfrm rot="3047116">
                <a:off x="-116506" y="2000174"/>
                <a:ext cx="482204" cy="182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直線接點 118">
                <a:extLst>
                  <a:ext uri="{FF2B5EF4-FFF2-40B4-BE49-F238E27FC236}">
                    <a16:creationId xmlns:a16="http://schemas.microsoft.com/office/drawing/2014/main" id="{8C17FFC5-5B60-3D19-A6CB-AC41EB2B141A}"/>
                  </a:ext>
                </a:extLst>
              </p:cNvPr>
              <p:cNvCxnSpPr>
                <a:cxnSpLocks/>
              </p:cNvCxnSpPr>
              <p:nvPr/>
            </p:nvCxnSpPr>
            <p:spPr>
              <a:xfrm rot="3047116">
                <a:off x="123642" y="1778936"/>
                <a:ext cx="313" cy="442376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05" name="直線單箭頭接點 117">
            <a:extLst>
              <a:ext uri="{FF2B5EF4-FFF2-40B4-BE49-F238E27FC236}">
                <a16:creationId xmlns:a16="http://schemas.microsoft.com/office/drawing/2014/main" id="{F3315F5A-2343-DCA2-AE24-B73A03ACE4B4}"/>
              </a:ext>
            </a:extLst>
          </p:cNvPr>
          <p:cNvCxnSpPr>
            <a:cxnSpLocks/>
            <a:endCxn id="107" idx="2"/>
          </p:cNvCxnSpPr>
          <p:nvPr/>
        </p:nvCxnSpPr>
        <p:spPr>
          <a:xfrm flipH="1" flipV="1">
            <a:off x="4198120" y="1449820"/>
            <a:ext cx="13607" cy="1587745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6" name="群組 26">
            <a:extLst>
              <a:ext uri="{FF2B5EF4-FFF2-40B4-BE49-F238E27FC236}">
                <a16:creationId xmlns:a16="http://schemas.microsoft.com/office/drawing/2014/main" id="{38B7CEE5-C242-9B63-6285-D10BA35B1C69}"/>
              </a:ext>
            </a:extLst>
          </p:cNvPr>
          <p:cNvGrpSpPr/>
          <p:nvPr/>
        </p:nvGrpSpPr>
        <p:grpSpPr>
          <a:xfrm>
            <a:off x="4116960" y="1295327"/>
            <a:ext cx="162320" cy="154493"/>
            <a:chOff x="-105878" y="1740168"/>
            <a:chExt cx="461666" cy="461665"/>
          </a:xfrm>
        </p:grpSpPr>
        <p:sp>
          <p:nvSpPr>
            <p:cNvPr id="107" name="矩形 10">
              <a:extLst>
                <a:ext uri="{FF2B5EF4-FFF2-40B4-BE49-F238E27FC236}">
                  <a16:creationId xmlns:a16="http://schemas.microsoft.com/office/drawing/2014/main" id="{9A7EF8D7-7CE7-1202-634A-47B32212A1B6}"/>
                </a:ext>
              </a:extLst>
            </p:cNvPr>
            <p:cNvSpPr/>
            <p:nvPr/>
          </p:nvSpPr>
          <p:spPr>
            <a:xfrm>
              <a:off x="-105878" y="1740168"/>
              <a:ext cx="461666" cy="461665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>
                <a:latin typeface="Corbel" panose="020B0503020204020204" pitchFamily="34" charset="0"/>
              </a:endParaRPr>
            </a:p>
          </p:txBody>
        </p:sp>
        <p:grpSp>
          <p:nvGrpSpPr>
            <p:cNvPr id="108" name="群組 23">
              <a:extLst>
                <a:ext uri="{FF2B5EF4-FFF2-40B4-BE49-F238E27FC236}">
                  <a16:creationId xmlns:a16="http://schemas.microsoft.com/office/drawing/2014/main" id="{07992D5D-A79F-E690-31D0-D3A4E84792C9}"/>
                </a:ext>
              </a:extLst>
            </p:cNvPr>
            <p:cNvGrpSpPr/>
            <p:nvPr/>
          </p:nvGrpSpPr>
          <p:grpSpPr>
            <a:xfrm rot="21265833">
              <a:off x="-30634" y="1827984"/>
              <a:ext cx="317380" cy="302092"/>
              <a:chOff x="-43095" y="1828050"/>
              <a:chExt cx="317380" cy="302092"/>
            </a:xfrm>
          </p:grpSpPr>
          <p:cxnSp>
            <p:nvCxnSpPr>
              <p:cNvPr id="109" name="直線接點 22">
                <a:extLst>
                  <a:ext uri="{FF2B5EF4-FFF2-40B4-BE49-F238E27FC236}">
                    <a16:creationId xmlns:a16="http://schemas.microsoft.com/office/drawing/2014/main" id="{585732FB-3ECB-24EF-A1F3-2577DDE9BA8A}"/>
                  </a:ext>
                </a:extLst>
              </p:cNvPr>
              <p:cNvCxnSpPr>
                <a:cxnSpLocks/>
              </p:cNvCxnSpPr>
              <p:nvPr/>
            </p:nvCxnSpPr>
            <p:spPr>
              <a:xfrm rot="334167">
                <a:off x="-34638" y="1828685"/>
                <a:ext cx="308687" cy="30209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直線接點 118">
                <a:extLst>
                  <a:ext uri="{FF2B5EF4-FFF2-40B4-BE49-F238E27FC236}">
                    <a16:creationId xmlns:a16="http://schemas.microsoft.com/office/drawing/2014/main" id="{4DD7C652-8F12-D6D8-F4B1-68B804265072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-19251" y="1826698"/>
                <a:ext cx="265075" cy="312764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11" name="直線單箭頭接點 159">
            <a:extLst>
              <a:ext uri="{FF2B5EF4-FFF2-40B4-BE49-F238E27FC236}">
                <a16:creationId xmlns:a16="http://schemas.microsoft.com/office/drawing/2014/main" id="{FE5BB17C-25F0-1DC0-36BB-AD360F735C29}"/>
              </a:ext>
            </a:extLst>
          </p:cNvPr>
          <p:cNvCxnSpPr>
            <a:cxnSpLocks/>
            <a:endCxn id="107" idx="1"/>
          </p:cNvCxnSpPr>
          <p:nvPr/>
        </p:nvCxnSpPr>
        <p:spPr>
          <a:xfrm flipV="1">
            <a:off x="3856536" y="1372574"/>
            <a:ext cx="260424" cy="201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直線單箭頭接點 117">
            <a:extLst>
              <a:ext uri="{FF2B5EF4-FFF2-40B4-BE49-F238E27FC236}">
                <a16:creationId xmlns:a16="http://schemas.microsoft.com/office/drawing/2014/main" id="{0B227AB8-466B-08B2-267F-F902E501F43E}"/>
              </a:ext>
            </a:extLst>
          </p:cNvPr>
          <p:cNvCxnSpPr>
            <a:cxnSpLocks/>
            <a:endCxn id="114" idx="2"/>
          </p:cNvCxnSpPr>
          <p:nvPr/>
        </p:nvCxnSpPr>
        <p:spPr>
          <a:xfrm flipH="1" flipV="1">
            <a:off x="5865690" y="1442846"/>
            <a:ext cx="13607" cy="1587745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3" name="群組 26">
            <a:extLst>
              <a:ext uri="{FF2B5EF4-FFF2-40B4-BE49-F238E27FC236}">
                <a16:creationId xmlns:a16="http://schemas.microsoft.com/office/drawing/2014/main" id="{9B9FF175-F0DE-D440-B2C2-257026386726}"/>
              </a:ext>
            </a:extLst>
          </p:cNvPr>
          <p:cNvGrpSpPr/>
          <p:nvPr/>
        </p:nvGrpSpPr>
        <p:grpSpPr>
          <a:xfrm>
            <a:off x="5784530" y="1288353"/>
            <a:ext cx="162320" cy="154493"/>
            <a:chOff x="-105878" y="1740168"/>
            <a:chExt cx="461666" cy="461665"/>
          </a:xfrm>
        </p:grpSpPr>
        <p:sp>
          <p:nvSpPr>
            <p:cNvPr id="114" name="矩形 10">
              <a:extLst>
                <a:ext uri="{FF2B5EF4-FFF2-40B4-BE49-F238E27FC236}">
                  <a16:creationId xmlns:a16="http://schemas.microsoft.com/office/drawing/2014/main" id="{C000C909-CBBF-C660-871D-271DDB8F9E99}"/>
                </a:ext>
              </a:extLst>
            </p:cNvPr>
            <p:cNvSpPr/>
            <p:nvPr/>
          </p:nvSpPr>
          <p:spPr>
            <a:xfrm>
              <a:off x="-105878" y="1740168"/>
              <a:ext cx="461666" cy="461665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>
                <a:latin typeface="Corbel" panose="020B0503020204020204" pitchFamily="34" charset="0"/>
              </a:endParaRPr>
            </a:p>
          </p:txBody>
        </p:sp>
        <p:grpSp>
          <p:nvGrpSpPr>
            <p:cNvPr id="115" name="群組 23">
              <a:extLst>
                <a:ext uri="{FF2B5EF4-FFF2-40B4-BE49-F238E27FC236}">
                  <a16:creationId xmlns:a16="http://schemas.microsoft.com/office/drawing/2014/main" id="{5809925E-7B6E-6E21-27C2-CBDB65CDAFB6}"/>
                </a:ext>
              </a:extLst>
            </p:cNvPr>
            <p:cNvGrpSpPr/>
            <p:nvPr/>
          </p:nvGrpSpPr>
          <p:grpSpPr>
            <a:xfrm rot="21265833">
              <a:off x="-30634" y="1827984"/>
              <a:ext cx="317380" cy="302092"/>
              <a:chOff x="-43095" y="1828050"/>
              <a:chExt cx="317380" cy="302092"/>
            </a:xfrm>
          </p:grpSpPr>
          <p:cxnSp>
            <p:nvCxnSpPr>
              <p:cNvPr id="116" name="直線接點 22">
                <a:extLst>
                  <a:ext uri="{FF2B5EF4-FFF2-40B4-BE49-F238E27FC236}">
                    <a16:creationId xmlns:a16="http://schemas.microsoft.com/office/drawing/2014/main" id="{A750957F-C41A-1A0F-7F21-441B6E4C0442}"/>
                  </a:ext>
                </a:extLst>
              </p:cNvPr>
              <p:cNvCxnSpPr>
                <a:cxnSpLocks/>
              </p:cNvCxnSpPr>
              <p:nvPr/>
            </p:nvCxnSpPr>
            <p:spPr>
              <a:xfrm rot="334167">
                <a:off x="-34638" y="1828685"/>
                <a:ext cx="308687" cy="30209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直線接點 118">
                <a:extLst>
                  <a:ext uri="{FF2B5EF4-FFF2-40B4-BE49-F238E27FC236}">
                    <a16:creationId xmlns:a16="http://schemas.microsoft.com/office/drawing/2014/main" id="{6CBAED28-D731-3882-4E97-90032932394E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-19251" y="1826698"/>
                <a:ext cx="265075" cy="312764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18" name="直線單箭頭接點 159">
            <a:extLst>
              <a:ext uri="{FF2B5EF4-FFF2-40B4-BE49-F238E27FC236}">
                <a16:creationId xmlns:a16="http://schemas.microsoft.com/office/drawing/2014/main" id="{A604603D-7D33-7C8D-3F02-1871DECCA438}"/>
              </a:ext>
            </a:extLst>
          </p:cNvPr>
          <p:cNvCxnSpPr>
            <a:cxnSpLocks/>
            <a:endCxn id="114" idx="1"/>
          </p:cNvCxnSpPr>
          <p:nvPr/>
        </p:nvCxnSpPr>
        <p:spPr>
          <a:xfrm flipV="1">
            <a:off x="5524106" y="1365600"/>
            <a:ext cx="260424" cy="201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直線單箭頭接點 117">
            <a:extLst>
              <a:ext uri="{FF2B5EF4-FFF2-40B4-BE49-F238E27FC236}">
                <a16:creationId xmlns:a16="http://schemas.microsoft.com/office/drawing/2014/main" id="{8FC4DAB3-DB20-198D-B736-D4235C3B54B9}"/>
              </a:ext>
            </a:extLst>
          </p:cNvPr>
          <p:cNvCxnSpPr>
            <a:cxnSpLocks/>
            <a:endCxn id="121" idx="2"/>
          </p:cNvCxnSpPr>
          <p:nvPr/>
        </p:nvCxnSpPr>
        <p:spPr>
          <a:xfrm flipH="1" flipV="1">
            <a:off x="7583924" y="1449820"/>
            <a:ext cx="13607" cy="1587745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0" name="群組 26">
            <a:extLst>
              <a:ext uri="{FF2B5EF4-FFF2-40B4-BE49-F238E27FC236}">
                <a16:creationId xmlns:a16="http://schemas.microsoft.com/office/drawing/2014/main" id="{57C05700-45A2-5E33-6644-B8E4FF0906E0}"/>
              </a:ext>
            </a:extLst>
          </p:cNvPr>
          <p:cNvGrpSpPr/>
          <p:nvPr/>
        </p:nvGrpSpPr>
        <p:grpSpPr>
          <a:xfrm>
            <a:off x="7502764" y="1295327"/>
            <a:ext cx="162320" cy="154493"/>
            <a:chOff x="-105878" y="1740168"/>
            <a:chExt cx="461666" cy="461665"/>
          </a:xfrm>
        </p:grpSpPr>
        <p:sp>
          <p:nvSpPr>
            <p:cNvPr id="121" name="矩形 10">
              <a:extLst>
                <a:ext uri="{FF2B5EF4-FFF2-40B4-BE49-F238E27FC236}">
                  <a16:creationId xmlns:a16="http://schemas.microsoft.com/office/drawing/2014/main" id="{8F3671AF-D0ED-7898-CAD9-D4A5E410F115}"/>
                </a:ext>
              </a:extLst>
            </p:cNvPr>
            <p:cNvSpPr/>
            <p:nvPr/>
          </p:nvSpPr>
          <p:spPr>
            <a:xfrm>
              <a:off x="-105878" y="1740168"/>
              <a:ext cx="461666" cy="461665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>
                <a:latin typeface="Corbel" panose="020B0503020204020204" pitchFamily="34" charset="0"/>
              </a:endParaRPr>
            </a:p>
          </p:txBody>
        </p:sp>
        <p:grpSp>
          <p:nvGrpSpPr>
            <p:cNvPr id="122" name="群組 23">
              <a:extLst>
                <a:ext uri="{FF2B5EF4-FFF2-40B4-BE49-F238E27FC236}">
                  <a16:creationId xmlns:a16="http://schemas.microsoft.com/office/drawing/2014/main" id="{3DCD8FAB-6AF2-F649-07F5-0B7A3B56D0ED}"/>
                </a:ext>
              </a:extLst>
            </p:cNvPr>
            <p:cNvGrpSpPr/>
            <p:nvPr/>
          </p:nvGrpSpPr>
          <p:grpSpPr>
            <a:xfrm rot="21265833">
              <a:off x="-30634" y="1827984"/>
              <a:ext cx="317380" cy="302092"/>
              <a:chOff x="-43095" y="1828050"/>
              <a:chExt cx="317380" cy="302092"/>
            </a:xfrm>
          </p:grpSpPr>
          <p:cxnSp>
            <p:nvCxnSpPr>
              <p:cNvPr id="123" name="直線接點 22">
                <a:extLst>
                  <a:ext uri="{FF2B5EF4-FFF2-40B4-BE49-F238E27FC236}">
                    <a16:creationId xmlns:a16="http://schemas.microsoft.com/office/drawing/2014/main" id="{D1EF34D5-85AC-BED2-8CEE-19EB94CC356C}"/>
                  </a:ext>
                </a:extLst>
              </p:cNvPr>
              <p:cNvCxnSpPr>
                <a:cxnSpLocks/>
              </p:cNvCxnSpPr>
              <p:nvPr/>
            </p:nvCxnSpPr>
            <p:spPr>
              <a:xfrm rot="334167">
                <a:off x="-34638" y="1828685"/>
                <a:ext cx="308687" cy="30209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直線接點 118">
                <a:extLst>
                  <a:ext uri="{FF2B5EF4-FFF2-40B4-BE49-F238E27FC236}">
                    <a16:creationId xmlns:a16="http://schemas.microsoft.com/office/drawing/2014/main" id="{699E31B5-7781-C3F5-B04B-86ADE30D5920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-19251" y="1826698"/>
                <a:ext cx="265075" cy="312764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25" name="直線單箭頭接點 159">
            <a:extLst>
              <a:ext uri="{FF2B5EF4-FFF2-40B4-BE49-F238E27FC236}">
                <a16:creationId xmlns:a16="http://schemas.microsoft.com/office/drawing/2014/main" id="{780E37CC-01AC-99C7-60EE-77CF386EAE24}"/>
              </a:ext>
            </a:extLst>
          </p:cNvPr>
          <p:cNvCxnSpPr>
            <a:cxnSpLocks/>
            <a:endCxn id="121" idx="1"/>
          </p:cNvCxnSpPr>
          <p:nvPr/>
        </p:nvCxnSpPr>
        <p:spPr>
          <a:xfrm flipV="1">
            <a:off x="7242340" y="1372574"/>
            <a:ext cx="260424" cy="201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Curved Connector 126">
            <a:extLst>
              <a:ext uri="{FF2B5EF4-FFF2-40B4-BE49-F238E27FC236}">
                <a16:creationId xmlns:a16="http://schemas.microsoft.com/office/drawing/2014/main" id="{9EF3EF72-D760-0569-9A1B-0212E0A289DB}"/>
              </a:ext>
            </a:extLst>
          </p:cNvPr>
          <p:cNvCxnSpPr>
            <a:cxnSpLocks/>
            <a:stCxn id="121" idx="0"/>
          </p:cNvCxnSpPr>
          <p:nvPr/>
        </p:nvCxnSpPr>
        <p:spPr>
          <a:xfrm rot="16200000" flipV="1">
            <a:off x="4817340" y="-1471257"/>
            <a:ext cx="458603" cy="5074566"/>
          </a:xfrm>
          <a:prstGeom prst="curvedConnector3">
            <a:avLst>
              <a:gd name="adj1" fmla="val 50000"/>
            </a:avLst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Curved Connector 128">
            <a:extLst>
              <a:ext uri="{FF2B5EF4-FFF2-40B4-BE49-F238E27FC236}">
                <a16:creationId xmlns:a16="http://schemas.microsoft.com/office/drawing/2014/main" id="{C511446E-1A30-C4F0-046E-D5A52C72488D}"/>
              </a:ext>
            </a:extLst>
          </p:cNvPr>
          <p:cNvCxnSpPr>
            <a:cxnSpLocks/>
            <a:stCxn id="114" idx="0"/>
          </p:cNvCxnSpPr>
          <p:nvPr/>
        </p:nvCxnSpPr>
        <p:spPr>
          <a:xfrm rot="16200000" flipV="1">
            <a:off x="3961710" y="-615627"/>
            <a:ext cx="451629" cy="3356332"/>
          </a:xfrm>
          <a:prstGeom prst="curvedConnector3">
            <a:avLst>
              <a:gd name="adj1" fmla="val 50000"/>
            </a:avLst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Curved Connector 131">
            <a:extLst>
              <a:ext uri="{FF2B5EF4-FFF2-40B4-BE49-F238E27FC236}">
                <a16:creationId xmlns:a16="http://schemas.microsoft.com/office/drawing/2014/main" id="{493A4FA4-484F-E584-D0F6-02898F9B4D98}"/>
              </a:ext>
            </a:extLst>
          </p:cNvPr>
          <p:cNvCxnSpPr>
            <a:cxnSpLocks/>
            <a:stCxn id="107" idx="0"/>
          </p:cNvCxnSpPr>
          <p:nvPr/>
        </p:nvCxnSpPr>
        <p:spPr>
          <a:xfrm rot="16200000" flipV="1">
            <a:off x="3124438" y="221645"/>
            <a:ext cx="458603" cy="1688762"/>
          </a:xfrm>
          <a:prstGeom prst="curvedConnector3">
            <a:avLst>
              <a:gd name="adj1" fmla="val 50000"/>
            </a:avLst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Curved Connector 134">
            <a:extLst>
              <a:ext uri="{FF2B5EF4-FFF2-40B4-BE49-F238E27FC236}">
                <a16:creationId xmlns:a16="http://schemas.microsoft.com/office/drawing/2014/main" id="{57704448-2B07-815B-6DCD-BEC31BEC9E60}"/>
              </a:ext>
            </a:extLst>
          </p:cNvPr>
          <p:cNvCxnSpPr>
            <a:cxnSpLocks/>
            <a:stCxn id="78" idx="0"/>
          </p:cNvCxnSpPr>
          <p:nvPr/>
        </p:nvCxnSpPr>
        <p:spPr>
          <a:xfrm rot="16200000" flipV="1">
            <a:off x="2282451" y="1063631"/>
            <a:ext cx="454388" cy="573"/>
          </a:xfrm>
          <a:prstGeom prst="curvedConnector3">
            <a:avLst>
              <a:gd name="adj1" fmla="val 50000"/>
            </a:avLst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Curved Connector 150">
            <a:extLst>
              <a:ext uri="{FF2B5EF4-FFF2-40B4-BE49-F238E27FC236}">
                <a16:creationId xmlns:a16="http://schemas.microsoft.com/office/drawing/2014/main" id="{3A2F5CA8-03B1-081D-A472-6D6B434C03CD}"/>
              </a:ext>
            </a:extLst>
          </p:cNvPr>
          <p:cNvCxnSpPr>
            <a:cxnSpLocks/>
            <a:endCxn id="93" idx="2"/>
          </p:cNvCxnSpPr>
          <p:nvPr/>
        </p:nvCxnSpPr>
        <p:spPr>
          <a:xfrm rot="16200000" flipV="1">
            <a:off x="2375655" y="539559"/>
            <a:ext cx="266124" cy="3574"/>
          </a:xfrm>
          <a:prstGeom prst="curvedConnector3">
            <a:avLst>
              <a:gd name="adj1" fmla="val 50000"/>
            </a:avLst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4" name="文字方塊 45">
                <a:extLst>
                  <a:ext uri="{FF2B5EF4-FFF2-40B4-BE49-F238E27FC236}">
                    <a16:creationId xmlns:a16="http://schemas.microsoft.com/office/drawing/2014/main" id="{0E1A55C4-99E6-7E32-4228-7F1BC7BE6651}"/>
                  </a:ext>
                </a:extLst>
              </p:cNvPr>
              <p:cNvSpPr txBox="1"/>
              <p:nvPr/>
            </p:nvSpPr>
            <p:spPr>
              <a:xfrm>
                <a:off x="2731539" y="47152"/>
                <a:ext cx="1390381" cy="5974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16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60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p>
                          <m:r>
                            <a:rPr lang="en-US" altLang="zh-TW" sz="1600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  <m:r>
                        <a:rPr lang="en-US" altLang="zh-TW" sz="1600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TW" sz="16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sz="1600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altLang="zh-TW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zh-TW" alt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zh-TW" altLang="en-US" sz="1600"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altLang="zh-TW" sz="1600">
                                  <a:latin typeface="Cambria Math" panose="02040503050406030204" pitchFamily="18" charset="0"/>
                                </a:rPr>
                                <m:t>1,</m:t>
                              </m:r>
                              <m:r>
                                <a:rPr lang="en-US" altLang="zh-TW" sz="1600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altLang="zh-TW" sz="16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60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p>
                              <m:r>
                                <a:rPr lang="en-US" altLang="zh-TW" sz="1600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p>
                          </m:sSup>
                          <m:r>
                            <m:rPr>
                              <m:nor/>
                            </m:rPr>
                            <a:rPr lang="zh-TW" altLang="en-US" sz="1600" dirty="0">
                              <a:latin typeface="Corbel" panose="020B0503020204020204" pitchFamily="34" charset="0"/>
                              <a:cs typeface="Tahoma" panose="020B0604030504040204" pitchFamily="34" charset="0"/>
                            </a:rPr>
                            <m:t> </m:t>
                          </m:r>
                        </m:e>
                      </m:nary>
                    </m:oMath>
                  </m:oMathPara>
                </a14:m>
                <a:endParaRPr lang="zh-TW" altLang="en-US" sz="1600" dirty="0">
                  <a:latin typeface="Corbel" panose="020B050302020402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54" name="文字方塊 45">
                <a:extLst>
                  <a:ext uri="{FF2B5EF4-FFF2-40B4-BE49-F238E27FC236}">
                    <a16:creationId xmlns:a16="http://schemas.microsoft.com/office/drawing/2014/main" id="{0E1A55C4-99E6-7E32-4228-7F1BC7BE66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31539" y="47152"/>
                <a:ext cx="1390381" cy="597471"/>
              </a:xfrm>
              <a:prstGeom prst="rect">
                <a:avLst/>
              </a:prstGeom>
              <a:blipFill>
                <a:blip r:embed="rId27"/>
                <a:stretch>
                  <a:fillRect l="-20000" t="-147917" r="-4545" b="-206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0" name="Rectangle 99">
            <a:extLst>
              <a:ext uri="{FF2B5EF4-FFF2-40B4-BE49-F238E27FC236}">
                <a16:creationId xmlns:a16="http://schemas.microsoft.com/office/drawing/2014/main" id="{DECE03F9-05B4-7883-9F03-7F7130BB62D2}"/>
              </a:ext>
            </a:extLst>
          </p:cNvPr>
          <p:cNvSpPr/>
          <p:nvPr/>
        </p:nvSpPr>
        <p:spPr>
          <a:xfrm>
            <a:off x="1350934" y="4359370"/>
            <a:ext cx="903006" cy="209550"/>
          </a:xfrm>
          <a:prstGeom prst="rect">
            <a:avLst/>
          </a:prstGeom>
          <a:solidFill>
            <a:srgbClr val="FFC000"/>
          </a:solidFill>
          <a:ln>
            <a:solidFill>
              <a:schemeClr val="accent3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400" u="none" dirty="0">
                <a:solidFill>
                  <a:schemeClr val="tx1"/>
                </a:solidFill>
                <a:latin typeface="Corbel" panose="020B0503020204020204" pitchFamily="34" charset="0"/>
              </a:rPr>
              <a:t>O </a:t>
            </a:r>
            <a:r>
              <a:rPr lang="en-US" sz="14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4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4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4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4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4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4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4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id="{FF39D38A-EEF9-A3A8-8D4C-77807FB9373D}"/>
                  </a:ext>
                </a:extLst>
              </p:cNvPr>
              <p:cNvSpPr txBox="1"/>
              <p:nvPr/>
            </p:nvSpPr>
            <p:spPr>
              <a:xfrm>
                <a:off x="1623823" y="4464145"/>
                <a:ext cx="407232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400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altLang="zh-TW" sz="140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>
                  <a:latin typeface="Corbel" panose="020B0503020204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id="{FF39D38A-EEF9-A3A8-8D4C-77807FB937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3823" y="4464145"/>
                <a:ext cx="407232" cy="307777"/>
              </a:xfrm>
              <a:prstGeom prst="rect">
                <a:avLst/>
              </a:prstGeom>
              <a:blipFill>
                <a:blip r:embed="rId28"/>
                <a:stretch>
                  <a:fillRect b="-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3" name="群組 26">
            <a:extLst>
              <a:ext uri="{FF2B5EF4-FFF2-40B4-BE49-F238E27FC236}">
                <a16:creationId xmlns:a16="http://schemas.microsoft.com/office/drawing/2014/main" id="{EB5879FF-95AC-6336-1AAA-685FC1B6721A}"/>
              </a:ext>
            </a:extLst>
          </p:cNvPr>
          <p:cNvGrpSpPr/>
          <p:nvPr/>
        </p:nvGrpSpPr>
        <p:grpSpPr>
          <a:xfrm rot="2711320">
            <a:off x="2039107" y="3964591"/>
            <a:ext cx="158136" cy="162320"/>
            <a:chOff x="-109645" y="1757584"/>
            <a:chExt cx="494747" cy="484515"/>
          </a:xfrm>
        </p:grpSpPr>
        <p:sp>
          <p:nvSpPr>
            <p:cNvPr id="83" name="矩形 10">
              <a:extLst>
                <a:ext uri="{FF2B5EF4-FFF2-40B4-BE49-F238E27FC236}">
                  <a16:creationId xmlns:a16="http://schemas.microsoft.com/office/drawing/2014/main" id="{1E6B2D24-AD73-3714-1586-0B1F283233EC}"/>
                </a:ext>
              </a:extLst>
            </p:cNvPr>
            <p:cNvSpPr/>
            <p:nvPr/>
          </p:nvSpPr>
          <p:spPr>
            <a:xfrm rot="2712949">
              <a:off x="-104529" y="1752468"/>
              <a:ext cx="484515" cy="494747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>
                <a:latin typeface="Corbel" panose="020B0503020204020204" pitchFamily="34" charset="0"/>
              </a:endParaRPr>
            </a:p>
          </p:txBody>
        </p:sp>
        <p:grpSp>
          <p:nvGrpSpPr>
            <p:cNvPr id="87" name="群組 23">
              <a:extLst>
                <a:ext uri="{FF2B5EF4-FFF2-40B4-BE49-F238E27FC236}">
                  <a16:creationId xmlns:a16="http://schemas.microsoft.com/office/drawing/2014/main" id="{2CD738D6-9670-4BDB-3DCB-F216770E20F6}"/>
                </a:ext>
              </a:extLst>
            </p:cNvPr>
            <p:cNvGrpSpPr/>
            <p:nvPr/>
          </p:nvGrpSpPr>
          <p:grpSpPr>
            <a:xfrm rot="21265833">
              <a:off x="-82832" y="1759016"/>
              <a:ext cx="442376" cy="482204"/>
              <a:chOff x="-97389" y="1759982"/>
              <a:chExt cx="442376" cy="482204"/>
            </a:xfrm>
          </p:grpSpPr>
          <p:cxnSp>
            <p:nvCxnSpPr>
              <p:cNvPr id="89" name="直線接點 22">
                <a:extLst>
                  <a:ext uri="{FF2B5EF4-FFF2-40B4-BE49-F238E27FC236}">
                    <a16:creationId xmlns:a16="http://schemas.microsoft.com/office/drawing/2014/main" id="{D8383386-2FC7-DA86-A4CE-709098D4388A}"/>
                  </a:ext>
                </a:extLst>
              </p:cNvPr>
              <p:cNvCxnSpPr>
                <a:cxnSpLocks/>
              </p:cNvCxnSpPr>
              <p:nvPr/>
            </p:nvCxnSpPr>
            <p:spPr>
              <a:xfrm rot="3047116">
                <a:off x="-116506" y="2000174"/>
                <a:ext cx="482204" cy="182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直線接點 118">
                <a:extLst>
                  <a:ext uri="{FF2B5EF4-FFF2-40B4-BE49-F238E27FC236}">
                    <a16:creationId xmlns:a16="http://schemas.microsoft.com/office/drawing/2014/main" id="{32168A93-2B72-6CE0-78BE-E6EDB700F82B}"/>
                  </a:ext>
                </a:extLst>
              </p:cNvPr>
              <p:cNvCxnSpPr>
                <a:cxnSpLocks/>
              </p:cNvCxnSpPr>
              <p:nvPr/>
            </p:nvCxnSpPr>
            <p:spPr>
              <a:xfrm rot="3047116">
                <a:off x="123642" y="1778936"/>
                <a:ext cx="313" cy="442376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91" name="直線單箭頭接點 69">
            <a:extLst>
              <a:ext uri="{FF2B5EF4-FFF2-40B4-BE49-F238E27FC236}">
                <a16:creationId xmlns:a16="http://schemas.microsoft.com/office/drawing/2014/main" id="{FF40D63E-3134-D4A8-E45F-B0011852BEF3}"/>
              </a:ext>
            </a:extLst>
          </p:cNvPr>
          <p:cNvCxnSpPr>
            <a:cxnSpLocks/>
            <a:stCxn id="100" idx="0"/>
            <a:endCxn id="83" idx="5"/>
          </p:cNvCxnSpPr>
          <p:nvPr/>
        </p:nvCxnSpPr>
        <p:spPr>
          <a:xfrm flipV="1">
            <a:off x="1802437" y="4102744"/>
            <a:ext cx="259424" cy="256626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直線單箭頭接點 69">
            <a:extLst>
              <a:ext uri="{FF2B5EF4-FFF2-40B4-BE49-F238E27FC236}">
                <a16:creationId xmlns:a16="http://schemas.microsoft.com/office/drawing/2014/main" id="{1151BEA1-4958-B456-7D2C-901753E0EFEB}"/>
              </a:ext>
            </a:extLst>
          </p:cNvPr>
          <p:cNvCxnSpPr>
            <a:cxnSpLocks/>
            <a:stCxn id="79" idx="0"/>
            <a:endCxn id="83" idx="7"/>
          </p:cNvCxnSpPr>
          <p:nvPr/>
        </p:nvCxnSpPr>
        <p:spPr>
          <a:xfrm flipH="1" flipV="1">
            <a:off x="2173678" y="4103533"/>
            <a:ext cx="286678" cy="559580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" name="Rectangle 125">
            <a:extLst>
              <a:ext uri="{FF2B5EF4-FFF2-40B4-BE49-F238E27FC236}">
                <a16:creationId xmlns:a16="http://schemas.microsoft.com/office/drawing/2014/main" id="{FC9AFF74-EB67-3C46-17D7-7B91DFCA2829}"/>
              </a:ext>
            </a:extLst>
          </p:cNvPr>
          <p:cNvSpPr/>
          <p:nvPr/>
        </p:nvSpPr>
        <p:spPr>
          <a:xfrm>
            <a:off x="3016137" y="4363848"/>
            <a:ext cx="903006" cy="209550"/>
          </a:xfrm>
          <a:prstGeom prst="rect">
            <a:avLst/>
          </a:prstGeom>
          <a:solidFill>
            <a:srgbClr val="FFC000"/>
          </a:solidFill>
          <a:ln>
            <a:solidFill>
              <a:schemeClr val="accent3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400" u="none" dirty="0">
                <a:solidFill>
                  <a:schemeClr val="tx1"/>
                </a:solidFill>
                <a:latin typeface="Corbel" panose="020B0503020204020204" pitchFamily="34" charset="0"/>
              </a:rPr>
              <a:t>O </a:t>
            </a:r>
            <a:r>
              <a:rPr lang="en-US" sz="14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4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4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4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4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4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4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4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8" name="TextBox 127">
                <a:extLst>
                  <a:ext uri="{FF2B5EF4-FFF2-40B4-BE49-F238E27FC236}">
                    <a16:creationId xmlns:a16="http://schemas.microsoft.com/office/drawing/2014/main" id="{AC94FE2C-6DF1-59FE-3AD8-F8ACD228B747}"/>
                  </a:ext>
                </a:extLst>
              </p:cNvPr>
              <p:cNvSpPr txBox="1"/>
              <p:nvPr/>
            </p:nvSpPr>
            <p:spPr>
              <a:xfrm>
                <a:off x="3289026" y="4468623"/>
                <a:ext cx="407232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400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altLang="zh-TW" sz="140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>
                  <a:latin typeface="Corbel" panose="020B0503020204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28" name="TextBox 127">
                <a:extLst>
                  <a:ext uri="{FF2B5EF4-FFF2-40B4-BE49-F238E27FC236}">
                    <a16:creationId xmlns:a16="http://schemas.microsoft.com/office/drawing/2014/main" id="{AC94FE2C-6DF1-59FE-3AD8-F8ACD228B7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9026" y="4468623"/>
                <a:ext cx="407232" cy="307777"/>
              </a:xfrm>
              <a:prstGeom prst="rect">
                <a:avLst/>
              </a:prstGeom>
              <a:blipFill>
                <a:blip r:embed="rId2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0" name="直線單箭頭接點 69">
            <a:extLst>
              <a:ext uri="{FF2B5EF4-FFF2-40B4-BE49-F238E27FC236}">
                <a16:creationId xmlns:a16="http://schemas.microsoft.com/office/drawing/2014/main" id="{BAEA01DF-CDD9-B242-C40D-E55AF7FD0C5A}"/>
              </a:ext>
            </a:extLst>
          </p:cNvPr>
          <p:cNvCxnSpPr>
            <a:cxnSpLocks/>
            <a:stCxn id="126" idx="0"/>
          </p:cNvCxnSpPr>
          <p:nvPr/>
        </p:nvCxnSpPr>
        <p:spPr>
          <a:xfrm flipV="1">
            <a:off x="3467640" y="4107222"/>
            <a:ext cx="259424" cy="256626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直線單箭頭接點 69">
            <a:extLst>
              <a:ext uri="{FF2B5EF4-FFF2-40B4-BE49-F238E27FC236}">
                <a16:creationId xmlns:a16="http://schemas.microsoft.com/office/drawing/2014/main" id="{B1817E25-D163-AABF-F899-48010D9BEDBA}"/>
              </a:ext>
            </a:extLst>
          </p:cNvPr>
          <p:cNvCxnSpPr>
            <a:cxnSpLocks/>
          </p:cNvCxnSpPr>
          <p:nvPr/>
        </p:nvCxnSpPr>
        <p:spPr>
          <a:xfrm flipH="1" flipV="1">
            <a:off x="3838881" y="4108011"/>
            <a:ext cx="286678" cy="559580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3" name="群組 26">
            <a:extLst>
              <a:ext uri="{FF2B5EF4-FFF2-40B4-BE49-F238E27FC236}">
                <a16:creationId xmlns:a16="http://schemas.microsoft.com/office/drawing/2014/main" id="{2064BF94-8FA8-EBA2-7BDF-9187E9B484C6}"/>
              </a:ext>
            </a:extLst>
          </p:cNvPr>
          <p:cNvGrpSpPr/>
          <p:nvPr/>
        </p:nvGrpSpPr>
        <p:grpSpPr>
          <a:xfrm rot="2711320">
            <a:off x="3705971" y="4009506"/>
            <a:ext cx="158136" cy="162320"/>
            <a:chOff x="-109645" y="1757584"/>
            <a:chExt cx="494747" cy="484515"/>
          </a:xfrm>
        </p:grpSpPr>
        <p:sp>
          <p:nvSpPr>
            <p:cNvPr id="134" name="矩形 10">
              <a:extLst>
                <a:ext uri="{FF2B5EF4-FFF2-40B4-BE49-F238E27FC236}">
                  <a16:creationId xmlns:a16="http://schemas.microsoft.com/office/drawing/2014/main" id="{D344E835-39BB-1FF3-A53E-069582BAE32C}"/>
                </a:ext>
              </a:extLst>
            </p:cNvPr>
            <p:cNvSpPr/>
            <p:nvPr/>
          </p:nvSpPr>
          <p:spPr>
            <a:xfrm rot="2712949">
              <a:off x="-104529" y="1752468"/>
              <a:ext cx="484515" cy="494747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>
                <a:latin typeface="Corbel" panose="020B0503020204020204" pitchFamily="34" charset="0"/>
              </a:endParaRPr>
            </a:p>
          </p:txBody>
        </p:sp>
        <p:grpSp>
          <p:nvGrpSpPr>
            <p:cNvPr id="136" name="群組 23">
              <a:extLst>
                <a:ext uri="{FF2B5EF4-FFF2-40B4-BE49-F238E27FC236}">
                  <a16:creationId xmlns:a16="http://schemas.microsoft.com/office/drawing/2014/main" id="{F562F259-166F-7741-38B8-A135D82ADE76}"/>
                </a:ext>
              </a:extLst>
            </p:cNvPr>
            <p:cNvGrpSpPr/>
            <p:nvPr/>
          </p:nvGrpSpPr>
          <p:grpSpPr>
            <a:xfrm rot="21265833">
              <a:off x="-82832" y="1759016"/>
              <a:ext cx="442376" cy="482204"/>
              <a:chOff x="-97389" y="1759982"/>
              <a:chExt cx="442376" cy="482204"/>
            </a:xfrm>
          </p:grpSpPr>
          <p:cxnSp>
            <p:nvCxnSpPr>
              <p:cNvPr id="137" name="直線接點 22">
                <a:extLst>
                  <a:ext uri="{FF2B5EF4-FFF2-40B4-BE49-F238E27FC236}">
                    <a16:creationId xmlns:a16="http://schemas.microsoft.com/office/drawing/2014/main" id="{CA62BFF2-13AB-2EFC-792B-AC4057DBABDD}"/>
                  </a:ext>
                </a:extLst>
              </p:cNvPr>
              <p:cNvCxnSpPr>
                <a:cxnSpLocks/>
              </p:cNvCxnSpPr>
              <p:nvPr/>
            </p:nvCxnSpPr>
            <p:spPr>
              <a:xfrm rot="3047116">
                <a:off x="-116506" y="2000174"/>
                <a:ext cx="482204" cy="182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直線接點 118">
                <a:extLst>
                  <a:ext uri="{FF2B5EF4-FFF2-40B4-BE49-F238E27FC236}">
                    <a16:creationId xmlns:a16="http://schemas.microsoft.com/office/drawing/2014/main" id="{BE94B495-5523-09A4-CF28-11D739FA5F4D}"/>
                  </a:ext>
                </a:extLst>
              </p:cNvPr>
              <p:cNvCxnSpPr>
                <a:cxnSpLocks/>
              </p:cNvCxnSpPr>
              <p:nvPr/>
            </p:nvCxnSpPr>
            <p:spPr>
              <a:xfrm rot="3047116">
                <a:off x="123642" y="1778936"/>
                <a:ext cx="313" cy="442376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39" name="Rectangle 138">
            <a:extLst>
              <a:ext uri="{FF2B5EF4-FFF2-40B4-BE49-F238E27FC236}">
                <a16:creationId xmlns:a16="http://schemas.microsoft.com/office/drawing/2014/main" id="{752FA01B-592D-B57A-C352-7CF26379149B}"/>
              </a:ext>
            </a:extLst>
          </p:cNvPr>
          <p:cNvSpPr/>
          <p:nvPr/>
        </p:nvSpPr>
        <p:spPr>
          <a:xfrm>
            <a:off x="4694519" y="4369273"/>
            <a:ext cx="903006" cy="209550"/>
          </a:xfrm>
          <a:prstGeom prst="rect">
            <a:avLst/>
          </a:prstGeom>
          <a:solidFill>
            <a:srgbClr val="FFC000"/>
          </a:solidFill>
          <a:ln>
            <a:solidFill>
              <a:schemeClr val="accent3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400" u="none" dirty="0">
                <a:solidFill>
                  <a:schemeClr val="tx1"/>
                </a:solidFill>
                <a:latin typeface="Corbel" panose="020B0503020204020204" pitchFamily="34" charset="0"/>
              </a:rPr>
              <a:t>O </a:t>
            </a:r>
            <a:r>
              <a:rPr lang="en-US" sz="14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4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4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4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4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4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4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4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0" name="TextBox 139">
                <a:extLst>
                  <a:ext uri="{FF2B5EF4-FFF2-40B4-BE49-F238E27FC236}">
                    <a16:creationId xmlns:a16="http://schemas.microsoft.com/office/drawing/2014/main" id="{1045F370-A114-D62A-C7D6-44E01284FBE2}"/>
                  </a:ext>
                </a:extLst>
              </p:cNvPr>
              <p:cNvSpPr txBox="1"/>
              <p:nvPr/>
            </p:nvSpPr>
            <p:spPr>
              <a:xfrm>
                <a:off x="4967408" y="4474048"/>
                <a:ext cx="407232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400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altLang="zh-TW" sz="140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dirty="0">
                  <a:latin typeface="Corbel" panose="020B0503020204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40" name="TextBox 139">
                <a:extLst>
                  <a:ext uri="{FF2B5EF4-FFF2-40B4-BE49-F238E27FC236}">
                    <a16:creationId xmlns:a16="http://schemas.microsoft.com/office/drawing/2014/main" id="{1045F370-A114-D62A-C7D6-44E01284FB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7408" y="4474048"/>
                <a:ext cx="407232" cy="307777"/>
              </a:xfrm>
              <a:prstGeom prst="rect">
                <a:avLst/>
              </a:prstGeom>
              <a:blipFill>
                <a:blip r:embed="rId30"/>
                <a:stretch>
                  <a:fillRect b="-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1" name="直線單箭頭接點 69">
            <a:extLst>
              <a:ext uri="{FF2B5EF4-FFF2-40B4-BE49-F238E27FC236}">
                <a16:creationId xmlns:a16="http://schemas.microsoft.com/office/drawing/2014/main" id="{DEFA0399-6DEE-23D3-EE06-3B0B351CF370}"/>
              </a:ext>
            </a:extLst>
          </p:cNvPr>
          <p:cNvCxnSpPr>
            <a:cxnSpLocks/>
            <a:stCxn id="139" idx="0"/>
          </p:cNvCxnSpPr>
          <p:nvPr/>
        </p:nvCxnSpPr>
        <p:spPr>
          <a:xfrm flipV="1">
            <a:off x="5146022" y="4112647"/>
            <a:ext cx="259424" cy="256626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直線單箭頭接點 69">
            <a:extLst>
              <a:ext uri="{FF2B5EF4-FFF2-40B4-BE49-F238E27FC236}">
                <a16:creationId xmlns:a16="http://schemas.microsoft.com/office/drawing/2014/main" id="{BD513F50-9B4E-5DD9-E769-C97E0FF76F9D}"/>
              </a:ext>
            </a:extLst>
          </p:cNvPr>
          <p:cNvCxnSpPr>
            <a:cxnSpLocks/>
          </p:cNvCxnSpPr>
          <p:nvPr/>
        </p:nvCxnSpPr>
        <p:spPr>
          <a:xfrm flipH="1" flipV="1">
            <a:off x="5517263" y="4113436"/>
            <a:ext cx="286678" cy="559580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3" name="群組 26">
            <a:extLst>
              <a:ext uri="{FF2B5EF4-FFF2-40B4-BE49-F238E27FC236}">
                <a16:creationId xmlns:a16="http://schemas.microsoft.com/office/drawing/2014/main" id="{BC9F96E6-A2D4-AE91-3343-4576F270C992}"/>
              </a:ext>
            </a:extLst>
          </p:cNvPr>
          <p:cNvGrpSpPr/>
          <p:nvPr/>
        </p:nvGrpSpPr>
        <p:grpSpPr>
          <a:xfrm rot="2711320">
            <a:off x="5384353" y="4014931"/>
            <a:ext cx="158136" cy="162320"/>
            <a:chOff x="-109645" y="1757584"/>
            <a:chExt cx="494747" cy="484515"/>
          </a:xfrm>
        </p:grpSpPr>
        <p:sp>
          <p:nvSpPr>
            <p:cNvPr id="144" name="矩形 10">
              <a:extLst>
                <a:ext uri="{FF2B5EF4-FFF2-40B4-BE49-F238E27FC236}">
                  <a16:creationId xmlns:a16="http://schemas.microsoft.com/office/drawing/2014/main" id="{7437D856-8B00-8116-7DE8-57F01F8A116E}"/>
                </a:ext>
              </a:extLst>
            </p:cNvPr>
            <p:cNvSpPr/>
            <p:nvPr/>
          </p:nvSpPr>
          <p:spPr>
            <a:xfrm rot="2712949">
              <a:off x="-104529" y="1752468"/>
              <a:ext cx="484515" cy="494747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>
                <a:latin typeface="Corbel" panose="020B0503020204020204" pitchFamily="34" charset="0"/>
              </a:endParaRPr>
            </a:p>
          </p:txBody>
        </p:sp>
        <p:grpSp>
          <p:nvGrpSpPr>
            <p:cNvPr id="145" name="群組 23">
              <a:extLst>
                <a:ext uri="{FF2B5EF4-FFF2-40B4-BE49-F238E27FC236}">
                  <a16:creationId xmlns:a16="http://schemas.microsoft.com/office/drawing/2014/main" id="{2F737B58-932F-0F43-5CFA-89656E592D81}"/>
                </a:ext>
              </a:extLst>
            </p:cNvPr>
            <p:cNvGrpSpPr/>
            <p:nvPr/>
          </p:nvGrpSpPr>
          <p:grpSpPr>
            <a:xfrm rot="21265833">
              <a:off x="-82832" y="1759016"/>
              <a:ext cx="442376" cy="482204"/>
              <a:chOff x="-97389" y="1759982"/>
              <a:chExt cx="442376" cy="482204"/>
            </a:xfrm>
          </p:grpSpPr>
          <p:cxnSp>
            <p:nvCxnSpPr>
              <p:cNvPr id="146" name="直線接點 22">
                <a:extLst>
                  <a:ext uri="{FF2B5EF4-FFF2-40B4-BE49-F238E27FC236}">
                    <a16:creationId xmlns:a16="http://schemas.microsoft.com/office/drawing/2014/main" id="{4F351BEC-6615-7246-BA36-BFA3E5C23807}"/>
                  </a:ext>
                </a:extLst>
              </p:cNvPr>
              <p:cNvCxnSpPr>
                <a:cxnSpLocks/>
              </p:cNvCxnSpPr>
              <p:nvPr/>
            </p:nvCxnSpPr>
            <p:spPr>
              <a:xfrm rot="3047116">
                <a:off x="-116506" y="2000174"/>
                <a:ext cx="482204" cy="182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7" name="直線接點 118">
                <a:extLst>
                  <a:ext uri="{FF2B5EF4-FFF2-40B4-BE49-F238E27FC236}">
                    <a16:creationId xmlns:a16="http://schemas.microsoft.com/office/drawing/2014/main" id="{5EFBAF05-B384-6676-A347-DBD7B17316C1}"/>
                  </a:ext>
                </a:extLst>
              </p:cNvPr>
              <p:cNvCxnSpPr>
                <a:cxnSpLocks/>
              </p:cNvCxnSpPr>
              <p:nvPr/>
            </p:nvCxnSpPr>
            <p:spPr>
              <a:xfrm rot="3047116">
                <a:off x="123642" y="1778936"/>
                <a:ext cx="313" cy="442376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48" name="Rectangle 147">
            <a:extLst>
              <a:ext uri="{FF2B5EF4-FFF2-40B4-BE49-F238E27FC236}">
                <a16:creationId xmlns:a16="http://schemas.microsoft.com/office/drawing/2014/main" id="{F1916733-5241-68E5-0157-0C1C9ED5B21F}"/>
              </a:ext>
            </a:extLst>
          </p:cNvPr>
          <p:cNvSpPr/>
          <p:nvPr/>
        </p:nvSpPr>
        <p:spPr>
          <a:xfrm>
            <a:off x="6401121" y="4374923"/>
            <a:ext cx="903006" cy="209550"/>
          </a:xfrm>
          <a:prstGeom prst="rect">
            <a:avLst/>
          </a:prstGeom>
          <a:solidFill>
            <a:srgbClr val="FFC000"/>
          </a:solidFill>
          <a:ln>
            <a:solidFill>
              <a:schemeClr val="accent3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400" u="none" dirty="0">
                <a:solidFill>
                  <a:schemeClr val="tx1"/>
                </a:solidFill>
                <a:latin typeface="Corbel" panose="020B0503020204020204" pitchFamily="34" charset="0"/>
              </a:rPr>
              <a:t>O </a:t>
            </a:r>
            <a:r>
              <a:rPr lang="en-US" sz="14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4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4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4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4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4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4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4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9" name="TextBox 148">
                <a:extLst>
                  <a:ext uri="{FF2B5EF4-FFF2-40B4-BE49-F238E27FC236}">
                    <a16:creationId xmlns:a16="http://schemas.microsoft.com/office/drawing/2014/main" id="{2263CDD6-08A9-6F3B-BB35-323C4B4662DF}"/>
                  </a:ext>
                </a:extLst>
              </p:cNvPr>
              <p:cNvSpPr txBox="1"/>
              <p:nvPr/>
            </p:nvSpPr>
            <p:spPr>
              <a:xfrm>
                <a:off x="6674010" y="4479698"/>
                <a:ext cx="407232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400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altLang="zh-TW" sz="140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dirty="0">
                  <a:latin typeface="Corbel" panose="020B0503020204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49" name="TextBox 148">
                <a:extLst>
                  <a:ext uri="{FF2B5EF4-FFF2-40B4-BE49-F238E27FC236}">
                    <a16:creationId xmlns:a16="http://schemas.microsoft.com/office/drawing/2014/main" id="{2263CDD6-08A9-6F3B-BB35-323C4B4662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74010" y="4479698"/>
                <a:ext cx="407232" cy="307777"/>
              </a:xfrm>
              <a:prstGeom prst="rect">
                <a:avLst/>
              </a:prstGeom>
              <a:blipFill>
                <a:blip r:embed="rId31"/>
                <a:stretch>
                  <a:fillRect b="-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0" name="直線單箭頭接點 69">
            <a:extLst>
              <a:ext uri="{FF2B5EF4-FFF2-40B4-BE49-F238E27FC236}">
                <a16:creationId xmlns:a16="http://schemas.microsoft.com/office/drawing/2014/main" id="{F3446517-384C-C288-9499-47B691244491}"/>
              </a:ext>
            </a:extLst>
          </p:cNvPr>
          <p:cNvCxnSpPr>
            <a:cxnSpLocks/>
            <a:stCxn id="148" idx="0"/>
          </p:cNvCxnSpPr>
          <p:nvPr/>
        </p:nvCxnSpPr>
        <p:spPr>
          <a:xfrm flipV="1">
            <a:off x="6852624" y="4118297"/>
            <a:ext cx="259424" cy="256626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直線單箭頭接點 69">
            <a:extLst>
              <a:ext uri="{FF2B5EF4-FFF2-40B4-BE49-F238E27FC236}">
                <a16:creationId xmlns:a16="http://schemas.microsoft.com/office/drawing/2014/main" id="{867BA1A2-6890-4FDF-2BF6-FE6EE4C2A97C}"/>
              </a:ext>
            </a:extLst>
          </p:cNvPr>
          <p:cNvCxnSpPr>
            <a:cxnSpLocks/>
          </p:cNvCxnSpPr>
          <p:nvPr/>
        </p:nvCxnSpPr>
        <p:spPr>
          <a:xfrm flipH="1" flipV="1">
            <a:off x="7223865" y="4119086"/>
            <a:ext cx="286678" cy="559580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3" name="群組 26">
            <a:extLst>
              <a:ext uri="{FF2B5EF4-FFF2-40B4-BE49-F238E27FC236}">
                <a16:creationId xmlns:a16="http://schemas.microsoft.com/office/drawing/2014/main" id="{22134383-BA45-85C4-2933-C8ED30A2F869}"/>
              </a:ext>
            </a:extLst>
          </p:cNvPr>
          <p:cNvGrpSpPr/>
          <p:nvPr/>
        </p:nvGrpSpPr>
        <p:grpSpPr>
          <a:xfrm rot="2711320">
            <a:off x="7090955" y="4020581"/>
            <a:ext cx="158136" cy="162320"/>
            <a:chOff x="-109645" y="1757584"/>
            <a:chExt cx="494747" cy="484515"/>
          </a:xfrm>
        </p:grpSpPr>
        <p:sp>
          <p:nvSpPr>
            <p:cNvPr id="155" name="矩形 10">
              <a:extLst>
                <a:ext uri="{FF2B5EF4-FFF2-40B4-BE49-F238E27FC236}">
                  <a16:creationId xmlns:a16="http://schemas.microsoft.com/office/drawing/2014/main" id="{C62DEBFE-7C42-F7E4-8A2D-1FB5DC84925E}"/>
                </a:ext>
              </a:extLst>
            </p:cNvPr>
            <p:cNvSpPr/>
            <p:nvPr/>
          </p:nvSpPr>
          <p:spPr>
            <a:xfrm rot="2712949">
              <a:off x="-104529" y="1752468"/>
              <a:ext cx="484515" cy="494747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>
                <a:latin typeface="Corbel" panose="020B0503020204020204" pitchFamily="34" charset="0"/>
              </a:endParaRPr>
            </a:p>
          </p:txBody>
        </p:sp>
        <p:grpSp>
          <p:nvGrpSpPr>
            <p:cNvPr id="156" name="群組 23">
              <a:extLst>
                <a:ext uri="{FF2B5EF4-FFF2-40B4-BE49-F238E27FC236}">
                  <a16:creationId xmlns:a16="http://schemas.microsoft.com/office/drawing/2014/main" id="{4E3675F8-4E3A-350C-2772-15F0A6618F46}"/>
                </a:ext>
              </a:extLst>
            </p:cNvPr>
            <p:cNvGrpSpPr/>
            <p:nvPr/>
          </p:nvGrpSpPr>
          <p:grpSpPr>
            <a:xfrm rot="21265833">
              <a:off x="-82832" y="1759016"/>
              <a:ext cx="442376" cy="482204"/>
              <a:chOff x="-97389" y="1759982"/>
              <a:chExt cx="442376" cy="482204"/>
            </a:xfrm>
          </p:grpSpPr>
          <p:cxnSp>
            <p:nvCxnSpPr>
              <p:cNvPr id="157" name="直線接點 22">
                <a:extLst>
                  <a:ext uri="{FF2B5EF4-FFF2-40B4-BE49-F238E27FC236}">
                    <a16:creationId xmlns:a16="http://schemas.microsoft.com/office/drawing/2014/main" id="{4CDD06E9-6184-CD0F-ADAF-C37217C78C35}"/>
                  </a:ext>
                </a:extLst>
              </p:cNvPr>
              <p:cNvCxnSpPr>
                <a:cxnSpLocks/>
              </p:cNvCxnSpPr>
              <p:nvPr/>
            </p:nvCxnSpPr>
            <p:spPr>
              <a:xfrm rot="3047116">
                <a:off x="-116506" y="2000174"/>
                <a:ext cx="482204" cy="182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直線接點 118">
                <a:extLst>
                  <a:ext uri="{FF2B5EF4-FFF2-40B4-BE49-F238E27FC236}">
                    <a16:creationId xmlns:a16="http://schemas.microsoft.com/office/drawing/2014/main" id="{AF52107A-3F1C-6FDB-BD2F-57DF95171DBF}"/>
                  </a:ext>
                </a:extLst>
              </p:cNvPr>
              <p:cNvCxnSpPr>
                <a:cxnSpLocks/>
              </p:cNvCxnSpPr>
              <p:nvPr/>
            </p:nvCxnSpPr>
            <p:spPr>
              <a:xfrm rot="3047116">
                <a:off x="123642" y="1778936"/>
                <a:ext cx="313" cy="442376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64" name="文字方塊 74">
            <a:extLst>
              <a:ext uri="{FF2B5EF4-FFF2-40B4-BE49-F238E27FC236}">
                <a16:creationId xmlns:a16="http://schemas.microsoft.com/office/drawing/2014/main" id="{F098A132-0227-A725-9918-BBF5F00235DE}"/>
              </a:ext>
            </a:extLst>
          </p:cNvPr>
          <p:cNvSpPr txBox="1"/>
          <p:nvPr/>
        </p:nvSpPr>
        <p:spPr>
          <a:xfrm>
            <a:off x="6542630" y="3357357"/>
            <a:ext cx="2573647" cy="544830"/>
          </a:xfrm>
          <a:prstGeom prst="wedgeRoundRectCallout">
            <a:avLst>
              <a:gd name="adj1" fmla="val -39978"/>
              <a:gd name="adj2" fmla="val 114708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Allows model to learn </a:t>
            </a:r>
            <a:br>
              <a:rPr lang="en-US" sz="1600"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600"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relative positioning</a:t>
            </a:r>
            <a:endParaRPr lang="zh-TW" altLang="en-US" sz="1600" dirty="0">
              <a:solidFill>
                <a:schemeClr val="tx1"/>
              </a:solidFill>
              <a:latin typeface="Corbel" panose="020B050302020402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017B22-7C21-F04B-4F88-58E7E7CA33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文字方塊 74">
                <a:extLst>
                  <a:ext uri="{FF2B5EF4-FFF2-40B4-BE49-F238E27FC236}">
                    <a16:creationId xmlns:a16="http://schemas.microsoft.com/office/drawing/2014/main" id="{84B3B072-1724-71BF-EB35-6E3DE41DD56E}"/>
                  </a:ext>
                </a:extLst>
              </p:cNvPr>
              <p:cNvSpPr txBox="1"/>
              <p:nvPr/>
            </p:nvSpPr>
            <p:spPr>
              <a:xfrm>
                <a:off x="86762" y="3487982"/>
                <a:ext cx="1714604" cy="544830"/>
              </a:xfrm>
              <a:prstGeom prst="wedgeRoundRectCallout">
                <a:avLst>
                  <a:gd name="adj1" fmla="val 31177"/>
                  <a:gd name="adj2" fmla="val 87610"/>
                  <a:gd name="adj3" fmla="val 16667"/>
                </a:avLst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accent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60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altLang="zh-TW" sz="160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altLang="zh-TW" sz="1600" dirty="0">
                    <a:solidFill>
                      <a:schemeClr val="tx1"/>
                    </a:solidFill>
                    <a:latin typeface="Corbel" panose="020B0503020204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are positional embeddings</a:t>
                </a:r>
                <a:r>
                  <a:rPr lang="en-US" sz="1600" dirty="0">
                    <a:solidFill>
                      <a:schemeClr val="tx1"/>
                    </a:solidFill>
                    <a:latin typeface="Corbel" panose="020B0503020204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endParaRPr lang="zh-TW" altLang="en-US" sz="1600" dirty="0">
                  <a:solidFill>
                    <a:schemeClr val="tx1"/>
                  </a:solidFill>
                  <a:latin typeface="Corbel" panose="020B050302020402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1" name="文字方塊 74">
                <a:extLst>
                  <a:ext uri="{FF2B5EF4-FFF2-40B4-BE49-F238E27FC236}">
                    <a16:creationId xmlns:a16="http://schemas.microsoft.com/office/drawing/2014/main" id="{84B3B072-1724-71BF-EB35-6E3DE41DD5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762" y="3487982"/>
                <a:ext cx="1714604" cy="544830"/>
              </a:xfrm>
              <a:prstGeom prst="wedgeRoundRectCallout">
                <a:avLst>
                  <a:gd name="adj1" fmla="val 31177"/>
                  <a:gd name="adj2" fmla="val 87610"/>
                  <a:gd name="adj3" fmla="val 16667"/>
                </a:avLst>
              </a:prstGeom>
              <a:blipFill>
                <a:blip r:embed="rId32"/>
                <a:stretch>
                  <a:fillRect t="-4918"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32134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矩形 24">
            <a:extLst>
              <a:ext uri="{FF2B5EF4-FFF2-40B4-BE49-F238E27FC236}">
                <a16:creationId xmlns:a16="http://schemas.microsoft.com/office/drawing/2014/main" id="{4F6FC934-D1B8-1707-6387-EECD02D5F991}"/>
              </a:ext>
            </a:extLst>
          </p:cNvPr>
          <p:cNvSpPr/>
          <p:nvPr/>
        </p:nvSpPr>
        <p:spPr>
          <a:xfrm>
            <a:off x="2431414" y="3281063"/>
            <a:ext cx="216000" cy="405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  <a:latin typeface="Corbel" panose="020B0503020204020204" pitchFamily="34" charset="0"/>
              </a:rPr>
              <a:t>O O</a:t>
            </a:r>
            <a:endParaRPr lang="zh-TW" altLang="en-US" sz="1050" dirty="0">
              <a:latin typeface="Corbel" panose="020B0503020204020204" pitchFamily="34" charset="0"/>
            </a:endParaRPr>
          </a:p>
        </p:txBody>
      </p:sp>
      <p:sp>
        <p:nvSpPr>
          <p:cNvPr id="27" name="矩形 31">
            <a:extLst>
              <a:ext uri="{FF2B5EF4-FFF2-40B4-BE49-F238E27FC236}">
                <a16:creationId xmlns:a16="http://schemas.microsoft.com/office/drawing/2014/main" id="{019C1802-AB76-2BB1-7CB7-AFC5A93C3371}"/>
              </a:ext>
            </a:extLst>
          </p:cNvPr>
          <p:cNvSpPr/>
          <p:nvPr/>
        </p:nvSpPr>
        <p:spPr>
          <a:xfrm>
            <a:off x="2002130" y="3281063"/>
            <a:ext cx="216000" cy="405000"/>
          </a:xfrm>
          <a:prstGeom prst="rect">
            <a:avLst/>
          </a:prstGeom>
          <a:solidFill>
            <a:srgbClr val="FECCC2"/>
          </a:solidFill>
          <a:ln>
            <a:solidFill>
              <a:srgbClr val="C0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  <a:latin typeface="Corbel" panose="020B0503020204020204" pitchFamily="34" charset="0"/>
              </a:rPr>
              <a:t>O O</a:t>
            </a:r>
            <a:endParaRPr lang="zh-TW" altLang="en-US" sz="1050" dirty="0">
              <a:latin typeface="Corbel" panose="020B0503020204020204" pitchFamily="34" charset="0"/>
            </a:endParaRPr>
          </a:p>
        </p:txBody>
      </p:sp>
      <p:sp>
        <p:nvSpPr>
          <p:cNvPr id="29" name="矩形 33">
            <a:extLst>
              <a:ext uri="{FF2B5EF4-FFF2-40B4-BE49-F238E27FC236}">
                <a16:creationId xmlns:a16="http://schemas.microsoft.com/office/drawing/2014/main" id="{B7D58CA8-E1B2-BA35-0B8D-4B31986D64F8}"/>
              </a:ext>
            </a:extLst>
          </p:cNvPr>
          <p:cNvSpPr/>
          <p:nvPr/>
        </p:nvSpPr>
        <p:spPr>
          <a:xfrm>
            <a:off x="1580553" y="3281063"/>
            <a:ext cx="216000" cy="405000"/>
          </a:xfrm>
          <a:prstGeom prst="rect">
            <a:avLst/>
          </a:prstGeom>
          <a:solidFill>
            <a:srgbClr val="E0A9FE"/>
          </a:solidFill>
          <a:ln>
            <a:solidFill>
              <a:srgbClr val="7030A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  <a:latin typeface="Corbel" panose="020B0503020204020204" pitchFamily="34" charset="0"/>
              </a:rPr>
              <a:t>O O</a:t>
            </a:r>
            <a:endParaRPr lang="zh-TW" altLang="en-US" sz="1050" dirty="0">
              <a:latin typeface="Corbel" panose="020B0503020204020204" pitchFamily="34" charset="0"/>
            </a:endParaRPr>
          </a:p>
        </p:txBody>
      </p:sp>
      <p:cxnSp>
        <p:nvCxnSpPr>
          <p:cNvPr id="31" name="直線單箭頭接點 67">
            <a:extLst>
              <a:ext uri="{FF2B5EF4-FFF2-40B4-BE49-F238E27FC236}">
                <a16:creationId xmlns:a16="http://schemas.microsoft.com/office/drawing/2014/main" id="{B4C38710-638A-7DD5-962F-570B1E175348}"/>
              </a:ext>
            </a:extLst>
          </p:cNvPr>
          <p:cNvCxnSpPr>
            <a:cxnSpLocks/>
          </p:cNvCxnSpPr>
          <p:nvPr/>
        </p:nvCxnSpPr>
        <p:spPr>
          <a:xfrm flipV="1">
            <a:off x="2116571" y="3689023"/>
            <a:ext cx="0" cy="381657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單箭頭接點 68">
            <a:extLst>
              <a:ext uri="{FF2B5EF4-FFF2-40B4-BE49-F238E27FC236}">
                <a16:creationId xmlns:a16="http://schemas.microsoft.com/office/drawing/2014/main" id="{F3998764-6EEC-087D-ECC4-0B62070D1760}"/>
              </a:ext>
            </a:extLst>
          </p:cNvPr>
          <p:cNvCxnSpPr>
            <a:cxnSpLocks/>
          </p:cNvCxnSpPr>
          <p:nvPr/>
        </p:nvCxnSpPr>
        <p:spPr>
          <a:xfrm>
            <a:off x="1680013" y="3898902"/>
            <a:ext cx="859400" cy="0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單箭頭接點 69">
            <a:extLst>
              <a:ext uri="{FF2B5EF4-FFF2-40B4-BE49-F238E27FC236}">
                <a16:creationId xmlns:a16="http://schemas.microsoft.com/office/drawing/2014/main" id="{DF08AF49-3789-3A7F-603A-8593C2420B32}"/>
              </a:ext>
            </a:extLst>
          </p:cNvPr>
          <p:cNvCxnSpPr>
            <a:cxnSpLocks/>
          </p:cNvCxnSpPr>
          <p:nvPr/>
        </p:nvCxnSpPr>
        <p:spPr>
          <a:xfrm flipV="1">
            <a:off x="1680013" y="3687516"/>
            <a:ext cx="0" cy="203620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單箭頭接點 70">
            <a:extLst>
              <a:ext uri="{FF2B5EF4-FFF2-40B4-BE49-F238E27FC236}">
                <a16:creationId xmlns:a16="http://schemas.microsoft.com/office/drawing/2014/main" id="{3111A149-B35A-34BA-09DC-C31875CEF80A}"/>
              </a:ext>
            </a:extLst>
          </p:cNvPr>
          <p:cNvCxnSpPr>
            <a:cxnSpLocks/>
          </p:cNvCxnSpPr>
          <p:nvPr/>
        </p:nvCxnSpPr>
        <p:spPr>
          <a:xfrm flipV="1">
            <a:off x="2539414" y="3687516"/>
            <a:ext cx="0" cy="203620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1" name="文字方塊 118">
                <a:extLst>
                  <a:ext uri="{FF2B5EF4-FFF2-40B4-BE49-F238E27FC236}">
                    <a16:creationId xmlns:a16="http://schemas.microsoft.com/office/drawing/2014/main" id="{1539C76B-D283-179F-B27F-6B0BC334DDDB}"/>
                  </a:ext>
                </a:extLst>
              </p:cNvPr>
              <p:cNvSpPr txBox="1"/>
              <p:nvPr/>
            </p:nvSpPr>
            <p:spPr>
              <a:xfrm>
                <a:off x="2221105" y="4766026"/>
                <a:ext cx="5363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71" name="文字方塊 118">
                <a:extLst>
                  <a:ext uri="{FF2B5EF4-FFF2-40B4-BE49-F238E27FC236}">
                    <a16:creationId xmlns:a16="http://schemas.microsoft.com/office/drawing/2014/main" id="{1539C76B-D283-179F-B27F-6B0BC334DD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21105" y="4766026"/>
                <a:ext cx="536371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9" name="Rectangle 78">
            <a:extLst>
              <a:ext uri="{FF2B5EF4-FFF2-40B4-BE49-F238E27FC236}">
                <a16:creationId xmlns:a16="http://schemas.microsoft.com/office/drawing/2014/main" id="{C164FD82-46A0-85AF-6BC4-99DD0022BFDD}"/>
              </a:ext>
            </a:extLst>
          </p:cNvPr>
          <p:cNvSpPr/>
          <p:nvPr/>
        </p:nvSpPr>
        <p:spPr>
          <a:xfrm>
            <a:off x="1949816" y="4663113"/>
            <a:ext cx="1021080" cy="209550"/>
          </a:xfrm>
          <a:prstGeom prst="rect">
            <a:avLst/>
          </a:prstGeom>
          <a:solidFill>
            <a:srgbClr val="92D050"/>
          </a:solidFill>
          <a:ln>
            <a:solidFill>
              <a:schemeClr val="accent3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O </a:t>
            </a:r>
            <a:r>
              <a:rPr lang="en-US" sz="12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2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2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2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</a:p>
        </p:txBody>
      </p:sp>
      <p:sp>
        <p:nvSpPr>
          <p:cNvPr id="5" name="矩形 24">
            <a:extLst>
              <a:ext uri="{FF2B5EF4-FFF2-40B4-BE49-F238E27FC236}">
                <a16:creationId xmlns:a16="http://schemas.microsoft.com/office/drawing/2014/main" id="{0996E6CE-4CCF-813C-64B9-448830884C29}"/>
              </a:ext>
            </a:extLst>
          </p:cNvPr>
          <p:cNvSpPr/>
          <p:nvPr/>
        </p:nvSpPr>
        <p:spPr>
          <a:xfrm>
            <a:off x="4100091" y="3282996"/>
            <a:ext cx="216000" cy="405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  <a:latin typeface="Corbel" panose="020B0503020204020204" pitchFamily="34" charset="0"/>
              </a:rPr>
              <a:t>O O</a:t>
            </a:r>
            <a:endParaRPr lang="zh-TW" altLang="en-US" sz="1050" dirty="0">
              <a:latin typeface="Corbel" panose="020B0503020204020204" pitchFamily="34" charset="0"/>
            </a:endParaRPr>
          </a:p>
        </p:txBody>
      </p:sp>
      <p:sp>
        <p:nvSpPr>
          <p:cNvPr id="7" name="矩形 31">
            <a:extLst>
              <a:ext uri="{FF2B5EF4-FFF2-40B4-BE49-F238E27FC236}">
                <a16:creationId xmlns:a16="http://schemas.microsoft.com/office/drawing/2014/main" id="{39461898-4387-EFE2-19F6-A757A28673A6}"/>
              </a:ext>
            </a:extLst>
          </p:cNvPr>
          <p:cNvSpPr/>
          <p:nvPr/>
        </p:nvSpPr>
        <p:spPr>
          <a:xfrm>
            <a:off x="3670807" y="3282996"/>
            <a:ext cx="216000" cy="405000"/>
          </a:xfrm>
          <a:prstGeom prst="rect">
            <a:avLst/>
          </a:prstGeom>
          <a:solidFill>
            <a:srgbClr val="FECCC2"/>
          </a:solidFill>
          <a:ln>
            <a:solidFill>
              <a:srgbClr val="C0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  <a:latin typeface="Corbel" panose="020B0503020204020204" pitchFamily="34" charset="0"/>
              </a:rPr>
              <a:t>O O</a:t>
            </a:r>
            <a:endParaRPr lang="zh-TW" altLang="en-US" sz="1050" dirty="0">
              <a:latin typeface="Corbel" panose="020B0503020204020204" pitchFamily="34" charset="0"/>
            </a:endParaRPr>
          </a:p>
        </p:txBody>
      </p:sp>
      <p:sp>
        <p:nvSpPr>
          <p:cNvPr id="9" name="矩形 33">
            <a:extLst>
              <a:ext uri="{FF2B5EF4-FFF2-40B4-BE49-F238E27FC236}">
                <a16:creationId xmlns:a16="http://schemas.microsoft.com/office/drawing/2014/main" id="{E215B509-F27A-53AD-A522-91F3073342BE}"/>
              </a:ext>
            </a:extLst>
          </p:cNvPr>
          <p:cNvSpPr/>
          <p:nvPr/>
        </p:nvSpPr>
        <p:spPr>
          <a:xfrm>
            <a:off x="3249230" y="3282996"/>
            <a:ext cx="216000" cy="405000"/>
          </a:xfrm>
          <a:prstGeom prst="rect">
            <a:avLst/>
          </a:prstGeom>
          <a:solidFill>
            <a:srgbClr val="E0A9FE"/>
          </a:solidFill>
          <a:ln>
            <a:solidFill>
              <a:srgbClr val="7030A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  <a:latin typeface="Corbel" panose="020B0503020204020204" pitchFamily="34" charset="0"/>
              </a:rPr>
              <a:t>O O</a:t>
            </a:r>
            <a:endParaRPr lang="zh-TW" altLang="en-US" sz="1050" dirty="0">
              <a:latin typeface="Corbel" panose="020B0503020204020204" pitchFamily="34" charset="0"/>
            </a:endParaRPr>
          </a:p>
        </p:txBody>
      </p:sp>
      <p:cxnSp>
        <p:nvCxnSpPr>
          <p:cNvPr id="11" name="直線單箭頭接點 67">
            <a:extLst>
              <a:ext uri="{FF2B5EF4-FFF2-40B4-BE49-F238E27FC236}">
                <a16:creationId xmlns:a16="http://schemas.microsoft.com/office/drawing/2014/main" id="{EA56C0B8-537D-52B5-CB7B-10DFFACFCBCC}"/>
              </a:ext>
            </a:extLst>
          </p:cNvPr>
          <p:cNvCxnSpPr>
            <a:cxnSpLocks/>
          </p:cNvCxnSpPr>
          <p:nvPr/>
        </p:nvCxnSpPr>
        <p:spPr>
          <a:xfrm flipV="1">
            <a:off x="3785248" y="3690956"/>
            <a:ext cx="0" cy="381657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單箭頭接點 68">
            <a:extLst>
              <a:ext uri="{FF2B5EF4-FFF2-40B4-BE49-F238E27FC236}">
                <a16:creationId xmlns:a16="http://schemas.microsoft.com/office/drawing/2014/main" id="{7A820E65-9B71-2037-91CD-78D182E95A2A}"/>
              </a:ext>
            </a:extLst>
          </p:cNvPr>
          <p:cNvCxnSpPr>
            <a:cxnSpLocks/>
          </p:cNvCxnSpPr>
          <p:nvPr/>
        </p:nvCxnSpPr>
        <p:spPr>
          <a:xfrm>
            <a:off x="3348690" y="3900835"/>
            <a:ext cx="859400" cy="0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單箭頭接點 69">
            <a:extLst>
              <a:ext uri="{FF2B5EF4-FFF2-40B4-BE49-F238E27FC236}">
                <a16:creationId xmlns:a16="http://schemas.microsoft.com/office/drawing/2014/main" id="{409F84F8-5EE1-2A1E-CF5F-22D3E2AC3BF0}"/>
              </a:ext>
            </a:extLst>
          </p:cNvPr>
          <p:cNvCxnSpPr>
            <a:cxnSpLocks/>
          </p:cNvCxnSpPr>
          <p:nvPr/>
        </p:nvCxnSpPr>
        <p:spPr>
          <a:xfrm flipV="1">
            <a:off x="3348690" y="3689449"/>
            <a:ext cx="0" cy="203620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單箭頭接點 70">
            <a:extLst>
              <a:ext uri="{FF2B5EF4-FFF2-40B4-BE49-F238E27FC236}">
                <a16:creationId xmlns:a16="http://schemas.microsoft.com/office/drawing/2014/main" id="{1DC04669-BDB8-56EC-77C5-56BDC299E547}"/>
              </a:ext>
            </a:extLst>
          </p:cNvPr>
          <p:cNvCxnSpPr>
            <a:cxnSpLocks/>
          </p:cNvCxnSpPr>
          <p:nvPr/>
        </p:nvCxnSpPr>
        <p:spPr>
          <a:xfrm flipV="1">
            <a:off x="4208091" y="3689449"/>
            <a:ext cx="0" cy="203620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18">
                <a:extLst>
                  <a:ext uri="{FF2B5EF4-FFF2-40B4-BE49-F238E27FC236}">
                    <a16:creationId xmlns:a16="http://schemas.microsoft.com/office/drawing/2014/main" id="{6D2400EA-94C6-D025-290F-D884FB0CE89D}"/>
                  </a:ext>
                </a:extLst>
              </p:cNvPr>
              <p:cNvSpPr txBox="1"/>
              <p:nvPr/>
            </p:nvSpPr>
            <p:spPr>
              <a:xfrm>
                <a:off x="3889782" y="4767959"/>
                <a:ext cx="5363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5" name="文字方塊 118">
                <a:extLst>
                  <a:ext uri="{FF2B5EF4-FFF2-40B4-BE49-F238E27FC236}">
                    <a16:creationId xmlns:a16="http://schemas.microsoft.com/office/drawing/2014/main" id="{6D2400EA-94C6-D025-290F-D884FB0CE8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9782" y="4767959"/>
                <a:ext cx="536371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ectangle 15">
            <a:extLst>
              <a:ext uri="{FF2B5EF4-FFF2-40B4-BE49-F238E27FC236}">
                <a16:creationId xmlns:a16="http://schemas.microsoft.com/office/drawing/2014/main" id="{A1D1865A-2018-7972-784B-DA6392D6D18C}"/>
              </a:ext>
            </a:extLst>
          </p:cNvPr>
          <p:cNvSpPr/>
          <p:nvPr/>
        </p:nvSpPr>
        <p:spPr>
          <a:xfrm>
            <a:off x="3618493" y="4665046"/>
            <a:ext cx="1021080" cy="209550"/>
          </a:xfrm>
          <a:prstGeom prst="rect">
            <a:avLst/>
          </a:prstGeom>
          <a:solidFill>
            <a:srgbClr val="92D050"/>
          </a:solidFill>
          <a:ln>
            <a:solidFill>
              <a:schemeClr val="accent3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O </a:t>
            </a:r>
            <a:r>
              <a:rPr lang="en-US" sz="12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2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2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2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</a:p>
        </p:txBody>
      </p:sp>
      <p:sp>
        <p:nvSpPr>
          <p:cNvPr id="17" name="矩形 24">
            <a:extLst>
              <a:ext uri="{FF2B5EF4-FFF2-40B4-BE49-F238E27FC236}">
                <a16:creationId xmlns:a16="http://schemas.microsoft.com/office/drawing/2014/main" id="{851D2A31-C799-3D94-6D28-A70CAD429C3F}"/>
              </a:ext>
            </a:extLst>
          </p:cNvPr>
          <p:cNvSpPr/>
          <p:nvPr/>
        </p:nvSpPr>
        <p:spPr>
          <a:xfrm>
            <a:off x="5780343" y="3284928"/>
            <a:ext cx="216000" cy="405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  <a:latin typeface="Corbel" panose="020B0503020204020204" pitchFamily="34" charset="0"/>
              </a:rPr>
              <a:t>O O</a:t>
            </a:r>
            <a:endParaRPr lang="zh-TW" altLang="en-US" sz="1050" dirty="0">
              <a:latin typeface="Corbel" panose="020B0503020204020204" pitchFamily="34" charset="0"/>
            </a:endParaRPr>
          </a:p>
        </p:txBody>
      </p:sp>
      <p:sp>
        <p:nvSpPr>
          <p:cNvPr id="19" name="矩形 31">
            <a:extLst>
              <a:ext uri="{FF2B5EF4-FFF2-40B4-BE49-F238E27FC236}">
                <a16:creationId xmlns:a16="http://schemas.microsoft.com/office/drawing/2014/main" id="{F7221F2C-E3CF-EC78-9713-4B5DF570BE14}"/>
              </a:ext>
            </a:extLst>
          </p:cNvPr>
          <p:cNvSpPr/>
          <p:nvPr/>
        </p:nvSpPr>
        <p:spPr>
          <a:xfrm>
            <a:off x="5351059" y="3284928"/>
            <a:ext cx="216000" cy="405000"/>
          </a:xfrm>
          <a:prstGeom prst="rect">
            <a:avLst/>
          </a:prstGeom>
          <a:solidFill>
            <a:srgbClr val="FECCC2"/>
          </a:solidFill>
          <a:ln>
            <a:solidFill>
              <a:srgbClr val="C0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  <a:latin typeface="Corbel" panose="020B0503020204020204" pitchFamily="34" charset="0"/>
              </a:rPr>
              <a:t>O O</a:t>
            </a:r>
            <a:endParaRPr lang="zh-TW" altLang="en-US" sz="1050" dirty="0">
              <a:latin typeface="Corbel" panose="020B0503020204020204" pitchFamily="34" charset="0"/>
            </a:endParaRPr>
          </a:p>
        </p:txBody>
      </p:sp>
      <p:sp>
        <p:nvSpPr>
          <p:cNvPr id="21" name="矩形 33">
            <a:extLst>
              <a:ext uri="{FF2B5EF4-FFF2-40B4-BE49-F238E27FC236}">
                <a16:creationId xmlns:a16="http://schemas.microsoft.com/office/drawing/2014/main" id="{905055E4-9398-4054-F9A4-DCAF202673D1}"/>
              </a:ext>
            </a:extLst>
          </p:cNvPr>
          <p:cNvSpPr/>
          <p:nvPr/>
        </p:nvSpPr>
        <p:spPr>
          <a:xfrm>
            <a:off x="4929482" y="3284928"/>
            <a:ext cx="216000" cy="405000"/>
          </a:xfrm>
          <a:prstGeom prst="rect">
            <a:avLst/>
          </a:prstGeom>
          <a:solidFill>
            <a:srgbClr val="E0A9FE"/>
          </a:solidFill>
          <a:ln>
            <a:solidFill>
              <a:srgbClr val="7030A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  <a:latin typeface="Corbel" panose="020B0503020204020204" pitchFamily="34" charset="0"/>
              </a:rPr>
              <a:t>O O</a:t>
            </a:r>
            <a:endParaRPr lang="zh-TW" altLang="en-US" sz="1050" dirty="0">
              <a:latin typeface="Corbel" panose="020B0503020204020204" pitchFamily="34" charset="0"/>
            </a:endParaRPr>
          </a:p>
        </p:txBody>
      </p:sp>
      <p:cxnSp>
        <p:nvCxnSpPr>
          <p:cNvPr id="23" name="直線單箭頭接點 67">
            <a:extLst>
              <a:ext uri="{FF2B5EF4-FFF2-40B4-BE49-F238E27FC236}">
                <a16:creationId xmlns:a16="http://schemas.microsoft.com/office/drawing/2014/main" id="{C16ADB0C-56C8-BBFB-45E0-37333E6966F8}"/>
              </a:ext>
            </a:extLst>
          </p:cNvPr>
          <p:cNvCxnSpPr>
            <a:cxnSpLocks/>
          </p:cNvCxnSpPr>
          <p:nvPr/>
        </p:nvCxnSpPr>
        <p:spPr>
          <a:xfrm flipV="1">
            <a:off x="5465500" y="3692888"/>
            <a:ext cx="0" cy="381657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單箭頭接點 68">
            <a:extLst>
              <a:ext uri="{FF2B5EF4-FFF2-40B4-BE49-F238E27FC236}">
                <a16:creationId xmlns:a16="http://schemas.microsoft.com/office/drawing/2014/main" id="{44324686-1DB3-F396-50DC-5846092F1107}"/>
              </a:ext>
            </a:extLst>
          </p:cNvPr>
          <p:cNvCxnSpPr>
            <a:cxnSpLocks/>
          </p:cNvCxnSpPr>
          <p:nvPr/>
        </p:nvCxnSpPr>
        <p:spPr>
          <a:xfrm>
            <a:off x="5028942" y="3902767"/>
            <a:ext cx="859400" cy="0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單箭頭接點 69">
            <a:extLst>
              <a:ext uri="{FF2B5EF4-FFF2-40B4-BE49-F238E27FC236}">
                <a16:creationId xmlns:a16="http://schemas.microsoft.com/office/drawing/2014/main" id="{2D226FC3-BB22-43B8-8CF8-EC37282B7E55}"/>
              </a:ext>
            </a:extLst>
          </p:cNvPr>
          <p:cNvCxnSpPr>
            <a:cxnSpLocks/>
          </p:cNvCxnSpPr>
          <p:nvPr/>
        </p:nvCxnSpPr>
        <p:spPr>
          <a:xfrm flipV="1">
            <a:off x="5028942" y="3691381"/>
            <a:ext cx="0" cy="203620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單箭頭接點 70">
            <a:extLst>
              <a:ext uri="{FF2B5EF4-FFF2-40B4-BE49-F238E27FC236}">
                <a16:creationId xmlns:a16="http://schemas.microsoft.com/office/drawing/2014/main" id="{EBB458D5-F4FD-CA9E-6B2B-CD9F0500A77E}"/>
              </a:ext>
            </a:extLst>
          </p:cNvPr>
          <p:cNvCxnSpPr>
            <a:cxnSpLocks/>
          </p:cNvCxnSpPr>
          <p:nvPr/>
        </p:nvCxnSpPr>
        <p:spPr>
          <a:xfrm flipV="1">
            <a:off x="5888343" y="3691381"/>
            <a:ext cx="0" cy="203620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文字方塊 118">
                <a:extLst>
                  <a:ext uri="{FF2B5EF4-FFF2-40B4-BE49-F238E27FC236}">
                    <a16:creationId xmlns:a16="http://schemas.microsoft.com/office/drawing/2014/main" id="{27FD3151-EC6F-D61B-FDC1-F6EF65C6E5F3}"/>
                  </a:ext>
                </a:extLst>
              </p:cNvPr>
              <p:cNvSpPr txBox="1"/>
              <p:nvPr/>
            </p:nvSpPr>
            <p:spPr>
              <a:xfrm>
                <a:off x="5570034" y="4769891"/>
                <a:ext cx="5363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7" name="文字方塊 118">
                <a:extLst>
                  <a:ext uri="{FF2B5EF4-FFF2-40B4-BE49-F238E27FC236}">
                    <a16:creationId xmlns:a16="http://schemas.microsoft.com/office/drawing/2014/main" id="{27FD3151-EC6F-D61B-FDC1-F6EF65C6E5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0034" y="4769891"/>
                <a:ext cx="536371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Rectangle 37">
            <a:extLst>
              <a:ext uri="{FF2B5EF4-FFF2-40B4-BE49-F238E27FC236}">
                <a16:creationId xmlns:a16="http://schemas.microsoft.com/office/drawing/2014/main" id="{252A91A1-CCEE-D3E1-81E6-7361ED46B8B4}"/>
              </a:ext>
            </a:extLst>
          </p:cNvPr>
          <p:cNvSpPr/>
          <p:nvPr/>
        </p:nvSpPr>
        <p:spPr>
          <a:xfrm>
            <a:off x="5298745" y="4666978"/>
            <a:ext cx="1021080" cy="209550"/>
          </a:xfrm>
          <a:prstGeom prst="rect">
            <a:avLst/>
          </a:prstGeom>
          <a:solidFill>
            <a:srgbClr val="92D050"/>
          </a:solidFill>
          <a:ln>
            <a:solidFill>
              <a:schemeClr val="accent3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O </a:t>
            </a:r>
            <a:r>
              <a:rPr lang="en-US" sz="12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2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2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2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</a:p>
        </p:txBody>
      </p:sp>
      <p:sp>
        <p:nvSpPr>
          <p:cNvPr id="39" name="矩形 24">
            <a:extLst>
              <a:ext uri="{FF2B5EF4-FFF2-40B4-BE49-F238E27FC236}">
                <a16:creationId xmlns:a16="http://schemas.microsoft.com/office/drawing/2014/main" id="{D8919D0B-03F6-75D2-67CE-700430048D0B}"/>
              </a:ext>
            </a:extLst>
          </p:cNvPr>
          <p:cNvSpPr/>
          <p:nvPr/>
        </p:nvSpPr>
        <p:spPr>
          <a:xfrm>
            <a:off x="7489532" y="3292646"/>
            <a:ext cx="216000" cy="405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  <a:latin typeface="Corbel" panose="020B0503020204020204" pitchFamily="34" charset="0"/>
              </a:rPr>
              <a:t>O O</a:t>
            </a:r>
            <a:endParaRPr lang="zh-TW" altLang="en-US" sz="1050" dirty="0">
              <a:latin typeface="Corbel" panose="020B0503020204020204" pitchFamily="34" charset="0"/>
            </a:endParaRPr>
          </a:p>
        </p:txBody>
      </p:sp>
      <p:sp>
        <p:nvSpPr>
          <p:cNvPr id="41" name="矩形 31">
            <a:extLst>
              <a:ext uri="{FF2B5EF4-FFF2-40B4-BE49-F238E27FC236}">
                <a16:creationId xmlns:a16="http://schemas.microsoft.com/office/drawing/2014/main" id="{04BC61B6-BC9E-F8A3-C260-69462BEC6E18}"/>
              </a:ext>
            </a:extLst>
          </p:cNvPr>
          <p:cNvSpPr/>
          <p:nvPr/>
        </p:nvSpPr>
        <p:spPr>
          <a:xfrm>
            <a:off x="7060248" y="3292646"/>
            <a:ext cx="216000" cy="405000"/>
          </a:xfrm>
          <a:prstGeom prst="rect">
            <a:avLst/>
          </a:prstGeom>
          <a:solidFill>
            <a:srgbClr val="FECCC2"/>
          </a:solidFill>
          <a:ln>
            <a:solidFill>
              <a:srgbClr val="C0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  <a:latin typeface="Corbel" panose="020B0503020204020204" pitchFamily="34" charset="0"/>
              </a:rPr>
              <a:t>O O</a:t>
            </a:r>
            <a:endParaRPr lang="zh-TW" altLang="en-US" sz="1050" dirty="0">
              <a:latin typeface="Corbel" panose="020B0503020204020204" pitchFamily="34" charset="0"/>
            </a:endParaRPr>
          </a:p>
        </p:txBody>
      </p:sp>
      <p:sp>
        <p:nvSpPr>
          <p:cNvPr id="43" name="矩形 33">
            <a:extLst>
              <a:ext uri="{FF2B5EF4-FFF2-40B4-BE49-F238E27FC236}">
                <a16:creationId xmlns:a16="http://schemas.microsoft.com/office/drawing/2014/main" id="{8D029C79-5F2B-030D-5A58-E4A2E6A35E16}"/>
              </a:ext>
            </a:extLst>
          </p:cNvPr>
          <p:cNvSpPr/>
          <p:nvPr/>
        </p:nvSpPr>
        <p:spPr>
          <a:xfrm>
            <a:off x="6638671" y="3292646"/>
            <a:ext cx="216000" cy="405000"/>
          </a:xfrm>
          <a:prstGeom prst="rect">
            <a:avLst/>
          </a:prstGeom>
          <a:solidFill>
            <a:srgbClr val="E0A9FE"/>
          </a:solidFill>
          <a:ln>
            <a:solidFill>
              <a:srgbClr val="7030A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  <a:latin typeface="Corbel" panose="020B0503020204020204" pitchFamily="34" charset="0"/>
              </a:rPr>
              <a:t>O O</a:t>
            </a:r>
            <a:endParaRPr lang="zh-TW" altLang="en-US" sz="1050" dirty="0">
              <a:latin typeface="Corbel" panose="020B0503020204020204" pitchFamily="34" charset="0"/>
            </a:endParaRPr>
          </a:p>
        </p:txBody>
      </p:sp>
      <p:cxnSp>
        <p:nvCxnSpPr>
          <p:cNvPr id="45" name="直線單箭頭接點 67">
            <a:extLst>
              <a:ext uri="{FF2B5EF4-FFF2-40B4-BE49-F238E27FC236}">
                <a16:creationId xmlns:a16="http://schemas.microsoft.com/office/drawing/2014/main" id="{82509C50-F15D-5FF6-A48C-B692530660FA}"/>
              </a:ext>
            </a:extLst>
          </p:cNvPr>
          <p:cNvCxnSpPr>
            <a:cxnSpLocks/>
          </p:cNvCxnSpPr>
          <p:nvPr/>
        </p:nvCxnSpPr>
        <p:spPr>
          <a:xfrm flipV="1">
            <a:off x="7174689" y="3700606"/>
            <a:ext cx="0" cy="381657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線單箭頭接點 68">
            <a:extLst>
              <a:ext uri="{FF2B5EF4-FFF2-40B4-BE49-F238E27FC236}">
                <a16:creationId xmlns:a16="http://schemas.microsoft.com/office/drawing/2014/main" id="{7876D536-6194-F39F-3426-99C5E3E6E56C}"/>
              </a:ext>
            </a:extLst>
          </p:cNvPr>
          <p:cNvCxnSpPr>
            <a:cxnSpLocks/>
          </p:cNvCxnSpPr>
          <p:nvPr/>
        </p:nvCxnSpPr>
        <p:spPr>
          <a:xfrm>
            <a:off x="6738131" y="3910485"/>
            <a:ext cx="859400" cy="0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線單箭頭接點 69">
            <a:extLst>
              <a:ext uri="{FF2B5EF4-FFF2-40B4-BE49-F238E27FC236}">
                <a16:creationId xmlns:a16="http://schemas.microsoft.com/office/drawing/2014/main" id="{E05E8CCC-6FCC-53BA-7B47-6C4D7F594AA0}"/>
              </a:ext>
            </a:extLst>
          </p:cNvPr>
          <p:cNvCxnSpPr>
            <a:cxnSpLocks/>
          </p:cNvCxnSpPr>
          <p:nvPr/>
        </p:nvCxnSpPr>
        <p:spPr>
          <a:xfrm flipV="1">
            <a:off x="6738131" y="3699099"/>
            <a:ext cx="0" cy="203620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線單箭頭接點 70">
            <a:extLst>
              <a:ext uri="{FF2B5EF4-FFF2-40B4-BE49-F238E27FC236}">
                <a16:creationId xmlns:a16="http://schemas.microsoft.com/office/drawing/2014/main" id="{E87C9141-9225-836D-1733-BC254678777B}"/>
              </a:ext>
            </a:extLst>
          </p:cNvPr>
          <p:cNvCxnSpPr>
            <a:cxnSpLocks/>
          </p:cNvCxnSpPr>
          <p:nvPr/>
        </p:nvCxnSpPr>
        <p:spPr>
          <a:xfrm flipV="1">
            <a:off x="7597532" y="3699099"/>
            <a:ext cx="0" cy="203620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文字方塊 118">
                <a:extLst>
                  <a:ext uri="{FF2B5EF4-FFF2-40B4-BE49-F238E27FC236}">
                    <a16:creationId xmlns:a16="http://schemas.microsoft.com/office/drawing/2014/main" id="{A46EBD32-73FD-F055-706F-4F51AF97868B}"/>
                  </a:ext>
                </a:extLst>
              </p:cNvPr>
              <p:cNvSpPr txBox="1"/>
              <p:nvPr/>
            </p:nvSpPr>
            <p:spPr>
              <a:xfrm>
                <a:off x="7279223" y="4777609"/>
                <a:ext cx="5363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49" name="文字方塊 118">
                <a:extLst>
                  <a:ext uri="{FF2B5EF4-FFF2-40B4-BE49-F238E27FC236}">
                    <a16:creationId xmlns:a16="http://schemas.microsoft.com/office/drawing/2014/main" id="{A46EBD32-73FD-F055-706F-4F51AF9786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79223" y="4777609"/>
                <a:ext cx="536371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Rectangle 49">
            <a:extLst>
              <a:ext uri="{FF2B5EF4-FFF2-40B4-BE49-F238E27FC236}">
                <a16:creationId xmlns:a16="http://schemas.microsoft.com/office/drawing/2014/main" id="{4D79DD58-2134-ADAE-6AEF-A5E1905F8088}"/>
              </a:ext>
            </a:extLst>
          </p:cNvPr>
          <p:cNvSpPr/>
          <p:nvPr/>
        </p:nvSpPr>
        <p:spPr>
          <a:xfrm>
            <a:off x="7007934" y="4674696"/>
            <a:ext cx="1021080" cy="209550"/>
          </a:xfrm>
          <a:prstGeom prst="rect">
            <a:avLst/>
          </a:prstGeom>
          <a:solidFill>
            <a:srgbClr val="92D050"/>
          </a:solidFill>
          <a:ln>
            <a:solidFill>
              <a:schemeClr val="accent3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O </a:t>
            </a:r>
            <a:r>
              <a:rPr lang="en-US" sz="12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2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2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2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DECE03F9-05B4-7883-9F03-7F7130BB62D2}"/>
              </a:ext>
            </a:extLst>
          </p:cNvPr>
          <p:cNvSpPr/>
          <p:nvPr/>
        </p:nvSpPr>
        <p:spPr>
          <a:xfrm>
            <a:off x="1350934" y="4359370"/>
            <a:ext cx="903006" cy="209550"/>
          </a:xfrm>
          <a:prstGeom prst="rect">
            <a:avLst/>
          </a:prstGeom>
          <a:solidFill>
            <a:srgbClr val="FFC000"/>
          </a:solidFill>
          <a:ln>
            <a:solidFill>
              <a:schemeClr val="accent3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400" u="none" dirty="0">
                <a:solidFill>
                  <a:schemeClr val="tx1"/>
                </a:solidFill>
                <a:latin typeface="Corbel" panose="020B0503020204020204" pitchFamily="34" charset="0"/>
              </a:rPr>
              <a:t>O </a:t>
            </a:r>
            <a:r>
              <a:rPr lang="en-US" sz="14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4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4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4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4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4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4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4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id="{FF39D38A-EEF9-A3A8-8D4C-77807FB9373D}"/>
                  </a:ext>
                </a:extLst>
              </p:cNvPr>
              <p:cNvSpPr txBox="1"/>
              <p:nvPr/>
            </p:nvSpPr>
            <p:spPr>
              <a:xfrm>
                <a:off x="1623823" y="4464145"/>
                <a:ext cx="407232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400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altLang="zh-TW" sz="140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>
                  <a:latin typeface="Corbel" panose="020B0503020204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id="{FF39D38A-EEF9-A3A8-8D4C-77807FB937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3823" y="4464145"/>
                <a:ext cx="407232" cy="307777"/>
              </a:xfrm>
              <a:prstGeom prst="rect">
                <a:avLst/>
              </a:prstGeom>
              <a:blipFill>
                <a:blip r:embed="rId7"/>
                <a:stretch>
                  <a:fillRect b="-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3" name="群組 26">
            <a:extLst>
              <a:ext uri="{FF2B5EF4-FFF2-40B4-BE49-F238E27FC236}">
                <a16:creationId xmlns:a16="http://schemas.microsoft.com/office/drawing/2014/main" id="{EB5879FF-95AC-6336-1AAA-685FC1B6721A}"/>
              </a:ext>
            </a:extLst>
          </p:cNvPr>
          <p:cNvGrpSpPr/>
          <p:nvPr/>
        </p:nvGrpSpPr>
        <p:grpSpPr>
          <a:xfrm rot="2711320">
            <a:off x="2039107" y="3964591"/>
            <a:ext cx="158136" cy="162320"/>
            <a:chOff x="-109645" y="1757584"/>
            <a:chExt cx="494747" cy="484515"/>
          </a:xfrm>
        </p:grpSpPr>
        <p:sp>
          <p:nvSpPr>
            <p:cNvPr id="83" name="矩形 10">
              <a:extLst>
                <a:ext uri="{FF2B5EF4-FFF2-40B4-BE49-F238E27FC236}">
                  <a16:creationId xmlns:a16="http://schemas.microsoft.com/office/drawing/2014/main" id="{1E6B2D24-AD73-3714-1586-0B1F283233EC}"/>
                </a:ext>
              </a:extLst>
            </p:cNvPr>
            <p:cNvSpPr/>
            <p:nvPr/>
          </p:nvSpPr>
          <p:spPr>
            <a:xfrm rot="2712949">
              <a:off x="-104529" y="1752468"/>
              <a:ext cx="484515" cy="494747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>
                <a:latin typeface="Corbel" panose="020B0503020204020204" pitchFamily="34" charset="0"/>
              </a:endParaRPr>
            </a:p>
          </p:txBody>
        </p:sp>
        <p:grpSp>
          <p:nvGrpSpPr>
            <p:cNvPr id="87" name="群組 23">
              <a:extLst>
                <a:ext uri="{FF2B5EF4-FFF2-40B4-BE49-F238E27FC236}">
                  <a16:creationId xmlns:a16="http://schemas.microsoft.com/office/drawing/2014/main" id="{2CD738D6-9670-4BDB-3DCB-F216770E20F6}"/>
                </a:ext>
              </a:extLst>
            </p:cNvPr>
            <p:cNvGrpSpPr/>
            <p:nvPr/>
          </p:nvGrpSpPr>
          <p:grpSpPr>
            <a:xfrm rot="21265833">
              <a:off x="-82832" y="1759016"/>
              <a:ext cx="442376" cy="482204"/>
              <a:chOff x="-97389" y="1759982"/>
              <a:chExt cx="442376" cy="482204"/>
            </a:xfrm>
          </p:grpSpPr>
          <p:cxnSp>
            <p:nvCxnSpPr>
              <p:cNvPr id="89" name="直線接點 22">
                <a:extLst>
                  <a:ext uri="{FF2B5EF4-FFF2-40B4-BE49-F238E27FC236}">
                    <a16:creationId xmlns:a16="http://schemas.microsoft.com/office/drawing/2014/main" id="{D8383386-2FC7-DA86-A4CE-709098D4388A}"/>
                  </a:ext>
                </a:extLst>
              </p:cNvPr>
              <p:cNvCxnSpPr>
                <a:cxnSpLocks/>
              </p:cNvCxnSpPr>
              <p:nvPr/>
            </p:nvCxnSpPr>
            <p:spPr>
              <a:xfrm rot="3047116">
                <a:off x="-116506" y="2000174"/>
                <a:ext cx="482204" cy="182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直線接點 118">
                <a:extLst>
                  <a:ext uri="{FF2B5EF4-FFF2-40B4-BE49-F238E27FC236}">
                    <a16:creationId xmlns:a16="http://schemas.microsoft.com/office/drawing/2014/main" id="{32168A93-2B72-6CE0-78BE-E6EDB700F82B}"/>
                  </a:ext>
                </a:extLst>
              </p:cNvPr>
              <p:cNvCxnSpPr>
                <a:cxnSpLocks/>
              </p:cNvCxnSpPr>
              <p:nvPr/>
            </p:nvCxnSpPr>
            <p:spPr>
              <a:xfrm rot="3047116">
                <a:off x="123642" y="1778936"/>
                <a:ext cx="313" cy="442376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91" name="直線單箭頭接點 69">
            <a:extLst>
              <a:ext uri="{FF2B5EF4-FFF2-40B4-BE49-F238E27FC236}">
                <a16:creationId xmlns:a16="http://schemas.microsoft.com/office/drawing/2014/main" id="{FF40D63E-3134-D4A8-E45F-B0011852BEF3}"/>
              </a:ext>
            </a:extLst>
          </p:cNvPr>
          <p:cNvCxnSpPr>
            <a:cxnSpLocks/>
            <a:stCxn id="100" idx="0"/>
            <a:endCxn id="83" idx="5"/>
          </p:cNvCxnSpPr>
          <p:nvPr/>
        </p:nvCxnSpPr>
        <p:spPr>
          <a:xfrm flipV="1">
            <a:off x="1802437" y="4102744"/>
            <a:ext cx="259424" cy="256626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直線單箭頭接點 69">
            <a:extLst>
              <a:ext uri="{FF2B5EF4-FFF2-40B4-BE49-F238E27FC236}">
                <a16:creationId xmlns:a16="http://schemas.microsoft.com/office/drawing/2014/main" id="{1151BEA1-4958-B456-7D2C-901753E0EFEB}"/>
              </a:ext>
            </a:extLst>
          </p:cNvPr>
          <p:cNvCxnSpPr>
            <a:cxnSpLocks/>
            <a:stCxn id="79" idx="0"/>
            <a:endCxn id="83" idx="7"/>
          </p:cNvCxnSpPr>
          <p:nvPr/>
        </p:nvCxnSpPr>
        <p:spPr>
          <a:xfrm flipH="1" flipV="1">
            <a:off x="2173678" y="4103533"/>
            <a:ext cx="286678" cy="559580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" name="Rectangle 125">
            <a:extLst>
              <a:ext uri="{FF2B5EF4-FFF2-40B4-BE49-F238E27FC236}">
                <a16:creationId xmlns:a16="http://schemas.microsoft.com/office/drawing/2014/main" id="{FC9AFF74-EB67-3C46-17D7-7B91DFCA2829}"/>
              </a:ext>
            </a:extLst>
          </p:cNvPr>
          <p:cNvSpPr/>
          <p:nvPr/>
        </p:nvSpPr>
        <p:spPr>
          <a:xfrm>
            <a:off x="3016137" y="4363848"/>
            <a:ext cx="903006" cy="209550"/>
          </a:xfrm>
          <a:prstGeom prst="rect">
            <a:avLst/>
          </a:prstGeom>
          <a:solidFill>
            <a:srgbClr val="FFC000"/>
          </a:solidFill>
          <a:ln>
            <a:solidFill>
              <a:schemeClr val="accent3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400" u="none" dirty="0">
                <a:solidFill>
                  <a:schemeClr val="tx1"/>
                </a:solidFill>
                <a:latin typeface="Corbel" panose="020B0503020204020204" pitchFamily="34" charset="0"/>
              </a:rPr>
              <a:t>O </a:t>
            </a:r>
            <a:r>
              <a:rPr lang="en-US" sz="14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4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4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4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4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4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4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4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8" name="TextBox 127">
                <a:extLst>
                  <a:ext uri="{FF2B5EF4-FFF2-40B4-BE49-F238E27FC236}">
                    <a16:creationId xmlns:a16="http://schemas.microsoft.com/office/drawing/2014/main" id="{AC94FE2C-6DF1-59FE-3AD8-F8ACD228B747}"/>
                  </a:ext>
                </a:extLst>
              </p:cNvPr>
              <p:cNvSpPr txBox="1"/>
              <p:nvPr/>
            </p:nvSpPr>
            <p:spPr>
              <a:xfrm>
                <a:off x="3289026" y="4468623"/>
                <a:ext cx="407232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400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altLang="zh-TW" sz="140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>
                  <a:latin typeface="Corbel" panose="020B0503020204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28" name="TextBox 127">
                <a:extLst>
                  <a:ext uri="{FF2B5EF4-FFF2-40B4-BE49-F238E27FC236}">
                    <a16:creationId xmlns:a16="http://schemas.microsoft.com/office/drawing/2014/main" id="{AC94FE2C-6DF1-59FE-3AD8-F8ACD228B7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9026" y="4468623"/>
                <a:ext cx="407232" cy="30777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0" name="直線單箭頭接點 69">
            <a:extLst>
              <a:ext uri="{FF2B5EF4-FFF2-40B4-BE49-F238E27FC236}">
                <a16:creationId xmlns:a16="http://schemas.microsoft.com/office/drawing/2014/main" id="{BAEA01DF-CDD9-B242-C40D-E55AF7FD0C5A}"/>
              </a:ext>
            </a:extLst>
          </p:cNvPr>
          <p:cNvCxnSpPr>
            <a:cxnSpLocks/>
            <a:stCxn id="126" idx="0"/>
          </p:cNvCxnSpPr>
          <p:nvPr/>
        </p:nvCxnSpPr>
        <p:spPr>
          <a:xfrm flipV="1">
            <a:off x="3467640" y="4107222"/>
            <a:ext cx="259424" cy="256626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直線單箭頭接點 69">
            <a:extLst>
              <a:ext uri="{FF2B5EF4-FFF2-40B4-BE49-F238E27FC236}">
                <a16:creationId xmlns:a16="http://schemas.microsoft.com/office/drawing/2014/main" id="{B1817E25-D163-AABF-F899-48010D9BEDBA}"/>
              </a:ext>
            </a:extLst>
          </p:cNvPr>
          <p:cNvCxnSpPr>
            <a:cxnSpLocks/>
          </p:cNvCxnSpPr>
          <p:nvPr/>
        </p:nvCxnSpPr>
        <p:spPr>
          <a:xfrm flipH="1" flipV="1">
            <a:off x="3838881" y="4108011"/>
            <a:ext cx="286678" cy="559580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3" name="群組 26">
            <a:extLst>
              <a:ext uri="{FF2B5EF4-FFF2-40B4-BE49-F238E27FC236}">
                <a16:creationId xmlns:a16="http://schemas.microsoft.com/office/drawing/2014/main" id="{2064BF94-8FA8-EBA2-7BDF-9187E9B484C6}"/>
              </a:ext>
            </a:extLst>
          </p:cNvPr>
          <p:cNvGrpSpPr/>
          <p:nvPr/>
        </p:nvGrpSpPr>
        <p:grpSpPr>
          <a:xfrm rot="2711320">
            <a:off x="3705971" y="4009506"/>
            <a:ext cx="158136" cy="162320"/>
            <a:chOff x="-109645" y="1757584"/>
            <a:chExt cx="494747" cy="484515"/>
          </a:xfrm>
        </p:grpSpPr>
        <p:sp>
          <p:nvSpPr>
            <p:cNvPr id="134" name="矩形 10">
              <a:extLst>
                <a:ext uri="{FF2B5EF4-FFF2-40B4-BE49-F238E27FC236}">
                  <a16:creationId xmlns:a16="http://schemas.microsoft.com/office/drawing/2014/main" id="{D344E835-39BB-1FF3-A53E-069582BAE32C}"/>
                </a:ext>
              </a:extLst>
            </p:cNvPr>
            <p:cNvSpPr/>
            <p:nvPr/>
          </p:nvSpPr>
          <p:spPr>
            <a:xfrm rot="2712949">
              <a:off x="-104529" y="1752468"/>
              <a:ext cx="484515" cy="494747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>
                <a:latin typeface="Corbel" panose="020B0503020204020204" pitchFamily="34" charset="0"/>
              </a:endParaRPr>
            </a:p>
          </p:txBody>
        </p:sp>
        <p:grpSp>
          <p:nvGrpSpPr>
            <p:cNvPr id="136" name="群組 23">
              <a:extLst>
                <a:ext uri="{FF2B5EF4-FFF2-40B4-BE49-F238E27FC236}">
                  <a16:creationId xmlns:a16="http://schemas.microsoft.com/office/drawing/2014/main" id="{F562F259-166F-7741-38B8-A135D82ADE76}"/>
                </a:ext>
              </a:extLst>
            </p:cNvPr>
            <p:cNvGrpSpPr/>
            <p:nvPr/>
          </p:nvGrpSpPr>
          <p:grpSpPr>
            <a:xfrm rot="21265833">
              <a:off x="-82832" y="1759016"/>
              <a:ext cx="442376" cy="482204"/>
              <a:chOff x="-97389" y="1759982"/>
              <a:chExt cx="442376" cy="482204"/>
            </a:xfrm>
          </p:grpSpPr>
          <p:cxnSp>
            <p:nvCxnSpPr>
              <p:cNvPr id="137" name="直線接點 22">
                <a:extLst>
                  <a:ext uri="{FF2B5EF4-FFF2-40B4-BE49-F238E27FC236}">
                    <a16:creationId xmlns:a16="http://schemas.microsoft.com/office/drawing/2014/main" id="{CA62BFF2-13AB-2EFC-792B-AC4057DBABDD}"/>
                  </a:ext>
                </a:extLst>
              </p:cNvPr>
              <p:cNvCxnSpPr>
                <a:cxnSpLocks/>
              </p:cNvCxnSpPr>
              <p:nvPr/>
            </p:nvCxnSpPr>
            <p:spPr>
              <a:xfrm rot="3047116">
                <a:off x="-116506" y="2000174"/>
                <a:ext cx="482204" cy="182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直線接點 118">
                <a:extLst>
                  <a:ext uri="{FF2B5EF4-FFF2-40B4-BE49-F238E27FC236}">
                    <a16:creationId xmlns:a16="http://schemas.microsoft.com/office/drawing/2014/main" id="{BE94B495-5523-09A4-CF28-11D739FA5F4D}"/>
                  </a:ext>
                </a:extLst>
              </p:cNvPr>
              <p:cNvCxnSpPr>
                <a:cxnSpLocks/>
              </p:cNvCxnSpPr>
              <p:nvPr/>
            </p:nvCxnSpPr>
            <p:spPr>
              <a:xfrm rot="3047116">
                <a:off x="123642" y="1778936"/>
                <a:ext cx="313" cy="442376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39" name="Rectangle 138">
            <a:extLst>
              <a:ext uri="{FF2B5EF4-FFF2-40B4-BE49-F238E27FC236}">
                <a16:creationId xmlns:a16="http://schemas.microsoft.com/office/drawing/2014/main" id="{752FA01B-592D-B57A-C352-7CF26379149B}"/>
              </a:ext>
            </a:extLst>
          </p:cNvPr>
          <p:cNvSpPr/>
          <p:nvPr/>
        </p:nvSpPr>
        <p:spPr>
          <a:xfrm>
            <a:off x="4694519" y="4369273"/>
            <a:ext cx="903006" cy="209550"/>
          </a:xfrm>
          <a:prstGeom prst="rect">
            <a:avLst/>
          </a:prstGeom>
          <a:solidFill>
            <a:srgbClr val="FFC000"/>
          </a:solidFill>
          <a:ln>
            <a:solidFill>
              <a:schemeClr val="accent3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400" u="none" dirty="0">
                <a:solidFill>
                  <a:schemeClr val="tx1"/>
                </a:solidFill>
                <a:latin typeface="Corbel" panose="020B0503020204020204" pitchFamily="34" charset="0"/>
              </a:rPr>
              <a:t>O </a:t>
            </a:r>
            <a:r>
              <a:rPr lang="en-US" sz="14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4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4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4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4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4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4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4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0" name="TextBox 139">
                <a:extLst>
                  <a:ext uri="{FF2B5EF4-FFF2-40B4-BE49-F238E27FC236}">
                    <a16:creationId xmlns:a16="http://schemas.microsoft.com/office/drawing/2014/main" id="{1045F370-A114-D62A-C7D6-44E01284FBE2}"/>
                  </a:ext>
                </a:extLst>
              </p:cNvPr>
              <p:cNvSpPr txBox="1"/>
              <p:nvPr/>
            </p:nvSpPr>
            <p:spPr>
              <a:xfrm>
                <a:off x="4967408" y="4474048"/>
                <a:ext cx="407232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400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altLang="zh-TW" sz="140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dirty="0">
                  <a:latin typeface="Corbel" panose="020B0503020204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40" name="TextBox 139">
                <a:extLst>
                  <a:ext uri="{FF2B5EF4-FFF2-40B4-BE49-F238E27FC236}">
                    <a16:creationId xmlns:a16="http://schemas.microsoft.com/office/drawing/2014/main" id="{1045F370-A114-D62A-C7D6-44E01284FB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7408" y="4474048"/>
                <a:ext cx="407232" cy="307777"/>
              </a:xfrm>
              <a:prstGeom prst="rect">
                <a:avLst/>
              </a:prstGeom>
              <a:blipFill>
                <a:blip r:embed="rId9"/>
                <a:stretch>
                  <a:fillRect b="-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1" name="直線單箭頭接點 69">
            <a:extLst>
              <a:ext uri="{FF2B5EF4-FFF2-40B4-BE49-F238E27FC236}">
                <a16:creationId xmlns:a16="http://schemas.microsoft.com/office/drawing/2014/main" id="{DEFA0399-6DEE-23D3-EE06-3B0B351CF370}"/>
              </a:ext>
            </a:extLst>
          </p:cNvPr>
          <p:cNvCxnSpPr>
            <a:cxnSpLocks/>
            <a:stCxn id="139" idx="0"/>
          </p:cNvCxnSpPr>
          <p:nvPr/>
        </p:nvCxnSpPr>
        <p:spPr>
          <a:xfrm flipV="1">
            <a:off x="5146022" y="4112647"/>
            <a:ext cx="259424" cy="256626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直線單箭頭接點 69">
            <a:extLst>
              <a:ext uri="{FF2B5EF4-FFF2-40B4-BE49-F238E27FC236}">
                <a16:creationId xmlns:a16="http://schemas.microsoft.com/office/drawing/2014/main" id="{BD513F50-9B4E-5DD9-E769-C97E0FF76F9D}"/>
              </a:ext>
            </a:extLst>
          </p:cNvPr>
          <p:cNvCxnSpPr>
            <a:cxnSpLocks/>
          </p:cNvCxnSpPr>
          <p:nvPr/>
        </p:nvCxnSpPr>
        <p:spPr>
          <a:xfrm flipH="1" flipV="1">
            <a:off x="5517263" y="4113436"/>
            <a:ext cx="286678" cy="559580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3" name="群組 26">
            <a:extLst>
              <a:ext uri="{FF2B5EF4-FFF2-40B4-BE49-F238E27FC236}">
                <a16:creationId xmlns:a16="http://schemas.microsoft.com/office/drawing/2014/main" id="{BC9F96E6-A2D4-AE91-3343-4576F270C992}"/>
              </a:ext>
            </a:extLst>
          </p:cNvPr>
          <p:cNvGrpSpPr/>
          <p:nvPr/>
        </p:nvGrpSpPr>
        <p:grpSpPr>
          <a:xfrm rot="2711320">
            <a:off x="5384353" y="4014931"/>
            <a:ext cx="158136" cy="162320"/>
            <a:chOff x="-109645" y="1757584"/>
            <a:chExt cx="494747" cy="484515"/>
          </a:xfrm>
        </p:grpSpPr>
        <p:sp>
          <p:nvSpPr>
            <p:cNvPr id="144" name="矩形 10">
              <a:extLst>
                <a:ext uri="{FF2B5EF4-FFF2-40B4-BE49-F238E27FC236}">
                  <a16:creationId xmlns:a16="http://schemas.microsoft.com/office/drawing/2014/main" id="{7437D856-8B00-8116-7DE8-57F01F8A116E}"/>
                </a:ext>
              </a:extLst>
            </p:cNvPr>
            <p:cNvSpPr/>
            <p:nvPr/>
          </p:nvSpPr>
          <p:spPr>
            <a:xfrm rot="2712949">
              <a:off x="-104529" y="1752468"/>
              <a:ext cx="484515" cy="494747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>
                <a:latin typeface="Corbel" panose="020B0503020204020204" pitchFamily="34" charset="0"/>
              </a:endParaRPr>
            </a:p>
          </p:txBody>
        </p:sp>
        <p:grpSp>
          <p:nvGrpSpPr>
            <p:cNvPr id="145" name="群組 23">
              <a:extLst>
                <a:ext uri="{FF2B5EF4-FFF2-40B4-BE49-F238E27FC236}">
                  <a16:creationId xmlns:a16="http://schemas.microsoft.com/office/drawing/2014/main" id="{2F737B58-932F-0F43-5CFA-89656E592D81}"/>
                </a:ext>
              </a:extLst>
            </p:cNvPr>
            <p:cNvGrpSpPr/>
            <p:nvPr/>
          </p:nvGrpSpPr>
          <p:grpSpPr>
            <a:xfrm rot="21265833">
              <a:off x="-82832" y="1759016"/>
              <a:ext cx="442376" cy="482204"/>
              <a:chOff x="-97389" y="1759982"/>
              <a:chExt cx="442376" cy="482204"/>
            </a:xfrm>
          </p:grpSpPr>
          <p:cxnSp>
            <p:nvCxnSpPr>
              <p:cNvPr id="146" name="直線接點 22">
                <a:extLst>
                  <a:ext uri="{FF2B5EF4-FFF2-40B4-BE49-F238E27FC236}">
                    <a16:creationId xmlns:a16="http://schemas.microsoft.com/office/drawing/2014/main" id="{4F351BEC-6615-7246-BA36-BFA3E5C23807}"/>
                  </a:ext>
                </a:extLst>
              </p:cNvPr>
              <p:cNvCxnSpPr>
                <a:cxnSpLocks/>
              </p:cNvCxnSpPr>
              <p:nvPr/>
            </p:nvCxnSpPr>
            <p:spPr>
              <a:xfrm rot="3047116">
                <a:off x="-116506" y="2000174"/>
                <a:ext cx="482204" cy="182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7" name="直線接點 118">
                <a:extLst>
                  <a:ext uri="{FF2B5EF4-FFF2-40B4-BE49-F238E27FC236}">
                    <a16:creationId xmlns:a16="http://schemas.microsoft.com/office/drawing/2014/main" id="{5EFBAF05-B384-6676-A347-DBD7B17316C1}"/>
                  </a:ext>
                </a:extLst>
              </p:cNvPr>
              <p:cNvCxnSpPr>
                <a:cxnSpLocks/>
              </p:cNvCxnSpPr>
              <p:nvPr/>
            </p:nvCxnSpPr>
            <p:spPr>
              <a:xfrm rot="3047116">
                <a:off x="123642" y="1778936"/>
                <a:ext cx="313" cy="442376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48" name="Rectangle 147">
            <a:extLst>
              <a:ext uri="{FF2B5EF4-FFF2-40B4-BE49-F238E27FC236}">
                <a16:creationId xmlns:a16="http://schemas.microsoft.com/office/drawing/2014/main" id="{F1916733-5241-68E5-0157-0C1C9ED5B21F}"/>
              </a:ext>
            </a:extLst>
          </p:cNvPr>
          <p:cNvSpPr/>
          <p:nvPr/>
        </p:nvSpPr>
        <p:spPr>
          <a:xfrm>
            <a:off x="6401121" y="4374923"/>
            <a:ext cx="903006" cy="209550"/>
          </a:xfrm>
          <a:prstGeom prst="rect">
            <a:avLst/>
          </a:prstGeom>
          <a:solidFill>
            <a:srgbClr val="FFC000"/>
          </a:solidFill>
          <a:ln>
            <a:solidFill>
              <a:schemeClr val="accent3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400" u="none" dirty="0">
                <a:solidFill>
                  <a:schemeClr val="tx1"/>
                </a:solidFill>
                <a:latin typeface="Corbel" panose="020B0503020204020204" pitchFamily="34" charset="0"/>
              </a:rPr>
              <a:t>O </a:t>
            </a:r>
            <a:r>
              <a:rPr lang="en-US" sz="14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4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4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4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4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4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4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4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9" name="TextBox 148">
                <a:extLst>
                  <a:ext uri="{FF2B5EF4-FFF2-40B4-BE49-F238E27FC236}">
                    <a16:creationId xmlns:a16="http://schemas.microsoft.com/office/drawing/2014/main" id="{2263CDD6-08A9-6F3B-BB35-323C4B4662DF}"/>
                  </a:ext>
                </a:extLst>
              </p:cNvPr>
              <p:cNvSpPr txBox="1"/>
              <p:nvPr/>
            </p:nvSpPr>
            <p:spPr>
              <a:xfrm>
                <a:off x="6674010" y="4479698"/>
                <a:ext cx="407232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400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altLang="zh-TW" sz="140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dirty="0">
                  <a:latin typeface="Corbel" panose="020B0503020204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49" name="TextBox 148">
                <a:extLst>
                  <a:ext uri="{FF2B5EF4-FFF2-40B4-BE49-F238E27FC236}">
                    <a16:creationId xmlns:a16="http://schemas.microsoft.com/office/drawing/2014/main" id="{2263CDD6-08A9-6F3B-BB35-323C4B4662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74010" y="4479698"/>
                <a:ext cx="407232" cy="307777"/>
              </a:xfrm>
              <a:prstGeom prst="rect">
                <a:avLst/>
              </a:prstGeom>
              <a:blipFill>
                <a:blip r:embed="rId10"/>
                <a:stretch>
                  <a:fillRect b="-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0" name="直線單箭頭接點 69">
            <a:extLst>
              <a:ext uri="{FF2B5EF4-FFF2-40B4-BE49-F238E27FC236}">
                <a16:creationId xmlns:a16="http://schemas.microsoft.com/office/drawing/2014/main" id="{F3446517-384C-C288-9499-47B691244491}"/>
              </a:ext>
            </a:extLst>
          </p:cNvPr>
          <p:cNvCxnSpPr>
            <a:cxnSpLocks/>
            <a:stCxn id="148" idx="0"/>
          </p:cNvCxnSpPr>
          <p:nvPr/>
        </p:nvCxnSpPr>
        <p:spPr>
          <a:xfrm flipV="1">
            <a:off x="6852624" y="4118297"/>
            <a:ext cx="259424" cy="256626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直線單箭頭接點 69">
            <a:extLst>
              <a:ext uri="{FF2B5EF4-FFF2-40B4-BE49-F238E27FC236}">
                <a16:creationId xmlns:a16="http://schemas.microsoft.com/office/drawing/2014/main" id="{867BA1A2-6890-4FDF-2BF6-FE6EE4C2A97C}"/>
              </a:ext>
            </a:extLst>
          </p:cNvPr>
          <p:cNvCxnSpPr>
            <a:cxnSpLocks/>
          </p:cNvCxnSpPr>
          <p:nvPr/>
        </p:nvCxnSpPr>
        <p:spPr>
          <a:xfrm flipH="1" flipV="1">
            <a:off x="7223865" y="4119086"/>
            <a:ext cx="286678" cy="559580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3" name="群組 26">
            <a:extLst>
              <a:ext uri="{FF2B5EF4-FFF2-40B4-BE49-F238E27FC236}">
                <a16:creationId xmlns:a16="http://schemas.microsoft.com/office/drawing/2014/main" id="{22134383-BA45-85C4-2933-C8ED30A2F869}"/>
              </a:ext>
            </a:extLst>
          </p:cNvPr>
          <p:cNvGrpSpPr/>
          <p:nvPr/>
        </p:nvGrpSpPr>
        <p:grpSpPr>
          <a:xfrm rot="2711320">
            <a:off x="7090955" y="4020581"/>
            <a:ext cx="158136" cy="162320"/>
            <a:chOff x="-109645" y="1757584"/>
            <a:chExt cx="494747" cy="484515"/>
          </a:xfrm>
        </p:grpSpPr>
        <p:sp>
          <p:nvSpPr>
            <p:cNvPr id="155" name="矩形 10">
              <a:extLst>
                <a:ext uri="{FF2B5EF4-FFF2-40B4-BE49-F238E27FC236}">
                  <a16:creationId xmlns:a16="http://schemas.microsoft.com/office/drawing/2014/main" id="{C62DEBFE-7C42-F7E4-8A2D-1FB5DC84925E}"/>
                </a:ext>
              </a:extLst>
            </p:cNvPr>
            <p:cNvSpPr/>
            <p:nvPr/>
          </p:nvSpPr>
          <p:spPr>
            <a:xfrm rot="2712949">
              <a:off x="-104529" y="1752468"/>
              <a:ext cx="484515" cy="494747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>
                <a:latin typeface="Corbel" panose="020B0503020204020204" pitchFamily="34" charset="0"/>
              </a:endParaRPr>
            </a:p>
          </p:txBody>
        </p:sp>
        <p:grpSp>
          <p:nvGrpSpPr>
            <p:cNvPr id="156" name="群組 23">
              <a:extLst>
                <a:ext uri="{FF2B5EF4-FFF2-40B4-BE49-F238E27FC236}">
                  <a16:creationId xmlns:a16="http://schemas.microsoft.com/office/drawing/2014/main" id="{4E3675F8-4E3A-350C-2772-15F0A6618F46}"/>
                </a:ext>
              </a:extLst>
            </p:cNvPr>
            <p:cNvGrpSpPr/>
            <p:nvPr/>
          </p:nvGrpSpPr>
          <p:grpSpPr>
            <a:xfrm rot="21265833">
              <a:off x="-82832" y="1759016"/>
              <a:ext cx="442376" cy="482204"/>
              <a:chOff x="-97389" y="1759982"/>
              <a:chExt cx="442376" cy="482204"/>
            </a:xfrm>
          </p:grpSpPr>
          <p:cxnSp>
            <p:nvCxnSpPr>
              <p:cNvPr id="157" name="直線接點 22">
                <a:extLst>
                  <a:ext uri="{FF2B5EF4-FFF2-40B4-BE49-F238E27FC236}">
                    <a16:creationId xmlns:a16="http://schemas.microsoft.com/office/drawing/2014/main" id="{4CDD06E9-6184-CD0F-ADAF-C37217C78C35}"/>
                  </a:ext>
                </a:extLst>
              </p:cNvPr>
              <p:cNvCxnSpPr>
                <a:cxnSpLocks/>
              </p:cNvCxnSpPr>
              <p:nvPr/>
            </p:nvCxnSpPr>
            <p:spPr>
              <a:xfrm rot="3047116">
                <a:off x="-116506" y="2000174"/>
                <a:ext cx="482204" cy="182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直線接點 118">
                <a:extLst>
                  <a:ext uri="{FF2B5EF4-FFF2-40B4-BE49-F238E27FC236}">
                    <a16:creationId xmlns:a16="http://schemas.microsoft.com/office/drawing/2014/main" id="{AF52107A-3F1C-6FDB-BD2F-57DF95171DBF}"/>
                  </a:ext>
                </a:extLst>
              </p:cNvPr>
              <p:cNvCxnSpPr>
                <a:cxnSpLocks/>
              </p:cNvCxnSpPr>
              <p:nvPr/>
            </p:nvCxnSpPr>
            <p:spPr>
              <a:xfrm rot="3047116">
                <a:off x="123642" y="1778936"/>
                <a:ext cx="313" cy="442376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64" name="文字方塊 74">
            <a:extLst>
              <a:ext uri="{FF2B5EF4-FFF2-40B4-BE49-F238E27FC236}">
                <a16:creationId xmlns:a16="http://schemas.microsoft.com/office/drawing/2014/main" id="{F098A132-0227-A725-9918-BBF5F00235DE}"/>
              </a:ext>
            </a:extLst>
          </p:cNvPr>
          <p:cNvSpPr txBox="1"/>
          <p:nvPr/>
        </p:nvSpPr>
        <p:spPr>
          <a:xfrm>
            <a:off x="6542630" y="3357357"/>
            <a:ext cx="2573647" cy="544830"/>
          </a:xfrm>
          <a:prstGeom prst="wedgeRoundRectCallout">
            <a:avLst>
              <a:gd name="adj1" fmla="val -39978"/>
              <a:gd name="adj2" fmla="val 114708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Allows model to learn </a:t>
            </a:r>
            <a:br>
              <a:rPr lang="en-US" sz="1600"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600"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relative positioning</a:t>
            </a:r>
            <a:endParaRPr lang="zh-TW" altLang="en-US" sz="1600" dirty="0">
              <a:solidFill>
                <a:schemeClr val="tx1"/>
              </a:solidFill>
              <a:latin typeface="Corbel" panose="020B0503020204020204" pitchFamily="34" charset="0"/>
              <a:cs typeface="Tahoma" panose="020B060403050404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9" name="文字方塊 74">
                <a:extLst>
                  <a:ext uri="{FF2B5EF4-FFF2-40B4-BE49-F238E27FC236}">
                    <a16:creationId xmlns:a16="http://schemas.microsoft.com/office/drawing/2014/main" id="{0CAE97B9-251E-F9EC-07A0-8F2846B46F9D}"/>
                  </a:ext>
                </a:extLst>
              </p:cNvPr>
              <p:cNvSpPr txBox="1"/>
              <p:nvPr/>
            </p:nvSpPr>
            <p:spPr>
              <a:xfrm>
                <a:off x="86762" y="3487982"/>
                <a:ext cx="1714604" cy="544830"/>
              </a:xfrm>
              <a:prstGeom prst="wedgeRoundRectCallout">
                <a:avLst>
                  <a:gd name="adj1" fmla="val 31177"/>
                  <a:gd name="adj2" fmla="val 87610"/>
                  <a:gd name="adj3" fmla="val 16667"/>
                </a:avLst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accent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60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altLang="zh-TW" sz="160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altLang="zh-TW" sz="1600" dirty="0">
                    <a:solidFill>
                      <a:schemeClr val="tx1"/>
                    </a:solidFill>
                    <a:latin typeface="Corbel" panose="020B0503020204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are positional embeddings</a:t>
                </a:r>
                <a:r>
                  <a:rPr lang="en-US" sz="1600" dirty="0">
                    <a:solidFill>
                      <a:schemeClr val="tx1"/>
                    </a:solidFill>
                    <a:latin typeface="Corbel" panose="020B0503020204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endParaRPr lang="zh-TW" altLang="en-US" sz="1600" dirty="0">
                  <a:solidFill>
                    <a:schemeClr val="tx1"/>
                  </a:solidFill>
                  <a:latin typeface="Corbel" panose="020B050302020402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99" name="文字方塊 74">
                <a:extLst>
                  <a:ext uri="{FF2B5EF4-FFF2-40B4-BE49-F238E27FC236}">
                    <a16:creationId xmlns:a16="http://schemas.microsoft.com/office/drawing/2014/main" id="{0CAE97B9-251E-F9EC-07A0-8F2846B46F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762" y="3487982"/>
                <a:ext cx="1714604" cy="544830"/>
              </a:xfrm>
              <a:prstGeom prst="wedgeRoundRectCallout">
                <a:avLst>
                  <a:gd name="adj1" fmla="val 31177"/>
                  <a:gd name="adj2" fmla="val 87610"/>
                  <a:gd name="adj3" fmla="val 16667"/>
                </a:avLst>
              </a:prstGeom>
              <a:blipFill>
                <a:blip r:embed="rId12"/>
                <a:stretch>
                  <a:fillRect t="-4918"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0F9203F3-9904-E2DB-9386-BA38F345DE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Positional Embeddings: The Flavors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4F5869-2423-C252-D2C6-ADDB67D4866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There are many different choices of positional encodings: </a:t>
            </a:r>
          </a:p>
          <a:p>
            <a:pPr lvl="1"/>
            <a:r>
              <a:rPr lang="en-US" dirty="0"/>
              <a:t>Some are learned (BERT, Devlin et al. 2018) and some are </a:t>
            </a:r>
            <a:r>
              <a:rPr lang="en-US" b="1" dirty="0"/>
              <a:t>fixed</a:t>
            </a:r>
            <a:r>
              <a:rPr lang="en-US" dirty="0"/>
              <a:t>.</a:t>
            </a:r>
          </a:p>
          <a:p>
            <a:pPr lvl="2"/>
            <a:r>
              <a:rPr lang="en-US" dirty="0"/>
              <a:t>Learn the position-specific embeddings through Backprop. </a:t>
            </a:r>
          </a:p>
          <a:p>
            <a:pPr lvl="1"/>
            <a:r>
              <a:rPr lang="en-US" dirty="0"/>
              <a:t>Some encode </a:t>
            </a:r>
            <a:r>
              <a:rPr lang="en-US" b="1" dirty="0"/>
              <a:t>absolute </a:t>
            </a:r>
            <a:r>
              <a:rPr lang="en-US" dirty="0"/>
              <a:t>position. Will see more on this. </a:t>
            </a:r>
          </a:p>
          <a:p>
            <a:pPr lvl="1"/>
            <a:r>
              <a:rPr lang="en-US" dirty="0"/>
              <a:t>Some encode </a:t>
            </a:r>
            <a:r>
              <a:rPr lang="en-US" b="1" dirty="0"/>
              <a:t>relative </a:t>
            </a:r>
            <a:r>
              <a:rPr lang="en-US" dirty="0"/>
              <a:t>position. Will see more on this. </a:t>
            </a:r>
          </a:p>
        </p:txBody>
      </p:sp>
    </p:spTree>
    <p:extLst>
      <p:ext uri="{BB962C8B-B14F-4D97-AF65-F5344CB8AC3E}">
        <p14:creationId xmlns:p14="http://schemas.microsoft.com/office/powerpoint/2010/main" val="26132563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矩形 24">
            <a:extLst>
              <a:ext uri="{FF2B5EF4-FFF2-40B4-BE49-F238E27FC236}">
                <a16:creationId xmlns:a16="http://schemas.microsoft.com/office/drawing/2014/main" id="{4F6FC934-D1B8-1707-6387-EECD02D5F991}"/>
              </a:ext>
            </a:extLst>
          </p:cNvPr>
          <p:cNvSpPr/>
          <p:nvPr/>
        </p:nvSpPr>
        <p:spPr>
          <a:xfrm>
            <a:off x="2431414" y="3281063"/>
            <a:ext cx="216000" cy="405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  <a:latin typeface="Corbel" panose="020B0503020204020204" pitchFamily="34" charset="0"/>
              </a:rPr>
              <a:t>O O</a:t>
            </a:r>
            <a:endParaRPr lang="zh-TW" altLang="en-US" sz="1050" dirty="0">
              <a:latin typeface="Corbel" panose="020B0503020204020204" pitchFamily="34" charset="0"/>
            </a:endParaRPr>
          </a:p>
        </p:txBody>
      </p:sp>
      <p:sp>
        <p:nvSpPr>
          <p:cNvPr id="27" name="矩形 31">
            <a:extLst>
              <a:ext uri="{FF2B5EF4-FFF2-40B4-BE49-F238E27FC236}">
                <a16:creationId xmlns:a16="http://schemas.microsoft.com/office/drawing/2014/main" id="{019C1802-AB76-2BB1-7CB7-AFC5A93C3371}"/>
              </a:ext>
            </a:extLst>
          </p:cNvPr>
          <p:cNvSpPr/>
          <p:nvPr/>
        </p:nvSpPr>
        <p:spPr>
          <a:xfrm>
            <a:off x="2002130" y="3281063"/>
            <a:ext cx="216000" cy="405000"/>
          </a:xfrm>
          <a:prstGeom prst="rect">
            <a:avLst/>
          </a:prstGeom>
          <a:solidFill>
            <a:srgbClr val="FECCC2"/>
          </a:solidFill>
          <a:ln>
            <a:solidFill>
              <a:srgbClr val="C0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  <a:latin typeface="Corbel" panose="020B0503020204020204" pitchFamily="34" charset="0"/>
              </a:rPr>
              <a:t>O O</a:t>
            </a:r>
            <a:endParaRPr lang="zh-TW" altLang="en-US" sz="1050" dirty="0">
              <a:latin typeface="Corbel" panose="020B0503020204020204" pitchFamily="34" charset="0"/>
            </a:endParaRPr>
          </a:p>
        </p:txBody>
      </p:sp>
      <p:sp>
        <p:nvSpPr>
          <p:cNvPr id="29" name="矩形 33">
            <a:extLst>
              <a:ext uri="{FF2B5EF4-FFF2-40B4-BE49-F238E27FC236}">
                <a16:creationId xmlns:a16="http://schemas.microsoft.com/office/drawing/2014/main" id="{B7D58CA8-E1B2-BA35-0B8D-4B31986D64F8}"/>
              </a:ext>
            </a:extLst>
          </p:cNvPr>
          <p:cNvSpPr/>
          <p:nvPr/>
        </p:nvSpPr>
        <p:spPr>
          <a:xfrm>
            <a:off x="1580553" y="3281063"/>
            <a:ext cx="216000" cy="405000"/>
          </a:xfrm>
          <a:prstGeom prst="rect">
            <a:avLst/>
          </a:prstGeom>
          <a:solidFill>
            <a:srgbClr val="E0A9FE"/>
          </a:solidFill>
          <a:ln>
            <a:solidFill>
              <a:srgbClr val="7030A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  <a:latin typeface="Corbel" panose="020B0503020204020204" pitchFamily="34" charset="0"/>
              </a:rPr>
              <a:t>O O</a:t>
            </a:r>
            <a:endParaRPr lang="zh-TW" altLang="en-US" sz="1050" dirty="0">
              <a:latin typeface="Corbel" panose="020B0503020204020204" pitchFamily="34" charset="0"/>
            </a:endParaRPr>
          </a:p>
        </p:txBody>
      </p:sp>
      <p:cxnSp>
        <p:nvCxnSpPr>
          <p:cNvPr id="31" name="直線單箭頭接點 67">
            <a:extLst>
              <a:ext uri="{FF2B5EF4-FFF2-40B4-BE49-F238E27FC236}">
                <a16:creationId xmlns:a16="http://schemas.microsoft.com/office/drawing/2014/main" id="{B4C38710-638A-7DD5-962F-570B1E175348}"/>
              </a:ext>
            </a:extLst>
          </p:cNvPr>
          <p:cNvCxnSpPr>
            <a:cxnSpLocks/>
          </p:cNvCxnSpPr>
          <p:nvPr/>
        </p:nvCxnSpPr>
        <p:spPr>
          <a:xfrm flipV="1">
            <a:off x="2116571" y="3689023"/>
            <a:ext cx="0" cy="381657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單箭頭接點 68">
            <a:extLst>
              <a:ext uri="{FF2B5EF4-FFF2-40B4-BE49-F238E27FC236}">
                <a16:creationId xmlns:a16="http://schemas.microsoft.com/office/drawing/2014/main" id="{F3998764-6EEC-087D-ECC4-0B62070D1760}"/>
              </a:ext>
            </a:extLst>
          </p:cNvPr>
          <p:cNvCxnSpPr>
            <a:cxnSpLocks/>
          </p:cNvCxnSpPr>
          <p:nvPr/>
        </p:nvCxnSpPr>
        <p:spPr>
          <a:xfrm>
            <a:off x="1680013" y="3898902"/>
            <a:ext cx="859400" cy="0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單箭頭接點 69">
            <a:extLst>
              <a:ext uri="{FF2B5EF4-FFF2-40B4-BE49-F238E27FC236}">
                <a16:creationId xmlns:a16="http://schemas.microsoft.com/office/drawing/2014/main" id="{DF08AF49-3789-3A7F-603A-8593C2420B32}"/>
              </a:ext>
            </a:extLst>
          </p:cNvPr>
          <p:cNvCxnSpPr>
            <a:cxnSpLocks/>
          </p:cNvCxnSpPr>
          <p:nvPr/>
        </p:nvCxnSpPr>
        <p:spPr>
          <a:xfrm flipV="1">
            <a:off x="1680013" y="3687516"/>
            <a:ext cx="0" cy="203620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單箭頭接點 70">
            <a:extLst>
              <a:ext uri="{FF2B5EF4-FFF2-40B4-BE49-F238E27FC236}">
                <a16:creationId xmlns:a16="http://schemas.microsoft.com/office/drawing/2014/main" id="{3111A149-B35A-34BA-09DC-C31875CEF80A}"/>
              </a:ext>
            </a:extLst>
          </p:cNvPr>
          <p:cNvCxnSpPr>
            <a:cxnSpLocks/>
          </p:cNvCxnSpPr>
          <p:nvPr/>
        </p:nvCxnSpPr>
        <p:spPr>
          <a:xfrm flipV="1">
            <a:off x="2539414" y="3687516"/>
            <a:ext cx="0" cy="203620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1" name="文字方塊 118">
                <a:extLst>
                  <a:ext uri="{FF2B5EF4-FFF2-40B4-BE49-F238E27FC236}">
                    <a16:creationId xmlns:a16="http://schemas.microsoft.com/office/drawing/2014/main" id="{1539C76B-D283-179F-B27F-6B0BC334DDDB}"/>
                  </a:ext>
                </a:extLst>
              </p:cNvPr>
              <p:cNvSpPr txBox="1"/>
              <p:nvPr/>
            </p:nvSpPr>
            <p:spPr>
              <a:xfrm>
                <a:off x="2221105" y="4766026"/>
                <a:ext cx="5363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71" name="文字方塊 118">
                <a:extLst>
                  <a:ext uri="{FF2B5EF4-FFF2-40B4-BE49-F238E27FC236}">
                    <a16:creationId xmlns:a16="http://schemas.microsoft.com/office/drawing/2014/main" id="{1539C76B-D283-179F-B27F-6B0BC334DD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21105" y="4766026"/>
                <a:ext cx="536371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9" name="Rectangle 78">
            <a:extLst>
              <a:ext uri="{FF2B5EF4-FFF2-40B4-BE49-F238E27FC236}">
                <a16:creationId xmlns:a16="http://schemas.microsoft.com/office/drawing/2014/main" id="{C164FD82-46A0-85AF-6BC4-99DD0022BFDD}"/>
              </a:ext>
            </a:extLst>
          </p:cNvPr>
          <p:cNvSpPr/>
          <p:nvPr/>
        </p:nvSpPr>
        <p:spPr>
          <a:xfrm>
            <a:off x="1949816" y="4663113"/>
            <a:ext cx="1021080" cy="209550"/>
          </a:xfrm>
          <a:prstGeom prst="rect">
            <a:avLst/>
          </a:prstGeom>
          <a:solidFill>
            <a:srgbClr val="92D050"/>
          </a:solidFill>
          <a:ln>
            <a:solidFill>
              <a:schemeClr val="accent3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O </a:t>
            </a:r>
            <a:r>
              <a:rPr lang="en-US" sz="12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2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2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2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</a:p>
        </p:txBody>
      </p:sp>
      <p:sp>
        <p:nvSpPr>
          <p:cNvPr id="5" name="矩形 24">
            <a:extLst>
              <a:ext uri="{FF2B5EF4-FFF2-40B4-BE49-F238E27FC236}">
                <a16:creationId xmlns:a16="http://schemas.microsoft.com/office/drawing/2014/main" id="{0996E6CE-4CCF-813C-64B9-448830884C29}"/>
              </a:ext>
            </a:extLst>
          </p:cNvPr>
          <p:cNvSpPr/>
          <p:nvPr/>
        </p:nvSpPr>
        <p:spPr>
          <a:xfrm>
            <a:off x="4100091" y="3282996"/>
            <a:ext cx="216000" cy="405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  <a:latin typeface="Corbel" panose="020B0503020204020204" pitchFamily="34" charset="0"/>
              </a:rPr>
              <a:t>O O</a:t>
            </a:r>
            <a:endParaRPr lang="zh-TW" altLang="en-US" sz="1050" dirty="0">
              <a:latin typeface="Corbel" panose="020B0503020204020204" pitchFamily="34" charset="0"/>
            </a:endParaRPr>
          </a:p>
        </p:txBody>
      </p:sp>
      <p:sp>
        <p:nvSpPr>
          <p:cNvPr id="7" name="矩形 31">
            <a:extLst>
              <a:ext uri="{FF2B5EF4-FFF2-40B4-BE49-F238E27FC236}">
                <a16:creationId xmlns:a16="http://schemas.microsoft.com/office/drawing/2014/main" id="{39461898-4387-EFE2-19F6-A757A28673A6}"/>
              </a:ext>
            </a:extLst>
          </p:cNvPr>
          <p:cNvSpPr/>
          <p:nvPr/>
        </p:nvSpPr>
        <p:spPr>
          <a:xfrm>
            <a:off x="3670807" y="3282996"/>
            <a:ext cx="216000" cy="405000"/>
          </a:xfrm>
          <a:prstGeom prst="rect">
            <a:avLst/>
          </a:prstGeom>
          <a:solidFill>
            <a:srgbClr val="FECCC2"/>
          </a:solidFill>
          <a:ln>
            <a:solidFill>
              <a:srgbClr val="C0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  <a:latin typeface="Corbel" panose="020B0503020204020204" pitchFamily="34" charset="0"/>
              </a:rPr>
              <a:t>O O</a:t>
            </a:r>
            <a:endParaRPr lang="zh-TW" altLang="en-US" sz="1050" dirty="0">
              <a:latin typeface="Corbel" panose="020B0503020204020204" pitchFamily="34" charset="0"/>
            </a:endParaRPr>
          </a:p>
        </p:txBody>
      </p:sp>
      <p:sp>
        <p:nvSpPr>
          <p:cNvPr id="9" name="矩形 33">
            <a:extLst>
              <a:ext uri="{FF2B5EF4-FFF2-40B4-BE49-F238E27FC236}">
                <a16:creationId xmlns:a16="http://schemas.microsoft.com/office/drawing/2014/main" id="{E215B509-F27A-53AD-A522-91F3073342BE}"/>
              </a:ext>
            </a:extLst>
          </p:cNvPr>
          <p:cNvSpPr/>
          <p:nvPr/>
        </p:nvSpPr>
        <p:spPr>
          <a:xfrm>
            <a:off x="3249230" y="3282996"/>
            <a:ext cx="216000" cy="405000"/>
          </a:xfrm>
          <a:prstGeom prst="rect">
            <a:avLst/>
          </a:prstGeom>
          <a:solidFill>
            <a:srgbClr val="E0A9FE"/>
          </a:solidFill>
          <a:ln>
            <a:solidFill>
              <a:srgbClr val="7030A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  <a:latin typeface="Corbel" panose="020B0503020204020204" pitchFamily="34" charset="0"/>
              </a:rPr>
              <a:t>O O</a:t>
            </a:r>
            <a:endParaRPr lang="zh-TW" altLang="en-US" sz="1050" dirty="0">
              <a:latin typeface="Corbel" panose="020B0503020204020204" pitchFamily="34" charset="0"/>
            </a:endParaRPr>
          </a:p>
        </p:txBody>
      </p:sp>
      <p:cxnSp>
        <p:nvCxnSpPr>
          <p:cNvPr id="11" name="直線單箭頭接點 67">
            <a:extLst>
              <a:ext uri="{FF2B5EF4-FFF2-40B4-BE49-F238E27FC236}">
                <a16:creationId xmlns:a16="http://schemas.microsoft.com/office/drawing/2014/main" id="{EA56C0B8-537D-52B5-CB7B-10DFFACFCBCC}"/>
              </a:ext>
            </a:extLst>
          </p:cNvPr>
          <p:cNvCxnSpPr>
            <a:cxnSpLocks/>
          </p:cNvCxnSpPr>
          <p:nvPr/>
        </p:nvCxnSpPr>
        <p:spPr>
          <a:xfrm flipV="1">
            <a:off x="3785248" y="3690956"/>
            <a:ext cx="0" cy="381657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單箭頭接點 68">
            <a:extLst>
              <a:ext uri="{FF2B5EF4-FFF2-40B4-BE49-F238E27FC236}">
                <a16:creationId xmlns:a16="http://schemas.microsoft.com/office/drawing/2014/main" id="{7A820E65-9B71-2037-91CD-78D182E95A2A}"/>
              </a:ext>
            </a:extLst>
          </p:cNvPr>
          <p:cNvCxnSpPr>
            <a:cxnSpLocks/>
          </p:cNvCxnSpPr>
          <p:nvPr/>
        </p:nvCxnSpPr>
        <p:spPr>
          <a:xfrm>
            <a:off x="3348690" y="3900835"/>
            <a:ext cx="859400" cy="0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單箭頭接點 69">
            <a:extLst>
              <a:ext uri="{FF2B5EF4-FFF2-40B4-BE49-F238E27FC236}">
                <a16:creationId xmlns:a16="http://schemas.microsoft.com/office/drawing/2014/main" id="{409F84F8-5EE1-2A1E-CF5F-22D3E2AC3BF0}"/>
              </a:ext>
            </a:extLst>
          </p:cNvPr>
          <p:cNvCxnSpPr>
            <a:cxnSpLocks/>
          </p:cNvCxnSpPr>
          <p:nvPr/>
        </p:nvCxnSpPr>
        <p:spPr>
          <a:xfrm flipV="1">
            <a:off x="3348690" y="3689449"/>
            <a:ext cx="0" cy="203620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單箭頭接點 70">
            <a:extLst>
              <a:ext uri="{FF2B5EF4-FFF2-40B4-BE49-F238E27FC236}">
                <a16:creationId xmlns:a16="http://schemas.microsoft.com/office/drawing/2014/main" id="{1DC04669-BDB8-56EC-77C5-56BDC299E547}"/>
              </a:ext>
            </a:extLst>
          </p:cNvPr>
          <p:cNvCxnSpPr>
            <a:cxnSpLocks/>
          </p:cNvCxnSpPr>
          <p:nvPr/>
        </p:nvCxnSpPr>
        <p:spPr>
          <a:xfrm flipV="1">
            <a:off x="4208091" y="3689449"/>
            <a:ext cx="0" cy="203620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18">
                <a:extLst>
                  <a:ext uri="{FF2B5EF4-FFF2-40B4-BE49-F238E27FC236}">
                    <a16:creationId xmlns:a16="http://schemas.microsoft.com/office/drawing/2014/main" id="{6D2400EA-94C6-D025-290F-D884FB0CE89D}"/>
                  </a:ext>
                </a:extLst>
              </p:cNvPr>
              <p:cNvSpPr txBox="1"/>
              <p:nvPr/>
            </p:nvSpPr>
            <p:spPr>
              <a:xfrm>
                <a:off x="3889782" y="4767959"/>
                <a:ext cx="5363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5" name="文字方塊 118">
                <a:extLst>
                  <a:ext uri="{FF2B5EF4-FFF2-40B4-BE49-F238E27FC236}">
                    <a16:creationId xmlns:a16="http://schemas.microsoft.com/office/drawing/2014/main" id="{6D2400EA-94C6-D025-290F-D884FB0CE8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9782" y="4767959"/>
                <a:ext cx="536371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ectangle 15">
            <a:extLst>
              <a:ext uri="{FF2B5EF4-FFF2-40B4-BE49-F238E27FC236}">
                <a16:creationId xmlns:a16="http://schemas.microsoft.com/office/drawing/2014/main" id="{A1D1865A-2018-7972-784B-DA6392D6D18C}"/>
              </a:ext>
            </a:extLst>
          </p:cNvPr>
          <p:cNvSpPr/>
          <p:nvPr/>
        </p:nvSpPr>
        <p:spPr>
          <a:xfrm>
            <a:off x="3618493" y="4665046"/>
            <a:ext cx="1021080" cy="209550"/>
          </a:xfrm>
          <a:prstGeom prst="rect">
            <a:avLst/>
          </a:prstGeom>
          <a:solidFill>
            <a:srgbClr val="92D050"/>
          </a:solidFill>
          <a:ln>
            <a:solidFill>
              <a:schemeClr val="accent3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O </a:t>
            </a:r>
            <a:r>
              <a:rPr lang="en-US" sz="12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2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2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2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</a:p>
        </p:txBody>
      </p:sp>
      <p:sp>
        <p:nvSpPr>
          <p:cNvPr id="17" name="矩形 24">
            <a:extLst>
              <a:ext uri="{FF2B5EF4-FFF2-40B4-BE49-F238E27FC236}">
                <a16:creationId xmlns:a16="http://schemas.microsoft.com/office/drawing/2014/main" id="{851D2A31-C799-3D94-6D28-A70CAD429C3F}"/>
              </a:ext>
            </a:extLst>
          </p:cNvPr>
          <p:cNvSpPr/>
          <p:nvPr/>
        </p:nvSpPr>
        <p:spPr>
          <a:xfrm>
            <a:off x="5780343" y="3284928"/>
            <a:ext cx="216000" cy="405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  <a:latin typeface="Corbel" panose="020B0503020204020204" pitchFamily="34" charset="0"/>
              </a:rPr>
              <a:t>O O</a:t>
            </a:r>
            <a:endParaRPr lang="zh-TW" altLang="en-US" sz="1050" dirty="0">
              <a:latin typeface="Corbel" panose="020B0503020204020204" pitchFamily="34" charset="0"/>
            </a:endParaRPr>
          </a:p>
        </p:txBody>
      </p:sp>
      <p:sp>
        <p:nvSpPr>
          <p:cNvPr id="19" name="矩形 31">
            <a:extLst>
              <a:ext uri="{FF2B5EF4-FFF2-40B4-BE49-F238E27FC236}">
                <a16:creationId xmlns:a16="http://schemas.microsoft.com/office/drawing/2014/main" id="{F7221F2C-E3CF-EC78-9713-4B5DF570BE14}"/>
              </a:ext>
            </a:extLst>
          </p:cNvPr>
          <p:cNvSpPr/>
          <p:nvPr/>
        </p:nvSpPr>
        <p:spPr>
          <a:xfrm>
            <a:off x="5351059" y="3284928"/>
            <a:ext cx="216000" cy="405000"/>
          </a:xfrm>
          <a:prstGeom prst="rect">
            <a:avLst/>
          </a:prstGeom>
          <a:solidFill>
            <a:srgbClr val="FECCC2"/>
          </a:solidFill>
          <a:ln>
            <a:solidFill>
              <a:srgbClr val="C0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  <a:latin typeface="Corbel" panose="020B0503020204020204" pitchFamily="34" charset="0"/>
              </a:rPr>
              <a:t>O O</a:t>
            </a:r>
            <a:endParaRPr lang="zh-TW" altLang="en-US" sz="1050" dirty="0">
              <a:latin typeface="Corbel" panose="020B0503020204020204" pitchFamily="34" charset="0"/>
            </a:endParaRPr>
          </a:p>
        </p:txBody>
      </p:sp>
      <p:sp>
        <p:nvSpPr>
          <p:cNvPr id="21" name="矩形 33">
            <a:extLst>
              <a:ext uri="{FF2B5EF4-FFF2-40B4-BE49-F238E27FC236}">
                <a16:creationId xmlns:a16="http://schemas.microsoft.com/office/drawing/2014/main" id="{905055E4-9398-4054-F9A4-DCAF202673D1}"/>
              </a:ext>
            </a:extLst>
          </p:cNvPr>
          <p:cNvSpPr/>
          <p:nvPr/>
        </p:nvSpPr>
        <p:spPr>
          <a:xfrm>
            <a:off x="4929482" y="3284928"/>
            <a:ext cx="216000" cy="405000"/>
          </a:xfrm>
          <a:prstGeom prst="rect">
            <a:avLst/>
          </a:prstGeom>
          <a:solidFill>
            <a:srgbClr val="E0A9FE"/>
          </a:solidFill>
          <a:ln>
            <a:solidFill>
              <a:srgbClr val="7030A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  <a:latin typeface="Corbel" panose="020B0503020204020204" pitchFamily="34" charset="0"/>
              </a:rPr>
              <a:t>O O</a:t>
            </a:r>
            <a:endParaRPr lang="zh-TW" altLang="en-US" sz="1050" dirty="0">
              <a:latin typeface="Corbel" panose="020B0503020204020204" pitchFamily="34" charset="0"/>
            </a:endParaRPr>
          </a:p>
        </p:txBody>
      </p:sp>
      <p:cxnSp>
        <p:nvCxnSpPr>
          <p:cNvPr id="23" name="直線單箭頭接點 67">
            <a:extLst>
              <a:ext uri="{FF2B5EF4-FFF2-40B4-BE49-F238E27FC236}">
                <a16:creationId xmlns:a16="http://schemas.microsoft.com/office/drawing/2014/main" id="{C16ADB0C-56C8-BBFB-45E0-37333E6966F8}"/>
              </a:ext>
            </a:extLst>
          </p:cNvPr>
          <p:cNvCxnSpPr>
            <a:cxnSpLocks/>
          </p:cNvCxnSpPr>
          <p:nvPr/>
        </p:nvCxnSpPr>
        <p:spPr>
          <a:xfrm flipV="1">
            <a:off x="5465500" y="3692888"/>
            <a:ext cx="0" cy="381657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單箭頭接點 68">
            <a:extLst>
              <a:ext uri="{FF2B5EF4-FFF2-40B4-BE49-F238E27FC236}">
                <a16:creationId xmlns:a16="http://schemas.microsoft.com/office/drawing/2014/main" id="{44324686-1DB3-F396-50DC-5846092F1107}"/>
              </a:ext>
            </a:extLst>
          </p:cNvPr>
          <p:cNvCxnSpPr>
            <a:cxnSpLocks/>
          </p:cNvCxnSpPr>
          <p:nvPr/>
        </p:nvCxnSpPr>
        <p:spPr>
          <a:xfrm>
            <a:off x="5028942" y="3902767"/>
            <a:ext cx="859400" cy="0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單箭頭接點 69">
            <a:extLst>
              <a:ext uri="{FF2B5EF4-FFF2-40B4-BE49-F238E27FC236}">
                <a16:creationId xmlns:a16="http://schemas.microsoft.com/office/drawing/2014/main" id="{2D226FC3-BB22-43B8-8CF8-EC37282B7E55}"/>
              </a:ext>
            </a:extLst>
          </p:cNvPr>
          <p:cNvCxnSpPr>
            <a:cxnSpLocks/>
          </p:cNvCxnSpPr>
          <p:nvPr/>
        </p:nvCxnSpPr>
        <p:spPr>
          <a:xfrm flipV="1">
            <a:off x="5028942" y="3691381"/>
            <a:ext cx="0" cy="203620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單箭頭接點 70">
            <a:extLst>
              <a:ext uri="{FF2B5EF4-FFF2-40B4-BE49-F238E27FC236}">
                <a16:creationId xmlns:a16="http://schemas.microsoft.com/office/drawing/2014/main" id="{EBB458D5-F4FD-CA9E-6B2B-CD9F0500A77E}"/>
              </a:ext>
            </a:extLst>
          </p:cNvPr>
          <p:cNvCxnSpPr>
            <a:cxnSpLocks/>
          </p:cNvCxnSpPr>
          <p:nvPr/>
        </p:nvCxnSpPr>
        <p:spPr>
          <a:xfrm flipV="1">
            <a:off x="5888343" y="3691381"/>
            <a:ext cx="0" cy="203620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文字方塊 118">
                <a:extLst>
                  <a:ext uri="{FF2B5EF4-FFF2-40B4-BE49-F238E27FC236}">
                    <a16:creationId xmlns:a16="http://schemas.microsoft.com/office/drawing/2014/main" id="{27FD3151-EC6F-D61B-FDC1-F6EF65C6E5F3}"/>
                  </a:ext>
                </a:extLst>
              </p:cNvPr>
              <p:cNvSpPr txBox="1"/>
              <p:nvPr/>
            </p:nvSpPr>
            <p:spPr>
              <a:xfrm>
                <a:off x="5570034" y="4769891"/>
                <a:ext cx="5363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7" name="文字方塊 118">
                <a:extLst>
                  <a:ext uri="{FF2B5EF4-FFF2-40B4-BE49-F238E27FC236}">
                    <a16:creationId xmlns:a16="http://schemas.microsoft.com/office/drawing/2014/main" id="{27FD3151-EC6F-D61B-FDC1-F6EF65C6E5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0034" y="4769891"/>
                <a:ext cx="536371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Rectangle 37">
            <a:extLst>
              <a:ext uri="{FF2B5EF4-FFF2-40B4-BE49-F238E27FC236}">
                <a16:creationId xmlns:a16="http://schemas.microsoft.com/office/drawing/2014/main" id="{252A91A1-CCEE-D3E1-81E6-7361ED46B8B4}"/>
              </a:ext>
            </a:extLst>
          </p:cNvPr>
          <p:cNvSpPr/>
          <p:nvPr/>
        </p:nvSpPr>
        <p:spPr>
          <a:xfrm>
            <a:off x="5298745" y="4666978"/>
            <a:ext cx="1021080" cy="209550"/>
          </a:xfrm>
          <a:prstGeom prst="rect">
            <a:avLst/>
          </a:prstGeom>
          <a:solidFill>
            <a:srgbClr val="92D050"/>
          </a:solidFill>
          <a:ln>
            <a:solidFill>
              <a:schemeClr val="accent3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O </a:t>
            </a:r>
            <a:r>
              <a:rPr lang="en-US" sz="12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2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2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2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</a:p>
        </p:txBody>
      </p:sp>
      <p:sp>
        <p:nvSpPr>
          <p:cNvPr id="39" name="矩形 24">
            <a:extLst>
              <a:ext uri="{FF2B5EF4-FFF2-40B4-BE49-F238E27FC236}">
                <a16:creationId xmlns:a16="http://schemas.microsoft.com/office/drawing/2014/main" id="{D8919D0B-03F6-75D2-67CE-700430048D0B}"/>
              </a:ext>
            </a:extLst>
          </p:cNvPr>
          <p:cNvSpPr/>
          <p:nvPr/>
        </p:nvSpPr>
        <p:spPr>
          <a:xfrm>
            <a:off x="7489532" y="3292646"/>
            <a:ext cx="216000" cy="405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  <a:latin typeface="Corbel" panose="020B0503020204020204" pitchFamily="34" charset="0"/>
              </a:rPr>
              <a:t>O O</a:t>
            </a:r>
            <a:endParaRPr lang="zh-TW" altLang="en-US" sz="1050" dirty="0">
              <a:latin typeface="Corbel" panose="020B0503020204020204" pitchFamily="34" charset="0"/>
            </a:endParaRPr>
          </a:p>
        </p:txBody>
      </p:sp>
      <p:sp>
        <p:nvSpPr>
          <p:cNvPr id="41" name="矩形 31">
            <a:extLst>
              <a:ext uri="{FF2B5EF4-FFF2-40B4-BE49-F238E27FC236}">
                <a16:creationId xmlns:a16="http://schemas.microsoft.com/office/drawing/2014/main" id="{04BC61B6-BC9E-F8A3-C260-69462BEC6E18}"/>
              </a:ext>
            </a:extLst>
          </p:cNvPr>
          <p:cNvSpPr/>
          <p:nvPr/>
        </p:nvSpPr>
        <p:spPr>
          <a:xfrm>
            <a:off x="7060248" y="3292646"/>
            <a:ext cx="216000" cy="405000"/>
          </a:xfrm>
          <a:prstGeom prst="rect">
            <a:avLst/>
          </a:prstGeom>
          <a:solidFill>
            <a:srgbClr val="FECCC2"/>
          </a:solidFill>
          <a:ln>
            <a:solidFill>
              <a:srgbClr val="C0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  <a:latin typeface="Corbel" panose="020B0503020204020204" pitchFamily="34" charset="0"/>
              </a:rPr>
              <a:t>O O</a:t>
            </a:r>
            <a:endParaRPr lang="zh-TW" altLang="en-US" sz="1050" dirty="0">
              <a:latin typeface="Corbel" panose="020B0503020204020204" pitchFamily="34" charset="0"/>
            </a:endParaRPr>
          </a:p>
        </p:txBody>
      </p:sp>
      <p:sp>
        <p:nvSpPr>
          <p:cNvPr id="43" name="矩形 33">
            <a:extLst>
              <a:ext uri="{FF2B5EF4-FFF2-40B4-BE49-F238E27FC236}">
                <a16:creationId xmlns:a16="http://schemas.microsoft.com/office/drawing/2014/main" id="{8D029C79-5F2B-030D-5A58-E4A2E6A35E16}"/>
              </a:ext>
            </a:extLst>
          </p:cNvPr>
          <p:cNvSpPr/>
          <p:nvPr/>
        </p:nvSpPr>
        <p:spPr>
          <a:xfrm>
            <a:off x="6638671" y="3292646"/>
            <a:ext cx="216000" cy="405000"/>
          </a:xfrm>
          <a:prstGeom prst="rect">
            <a:avLst/>
          </a:prstGeom>
          <a:solidFill>
            <a:srgbClr val="E0A9FE"/>
          </a:solidFill>
          <a:ln>
            <a:solidFill>
              <a:srgbClr val="7030A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  <a:latin typeface="Corbel" panose="020B0503020204020204" pitchFamily="34" charset="0"/>
              </a:rPr>
              <a:t>O O</a:t>
            </a:r>
            <a:endParaRPr lang="zh-TW" altLang="en-US" sz="1050" dirty="0">
              <a:latin typeface="Corbel" panose="020B0503020204020204" pitchFamily="34" charset="0"/>
            </a:endParaRPr>
          </a:p>
        </p:txBody>
      </p:sp>
      <p:cxnSp>
        <p:nvCxnSpPr>
          <p:cNvPr id="45" name="直線單箭頭接點 67">
            <a:extLst>
              <a:ext uri="{FF2B5EF4-FFF2-40B4-BE49-F238E27FC236}">
                <a16:creationId xmlns:a16="http://schemas.microsoft.com/office/drawing/2014/main" id="{82509C50-F15D-5FF6-A48C-B692530660FA}"/>
              </a:ext>
            </a:extLst>
          </p:cNvPr>
          <p:cNvCxnSpPr>
            <a:cxnSpLocks/>
          </p:cNvCxnSpPr>
          <p:nvPr/>
        </p:nvCxnSpPr>
        <p:spPr>
          <a:xfrm flipV="1">
            <a:off x="7174689" y="3700606"/>
            <a:ext cx="0" cy="381657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線單箭頭接點 68">
            <a:extLst>
              <a:ext uri="{FF2B5EF4-FFF2-40B4-BE49-F238E27FC236}">
                <a16:creationId xmlns:a16="http://schemas.microsoft.com/office/drawing/2014/main" id="{7876D536-6194-F39F-3426-99C5E3E6E56C}"/>
              </a:ext>
            </a:extLst>
          </p:cNvPr>
          <p:cNvCxnSpPr>
            <a:cxnSpLocks/>
          </p:cNvCxnSpPr>
          <p:nvPr/>
        </p:nvCxnSpPr>
        <p:spPr>
          <a:xfrm>
            <a:off x="6738131" y="3910485"/>
            <a:ext cx="859400" cy="0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線單箭頭接點 69">
            <a:extLst>
              <a:ext uri="{FF2B5EF4-FFF2-40B4-BE49-F238E27FC236}">
                <a16:creationId xmlns:a16="http://schemas.microsoft.com/office/drawing/2014/main" id="{E05E8CCC-6FCC-53BA-7B47-6C4D7F594AA0}"/>
              </a:ext>
            </a:extLst>
          </p:cNvPr>
          <p:cNvCxnSpPr>
            <a:cxnSpLocks/>
          </p:cNvCxnSpPr>
          <p:nvPr/>
        </p:nvCxnSpPr>
        <p:spPr>
          <a:xfrm flipV="1">
            <a:off x="6738131" y="3699099"/>
            <a:ext cx="0" cy="203620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線單箭頭接點 70">
            <a:extLst>
              <a:ext uri="{FF2B5EF4-FFF2-40B4-BE49-F238E27FC236}">
                <a16:creationId xmlns:a16="http://schemas.microsoft.com/office/drawing/2014/main" id="{E87C9141-9225-836D-1733-BC254678777B}"/>
              </a:ext>
            </a:extLst>
          </p:cNvPr>
          <p:cNvCxnSpPr>
            <a:cxnSpLocks/>
          </p:cNvCxnSpPr>
          <p:nvPr/>
        </p:nvCxnSpPr>
        <p:spPr>
          <a:xfrm flipV="1">
            <a:off x="7597532" y="3699099"/>
            <a:ext cx="0" cy="203620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文字方塊 118">
                <a:extLst>
                  <a:ext uri="{FF2B5EF4-FFF2-40B4-BE49-F238E27FC236}">
                    <a16:creationId xmlns:a16="http://schemas.microsoft.com/office/drawing/2014/main" id="{A46EBD32-73FD-F055-706F-4F51AF97868B}"/>
                  </a:ext>
                </a:extLst>
              </p:cNvPr>
              <p:cNvSpPr txBox="1"/>
              <p:nvPr/>
            </p:nvSpPr>
            <p:spPr>
              <a:xfrm>
                <a:off x="7279223" y="4777609"/>
                <a:ext cx="53637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TW" sz="180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zh-TW" altLang="en-US" sz="1800" dirty="0">
                  <a:latin typeface="Corbel" panose="020B050302020402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49" name="文字方塊 118">
                <a:extLst>
                  <a:ext uri="{FF2B5EF4-FFF2-40B4-BE49-F238E27FC236}">
                    <a16:creationId xmlns:a16="http://schemas.microsoft.com/office/drawing/2014/main" id="{A46EBD32-73FD-F055-706F-4F51AF9786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79223" y="4777609"/>
                <a:ext cx="536371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Rectangle 49">
            <a:extLst>
              <a:ext uri="{FF2B5EF4-FFF2-40B4-BE49-F238E27FC236}">
                <a16:creationId xmlns:a16="http://schemas.microsoft.com/office/drawing/2014/main" id="{4D79DD58-2134-ADAE-6AEF-A5E1905F8088}"/>
              </a:ext>
            </a:extLst>
          </p:cNvPr>
          <p:cNvSpPr/>
          <p:nvPr/>
        </p:nvSpPr>
        <p:spPr>
          <a:xfrm>
            <a:off x="7007934" y="4674696"/>
            <a:ext cx="1021080" cy="209550"/>
          </a:xfrm>
          <a:prstGeom prst="rect">
            <a:avLst/>
          </a:prstGeom>
          <a:solidFill>
            <a:srgbClr val="92D050"/>
          </a:solidFill>
          <a:ln>
            <a:solidFill>
              <a:schemeClr val="accent3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O </a:t>
            </a:r>
            <a:r>
              <a:rPr lang="en-US" sz="12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2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2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2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2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DECE03F9-05B4-7883-9F03-7F7130BB62D2}"/>
              </a:ext>
            </a:extLst>
          </p:cNvPr>
          <p:cNvSpPr/>
          <p:nvPr/>
        </p:nvSpPr>
        <p:spPr>
          <a:xfrm>
            <a:off x="1350934" y="4359370"/>
            <a:ext cx="903006" cy="209550"/>
          </a:xfrm>
          <a:prstGeom prst="rect">
            <a:avLst/>
          </a:prstGeom>
          <a:solidFill>
            <a:srgbClr val="FFC000"/>
          </a:solidFill>
          <a:ln>
            <a:solidFill>
              <a:schemeClr val="accent3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400" u="none" dirty="0">
                <a:solidFill>
                  <a:schemeClr val="tx1"/>
                </a:solidFill>
                <a:latin typeface="Corbel" panose="020B0503020204020204" pitchFamily="34" charset="0"/>
              </a:rPr>
              <a:t>O </a:t>
            </a:r>
            <a:r>
              <a:rPr lang="en-US" sz="14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4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4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4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4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4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4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4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id="{FF39D38A-EEF9-A3A8-8D4C-77807FB9373D}"/>
                  </a:ext>
                </a:extLst>
              </p:cNvPr>
              <p:cNvSpPr txBox="1"/>
              <p:nvPr/>
            </p:nvSpPr>
            <p:spPr>
              <a:xfrm>
                <a:off x="1623823" y="4464145"/>
                <a:ext cx="407232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400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altLang="zh-TW" sz="140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>
                  <a:latin typeface="Corbel" panose="020B0503020204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id="{FF39D38A-EEF9-A3A8-8D4C-77807FB937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3823" y="4464145"/>
                <a:ext cx="407232" cy="307777"/>
              </a:xfrm>
              <a:prstGeom prst="rect">
                <a:avLst/>
              </a:prstGeom>
              <a:blipFill>
                <a:blip r:embed="rId7"/>
                <a:stretch>
                  <a:fillRect b="-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3" name="群組 26">
            <a:extLst>
              <a:ext uri="{FF2B5EF4-FFF2-40B4-BE49-F238E27FC236}">
                <a16:creationId xmlns:a16="http://schemas.microsoft.com/office/drawing/2014/main" id="{EB5879FF-95AC-6336-1AAA-685FC1B6721A}"/>
              </a:ext>
            </a:extLst>
          </p:cNvPr>
          <p:cNvGrpSpPr/>
          <p:nvPr/>
        </p:nvGrpSpPr>
        <p:grpSpPr>
          <a:xfrm rot="2711320">
            <a:off x="2039107" y="3964591"/>
            <a:ext cx="158136" cy="162320"/>
            <a:chOff x="-109645" y="1757584"/>
            <a:chExt cx="494747" cy="484515"/>
          </a:xfrm>
        </p:grpSpPr>
        <p:sp>
          <p:nvSpPr>
            <p:cNvPr id="83" name="矩形 10">
              <a:extLst>
                <a:ext uri="{FF2B5EF4-FFF2-40B4-BE49-F238E27FC236}">
                  <a16:creationId xmlns:a16="http://schemas.microsoft.com/office/drawing/2014/main" id="{1E6B2D24-AD73-3714-1586-0B1F283233EC}"/>
                </a:ext>
              </a:extLst>
            </p:cNvPr>
            <p:cNvSpPr/>
            <p:nvPr/>
          </p:nvSpPr>
          <p:spPr>
            <a:xfrm rot="2712949">
              <a:off x="-104529" y="1752468"/>
              <a:ext cx="484515" cy="494747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>
                <a:latin typeface="Corbel" panose="020B0503020204020204" pitchFamily="34" charset="0"/>
              </a:endParaRPr>
            </a:p>
          </p:txBody>
        </p:sp>
        <p:grpSp>
          <p:nvGrpSpPr>
            <p:cNvPr id="87" name="群組 23">
              <a:extLst>
                <a:ext uri="{FF2B5EF4-FFF2-40B4-BE49-F238E27FC236}">
                  <a16:creationId xmlns:a16="http://schemas.microsoft.com/office/drawing/2014/main" id="{2CD738D6-9670-4BDB-3DCB-F216770E20F6}"/>
                </a:ext>
              </a:extLst>
            </p:cNvPr>
            <p:cNvGrpSpPr/>
            <p:nvPr/>
          </p:nvGrpSpPr>
          <p:grpSpPr>
            <a:xfrm rot="21265833">
              <a:off x="-82832" y="1759016"/>
              <a:ext cx="442376" cy="482204"/>
              <a:chOff x="-97389" y="1759982"/>
              <a:chExt cx="442376" cy="482204"/>
            </a:xfrm>
          </p:grpSpPr>
          <p:cxnSp>
            <p:nvCxnSpPr>
              <p:cNvPr id="89" name="直線接點 22">
                <a:extLst>
                  <a:ext uri="{FF2B5EF4-FFF2-40B4-BE49-F238E27FC236}">
                    <a16:creationId xmlns:a16="http://schemas.microsoft.com/office/drawing/2014/main" id="{D8383386-2FC7-DA86-A4CE-709098D4388A}"/>
                  </a:ext>
                </a:extLst>
              </p:cNvPr>
              <p:cNvCxnSpPr>
                <a:cxnSpLocks/>
              </p:cNvCxnSpPr>
              <p:nvPr/>
            </p:nvCxnSpPr>
            <p:spPr>
              <a:xfrm rot="3047116">
                <a:off x="-116506" y="2000174"/>
                <a:ext cx="482204" cy="182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直線接點 118">
                <a:extLst>
                  <a:ext uri="{FF2B5EF4-FFF2-40B4-BE49-F238E27FC236}">
                    <a16:creationId xmlns:a16="http://schemas.microsoft.com/office/drawing/2014/main" id="{32168A93-2B72-6CE0-78BE-E6EDB700F82B}"/>
                  </a:ext>
                </a:extLst>
              </p:cNvPr>
              <p:cNvCxnSpPr>
                <a:cxnSpLocks/>
              </p:cNvCxnSpPr>
              <p:nvPr/>
            </p:nvCxnSpPr>
            <p:spPr>
              <a:xfrm rot="3047116">
                <a:off x="123642" y="1778936"/>
                <a:ext cx="313" cy="442376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91" name="直線單箭頭接點 69">
            <a:extLst>
              <a:ext uri="{FF2B5EF4-FFF2-40B4-BE49-F238E27FC236}">
                <a16:creationId xmlns:a16="http://schemas.microsoft.com/office/drawing/2014/main" id="{FF40D63E-3134-D4A8-E45F-B0011852BEF3}"/>
              </a:ext>
            </a:extLst>
          </p:cNvPr>
          <p:cNvCxnSpPr>
            <a:cxnSpLocks/>
            <a:stCxn id="100" idx="0"/>
            <a:endCxn id="83" idx="5"/>
          </p:cNvCxnSpPr>
          <p:nvPr/>
        </p:nvCxnSpPr>
        <p:spPr>
          <a:xfrm flipV="1">
            <a:off x="1802437" y="4102744"/>
            <a:ext cx="259424" cy="256626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直線單箭頭接點 69">
            <a:extLst>
              <a:ext uri="{FF2B5EF4-FFF2-40B4-BE49-F238E27FC236}">
                <a16:creationId xmlns:a16="http://schemas.microsoft.com/office/drawing/2014/main" id="{1151BEA1-4958-B456-7D2C-901753E0EFEB}"/>
              </a:ext>
            </a:extLst>
          </p:cNvPr>
          <p:cNvCxnSpPr>
            <a:cxnSpLocks/>
            <a:stCxn id="79" idx="0"/>
            <a:endCxn id="83" idx="7"/>
          </p:cNvCxnSpPr>
          <p:nvPr/>
        </p:nvCxnSpPr>
        <p:spPr>
          <a:xfrm flipH="1" flipV="1">
            <a:off x="2173678" y="4103533"/>
            <a:ext cx="286678" cy="559580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" name="Rectangle 125">
            <a:extLst>
              <a:ext uri="{FF2B5EF4-FFF2-40B4-BE49-F238E27FC236}">
                <a16:creationId xmlns:a16="http://schemas.microsoft.com/office/drawing/2014/main" id="{FC9AFF74-EB67-3C46-17D7-7B91DFCA2829}"/>
              </a:ext>
            </a:extLst>
          </p:cNvPr>
          <p:cNvSpPr/>
          <p:nvPr/>
        </p:nvSpPr>
        <p:spPr>
          <a:xfrm>
            <a:off x="3016137" y="4363848"/>
            <a:ext cx="903006" cy="209550"/>
          </a:xfrm>
          <a:prstGeom prst="rect">
            <a:avLst/>
          </a:prstGeom>
          <a:solidFill>
            <a:srgbClr val="FFC000"/>
          </a:solidFill>
          <a:ln>
            <a:solidFill>
              <a:schemeClr val="accent3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400" u="none" dirty="0">
                <a:solidFill>
                  <a:schemeClr val="tx1"/>
                </a:solidFill>
                <a:latin typeface="Corbel" panose="020B0503020204020204" pitchFamily="34" charset="0"/>
              </a:rPr>
              <a:t>O </a:t>
            </a:r>
            <a:r>
              <a:rPr lang="en-US" sz="14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4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4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4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4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4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4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4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8" name="TextBox 127">
                <a:extLst>
                  <a:ext uri="{FF2B5EF4-FFF2-40B4-BE49-F238E27FC236}">
                    <a16:creationId xmlns:a16="http://schemas.microsoft.com/office/drawing/2014/main" id="{AC94FE2C-6DF1-59FE-3AD8-F8ACD228B747}"/>
                  </a:ext>
                </a:extLst>
              </p:cNvPr>
              <p:cNvSpPr txBox="1"/>
              <p:nvPr/>
            </p:nvSpPr>
            <p:spPr>
              <a:xfrm>
                <a:off x="3289026" y="4468623"/>
                <a:ext cx="407232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400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altLang="zh-TW" sz="140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>
                  <a:latin typeface="Corbel" panose="020B0503020204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28" name="TextBox 127">
                <a:extLst>
                  <a:ext uri="{FF2B5EF4-FFF2-40B4-BE49-F238E27FC236}">
                    <a16:creationId xmlns:a16="http://schemas.microsoft.com/office/drawing/2014/main" id="{AC94FE2C-6DF1-59FE-3AD8-F8ACD228B7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9026" y="4468623"/>
                <a:ext cx="407232" cy="30777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0" name="直線單箭頭接點 69">
            <a:extLst>
              <a:ext uri="{FF2B5EF4-FFF2-40B4-BE49-F238E27FC236}">
                <a16:creationId xmlns:a16="http://schemas.microsoft.com/office/drawing/2014/main" id="{BAEA01DF-CDD9-B242-C40D-E55AF7FD0C5A}"/>
              </a:ext>
            </a:extLst>
          </p:cNvPr>
          <p:cNvCxnSpPr>
            <a:cxnSpLocks/>
            <a:stCxn id="126" idx="0"/>
          </p:cNvCxnSpPr>
          <p:nvPr/>
        </p:nvCxnSpPr>
        <p:spPr>
          <a:xfrm flipV="1">
            <a:off x="3467640" y="4107222"/>
            <a:ext cx="259424" cy="256626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直線單箭頭接點 69">
            <a:extLst>
              <a:ext uri="{FF2B5EF4-FFF2-40B4-BE49-F238E27FC236}">
                <a16:creationId xmlns:a16="http://schemas.microsoft.com/office/drawing/2014/main" id="{B1817E25-D163-AABF-F899-48010D9BEDBA}"/>
              </a:ext>
            </a:extLst>
          </p:cNvPr>
          <p:cNvCxnSpPr>
            <a:cxnSpLocks/>
          </p:cNvCxnSpPr>
          <p:nvPr/>
        </p:nvCxnSpPr>
        <p:spPr>
          <a:xfrm flipH="1" flipV="1">
            <a:off x="3838881" y="4108011"/>
            <a:ext cx="286678" cy="559580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3" name="群組 26">
            <a:extLst>
              <a:ext uri="{FF2B5EF4-FFF2-40B4-BE49-F238E27FC236}">
                <a16:creationId xmlns:a16="http://schemas.microsoft.com/office/drawing/2014/main" id="{2064BF94-8FA8-EBA2-7BDF-9187E9B484C6}"/>
              </a:ext>
            </a:extLst>
          </p:cNvPr>
          <p:cNvGrpSpPr/>
          <p:nvPr/>
        </p:nvGrpSpPr>
        <p:grpSpPr>
          <a:xfrm rot="2711320">
            <a:off x="3705971" y="4009506"/>
            <a:ext cx="158136" cy="162320"/>
            <a:chOff x="-109645" y="1757584"/>
            <a:chExt cx="494747" cy="484515"/>
          </a:xfrm>
        </p:grpSpPr>
        <p:sp>
          <p:nvSpPr>
            <p:cNvPr id="134" name="矩形 10">
              <a:extLst>
                <a:ext uri="{FF2B5EF4-FFF2-40B4-BE49-F238E27FC236}">
                  <a16:creationId xmlns:a16="http://schemas.microsoft.com/office/drawing/2014/main" id="{D344E835-39BB-1FF3-A53E-069582BAE32C}"/>
                </a:ext>
              </a:extLst>
            </p:cNvPr>
            <p:cNvSpPr/>
            <p:nvPr/>
          </p:nvSpPr>
          <p:spPr>
            <a:xfrm rot="2712949">
              <a:off x="-104529" y="1752468"/>
              <a:ext cx="484515" cy="494747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>
                <a:latin typeface="Corbel" panose="020B0503020204020204" pitchFamily="34" charset="0"/>
              </a:endParaRPr>
            </a:p>
          </p:txBody>
        </p:sp>
        <p:grpSp>
          <p:nvGrpSpPr>
            <p:cNvPr id="136" name="群組 23">
              <a:extLst>
                <a:ext uri="{FF2B5EF4-FFF2-40B4-BE49-F238E27FC236}">
                  <a16:creationId xmlns:a16="http://schemas.microsoft.com/office/drawing/2014/main" id="{F562F259-166F-7741-38B8-A135D82ADE76}"/>
                </a:ext>
              </a:extLst>
            </p:cNvPr>
            <p:cNvGrpSpPr/>
            <p:nvPr/>
          </p:nvGrpSpPr>
          <p:grpSpPr>
            <a:xfrm rot="21265833">
              <a:off x="-82832" y="1759016"/>
              <a:ext cx="442376" cy="482204"/>
              <a:chOff x="-97389" y="1759982"/>
              <a:chExt cx="442376" cy="482204"/>
            </a:xfrm>
          </p:grpSpPr>
          <p:cxnSp>
            <p:nvCxnSpPr>
              <p:cNvPr id="137" name="直線接點 22">
                <a:extLst>
                  <a:ext uri="{FF2B5EF4-FFF2-40B4-BE49-F238E27FC236}">
                    <a16:creationId xmlns:a16="http://schemas.microsoft.com/office/drawing/2014/main" id="{CA62BFF2-13AB-2EFC-792B-AC4057DBABDD}"/>
                  </a:ext>
                </a:extLst>
              </p:cNvPr>
              <p:cNvCxnSpPr>
                <a:cxnSpLocks/>
              </p:cNvCxnSpPr>
              <p:nvPr/>
            </p:nvCxnSpPr>
            <p:spPr>
              <a:xfrm rot="3047116">
                <a:off x="-116506" y="2000174"/>
                <a:ext cx="482204" cy="182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直線接點 118">
                <a:extLst>
                  <a:ext uri="{FF2B5EF4-FFF2-40B4-BE49-F238E27FC236}">
                    <a16:creationId xmlns:a16="http://schemas.microsoft.com/office/drawing/2014/main" id="{BE94B495-5523-09A4-CF28-11D739FA5F4D}"/>
                  </a:ext>
                </a:extLst>
              </p:cNvPr>
              <p:cNvCxnSpPr>
                <a:cxnSpLocks/>
              </p:cNvCxnSpPr>
              <p:nvPr/>
            </p:nvCxnSpPr>
            <p:spPr>
              <a:xfrm rot="3047116">
                <a:off x="123642" y="1778936"/>
                <a:ext cx="313" cy="442376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39" name="Rectangle 138">
            <a:extLst>
              <a:ext uri="{FF2B5EF4-FFF2-40B4-BE49-F238E27FC236}">
                <a16:creationId xmlns:a16="http://schemas.microsoft.com/office/drawing/2014/main" id="{752FA01B-592D-B57A-C352-7CF26379149B}"/>
              </a:ext>
            </a:extLst>
          </p:cNvPr>
          <p:cNvSpPr/>
          <p:nvPr/>
        </p:nvSpPr>
        <p:spPr>
          <a:xfrm>
            <a:off x="4694519" y="4369273"/>
            <a:ext cx="903006" cy="209550"/>
          </a:xfrm>
          <a:prstGeom prst="rect">
            <a:avLst/>
          </a:prstGeom>
          <a:solidFill>
            <a:srgbClr val="FFC000"/>
          </a:solidFill>
          <a:ln>
            <a:solidFill>
              <a:schemeClr val="accent3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400" u="none" dirty="0">
                <a:solidFill>
                  <a:schemeClr val="tx1"/>
                </a:solidFill>
                <a:latin typeface="Corbel" panose="020B0503020204020204" pitchFamily="34" charset="0"/>
              </a:rPr>
              <a:t>O </a:t>
            </a:r>
            <a:r>
              <a:rPr lang="en-US" sz="14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4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4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4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4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4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4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4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0" name="TextBox 139">
                <a:extLst>
                  <a:ext uri="{FF2B5EF4-FFF2-40B4-BE49-F238E27FC236}">
                    <a16:creationId xmlns:a16="http://schemas.microsoft.com/office/drawing/2014/main" id="{1045F370-A114-D62A-C7D6-44E01284FBE2}"/>
                  </a:ext>
                </a:extLst>
              </p:cNvPr>
              <p:cNvSpPr txBox="1"/>
              <p:nvPr/>
            </p:nvSpPr>
            <p:spPr>
              <a:xfrm>
                <a:off x="4967408" y="4474048"/>
                <a:ext cx="407232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400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altLang="zh-TW" sz="140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dirty="0">
                  <a:latin typeface="Corbel" panose="020B0503020204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40" name="TextBox 139">
                <a:extLst>
                  <a:ext uri="{FF2B5EF4-FFF2-40B4-BE49-F238E27FC236}">
                    <a16:creationId xmlns:a16="http://schemas.microsoft.com/office/drawing/2014/main" id="{1045F370-A114-D62A-C7D6-44E01284FB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7408" y="4474048"/>
                <a:ext cx="407232" cy="307777"/>
              </a:xfrm>
              <a:prstGeom prst="rect">
                <a:avLst/>
              </a:prstGeom>
              <a:blipFill>
                <a:blip r:embed="rId9"/>
                <a:stretch>
                  <a:fillRect b="-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1" name="直線單箭頭接點 69">
            <a:extLst>
              <a:ext uri="{FF2B5EF4-FFF2-40B4-BE49-F238E27FC236}">
                <a16:creationId xmlns:a16="http://schemas.microsoft.com/office/drawing/2014/main" id="{DEFA0399-6DEE-23D3-EE06-3B0B351CF370}"/>
              </a:ext>
            </a:extLst>
          </p:cNvPr>
          <p:cNvCxnSpPr>
            <a:cxnSpLocks/>
            <a:stCxn id="139" idx="0"/>
          </p:cNvCxnSpPr>
          <p:nvPr/>
        </p:nvCxnSpPr>
        <p:spPr>
          <a:xfrm flipV="1">
            <a:off x="5146022" y="4112647"/>
            <a:ext cx="259424" cy="256626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直線單箭頭接點 69">
            <a:extLst>
              <a:ext uri="{FF2B5EF4-FFF2-40B4-BE49-F238E27FC236}">
                <a16:creationId xmlns:a16="http://schemas.microsoft.com/office/drawing/2014/main" id="{BD513F50-9B4E-5DD9-E769-C97E0FF76F9D}"/>
              </a:ext>
            </a:extLst>
          </p:cNvPr>
          <p:cNvCxnSpPr>
            <a:cxnSpLocks/>
          </p:cNvCxnSpPr>
          <p:nvPr/>
        </p:nvCxnSpPr>
        <p:spPr>
          <a:xfrm flipH="1" flipV="1">
            <a:off x="5517263" y="4113436"/>
            <a:ext cx="286678" cy="559580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3" name="群組 26">
            <a:extLst>
              <a:ext uri="{FF2B5EF4-FFF2-40B4-BE49-F238E27FC236}">
                <a16:creationId xmlns:a16="http://schemas.microsoft.com/office/drawing/2014/main" id="{BC9F96E6-A2D4-AE91-3343-4576F270C992}"/>
              </a:ext>
            </a:extLst>
          </p:cNvPr>
          <p:cNvGrpSpPr/>
          <p:nvPr/>
        </p:nvGrpSpPr>
        <p:grpSpPr>
          <a:xfrm rot="2711320">
            <a:off x="5384353" y="4014931"/>
            <a:ext cx="158136" cy="162320"/>
            <a:chOff x="-109645" y="1757584"/>
            <a:chExt cx="494747" cy="484515"/>
          </a:xfrm>
        </p:grpSpPr>
        <p:sp>
          <p:nvSpPr>
            <p:cNvPr id="144" name="矩形 10">
              <a:extLst>
                <a:ext uri="{FF2B5EF4-FFF2-40B4-BE49-F238E27FC236}">
                  <a16:creationId xmlns:a16="http://schemas.microsoft.com/office/drawing/2014/main" id="{7437D856-8B00-8116-7DE8-57F01F8A116E}"/>
                </a:ext>
              </a:extLst>
            </p:cNvPr>
            <p:cNvSpPr/>
            <p:nvPr/>
          </p:nvSpPr>
          <p:spPr>
            <a:xfrm rot="2712949">
              <a:off x="-104529" y="1752468"/>
              <a:ext cx="484515" cy="494747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>
                <a:latin typeface="Corbel" panose="020B0503020204020204" pitchFamily="34" charset="0"/>
              </a:endParaRPr>
            </a:p>
          </p:txBody>
        </p:sp>
        <p:grpSp>
          <p:nvGrpSpPr>
            <p:cNvPr id="145" name="群組 23">
              <a:extLst>
                <a:ext uri="{FF2B5EF4-FFF2-40B4-BE49-F238E27FC236}">
                  <a16:creationId xmlns:a16="http://schemas.microsoft.com/office/drawing/2014/main" id="{2F737B58-932F-0F43-5CFA-89656E592D81}"/>
                </a:ext>
              </a:extLst>
            </p:cNvPr>
            <p:cNvGrpSpPr/>
            <p:nvPr/>
          </p:nvGrpSpPr>
          <p:grpSpPr>
            <a:xfrm rot="21265833">
              <a:off x="-82832" y="1759016"/>
              <a:ext cx="442376" cy="482204"/>
              <a:chOff x="-97389" y="1759982"/>
              <a:chExt cx="442376" cy="482204"/>
            </a:xfrm>
          </p:grpSpPr>
          <p:cxnSp>
            <p:nvCxnSpPr>
              <p:cNvPr id="146" name="直線接點 22">
                <a:extLst>
                  <a:ext uri="{FF2B5EF4-FFF2-40B4-BE49-F238E27FC236}">
                    <a16:creationId xmlns:a16="http://schemas.microsoft.com/office/drawing/2014/main" id="{4F351BEC-6615-7246-BA36-BFA3E5C23807}"/>
                  </a:ext>
                </a:extLst>
              </p:cNvPr>
              <p:cNvCxnSpPr>
                <a:cxnSpLocks/>
              </p:cNvCxnSpPr>
              <p:nvPr/>
            </p:nvCxnSpPr>
            <p:spPr>
              <a:xfrm rot="3047116">
                <a:off x="-116506" y="2000174"/>
                <a:ext cx="482204" cy="182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7" name="直線接點 118">
                <a:extLst>
                  <a:ext uri="{FF2B5EF4-FFF2-40B4-BE49-F238E27FC236}">
                    <a16:creationId xmlns:a16="http://schemas.microsoft.com/office/drawing/2014/main" id="{5EFBAF05-B384-6676-A347-DBD7B17316C1}"/>
                  </a:ext>
                </a:extLst>
              </p:cNvPr>
              <p:cNvCxnSpPr>
                <a:cxnSpLocks/>
              </p:cNvCxnSpPr>
              <p:nvPr/>
            </p:nvCxnSpPr>
            <p:spPr>
              <a:xfrm rot="3047116">
                <a:off x="123642" y="1778936"/>
                <a:ext cx="313" cy="442376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48" name="Rectangle 147">
            <a:extLst>
              <a:ext uri="{FF2B5EF4-FFF2-40B4-BE49-F238E27FC236}">
                <a16:creationId xmlns:a16="http://schemas.microsoft.com/office/drawing/2014/main" id="{F1916733-5241-68E5-0157-0C1C9ED5B21F}"/>
              </a:ext>
            </a:extLst>
          </p:cNvPr>
          <p:cNvSpPr/>
          <p:nvPr/>
        </p:nvSpPr>
        <p:spPr>
          <a:xfrm>
            <a:off x="6401121" y="4374923"/>
            <a:ext cx="903006" cy="209550"/>
          </a:xfrm>
          <a:prstGeom prst="rect">
            <a:avLst/>
          </a:prstGeom>
          <a:solidFill>
            <a:srgbClr val="FFC000"/>
          </a:solidFill>
          <a:ln>
            <a:solidFill>
              <a:schemeClr val="accent3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400" u="none" dirty="0">
                <a:solidFill>
                  <a:schemeClr val="tx1"/>
                </a:solidFill>
                <a:latin typeface="Corbel" panose="020B0503020204020204" pitchFamily="34" charset="0"/>
              </a:rPr>
              <a:t>O </a:t>
            </a:r>
            <a:r>
              <a:rPr lang="en-US" sz="14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4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4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4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4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4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  <a:r>
              <a:rPr lang="en-US" sz="1400" u="none" dirty="0" err="1">
                <a:solidFill>
                  <a:schemeClr val="tx1"/>
                </a:solidFill>
                <a:latin typeface="Corbel" panose="020B0503020204020204" pitchFamily="34" charset="0"/>
              </a:rPr>
              <a:t>O</a:t>
            </a:r>
            <a:r>
              <a:rPr lang="en-US" sz="1400" u="none" dirty="0">
                <a:solidFill>
                  <a:schemeClr val="tx1"/>
                </a:solidFill>
                <a:latin typeface="Corbel" panose="020B0503020204020204" pitchFamily="34" charset="0"/>
              </a:rPr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9" name="TextBox 148">
                <a:extLst>
                  <a:ext uri="{FF2B5EF4-FFF2-40B4-BE49-F238E27FC236}">
                    <a16:creationId xmlns:a16="http://schemas.microsoft.com/office/drawing/2014/main" id="{2263CDD6-08A9-6F3B-BB35-323C4B4662DF}"/>
                  </a:ext>
                </a:extLst>
              </p:cNvPr>
              <p:cNvSpPr txBox="1"/>
              <p:nvPr/>
            </p:nvSpPr>
            <p:spPr>
              <a:xfrm>
                <a:off x="6674010" y="4479698"/>
                <a:ext cx="407232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400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altLang="zh-TW" sz="140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dirty="0">
                  <a:latin typeface="Corbel" panose="020B050302020402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49" name="TextBox 148">
                <a:extLst>
                  <a:ext uri="{FF2B5EF4-FFF2-40B4-BE49-F238E27FC236}">
                    <a16:creationId xmlns:a16="http://schemas.microsoft.com/office/drawing/2014/main" id="{2263CDD6-08A9-6F3B-BB35-323C4B4662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74010" y="4479698"/>
                <a:ext cx="407232" cy="307777"/>
              </a:xfrm>
              <a:prstGeom prst="rect">
                <a:avLst/>
              </a:prstGeom>
              <a:blipFill>
                <a:blip r:embed="rId10"/>
                <a:stretch>
                  <a:fillRect b="-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0" name="直線單箭頭接點 69">
            <a:extLst>
              <a:ext uri="{FF2B5EF4-FFF2-40B4-BE49-F238E27FC236}">
                <a16:creationId xmlns:a16="http://schemas.microsoft.com/office/drawing/2014/main" id="{F3446517-384C-C288-9499-47B691244491}"/>
              </a:ext>
            </a:extLst>
          </p:cNvPr>
          <p:cNvCxnSpPr>
            <a:cxnSpLocks/>
            <a:stCxn id="148" idx="0"/>
          </p:cNvCxnSpPr>
          <p:nvPr/>
        </p:nvCxnSpPr>
        <p:spPr>
          <a:xfrm flipV="1">
            <a:off x="6852624" y="4118297"/>
            <a:ext cx="259424" cy="256626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直線單箭頭接點 69">
            <a:extLst>
              <a:ext uri="{FF2B5EF4-FFF2-40B4-BE49-F238E27FC236}">
                <a16:creationId xmlns:a16="http://schemas.microsoft.com/office/drawing/2014/main" id="{867BA1A2-6890-4FDF-2BF6-FE6EE4C2A97C}"/>
              </a:ext>
            </a:extLst>
          </p:cNvPr>
          <p:cNvCxnSpPr>
            <a:cxnSpLocks/>
          </p:cNvCxnSpPr>
          <p:nvPr/>
        </p:nvCxnSpPr>
        <p:spPr>
          <a:xfrm flipH="1" flipV="1">
            <a:off x="7223865" y="4119086"/>
            <a:ext cx="286678" cy="559580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3" name="群組 26">
            <a:extLst>
              <a:ext uri="{FF2B5EF4-FFF2-40B4-BE49-F238E27FC236}">
                <a16:creationId xmlns:a16="http://schemas.microsoft.com/office/drawing/2014/main" id="{22134383-BA45-85C4-2933-C8ED30A2F869}"/>
              </a:ext>
            </a:extLst>
          </p:cNvPr>
          <p:cNvGrpSpPr/>
          <p:nvPr/>
        </p:nvGrpSpPr>
        <p:grpSpPr>
          <a:xfrm rot="2711320">
            <a:off x="7090955" y="4020581"/>
            <a:ext cx="158136" cy="162320"/>
            <a:chOff x="-109645" y="1757584"/>
            <a:chExt cx="494747" cy="484515"/>
          </a:xfrm>
        </p:grpSpPr>
        <p:sp>
          <p:nvSpPr>
            <p:cNvPr id="155" name="矩形 10">
              <a:extLst>
                <a:ext uri="{FF2B5EF4-FFF2-40B4-BE49-F238E27FC236}">
                  <a16:creationId xmlns:a16="http://schemas.microsoft.com/office/drawing/2014/main" id="{C62DEBFE-7C42-F7E4-8A2D-1FB5DC84925E}"/>
                </a:ext>
              </a:extLst>
            </p:cNvPr>
            <p:cNvSpPr/>
            <p:nvPr/>
          </p:nvSpPr>
          <p:spPr>
            <a:xfrm rot="2712949">
              <a:off x="-104529" y="1752468"/>
              <a:ext cx="484515" cy="494747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dirty="0">
                <a:latin typeface="Corbel" panose="020B0503020204020204" pitchFamily="34" charset="0"/>
              </a:endParaRPr>
            </a:p>
          </p:txBody>
        </p:sp>
        <p:grpSp>
          <p:nvGrpSpPr>
            <p:cNvPr id="156" name="群組 23">
              <a:extLst>
                <a:ext uri="{FF2B5EF4-FFF2-40B4-BE49-F238E27FC236}">
                  <a16:creationId xmlns:a16="http://schemas.microsoft.com/office/drawing/2014/main" id="{4E3675F8-4E3A-350C-2772-15F0A6618F46}"/>
                </a:ext>
              </a:extLst>
            </p:cNvPr>
            <p:cNvGrpSpPr/>
            <p:nvPr/>
          </p:nvGrpSpPr>
          <p:grpSpPr>
            <a:xfrm rot="21265833">
              <a:off x="-82832" y="1759016"/>
              <a:ext cx="442376" cy="482204"/>
              <a:chOff x="-97389" y="1759982"/>
              <a:chExt cx="442376" cy="482204"/>
            </a:xfrm>
          </p:grpSpPr>
          <p:cxnSp>
            <p:nvCxnSpPr>
              <p:cNvPr id="157" name="直線接點 22">
                <a:extLst>
                  <a:ext uri="{FF2B5EF4-FFF2-40B4-BE49-F238E27FC236}">
                    <a16:creationId xmlns:a16="http://schemas.microsoft.com/office/drawing/2014/main" id="{4CDD06E9-6184-CD0F-ADAF-C37217C78C35}"/>
                  </a:ext>
                </a:extLst>
              </p:cNvPr>
              <p:cNvCxnSpPr>
                <a:cxnSpLocks/>
              </p:cNvCxnSpPr>
              <p:nvPr/>
            </p:nvCxnSpPr>
            <p:spPr>
              <a:xfrm rot="3047116">
                <a:off x="-116506" y="2000174"/>
                <a:ext cx="482204" cy="182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直線接點 118">
                <a:extLst>
                  <a:ext uri="{FF2B5EF4-FFF2-40B4-BE49-F238E27FC236}">
                    <a16:creationId xmlns:a16="http://schemas.microsoft.com/office/drawing/2014/main" id="{AF52107A-3F1C-6FDB-BD2F-57DF95171DBF}"/>
                  </a:ext>
                </a:extLst>
              </p:cNvPr>
              <p:cNvCxnSpPr>
                <a:cxnSpLocks/>
              </p:cNvCxnSpPr>
              <p:nvPr/>
            </p:nvCxnSpPr>
            <p:spPr>
              <a:xfrm rot="3047116">
                <a:off x="123642" y="1778936"/>
                <a:ext cx="313" cy="442376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64" name="文字方塊 74">
            <a:extLst>
              <a:ext uri="{FF2B5EF4-FFF2-40B4-BE49-F238E27FC236}">
                <a16:creationId xmlns:a16="http://schemas.microsoft.com/office/drawing/2014/main" id="{F098A132-0227-A725-9918-BBF5F00235DE}"/>
              </a:ext>
            </a:extLst>
          </p:cNvPr>
          <p:cNvSpPr txBox="1"/>
          <p:nvPr/>
        </p:nvSpPr>
        <p:spPr>
          <a:xfrm>
            <a:off x="6542630" y="3357357"/>
            <a:ext cx="2573647" cy="544830"/>
          </a:xfrm>
          <a:prstGeom prst="wedgeRoundRectCallout">
            <a:avLst>
              <a:gd name="adj1" fmla="val -39978"/>
              <a:gd name="adj2" fmla="val 114708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Allows model to learn </a:t>
            </a:r>
            <a:br>
              <a:rPr lang="en-US" sz="1600"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600"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relative positioning</a:t>
            </a:r>
            <a:endParaRPr lang="zh-TW" altLang="en-US" sz="1600" dirty="0">
              <a:solidFill>
                <a:schemeClr val="tx1"/>
              </a:solidFill>
              <a:latin typeface="Corbel" panose="020B0503020204020204" pitchFamily="34" charset="0"/>
              <a:cs typeface="Tahoma" panose="020B060403050404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9" name="文字方塊 74">
                <a:extLst>
                  <a:ext uri="{FF2B5EF4-FFF2-40B4-BE49-F238E27FC236}">
                    <a16:creationId xmlns:a16="http://schemas.microsoft.com/office/drawing/2014/main" id="{0CAE97B9-251E-F9EC-07A0-8F2846B46F9D}"/>
                  </a:ext>
                </a:extLst>
              </p:cNvPr>
              <p:cNvSpPr txBox="1"/>
              <p:nvPr/>
            </p:nvSpPr>
            <p:spPr>
              <a:xfrm>
                <a:off x="86762" y="3487982"/>
                <a:ext cx="1714604" cy="544830"/>
              </a:xfrm>
              <a:prstGeom prst="wedgeRoundRectCallout">
                <a:avLst>
                  <a:gd name="adj1" fmla="val 31177"/>
                  <a:gd name="adj2" fmla="val 87610"/>
                  <a:gd name="adj3" fmla="val 16667"/>
                </a:avLst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accent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60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altLang="zh-TW" sz="160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altLang="zh-TW" sz="1600" dirty="0">
                    <a:solidFill>
                      <a:schemeClr val="tx1"/>
                    </a:solidFill>
                    <a:latin typeface="Corbel" panose="020B0503020204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are positional embeddings</a:t>
                </a:r>
                <a:r>
                  <a:rPr lang="en-US" sz="1600" dirty="0">
                    <a:solidFill>
                      <a:schemeClr val="tx1"/>
                    </a:solidFill>
                    <a:latin typeface="Corbel" panose="020B0503020204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endParaRPr lang="zh-TW" altLang="en-US" sz="1600" dirty="0">
                  <a:solidFill>
                    <a:schemeClr val="tx1"/>
                  </a:solidFill>
                  <a:latin typeface="Corbel" panose="020B050302020402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99" name="文字方塊 74">
                <a:extLst>
                  <a:ext uri="{FF2B5EF4-FFF2-40B4-BE49-F238E27FC236}">
                    <a16:creationId xmlns:a16="http://schemas.microsoft.com/office/drawing/2014/main" id="{0CAE97B9-251E-F9EC-07A0-8F2846B46F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762" y="3487982"/>
                <a:ext cx="1714604" cy="544830"/>
              </a:xfrm>
              <a:prstGeom prst="wedgeRoundRectCallout">
                <a:avLst>
                  <a:gd name="adj1" fmla="val 31177"/>
                  <a:gd name="adj2" fmla="val 87610"/>
                  <a:gd name="adj3" fmla="val 16667"/>
                </a:avLst>
              </a:prstGeom>
              <a:blipFill>
                <a:blip r:embed="rId12"/>
                <a:stretch>
                  <a:fillRect t="-4918"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0F9203F3-9904-E2DB-9386-BA38F345DE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Positional Embeddings: The Flavors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4F5869-2423-C252-D2C6-ADDB67D4866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Why “add”? Why not, say, “concatenate and then project”? </a:t>
            </a:r>
          </a:p>
          <a:p>
            <a:pPr lvl="1"/>
            <a:r>
              <a:rPr lang="en-US" dirty="0"/>
              <a:t>“concatenate and then project” would be a more general approach with more trainable parameters. </a:t>
            </a:r>
          </a:p>
          <a:p>
            <a:pPr lvl="1"/>
            <a:r>
              <a:rPr lang="en-US" dirty="0"/>
              <a:t>In practice, “sum” works fine that </a:t>
            </a:r>
          </a:p>
          <a:p>
            <a:pPr lvl="1"/>
            <a:r>
              <a:rPr lang="en-US" dirty="0"/>
              <a:t>The intuition here is that “summing” forms point clouds of word embedding information around position embeddings unique to each position.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30046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EAF56B4-0963-22C8-1C3B-9D3F0EC3318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The idea is to create vectors that uniquely encoder each position. </a:t>
            </a:r>
          </a:p>
          <a:p>
            <a:r>
              <a:rPr lang="en-US" dirty="0"/>
              <a:t>For example, consider vectors of binary values. </a:t>
            </a:r>
          </a:p>
          <a:p>
            <a:pPr lvl="1"/>
            <a:r>
              <a:rPr lang="en-US" dirty="0"/>
              <a:t>Example below shows 4-dimensional position encodings for 16 positions. </a:t>
            </a:r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object 3"/>
          <p:cNvSpPr txBox="1"/>
          <p:nvPr/>
        </p:nvSpPr>
        <p:spPr>
          <a:xfrm>
            <a:off x="1921557" y="4914581"/>
            <a:ext cx="5300886" cy="201559"/>
          </a:xfrm>
          <a:prstGeom prst="rect">
            <a:avLst/>
          </a:prstGeom>
        </p:spPr>
        <p:txBody>
          <a:bodyPr vert="horz" wrap="square" lIns="0" tIns="6697" rIns="0" bIns="0" rtlCol="0">
            <a:spAutoFit/>
          </a:bodyPr>
          <a:lstStyle/>
          <a:p>
            <a:pPr marL="6697">
              <a:spcBef>
                <a:spcPts val="53"/>
              </a:spcBef>
            </a:pPr>
            <a:r>
              <a:rPr sz="1266" spc="-16" dirty="0"/>
              <a:t>https://kazemnejad.com/blog/transformer_architecture_positional_encoding/</a:t>
            </a:r>
            <a:endParaRPr sz="1266"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118683" y="2458770"/>
            <a:ext cx="3607417" cy="2232632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7EE2049E-963F-7B33-1A36-BAE224300D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Absolute Positional Embeddings </a:t>
            </a:r>
          </a:p>
        </p:txBody>
      </p:sp>
      <p:sp>
        <p:nvSpPr>
          <p:cNvPr id="8" name="文字方塊 74">
            <a:extLst>
              <a:ext uri="{FF2B5EF4-FFF2-40B4-BE49-F238E27FC236}">
                <a16:creationId xmlns:a16="http://schemas.microsoft.com/office/drawing/2014/main" id="{EDEEEC21-484D-CCA1-5795-751AD4F1D5A2}"/>
              </a:ext>
            </a:extLst>
          </p:cNvPr>
          <p:cNvSpPr txBox="1"/>
          <p:nvPr/>
        </p:nvSpPr>
        <p:spPr>
          <a:xfrm>
            <a:off x="142240" y="3030256"/>
            <a:ext cx="2573647" cy="1089660"/>
          </a:xfrm>
          <a:prstGeom prst="wedgeRoundRectCallout">
            <a:avLst>
              <a:gd name="adj1" fmla="val 61083"/>
              <a:gd name="adj2" fmla="val 24265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dirty="0"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issue with binary encoding is that the positional information is localized around a few bits.</a:t>
            </a:r>
            <a:endParaRPr lang="zh-TW" altLang="en-US" sz="1600" dirty="0">
              <a:solidFill>
                <a:schemeClr val="tx1"/>
              </a:solidFill>
              <a:latin typeface="Corbel" panose="020B050302020402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34491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C2414A-5854-8F4D-ED19-FB7049EC78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Math Recap: Sine and Cosine Functions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FC36C9-E6A8-5BE8-D3F5-6517B41F235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4" name="Picture 6" descr="A graph with three items. The x-axis ranges from 0 to 2pi. The y-axis ranges from -1 to 1. The first item is the graph of sin(x) for one full period. The second is the graph of sin(2x) over two periods. The third is the graph of sin(x/2) for one half of a period.">
            <a:extLst>
              <a:ext uri="{FF2B5EF4-FFF2-40B4-BE49-F238E27FC236}">
                <a16:creationId xmlns:a16="http://schemas.microsoft.com/office/drawing/2014/main" id="{A1EA45D6-7D92-4717-0336-04433323F7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38" r="11143"/>
          <a:stretch/>
        </p:blipFill>
        <p:spPr bwMode="auto">
          <a:xfrm>
            <a:off x="5099223" y="1698521"/>
            <a:ext cx="3286899" cy="2461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C97A6399-FDAC-C8ED-94DB-FB7E86FC18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135" y="1952333"/>
            <a:ext cx="4485759" cy="1794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84262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3919" y="496234"/>
            <a:ext cx="8085415" cy="468427"/>
          </a:xfrm>
          <a:prstGeom prst="rect">
            <a:avLst/>
          </a:prstGeom>
        </p:spPr>
        <p:txBody>
          <a:bodyPr vert="horz" wrap="square" lIns="0" tIns="6697" rIns="0" bIns="0" rtlCol="0">
            <a:spAutoFit/>
          </a:bodyPr>
          <a:lstStyle/>
          <a:p>
            <a:pPr marL="6697">
              <a:lnSpc>
                <a:spcPct val="100000"/>
              </a:lnSpc>
              <a:spcBef>
                <a:spcPts val="53"/>
              </a:spcBef>
            </a:pPr>
            <a:r>
              <a:rPr lang="en-US" dirty="0"/>
              <a:t>Absolute Positional Embeddings </a:t>
            </a:r>
            <a:endParaRPr spc="58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F2870C9-DD77-D38F-3ABC-5A8BD9D480A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Let </a:t>
            </a:r>
            <a:r>
              <a:rPr lang="en-US" i="1" dirty="0"/>
              <a:t>t</a:t>
            </a:r>
            <a:r>
              <a:rPr lang="en-US" dirty="0"/>
              <a:t>  be a desired position. Then the </a:t>
            </a:r>
            <a:r>
              <a:rPr lang="en-US" i="1" dirty="0" err="1"/>
              <a:t>i</a:t>
            </a:r>
            <a:r>
              <a:rPr lang="en-US" dirty="0" err="1"/>
              <a:t>-th</a:t>
            </a:r>
            <a:r>
              <a:rPr lang="en-US" dirty="0"/>
              <a:t> element of the positional vector is: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Here </a:t>
            </a:r>
            <a:r>
              <a:rPr lang="en-US" i="1" dirty="0"/>
              <a:t>d</a:t>
            </a:r>
            <a:r>
              <a:rPr lang="en-US" dirty="0"/>
              <a:t> is the maximum dimension. </a:t>
            </a:r>
          </a:p>
          <a:p>
            <a:r>
              <a:rPr lang="en-US" dirty="0"/>
              <a:t>This provides unique vectors for each position.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object 3">
            <a:extLst>
              <a:ext uri="{FF2B5EF4-FFF2-40B4-BE49-F238E27FC236}">
                <a16:creationId xmlns:a16="http://schemas.microsoft.com/office/drawing/2014/main" id="{B11EDEEC-2C41-6154-F44E-9936173D2654}"/>
              </a:ext>
            </a:extLst>
          </p:cNvPr>
          <p:cNvSpPr txBox="1"/>
          <p:nvPr/>
        </p:nvSpPr>
        <p:spPr>
          <a:xfrm>
            <a:off x="1921557" y="4914581"/>
            <a:ext cx="5300886" cy="201559"/>
          </a:xfrm>
          <a:prstGeom prst="rect">
            <a:avLst/>
          </a:prstGeom>
        </p:spPr>
        <p:txBody>
          <a:bodyPr vert="horz" wrap="square" lIns="0" tIns="6697" rIns="0" bIns="0" rtlCol="0">
            <a:spAutoFit/>
          </a:bodyPr>
          <a:lstStyle/>
          <a:p>
            <a:pPr marL="6697">
              <a:spcBef>
                <a:spcPts val="53"/>
              </a:spcBef>
            </a:pPr>
            <a:r>
              <a:rPr sz="1266" spc="-16" dirty="0"/>
              <a:t>https://kazemnejad.com/blog/transformer_architecture_positional_encoding/</a:t>
            </a:r>
            <a:endParaRPr sz="1266" dirty="0"/>
          </a:p>
        </p:txBody>
      </p:sp>
      <p:pic>
        <p:nvPicPr>
          <p:cNvPr id="8" name="Picture 7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D52EE37D-86AA-CD3D-1920-F4D8E4A718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455" y="1780926"/>
            <a:ext cx="6134319" cy="1076380"/>
          </a:xfrm>
          <a:prstGeom prst="rect">
            <a:avLst/>
          </a:prstGeom>
        </p:spPr>
      </p:pic>
      <p:pic>
        <p:nvPicPr>
          <p:cNvPr id="10" name="Picture 9" descr="A number and a line&#10;&#10;Description automatically generated with medium confidence">
            <a:extLst>
              <a:ext uri="{FF2B5EF4-FFF2-40B4-BE49-F238E27FC236}">
                <a16:creationId xmlns:a16="http://schemas.microsoft.com/office/drawing/2014/main" id="{10F7E3D0-3CEE-B0EB-BD87-5A69DB46D3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4592" y="1817904"/>
            <a:ext cx="2268111" cy="1002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5726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3919" y="496234"/>
            <a:ext cx="8085415" cy="468427"/>
          </a:xfrm>
          <a:prstGeom prst="rect">
            <a:avLst/>
          </a:prstGeom>
        </p:spPr>
        <p:txBody>
          <a:bodyPr vert="horz" wrap="square" lIns="0" tIns="6697" rIns="0" bIns="0" rtlCol="0">
            <a:spAutoFit/>
          </a:bodyPr>
          <a:lstStyle/>
          <a:p>
            <a:pPr marL="6697">
              <a:lnSpc>
                <a:spcPct val="100000"/>
              </a:lnSpc>
              <a:spcBef>
                <a:spcPts val="53"/>
              </a:spcBef>
            </a:pPr>
            <a:r>
              <a:rPr lang="en-US" dirty="0"/>
              <a:t>Quiz</a:t>
            </a:r>
            <a:endParaRPr spc="58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F2870C9-DD77-D38F-3ABC-5A8BD9D480A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33919" y="1390650"/>
            <a:ext cx="8085415" cy="3077573"/>
          </a:xfrm>
        </p:spPr>
        <p:txBody>
          <a:bodyPr/>
          <a:lstStyle/>
          <a:p>
            <a:r>
              <a:rPr lang="en-US" dirty="0"/>
              <a:t>Let </a:t>
            </a:r>
            <a:r>
              <a:rPr lang="en-US" i="1" dirty="0"/>
              <a:t>t</a:t>
            </a:r>
            <a:r>
              <a:rPr lang="en-US" dirty="0"/>
              <a:t>  be a desired position: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b="1" dirty="0"/>
              <a:t>Q: </a:t>
            </a:r>
            <a:r>
              <a:rPr lang="en-US" dirty="0"/>
              <a:t>Are the frequencies increasing with dimension </a:t>
            </a:r>
            <a:r>
              <a:rPr lang="en-US" dirty="0" err="1"/>
              <a:t>i</a:t>
            </a:r>
            <a:r>
              <a:rPr lang="en-US" dirty="0"/>
              <a:t> ? </a:t>
            </a:r>
          </a:p>
          <a:p>
            <a:r>
              <a:rPr lang="en-US" b="1" dirty="0"/>
              <a:t>Answer: </a:t>
            </a:r>
            <a:r>
              <a:rPr lang="en-US" dirty="0"/>
              <a:t>The frequencies are decreasing along the vector dimension. </a:t>
            </a:r>
            <a:br>
              <a:rPr lang="en-US" dirty="0"/>
            </a:br>
            <a:endParaRPr lang="en-US" dirty="0"/>
          </a:p>
        </p:txBody>
      </p:sp>
      <p:sp>
        <p:nvSpPr>
          <p:cNvPr id="6" name="object 3">
            <a:extLst>
              <a:ext uri="{FF2B5EF4-FFF2-40B4-BE49-F238E27FC236}">
                <a16:creationId xmlns:a16="http://schemas.microsoft.com/office/drawing/2014/main" id="{B11EDEEC-2C41-6154-F44E-9936173D2654}"/>
              </a:ext>
            </a:extLst>
          </p:cNvPr>
          <p:cNvSpPr txBox="1"/>
          <p:nvPr/>
        </p:nvSpPr>
        <p:spPr>
          <a:xfrm>
            <a:off x="1921557" y="4914581"/>
            <a:ext cx="5300886" cy="201559"/>
          </a:xfrm>
          <a:prstGeom prst="rect">
            <a:avLst/>
          </a:prstGeom>
        </p:spPr>
        <p:txBody>
          <a:bodyPr vert="horz" wrap="square" lIns="0" tIns="6697" rIns="0" bIns="0" rtlCol="0">
            <a:spAutoFit/>
          </a:bodyPr>
          <a:lstStyle/>
          <a:p>
            <a:pPr marL="6697">
              <a:spcBef>
                <a:spcPts val="53"/>
              </a:spcBef>
            </a:pPr>
            <a:r>
              <a:rPr sz="1266" spc="-16" dirty="0"/>
              <a:t>https://kazemnejad.com/blog/transformer_architecture_positional_encoding/</a:t>
            </a:r>
            <a:endParaRPr sz="1266" dirty="0"/>
          </a:p>
        </p:txBody>
      </p:sp>
      <p:pic>
        <p:nvPicPr>
          <p:cNvPr id="8" name="Picture 7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D52EE37D-86AA-CD3D-1920-F4D8E4A718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455" y="1780926"/>
            <a:ext cx="6134319" cy="1076380"/>
          </a:xfrm>
          <a:prstGeom prst="rect">
            <a:avLst/>
          </a:prstGeom>
        </p:spPr>
      </p:pic>
      <p:pic>
        <p:nvPicPr>
          <p:cNvPr id="10" name="Picture 9" descr="A number and a line&#10;&#10;Description automatically generated with medium confidence">
            <a:extLst>
              <a:ext uri="{FF2B5EF4-FFF2-40B4-BE49-F238E27FC236}">
                <a16:creationId xmlns:a16="http://schemas.microsoft.com/office/drawing/2014/main" id="{10F7E3D0-3CEE-B0EB-BD87-5A69DB46D3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4592" y="1817904"/>
            <a:ext cx="2268111" cy="1002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342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38539" y="496234"/>
            <a:ext cx="8380795" cy="468427"/>
          </a:xfrm>
          <a:prstGeom prst="rect">
            <a:avLst/>
          </a:prstGeom>
        </p:spPr>
        <p:txBody>
          <a:bodyPr vert="horz" wrap="square" lIns="0" tIns="6697" rIns="0" bIns="0" rtlCol="0">
            <a:spAutoFit/>
          </a:bodyPr>
          <a:lstStyle/>
          <a:p>
            <a:pPr marL="35158">
              <a:lnSpc>
                <a:spcPct val="100000"/>
              </a:lnSpc>
              <a:spcBef>
                <a:spcPts val="53"/>
              </a:spcBef>
            </a:pPr>
            <a:r>
              <a:rPr lang="en-US" spc="-29" dirty="0"/>
              <a:t>Visualizing </a:t>
            </a:r>
            <a:r>
              <a:rPr lang="en-US" dirty="0"/>
              <a:t>Absolute Positional Embeddings </a:t>
            </a:r>
            <a:endParaRPr sz="1582" dirty="0">
              <a:latin typeface="Arial"/>
              <a:cs typeface="Arial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C66EE4E-3D6F-ABB8-8DB0-424F33F123A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Here positions range from 0-50, for an embedding dimension of 130.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93204" y="1817849"/>
            <a:ext cx="6665719" cy="3012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6857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7977B8-1536-4799-8D8D-80ACD82892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Limits of Absolute Positional Encoding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921BBF-7247-A498-A432-3CE5F9B35A1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spc="-50" dirty="0"/>
              <a:t>We</a:t>
            </a:r>
            <a:r>
              <a:rPr lang="en-US" spc="-74" dirty="0"/>
              <a:t> can have fixed positional embeddings </a:t>
            </a:r>
            <a:r>
              <a:rPr lang="en-US" spc="-11" dirty="0"/>
              <a:t>for each index training position </a:t>
            </a:r>
            <a:r>
              <a:rPr lang="en-US" spc="-29" dirty="0"/>
              <a:t>(e.g.,</a:t>
            </a:r>
            <a:r>
              <a:rPr lang="en-US" spc="-37" dirty="0"/>
              <a:t> </a:t>
            </a:r>
            <a:r>
              <a:rPr lang="en-US" dirty="0"/>
              <a:t>1,</a:t>
            </a:r>
            <a:r>
              <a:rPr lang="en-US" spc="-37" dirty="0"/>
              <a:t> </a:t>
            </a:r>
            <a:r>
              <a:rPr lang="en-US" dirty="0"/>
              <a:t>2,</a:t>
            </a:r>
            <a:r>
              <a:rPr lang="en-US" spc="-37" dirty="0"/>
              <a:t> </a:t>
            </a:r>
            <a:r>
              <a:rPr lang="en-US" dirty="0"/>
              <a:t>3,</a:t>
            </a:r>
            <a:r>
              <a:rPr lang="en-US" spc="-37" dirty="0"/>
              <a:t> </a:t>
            </a:r>
            <a:r>
              <a:rPr lang="en-US" dirty="0"/>
              <a:t>…</a:t>
            </a:r>
            <a:r>
              <a:rPr lang="en-US" spc="-37" dirty="0"/>
              <a:t> </a:t>
            </a:r>
            <a:r>
              <a:rPr lang="en-US" spc="-16" dirty="0"/>
              <a:t>1000)</a:t>
            </a:r>
            <a:r>
              <a:rPr lang="en-US" spc="-5" dirty="0"/>
              <a:t>. </a:t>
            </a:r>
          </a:p>
          <a:p>
            <a:pPr lvl="1"/>
            <a:r>
              <a:rPr lang="en-US" dirty="0"/>
              <a:t>What</a:t>
            </a:r>
            <a:r>
              <a:rPr lang="en-US" spc="-63" dirty="0"/>
              <a:t> </a:t>
            </a:r>
            <a:r>
              <a:rPr lang="en-US" spc="-16" dirty="0"/>
              <a:t>happens</a:t>
            </a:r>
            <a:r>
              <a:rPr lang="en-US" spc="-63" dirty="0"/>
              <a:t> </a:t>
            </a:r>
            <a:r>
              <a:rPr lang="en-US" dirty="0"/>
              <a:t>if</a:t>
            </a:r>
            <a:r>
              <a:rPr lang="en-US" spc="-63" dirty="0"/>
              <a:t> </a:t>
            </a:r>
            <a:r>
              <a:rPr lang="en-US" dirty="0"/>
              <a:t>we</a:t>
            </a:r>
            <a:r>
              <a:rPr lang="en-US" spc="-63" dirty="0"/>
              <a:t> </a:t>
            </a:r>
            <a:r>
              <a:rPr lang="en-US" dirty="0"/>
              <a:t>get</a:t>
            </a:r>
            <a:r>
              <a:rPr lang="en-US" spc="-63" dirty="0"/>
              <a:t> </a:t>
            </a:r>
            <a:r>
              <a:rPr lang="en-US" dirty="0"/>
              <a:t>a</a:t>
            </a:r>
            <a:r>
              <a:rPr lang="en-US" spc="-63" dirty="0"/>
              <a:t> </a:t>
            </a:r>
            <a:r>
              <a:rPr lang="en-US" spc="-26" dirty="0"/>
              <a:t>sequence</a:t>
            </a:r>
            <a:r>
              <a:rPr lang="en-US" spc="-63" dirty="0"/>
              <a:t> </a:t>
            </a:r>
            <a:r>
              <a:rPr lang="en-US" dirty="0"/>
              <a:t>with</a:t>
            </a:r>
            <a:r>
              <a:rPr lang="en-US" spc="-66" dirty="0"/>
              <a:t> </a:t>
            </a:r>
            <a:r>
              <a:rPr lang="en-US" spc="-11" dirty="0"/>
              <a:t>5000 </a:t>
            </a:r>
            <a:r>
              <a:rPr lang="en-US" dirty="0"/>
              <a:t>words</a:t>
            </a:r>
            <a:r>
              <a:rPr lang="en-US" spc="-63" dirty="0"/>
              <a:t> </a:t>
            </a:r>
            <a:r>
              <a:rPr lang="en-US" dirty="0"/>
              <a:t>at</a:t>
            </a:r>
            <a:r>
              <a:rPr lang="en-US" spc="-60" dirty="0"/>
              <a:t> </a:t>
            </a:r>
            <a:r>
              <a:rPr lang="en-US" dirty="0"/>
              <a:t>test</a:t>
            </a:r>
            <a:r>
              <a:rPr lang="en-US" spc="-60" dirty="0"/>
              <a:t> </a:t>
            </a:r>
            <a:r>
              <a:rPr lang="en-US" spc="-5" dirty="0"/>
              <a:t>time?</a:t>
            </a:r>
          </a:p>
          <a:p>
            <a:endParaRPr lang="en-US" spc="-5" dirty="0"/>
          </a:p>
          <a:p>
            <a:r>
              <a:rPr lang="en-US" spc="-5" dirty="0"/>
              <a:t>We want something that can generalize to </a:t>
            </a:r>
            <a:r>
              <a:rPr lang="en-US" u="sng" spc="-5" dirty="0"/>
              <a:t>arbitrary </a:t>
            </a:r>
            <a:r>
              <a:rPr lang="en-US" spc="-5" dirty="0"/>
              <a:t>sequence lengths. </a:t>
            </a:r>
          </a:p>
          <a:p>
            <a:pPr lvl="1"/>
            <a:r>
              <a:rPr lang="en-US" spc="-5" dirty="0"/>
              <a:t>Approach: encoding the </a:t>
            </a:r>
            <a:r>
              <a:rPr lang="en-US" u="sng" spc="-5" dirty="0"/>
              <a:t>relative </a:t>
            </a:r>
            <a:r>
              <a:rPr lang="en-US" spc="-5" dirty="0"/>
              <a:t>positions, for example based on the distance of the tokens in a local window to the current token.</a:t>
            </a:r>
          </a:p>
          <a:p>
            <a:pPr lvl="1"/>
            <a:endParaRPr lang="en-US" spc="-5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86405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413C913-F3FF-F984-DD90-DEA2381586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Logistics update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E5E83C-8D6B-CD74-A475-D2B6969286A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33919" y="1390649"/>
            <a:ext cx="8085415" cy="3645731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By popular demand, project proposal deadline is pushed to Monday, Apr 1. </a:t>
            </a:r>
          </a:p>
          <a:p>
            <a:r>
              <a:rPr lang="en-US" dirty="0"/>
              <a:t>Addressing a question: </a:t>
            </a:r>
          </a:p>
          <a:p>
            <a:pPr lvl="1"/>
            <a:r>
              <a:rPr lang="en-US" dirty="0"/>
              <a:t>John Doe:</a:t>
            </a:r>
            <a:r>
              <a:rPr lang="en-US" i="1" dirty="0"/>
              <a:t> “I want to do X”</a:t>
            </a:r>
          </a:p>
          <a:p>
            <a:pPr lvl="2"/>
            <a:r>
              <a:rPr lang="en-US" dirty="0"/>
              <a:t>Me: What data are you going to use? </a:t>
            </a:r>
          </a:p>
          <a:p>
            <a:pPr lvl="2"/>
            <a:r>
              <a:rPr lang="en-US" dirty="0"/>
              <a:t>John Doe:</a:t>
            </a:r>
            <a:r>
              <a:rPr lang="en-US" i="1" dirty="0"/>
              <a:t> hmm??</a:t>
            </a:r>
          </a:p>
          <a:p>
            <a:pPr lvl="2"/>
            <a:r>
              <a:rPr lang="en-US" dirty="0"/>
              <a:t>Me:</a:t>
            </a:r>
            <a:r>
              <a:rPr lang="en-US" i="1" dirty="0"/>
              <a:t> </a:t>
            </a:r>
            <a:r>
              <a:rPr lang="en-US" dirty="0"/>
              <a:t>😭😭</a:t>
            </a:r>
          </a:p>
          <a:p>
            <a:pPr marL="342900" lvl="1" indent="0">
              <a:buNone/>
            </a:pPr>
            <a:endParaRPr lang="en-US" i="1" dirty="0"/>
          </a:p>
          <a:p>
            <a:pPr lvl="1"/>
            <a:r>
              <a:rPr lang="en-US" i="1" dirty="0"/>
              <a:t>John Doe: “I want to build an application X via prompt-engineering”</a:t>
            </a:r>
          </a:p>
          <a:p>
            <a:pPr lvl="2"/>
            <a:r>
              <a:rPr lang="en-US" dirty="0"/>
              <a:t>Depending on what you mean by “Prompt-engineering” it can be something that high-school kids can do as well.</a:t>
            </a:r>
          </a:p>
          <a:p>
            <a:pPr lvl="2"/>
            <a:r>
              <a:rPr lang="en-US" dirty="0"/>
              <a:t>So, you need to argue either of these: </a:t>
            </a:r>
            <a:br>
              <a:rPr lang="en-US" dirty="0"/>
            </a:br>
            <a:r>
              <a:rPr lang="en-US" dirty="0"/>
              <a:t>(1) this is a non-trivial ”engineering”; or (2) it’s a compelling application.  </a:t>
            </a:r>
          </a:p>
          <a:p>
            <a:r>
              <a:rPr lang="en-US" dirty="0"/>
              <a:t>Clarification on “default” ideas: </a:t>
            </a:r>
          </a:p>
          <a:p>
            <a:pPr lvl="1"/>
            <a:r>
              <a:rPr lang="en-US" dirty="0"/>
              <a:t>There are ways to go about these without massive compute. </a:t>
            </a:r>
          </a:p>
          <a:p>
            <a:pPr lvl="1"/>
            <a:r>
              <a:rPr lang="en-US" dirty="0"/>
              <a:t>For example, for the ideas involving positional encodings we have provided links to prior implementations that you can use. </a:t>
            </a:r>
          </a:p>
          <a:p>
            <a:pPr lvl="1"/>
            <a:r>
              <a:rPr lang="en-US" dirty="0"/>
              <a:t>If they seem complex or unclear, feel free to ask me or TA.</a:t>
            </a:r>
          </a:p>
        </p:txBody>
      </p:sp>
    </p:spTree>
    <p:extLst>
      <p:ext uri="{BB962C8B-B14F-4D97-AF65-F5344CB8AC3E}">
        <p14:creationId xmlns:p14="http://schemas.microsoft.com/office/powerpoint/2010/main" val="3153330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DA9FEA-D88A-4547-282A-6345CCC33A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026" y="107119"/>
            <a:ext cx="8905461" cy="857542"/>
          </a:xfrm>
        </p:spPr>
        <p:txBody>
          <a:bodyPr/>
          <a:lstStyle/>
          <a:p>
            <a:r>
              <a:rPr lang="en-US" dirty="0"/>
              <a:t>A Unified Perspective on Positional Encoding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2698E691-C129-1C6B-B712-FF9AFE75643D}"/>
                  </a:ext>
                </a:extLst>
              </p:cNvPr>
              <p:cNvSpPr>
                <a:spLocks noGrp="1"/>
              </p:cNvSpPr>
              <p:nvPr>
                <p:ph type="body" sz="quarter" idx="16"/>
              </p:nvPr>
            </p:nvSpPr>
            <p:spPr>
              <a:xfrm>
                <a:off x="335281" y="1390650"/>
                <a:ext cx="8808720" cy="3077573"/>
              </a:xfrm>
            </p:spPr>
            <p:txBody>
              <a:bodyPr/>
              <a:lstStyle/>
              <a:p>
                <a:r>
                  <a:rPr lang="en-US" dirty="0"/>
                  <a:t>We are input sequence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zh-TW" b="1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TW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1" i="1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TW" b="1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zh-TW" b="1" i="1" smtClean="0">
                        <a:latin typeface="Cambria Math" panose="02040503050406030204" pitchFamily="18" charset="0"/>
                      </a:rPr>
                      <m:t>…</m:t>
                    </m:r>
                  </m:oMath>
                </a14:m>
                <a:r>
                  <a:rPr lang="en-US" dirty="0"/>
                  <a:t> and </a:t>
                </a:r>
              </a:p>
              <a:p>
                <a:pPr lvl="1"/>
                <a:r>
                  <a:rPr lang="en-US" dirty="0"/>
                  <a:t>Then the unnormalized attention value between position 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altLang="zh-TW" b="1" i="1" smtClean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𝑗</m:t>
                    </m:r>
                  </m:oMath>
                </a14:m>
                <a:r>
                  <a:rPr lang="en-US" dirty="0"/>
                  <a:t> is: 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  <m:sSub>
                            <m:sSubPr>
                              <m:ctrlPr>
                                <a:rPr lang="en-US" altLang="zh-TW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𝑖𝑗</m:t>
                              </m:r>
                            </m:sub>
                          </m:s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=</m:t>
                          </m:r>
                          <m:d>
                            <m:dPr>
                              <m:ctrlPr>
                                <a:rPr lang="en-US" altLang="zh-TW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𝑊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altLang="zh-TW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b="1" i="1"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</m:e>
                                <m:sub>
                                  <m:r>
                                    <a:rPr lang="en-US" altLang="zh-TW" b="1" i="1" smtClean="0">
                                      <a:latin typeface="Cambria Math" panose="02040503050406030204" pitchFamily="18" charset="0"/>
                                    </a:rPr>
                                    <m:t>𝒊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zh-TW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b="1" i="1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  <m:sub>
                              <m:r>
                                <a:rPr lang="en-US" altLang="zh-TW" b="1" i="1" smtClean="0">
                                  <a:latin typeface="Cambria Math" panose="02040503050406030204" pitchFamily="18" charset="0"/>
                                </a:rPr>
                                <m:t>𝒋</m:t>
                              </m:r>
                            </m:sub>
                          </m:sSub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altLang="zh-TW" b="1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b="1" i="1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en-US" altLang="zh-TW" b="1" i="1" smtClean="0">
                              <a:latin typeface="Cambria Math" panose="02040503050406030204" pitchFamily="18" charset="0"/>
                            </a:rPr>
                            <m:t>𝒊</m:t>
                          </m:r>
                        </m:sub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  <m:sSubSup>
                        <m:sSubSupPr>
                          <m:ctrlPr>
                            <a:rPr lang="en-US" altLang="zh-TW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altLang="zh-TW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</m:sub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  <m:sSub>
                        <m:sSubPr>
                          <m:ctrlPr>
                            <a:rPr lang="en-US" altLang="zh-TW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altLang="zh-TW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sSub>
                        <m:sSubPr>
                          <m:ctrlPr>
                            <a:rPr lang="en-US" altLang="zh-TW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1" i="1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en-US" altLang="zh-TW" b="1" i="1" smtClean="0">
                              <a:latin typeface="Cambria Math" panose="02040503050406030204" pitchFamily="18" charset="0"/>
                            </a:rPr>
                            <m:t>𝒋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  <a:p>
                <a:r>
                  <a:rPr lang="en-US" dirty="0"/>
                  <a:t>Now also assume that positional embeddings are added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altLang="zh-TW" b="1" i="1" smtClean="0">
                            <a:latin typeface="Cambria Math" panose="02040503050406030204" pitchFamily="18" charset="0"/>
                          </a:rPr>
                          <m:t>𝒊</m:t>
                        </m:r>
                      </m:sub>
                    </m:sSub>
                  </m:oMath>
                </a14:m>
                <a:r>
                  <a:rPr lang="en-US" dirty="0"/>
                  <a:t>, i.e., they’re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1" i="1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altLang="zh-TW" b="1" i="1">
                            <a:latin typeface="Cambria Math" panose="02040503050406030204" pitchFamily="18" charset="0"/>
                          </a:rPr>
                          <m:t>𝒊</m:t>
                        </m:r>
                      </m:sub>
                    </m:sSub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1" i="1" smtClean="0">
                            <a:latin typeface="Cambria Math" panose="02040503050406030204" pitchFamily="18" charset="0"/>
                          </a:rPr>
                          <m:t>𝒑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 </a:t>
                </a:r>
                <a:endParaRPr lang="en-US" sz="1400" dirty="0"/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  <m:sSub>
                          <m:sSubPr>
                            <m:ctrlPr>
                              <a:rPr lang="en-US" altLang="zh-TW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b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𝑖𝑗</m:t>
                            </m:r>
                          </m:sub>
                        </m:s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=</m:t>
                        </m:r>
                        <m:d>
                          <m:dPr>
                            <m:ctrlPr>
                              <a:rPr lang="en-US" altLang="zh-TW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𝑊</m:t>
                                </m:r>
                              </m:e>
                              <m:sub>
                                <m:r>
                                  <a:rPr lang="en-US" altLang="zh-TW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altLang="zh-TW" b="1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b="1" i="1" smtClean="0">
                                    <a:latin typeface="Cambria Math" panose="02040503050406030204" pitchFamily="18" charset="0"/>
                                  </a:rPr>
                                  <m:t>[</m:t>
                                </m:r>
                                <m:r>
                                  <a:rPr lang="en-US" altLang="zh-TW" b="1" i="1"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</m:e>
                              <m:sub>
                                <m:r>
                                  <a:rPr lang="en-US" altLang="zh-TW" b="1" i="1">
                                    <a:latin typeface="Cambria Math" panose="02040503050406030204" pitchFamily="18" charset="0"/>
                                  </a:rPr>
                                  <m:t>𝒊</m:t>
                                </m:r>
                              </m:sub>
                            </m:sSub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b="1" i="1">
                                    <a:latin typeface="Cambria Math" panose="02040503050406030204" pitchFamily="18" charset="0"/>
                                  </a:rPr>
                                  <m:t>𝒑</m:t>
                                </m:r>
                              </m:e>
                              <m:sub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]</m:t>
                            </m:r>
                          </m:e>
                        </m:d>
                      </m:e>
                      <m:sup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TW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𝑊</m:t>
                            </m:r>
                          </m:e>
                          <m:sub>
                            <m:r>
                              <a:rPr lang="en-US" altLang="zh-TW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  <m:sSub>
                          <m:sSubPr>
                            <m:ctrlPr>
                              <a:rPr lang="en-US" altLang="zh-TW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b="1" i="1" smtClean="0">
                                <a:latin typeface="Cambria Math" panose="02040503050406030204" pitchFamily="18" charset="0"/>
                              </a:rPr>
                              <m:t>[</m:t>
                            </m:r>
                            <m:r>
                              <a:rPr lang="en-US" altLang="zh-TW" b="1" i="1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altLang="zh-TW" b="1" i="1" smtClean="0">
                                <a:latin typeface="Cambria Math" panose="02040503050406030204" pitchFamily="18" charset="0"/>
                              </a:rPr>
                              <m:t>𝒋</m:t>
                            </m:r>
                          </m:sub>
                        </m:s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b="1" i="1">
                                <a:latin typeface="Cambria Math" panose="02040503050406030204" pitchFamily="18" charset="0"/>
                              </a:rPr>
                              <m:t>𝒑</m:t>
                            </m:r>
                          </m:e>
                          <m:sub>
                            <m:r>
                              <a:rPr lang="en-US" altLang="zh-TW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]</m:t>
                        </m:r>
                      </m:e>
                    </m:d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altLang="zh-TW" b="1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TW" b="1" i="1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altLang="zh-TW" b="1" i="1">
                            <a:latin typeface="Cambria Math" panose="02040503050406030204" pitchFamily="18" charset="0"/>
                          </a:rPr>
                          <m:t>𝒊</m:t>
                        </m:r>
                      </m:sub>
                      <m:sup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bSup>
                    <m:sSup>
                      <m:sSupPr>
                        <m:ctrlPr>
                          <a:rPr lang="en-US" altLang="zh-TW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altLang="zh-TW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𝑊</m:t>
                            </m:r>
                          </m:e>
                          <m:sub>
                            <m:r>
                              <a:rPr lang="en-US" altLang="zh-TW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𝑞</m:t>
                            </m:r>
                          </m:sub>
                        </m:sSub>
                      </m:e>
                      <m:sup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sSub>
                      <m:sSubPr>
                        <m:ctrlPr>
                          <a:rPr lang="en-US" altLang="zh-TW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sSub>
                      <m:sSubPr>
                        <m:ctrlPr>
                          <a:rPr lang="en-US" altLang="zh-TW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1" i="1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altLang="zh-TW" b="1" i="1">
                            <a:latin typeface="Cambria Math" panose="02040503050406030204" pitchFamily="18" charset="0"/>
                          </a:rPr>
                          <m:t>𝒋</m:t>
                        </m:r>
                      </m:sub>
                    </m:sSub>
                    <m:r>
                      <a:rPr lang="en-US" altLang="zh-TW" b="1" i="1" smtClean="0">
                        <a:latin typeface="Cambria Math" panose="02040503050406030204" pitchFamily="18" charset="0"/>
                      </a:rPr>
                      <m:t>+</m:t>
                    </m:r>
                    <m:sSubSup>
                      <m:sSubSupPr>
                        <m:ctrlPr>
                          <a:rPr lang="en-US" altLang="zh-TW" b="1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TW" b="1" i="1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altLang="zh-TW" b="1" i="1">
                            <a:latin typeface="Cambria Math" panose="02040503050406030204" pitchFamily="18" charset="0"/>
                          </a:rPr>
                          <m:t>𝒊</m:t>
                        </m:r>
                      </m:sub>
                      <m:sup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bSup>
                    <m:sSup>
                      <m:sSupPr>
                        <m:ctrlPr>
                          <a:rPr lang="en-US" altLang="zh-TW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altLang="zh-TW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𝑊</m:t>
                            </m:r>
                          </m:e>
                          <m:sub>
                            <m:r>
                              <a:rPr lang="en-US" altLang="zh-TW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𝑞</m:t>
                            </m:r>
                          </m:sub>
                        </m:sSub>
                      </m:e>
                      <m:sup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sSub>
                      <m:sSubPr>
                        <m:ctrlPr>
                          <a:rPr lang="en-US" altLang="zh-TW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1" i="1">
                            <a:latin typeface="Cambria Math" panose="02040503050406030204" pitchFamily="18" charset="0"/>
                          </a:rPr>
                          <m:t>𝒑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altLang="zh-TW" dirty="0"/>
                  <a:t>+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TW" b="1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TW" b="1" i="1" smtClean="0">
                            <a:latin typeface="Cambria Math" panose="02040503050406030204" pitchFamily="18" charset="0"/>
                          </a:rPr>
                          <m:t>𝒑</m:t>
                        </m:r>
                      </m:e>
                      <m:sub>
                        <m:r>
                          <a:rPr lang="en-US" altLang="zh-TW" b="1" i="1">
                            <a:latin typeface="Cambria Math" panose="02040503050406030204" pitchFamily="18" charset="0"/>
                          </a:rPr>
                          <m:t>𝒊</m:t>
                        </m:r>
                      </m:sub>
                      <m:sup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bSup>
                    <m:sSup>
                      <m:sSupPr>
                        <m:ctrlPr>
                          <a:rPr lang="en-US" altLang="zh-TW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altLang="zh-TW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𝑊</m:t>
                            </m:r>
                          </m:e>
                          <m:sub>
                            <m:r>
                              <a:rPr lang="en-US" altLang="zh-TW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𝑞</m:t>
                            </m:r>
                          </m:sub>
                        </m:sSub>
                      </m:e>
                      <m:sup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sSub>
                      <m:sSubPr>
                        <m:ctrlPr>
                          <a:rPr lang="en-US" altLang="zh-TW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sSub>
                      <m:sSubPr>
                        <m:ctrlPr>
                          <a:rPr lang="en-US" altLang="zh-TW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altLang="zh-TW" b="1" i="1">
                            <a:latin typeface="Cambria Math" panose="02040503050406030204" pitchFamily="18" charset="0"/>
                          </a:rPr>
                          <m:t>𝒋</m:t>
                        </m:r>
                      </m:sub>
                    </m:sSub>
                  </m:oMath>
                </a14:m>
                <a:r>
                  <a:rPr lang="en-US" dirty="0"/>
                  <a:t>+</a:t>
                </a:r>
                <a:r>
                  <a:rPr lang="en-US" altLang="zh-TW" b="1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TW" b="1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TW" b="1" i="1" smtClean="0">
                            <a:latin typeface="Cambria Math" panose="02040503050406030204" pitchFamily="18" charset="0"/>
                          </a:rPr>
                          <m:t>𝒑</m:t>
                        </m:r>
                      </m:e>
                      <m:sub>
                        <m:r>
                          <a:rPr lang="en-US" altLang="zh-TW" b="1" i="1">
                            <a:latin typeface="Cambria Math" panose="02040503050406030204" pitchFamily="18" charset="0"/>
                          </a:rPr>
                          <m:t>𝒊</m:t>
                        </m:r>
                      </m:sub>
                      <m:sup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bSup>
                    <m:sSup>
                      <m:sSupPr>
                        <m:ctrlPr>
                          <a:rPr lang="en-US" altLang="zh-TW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altLang="zh-TW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𝑊</m:t>
                            </m:r>
                          </m:e>
                          <m:sub>
                            <m:r>
                              <a:rPr lang="en-US" altLang="zh-TW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𝑞</m:t>
                            </m:r>
                          </m:sub>
                        </m:sSub>
                      </m:e>
                      <m:sup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sSub>
                      <m:sSubPr>
                        <m:ctrlPr>
                          <a:rPr lang="en-US" altLang="zh-TW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1" i="1">
                            <a:latin typeface="Cambria Math" panose="02040503050406030204" pitchFamily="18" charset="0"/>
                          </a:rPr>
                          <m:t>𝒑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2698E691-C129-1C6B-B712-FF9AFE75643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6"/>
              </p:nvPr>
            </p:nvSpPr>
            <p:spPr>
              <a:xfrm>
                <a:off x="335281" y="1390650"/>
                <a:ext cx="8808720" cy="3077573"/>
              </a:xfrm>
              <a:blipFill>
                <a:blip r:embed="rId2"/>
                <a:stretch>
                  <a:fillRect l="-288" t="-12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ounded Rectangular Callout 5">
                <a:extLst>
                  <a:ext uri="{FF2B5EF4-FFF2-40B4-BE49-F238E27FC236}">
                    <a16:creationId xmlns:a16="http://schemas.microsoft.com/office/drawing/2014/main" id="{35E9B10C-09BB-D7BA-D743-BF8ADAA3CA05}"/>
                  </a:ext>
                </a:extLst>
              </p:cNvPr>
              <p:cNvSpPr/>
              <p:nvPr/>
            </p:nvSpPr>
            <p:spPr>
              <a:xfrm>
                <a:off x="945023" y="3208588"/>
                <a:ext cx="2905759" cy="884905"/>
              </a:xfrm>
              <a:prstGeom prst="wedgeRoundRectCallout">
                <a:avLst>
                  <a:gd name="adj1" fmla="val 53295"/>
                  <a:gd name="adj2" fmla="val -61775"/>
                  <a:gd name="adj3" fmla="val 16667"/>
                </a:avLst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600" dirty="0">
                    <a:solidFill>
                      <a:schemeClr val="tx1"/>
                    </a:solidFill>
                  </a:rPr>
                  <a:t>The original attention term: </a:t>
                </a:r>
                <a:br>
                  <a:rPr lang="en-US" sz="1600" dirty="0">
                    <a:solidFill>
                      <a:schemeClr val="tx1"/>
                    </a:solidFill>
                  </a:rPr>
                </a:br>
                <a:r>
                  <a:rPr lang="en-US" sz="1600" dirty="0">
                    <a:solidFill>
                      <a:schemeClr val="tx1"/>
                    </a:solidFill>
                  </a:rPr>
                  <a:t>how much attention should we pay to word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altLang="zh-TW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𝒋</m:t>
                        </m:r>
                      </m:sub>
                    </m:sSub>
                  </m:oMath>
                </a14:m>
                <a:r>
                  <a:rPr lang="en-US" sz="1600" dirty="0">
                    <a:solidFill>
                      <a:schemeClr val="tx1"/>
                    </a:solidFill>
                  </a:rPr>
                  <a:t> given word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altLang="zh-TW" sz="1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𝒊</m:t>
                        </m:r>
                      </m:sub>
                    </m:sSub>
                  </m:oMath>
                </a14:m>
                <a:endParaRPr lang="en-US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" name="Rounded Rectangular Callout 5">
                <a:extLst>
                  <a:ext uri="{FF2B5EF4-FFF2-40B4-BE49-F238E27FC236}">
                    <a16:creationId xmlns:a16="http://schemas.microsoft.com/office/drawing/2014/main" id="{35E9B10C-09BB-D7BA-D743-BF8ADAA3CA0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5023" y="3208588"/>
                <a:ext cx="2905759" cy="884905"/>
              </a:xfrm>
              <a:prstGeom prst="wedgeRoundRectCallout">
                <a:avLst>
                  <a:gd name="adj1" fmla="val 53295"/>
                  <a:gd name="adj2" fmla="val -61775"/>
                  <a:gd name="adj3" fmla="val 16667"/>
                </a:avLst>
              </a:prstGeom>
              <a:blipFill>
                <a:blip r:embed="rId3"/>
                <a:stretch>
                  <a:fillRect l="-1240" b="-24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ounded Rectangular Callout 6">
                <a:extLst>
                  <a:ext uri="{FF2B5EF4-FFF2-40B4-BE49-F238E27FC236}">
                    <a16:creationId xmlns:a16="http://schemas.microsoft.com/office/drawing/2014/main" id="{DE36A7B0-3C41-8E17-6D31-60D00100074B}"/>
                  </a:ext>
                </a:extLst>
              </p:cNvPr>
              <p:cNvSpPr/>
              <p:nvPr/>
            </p:nvSpPr>
            <p:spPr>
              <a:xfrm>
                <a:off x="4029422" y="3208588"/>
                <a:ext cx="2492141" cy="884905"/>
              </a:xfrm>
              <a:prstGeom prst="wedgeRoundRectCallout">
                <a:avLst>
                  <a:gd name="adj1" fmla="val 30058"/>
                  <a:gd name="adj2" fmla="val -58562"/>
                  <a:gd name="adj3" fmla="val 16667"/>
                </a:avLst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600" dirty="0">
                    <a:solidFill>
                      <a:schemeClr val="tx1"/>
                    </a:solidFill>
                  </a:rPr>
                  <a:t>How much attention should we pay to word </a:t>
                </a:r>
                <a14:m>
                  <m:oMath xmlns:m="http://schemas.openxmlformats.org/officeDocument/2006/math">
                    <m:r>
                      <a:rPr lang="en-US" altLang="zh-TW" sz="1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𝒙</m:t>
                    </m:r>
                  </m:oMath>
                </a14:m>
                <a:r>
                  <a:rPr lang="en-US" sz="1600" dirty="0">
                    <a:solidFill>
                      <a:schemeClr val="tx1"/>
                    </a:solidFill>
                  </a:rPr>
                  <a:t> given the position </a:t>
                </a:r>
                <a14:m>
                  <m:oMath xmlns:m="http://schemas.openxmlformats.org/officeDocument/2006/math">
                    <m:r>
                      <a:rPr lang="en-US" altLang="zh-TW" sz="1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𝒑</m:t>
                    </m:r>
                  </m:oMath>
                </a14:m>
                <a:endParaRPr lang="en-US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" name="Rounded Rectangular Callout 6">
                <a:extLst>
                  <a:ext uri="{FF2B5EF4-FFF2-40B4-BE49-F238E27FC236}">
                    <a16:creationId xmlns:a16="http://schemas.microsoft.com/office/drawing/2014/main" id="{DE36A7B0-3C41-8E17-6D31-60D00100074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29422" y="3208588"/>
                <a:ext cx="2492141" cy="884905"/>
              </a:xfrm>
              <a:prstGeom prst="wedgeRoundRectCallout">
                <a:avLst>
                  <a:gd name="adj1" fmla="val 30058"/>
                  <a:gd name="adj2" fmla="val -58562"/>
                  <a:gd name="adj3" fmla="val 16667"/>
                </a:avLst>
              </a:prstGeom>
              <a:blipFill>
                <a:blip r:embed="rId4"/>
                <a:stretch>
                  <a:fillRect b="-25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ight Brace 7">
            <a:extLst>
              <a:ext uri="{FF2B5EF4-FFF2-40B4-BE49-F238E27FC236}">
                <a16:creationId xmlns:a16="http://schemas.microsoft.com/office/drawing/2014/main" id="{F2CFE844-D7D3-D387-4F0B-6AC67582F59C}"/>
              </a:ext>
            </a:extLst>
          </p:cNvPr>
          <p:cNvSpPr/>
          <p:nvPr/>
        </p:nvSpPr>
        <p:spPr>
          <a:xfrm rot="5400000">
            <a:off x="4461463" y="2477423"/>
            <a:ext cx="126080" cy="1106207"/>
          </a:xfrm>
          <a:prstGeom prst="rightBrace">
            <a:avLst>
              <a:gd name="adj1" fmla="val 114862"/>
              <a:gd name="adj2" fmla="val 5000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Brace 8">
            <a:extLst>
              <a:ext uri="{FF2B5EF4-FFF2-40B4-BE49-F238E27FC236}">
                <a16:creationId xmlns:a16="http://schemas.microsoft.com/office/drawing/2014/main" id="{229C213F-2EBA-D9DE-53E6-6B09828354BD}"/>
              </a:ext>
            </a:extLst>
          </p:cNvPr>
          <p:cNvSpPr/>
          <p:nvPr/>
        </p:nvSpPr>
        <p:spPr>
          <a:xfrm rot="5400000">
            <a:off x="6211189" y="1931531"/>
            <a:ext cx="126082" cy="2197994"/>
          </a:xfrm>
          <a:prstGeom prst="rightBrace">
            <a:avLst>
              <a:gd name="adj1" fmla="val 114862"/>
              <a:gd name="adj2" fmla="val 5000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ounded Rectangular Callout 9">
                <a:extLst>
                  <a:ext uri="{FF2B5EF4-FFF2-40B4-BE49-F238E27FC236}">
                    <a16:creationId xmlns:a16="http://schemas.microsoft.com/office/drawing/2014/main" id="{966A1DE9-DB27-7F24-3C2E-D0015405B313}"/>
                  </a:ext>
                </a:extLst>
              </p:cNvPr>
              <p:cNvSpPr/>
              <p:nvPr/>
            </p:nvSpPr>
            <p:spPr>
              <a:xfrm>
                <a:off x="6654196" y="3208588"/>
                <a:ext cx="2432758" cy="884905"/>
              </a:xfrm>
              <a:prstGeom prst="wedgeRoundRectCallout">
                <a:avLst>
                  <a:gd name="adj1" fmla="val -7691"/>
                  <a:gd name="adj2" fmla="val -61162"/>
                  <a:gd name="adj3" fmla="val 16667"/>
                </a:avLst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600" dirty="0">
                    <a:solidFill>
                      <a:schemeClr val="tx1"/>
                    </a:solidFill>
                  </a:rPr>
                  <a:t>How much attention should position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𝒑</m:t>
                        </m:r>
                      </m:e>
                      <m:sub>
                        <m:r>
                          <a:rPr lang="en-US" altLang="zh-TW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𝒊</m:t>
                        </m:r>
                      </m:sub>
                    </m:sSub>
                  </m:oMath>
                </a14:m>
                <a:r>
                  <a:rPr lang="en-US" sz="1600" dirty="0">
                    <a:solidFill>
                      <a:schemeClr val="tx1"/>
                    </a:solidFill>
                  </a:rPr>
                  <a:t> should attend to position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𝒑</m:t>
                        </m:r>
                      </m:e>
                      <m:sub>
                        <m:r>
                          <a:rPr lang="en-US" altLang="zh-TW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𝒋</m:t>
                        </m:r>
                      </m:sub>
                    </m:sSub>
                  </m:oMath>
                </a14:m>
                <a:endParaRPr lang="en-US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" name="Rounded Rectangular Callout 9">
                <a:extLst>
                  <a:ext uri="{FF2B5EF4-FFF2-40B4-BE49-F238E27FC236}">
                    <a16:creationId xmlns:a16="http://schemas.microsoft.com/office/drawing/2014/main" id="{966A1DE9-DB27-7F24-3C2E-D0015405B31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54196" y="3208588"/>
                <a:ext cx="2432758" cy="884905"/>
              </a:xfrm>
              <a:prstGeom prst="wedgeRoundRectCallout">
                <a:avLst>
                  <a:gd name="adj1" fmla="val -7691"/>
                  <a:gd name="adj2" fmla="val -61162"/>
                  <a:gd name="adj3" fmla="val 16667"/>
                </a:avLst>
              </a:prstGeom>
              <a:blipFill>
                <a:blip r:embed="rId5"/>
                <a:stretch>
                  <a:fillRect l="-1031" r="-3093" b="-12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ight Brace 10">
            <a:extLst>
              <a:ext uri="{FF2B5EF4-FFF2-40B4-BE49-F238E27FC236}">
                <a16:creationId xmlns:a16="http://schemas.microsoft.com/office/drawing/2014/main" id="{E3B47407-F2DD-4DE6-C00C-48F23663FC9D}"/>
              </a:ext>
            </a:extLst>
          </p:cNvPr>
          <p:cNvSpPr/>
          <p:nvPr/>
        </p:nvSpPr>
        <p:spPr>
          <a:xfrm rot="5400000">
            <a:off x="7991674" y="2429553"/>
            <a:ext cx="126081" cy="1201947"/>
          </a:xfrm>
          <a:prstGeom prst="rightBrace">
            <a:avLst>
              <a:gd name="adj1" fmla="val 114862"/>
              <a:gd name="adj2" fmla="val 5000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376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DA9FEA-D88A-4547-282A-6345CCC33A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026" y="107119"/>
            <a:ext cx="8905461" cy="857542"/>
          </a:xfrm>
        </p:spPr>
        <p:txBody>
          <a:bodyPr/>
          <a:lstStyle/>
          <a:p>
            <a:r>
              <a:rPr lang="en-US" dirty="0"/>
              <a:t>A Unified Perspective on Positional Encoding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2698E691-C129-1C6B-B712-FF9AFE75643D}"/>
                  </a:ext>
                </a:extLst>
              </p:cNvPr>
              <p:cNvSpPr>
                <a:spLocks noGrp="1"/>
              </p:cNvSpPr>
              <p:nvPr>
                <p:ph type="body" sz="quarter" idx="16"/>
              </p:nvPr>
            </p:nvSpPr>
            <p:spPr>
              <a:xfrm>
                <a:off x="335281" y="1233699"/>
                <a:ext cx="8808720" cy="3077573"/>
              </a:xfrm>
            </p:spPr>
            <p:txBody>
              <a:bodyPr/>
              <a:lstStyle/>
              <a:p>
                <a:r>
                  <a:rPr lang="en-US" dirty="0"/>
                  <a:t>You can rewrite the statement from the previous slide in the following form:</a:t>
                </a:r>
                <a:br>
                  <a:rPr lang="en-US" dirty="0"/>
                </a:br>
                <a:endParaRPr lang="en-US" dirty="0"/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  <m:sSub>
                        <m:sSubPr>
                          <m:ctrlPr>
                            <a:rPr lang="en-US" altLang="zh-TW" sz="18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en-US" altLang="zh-TW" sz="1800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sz="1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sz="18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sz="18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18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𝑊</m:t>
                                  </m:r>
                                </m:e>
                                <m:sub>
                                  <m:r>
                                    <a:rPr lang="en-US" altLang="zh-TW" sz="18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altLang="zh-TW" sz="1800" b="1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1800" b="1" i="1" smtClean="0">
                                      <a:latin typeface="Cambria Math" panose="02040503050406030204" pitchFamily="18" charset="0"/>
                                    </a:rPr>
                                    <m:t>[</m:t>
                                  </m:r>
                                  <m:r>
                                    <a:rPr lang="en-US" altLang="zh-TW" sz="1800" b="1" i="1"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</m:e>
                                <m:sub>
                                  <m:r>
                                    <a:rPr lang="en-US" altLang="zh-TW" sz="1800" b="1" i="1">
                                      <a:latin typeface="Cambria Math" panose="02040503050406030204" pitchFamily="18" charset="0"/>
                                    </a:rPr>
                                    <m:t>𝒊</m:t>
                                  </m:r>
                                </m:sub>
                              </m:sSub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1800" b="1" i="1">
                                      <a:latin typeface="Cambria Math" panose="02040503050406030204" pitchFamily="18" charset="0"/>
                                    </a:rPr>
                                    <m:t>𝒑</m:t>
                                  </m:r>
                                </m:e>
                                <m:sub>
                                  <m: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]</m:t>
                              </m:r>
                            </m:e>
                          </m:d>
                        </m:e>
                        <m:sup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d>
                        <m:d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sz="18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8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e>
                            <m:sub>
                              <m:r>
                                <a:rPr lang="en-US" altLang="zh-TW" sz="18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zh-TW" sz="1800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800" b="1" i="1" smtClean="0">
                                  <a:latin typeface="Cambria Math" panose="02040503050406030204" pitchFamily="18" charset="0"/>
                                </a:rPr>
                                <m:t>[</m:t>
                              </m:r>
                              <m:r>
                                <a:rPr lang="en-US" altLang="zh-TW" sz="1800" b="1" i="1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  <m:sub>
                              <m:r>
                                <a:rPr lang="en-US" altLang="zh-TW" sz="1800" b="1" i="1" smtClean="0">
                                  <a:latin typeface="Cambria Math" panose="02040503050406030204" pitchFamily="18" charset="0"/>
                                </a:rPr>
                                <m:t>𝒋</m:t>
                              </m:r>
                            </m:sub>
                          </m:sSub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800" b="1" i="1">
                                  <a:latin typeface="Cambria Math" panose="02040503050406030204" pitchFamily="18" charset="0"/>
                                </a:rPr>
                                <m:t>𝒑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]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altLang="zh-TW" sz="1800" b="1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sz="1800" b="1" i="1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en-US" altLang="zh-TW" sz="1800" b="1" i="1">
                              <a:latin typeface="Cambria Math" panose="02040503050406030204" pitchFamily="18" charset="0"/>
                            </a:rPr>
                            <m:t>𝒊</m:t>
                          </m:r>
                        </m:sub>
                        <m:sup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  <m:sSup>
                        <m:sSupPr>
                          <m:ctrlPr>
                            <a:rPr lang="en-US" altLang="zh-TW" sz="18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US" altLang="zh-TW" sz="18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8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e>
                            <m:sub>
                              <m:r>
                                <a:rPr lang="en-US" altLang="zh-TW" sz="18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sub>
                          </m:sSub>
                        </m:e>
                        <m:sup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sSub>
                        <m:sSubPr>
                          <m:ctrlPr>
                            <a:rPr lang="en-US" altLang="zh-TW" sz="18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altLang="zh-TW" sz="18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sSub>
                        <m:sSubPr>
                          <m:ctrlPr>
                            <a:rPr lang="en-US" altLang="zh-TW" sz="18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1" i="1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en-US" altLang="zh-TW" sz="1800" b="1" i="1">
                              <a:latin typeface="Cambria Math" panose="02040503050406030204" pitchFamily="18" charset="0"/>
                            </a:rPr>
                            <m:t>𝒋</m:t>
                          </m:r>
                        </m:sub>
                      </m:sSub>
                      <m:r>
                        <a:rPr lang="en-US" altLang="zh-TW" sz="1800" b="1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TW" sz="1800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𝑷</m:t>
                          </m:r>
                        </m:e>
                        <m:sub>
                          <m:r>
                            <a:rPr lang="en-US" altLang="zh-TW" sz="1800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𝒊𝒋</m:t>
                          </m:r>
                        </m:sub>
                      </m:sSub>
                    </m:oMath>
                  </m:oMathPara>
                </a14:m>
                <a:endParaRPr lang="en-US" sz="1800" dirty="0"/>
              </a:p>
              <a:p>
                <a:pPr marL="0" indent="0" algn="ctr">
                  <a:buNone/>
                </a:pPr>
                <a:endParaRPr lang="en-US" sz="1800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2698E691-C129-1C6B-B712-FF9AFE75643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6"/>
              </p:nvPr>
            </p:nvSpPr>
            <p:spPr>
              <a:xfrm>
                <a:off x="335281" y="1233699"/>
                <a:ext cx="8808720" cy="3077573"/>
              </a:xfrm>
              <a:blipFill>
                <a:blip r:embed="rId2"/>
                <a:stretch>
                  <a:fillRect l="-288" t="-12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2" descr="How Positional Embeddings work in Self-Attention (code in Pytorch) | AI  Summer">
            <a:extLst>
              <a:ext uri="{FF2B5EF4-FFF2-40B4-BE49-F238E27FC236}">
                <a16:creationId xmlns:a16="http://schemas.microsoft.com/office/drawing/2014/main" id="{2D4C965E-6A81-DFBA-3505-5E2EAFE01B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869" y="2332878"/>
            <a:ext cx="7517543" cy="2247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701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DA9FEA-D88A-4547-282A-6345CCC33A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026" y="107119"/>
            <a:ext cx="8905461" cy="857542"/>
          </a:xfrm>
        </p:spPr>
        <p:txBody>
          <a:bodyPr/>
          <a:lstStyle/>
          <a:p>
            <a:r>
              <a:rPr lang="en-US" dirty="0"/>
              <a:t>Relative Positional Encoding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2698E691-C129-1C6B-B712-FF9AFE75643D}"/>
                  </a:ext>
                </a:extLst>
              </p:cNvPr>
              <p:cNvSpPr>
                <a:spLocks noGrp="1"/>
              </p:cNvSpPr>
              <p:nvPr>
                <p:ph type="body" sz="quarter" idx="16"/>
              </p:nvPr>
            </p:nvSpPr>
            <p:spPr>
              <a:xfrm>
                <a:off x="335281" y="1390650"/>
                <a:ext cx="8808720" cy="3077573"/>
              </a:xfrm>
            </p:spPr>
            <p:txBody>
              <a:bodyPr/>
              <a:lstStyle/>
              <a:p>
                <a:r>
                  <a:rPr lang="en-US" dirty="0"/>
                  <a:t>You can rewrite the statement from the previous slide in the following form:</a:t>
                </a:r>
                <a:br>
                  <a:rPr lang="en-US" dirty="0"/>
                </a:br>
                <a:endParaRPr lang="en-US" dirty="0"/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  <m:sSub>
                        <m:sSubPr>
                          <m:ctrlPr>
                            <a:rPr lang="en-US" altLang="zh-TW" sz="18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en-US" altLang="zh-TW" sz="1800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sz="1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sz="18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sz="18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18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𝑊</m:t>
                                  </m:r>
                                </m:e>
                                <m:sub>
                                  <m:r>
                                    <a:rPr lang="en-US" altLang="zh-TW" sz="18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altLang="zh-TW" sz="1800" b="1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1800" b="1" i="1" smtClean="0">
                                      <a:latin typeface="Cambria Math" panose="02040503050406030204" pitchFamily="18" charset="0"/>
                                    </a:rPr>
                                    <m:t>[</m:t>
                                  </m:r>
                                  <m:r>
                                    <a:rPr lang="en-US" altLang="zh-TW" sz="1800" b="1" i="1"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</m:e>
                                <m:sub>
                                  <m:r>
                                    <a:rPr lang="en-US" altLang="zh-TW" sz="1800" b="1" i="1">
                                      <a:latin typeface="Cambria Math" panose="02040503050406030204" pitchFamily="18" charset="0"/>
                                    </a:rPr>
                                    <m:t>𝒊</m:t>
                                  </m:r>
                                </m:sub>
                              </m:sSub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1800" b="1" i="1">
                                      <a:latin typeface="Cambria Math" panose="02040503050406030204" pitchFamily="18" charset="0"/>
                                    </a:rPr>
                                    <m:t>𝒑</m:t>
                                  </m:r>
                                </m:e>
                                <m:sub>
                                  <m: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]</m:t>
                              </m:r>
                            </m:e>
                          </m:d>
                        </m:e>
                        <m:sup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d>
                        <m:d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sz="18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8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e>
                            <m:sub>
                              <m:r>
                                <a:rPr lang="en-US" altLang="zh-TW" sz="18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zh-TW" sz="1800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800" b="1" i="1" smtClean="0">
                                  <a:latin typeface="Cambria Math" panose="02040503050406030204" pitchFamily="18" charset="0"/>
                                </a:rPr>
                                <m:t>[</m:t>
                              </m:r>
                              <m:r>
                                <a:rPr lang="en-US" altLang="zh-TW" sz="1800" b="1" i="1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  <m:sub>
                              <m:r>
                                <a:rPr lang="en-US" altLang="zh-TW" sz="1800" b="1" i="1" smtClean="0">
                                  <a:latin typeface="Cambria Math" panose="02040503050406030204" pitchFamily="18" charset="0"/>
                                </a:rPr>
                                <m:t>𝒋</m:t>
                              </m:r>
                            </m:sub>
                          </m:sSub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800" b="1" i="1">
                                  <a:latin typeface="Cambria Math" panose="02040503050406030204" pitchFamily="18" charset="0"/>
                                </a:rPr>
                                <m:t>𝒑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]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altLang="zh-TW" sz="1800" b="1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sz="1800" b="1" i="1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en-US" altLang="zh-TW" sz="1800" b="1" i="1">
                              <a:latin typeface="Cambria Math" panose="02040503050406030204" pitchFamily="18" charset="0"/>
                            </a:rPr>
                            <m:t>𝒊</m:t>
                          </m:r>
                        </m:sub>
                        <m:sup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  <m:sSup>
                        <m:sSupPr>
                          <m:ctrlPr>
                            <a:rPr lang="en-US" altLang="zh-TW" sz="18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US" altLang="zh-TW" sz="18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8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e>
                            <m:sub>
                              <m:r>
                                <a:rPr lang="en-US" altLang="zh-TW" sz="18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sub>
                          </m:sSub>
                        </m:e>
                        <m:sup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sSub>
                        <m:sSubPr>
                          <m:ctrlPr>
                            <a:rPr lang="en-US" altLang="zh-TW" sz="18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altLang="zh-TW" sz="18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sSub>
                        <m:sSubPr>
                          <m:ctrlPr>
                            <a:rPr lang="en-US" altLang="zh-TW" sz="18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1" i="1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en-US" altLang="zh-TW" sz="1800" b="1" i="1">
                              <a:latin typeface="Cambria Math" panose="02040503050406030204" pitchFamily="18" charset="0"/>
                            </a:rPr>
                            <m:t>𝒋</m:t>
                          </m:r>
                        </m:sub>
                      </m:sSub>
                      <m:r>
                        <a:rPr lang="en-US" altLang="zh-TW" sz="1800" b="1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TW" sz="1800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𝑷</m:t>
                          </m:r>
                        </m:e>
                        <m:sub>
                          <m:r>
                            <a:rPr lang="en-US" altLang="zh-TW" sz="1800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𝒊𝒋</m:t>
                          </m:r>
                        </m:sub>
                      </m:sSub>
                    </m:oMath>
                  </m:oMathPara>
                </a14:m>
                <a:endParaRPr lang="en-US" sz="1800" dirty="0"/>
              </a:p>
              <a:p>
                <a:pPr marL="0" indent="0" algn="ctr">
                  <a:buNone/>
                </a:pPr>
                <a:endParaRPr lang="en-US" sz="1800" dirty="0"/>
              </a:p>
              <a:p>
                <a:r>
                  <a:rPr lang="en-US" dirty="0"/>
                  <a:t>Note, the values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b="1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1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𝑷</m:t>
                        </m:r>
                      </m:e>
                      <m:sub>
                        <m:r>
                          <a:rPr lang="en-US" altLang="zh-TW" b="1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𝒊𝒋</m:t>
                        </m:r>
                      </m:sub>
                    </m:sSub>
                    <m:r>
                      <a:rPr lang="en-US" altLang="zh-TW" b="1" i="1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encode the relative of </a:t>
                </a:r>
                <a14:m>
                  <m:oMath xmlns:m="http://schemas.openxmlformats.org/officeDocument/2006/math">
                    <m:r>
                      <a:rPr lang="en-US" altLang="zh-TW" sz="1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𝒊</m:t>
                    </m:r>
                  </m:oMath>
                </a14:m>
                <a:r>
                  <a:rPr lang="en-US" sz="1600" dirty="0">
                    <a:solidFill>
                      <a:schemeClr val="tx1"/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en-US" altLang="zh-TW" sz="1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𝒋</m:t>
                    </m:r>
                  </m:oMath>
                </a14:m>
                <a:r>
                  <a:rPr lang="en-US" dirty="0"/>
                  <a:t>.</a:t>
                </a:r>
              </a:p>
              <a:p>
                <a:r>
                  <a:rPr lang="en-US" dirty="0"/>
                  <a:t>How should we construct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6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6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𝑷</m:t>
                        </m:r>
                      </m:e>
                      <m:sub>
                        <m:r>
                          <a:rPr lang="en-US" altLang="zh-TW" sz="16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𝒊𝒋</m:t>
                        </m:r>
                      </m:sub>
                    </m:sSub>
                  </m:oMath>
                </a14:m>
                <a:r>
                  <a:rPr lang="en-US" dirty="0"/>
                  <a:t>? </a:t>
                </a:r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2698E691-C129-1C6B-B712-FF9AFE75643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6"/>
              </p:nvPr>
            </p:nvSpPr>
            <p:spPr>
              <a:xfrm>
                <a:off x="335281" y="1390650"/>
                <a:ext cx="8808720" cy="3077573"/>
              </a:xfrm>
              <a:blipFill>
                <a:blip r:embed="rId2"/>
                <a:stretch>
                  <a:fillRect l="-288" t="-12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ounded Rectangular Callout 9">
                <a:extLst>
                  <a:ext uri="{FF2B5EF4-FFF2-40B4-BE49-F238E27FC236}">
                    <a16:creationId xmlns:a16="http://schemas.microsoft.com/office/drawing/2014/main" id="{966A1DE9-DB27-7F24-3C2E-D0015405B313}"/>
                  </a:ext>
                </a:extLst>
              </p:cNvPr>
              <p:cNvSpPr/>
              <p:nvPr/>
            </p:nvSpPr>
            <p:spPr>
              <a:xfrm>
                <a:off x="6631729" y="2381785"/>
                <a:ext cx="2432758" cy="884905"/>
              </a:xfrm>
              <a:prstGeom prst="wedgeRoundRectCallout">
                <a:avLst>
                  <a:gd name="adj1" fmla="val -25082"/>
                  <a:gd name="adj2" fmla="val -64246"/>
                  <a:gd name="adj3" fmla="val 16667"/>
                </a:avLst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1600" dirty="0">
                    <a:solidFill>
                      <a:schemeClr val="tx1"/>
                    </a:solidFill>
                  </a:rPr>
                  <a:t>How much attention should position </a:t>
                </a:r>
                <a14:m>
                  <m:oMath xmlns:m="http://schemas.openxmlformats.org/officeDocument/2006/math">
                    <m:r>
                      <a:rPr lang="en-US" altLang="zh-TW" sz="1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𝒊</m:t>
                    </m:r>
                  </m:oMath>
                </a14:m>
                <a:r>
                  <a:rPr lang="en-US" sz="1600" dirty="0">
                    <a:solidFill>
                      <a:schemeClr val="tx1"/>
                    </a:solidFill>
                  </a:rPr>
                  <a:t> should attend to position </a:t>
                </a:r>
                <a14:m>
                  <m:oMath xmlns:m="http://schemas.openxmlformats.org/officeDocument/2006/math">
                    <m:r>
                      <a:rPr lang="en-US" altLang="zh-TW" sz="1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𝒋</m:t>
                    </m:r>
                  </m:oMath>
                </a14:m>
                <a:endParaRPr lang="en-US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" name="Rounded Rectangular Callout 9">
                <a:extLst>
                  <a:ext uri="{FF2B5EF4-FFF2-40B4-BE49-F238E27FC236}">
                    <a16:creationId xmlns:a16="http://schemas.microsoft.com/office/drawing/2014/main" id="{966A1DE9-DB27-7F24-3C2E-D0015405B31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1729" y="2381785"/>
                <a:ext cx="2432758" cy="884905"/>
              </a:xfrm>
              <a:prstGeom prst="wedgeRoundRectCallout">
                <a:avLst>
                  <a:gd name="adj1" fmla="val -25082"/>
                  <a:gd name="adj2" fmla="val -64246"/>
                  <a:gd name="adj3" fmla="val 16667"/>
                </a:avLst>
              </a:prstGeom>
              <a:blipFill>
                <a:blip r:embed="rId3"/>
                <a:stretch>
                  <a:fillRect r="-1031" b="-37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258731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DA9FEA-D88A-4547-282A-6345CCC33A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026" y="107119"/>
            <a:ext cx="8905461" cy="857542"/>
          </a:xfrm>
        </p:spPr>
        <p:txBody>
          <a:bodyPr/>
          <a:lstStyle/>
          <a:p>
            <a:r>
              <a:rPr lang="en-US" dirty="0"/>
              <a:t>Relative Positional Encoding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2698E691-C129-1C6B-B712-FF9AFE75643D}"/>
                  </a:ext>
                </a:extLst>
              </p:cNvPr>
              <p:cNvSpPr>
                <a:spLocks noGrp="1"/>
              </p:cNvSpPr>
              <p:nvPr>
                <p:ph type="body" sz="quarter" idx="16"/>
              </p:nvPr>
            </p:nvSpPr>
            <p:spPr>
              <a:xfrm>
                <a:off x="335281" y="1390650"/>
                <a:ext cx="8808720" cy="3077573"/>
              </a:xfrm>
            </p:spPr>
            <p:txBody>
              <a:bodyPr/>
              <a:lstStyle/>
              <a:p>
                <a:r>
                  <a:rPr lang="en-US" dirty="0"/>
                  <a:t>There have been various choices:</a:t>
                </a:r>
                <a:endParaRPr lang="en-US" sz="1800" dirty="0"/>
              </a:p>
              <a:p>
                <a:pPr lvl="1"/>
                <a:r>
                  <a:rPr lang="en-US" dirty="0"/>
                  <a:t>T5 models simplify this into learnable relative embeddings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𝑷</m:t>
                        </m:r>
                      </m:e>
                      <m:sub>
                        <m:r>
                          <a:rPr lang="en-US" altLang="zh-TW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𝒊𝒋</m:t>
                        </m:r>
                      </m:sub>
                    </m:sSub>
                  </m:oMath>
                </a14:m>
                <a:r>
                  <a:rPr lang="en-US" dirty="0"/>
                  <a:t> such that: </a:t>
                </a:r>
              </a:p>
              <a:p>
                <a:pPr marL="3429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60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  <m:sSub>
                        <m:sSubPr>
                          <m:ctrlPr>
                            <a:rPr lang="en-US" altLang="zh-TW" sz="1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6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n-US" altLang="zh-TW" sz="1600" i="1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altLang="zh-TW" sz="1600" b="1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sz="1600" b="1" i="1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en-US" altLang="zh-TW" sz="1600" b="1" i="1">
                              <a:latin typeface="Cambria Math" panose="02040503050406030204" pitchFamily="18" charset="0"/>
                            </a:rPr>
                            <m:t>𝒊</m:t>
                          </m:r>
                        </m:sub>
                        <m:sup>
                          <m:r>
                            <a:rPr lang="en-US" altLang="zh-TW" sz="1600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  <m:sSup>
                        <m:sSupPr>
                          <m:ctrlPr>
                            <a:rPr lang="en-US" altLang="zh-TW" sz="16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US" altLang="zh-TW" sz="16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6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e>
                            <m:sub>
                              <m:r>
                                <a:rPr lang="en-US" altLang="zh-TW" sz="16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sub>
                          </m:sSub>
                        </m:e>
                        <m:sup>
                          <m:r>
                            <a:rPr lang="en-US" altLang="zh-TW" sz="1600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sSub>
                        <m:sSubPr>
                          <m:ctrlPr>
                            <a:rPr lang="en-US" altLang="zh-TW" sz="16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6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altLang="zh-TW" sz="16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sSub>
                        <m:sSubPr>
                          <m:ctrlPr>
                            <a:rPr lang="en-US" altLang="zh-TW" sz="16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600" b="1" i="1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en-US" altLang="zh-TW" sz="1600" b="1" i="1">
                              <a:latin typeface="Cambria Math" panose="02040503050406030204" pitchFamily="18" charset="0"/>
                            </a:rPr>
                            <m:t>𝒋</m:t>
                          </m:r>
                        </m:sub>
                      </m:sSub>
                      <m:r>
                        <a:rPr lang="en-US" altLang="zh-TW" sz="1600" b="1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TW" sz="1600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600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𝑷</m:t>
                          </m:r>
                        </m:e>
                        <m:sub>
                          <m:r>
                            <a:rPr lang="en-US" altLang="zh-TW" sz="1600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𝒊𝒋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  <a:p>
                <a:pPr lvl="1"/>
                <a:r>
                  <a:rPr lang="en-US" dirty="0" err="1"/>
                  <a:t>DeBERTa</a:t>
                </a:r>
                <a:r>
                  <a:rPr lang="en-US" dirty="0"/>
                  <a:t> learns relative positional embeddings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1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acc>
                          <m:accPr>
                            <m:chr m:val="̃"/>
                            <m:ctrlPr>
                              <a:rPr lang="en-US" altLang="zh-TW" b="1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TW" b="1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𝒑</m:t>
                            </m:r>
                          </m:e>
                        </m:acc>
                      </m:e>
                      <m:sub>
                        <m:r>
                          <a:rPr lang="en-US" altLang="zh-TW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altLang="zh-TW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altLang="zh-TW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dirty="0"/>
                  <a:t> such that: </a:t>
                </a:r>
              </a:p>
              <a:p>
                <a:pPr marL="342900" lvl="1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  <m:sSub>
                        <m:sSubPr>
                          <m:ctrlPr>
                            <a:rPr lang="en-US" altLang="zh-TW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en-US" altLang="zh-TW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altLang="zh-TW" b="1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b="1" i="1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en-US" altLang="zh-TW" b="1" i="1">
                              <a:latin typeface="Cambria Math" panose="02040503050406030204" pitchFamily="18" charset="0"/>
                            </a:rPr>
                            <m:t>𝒊</m:t>
                          </m:r>
                        </m:sub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  <m:sSup>
                        <m:sSupPr>
                          <m:ctrlPr>
                            <a:rPr lang="en-US" altLang="zh-TW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US" altLang="zh-TW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e>
                            <m:sub>
                              <m:r>
                                <a:rPr lang="en-US" altLang="zh-TW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sub>
                          </m:sSub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sSub>
                        <m:sSubPr>
                          <m:ctrlPr>
                            <a:rPr lang="en-US" altLang="zh-TW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altLang="zh-TW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sSub>
                        <m:sSubPr>
                          <m:ctrlPr>
                            <a:rPr lang="en-US" altLang="zh-TW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1" i="1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en-US" altLang="zh-TW" b="1" i="1">
                              <a:latin typeface="Cambria Math" panose="02040503050406030204" pitchFamily="18" charset="0"/>
                            </a:rPr>
                            <m:t>𝒋</m:t>
                          </m:r>
                        </m:sub>
                      </m:sSub>
                      <m:r>
                        <a:rPr lang="en-US" altLang="zh-TW" b="1" i="1" smtClean="0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altLang="zh-TW" b="1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b="1" i="1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en-US" altLang="zh-TW" b="1" i="1">
                              <a:latin typeface="Cambria Math" panose="02040503050406030204" pitchFamily="18" charset="0"/>
                            </a:rPr>
                            <m:t>𝒊</m:t>
                          </m:r>
                        </m:sub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  <m:sSup>
                        <m:sSupPr>
                          <m:ctrlPr>
                            <a:rPr lang="en-US" altLang="zh-TW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US" altLang="zh-TW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e>
                            <m:sub>
                              <m:r>
                                <a:rPr lang="en-US" altLang="zh-TW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sub>
                          </m:sSub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sSub>
                        <m:sSubPr>
                          <m:ctrlPr>
                            <a:rPr lang="en-US" altLang="zh-TW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altLang="zh-TW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sSub>
                        <m:sSubPr>
                          <m:ctrlPr>
                            <a:rPr lang="en-US" altLang="zh-TW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acc>
                            <m:accPr>
                              <m:chr m:val="̃"/>
                              <m:ctrlPr>
                                <a:rPr lang="en-US" altLang="zh-TW" b="1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b="1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𝒑</m:t>
                              </m:r>
                            </m:e>
                          </m:acc>
                        </m:e>
                        <m:sub>
                          <m:r>
                            <a:rPr lang="en-US" altLang="zh-TW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m:rPr>
                          <m:nor/>
                        </m:rPr>
                        <a:rPr lang="en-US" altLang="zh-TW" dirty="0"/>
                        <m:t>+</m:t>
                      </m:r>
                      <m:sSubSup>
                        <m:sSubSupPr>
                          <m:ctrlPr>
                            <a:rPr lang="en-US" altLang="zh-TW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acc>
                            <m:accPr>
                              <m:chr m:val="̃"/>
                              <m:ctrlPr>
                                <a:rPr lang="en-US" altLang="zh-TW" b="1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b="1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𝒑</m:t>
                              </m:r>
                            </m:e>
                          </m:acc>
                        </m:e>
                        <m:sub>
                          <m:r>
                            <a:rPr lang="en-US" altLang="zh-TW" b="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  <m:sup>
                          <m:r>
                            <a:rPr lang="en-US" altLang="zh-TW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  <m:sSup>
                        <m:sSupPr>
                          <m:ctrlPr>
                            <a:rPr lang="en-US" altLang="zh-TW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US" altLang="zh-TW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e>
                            <m:sub>
                              <m:r>
                                <a:rPr lang="en-US" altLang="zh-TW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sub>
                          </m:sSub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sSub>
                        <m:sSubPr>
                          <m:ctrlPr>
                            <a:rPr lang="en-US" altLang="zh-TW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altLang="zh-TW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sSub>
                        <m:sSubPr>
                          <m:ctrlPr>
                            <a:rPr lang="en-US" altLang="zh-TW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1" i="1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en-US" altLang="zh-TW" b="1" i="1">
                              <a:latin typeface="Cambria Math" panose="02040503050406030204" pitchFamily="18" charset="0"/>
                            </a:rPr>
                            <m:t>𝒋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  <a:p>
                <a:pPr lvl="1"/>
                <a:r>
                  <a:rPr lang="en-US" dirty="0" err="1"/>
                  <a:t>Tranformer</a:t>
                </a:r>
                <a:r>
                  <a:rPr lang="en-US" dirty="0"/>
                  <a:t>-XL learns relative positional embeddings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acc>
                          <m:accPr>
                            <m:chr m:val="̃"/>
                            <m:ctrlPr>
                              <a:rPr lang="en-US" altLang="zh-TW" b="1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TW" b="1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𝒑</m:t>
                            </m:r>
                          </m:e>
                        </m:acc>
                      </m:e>
                      <m:sub>
                        <m:r>
                          <a:rPr lang="en-US" altLang="zh-TW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altLang="zh-TW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altLang="zh-TW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dirty="0"/>
                  <a:t> and trainable vectors </a:t>
                </a:r>
                <a14:m>
                  <m:oMath xmlns:m="http://schemas.openxmlformats.org/officeDocument/2006/math">
                    <m:r>
                      <a:rPr lang="en-US" altLang="zh-TW" b="1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𝒖</m:t>
                    </m:r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a:rPr lang="en-US" altLang="zh-TW" b="1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𝒗</m:t>
                    </m:r>
                  </m:oMath>
                </a14:m>
                <a:r>
                  <a:rPr lang="en-US" dirty="0"/>
                  <a:t> </a:t>
                </a:r>
                <a:r>
                  <a:rPr lang="en-US" dirty="0" err="1"/>
                  <a:t>s.t.</a:t>
                </a:r>
                <a:r>
                  <a:rPr lang="en-US" dirty="0"/>
                  <a:t>: </a:t>
                </a:r>
              </a:p>
              <a:p>
                <a:pPr marL="342900" lvl="1" indent="0" algn="ctr">
                  <a:buNone/>
                </a:pPr>
                <a14:m>
                  <m:oMath xmlns:m="http://schemas.openxmlformats.org/officeDocument/2006/math">
                    <m:r>
                      <a:rPr lang="en-US" altLang="zh-TW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𝑄</m:t>
                    </m:r>
                    <m:sSub>
                      <m:sSubPr>
                        <m:ctrlPr>
                          <a:rPr lang="en-US" altLang="zh-TW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  <m:r>
                      <a:rPr lang="en-US" altLang="zh-TW" i="1">
                        <a:latin typeface="Cambria Math" panose="02040503050406030204" pitchFamily="18" charset="0"/>
                      </a:rPr>
                      <m:t> =</m:t>
                    </m:r>
                    <m:sSubSup>
                      <m:sSubSupPr>
                        <m:ctrlPr>
                          <a:rPr lang="en-US" altLang="zh-TW" b="1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TW" b="1" i="1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altLang="zh-TW" b="1" i="1">
                            <a:latin typeface="Cambria Math" panose="02040503050406030204" pitchFamily="18" charset="0"/>
                          </a:rPr>
                          <m:t>𝒊</m:t>
                        </m:r>
                      </m:sub>
                      <m:sup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bSup>
                    <m:sSup>
                      <m:sSupPr>
                        <m:ctrlPr>
                          <a:rPr lang="en-US" altLang="zh-TW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altLang="zh-TW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𝑊</m:t>
                            </m:r>
                          </m:e>
                          <m:sub>
                            <m:r>
                              <a:rPr lang="en-US" altLang="zh-TW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𝑞</m:t>
                            </m:r>
                          </m:sub>
                        </m:sSub>
                      </m:e>
                      <m:sup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sSub>
                      <m:sSubPr>
                        <m:ctrlPr>
                          <a:rPr lang="en-US" altLang="zh-TW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sSub>
                      <m:sSubPr>
                        <m:ctrlPr>
                          <a:rPr lang="en-US" altLang="zh-TW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1" i="1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altLang="zh-TW" b="1" i="1">
                            <a:latin typeface="Cambria Math" panose="02040503050406030204" pitchFamily="18" charset="0"/>
                          </a:rPr>
                          <m:t>𝒋</m:t>
                        </m:r>
                      </m:sub>
                    </m:sSub>
                    <m:r>
                      <a:rPr lang="en-US" altLang="zh-TW" b="1" i="1" smtClean="0">
                        <a:latin typeface="Cambria Math" panose="02040503050406030204" pitchFamily="18" charset="0"/>
                      </a:rPr>
                      <m:t>+</m:t>
                    </m:r>
                    <m:sSubSup>
                      <m:sSubSupPr>
                        <m:ctrlPr>
                          <a:rPr lang="en-US" altLang="zh-TW" b="1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TW" b="1" i="1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altLang="zh-TW" b="1" i="1">
                            <a:latin typeface="Cambria Math" panose="02040503050406030204" pitchFamily="18" charset="0"/>
                          </a:rPr>
                          <m:t>𝒊</m:t>
                        </m:r>
                      </m:sub>
                      <m:sup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bSup>
                    <m:sSup>
                      <m:sSupPr>
                        <m:ctrlPr>
                          <a:rPr lang="en-US" altLang="zh-TW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altLang="zh-TW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𝑊</m:t>
                            </m:r>
                          </m:e>
                          <m:sub>
                            <m:r>
                              <a:rPr lang="en-US" altLang="zh-TW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𝑞</m:t>
                            </m:r>
                          </m:sub>
                        </m:sSub>
                      </m:e>
                      <m:sup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sSub>
                      <m:sSubPr>
                        <m:ctrlPr>
                          <a:rPr lang="en-US" altLang="zh-TW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sSub>
                      <m:sSubPr>
                        <m:ctrlPr>
                          <a:rPr lang="en-US" altLang="zh-TW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1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acc>
                          <m:accPr>
                            <m:chr m:val="̃"/>
                            <m:ctrlPr>
                              <a:rPr lang="en-US" altLang="zh-TW" b="1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TW" b="1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𝒑</m:t>
                            </m:r>
                          </m:e>
                        </m:acc>
                      </m:e>
                      <m:sub>
                        <m:r>
                          <a:rPr lang="en-US" altLang="zh-TW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altLang="zh-TW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altLang="zh-TW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altLang="zh-TW" dirty="0"/>
                  <a:t>+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b="1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𝒖</m:t>
                        </m:r>
                      </m:e>
                      <m:sup>
                        <m:r>
                          <a:rPr lang="en-US" altLang="zh-TW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sSup>
                      <m:sSupPr>
                        <m:ctrlPr>
                          <a:rPr lang="en-US" altLang="zh-TW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altLang="zh-TW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𝑊</m:t>
                            </m:r>
                          </m:e>
                          <m:sub>
                            <m:r>
                              <a:rPr lang="en-US" altLang="zh-TW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𝑞</m:t>
                            </m:r>
                          </m:sub>
                        </m:sSub>
                      </m:e>
                      <m:sup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sSub>
                      <m:sSubPr>
                        <m:ctrlPr>
                          <a:rPr lang="en-US" altLang="zh-TW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sSub>
                      <m:sSubPr>
                        <m:ctrlPr>
                          <a:rPr lang="en-US" altLang="zh-TW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altLang="zh-TW" b="1" i="1">
                            <a:latin typeface="Cambria Math" panose="02040503050406030204" pitchFamily="18" charset="0"/>
                          </a:rPr>
                          <m:t>𝒋</m:t>
                        </m:r>
                      </m:sub>
                    </m:sSub>
                  </m:oMath>
                </a14:m>
                <a:r>
                  <a:rPr lang="en-US" dirty="0"/>
                  <a:t>+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p>
                        <m:r>
                          <a:rPr lang="en-US" altLang="zh-TW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sSup>
                      <m:sSupPr>
                        <m:ctrlPr>
                          <a:rPr lang="en-US" altLang="zh-TW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altLang="zh-TW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𝑊</m:t>
                            </m:r>
                          </m:e>
                          <m:sub>
                            <m:r>
                              <a:rPr lang="en-US" altLang="zh-TW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𝑞</m:t>
                            </m:r>
                          </m:sub>
                        </m:sSub>
                      </m:e>
                      <m:sup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sSub>
                      <m:sSubPr>
                        <m:ctrlPr>
                          <a:rPr lang="en-US" altLang="zh-TW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sSub>
                      <m:sSubPr>
                        <m:ctrlPr>
                          <a:rPr lang="en-US" altLang="zh-TW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1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acc>
                          <m:accPr>
                            <m:chr m:val="̃"/>
                            <m:ctrlPr>
                              <a:rPr lang="en-US" altLang="zh-TW" b="1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TW" b="1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𝒑</m:t>
                            </m:r>
                          </m:e>
                        </m:acc>
                      </m:e>
                      <m:sub>
                        <m:r>
                          <a:rPr lang="en-US" altLang="zh-TW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altLang="zh-TW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altLang="zh-TW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endParaRPr lang="en-US" dirty="0"/>
              </a:p>
              <a:p>
                <a:pPr lvl="1"/>
                <a:r>
                  <a:rPr lang="en-US" dirty="0" err="1"/>
                  <a:t>ALiBi</a:t>
                </a:r>
                <a:r>
                  <a:rPr lang="en-US" dirty="0"/>
                  <a:t> learns learns a scalar </a:t>
                </a:r>
                <a14:m>
                  <m:oMath xmlns:m="http://schemas.openxmlformats.org/officeDocument/2006/math">
                    <m:r>
                      <a:rPr lang="en-US" altLang="zh-TW" sz="16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altLang="zh-TW" sz="16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such that:</a:t>
                </a:r>
              </a:p>
              <a:p>
                <a:pPr marL="685800" lvl="2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60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  <m:sSub>
                        <m:sSubPr>
                          <m:ctrlPr>
                            <a:rPr lang="en-US" altLang="zh-TW" sz="1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6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n-US" altLang="zh-TW" sz="1600" i="1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altLang="zh-TW" sz="1600" b="1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sz="1600" b="1" i="1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en-US" altLang="zh-TW" sz="1600" b="1" i="1">
                              <a:latin typeface="Cambria Math" panose="02040503050406030204" pitchFamily="18" charset="0"/>
                            </a:rPr>
                            <m:t>𝒊</m:t>
                          </m:r>
                        </m:sub>
                        <m:sup>
                          <m:r>
                            <a:rPr lang="en-US" altLang="zh-TW" sz="1600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  <m:sSup>
                        <m:sSupPr>
                          <m:ctrlPr>
                            <a:rPr lang="en-US" altLang="zh-TW" sz="16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US" altLang="zh-TW" sz="16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6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e>
                            <m:sub>
                              <m:r>
                                <a:rPr lang="en-US" altLang="zh-TW" sz="16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sub>
                          </m:sSub>
                        </m:e>
                        <m:sup>
                          <m:r>
                            <a:rPr lang="en-US" altLang="zh-TW" sz="1600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sSub>
                        <m:sSubPr>
                          <m:ctrlPr>
                            <a:rPr lang="en-US" altLang="zh-TW" sz="16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6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altLang="zh-TW" sz="16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sSub>
                        <m:sSubPr>
                          <m:ctrlPr>
                            <a:rPr lang="en-US" altLang="zh-TW" sz="16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600" b="1" i="1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en-US" altLang="zh-TW" sz="1600" b="1" i="1">
                              <a:latin typeface="Cambria Math" panose="02040503050406030204" pitchFamily="18" charset="0"/>
                            </a:rPr>
                            <m:t>𝒋</m:t>
                          </m:r>
                        </m:sub>
                      </m:sSub>
                      <m:r>
                        <a:rPr lang="en-US" altLang="zh-TW" sz="1600" b="1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zh-TW" sz="16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altLang="zh-TW" sz="1600" b="1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TW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en-US" altLang="zh-TW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altLang="zh-TW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zh-TW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𝑗</m:t>
                      </m:r>
                      <m:r>
                        <a:rPr lang="en-US" altLang="zh-TW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</m:oMath>
                  </m:oMathPara>
                </a14:m>
                <a:endParaRPr lang="en-US" dirty="0"/>
              </a:p>
              <a:p>
                <a:pPr marL="685800" lvl="2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2698E691-C129-1C6B-B712-FF9AFE75643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6"/>
              </p:nvPr>
            </p:nvSpPr>
            <p:spPr>
              <a:xfrm>
                <a:off x="335281" y="1390650"/>
                <a:ext cx="8808720" cy="3077573"/>
              </a:xfrm>
              <a:blipFill>
                <a:blip r:embed="rId3"/>
                <a:stretch>
                  <a:fillRect l="-288" t="-12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object 3">
            <a:extLst>
              <a:ext uri="{FF2B5EF4-FFF2-40B4-BE49-F238E27FC236}">
                <a16:creationId xmlns:a16="http://schemas.microsoft.com/office/drawing/2014/main" id="{30827A80-4D14-E1A4-2252-C8DDE642441E}"/>
              </a:ext>
            </a:extLst>
          </p:cNvPr>
          <p:cNvSpPr txBox="1"/>
          <p:nvPr/>
        </p:nvSpPr>
        <p:spPr>
          <a:xfrm>
            <a:off x="2045019" y="4904861"/>
            <a:ext cx="5023360" cy="130052"/>
          </a:xfrm>
          <a:prstGeom prst="rect">
            <a:avLst/>
          </a:prstGeom>
        </p:spPr>
        <p:txBody>
          <a:bodyPr vert="horz" wrap="square" lIns="0" tIns="7509" rIns="0" bIns="0" rtlCol="0">
            <a:spAutoFit/>
          </a:bodyPr>
          <a:lstStyle/>
          <a:p>
            <a:pPr marL="5776">
              <a:spcBef>
                <a:spcPts val="59"/>
              </a:spcBef>
            </a:pPr>
            <a:r>
              <a:rPr lang="en-US" sz="796" spc="4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Exploring the Limits of Transfer Learning with a Unified Text-to-Text Transformer, 2020</a:t>
            </a:r>
            <a:endParaRPr sz="796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38756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6065" rIns="0" bIns="0" rtlCol="0">
            <a:spAutoFit/>
          </a:bodyPr>
          <a:lstStyle/>
          <a:p>
            <a:pPr marL="5776">
              <a:lnSpc>
                <a:spcPct val="100000"/>
              </a:lnSpc>
              <a:spcBef>
                <a:spcPts val="48"/>
              </a:spcBef>
            </a:pPr>
            <a:r>
              <a:rPr spc="-5" dirty="0"/>
              <a:t>Attention</a:t>
            </a:r>
            <a:r>
              <a:rPr spc="-43" dirty="0"/>
              <a:t> </a:t>
            </a:r>
            <a:r>
              <a:rPr dirty="0"/>
              <a:t>with</a:t>
            </a:r>
            <a:r>
              <a:rPr spc="-41" dirty="0"/>
              <a:t> </a:t>
            </a:r>
            <a:r>
              <a:rPr dirty="0"/>
              <a:t>Linear</a:t>
            </a:r>
            <a:r>
              <a:rPr spc="-43" dirty="0"/>
              <a:t> </a:t>
            </a:r>
            <a:r>
              <a:rPr dirty="0"/>
              <a:t>Biases</a:t>
            </a:r>
            <a:r>
              <a:rPr spc="-41" dirty="0"/>
              <a:t> </a:t>
            </a:r>
            <a:r>
              <a:rPr spc="-5" dirty="0"/>
              <a:t>(ALiBi)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EF235D2-DADE-BD7A-4C47-E321B31FA76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marL="188585" indent="-171546">
              <a:spcBef>
                <a:spcPts val="623"/>
              </a:spcBef>
              <a:buFont typeface="Arial"/>
              <a:buChar char="•"/>
              <a:tabLst>
                <a:tab pos="188874" algn="l"/>
              </a:tabLst>
            </a:pPr>
            <a:r>
              <a:rPr lang="en-US" sz="1600" dirty="0">
                <a:latin typeface="Calibri"/>
                <a:cs typeface="Calibri"/>
              </a:rPr>
              <a:t>Add</a:t>
            </a:r>
            <a:r>
              <a:rPr lang="en-US" sz="1600" spc="-36" dirty="0">
                <a:latin typeface="Calibri"/>
                <a:cs typeface="Calibri"/>
              </a:rPr>
              <a:t> </a:t>
            </a:r>
            <a:r>
              <a:rPr lang="en-US" sz="1600" dirty="0">
                <a:latin typeface="Calibri"/>
                <a:cs typeface="Calibri"/>
              </a:rPr>
              <a:t>a</a:t>
            </a:r>
            <a:r>
              <a:rPr lang="en-US" sz="1600" spc="-36" dirty="0">
                <a:latin typeface="Calibri"/>
                <a:cs typeface="Calibri"/>
              </a:rPr>
              <a:t> </a:t>
            </a:r>
            <a:r>
              <a:rPr lang="en-US" sz="1600" dirty="0">
                <a:latin typeface="Calibri"/>
                <a:cs typeface="Calibri"/>
              </a:rPr>
              <a:t>constant</a:t>
            </a:r>
            <a:r>
              <a:rPr lang="en-US" sz="1600" spc="-34" dirty="0">
                <a:latin typeface="Calibri"/>
                <a:cs typeface="Calibri"/>
              </a:rPr>
              <a:t> </a:t>
            </a:r>
            <a:r>
              <a:rPr lang="en-US" sz="1600" dirty="0">
                <a:latin typeface="Calibri"/>
                <a:cs typeface="Calibri"/>
              </a:rPr>
              <a:t>value</a:t>
            </a:r>
            <a:r>
              <a:rPr lang="en-US" sz="1600" spc="-36" dirty="0">
                <a:latin typeface="Calibri"/>
                <a:cs typeface="Calibri"/>
              </a:rPr>
              <a:t> </a:t>
            </a:r>
            <a:r>
              <a:rPr lang="en-US" sz="1600" dirty="0">
                <a:latin typeface="Calibri"/>
                <a:cs typeface="Calibri"/>
              </a:rPr>
              <a:t>to</a:t>
            </a:r>
            <a:r>
              <a:rPr lang="en-US" sz="1600" spc="-34" dirty="0">
                <a:latin typeface="Calibri"/>
                <a:cs typeface="Calibri"/>
              </a:rPr>
              <a:t> </a:t>
            </a:r>
            <a:r>
              <a:rPr lang="en-US" sz="1600" dirty="0">
                <a:latin typeface="Calibri"/>
                <a:cs typeface="Calibri"/>
              </a:rPr>
              <a:t>the</a:t>
            </a:r>
            <a:r>
              <a:rPr lang="en-US" sz="1600" spc="-36" dirty="0">
                <a:latin typeface="Calibri"/>
                <a:cs typeface="Calibri"/>
              </a:rPr>
              <a:t> </a:t>
            </a:r>
            <a:r>
              <a:rPr lang="en-US" sz="1600" dirty="0">
                <a:latin typeface="Calibri"/>
                <a:cs typeface="Calibri"/>
              </a:rPr>
              <a:t>attention</a:t>
            </a:r>
            <a:r>
              <a:rPr lang="en-US" sz="1600" spc="-34" dirty="0">
                <a:latin typeface="Calibri"/>
                <a:cs typeface="Calibri"/>
              </a:rPr>
              <a:t> </a:t>
            </a:r>
            <a:r>
              <a:rPr lang="en-US" sz="1600" spc="-5" dirty="0">
                <a:latin typeface="Calibri"/>
                <a:cs typeface="Calibri"/>
              </a:rPr>
              <a:t>logits</a:t>
            </a:r>
            <a:endParaRPr lang="en-US" sz="1600" dirty="0">
              <a:latin typeface="Calibri"/>
              <a:cs typeface="Calibri"/>
            </a:endParaRPr>
          </a:p>
          <a:p>
            <a:pPr marL="188585" indent="-171546">
              <a:spcBef>
                <a:spcPts val="582"/>
              </a:spcBef>
              <a:buFont typeface="Arial"/>
              <a:buChar char="•"/>
              <a:tabLst>
                <a:tab pos="188874" algn="l"/>
              </a:tabLst>
            </a:pPr>
            <a:r>
              <a:rPr lang="en-US" sz="1600" dirty="0">
                <a:latin typeface="Calibri"/>
                <a:cs typeface="Calibri"/>
              </a:rPr>
              <a:t>Apply</a:t>
            </a:r>
            <a:r>
              <a:rPr lang="en-US" sz="1600" spc="-7" dirty="0">
                <a:latin typeface="Calibri"/>
                <a:cs typeface="Calibri"/>
              </a:rPr>
              <a:t> </a:t>
            </a:r>
            <a:r>
              <a:rPr lang="en-US" sz="1600" dirty="0">
                <a:latin typeface="Calibri"/>
                <a:cs typeface="Calibri"/>
              </a:rPr>
              <a:t>a</a:t>
            </a:r>
            <a:r>
              <a:rPr lang="en-US" sz="1600" spc="-5" dirty="0">
                <a:latin typeface="Calibri"/>
                <a:cs typeface="Calibri"/>
              </a:rPr>
              <a:t> </a:t>
            </a:r>
            <a:r>
              <a:rPr lang="en-US" sz="1600" dirty="0">
                <a:latin typeface="Calibri"/>
                <a:cs typeface="Calibri"/>
              </a:rPr>
              <a:t>head</a:t>
            </a:r>
            <a:r>
              <a:rPr lang="en-US" sz="1600" spc="-5" dirty="0">
                <a:latin typeface="Calibri"/>
                <a:cs typeface="Calibri"/>
              </a:rPr>
              <a:t> </a:t>
            </a:r>
            <a:r>
              <a:rPr lang="en-US" sz="1600" dirty="0">
                <a:latin typeface="Calibri"/>
                <a:cs typeface="Calibri"/>
              </a:rPr>
              <a:t>specific</a:t>
            </a:r>
            <a:r>
              <a:rPr lang="en-US" sz="1600" spc="-5" dirty="0">
                <a:latin typeface="Calibri"/>
                <a:cs typeface="Calibri"/>
              </a:rPr>
              <a:t> </a:t>
            </a:r>
            <a:r>
              <a:rPr lang="en-US" sz="1600" dirty="0">
                <a:latin typeface="Calibri"/>
                <a:cs typeface="Calibri"/>
              </a:rPr>
              <a:t>scalar</a:t>
            </a:r>
            <a:r>
              <a:rPr lang="en-US" sz="1600" spc="-5" dirty="0">
                <a:latin typeface="Calibri"/>
                <a:cs typeface="Calibri"/>
              </a:rPr>
              <a:t> </a:t>
            </a:r>
            <a:r>
              <a:rPr lang="en-US" sz="1600" b="1" spc="-23" dirty="0">
                <a:latin typeface="Calibri"/>
                <a:cs typeface="Calibri"/>
              </a:rPr>
              <a:t>m</a:t>
            </a:r>
            <a:endParaRPr lang="en-US" sz="1600" dirty="0">
              <a:latin typeface="Calibri"/>
              <a:cs typeface="Calibri"/>
            </a:endParaRPr>
          </a:p>
          <a:p>
            <a:endParaRPr lang="en-US" dirty="0"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402790" y="2364753"/>
            <a:ext cx="4466883" cy="1827862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8359155" y="4811638"/>
            <a:ext cx="127649" cy="143803"/>
          </a:xfrm>
          <a:prstGeom prst="rect">
            <a:avLst/>
          </a:prstGeom>
        </p:spPr>
        <p:txBody>
          <a:bodyPr vert="horz" wrap="square" lIns="0" tIns="7220" rIns="0" bIns="0" rtlCol="0">
            <a:spAutoFit/>
          </a:bodyPr>
          <a:lstStyle/>
          <a:p>
            <a:pPr marL="5776">
              <a:spcBef>
                <a:spcPts val="57"/>
              </a:spcBef>
            </a:pPr>
            <a:r>
              <a:rPr sz="887" spc="-11" dirty="0">
                <a:solidFill>
                  <a:srgbClr val="888888"/>
                </a:solidFill>
                <a:latin typeface="Calibri"/>
                <a:cs typeface="Calibri"/>
              </a:rPr>
              <a:t>41</a:t>
            </a:r>
            <a:endParaRPr sz="887">
              <a:latin typeface="Calibri"/>
              <a:cs typeface="Calibri"/>
            </a:endParaRP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E9B130AD-1F83-78B8-F9D9-49D0E2AB4438}"/>
              </a:ext>
            </a:extLst>
          </p:cNvPr>
          <p:cNvSpPr txBox="1"/>
          <p:nvPr/>
        </p:nvSpPr>
        <p:spPr>
          <a:xfrm>
            <a:off x="1983603" y="4904861"/>
            <a:ext cx="5023360" cy="130052"/>
          </a:xfrm>
          <a:prstGeom prst="rect">
            <a:avLst/>
          </a:prstGeom>
        </p:spPr>
        <p:txBody>
          <a:bodyPr vert="horz" wrap="square" lIns="0" tIns="7509" rIns="0" bIns="0" rtlCol="0">
            <a:spAutoFit/>
          </a:bodyPr>
          <a:lstStyle/>
          <a:p>
            <a:pPr marL="5776">
              <a:spcBef>
                <a:spcPts val="59"/>
              </a:spcBef>
            </a:pPr>
            <a:r>
              <a:rPr sz="796" spc="4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Train</a:t>
            </a:r>
            <a:r>
              <a:rPr sz="796" spc="36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796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Short,</a:t>
            </a:r>
            <a:r>
              <a:rPr sz="796" spc="36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796" spc="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Test</a:t>
            </a:r>
            <a:r>
              <a:rPr sz="796" spc="36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Long:</a:t>
            </a:r>
            <a:r>
              <a:rPr sz="796" spc="39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796" spc="36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Attention </a:t>
            </a:r>
            <a:r>
              <a:rPr sz="796" spc="4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with</a:t>
            </a:r>
            <a:r>
              <a:rPr sz="796" spc="39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796" spc="34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Linear</a:t>
            </a:r>
            <a:r>
              <a:rPr sz="796" spc="39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796" spc="-4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Bia</a:t>
            </a:r>
            <a:r>
              <a:rPr sz="989" spc="-68" baseline="383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r>
              <a:rPr sz="796" spc="-4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</a:t>
            </a:r>
            <a:r>
              <a:rPr sz="989" spc="-68" baseline="383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sz="796" spc="-4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es</a:t>
            </a:r>
            <a:r>
              <a:rPr sz="796" spc="39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796" spc="52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Enables</a:t>
            </a:r>
            <a:r>
              <a:rPr sz="796" spc="39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796" spc="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Input</a:t>
            </a:r>
            <a:r>
              <a:rPr sz="796" spc="39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796" spc="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Length</a:t>
            </a:r>
            <a:r>
              <a:rPr sz="796" spc="39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796" spc="4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Extrapolation</a:t>
            </a:r>
            <a:r>
              <a:rPr sz="796" spc="39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(2022)</a:t>
            </a:r>
            <a:endParaRPr sz="796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2108.12409] Train Short, Test Long: Attention with Linear Biases Enables  Input Length Extrapolation">
            <a:extLst>
              <a:ext uri="{FF2B5EF4-FFF2-40B4-BE49-F238E27FC236}">
                <a16:creationId xmlns:a16="http://schemas.microsoft.com/office/drawing/2014/main" id="{C461E0AB-380E-D676-0E06-F2373ABBB5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1264" y="1734984"/>
            <a:ext cx="4112005" cy="3133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FDEE023-23E7-2644-A835-D939ACFA8F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Length Extrapolation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4DC999-9CC4-D591-20F7-7F06BC09B43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33919" y="1390650"/>
            <a:ext cx="7015792" cy="3077573"/>
          </a:xfrm>
        </p:spPr>
        <p:txBody>
          <a:bodyPr/>
          <a:lstStyle/>
          <a:p>
            <a:r>
              <a:rPr lang="en-US" dirty="0"/>
              <a:t>Note there are two interpretations of “length extrapolation”: </a:t>
            </a:r>
          </a:p>
          <a:p>
            <a:pPr lvl="1"/>
            <a:r>
              <a:rPr lang="en-US" dirty="0"/>
              <a:t>Modest interpretation: LM should </a:t>
            </a:r>
            <a:br>
              <a:rPr lang="en-US" dirty="0"/>
            </a:br>
            <a:r>
              <a:rPr lang="en-US" dirty="0"/>
              <a:t>not crash when given long context, i.e., </a:t>
            </a:r>
            <a:br>
              <a:rPr lang="en-US" dirty="0"/>
            </a:br>
            <a:r>
              <a:rPr lang="en-US" dirty="0"/>
              <a:t>PPL should </a:t>
            </a:r>
            <a:r>
              <a:rPr lang="en-US" b="1" dirty="0"/>
              <a:t>not get worse </a:t>
            </a:r>
            <a:r>
              <a:rPr lang="en-US" dirty="0"/>
              <a:t>with more context.</a:t>
            </a:r>
          </a:p>
          <a:p>
            <a:pPr lvl="1"/>
            <a:r>
              <a:rPr lang="en-US" dirty="0"/>
              <a:t>Strict interpretation: LM should </a:t>
            </a:r>
            <a:br>
              <a:rPr lang="en-US" dirty="0"/>
            </a:br>
            <a:r>
              <a:rPr lang="en-US" dirty="0"/>
              <a:t>exploit the added information, i.e., PPL </a:t>
            </a:r>
            <a:br>
              <a:rPr lang="en-US" dirty="0"/>
            </a:br>
            <a:r>
              <a:rPr lang="en-US" dirty="0"/>
              <a:t>should </a:t>
            </a:r>
            <a:r>
              <a:rPr lang="en-US" b="1" dirty="0"/>
              <a:t>get smaller </a:t>
            </a:r>
            <a:r>
              <a:rPr lang="en-US" dirty="0"/>
              <a:t>with more context.</a:t>
            </a:r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841A9350-169B-AEF6-B145-BB660DC416EF}"/>
              </a:ext>
            </a:extLst>
          </p:cNvPr>
          <p:cNvSpPr txBox="1"/>
          <p:nvPr/>
        </p:nvSpPr>
        <p:spPr>
          <a:xfrm>
            <a:off x="6816596" y="4911332"/>
            <a:ext cx="1466230" cy="178456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5776">
              <a:spcBef>
                <a:spcPts val="55"/>
              </a:spcBef>
            </a:pPr>
            <a:r>
              <a:rPr sz="1114" dirty="0">
                <a:latin typeface="Calibri"/>
                <a:cs typeface="Calibri"/>
              </a:rPr>
              <a:t>fig</a:t>
            </a:r>
            <a:r>
              <a:rPr sz="1114" spc="-11" dirty="0">
                <a:latin typeface="Calibri"/>
                <a:cs typeface="Calibri"/>
              </a:rPr>
              <a:t> </a:t>
            </a:r>
            <a:r>
              <a:rPr sz="1114" dirty="0">
                <a:latin typeface="Calibri"/>
                <a:cs typeface="Calibri"/>
              </a:rPr>
              <a:t>from</a:t>
            </a:r>
            <a:r>
              <a:rPr sz="1114" spc="-11" dirty="0">
                <a:latin typeface="Calibri"/>
                <a:cs typeface="Calibri"/>
              </a:rPr>
              <a:t> </a:t>
            </a:r>
            <a:r>
              <a:rPr sz="1114" dirty="0">
                <a:latin typeface="Calibri"/>
                <a:cs typeface="Calibri"/>
              </a:rPr>
              <a:t>Ofir</a:t>
            </a:r>
            <a:r>
              <a:rPr sz="1114" spc="-11" dirty="0">
                <a:latin typeface="Calibri"/>
                <a:cs typeface="Calibri"/>
              </a:rPr>
              <a:t> </a:t>
            </a:r>
            <a:r>
              <a:rPr sz="1114" dirty="0">
                <a:latin typeface="Calibri"/>
                <a:cs typeface="Calibri"/>
              </a:rPr>
              <a:t>Press</a:t>
            </a:r>
            <a:r>
              <a:rPr sz="1114" spc="-9" dirty="0">
                <a:latin typeface="Calibri"/>
                <a:cs typeface="Calibri"/>
              </a:rPr>
              <a:t> </a:t>
            </a:r>
            <a:r>
              <a:rPr sz="1114" spc="-5" dirty="0">
                <a:latin typeface="Calibri"/>
                <a:cs typeface="Calibri"/>
              </a:rPr>
              <a:t>(2023)</a:t>
            </a:r>
            <a:endParaRPr sz="1114" dirty="0">
              <a:latin typeface="Calibri"/>
              <a:cs typeface="Calibri"/>
            </a:endParaRPr>
          </a:p>
        </p:txBody>
      </p:sp>
      <p:sp>
        <p:nvSpPr>
          <p:cNvPr id="6" name="Rounded Rectangular Callout 5">
            <a:extLst>
              <a:ext uri="{FF2B5EF4-FFF2-40B4-BE49-F238E27FC236}">
                <a16:creationId xmlns:a16="http://schemas.microsoft.com/office/drawing/2014/main" id="{C1C3AB05-8DC8-0B52-5C0B-7E8F70D2399D}"/>
              </a:ext>
            </a:extLst>
          </p:cNvPr>
          <p:cNvSpPr/>
          <p:nvPr/>
        </p:nvSpPr>
        <p:spPr>
          <a:xfrm>
            <a:off x="141943" y="3595655"/>
            <a:ext cx="5009321" cy="1067419"/>
          </a:xfrm>
          <a:prstGeom prst="wedgeRoundRectCallout">
            <a:avLst>
              <a:gd name="adj1" fmla="val 55052"/>
              <a:gd name="adj2" fmla="val 15012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This result shows that </a:t>
            </a:r>
            <a:r>
              <a:rPr lang="en-US" sz="1600" dirty="0" err="1">
                <a:solidFill>
                  <a:schemeClr val="tx1"/>
                </a:solidFill>
              </a:rPr>
              <a:t>ALiBi</a:t>
            </a:r>
            <a:r>
              <a:rPr lang="en-US" sz="1600" dirty="0">
                <a:solidFill>
                  <a:schemeClr val="tx1"/>
                </a:solidFill>
              </a:rPr>
              <a:t> is length generalizable according to the modest definition. </a:t>
            </a:r>
            <a:br>
              <a:rPr lang="en-US" sz="1600" dirty="0">
                <a:solidFill>
                  <a:schemeClr val="tx1"/>
                </a:solidFill>
              </a:rPr>
            </a:br>
            <a:r>
              <a:rPr lang="en-US" sz="1600" dirty="0">
                <a:solidFill>
                  <a:schemeClr val="tx1"/>
                </a:solidFill>
              </a:rPr>
              <a:t>It does </a:t>
            </a:r>
            <a:r>
              <a:rPr lang="en-US" sz="1600" b="1" dirty="0">
                <a:solidFill>
                  <a:schemeClr val="tx1"/>
                </a:solidFill>
              </a:rPr>
              <a:t>not</a:t>
            </a:r>
            <a:r>
              <a:rPr lang="en-US" sz="1600" dirty="0">
                <a:solidFill>
                  <a:schemeClr val="tx1"/>
                </a:solidFill>
              </a:rPr>
              <a:t> tell us whether it is length generalization according to the strict interpretation.</a:t>
            </a:r>
          </a:p>
        </p:txBody>
      </p:sp>
    </p:spTree>
    <p:extLst>
      <p:ext uri="{BB962C8B-B14F-4D97-AF65-F5344CB8AC3E}">
        <p14:creationId xmlns:p14="http://schemas.microsoft.com/office/powerpoint/2010/main" val="14164085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BCB43C-3253-AFE0-BB24-A560D2C085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ALiBi</a:t>
            </a:r>
            <a:r>
              <a:rPr lang="en-US" dirty="0"/>
              <a:t> vs. Fixed Window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4E9328-27CA-5B31-6FAA-58256BC2E2E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Hypothesis: </a:t>
            </a:r>
            <a:r>
              <a:rPr lang="en-US" dirty="0" err="1"/>
              <a:t>ALiBi</a:t>
            </a:r>
            <a:r>
              <a:rPr lang="en-US" dirty="0"/>
              <a:t> might be acting like a fixed-window. </a:t>
            </a:r>
          </a:p>
          <a:p>
            <a:r>
              <a:rPr lang="en-US" dirty="0" err="1"/>
              <a:t>ALiBi</a:t>
            </a:r>
            <a:r>
              <a:rPr lang="en-US" dirty="0"/>
              <a:t> scales the attention values based on </a:t>
            </a:r>
            <a:br>
              <a:rPr lang="en-US" dirty="0"/>
            </a:br>
            <a:r>
              <a:rPr lang="en-US" dirty="0"/>
              <a:t>their distance, effectively ignoring long-range </a:t>
            </a:r>
            <a:br>
              <a:rPr lang="en-US" dirty="0"/>
            </a:br>
            <a:r>
              <a:rPr lang="en-US" dirty="0"/>
              <a:t>context and acting like a moving window. </a:t>
            </a:r>
          </a:p>
          <a:p>
            <a:r>
              <a:rPr lang="en-US" dirty="0"/>
              <a:t>This sounds like a bad idea, since the we </a:t>
            </a:r>
            <a:br>
              <a:rPr lang="en-US" dirty="0"/>
            </a:br>
            <a:r>
              <a:rPr lang="en-US" dirty="0"/>
              <a:t>want language models to attend to </a:t>
            </a:r>
            <a:br>
              <a:rPr lang="en-US" dirty="0"/>
            </a:br>
            <a:r>
              <a:rPr lang="en-US" dirty="0"/>
              <a:t>long-range dependencies. </a:t>
            </a:r>
          </a:p>
          <a:p>
            <a:r>
              <a:rPr lang="en-US" dirty="0"/>
              <a:t>But the good news is that, stacking</a:t>
            </a:r>
            <a:br>
              <a:rPr lang="en-US" dirty="0"/>
            </a:br>
            <a:r>
              <a:rPr lang="en-US" dirty="0"/>
              <a:t>self-attention layers mitigates such </a:t>
            </a:r>
            <a:br>
              <a:rPr lang="en-US" dirty="0"/>
            </a:br>
            <a:r>
              <a:rPr lang="en-US" dirty="0"/>
              <a:t>narrow attention window. </a:t>
            </a:r>
          </a:p>
          <a:p>
            <a:endParaRPr lang="en-US" dirty="0"/>
          </a:p>
        </p:txBody>
      </p:sp>
      <p:pic>
        <p:nvPicPr>
          <p:cNvPr id="7" name="Picture 6" descr="A group of squares with numbers and equations&#10;&#10;Description automatically generated">
            <a:extLst>
              <a:ext uri="{FF2B5EF4-FFF2-40B4-BE49-F238E27FC236}">
                <a16:creationId xmlns:a16="http://schemas.microsoft.com/office/drawing/2014/main" id="{DD0B215C-FE04-3FE3-9092-344B98BBE5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646" t="7968" r="18410"/>
          <a:stretch/>
        </p:blipFill>
        <p:spPr>
          <a:xfrm>
            <a:off x="5111193" y="1646042"/>
            <a:ext cx="3179821" cy="3077573"/>
          </a:xfrm>
          <a:prstGeom prst="rect">
            <a:avLst/>
          </a:prstGeom>
        </p:spPr>
      </p:pic>
      <p:sp>
        <p:nvSpPr>
          <p:cNvPr id="8" name="object 5">
            <a:extLst>
              <a:ext uri="{FF2B5EF4-FFF2-40B4-BE49-F238E27FC236}">
                <a16:creationId xmlns:a16="http://schemas.microsoft.com/office/drawing/2014/main" id="{61626837-EA17-B152-04A4-E3E7631570BB}"/>
              </a:ext>
            </a:extLst>
          </p:cNvPr>
          <p:cNvSpPr txBox="1"/>
          <p:nvPr/>
        </p:nvSpPr>
        <p:spPr>
          <a:xfrm>
            <a:off x="5835153" y="4857925"/>
            <a:ext cx="1841082" cy="178456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5776">
              <a:spcBef>
                <a:spcPts val="55"/>
              </a:spcBef>
            </a:pPr>
            <a:r>
              <a:rPr lang="en-US" sz="1114" dirty="0">
                <a:latin typeface="Calibri"/>
                <a:cs typeface="Calibri"/>
              </a:rPr>
              <a:t>fig</a:t>
            </a:r>
            <a:r>
              <a:rPr lang="en-US" sz="1114" spc="-11" dirty="0">
                <a:latin typeface="Calibri"/>
                <a:cs typeface="Calibri"/>
              </a:rPr>
              <a:t> </a:t>
            </a:r>
            <a:r>
              <a:rPr lang="en-US" sz="1114" dirty="0">
                <a:latin typeface="Calibri"/>
                <a:cs typeface="Calibri"/>
              </a:rPr>
              <a:t>from</a:t>
            </a:r>
            <a:r>
              <a:rPr lang="en-US" sz="1114" spc="-11" dirty="0">
                <a:latin typeface="Calibri"/>
                <a:cs typeface="Calibri"/>
              </a:rPr>
              <a:t> </a:t>
            </a:r>
            <a:r>
              <a:rPr lang="en-US" sz="1114" dirty="0">
                <a:latin typeface="Calibri"/>
                <a:cs typeface="Calibri"/>
              </a:rPr>
              <a:t>Ta-Chung Chi </a:t>
            </a:r>
            <a:r>
              <a:rPr lang="en-US" sz="1114" spc="-5" dirty="0">
                <a:latin typeface="Calibri"/>
                <a:cs typeface="Calibri"/>
              </a:rPr>
              <a:t>(2023)</a:t>
            </a:r>
            <a:endParaRPr lang="en-US" sz="1114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817090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E6C10-6CFF-136A-CFDD-165D4CA006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919" y="107119"/>
            <a:ext cx="8378069" cy="857542"/>
          </a:xfrm>
        </p:spPr>
        <p:txBody>
          <a:bodyPr/>
          <a:lstStyle/>
          <a:p>
            <a:r>
              <a:rPr lang="en-US" dirty="0"/>
              <a:t>Fixed Window Attending to Long-Context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329386-BD18-763E-252A-19E36831401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Imagine you have a Self-Attention limited to a window of size 4.</a:t>
            </a:r>
          </a:p>
          <a:p>
            <a:endParaRPr lang="en-US" dirty="0"/>
          </a:p>
        </p:txBody>
      </p:sp>
      <p:sp>
        <p:nvSpPr>
          <p:cNvPr id="4" name="object 3">
            <a:extLst>
              <a:ext uri="{FF2B5EF4-FFF2-40B4-BE49-F238E27FC236}">
                <a16:creationId xmlns:a16="http://schemas.microsoft.com/office/drawing/2014/main" id="{61E55B7E-8BED-C457-C0AB-110479F9DD0F}"/>
              </a:ext>
            </a:extLst>
          </p:cNvPr>
          <p:cNvSpPr txBox="1"/>
          <p:nvPr/>
        </p:nvSpPr>
        <p:spPr>
          <a:xfrm>
            <a:off x="1744136" y="4926625"/>
            <a:ext cx="6369458" cy="201559"/>
          </a:xfrm>
          <a:prstGeom prst="rect">
            <a:avLst/>
          </a:prstGeom>
        </p:spPr>
        <p:txBody>
          <a:bodyPr vert="horz" wrap="square" lIns="0" tIns="6697" rIns="0" bIns="0" rtlCol="0">
            <a:spAutoFit/>
          </a:bodyPr>
          <a:lstStyle/>
          <a:p>
            <a:pPr marL="6697" algn="ctr">
              <a:spcBef>
                <a:spcPts val="53"/>
              </a:spcBef>
            </a:pPr>
            <a:r>
              <a:rPr lang="en-US" sz="1266" spc="-16" dirty="0"/>
              <a:t>Transformer-XL: Attentive Language Models Beyond a Fixed-Length Context, 2020</a:t>
            </a:r>
            <a:endParaRPr sz="1266" dirty="0"/>
          </a:p>
        </p:txBody>
      </p:sp>
      <p:pic>
        <p:nvPicPr>
          <p:cNvPr id="6" name="Picture 5" descr="A diagram of a graph&#10;&#10;Description automatically generated">
            <a:extLst>
              <a:ext uri="{FF2B5EF4-FFF2-40B4-BE49-F238E27FC236}">
                <a16:creationId xmlns:a16="http://schemas.microsoft.com/office/drawing/2014/main" id="{3FB11F5D-9DC4-678E-ECD0-71A5BE69CE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6435"/>
          <a:stretch/>
        </p:blipFill>
        <p:spPr>
          <a:xfrm>
            <a:off x="1285280" y="1892560"/>
            <a:ext cx="6348986" cy="856842"/>
          </a:xfrm>
          <a:prstGeom prst="rect">
            <a:avLst/>
          </a:prstGeom>
        </p:spPr>
      </p:pic>
      <p:pic>
        <p:nvPicPr>
          <p:cNvPr id="11" name="Picture 10" descr="A diagram of a graph&#10;&#10;Description automatically generated">
            <a:extLst>
              <a:ext uri="{FF2B5EF4-FFF2-40B4-BE49-F238E27FC236}">
                <a16:creationId xmlns:a16="http://schemas.microsoft.com/office/drawing/2014/main" id="{0D9C67BB-4C6D-BEA3-69D8-1831CF9B96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0074" b="1"/>
          <a:stretch/>
        </p:blipFill>
        <p:spPr>
          <a:xfrm>
            <a:off x="1285280" y="2787944"/>
            <a:ext cx="6348986" cy="253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5248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E6C10-6CFF-136A-CFDD-165D4CA006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919" y="107119"/>
            <a:ext cx="8378069" cy="857542"/>
          </a:xfrm>
        </p:spPr>
        <p:txBody>
          <a:bodyPr/>
          <a:lstStyle/>
          <a:p>
            <a:r>
              <a:rPr lang="en-US" dirty="0"/>
              <a:t>Fixed Window Attending to Long-Context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329386-BD18-763E-252A-19E36831401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Imagine you have a Self-Attention limited to a window of size 4.</a:t>
            </a:r>
          </a:p>
          <a:p>
            <a:endParaRPr lang="en-US" dirty="0"/>
          </a:p>
        </p:txBody>
      </p:sp>
      <p:pic>
        <p:nvPicPr>
          <p:cNvPr id="6" name="Picture 5" descr="A diagram of a graph&#10;&#10;Description automatically generated">
            <a:extLst>
              <a:ext uri="{FF2B5EF4-FFF2-40B4-BE49-F238E27FC236}">
                <a16:creationId xmlns:a16="http://schemas.microsoft.com/office/drawing/2014/main" id="{3FB11F5D-9DC4-678E-ECD0-71A5BE69CE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6435"/>
          <a:stretch/>
        </p:blipFill>
        <p:spPr>
          <a:xfrm>
            <a:off x="1285280" y="1892560"/>
            <a:ext cx="6348986" cy="856842"/>
          </a:xfrm>
          <a:prstGeom prst="rect">
            <a:avLst/>
          </a:prstGeom>
        </p:spPr>
      </p:pic>
      <p:pic>
        <p:nvPicPr>
          <p:cNvPr id="7" name="Picture 6" descr="A diagram of a graph&#10;&#10;Description automatically generated">
            <a:extLst>
              <a:ext uri="{FF2B5EF4-FFF2-40B4-BE49-F238E27FC236}">
                <a16:creationId xmlns:a16="http://schemas.microsoft.com/office/drawing/2014/main" id="{665EFEC1-B281-39D7-AE97-64A66B88A3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2794" b="40354"/>
          <a:stretch/>
        </p:blipFill>
        <p:spPr>
          <a:xfrm>
            <a:off x="1285280" y="2743285"/>
            <a:ext cx="6348986" cy="685473"/>
          </a:xfrm>
          <a:prstGeom prst="rect">
            <a:avLst/>
          </a:prstGeom>
        </p:spPr>
      </p:pic>
      <p:pic>
        <p:nvPicPr>
          <p:cNvPr id="12" name="Picture 11" descr="A diagram of a graph&#10;&#10;Description automatically generated">
            <a:extLst>
              <a:ext uri="{FF2B5EF4-FFF2-40B4-BE49-F238E27FC236}">
                <a16:creationId xmlns:a16="http://schemas.microsoft.com/office/drawing/2014/main" id="{D4D16650-8BD0-29FC-458F-4E421F3763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0074" b="1"/>
          <a:stretch/>
        </p:blipFill>
        <p:spPr>
          <a:xfrm>
            <a:off x="1285280" y="3516396"/>
            <a:ext cx="6348986" cy="253367"/>
          </a:xfrm>
          <a:prstGeom prst="rect">
            <a:avLst/>
          </a:prstGeom>
        </p:spPr>
      </p:pic>
      <p:sp>
        <p:nvSpPr>
          <p:cNvPr id="5" name="object 3">
            <a:extLst>
              <a:ext uri="{FF2B5EF4-FFF2-40B4-BE49-F238E27FC236}">
                <a16:creationId xmlns:a16="http://schemas.microsoft.com/office/drawing/2014/main" id="{0499C022-966C-D098-BA8F-A813C35D886B}"/>
              </a:ext>
            </a:extLst>
          </p:cNvPr>
          <p:cNvSpPr txBox="1"/>
          <p:nvPr/>
        </p:nvSpPr>
        <p:spPr>
          <a:xfrm>
            <a:off x="1744136" y="4926625"/>
            <a:ext cx="6369458" cy="201559"/>
          </a:xfrm>
          <a:prstGeom prst="rect">
            <a:avLst/>
          </a:prstGeom>
        </p:spPr>
        <p:txBody>
          <a:bodyPr vert="horz" wrap="square" lIns="0" tIns="6697" rIns="0" bIns="0" rtlCol="0">
            <a:spAutoFit/>
          </a:bodyPr>
          <a:lstStyle/>
          <a:p>
            <a:pPr marL="6697" algn="ctr">
              <a:spcBef>
                <a:spcPts val="53"/>
              </a:spcBef>
            </a:pPr>
            <a:r>
              <a:rPr lang="en-US" sz="1266" spc="-16" dirty="0"/>
              <a:t>Transformer-XL: Attentive Language Models Beyond a Fixed-Length Context, 2020</a:t>
            </a:r>
            <a:endParaRPr sz="1266" dirty="0"/>
          </a:p>
        </p:txBody>
      </p:sp>
    </p:spTree>
    <p:extLst>
      <p:ext uri="{BB962C8B-B14F-4D97-AF65-F5344CB8AC3E}">
        <p14:creationId xmlns:p14="http://schemas.microsoft.com/office/powerpoint/2010/main" val="17387085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E6C10-6CFF-136A-CFDD-165D4CA006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919" y="107119"/>
            <a:ext cx="8378069" cy="857542"/>
          </a:xfrm>
        </p:spPr>
        <p:txBody>
          <a:bodyPr/>
          <a:lstStyle/>
          <a:p>
            <a:r>
              <a:rPr lang="en-US" dirty="0"/>
              <a:t>Fixed Window Attending to Long-Context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329386-BD18-763E-252A-19E36831401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Imagine you have a Self-Attention limited to a window of size 4.</a:t>
            </a:r>
          </a:p>
          <a:p>
            <a:endParaRPr lang="en-US" dirty="0"/>
          </a:p>
        </p:txBody>
      </p:sp>
      <p:pic>
        <p:nvPicPr>
          <p:cNvPr id="6" name="Picture 5" descr="A diagram of a graph&#10;&#10;Description automatically generated">
            <a:extLst>
              <a:ext uri="{FF2B5EF4-FFF2-40B4-BE49-F238E27FC236}">
                <a16:creationId xmlns:a16="http://schemas.microsoft.com/office/drawing/2014/main" id="{3FB11F5D-9DC4-678E-ECD0-71A5BE69CE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6435"/>
          <a:stretch/>
        </p:blipFill>
        <p:spPr>
          <a:xfrm>
            <a:off x="1285280" y="1892560"/>
            <a:ext cx="6348986" cy="856842"/>
          </a:xfrm>
          <a:prstGeom prst="rect">
            <a:avLst/>
          </a:prstGeom>
        </p:spPr>
      </p:pic>
      <p:pic>
        <p:nvPicPr>
          <p:cNvPr id="7" name="Picture 6" descr="A diagram of a graph&#10;&#10;Description automatically generated">
            <a:extLst>
              <a:ext uri="{FF2B5EF4-FFF2-40B4-BE49-F238E27FC236}">
                <a16:creationId xmlns:a16="http://schemas.microsoft.com/office/drawing/2014/main" id="{665EFEC1-B281-39D7-AE97-64A66B88A3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2794" b="40354"/>
          <a:stretch/>
        </p:blipFill>
        <p:spPr>
          <a:xfrm>
            <a:off x="1285280" y="2743285"/>
            <a:ext cx="6348986" cy="685473"/>
          </a:xfrm>
          <a:prstGeom prst="rect">
            <a:avLst/>
          </a:prstGeom>
        </p:spPr>
      </p:pic>
      <p:pic>
        <p:nvPicPr>
          <p:cNvPr id="8" name="Picture 7" descr="A diagram of a graph&#10;&#10;Description automatically generated">
            <a:extLst>
              <a:ext uri="{FF2B5EF4-FFF2-40B4-BE49-F238E27FC236}">
                <a16:creationId xmlns:a16="http://schemas.microsoft.com/office/drawing/2014/main" id="{07754C44-C62A-528D-B9BB-C270F81549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9281"/>
          <a:stretch/>
        </p:blipFill>
        <p:spPr>
          <a:xfrm>
            <a:off x="1285280" y="3428758"/>
            <a:ext cx="6348986" cy="1039465"/>
          </a:xfrm>
          <a:prstGeom prst="rect">
            <a:avLst/>
          </a:prstGeom>
        </p:spPr>
      </p:pic>
      <p:sp>
        <p:nvSpPr>
          <p:cNvPr id="5" name="object 3">
            <a:extLst>
              <a:ext uri="{FF2B5EF4-FFF2-40B4-BE49-F238E27FC236}">
                <a16:creationId xmlns:a16="http://schemas.microsoft.com/office/drawing/2014/main" id="{5EE6471E-67A3-646A-24B9-C447FCCDECF8}"/>
              </a:ext>
            </a:extLst>
          </p:cNvPr>
          <p:cNvSpPr txBox="1"/>
          <p:nvPr/>
        </p:nvSpPr>
        <p:spPr>
          <a:xfrm>
            <a:off x="1744136" y="4926625"/>
            <a:ext cx="6369458" cy="201559"/>
          </a:xfrm>
          <a:prstGeom prst="rect">
            <a:avLst/>
          </a:prstGeom>
        </p:spPr>
        <p:txBody>
          <a:bodyPr vert="horz" wrap="square" lIns="0" tIns="6697" rIns="0" bIns="0" rtlCol="0">
            <a:spAutoFit/>
          </a:bodyPr>
          <a:lstStyle/>
          <a:p>
            <a:pPr marL="6697" algn="ctr">
              <a:spcBef>
                <a:spcPts val="53"/>
              </a:spcBef>
            </a:pPr>
            <a:r>
              <a:rPr lang="en-US" sz="1266" spc="-16" dirty="0"/>
              <a:t>Transformer-XL: Attentive Language Models Beyond a Fixed-Length Context, 2020</a:t>
            </a:r>
            <a:endParaRPr sz="1266" dirty="0"/>
          </a:p>
        </p:txBody>
      </p:sp>
    </p:spTree>
    <p:extLst>
      <p:ext uri="{BB962C8B-B14F-4D97-AF65-F5344CB8AC3E}">
        <p14:creationId xmlns:p14="http://schemas.microsoft.com/office/powerpoint/2010/main" val="19642390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EE67B-993B-9FCB-DFA9-51CECF3647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on Proposals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1348A8-2EE6-1199-A6E4-3DB6578EC77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Anonymous? :)</a:t>
            </a:r>
          </a:p>
          <a:p>
            <a:r>
              <a:rPr lang="en-US" dirty="0"/>
              <a:t>No abstract? :)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A2E7519-025C-F598-DF9E-C0C9A5CC04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7966" y="1231162"/>
            <a:ext cx="5506034" cy="3030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96924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3919" y="496872"/>
            <a:ext cx="8085415" cy="467789"/>
          </a:xfrm>
          <a:prstGeom prst="rect">
            <a:avLst/>
          </a:prstGeom>
        </p:spPr>
        <p:txBody>
          <a:bodyPr vert="horz" wrap="square" lIns="0" tIns="6065" rIns="0" bIns="0" rtlCol="0">
            <a:spAutoFit/>
          </a:bodyPr>
          <a:lstStyle/>
          <a:p>
            <a:pPr marL="5776">
              <a:lnSpc>
                <a:spcPct val="100000"/>
              </a:lnSpc>
              <a:spcBef>
                <a:spcPts val="48"/>
              </a:spcBef>
            </a:pPr>
            <a:r>
              <a:rPr dirty="0"/>
              <a:t>Rotary</a:t>
            </a:r>
            <a:r>
              <a:rPr spc="-59" dirty="0"/>
              <a:t> </a:t>
            </a:r>
            <a:r>
              <a:rPr dirty="0"/>
              <a:t>Positional</a:t>
            </a:r>
            <a:r>
              <a:rPr spc="-57" dirty="0"/>
              <a:t> </a:t>
            </a:r>
            <a:r>
              <a:rPr lang="en-US" dirty="0"/>
              <a:t>Encoding</a:t>
            </a:r>
            <a:r>
              <a:rPr spc="-57" dirty="0"/>
              <a:t> </a:t>
            </a:r>
            <a:r>
              <a:rPr spc="-5" dirty="0"/>
              <a:t>(</a:t>
            </a:r>
            <a:r>
              <a:rPr spc="-5" dirty="0" err="1"/>
              <a:t>R</a:t>
            </a:r>
            <a:r>
              <a:rPr lang="en-US" spc="-5" dirty="0" err="1"/>
              <a:t>o</a:t>
            </a:r>
            <a:r>
              <a:rPr spc="-5" dirty="0" err="1"/>
              <a:t>PE</a:t>
            </a:r>
            <a:r>
              <a:rPr spc="-5" dirty="0"/>
              <a:t>)</a:t>
            </a: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4294967295"/>
          </p:nvPr>
        </p:nvSpPr>
        <p:spPr>
          <a:xfrm>
            <a:off x="8799513" y="10642600"/>
            <a:ext cx="344487" cy="2762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  <a:lvl1pPr>
              <a:defRPr sz="195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165100">
              <a:lnSpc>
                <a:spcPts val="1975"/>
              </a:lnSpc>
            </a:pPr>
            <a:fld id="{81D60167-4931-47E6-BA6A-407CBD079E47}" type="slidenum">
              <a:rPr lang="en-US" spc="10" smtClean="0"/>
              <a:pPr marL="165100">
                <a:lnSpc>
                  <a:spcPts val="1975"/>
                </a:lnSpc>
              </a:pPr>
              <a:t>30</a:t>
            </a:fld>
            <a:endParaRPr spc="-11" dirty="0"/>
          </a:p>
        </p:txBody>
      </p:sp>
      <p:sp>
        <p:nvSpPr>
          <p:cNvPr id="9" name="object 9"/>
          <p:cNvSpPr txBox="1"/>
          <p:nvPr/>
        </p:nvSpPr>
        <p:spPr>
          <a:xfrm>
            <a:off x="455785" y="4811251"/>
            <a:ext cx="3911775" cy="126552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4043" rIns="0" bIns="0" rtlCol="0">
            <a:spAutoFit/>
          </a:bodyPr>
          <a:lstStyle/>
          <a:p>
            <a:pPr marL="5776" algn="ctr">
              <a:spcBef>
                <a:spcPts val="32"/>
              </a:spcBef>
            </a:pPr>
            <a:r>
              <a:rPr lang="en-US" sz="796" spc="27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RoFormer</a:t>
            </a:r>
            <a:r>
              <a:rPr lang="en-US" sz="796" spc="27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r>
              <a:rPr lang="en-US" sz="796" spc="34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796" spc="43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Enhanced</a:t>
            </a:r>
            <a:r>
              <a:rPr lang="en-US" sz="796" spc="34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796" spc="52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Transformer</a:t>
            </a:r>
            <a:r>
              <a:rPr lang="en-US" sz="796" spc="34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796" spc="4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with</a:t>
            </a:r>
            <a:r>
              <a:rPr lang="en-US" sz="796" spc="34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796" spc="43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Rotary</a:t>
            </a:r>
            <a:r>
              <a:rPr lang="en-US" sz="796" spc="34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796" spc="48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Position</a:t>
            </a:r>
            <a:r>
              <a:rPr lang="en-US" sz="796" spc="36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796" spc="6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Embedding</a:t>
            </a:r>
            <a:r>
              <a:rPr lang="en-US" sz="796" spc="34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796" spc="4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(2022)</a:t>
            </a:r>
            <a:endParaRPr lang="en-US" sz="796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9DA74277-9619-CC13-75AD-7E42BCF60B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" t="4957" r="1762" b="1544"/>
          <a:stretch/>
        </p:blipFill>
        <p:spPr bwMode="auto">
          <a:xfrm>
            <a:off x="5318150" y="1151809"/>
            <a:ext cx="3825848" cy="3707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ject 9">
            <a:extLst>
              <a:ext uri="{FF2B5EF4-FFF2-40B4-BE49-F238E27FC236}">
                <a16:creationId xmlns:a16="http://schemas.microsoft.com/office/drawing/2014/main" id="{D221E3B7-DA14-2541-689D-35108851970C}"/>
              </a:ext>
            </a:extLst>
          </p:cNvPr>
          <p:cNvSpPr txBox="1"/>
          <p:nvPr/>
        </p:nvSpPr>
        <p:spPr>
          <a:xfrm>
            <a:off x="4968044" y="4858932"/>
            <a:ext cx="3911775" cy="126552"/>
          </a:xfrm>
          <a:prstGeom prst="rect">
            <a:avLst/>
          </a:prstGeom>
        </p:spPr>
        <p:txBody>
          <a:bodyPr vert="horz" wrap="square" lIns="0" tIns="4043" rIns="0" bIns="0" rtlCol="0">
            <a:spAutoFit/>
          </a:bodyPr>
          <a:lstStyle/>
          <a:p>
            <a:pPr marL="5776" algn="ctr">
              <a:spcBef>
                <a:spcPts val="32"/>
              </a:spcBef>
            </a:pPr>
            <a:r>
              <a:rPr lang="en-US" sz="796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/>
              </a:rPr>
              <a:t>Figure source</a:t>
            </a:r>
            <a:endParaRPr lang="en-US" sz="796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 Placeholder 9">
                <a:extLst>
                  <a:ext uri="{FF2B5EF4-FFF2-40B4-BE49-F238E27FC236}">
                    <a16:creationId xmlns:a16="http://schemas.microsoft.com/office/drawing/2014/main" id="{575E1DC1-1765-7604-58F6-050845D1952B}"/>
                  </a:ext>
                </a:extLst>
              </p:cNvPr>
              <p:cNvSpPr>
                <a:spLocks noGrp="1"/>
              </p:cNvSpPr>
              <p:nvPr>
                <p:ph type="body" sz="quarter" idx="16"/>
              </p:nvPr>
            </p:nvSpPr>
            <p:spPr>
              <a:xfrm>
                <a:off x="346057" y="1151810"/>
                <a:ext cx="4833105" cy="3077573"/>
              </a:xfrm>
            </p:spPr>
            <p:txBody>
              <a:bodyPr/>
              <a:lstStyle/>
              <a:p>
                <a:r>
                  <a:rPr lang="en-US" sz="1600" dirty="0"/>
                  <a:t>Drop the additive positional encoding and make it multiplicative. </a:t>
                </a:r>
                <a:br>
                  <a:rPr lang="en-US" sz="1600" dirty="0"/>
                </a:br>
                <a:endParaRPr lang="en-US" sz="1600" dirty="0"/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6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𝑞</m:t>
                      </m:r>
                      <m:sSub>
                        <m:sSubPr>
                          <m:ctrlPr>
                            <a:rPr lang="en-US" altLang="zh-TW" sz="1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altLang="zh-TW" sz="1600" b="0" i="1" smtClean="0">
                              <a:latin typeface="Cambria Math" panose="02040503050406030204" pitchFamily="18" charset="0"/>
                            </a:rPr>
                            <m:t>𝑚𝑛</m:t>
                          </m:r>
                        </m:sub>
                      </m:sSub>
                      <m:r>
                        <a:rPr lang="en-US" altLang="zh-TW" sz="1600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sz="16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sz="16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 smtClean="0">
                                      <a:solidFill>
                                        <a:srgbClr val="0F935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b="0" i="1" smtClean="0">
                                      <a:solidFill>
                                        <a:srgbClr val="0F9352"/>
                                      </a:solidFill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en-US" altLang="zh-TW" b="0" i="1" smtClean="0">
                                      <a:solidFill>
                                        <a:srgbClr val="0F9352"/>
                                      </a:solidFill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  <m:r>
                                    <a:rPr lang="en-US" altLang="zh-TW" b="0" i="1" smtClean="0">
                                      <a:solidFill>
                                        <a:srgbClr val="0F9352"/>
                                      </a:solidFill>
                                      <a:latin typeface="Cambria Math" panose="02040503050406030204" pitchFamily="18" charset="0"/>
                                    </a:rPr>
                                    <m:t>,  </m:t>
                                  </m:r>
                                  <m:r>
                                    <a:rPr lang="en-US" altLang="zh-TW" b="0" i="1" smtClean="0">
                                      <a:solidFill>
                                        <a:srgbClr val="0F9352"/>
                                      </a:solidFill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altLang="zh-TW" sz="16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16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𝑊</m:t>
                                  </m:r>
                                </m:e>
                                <m:sub>
                                  <m:r>
                                    <a:rPr lang="en-US" altLang="zh-TW" sz="16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altLang="zh-TW" sz="1600" b="1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1600" b="1" i="1"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</m:e>
                                <m:sub>
                                  <m:r>
                                    <a:rPr lang="en-US" altLang="zh-TW" sz="1600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altLang="zh-TW" sz="1600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d>
                        <m:dPr>
                          <m:ctrlPr>
                            <a:rPr lang="en-US" altLang="zh-TW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solidFill>
                                    <a:srgbClr val="0F935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solidFill>
                                    <a:srgbClr val="0F9352"/>
                                  </a:solidFill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altLang="zh-TW" i="1">
                                  <a:solidFill>
                                    <a:srgbClr val="0F9352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  <m:r>
                                <a:rPr lang="en-US" altLang="zh-TW" i="1">
                                  <a:solidFill>
                                    <a:srgbClr val="0F9352"/>
                                  </a:solidFill>
                                  <a:latin typeface="Cambria Math" panose="02040503050406030204" pitchFamily="18" charset="0"/>
                                </a:rPr>
                                <m:t>,  </m:t>
                              </m:r>
                              <m:r>
                                <a:rPr lang="en-US" altLang="zh-TW" b="0" i="1" smtClean="0">
                                  <a:solidFill>
                                    <a:srgbClr val="0F9352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zh-TW" sz="16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6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e>
                            <m:sub>
                              <m:r>
                                <a:rPr lang="en-US" altLang="zh-TW" sz="16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zh-TW" sz="1600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600" b="1" i="1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  <m:sub>
                              <m:r>
                                <a:rPr lang="en-US" altLang="zh-TW" sz="16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altLang="zh-TW" sz="1600" b="0" i="1" dirty="0">
                  <a:latin typeface="Cambria Math" panose="02040503050406030204" pitchFamily="18" charset="0"/>
                </a:endParaRPr>
              </a:p>
              <a:p>
                <a:pPr marL="0" indent="0" algn="ctr">
                  <a:buNone/>
                </a:pPr>
                <a:r>
                  <a:rPr lang="en-US" altLang="zh-TW" sz="1600" b="0" dirty="0"/>
                  <a:t> </a:t>
                </a:r>
                <a14:m>
                  <m:oMath xmlns:m="http://schemas.openxmlformats.org/officeDocument/2006/math">
                    <m:r>
                      <a:rPr lang="en-US" altLang="zh-TW" sz="1600" b="0" i="1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TW" b="1" i="1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  <m:sup>
                        <m:r>
                          <a:rPr lang="en-US" altLang="zh-TW" b="0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bSup>
                    <m:sSubSup>
                      <m:sSubSupPr>
                        <m:ctrlPr>
                          <a:rPr lang="en-US" altLang="zh-TW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TW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sub>
                      <m:sup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bSup>
                    <m:sSubSup>
                      <m:sSubSupPr>
                        <m:ctrlPr>
                          <a:rPr lang="en-US" altLang="zh-TW" b="0" i="1" smtClean="0">
                            <a:solidFill>
                              <a:srgbClr val="0F9352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TW" i="1">
                            <a:solidFill>
                              <a:srgbClr val="0F9352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0F9352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  <m:r>
                          <a:rPr lang="en-US" altLang="zh-TW" i="1">
                            <a:solidFill>
                              <a:srgbClr val="0F9352"/>
                            </a:solidFill>
                            <a:latin typeface="Cambria Math" panose="02040503050406030204" pitchFamily="18" charset="0"/>
                          </a:rPr>
                          <m:t>,  </m:t>
                        </m:r>
                        <m:r>
                          <a:rPr lang="en-US" altLang="zh-TW" b="0" i="1" smtClean="0">
                            <a:solidFill>
                              <a:srgbClr val="0F9352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  <m:sup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bSup>
                    <m:sSub>
                      <m:sSubPr>
                        <m:ctrlPr>
                          <a:rPr lang="en-US" altLang="zh-TW" i="1">
                            <a:solidFill>
                              <a:srgbClr val="0F935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solidFill>
                              <a:srgbClr val="0F9352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0F9352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  <m:r>
                          <a:rPr lang="en-US" altLang="zh-TW" i="1">
                            <a:solidFill>
                              <a:srgbClr val="0F9352"/>
                            </a:solidFill>
                            <a:latin typeface="Cambria Math" panose="02040503050406030204" pitchFamily="18" charset="0"/>
                          </a:rPr>
                          <m:t>,  </m:t>
                        </m:r>
                        <m:r>
                          <a:rPr lang="en-US" altLang="zh-TW" b="0" i="1" smtClean="0">
                            <a:solidFill>
                              <a:srgbClr val="0F9352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sSub>
                      <m:sSubPr>
                        <m:ctrlPr>
                          <a:rPr lang="en-US" altLang="zh-TW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sSub>
                      <m:sSubPr>
                        <m:ctrlPr>
                          <a:rPr lang="en-US" altLang="zh-TW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1" i="1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altLang="zh-TW" b="1" i="1" smtClean="0">
                            <a:latin typeface="Cambria Math" panose="02040503050406030204" pitchFamily="18" charset="0"/>
                          </a:rPr>
                          <m:t>𝒋</m:t>
                        </m:r>
                      </m:sub>
                    </m:sSub>
                  </m:oMath>
                </a14:m>
                <a:endParaRPr lang="en-US" altLang="zh-TW" b="1" dirty="0"/>
              </a:p>
              <a:p>
                <a:pPr marL="0" indent="0" algn="ctr">
                  <a:buNone/>
                </a:pPr>
                <a:endParaRPr lang="en-US" sz="1600" dirty="0"/>
              </a:p>
              <a:p>
                <a:pPr lvl="1"/>
                <a14:m>
                  <m:oMath xmlns:m="http://schemas.openxmlformats.org/officeDocument/2006/math">
                    <m:r>
                      <a:rPr lang="en-US" altLang="zh-TW" i="1" smtClean="0">
                        <a:solidFill>
                          <a:srgbClr val="0F9352"/>
                        </a:solidFill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US" dirty="0"/>
                  <a:t>: the size of rotation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solidFill>
                              <a:srgbClr val="0F935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solidFill>
                              <a:srgbClr val="0F9352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0F9352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  <m:r>
                          <a:rPr lang="en-US" altLang="zh-TW" i="1">
                            <a:solidFill>
                              <a:srgbClr val="0F9352"/>
                            </a:solidFill>
                            <a:latin typeface="Cambria Math" panose="02040503050406030204" pitchFamily="18" charset="0"/>
                          </a:rPr>
                          <m:t>,  </m:t>
                        </m:r>
                        <m:r>
                          <a:rPr lang="en-US" altLang="zh-TW" i="1">
                            <a:solidFill>
                              <a:srgbClr val="0F9352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</m:oMath>
                </a14:m>
                <a:r>
                  <a:rPr lang="en-US" dirty="0"/>
                  <a:t>: rotation matrix, rotates a vector it gets multiplied to proportional to </a:t>
                </a:r>
                <a14:m>
                  <m:oMath xmlns:m="http://schemas.openxmlformats.org/officeDocument/2006/math">
                    <m:r>
                      <a:rPr lang="en-US" altLang="zh-TW" i="1">
                        <a:solidFill>
                          <a:srgbClr val="0F9352"/>
                        </a:solidFill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altLang="zh-TW" i="1">
                        <a:solidFill>
                          <a:srgbClr val="0F9352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and the position index </a:t>
                </a:r>
                <a14:m>
                  <m:oMath xmlns:m="http://schemas.openxmlformats.org/officeDocument/2006/math">
                    <m:r>
                      <a:rPr lang="en-US" altLang="zh-TW" i="1">
                        <a:solidFill>
                          <a:srgbClr val="0F9352"/>
                        </a:solidFill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dirty="0"/>
                  <a:t>.  </a:t>
                </a:r>
              </a:p>
              <a:p>
                <a:r>
                  <a:rPr lang="en-US" dirty="0"/>
                  <a:t>Intuition: </a:t>
                </a:r>
                <a:r>
                  <a:rPr lang="en-US" b="1" dirty="0"/>
                  <a:t>nearby </a:t>
                </a:r>
                <a:r>
                  <a:rPr lang="en-US" dirty="0"/>
                  <a:t>words have </a:t>
                </a:r>
                <a:r>
                  <a:rPr lang="en-US" b="1" dirty="0"/>
                  <a:t>smaller relative rotation</a:t>
                </a:r>
                <a:r>
                  <a:rPr lang="en-US" dirty="0"/>
                  <a:t>.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 algn="ctr">
                  <a:buNone/>
                </a:pPr>
                <a:endParaRPr lang="en-US" sz="1600" dirty="0"/>
              </a:p>
              <a:p>
                <a:pPr marL="0" indent="0" algn="ctr">
                  <a:buNone/>
                </a:pPr>
                <a:endParaRPr lang="en-US" dirty="0"/>
              </a:p>
              <a:p>
                <a:pPr marL="0" indent="0" algn="ctr">
                  <a:buNone/>
                </a:pPr>
                <a:endParaRPr lang="en-US" sz="1600" dirty="0"/>
              </a:p>
            </p:txBody>
          </p:sp>
        </mc:Choice>
        <mc:Fallback xmlns="">
          <p:sp>
            <p:nvSpPr>
              <p:cNvPr id="13" name="Text Placeholder 9">
                <a:extLst>
                  <a:ext uri="{FF2B5EF4-FFF2-40B4-BE49-F238E27FC236}">
                    <a16:creationId xmlns:a16="http://schemas.microsoft.com/office/drawing/2014/main" id="{575E1DC1-1765-7604-58F6-050845D1952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6"/>
              </p:nvPr>
            </p:nvSpPr>
            <p:spPr>
              <a:xfrm>
                <a:off x="346057" y="1151810"/>
                <a:ext cx="4833105" cy="3077573"/>
              </a:xfrm>
              <a:blipFill>
                <a:blip r:embed="rId4"/>
                <a:stretch>
                  <a:fillRect l="-524" t="-1230" r="-524" b="-73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411795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91846E-8E1E-5991-62AE-EA00B41D32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Thinking About Rotation Matrix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3E7EBAC5-0548-9E17-6EE9-3BCCA5DC1FBD}"/>
                  </a:ext>
                </a:extLst>
              </p:cNvPr>
              <p:cNvSpPr>
                <a:spLocks noGrp="1"/>
              </p:cNvSpPr>
              <p:nvPr>
                <p:ph type="body" sz="quarter" idx="16"/>
              </p:nvPr>
            </p:nvSpPr>
            <p:spPr/>
            <p:txBody>
              <a:bodyPr/>
              <a:lstStyle/>
              <a:p>
                <a:r>
                  <a:rPr lang="en-US" dirty="0"/>
                  <a:t>In 2D, a rotation matrix can be defined in the following form: </a:t>
                </a:r>
              </a:p>
              <a:p>
                <a:endParaRPr lang="en-US" dirty="0"/>
              </a:p>
              <a:p>
                <a:pPr marL="0" indent="0">
                  <a:buNone/>
                </a:pPr>
                <a:r>
                  <a:rPr lang="en-US" altLang="zh-TW" dirty="0">
                    <a:solidFill>
                      <a:schemeClr val="tx1"/>
                    </a:solidFill>
                  </a:rPr>
                  <a:t> 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altLang="zh-TW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  <m:r>
                          <a:rPr lang="en-US" altLang="zh-TW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  </m:t>
                        </m:r>
                        <m:r>
                          <a:rPr lang="en-US" altLang="zh-TW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  <m:r>
                      <a:rPr lang="en-US" altLang="zh-TW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altLang="zh-TW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n-US" altLang="zh-TW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func>
                                <m:funcPr>
                                  <m:ctrlPr>
                                    <a:rPr lang="en-US" altLang="zh-TW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  <m:brk m:alnAt="7"/>
                                    </m:rPr>
                                    <a:rPr lang="en-US" altLang="zh-TW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c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altLang="zh-TW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os</m:t>
                                  </m:r>
                                </m:fName>
                                <m:e>
                                  <m:r>
                                    <a:rPr lang="en-US" altLang="zh-TW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  <m:r>
                                    <m:rPr>
                                      <m:brk m:alnAt="7"/>
                                    </m:rPr>
                                    <a:rPr lang="en-US" altLang="zh-TW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func>
                            </m:e>
                            <m:e>
                              <m:r>
                                <a:rPr lang="en-US" altLang="zh-TW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unc>
                                <m:funcPr>
                                  <m:ctrlPr>
                                    <a:rPr lang="en-US" altLang="zh-TW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altLang="zh-TW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sin</m:t>
                                  </m:r>
                                </m:fName>
                                <m:e>
                                  <m:r>
                                    <a:rPr lang="en-US" altLang="zh-TW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  <m:r>
                                    <m:rPr>
                                      <m:brk m:alnAt="7"/>
                                    </m:rPr>
                                    <a:rPr lang="en-US" altLang="zh-TW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func>
                            </m:e>
                          </m:mr>
                          <m:mr>
                            <m:e>
                              <m:func>
                                <m:funcPr>
                                  <m:ctrlPr>
                                    <a:rPr lang="en-US" altLang="zh-TW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altLang="zh-TW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sin</m:t>
                                  </m:r>
                                </m:fName>
                                <m:e>
                                  <m:r>
                                    <a:rPr lang="en-US" altLang="zh-TW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  <m:r>
                                    <m:rPr>
                                      <m:brk m:alnAt="7"/>
                                    </m:rPr>
                                    <a:rPr lang="en-US" altLang="zh-TW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func>
                            </m:e>
                            <m:e>
                              <m:func>
                                <m:funcPr>
                                  <m:ctrlPr>
                                    <a:rPr lang="en-US" altLang="zh-TW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  <m:brk m:alnAt="7"/>
                                    </m:rPr>
                                    <a:rPr lang="en-US" altLang="zh-TW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c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altLang="zh-TW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os</m:t>
                                  </m:r>
                                </m:fName>
                                <m:e>
                                  <m:r>
                                    <a:rPr lang="en-US" altLang="zh-TW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  <m:r>
                                    <m:rPr>
                                      <m:brk m:alnAt="7"/>
                                    </m:rPr>
                                    <a:rPr lang="en-US" altLang="zh-TW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func>
                            </m:e>
                          </m:mr>
                        </m:m>
                      </m:e>
                    </m:d>
                  </m:oMath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r>
                  <a:rPr lang="en-US" dirty="0"/>
                  <a:t>The rotation increases with increasing 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dirty="0"/>
                  <a:t>.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3E7EBAC5-0548-9E17-6EE9-3BCCA5DC1FB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6"/>
              </p:nvPr>
            </p:nvSpPr>
            <p:spPr>
              <a:blipFill>
                <a:blip r:embed="rId2"/>
                <a:stretch>
                  <a:fillRect l="-471" t="-12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95A1138E-3C09-A486-8231-4F28F8A26460}"/>
              </a:ext>
            </a:extLst>
          </p:cNvPr>
          <p:cNvCxnSpPr/>
          <p:nvPr/>
        </p:nvCxnSpPr>
        <p:spPr>
          <a:xfrm flipV="1">
            <a:off x="6862354" y="1875699"/>
            <a:ext cx="0" cy="1375954"/>
          </a:xfrm>
          <a:prstGeom prst="straightConnector1">
            <a:avLst/>
          </a:prstGeom>
          <a:ln w="28575">
            <a:tailEnd type="stealth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0AE056E2-3D9E-01A4-1B98-66EEA5129D36}"/>
              </a:ext>
            </a:extLst>
          </p:cNvPr>
          <p:cNvCxnSpPr>
            <a:cxnSpLocks/>
          </p:cNvCxnSpPr>
          <p:nvPr/>
        </p:nvCxnSpPr>
        <p:spPr>
          <a:xfrm>
            <a:off x="6853645" y="3242944"/>
            <a:ext cx="1480457" cy="0"/>
          </a:xfrm>
          <a:prstGeom prst="straightConnector1">
            <a:avLst/>
          </a:prstGeom>
          <a:ln w="28575">
            <a:tailEnd type="stealth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D8D044D-D87E-7B44-2A14-3CE610F9B4F3}"/>
              </a:ext>
            </a:extLst>
          </p:cNvPr>
          <p:cNvCxnSpPr>
            <a:cxnSpLocks/>
          </p:cNvCxnSpPr>
          <p:nvPr/>
        </p:nvCxnSpPr>
        <p:spPr>
          <a:xfrm flipV="1">
            <a:off x="6862354" y="2986881"/>
            <a:ext cx="1120599" cy="248248"/>
          </a:xfrm>
          <a:prstGeom prst="straightConnector1">
            <a:avLst/>
          </a:prstGeom>
          <a:ln w="95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9F849F8-580E-D0A4-4A9C-169BEA18DB7D}"/>
              </a:ext>
            </a:extLst>
          </p:cNvPr>
          <p:cNvCxnSpPr>
            <a:cxnSpLocks/>
          </p:cNvCxnSpPr>
          <p:nvPr/>
        </p:nvCxnSpPr>
        <p:spPr>
          <a:xfrm flipV="1">
            <a:off x="6871064" y="2171700"/>
            <a:ext cx="359856" cy="1079953"/>
          </a:xfrm>
          <a:prstGeom prst="straightConnector1">
            <a:avLst/>
          </a:prstGeom>
          <a:ln w="95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125BD82-9CC1-9F36-5C49-C6AE9B4571FB}"/>
                  </a:ext>
                </a:extLst>
              </p:cNvPr>
              <p:cNvSpPr txBox="1"/>
              <p:nvPr/>
            </p:nvSpPr>
            <p:spPr>
              <a:xfrm>
                <a:off x="7879995" y="2675909"/>
                <a:ext cx="1280161" cy="51039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altLang="zh-TW" sz="1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TW" sz="1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125BD82-9CC1-9F36-5C49-C6AE9B4571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79995" y="2675909"/>
                <a:ext cx="1280161" cy="510396"/>
              </a:xfrm>
              <a:prstGeom prst="rect">
                <a:avLst/>
              </a:prstGeom>
              <a:blipFill>
                <a:blip r:embed="rId3"/>
                <a:stretch>
                  <a:fillRect b="-714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597B6DC7-B984-BA73-0D90-2ABC84241F7E}"/>
                  </a:ext>
                </a:extLst>
              </p:cNvPr>
              <p:cNvSpPr txBox="1"/>
              <p:nvPr/>
            </p:nvSpPr>
            <p:spPr>
              <a:xfrm>
                <a:off x="6929472" y="1665279"/>
                <a:ext cx="1280157" cy="57528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sz="1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altLang="zh-TW" sz="1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altLang="zh-TW" sz="18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TW" sz="1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altLang="zh-TW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altLang="zh-TW" sz="1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altLang="zh-TW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en-US" altLang="zh-TW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TW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  <m:r>
                                <a:rPr lang="en-US" altLang="zh-TW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US" sz="1800" b="1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597B6DC7-B984-BA73-0D90-2ABC84241F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29472" y="1665279"/>
                <a:ext cx="1280157" cy="575286"/>
              </a:xfrm>
              <a:prstGeom prst="rect">
                <a:avLst/>
              </a:prstGeom>
              <a:blipFill>
                <a:blip r:embed="rId4"/>
                <a:stretch>
                  <a:fillRect b="-652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Arc 18">
            <a:extLst>
              <a:ext uri="{FF2B5EF4-FFF2-40B4-BE49-F238E27FC236}">
                <a16:creationId xmlns:a16="http://schemas.microsoft.com/office/drawing/2014/main" id="{4ACFEACE-3290-54C6-99C5-43C685740DDE}"/>
              </a:ext>
            </a:extLst>
          </p:cNvPr>
          <p:cNvSpPr/>
          <p:nvPr/>
        </p:nvSpPr>
        <p:spPr>
          <a:xfrm>
            <a:off x="6606655" y="2582066"/>
            <a:ext cx="958024" cy="852952"/>
          </a:xfrm>
          <a:prstGeom prst="arc">
            <a:avLst>
              <a:gd name="adj1" fmla="val 16200000"/>
              <a:gd name="adj2" fmla="val 467158"/>
            </a:avLst>
          </a:prstGeom>
          <a:ln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7DD90E13-E540-D941-548A-8E9508272DAA}"/>
                  </a:ext>
                </a:extLst>
              </p:cNvPr>
              <p:cNvSpPr txBox="1"/>
              <p:nvPr/>
            </p:nvSpPr>
            <p:spPr>
              <a:xfrm>
                <a:off x="7029076" y="2446539"/>
                <a:ext cx="1524548" cy="28520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altLang="zh-TW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altLang="zh-TW" sz="1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en-US" altLang="zh-TW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altLang="zh-TW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  <m:r>
                            <a:rPr lang="en-US" altLang="zh-TW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  </m:t>
                          </m:r>
                          <m:r>
                            <a:rPr lang="en-US" altLang="zh-TW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r>
                        <a:rPr lang="en-US" altLang="zh-TW" sz="1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7DD90E13-E540-D941-548A-8E9508272D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9076" y="2446539"/>
                <a:ext cx="1524548" cy="285206"/>
              </a:xfrm>
              <a:prstGeom prst="rect">
                <a:avLst/>
              </a:prstGeom>
              <a:blipFill>
                <a:blip r:embed="rId5"/>
                <a:stretch>
                  <a:fillRect b="-41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18481C47-E3B2-C92A-2533-3531683A36B8}"/>
                  </a:ext>
                </a:extLst>
              </p:cNvPr>
              <p:cNvSpPr txBox="1"/>
              <p:nvPr/>
            </p:nvSpPr>
            <p:spPr>
              <a:xfrm>
                <a:off x="7032644" y="2755491"/>
                <a:ext cx="415630" cy="25391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05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altLang="zh-TW" sz="105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lang="en-US" sz="1050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18481C47-E3B2-C92A-2533-3531683A36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32644" y="2755491"/>
                <a:ext cx="415630" cy="25391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3896398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91846E-8E1E-5991-62AE-EA00B41D32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Thinking About Rotation Matrix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3E7EBAC5-0548-9E17-6EE9-3BCCA5DC1FBD}"/>
                  </a:ext>
                </a:extLst>
              </p:cNvPr>
              <p:cNvSpPr>
                <a:spLocks noGrp="1"/>
              </p:cNvSpPr>
              <p:nvPr>
                <p:ph type="body" sz="quarter" idx="16"/>
              </p:nvPr>
            </p:nvSpPr>
            <p:spPr/>
            <p:txBody>
              <a:bodyPr/>
              <a:lstStyle/>
              <a:p>
                <a:r>
                  <a:rPr lang="en-US" dirty="0"/>
                  <a:t>In practice, we are rotating 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en-US" dirty="0"/>
                  <a:t> dimensional embedding matrices. </a:t>
                </a:r>
              </a:p>
              <a:p>
                <a:r>
                  <a:rPr lang="en-US" dirty="0"/>
                  <a:t>Idea: rotate different dimensions with different angles: </a:t>
                </a:r>
              </a:p>
              <a:p>
                <a:pPr lvl="1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TW" smtClean="0">
                        <a:latin typeface="Cambria Math" panose="02040503050406030204" pitchFamily="18" charset="0"/>
                      </a:rPr>
                      <m:t>Θ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={</m:t>
                    </m:r>
                    <m:sSub>
                      <m:sSubPr>
                        <m:ctrlPr>
                          <a:rPr lang="en-US" altLang="zh-TW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brk m:alnAt="7"/>
                          </m:rPr>
                          <a:rPr lang="en-US" altLang="zh-TW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altLang="zh-TW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zh-TW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brk m:alnAt="7"/>
                          </m:rPr>
                          <a:rPr lang="en-US" altLang="zh-TW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TW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brk m:alnAt="7"/>
                          </m:rPr>
                          <a:rPr lang="en-US" altLang="zh-TW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altLang="zh-TW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brk m:alnAt="7"/>
                          </m:rPr>
                          <a:rPr lang="en-US" altLang="zh-TW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altLang="zh-TW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…, </m:t>
                    </m:r>
                    <m:sSub>
                      <m:sSubPr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/2</m:t>
                        </m:r>
                      </m:sub>
                    </m:sSub>
                    <m:r>
                      <a:rPr lang="en-US" altLang="zh-TW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endParaRPr lang="en-US" dirty="0"/>
              </a:p>
              <a:p>
                <a:endParaRPr lang="en-US" dirty="0"/>
              </a:p>
              <a:p>
                <a:pPr marL="0" indent="0">
                  <a:buNone/>
                </a:pPr>
                <a:r>
                  <a:rPr lang="en-US" altLang="zh-TW" dirty="0">
                    <a:solidFill>
                      <a:schemeClr val="tx1"/>
                    </a:solidFill>
                  </a:rPr>
                  <a:t>          </a:t>
                </a: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3E7EBAC5-0548-9E17-6EE9-3BCCA5DC1FB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6"/>
              </p:nvPr>
            </p:nvSpPr>
            <p:spPr>
              <a:blipFill>
                <a:blip r:embed="rId2"/>
                <a:stretch>
                  <a:fillRect l="-471" t="-12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 descr="A group of numbers and symbols&#10;&#10;Description automatically generated">
            <a:extLst>
              <a:ext uri="{FF2B5EF4-FFF2-40B4-BE49-F238E27FC236}">
                <a16:creationId xmlns:a16="http://schemas.microsoft.com/office/drawing/2014/main" id="{CAEF5688-8508-BC33-E308-D8B2F5FD02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775" y="2393075"/>
            <a:ext cx="7818368" cy="2378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41352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270F44-D9D8-D200-ADA2-159B898385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RoPE</a:t>
            </a:r>
            <a:r>
              <a:rPr lang="en-US" dirty="0"/>
              <a:t> in its General Form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928D9B0E-F2A3-5775-3BBA-D35A24534510}"/>
                  </a:ext>
                </a:extLst>
              </p:cNvPr>
              <p:cNvSpPr>
                <a:spLocks noGrp="1"/>
              </p:cNvSpPr>
              <p:nvPr>
                <p:ph type="body" sz="quarter" idx="16"/>
              </p:nvPr>
            </p:nvSpPr>
            <p:spPr>
              <a:xfrm>
                <a:off x="533920" y="1390650"/>
                <a:ext cx="8085414" cy="3077573"/>
              </a:xfrm>
            </p:spPr>
            <p:txBody>
              <a:bodyPr/>
              <a:lstStyle/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00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𝑞</m:t>
                      </m:r>
                      <m:sSub>
                        <m:sSubPr>
                          <m:ctrlPr>
                            <a:rPr lang="en-US" altLang="zh-TW" sz="20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0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𝑚𝑛</m:t>
                          </m:r>
                        </m:sub>
                      </m:sSub>
                      <m:r>
                        <m:rPr>
                          <m:nor/>
                        </m:rPr>
                        <a:rPr lang="en-US" altLang="zh-TW" sz="2000" dirty="0"/>
                        <m:t> </m:t>
                      </m:r>
                      <m:r>
                        <a:rPr lang="en-US" altLang="zh-TW" sz="2000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sz="2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sz="20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altLang="zh-TW" sz="2000" b="0" i="1" smtClean="0">
                                      <a:solidFill>
                                        <a:srgbClr val="0F935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sz="2000" i="1">
                                      <a:solidFill>
                                        <a:srgbClr val="0F9352"/>
                                      </a:solidFill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altLang="zh-TW" sz="2000" b="0" i="0" smtClean="0">
                                      <a:solidFill>
                                        <a:srgbClr val="0F9352"/>
                                      </a:solidFill>
                                      <a:latin typeface="Cambria Math" panose="02040503050406030204" pitchFamily="18" charset="0"/>
                                    </a:rPr>
                                    <m:t>Θ</m:t>
                                  </m:r>
                                  <m:r>
                                    <a:rPr lang="en-US" altLang="zh-TW" sz="2000" i="1">
                                      <a:solidFill>
                                        <a:srgbClr val="0F9352"/>
                                      </a:solidFill>
                                      <a:latin typeface="Cambria Math" panose="02040503050406030204" pitchFamily="18" charset="0"/>
                                    </a:rPr>
                                    <m:t>,  </m:t>
                                  </m:r>
                                  <m:r>
                                    <a:rPr lang="en-US" altLang="zh-TW" sz="2000" i="1">
                                      <a:solidFill>
                                        <a:srgbClr val="0F9352"/>
                                      </a:solidFill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  <m:sup>
                                  <m:r>
                                    <a:rPr lang="en-US" altLang="zh-TW" sz="2000" b="0" i="1" smtClean="0">
                                      <a:solidFill>
                                        <a:srgbClr val="0F9352"/>
                                      </a:solidFill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sup>
                              </m:sSubSup>
                              <m:sSub>
                                <m:sSubPr>
                                  <m:ctrlPr>
                                    <a:rPr lang="en-US" altLang="zh-TW" sz="20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20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𝑊</m:t>
                                  </m:r>
                                </m:e>
                                <m:sub>
                                  <m:r>
                                    <a:rPr lang="en-US" altLang="zh-TW" sz="20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altLang="zh-TW" sz="2000" b="1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2000" b="1" i="1"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</m:e>
                                <m:sub>
                                  <m: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d>
                        <m:dPr>
                          <m:ctrlPr>
                            <a:rPr lang="en-US" altLang="zh-TW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altLang="zh-TW" sz="2000" i="1">
                                  <a:solidFill>
                                    <a:srgbClr val="0F935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sz="2000" i="1">
                                  <a:solidFill>
                                    <a:srgbClr val="0F9352"/>
                                  </a:solidFill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TW" sz="2000">
                                  <a:solidFill>
                                    <a:srgbClr val="0F9352"/>
                                  </a:solidFill>
                                  <a:latin typeface="Cambria Math" panose="02040503050406030204" pitchFamily="18" charset="0"/>
                                </a:rPr>
                                <m:t>Θ</m:t>
                              </m:r>
                              <m:r>
                                <a:rPr lang="en-US" altLang="zh-TW" sz="2000" i="1">
                                  <a:solidFill>
                                    <a:srgbClr val="0F9352"/>
                                  </a:solidFill>
                                  <a:latin typeface="Cambria Math" panose="02040503050406030204" pitchFamily="18" charset="0"/>
                                </a:rPr>
                                <m:t>,  </m:t>
                              </m:r>
                              <m:r>
                                <a:rPr lang="en-US" altLang="zh-TW" sz="2000" i="1">
                                  <a:solidFill>
                                    <a:srgbClr val="0F9352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  <m:sup>
                              <m:r>
                                <a:rPr lang="en-US" altLang="zh-TW" sz="2000" i="1">
                                  <a:solidFill>
                                    <a:srgbClr val="0F9352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en-US" altLang="zh-TW" sz="20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0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e>
                            <m:sub>
                              <m:r>
                                <a:rPr lang="en-US" altLang="zh-TW" sz="20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zh-TW" sz="2000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000" b="1" i="1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  <m:sub>
                              <m: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e>
                      </m:d>
                      <m:r>
                        <a:rPr lang="en-US" altLang="zh-TW" sz="2000" b="1" i="1" smtClean="0"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en-US" altLang="zh-TW" sz="2000" b="1" dirty="0"/>
              </a:p>
              <a:p>
                <a:r>
                  <a:rPr lang="en-US" altLang="zh-TW" dirty="0"/>
                  <a:t>where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TW" i="1">
                            <a:solidFill>
                              <a:srgbClr val="0F9352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TW" i="1">
                            <a:solidFill>
                              <a:srgbClr val="0F9352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TW">
                            <a:solidFill>
                              <a:srgbClr val="0F9352"/>
                            </a:solidFill>
                            <a:latin typeface="Cambria Math" panose="02040503050406030204" pitchFamily="18" charset="0"/>
                          </a:rPr>
                          <m:t>Θ</m:t>
                        </m:r>
                        <m:r>
                          <a:rPr lang="en-US" altLang="zh-TW" i="1">
                            <a:solidFill>
                              <a:srgbClr val="0F9352"/>
                            </a:solidFill>
                            <a:latin typeface="Cambria Math" panose="02040503050406030204" pitchFamily="18" charset="0"/>
                          </a:rPr>
                          <m:t>,  </m:t>
                        </m:r>
                        <m:r>
                          <a:rPr lang="en-US" altLang="zh-TW" i="1">
                            <a:solidFill>
                              <a:srgbClr val="0F9352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  <m:sup>
                        <m:r>
                          <a:rPr lang="en-US" altLang="zh-TW" i="1">
                            <a:solidFill>
                              <a:srgbClr val="0F9352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sup>
                    </m:sSubSup>
                  </m:oMath>
                </a14:m>
                <a:r>
                  <a:rPr lang="en-US" altLang="zh-TW" dirty="0"/>
                  <a:t> is a 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en-US" altLang="zh-TW" dirty="0"/>
                  <a:t>-dimensional rotation matrix. </a:t>
                </a:r>
              </a:p>
              <a:p>
                <a:r>
                  <a:rPr lang="en-US" altLang="zh-TW" dirty="0"/>
                  <a:t>Since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TW" i="1">
                            <a:solidFill>
                              <a:srgbClr val="0F9352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TW" i="1">
                            <a:solidFill>
                              <a:srgbClr val="0F9352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TW">
                            <a:solidFill>
                              <a:srgbClr val="0F9352"/>
                            </a:solidFill>
                            <a:latin typeface="Cambria Math" panose="02040503050406030204" pitchFamily="18" charset="0"/>
                          </a:rPr>
                          <m:t>Θ</m:t>
                        </m:r>
                        <m:r>
                          <a:rPr lang="en-US" altLang="zh-TW" i="1">
                            <a:solidFill>
                              <a:srgbClr val="0F9352"/>
                            </a:solidFill>
                            <a:latin typeface="Cambria Math" panose="02040503050406030204" pitchFamily="18" charset="0"/>
                          </a:rPr>
                          <m:t>,  </m:t>
                        </m:r>
                        <m:r>
                          <a:rPr lang="en-US" altLang="zh-TW" i="1">
                            <a:solidFill>
                              <a:srgbClr val="0F9352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  <m:sup>
                        <m:r>
                          <a:rPr lang="en-US" altLang="zh-TW" i="1">
                            <a:solidFill>
                              <a:srgbClr val="0F9352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sup>
                    </m:sSubSup>
                  </m:oMath>
                </a14:m>
                <a:r>
                  <a:rPr lang="en-US" altLang="zh-TW" dirty="0"/>
                  <a:t> is a sparce matrix, its multiplication is implemented via dense operations:  </a:t>
                </a:r>
              </a:p>
              <a:p>
                <a:endParaRPr lang="en-US" altLang="zh-TW" sz="2000" dirty="0"/>
              </a:p>
              <a:p>
                <a:pPr marL="0" indent="0">
                  <a:buNone/>
                </a:pPr>
                <a:endParaRPr lang="en-US" sz="2000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928D9B0E-F2A3-5775-3BBA-D35A2453451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6"/>
              </p:nvPr>
            </p:nvSpPr>
            <p:spPr>
              <a:xfrm>
                <a:off x="533920" y="1390650"/>
                <a:ext cx="8085414" cy="3077573"/>
              </a:xfrm>
              <a:blipFill>
                <a:blip r:embed="rId2"/>
                <a:stretch>
                  <a:fillRect l="-471" r="-7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 descr="A math equations and formulas&#10;&#10;Description automatically generated with medium confidence">
            <a:extLst>
              <a:ext uri="{FF2B5EF4-FFF2-40B4-BE49-F238E27FC236}">
                <a16:creationId xmlns:a16="http://schemas.microsoft.com/office/drawing/2014/main" id="{1CC043F8-CA3A-5CB3-5BE0-55182F5F9B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980"/>
          <a:stretch/>
        </p:blipFill>
        <p:spPr>
          <a:xfrm>
            <a:off x="1690438" y="2517321"/>
            <a:ext cx="5588951" cy="2535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82163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92E20A-DD24-1779-848B-C341645E99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209" y="107119"/>
            <a:ext cx="8905461" cy="857542"/>
          </a:xfrm>
        </p:spPr>
        <p:txBody>
          <a:bodyPr/>
          <a:lstStyle/>
          <a:p>
            <a:r>
              <a:rPr lang="en-US" dirty="0"/>
              <a:t>Positional Encodings May </a:t>
            </a:r>
            <a:r>
              <a:rPr lang="en-US" u="sng" dirty="0"/>
              <a:t>Not</a:t>
            </a:r>
            <a:r>
              <a:rPr lang="en-US" dirty="0"/>
              <a:t> be Necessary!!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56FA77-D4A6-5CB0-90C9-1CC6159B1DB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Some result suggest that, you might be able to build low-ppl LMs even if you drop the positional embeddings. </a:t>
            </a:r>
          </a:p>
          <a:p>
            <a:r>
              <a:rPr lang="en-US" dirty="0"/>
              <a:t>Notice that these results are for causal (decoder) Transformer architectures. </a:t>
            </a:r>
          </a:p>
          <a:p>
            <a:endParaRPr lang="en-US" dirty="0"/>
          </a:p>
          <a:p>
            <a:r>
              <a:rPr lang="en-US" dirty="0"/>
              <a:t>Now the questions are: </a:t>
            </a:r>
          </a:p>
          <a:p>
            <a:pPr lvl="1"/>
            <a:r>
              <a:rPr lang="en-US" dirty="0"/>
              <a:t>How can Transformers do language modeling </a:t>
            </a:r>
            <a:br>
              <a:rPr lang="en-US" dirty="0"/>
            </a:br>
            <a:r>
              <a:rPr lang="en-US" dirty="0"/>
              <a:t>without positional embeddings? </a:t>
            </a:r>
          </a:p>
          <a:p>
            <a:pPr lvl="1"/>
            <a:r>
              <a:rPr lang="en-US" dirty="0"/>
              <a:t>Does low PPL for language modeling entail</a:t>
            </a:r>
            <a:br>
              <a:rPr lang="en-US" dirty="0"/>
            </a:br>
            <a:r>
              <a:rPr lang="en-US" dirty="0"/>
              <a:t>being good for any language ability? (e.g., ICL)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D0E715-DFF4-5B82-1203-9D7EF1E29E37}"/>
              </a:ext>
            </a:extLst>
          </p:cNvPr>
          <p:cNvSpPr txBox="1"/>
          <p:nvPr/>
        </p:nvSpPr>
        <p:spPr>
          <a:xfrm>
            <a:off x="949187" y="4824466"/>
            <a:ext cx="7245626" cy="2616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10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Transformer Language Models without Positional Encodings Still Learn Positional Information, 2022</a:t>
            </a:r>
          </a:p>
        </p:txBody>
      </p:sp>
      <p:pic>
        <p:nvPicPr>
          <p:cNvPr id="7" name="Picture 6" descr="A graph of different colored bars&#10;&#10;Description automatically generated">
            <a:extLst>
              <a:ext uri="{FF2B5EF4-FFF2-40B4-BE49-F238E27FC236}">
                <a16:creationId xmlns:a16="http://schemas.microsoft.com/office/drawing/2014/main" id="{FAB3C666-407B-109A-9E01-445F260039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4210" y="2243455"/>
            <a:ext cx="2728248" cy="2472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41148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05E8C4-7F32-A282-5D16-B6A2185BB8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Encoding Positions without Encoding it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F1BBC2-B5F1-E4B0-7FED-4E15CD0CE04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One explanation is that decoder Transformers implicitly encoder positional information in </a:t>
            </a:r>
            <a:r>
              <a:rPr lang="en-US" b="1" dirty="0"/>
              <a:t>variances </a:t>
            </a:r>
            <a:r>
              <a:rPr lang="en-US" dirty="0"/>
              <a:t>of attention values. </a:t>
            </a:r>
          </a:p>
          <a:p>
            <a:pPr lvl="1"/>
            <a:r>
              <a:rPr lang="en-US" dirty="0"/>
              <a:t>Attention values of position </a:t>
            </a:r>
            <a:r>
              <a:rPr lang="en-US" i="1" dirty="0"/>
              <a:t>m</a:t>
            </a:r>
            <a:r>
              <a:rPr lang="en-US" dirty="0"/>
              <a:t> result from combining the information of </a:t>
            </a:r>
            <a:r>
              <a:rPr lang="en-US" i="1" dirty="0"/>
              <a:t>m</a:t>
            </a:r>
            <a:r>
              <a:rPr lang="en-US" dirty="0"/>
              <a:t> positions. </a:t>
            </a:r>
            <a:r>
              <a:rPr lang="en-US" u="sng" dirty="0"/>
              <a:t>If </a:t>
            </a:r>
            <a:r>
              <a:rPr lang="en-US" dirty="0"/>
              <a:t>the input values are samples </a:t>
            </a:r>
            <a:br>
              <a:rPr lang="en-US" dirty="0"/>
            </a:br>
            <a:r>
              <a:rPr lang="en-US" dirty="0"/>
              <a:t>from Gaussian distribution, the variance </a:t>
            </a:r>
            <a:br>
              <a:rPr lang="en-US" dirty="0"/>
            </a:br>
            <a:r>
              <a:rPr lang="en-US" dirty="0"/>
              <a:t>of output values scale with 1/m. </a:t>
            </a:r>
          </a:p>
          <a:p>
            <a:pPr lvl="1"/>
            <a:r>
              <a:rPr lang="en-US" dirty="0"/>
              <a:t>In practice, the earlier layers follow this </a:t>
            </a:r>
            <a:br>
              <a:rPr lang="en-US" dirty="0"/>
            </a:br>
            <a:r>
              <a:rPr lang="en-US" dirty="0"/>
              <a:t>pattern. But still variance encodes positions. </a:t>
            </a:r>
          </a:p>
          <a:p>
            <a:pPr lvl="1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B068F48-205E-AD69-008A-9C4CF200F6A8}"/>
              </a:ext>
            </a:extLst>
          </p:cNvPr>
          <p:cNvSpPr txBox="1"/>
          <p:nvPr/>
        </p:nvSpPr>
        <p:spPr>
          <a:xfrm>
            <a:off x="0" y="4814527"/>
            <a:ext cx="9064487" cy="2616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10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Latent Positional Information is in the Self-Attention Variance of Transformer Language Models Without Positional Embeddings, 2023</a:t>
            </a:r>
          </a:p>
        </p:txBody>
      </p:sp>
      <p:pic>
        <p:nvPicPr>
          <p:cNvPr id="6" name="Picture 5" descr="A graph of different layers&#10;&#10;Description automatically generated">
            <a:extLst>
              <a:ext uri="{FF2B5EF4-FFF2-40B4-BE49-F238E27FC236}">
                <a16:creationId xmlns:a16="http://schemas.microsoft.com/office/drawing/2014/main" id="{9946DC8D-C742-A24F-2254-1E779AE0C0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3740" y="2148340"/>
            <a:ext cx="3503099" cy="2686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77891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14FE4F-1BC6-4859-A076-CDCD7682D6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97A77F-4CB5-E151-0E90-06DF10D1A40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Encoding positional information in language models is a non-trivial problem. </a:t>
            </a:r>
          </a:p>
          <a:p>
            <a:pPr lvl="1"/>
            <a:r>
              <a:rPr lang="en-US" dirty="0"/>
              <a:t>We discussed various proposal: learned, absolute, relative encoding, </a:t>
            </a:r>
            <a:r>
              <a:rPr lang="en-US" dirty="0" err="1"/>
              <a:t>NoPos</a:t>
            </a:r>
            <a:r>
              <a:rPr lang="en-US" dirty="0"/>
              <a:t>, etc. </a:t>
            </a:r>
          </a:p>
          <a:p>
            <a:pPr lvl="1"/>
            <a:endParaRPr lang="en-US" dirty="0"/>
          </a:p>
          <a:p>
            <a:endParaRPr lang="en-US" dirty="0"/>
          </a:p>
          <a:p>
            <a:r>
              <a:rPr lang="en-US" dirty="0"/>
              <a:t>This is an important literature related to the length generalization of Transformers.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This is an active research area and likely to change in the coming years.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069452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C8604F4-C856-657D-CD64-B182A756E07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 anchor="ctr"/>
          <a:lstStyle/>
          <a:p>
            <a:pPr algn="ctr"/>
            <a:r>
              <a:rPr lang="en-US" sz="4800" dirty="0"/>
              <a:t>Long Context: </a:t>
            </a:r>
            <a:br>
              <a:rPr lang="en-US" sz="4800" dirty="0"/>
            </a:br>
            <a:r>
              <a:rPr lang="en-US" sz="4800" dirty="0"/>
              <a:t>Efficiency and Generalization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A692B9-35D9-AC51-4740-5E58DA63996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336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77D807-CF8F-C89D-26D7-47DDCB14386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33919" y="1390650"/>
            <a:ext cx="4471835" cy="3077573"/>
          </a:xfrm>
        </p:spPr>
        <p:txBody>
          <a:bodyPr/>
          <a:lstStyle/>
          <a:p>
            <a:r>
              <a:rPr lang="en-US" b="1" dirty="0"/>
              <a:t>Length generalization: </a:t>
            </a:r>
            <a:r>
              <a:rPr lang="en-US" dirty="0"/>
              <a:t>Do Transformers work accurately on long inputs?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b="1" dirty="0"/>
              <a:t>Efficiency considerations: </a:t>
            </a:r>
            <a:r>
              <a:rPr lang="en-US" dirty="0"/>
              <a:t>How efficient are LMs are long inputs? </a:t>
            </a:r>
            <a:endParaRPr lang="en-US" b="1" dirty="0"/>
          </a:p>
          <a:p>
            <a:endParaRPr lang="en-US" dirty="0"/>
          </a:p>
        </p:txBody>
      </p:sp>
      <p:pic>
        <p:nvPicPr>
          <p:cNvPr id="6" name="object 4">
            <a:extLst>
              <a:ext uri="{FF2B5EF4-FFF2-40B4-BE49-F238E27FC236}">
                <a16:creationId xmlns:a16="http://schemas.microsoft.com/office/drawing/2014/main" id="{F3B3A7E6-D2C2-0D30-6480-145144B9AA20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005754" y="1390650"/>
            <a:ext cx="4067751" cy="351151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B1A7CF61-6519-7AA6-91E1-D07D489190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919" y="107119"/>
            <a:ext cx="8085415" cy="857542"/>
          </a:xfrm>
        </p:spPr>
        <p:txBody>
          <a:bodyPr/>
          <a:lstStyle/>
          <a:p>
            <a:r>
              <a:rPr lang="en-US" dirty="0"/>
              <a:t>Transformer LMs and Long Inputs</a:t>
            </a:r>
          </a:p>
        </p:txBody>
      </p:sp>
    </p:spTree>
    <p:extLst>
      <p:ext uri="{BB962C8B-B14F-4D97-AF65-F5344CB8AC3E}">
        <p14:creationId xmlns:p14="http://schemas.microsoft.com/office/powerpoint/2010/main" val="3162656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FB76B93-8166-308A-1F38-6B8E01A1D6C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33920" y="1390650"/>
            <a:ext cx="3887726" cy="3077573"/>
          </a:xfrm>
        </p:spPr>
        <p:txBody>
          <a:bodyPr/>
          <a:lstStyle/>
          <a:p>
            <a:pPr marL="12700" marR="5080">
              <a:lnSpc>
                <a:spcPct val="115399"/>
              </a:lnSpc>
              <a:spcBef>
                <a:spcPts val="100"/>
              </a:spcBef>
            </a:pPr>
            <a:r>
              <a:rPr lang="en-US" sz="1800" spc="100" dirty="0">
                <a:solidFill>
                  <a:srgbClr val="303745"/>
                </a:solidFill>
              </a:rPr>
              <a:t>A</a:t>
            </a:r>
            <a:r>
              <a:rPr lang="en-US" sz="1800" spc="-110" dirty="0">
                <a:solidFill>
                  <a:srgbClr val="303745"/>
                </a:solidFill>
              </a:rPr>
              <a:t> </a:t>
            </a:r>
            <a:r>
              <a:rPr lang="en-US" sz="1800" dirty="0">
                <a:solidFill>
                  <a:srgbClr val="303745"/>
                </a:solidFill>
              </a:rPr>
              <a:t>wide</a:t>
            </a:r>
            <a:r>
              <a:rPr lang="en-US" sz="1800" spc="-110" dirty="0">
                <a:solidFill>
                  <a:srgbClr val="303745"/>
                </a:solidFill>
              </a:rPr>
              <a:t> </a:t>
            </a:r>
            <a:r>
              <a:rPr lang="en-US" sz="1800" dirty="0">
                <a:solidFill>
                  <a:srgbClr val="303745"/>
                </a:solidFill>
              </a:rPr>
              <a:t>variety</a:t>
            </a:r>
            <a:r>
              <a:rPr lang="en-US" sz="1800" spc="-110" dirty="0">
                <a:solidFill>
                  <a:srgbClr val="303745"/>
                </a:solidFill>
              </a:rPr>
              <a:t> </a:t>
            </a:r>
            <a:r>
              <a:rPr lang="en-US" sz="1800" dirty="0">
                <a:solidFill>
                  <a:srgbClr val="303745"/>
                </a:solidFill>
              </a:rPr>
              <a:t>of</a:t>
            </a:r>
            <a:r>
              <a:rPr lang="en-US" sz="1800" spc="-110" dirty="0">
                <a:solidFill>
                  <a:srgbClr val="303745"/>
                </a:solidFill>
              </a:rPr>
              <a:t> </a:t>
            </a:r>
            <a:r>
              <a:rPr lang="en-US" sz="1800" spc="-10" dirty="0">
                <a:solidFill>
                  <a:srgbClr val="303745"/>
                </a:solidFill>
              </a:rPr>
              <a:t>topics. </a:t>
            </a:r>
            <a:endParaRPr lang="en-US" sz="1800" dirty="0"/>
          </a:p>
          <a:p>
            <a:pPr marL="12700" marR="37465">
              <a:lnSpc>
                <a:spcPct val="115399"/>
              </a:lnSpc>
            </a:pPr>
            <a:r>
              <a:rPr lang="en-US" sz="1800" spc="55" dirty="0">
                <a:solidFill>
                  <a:srgbClr val="303745"/>
                </a:solidFill>
              </a:rPr>
              <a:t>We</a:t>
            </a:r>
            <a:r>
              <a:rPr lang="en-US" sz="1800" spc="-95" dirty="0">
                <a:solidFill>
                  <a:srgbClr val="303745"/>
                </a:solidFill>
              </a:rPr>
              <a:t> </a:t>
            </a:r>
            <a:r>
              <a:rPr lang="en-US" sz="1800" dirty="0">
                <a:solidFill>
                  <a:srgbClr val="303745"/>
                </a:solidFill>
              </a:rPr>
              <a:t>will</a:t>
            </a:r>
            <a:r>
              <a:rPr lang="en-US" sz="1800" spc="-90" dirty="0">
                <a:solidFill>
                  <a:srgbClr val="303745"/>
                </a:solidFill>
              </a:rPr>
              <a:t> </a:t>
            </a:r>
            <a:r>
              <a:rPr lang="en-US" sz="1800" dirty="0">
                <a:solidFill>
                  <a:srgbClr val="303745"/>
                </a:solidFill>
              </a:rPr>
              <a:t>cover few</a:t>
            </a:r>
            <a:r>
              <a:rPr lang="en-US" sz="1800" spc="-90" dirty="0">
                <a:solidFill>
                  <a:srgbClr val="303745"/>
                </a:solidFill>
              </a:rPr>
              <a:t> only. </a:t>
            </a:r>
            <a:endParaRPr lang="en-US" sz="1800" dirty="0"/>
          </a:p>
          <a:p>
            <a:pPr>
              <a:lnSpc>
                <a:spcPct val="100000"/>
              </a:lnSpc>
              <a:spcBef>
                <a:spcPts val="5"/>
              </a:spcBef>
            </a:pPr>
            <a:endParaRPr lang="en-US" sz="1800" dirty="0"/>
          </a:p>
          <a:p>
            <a:pPr marL="114300" indent="0">
              <a:lnSpc>
                <a:spcPct val="100000"/>
              </a:lnSpc>
              <a:spcBef>
                <a:spcPts val="5"/>
              </a:spcBef>
              <a:buNone/>
            </a:pPr>
            <a:endParaRPr lang="en-US" sz="1800" dirty="0"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421645" y="1300538"/>
            <a:ext cx="4410655" cy="3416401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7346950" y="4516374"/>
            <a:ext cx="1797050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Corbel" panose="020B0503020204020204" pitchFamily="34" charset="0"/>
                <a:cs typeface="Tahoma"/>
              </a:rPr>
              <a:t>Fig</a:t>
            </a:r>
            <a:r>
              <a:rPr sz="1100" spc="-105" dirty="0">
                <a:latin typeface="Corbel" panose="020B0503020204020204" pitchFamily="34" charset="0"/>
                <a:cs typeface="Tahoma"/>
              </a:rPr>
              <a:t> </a:t>
            </a:r>
            <a:r>
              <a:rPr sz="1100" spc="-10" dirty="0">
                <a:latin typeface="Corbel" panose="020B0503020204020204" pitchFamily="34" charset="0"/>
                <a:cs typeface="Tahoma"/>
              </a:rPr>
              <a:t>reference:</a:t>
            </a:r>
            <a:r>
              <a:rPr sz="1100" spc="-105" dirty="0">
                <a:latin typeface="Corbel" panose="020B0503020204020204" pitchFamily="34" charset="0"/>
                <a:cs typeface="Tahoma"/>
              </a:rPr>
              <a:t> </a:t>
            </a:r>
            <a:r>
              <a:rPr sz="1100" u="sng" spc="-65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Corbel" panose="020B0503020204020204" pitchFamily="34" charset="0"/>
                <a:cs typeface="Tahoma"/>
                <a:hlinkClick r:id="rId3"/>
              </a:rPr>
              <a:t>Tay</a:t>
            </a:r>
            <a:r>
              <a:rPr sz="1100" u="sng" spc="-100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Corbel" panose="020B0503020204020204" pitchFamily="34" charset="0"/>
                <a:cs typeface="Tahoma"/>
                <a:hlinkClick r:id="rId3"/>
              </a:rPr>
              <a:t> </a:t>
            </a:r>
            <a:r>
              <a:rPr sz="1100" u="sng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Corbel" panose="020B0503020204020204" pitchFamily="34" charset="0"/>
                <a:cs typeface="Tahoma"/>
                <a:hlinkClick r:id="rId3"/>
              </a:rPr>
              <a:t>et</a:t>
            </a:r>
            <a:r>
              <a:rPr sz="1100" u="sng" spc="-100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Corbel" panose="020B0503020204020204" pitchFamily="34" charset="0"/>
                <a:cs typeface="Tahoma"/>
                <a:hlinkClick r:id="rId3"/>
              </a:rPr>
              <a:t> </a:t>
            </a:r>
            <a:r>
              <a:rPr sz="1100" u="sng" spc="-55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Corbel" panose="020B0503020204020204" pitchFamily="34" charset="0"/>
                <a:cs typeface="Tahoma"/>
                <a:hlinkClick r:id="rId3"/>
              </a:rPr>
              <a:t>al.,</a:t>
            </a:r>
            <a:r>
              <a:rPr sz="1100" u="sng" spc="-100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Corbel" panose="020B0503020204020204" pitchFamily="34" charset="0"/>
                <a:cs typeface="Tahoma"/>
                <a:hlinkClick r:id="rId3"/>
              </a:rPr>
              <a:t> </a:t>
            </a:r>
            <a:r>
              <a:rPr sz="1100" u="sng" spc="-20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Corbel" panose="020B0503020204020204" pitchFamily="34" charset="0"/>
                <a:cs typeface="Tahoma"/>
                <a:hlinkClick r:id="rId3"/>
              </a:rPr>
              <a:t>2020</a:t>
            </a:r>
            <a:endParaRPr sz="1100" dirty="0">
              <a:latin typeface="Corbel" panose="020B0503020204020204" pitchFamily="34" charset="0"/>
              <a:cs typeface="Tahoma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7E939E9-467D-8128-0569-A3F66F28CC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919" y="107119"/>
            <a:ext cx="8085415" cy="857542"/>
          </a:xfrm>
        </p:spPr>
        <p:txBody>
          <a:bodyPr/>
          <a:lstStyle/>
          <a:p>
            <a:r>
              <a:rPr lang="en-US" dirty="0"/>
              <a:t>Transformer LMs and Long Inputs</a:t>
            </a:r>
          </a:p>
        </p:txBody>
      </p:sp>
    </p:spTree>
    <p:extLst>
      <p:ext uri="{BB962C8B-B14F-4D97-AF65-F5344CB8AC3E}">
        <p14:creationId xmlns:p14="http://schemas.microsoft.com/office/powerpoint/2010/main" val="14185152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3C4A8F-0C06-DD93-CAB2-0C86656FD3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on Proposals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D15E1E-6215-5BE3-AB3D-AD77CCD533E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33919" y="1390650"/>
            <a:ext cx="3745527" cy="3077573"/>
          </a:xfrm>
        </p:spPr>
        <p:txBody>
          <a:bodyPr/>
          <a:lstStyle/>
          <a:p>
            <a:r>
              <a:rPr lang="en-US" dirty="0"/>
              <a:t>What is the input to your system?</a:t>
            </a:r>
          </a:p>
          <a:p>
            <a:r>
              <a:rPr lang="en-US" dirty="0"/>
              <a:t>“our curated surgical procedures”: </a:t>
            </a:r>
            <a:br>
              <a:rPr lang="en-US" dirty="0"/>
            </a:br>
            <a:r>
              <a:rPr lang="en-US" dirty="0">
                <a:latin typeface="Wingdings" pitchFamily="2" charset="77"/>
              </a:rPr>
              <a:t> </a:t>
            </a:r>
            <a:r>
              <a:rPr lang="en-US" dirty="0"/>
              <a:t>show an example </a:t>
            </a:r>
          </a:p>
          <a:p>
            <a:r>
              <a:rPr lang="en-US" dirty="0"/>
              <a:t>Dataset: have you thought about using existing datasets? 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 descr="A document with text on it&#10;&#10;Description automatically generated">
            <a:extLst>
              <a:ext uri="{FF2B5EF4-FFF2-40B4-BE49-F238E27FC236}">
                <a16:creationId xmlns:a16="http://schemas.microsoft.com/office/drawing/2014/main" id="{72AED69B-99D5-1F6F-7CA8-924960D00F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9446" y="595423"/>
            <a:ext cx="4790124" cy="4440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86310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482059-1A26-DBB8-6527-30206BFCD4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Length Generalization </a:t>
            </a:r>
          </a:p>
        </p:txBody>
      </p:sp>
      <p:pic>
        <p:nvPicPr>
          <p:cNvPr id="5" name="Picture 4" descr="A white sheet with black text&#10;&#10;Description automatically generated">
            <a:extLst>
              <a:ext uri="{FF2B5EF4-FFF2-40B4-BE49-F238E27FC236}">
                <a16:creationId xmlns:a16="http://schemas.microsoft.com/office/drawing/2014/main" id="{3E3C727E-6169-0DF3-C5D9-D76842A6BF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274059"/>
            <a:ext cx="7772400" cy="318517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978AC96-A446-292E-AC5B-DC68B99F0E7A}"/>
              </a:ext>
            </a:extLst>
          </p:cNvPr>
          <p:cNvSpPr txBox="1"/>
          <p:nvPr/>
        </p:nvSpPr>
        <p:spPr>
          <a:xfrm>
            <a:off x="1798320" y="4823539"/>
            <a:ext cx="582168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The Impact of Positional Encoding on Length Generalization in Transformers, 2023</a:t>
            </a:r>
          </a:p>
        </p:txBody>
      </p:sp>
    </p:spTree>
    <p:extLst>
      <p:ext uri="{BB962C8B-B14F-4D97-AF65-F5344CB8AC3E}">
        <p14:creationId xmlns:p14="http://schemas.microsoft.com/office/powerpoint/2010/main" val="159919990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482059-1A26-DBB8-6527-30206BFCD4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Length Generalization </a:t>
            </a:r>
          </a:p>
        </p:txBody>
      </p:sp>
      <p:pic>
        <p:nvPicPr>
          <p:cNvPr id="5" name="Picture 4" descr="A graph of different types of data&#10;&#10;Description automatically generated with medium confidence">
            <a:extLst>
              <a:ext uri="{FF2B5EF4-FFF2-40B4-BE49-F238E27FC236}">
                <a16:creationId xmlns:a16="http://schemas.microsoft.com/office/drawing/2014/main" id="{563B815D-EAC7-22D0-97CF-32535A2B76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911"/>
          <a:stretch/>
        </p:blipFill>
        <p:spPr>
          <a:xfrm>
            <a:off x="890016" y="1042583"/>
            <a:ext cx="7293345" cy="376856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CEF2B17-515F-E5FE-B10C-8E3B02F2D9B4}"/>
              </a:ext>
            </a:extLst>
          </p:cNvPr>
          <p:cNvSpPr txBox="1"/>
          <p:nvPr/>
        </p:nvSpPr>
        <p:spPr>
          <a:xfrm>
            <a:off x="1798320" y="4823539"/>
            <a:ext cx="582168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The Impact of Positional Encoding on Length Generalization in Transformers, 2023</a:t>
            </a:r>
          </a:p>
        </p:txBody>
      </p:sp>
    </p:spTree>
    <p:extLst>
      <p:ext uri="{BB962C8B-B14F-4D97-AF65-F5344CB8AC3E}">
        <p14:creationId xmlns:p14="http://schemas.microsoft.com/office/powerpoint/2010/main" val="32347272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8293057-28E1-D0AA-A91F-FA2C4D3D727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Efficiency considerations </a:t>
            </a:r>
          </a:p>
        </p:txBody>
      </p:sp>
    </p:spTree>
    <p:extLst>
      <p:ext uri="{BB962C8B-B14F-4D97-AF65-F5344CB8AC3E}">
        <p14:creationId xmlns:p14="http://schemas.microsoft.com/office/powerpoint/2010/main" val="218425618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Sparse </a:t>
            </a:r>
            <a:r>
              <a:rPr lang="en-US" dirty="0"/>
              <a:t>Attention P</a:t>
            </a:r>
            <a:r>
              <a:rPr dirty="0"/>
              <a:t>atterns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D3B6D7D-3253-F92B-A4A1-667D245071D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33919" y="1205593"/>
            <a:ext cx="8085415" cy="3077573"/>
          </a:xfrm>
        </p:spPr>
        <p:txBody>
          <a:bodyPr/>
          <a:lstStyle/>
          <a:p>
            <a:r>
              <a:rPr lang="en-US" sz="18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The idea</a:t>
            </a:r>
            <a:r>
              <a:rPr lang="en-US" sz="1800" spc="-145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lang="en-US" sz="18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is</a:t>
            </a:r>
            <a:r>
              <a:rPr lang="en-US" sz="1800" spc="-145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lang="en-US" sz="18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to</a:t>
            </a:r>
            <a:r>
              <a:rPr lang="en-US" sz="1800" spc="-14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lang="en-US" sz="1800" spc="-3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make</a:t>
            </a:r>
            <a:r>
              <a:rPr lang="en-US" sz="1800" spc="-145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lang="en-US" sz="18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the</a:t>
            </a:r>
            <a:r>
              <a:rPr lang="en-US" sz="1800" spc="-145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lang="en-US" sz="18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attention</a:t>
            </a:r>
            <a:r>
              <a:rPr lang="en-US" sz="1800" spc="-14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lang="en-US" sz="18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operation</a:t>
            </a:r>
            <a:r>
              <a:rPr lang="en-US" sz="1800" spc="-145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lang="en-US" sz="1800" spc="-1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sparse</a:t>
            </a:r>
            <a:endParaRPr lang="en-US" sz="1800" dirty="0">
              <a:latin typeface="Corbel" panose="020B0503020204020204" pitchFamily="34" charset="0"/>
              <a:cs typeface="Tahoma"/>
            </a:endParaRPr>
          </a:p>
          <a:p>
            <a:endParaRPr lang="en-US" dirty="0"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032725" y="1595669"/>
            <a:ext cx="2987378" cy="2940071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46027" y="1606950"/>
            <a:ext cx="3041132" cy="2982073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4044674" y="2825562"/>
            <a:ext cx="645795" cy="450215"/>
            <a:chOff x="4044674" y="2825562"/>
            <a:chExt cx="645795" cy="450215"/>
          </a:xfrm>
        </p:grpSpPr>
        <p:sp>
          <p:nvSpPr>
            <p:cNvPr id="7" name="object 7"/>
            <p:cNvSpPr/>
            <p:nvPr/>
          </p:nvSpPr>
          <p:spPr>
            <a:xfrm>
              <a:off x="4049437" y="2830324"/>
              <a:ext cx="636270" cy="440690"/>
            </a:xfrm>
            <a:custGeom>
              <a:avLst/>
              <a:gdLst/>
              <a:ahLst/>
              <a:cxnLst/>
              <a:rect l="l" t="t" r="r" b="b"/>
              <a:pathLst>
                <a:path w="636270" h="440689">
                  <a:moveTo>
                    <a:pt x="415799" y="440399"/>
                  </a:moveTo>
                  <a:lnTo>
                    <a:pt x="415799" y="330299"/>
                  </a:lnTo>
                  <a:lnTo>
                    <a:pt x="0" y="330299"/>
                  </a:lnTo>
                  <a:lnTo>
                    <a:pt x="0" y="110099"/>
                  </a:lnTo>
                  <a:lnTo>
                    <a:pt x="415799" y="110099"/>
                  </a:lnTo>
                  <a:lnTo>
                    <a:pt x="415799" y="0"/>
                  </a:lnTo>
                  <a:lnTo>
                    <a:pt x="635999" y="220199"/>
                  </a:lnTo>
                  <a:lnTo>
                    <a:pt x="415799" y="440399"/>
                  </a:lnTo>
                  <a:close/>
                </a:path>
              </a:pathLst>
            </a:custGeom>
            <a:solidFill>
              <a:srgbClr val="FF7E78"/>
            </a:solidFill>
          </p:spPr>
          <p:txBody>
            <a:bodyPr wrap="square" lIns="0" tIns="0" rIns="0" bIns="0" rtlCol="0"/>
            <a:lstStyle/>
            <a:p>
              <a:endParaRPr dirty="0">
                <a:latin typeface="Corbel" panose="020B0503020204020204" pitchFamily="34" charset="0"/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4049437" y="2830324"/>
              <a:ext cx="636270" cy="440690"/>
            </a:xfrm>
            <a:custGeom>
              <a:avLst/>
              <a:gdLst/>
              <a:ahLst/>
              <a:cxnLst/>
              <a:rect l="l" t="t" r="r" b="b"/>
              <a:pathLst>
                <a:path w="636270" h="440689">
                  <a:moveTo>
                    <a:pt x="0" y="110099"/>
                  </a:moveTo>
                  <a:lnTo>
                    <a:pt x="415799" y="110099"/>
                  </a:lnTo>
                  <a:lnTo>
                    <a:pt x="415799" y="0"/>
                  </a:lnTo>
                  <a:lnTo>
                    <a:pt x="635999" y="220199"/>
                  </a:lnTo>
                  <a:lnTo>
                    <a:pt x="415799" y="440399"/>
                  </a:lnTo>
                  <a:lnTo>
                    <a:pt x="415799" y="330299"/>
                  </a:lnTo>
                  <a:lnTo>
                    <a:pt x="0" y="330299"/>
                  </a:lnTo>
                  <a:lnTo>
                    <a:pt x="0" y="110099"/>
                  </a:lnTo>
                  <a:close/>
                </a:path>
              </a:pathLst>
            </a:custGeom>
            <a:ln w="9524">
              <a:solidFill>
                <a:srgbClr val="1A4595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Corbel" panose="020B0503020204020204" pitchFamily="34" charset="0"/>
              </a:endParaRPr>
            </a:p>
          </p:txBody>
        </p:sp>
      </p:grpSp>
      <p:sp>
        <p:nvSpPr>
          <p:cNvPr id="11" name="Google Shape;138;g1501cc781cf_0_0">
            <a:extLst>
              <a:ext uri="{FF2B5EF4-FFF2-40B4-BE49-F238E27FC236}">
                <a16:creationId xmlns:a16="http://schemas.microsoft.com/office/drawing/2014/main" id="{0AF2A756-B9F8-3A31-370F-6BABA44C3CA6}"/>
              </a:ext>
            </a:extLst>
          </p:cNvPr>
          <p:cNvSpPr txBox="1"/>
          <p:nvPr/>
        </p:nvSpPr>
        <p:spPr>
          <a:xfrm>
            <a:off x="2586780" y="4865004"/>
            <a:ext cx="3498234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latin typeface="Corbel"/>
                <a:ea typeface="Corbel"/>
                <a:cs typeface="Corbel"/>
                <a:sym typeface="Corbel"/>
              </a:rPr>
              <a:t>[</a:t>
            </a:r>
            <a:r>
              <a:rPr lang="en-US" sz="900" dirty="0">
                <a:latin typeface="Corbel"/>
                <a:ea typeface="Corbel"/>
                <a:cs typeface="Corbel"/>
                <a:sym typeface="Corbel"/>
                <a:hlinkClick r:id="rId4"/>
              </a:rPr>
              <a:t>NAACL 2021 Tutorial Beltagy, Cohan, Hajishirzi, Min, and Peters</a:t>
            </a:r>
            <a:r>
              <a:rPr lang="en" sz="900" dirty="0">
                <a:latin typeface="Corbel"/>
                <a:ea typeface="Corbel"/>
                <a:cs typeface="Corbel"/>
                <a:sym typeface="Corbel"/>
              </a:rPr>
              <a:t>]</a:t>
            </a:r>
            <a:endParaRPr sz="900" dirty="0">
              <a:latin typeface="Corbel"/>
              <a:ea typeface="Corbel"/>
              <a:cs typeface="Corbel"/>
              <a:sym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254822485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BDCF38-7607-E139-A57F-E5DF103A6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919" y="107119"/>
            <a:ext cx="8359710" cy="857542"/>
          </a:xfrm>
        </p:spPr>
        <p:txBody>
          <a:bodyPr>
            <a:normAutofit/>
          </a:bodyPr>
          <a:lstStyle/>
          <a:p>
            <a:r>
              <a:rPr lang="en-US" dirty="0"/>
              <a:t>Sparse Attention Patterns: Challenge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BED232-8093-5875-8D5B-CC0172C0C36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sz="1800" spc="110" dirty="0">
                <a:solidFill>
                  <a:schemeClr val="tx1"/>
                </a:solidFill>
              </a:rPr>
              <a:t>Ok</a:t>
            </a:r>
            <a:r>
              <a:rPr lang="en-US" sz="1800" spc="-170" dirty="0">
                <a:solidFill>
                  <a:schemeClr val="tx1"/>
                </a:solidFill>
              </a:rPr>
              <a:t> </a:t>
            </a:r>
            <a:r>
              <a:rPr lang="en-US" sz="1800" dirty="0">
                <a:solidFill>
                  <a:schemeClr val="tx1"/>
                </a:solidFill>
              </a:rPr>
              <a:t>sparsity</a:t>
            </a:r>
            <a:r>
              <a:rPr lang="en-US" sz="1800" spc="-170" dirty="0">
                <a:solidFill>
                  <a:schemeClr val="tx1"/>
                </a:solidFill>
              </a:rPr>
              <a:t> </a:t>
            </a:r>
            <a:r>
              <a:rPr lang="en-US" sz="1800" dirty="0">
                <a:solidFill>
                  <a:schemeClr val="tx1"/>
                </a:solidFill>
              </a:rPr>
              <a:t>is</a:t>
            </a:r>
            <a:r>
              <a:rPr lang="en-US" sz="1800" spc="-170" dirty="0">
                <a:solidFill>
                  <a:schemeClr val="tx1"/>
                </a:solidFill>
              </a:rPr>
              <a:t> </a:t>
            </a:r>
            <a:r>
              <a:rPr lang="en-US" sz="1800" spc="-35" dirty="0">
                <a:solidFill>
                  <a:schemeClr val="tx1"/>
                </a:solidFill>
              </a:rPr>
              <a:t>great,</a:t>
            </a:r>
            <a:r>
              <a:rPr lang="en-US" sz="1800" spc="-165" dirty="0">
                <a:solidFill>
                  <a:schemeClr val="tx1"/>
                </a:solidFill>
              </a:rPr>
              <a:t> </a:t>
            </a:r>
            <a:r>
              <a:rPr lang="en-US" sz="1800" dirty="0">
                <a:solidFill>
                  <a:schemeClr val="tx1"/>
                </a:solidFill>
              </a:rPr>
              <a:t>but</a:t>
            </a:r>
            <a:r>
              <a:rPr lang="en-US" sz="1800" spc="-170" dirty="0">
                <a:solidFill>
                  <a:schemeClr val="tx1"/>
                </a:solidFill>
              </a:rPr>
              <a:t> </a:t>
            </a:r>
            <a:r>
              <a:rPr lang="en-US" sz="1800" dirty="0">
                <a:solidFill>
                  <a:schemeClr val="tx1"/>
                </a:solidFill>
              </a:rPr>
              <a:t>how</a:t>
            </a:r>
            <a:r>
              <a:rPr lang="en-US" sz="1800" spc="-170" dirty="0">
                <a:solidFill>
                  <a:schemeClr val="tx1"/>
                </a:solidFill>
              </a:rPr>
              <a:t> </a:t>
            </a:r>
            <a:r>
              <a:rPr lang="en-US" sz="1800" dirty="0">
                <a:solidFill>
                  <a:schemeClr val="tx1"/>
                </a:solidFill>
              </a:rPr>
              <a:t>to</a:t>
            </a:r>
            <a:r>
              <a:rPr lang="en-US" sz="1800" spc="-165" dirty="0">
                <a:solidFill>
                  <a:schemeClr val="tx1"/>
                </a:solidFill>
              </a:rPr>
              <a:t> </a:t>
            </a:r>
            <a:r>
              <a:rPr lang="en-US" sz="1800" dirty="0">
                <a:solidFill>
                  <a:schemeClr val="tx1"/>
                </a:solidFill>
              </a:rPr>
              <a:t>efﬁciently</a:t>
            </a:r>
            <a:r>
              <a:rPr lang="en-US" sz="1800" spc="-170" dirty="0">
                <a:solidFill>
                  <a:schemeClr val="tx1"/>
                </a:solidFill>
              </a:rPr>
              <a:t> </a:t>
            </a:r>
            <a:r>
              <a:rPr lang="en-US" sz="1800" dirty="0">
                <a:solidFill>
                  <a:schemeClr val="tx1"/>
                </a:solidFill>
              </a:rPr>
              <a:t>implement</a:t>
            </a:r>
            <a:r>
              <a:rPr lang="en-US" sz="1800" spc="-170" dirty="0">
                <a:solidFill>
                  <a:schemeClr val="tx1"/>
                </a:solidFill>
              </a:rPr>
              <a:t> </a:t>
            </a:r>
            <a:r>
              <a:rPr lang="en-US" sz="1800" spc="-10" dirty="0">
                <a:solidFill>
                  <a:schemeClr val="tx1"/>
                </a:solidFill>
              </a:rPr>
              <a:t>this?</a:t>
            </a:r>
            <a:endParaRPr lang="en-US" sz="1800" dirty="0">
              <a:solidFill>
                <a:schemeClr val="tx1"/>
              </a:solidFill>
            </a:endParaRPr>
          </a:p>
          <a:p>
            <a:endParaRPr lang="en-US" sz="1800" dirty="0">
              <a:solidFill>
                <a:schemeClr val="tx1"/>
              </a:solidFill>
            </a:endParaRPr>
          </a:p>
          <a:p>
            <a:r>
              <a:rPr lang="en-US" sz="1800" b="1" dirty="0">
                <a:solidFill>
                  <a:schemeClr val="tx1"/>
                </a:solidFill>
              </a:rPr>
              <a:t>Challenge: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spc="50" dirty="0">
                <a:solidFill>
                  <a:schemeClr val="tx1"/>
                </a:solidFill>
              </a:rPr>
              <a:t>Arbitrary</a:t>
            </a:r>
            <a:r>
              <a:rPr lang="en-US" sz="1800" spc="-170" dirty="0">
                <a:solidFill>
                  <a:schemeClr val="tx1"/>
                </a:solidFill>
              </a:rPr>
              <a:t> </a:t>
            </a:r>
            <a:r>
              <a:rPr lang="en-US" sz="1800" spc="-10" dirty="0">
                <a:solidFill>
                  <a:schemeClr val="tx1"/>
                </a:solidFill>
              </a:rPr>
              <a:t>sparse</a:t>
            </a:r>
            <a:r>
              <a:rPr lang="en-US" sz="1800" spc="-170" dirty="0">
                <a:solidFill>
                  <a:schemeClr val="tx1"/>
                </a:solidFill>
              </a:rPr>
              <a:t> </a:t>
            </a:r>
            <a:r>
              <a:rPr lang="en-US" sz="1800" dirty="0">
                <a:solidFill>
                  <a:schemeClr val="tx1"/>
                </a:solidFill>
              </a:rPr>
              <a:t>matrix</a:t>
            </a:r>
            <a:r>
              <a:rPr lang="en-US" sz="1800" spc="-170" dirty="0">
                <a:solidFill>
                  <a:schemeClr val="tx1"/>
                </a:solidFill>
              </a:rPr>
              <a:t> </a:t>
            </a:r>
            <a:r>
              <a:rPr lang="en-US" sz="1800" dirty="0">
                <a:solidFill>
                  <a:schemeClr val="tx1"/>
                </a:solidFill>
              </a:rPr>
              <a:t>multiplication</a:t>
            </a:r>
            <a:r>
              <a:rPr lang="en-US" sz="1800" spc="-165" dirty="0">
                <a:solidFill>
                  <a:schemeClr val="tx1"/>
                </a:solidFill>
              </a:rPr>
              <a:t> </a:t>
            </a:r>
            <a:r>
              <a:rPr lang="en-US" sz="1800" dirty="0">
                <a:solidFill>
                  <a:schemeClr val="tx1"/>
                </a:solidFill>
              </a:rPr>
              <a:t>is</a:t>
            </a:r>
            <a:r>
              <a:rPr lang="en-US" sz="1800" spc="-170" dirty="0">
                <a:solidFill>
                  <a:schemeClr val="tx1"/>
                </a:solidFill>
              </a:rPr>
              <a:t> </a:t>
            </a:r>
            <a:r>
              <a:rPr lang="en-US" sz="1800" dirty="0">
                <a:solidFill>
                  <a:schemeClr val="tx1"/>
                </a:solidFill>
              </a:rPr>
              <a:t>not</a:t>
            </a:r>
            <a:r>
              <a:rPr lang="en-US" sz="1800" spc="-170" dirty="0">
                <a:solidFill>
                  <a:schemeClr val="tx1"/>
                </a:solidFill>
              </a:rPr>
              <a:t> </a:t>
            </a:r>
            <a:r>
              <a:rPr lang="en-US" sz="1800" dirty="0">
                <a:solidFill>
                  <a:schemeClr val="tx1"/>
                </a:solidFill>
              </a:rPr>
              <a:t>supported</a:t>
            </a:r>
            <a:r>
              <a:rPr lang="en-US" sz="1800" spc="-165" dirty="0">
                <a:solidFill>
                  <a:schemeClr val="tx1"/>
                </a:solidFill>
              </a:rPr>
              <a:t> </a:t>
            </a:r>
            <a:r>
              <a:rPr lang="en-US" sz="1800" dirty="0">
                <a:solidFill>
                  <a:schemeClr val="tx1"/>
                </a:solidFill>
              </a:rPr>
              <a:t>in</a:t>
            </a:r>
            <a:r>
              <a:rPr lang="en-US" sz="1800" spc="-170" dirty="0">
                <a:solidFill>
                  <a:schemeClr val="tx1"/>
                </a:solidFill>
              </a:rPr>
              <a:t> </a:t>
            </a:r>
            <a:r>
              <a:rPr lang="en-US" sz="1800" spc="85" dirty="0">
                <a:solidFill>
                  <a:schemeClr val="tx1"/>
                </a:solidFill>
              </a:rPr>
              <a:t>DL</a:t>
            </a:r>
            <a:r>
              <a:rPr lang="en-US" sz="1800" spc="-170" dirty="0">
                <a:solidFill>
                  <a:schemeClr val="tx1"/>
                </a:solidFill>
              </a:rPr>
              <a:t> </a:t>
            </a:r>
            <a:r>
              <a:rPr lang="en-US" sz="1800" spc="-10" dirty="0">
                <a:solidFill>
                  <a:schemeClr val="tx1"/>
                </a:solidFill>
              </a:rPr>
              <a:t>libraries </a:t>
            </a:r>
          </a:p>
          <a:p>
            <a:endParaRPr lang="en-US" sz="1800" spc="-10" dirty="0">
              <a:solidFill>
                <a:schemeClr val="tx1"/>
              </a:solidFill>
            </a:endParaRPr>
          </a:p>
          <a:p>
            <a:r>
              <a:rPr lang="en-US" sz="1800" b="1" spc="-10" dirty="0">
                <a:solidFill>
                  <a:schemeClr val="tx1"/>
                </a:solidFill>
              </a:rPr>
              <a:t>A solution:</a:t>
            </a:r>
            <a:r>
              <a:rPr lang="en-US" sz="1800" spc="-10" dirty="0">
                <a:solidFill>
                  <a:schemeClr val="tx1"/>
                </a:solidFill>
              </a:rPr>
              <a:t> </a:t>
            </a:r>
            <a:r>
              <a:rPr lang="en-US" sz="1800" dirty="0">
                <a:solidFill>
                  <a:schemeClr val="tx1"/>
                </a:solidFill>
              </a:rPr>
              <a:t>Perform</a:t>
            </a:r>
            <a:r>
              <a:rPr lang="en-US" sz="1800" spc="-95" dirty="0">
                <a:solidFill>
                  <a:schemeClr val="tx1"/>
                </a:solidFill>
              </a:rPr>
              <a:t> </a:t>
            </a:r>
            <a:r>
              <a:rPr lang="en-US" sz="1800" dirty="0">
                <a:solidFill>
                  <a:schemeClr val="tx1"/>
                </a:solidFill>
              </a:rPr>
              <a:t>computations</a:t>
            </a:r>
            <a:r>
              <a:rPr lang="en-US" sz="1800" spc="-95" dirty="0">
                <a:solidFill>
                  <a:schemeClr val="tx1"/>
                </a:solidFill>
              </a:rPr>
              <a:t> </a:t>
            </a:r>
            <a:r>
              <a:rPr lang="en-US" sz="1800" dirty="0">
                <a:solidFill>
                  <a:schemeClr val="tx1"/>
                </a:solidFill>
              </a:rPr>
              <a:t>in</a:t>
            </a:r>
            <a:r>
              <a:rPr lang="en-US" sz="1800" spc="-95" dirty="0">
                <a:solidFill>
                  <a:schemeClr val="tx1"/>
                </a:solidFill>
              </a:rPr>
              <a:t> </a:t>
            </a:r>
            <a:r>
              <a:rPr lang="en-US" sz="1800" dirty="0">
                <a:solidFill>
                  <a:schemeClr val="tx1"/>
                </a:solidFill>
              </a:rPr>
              <a:t>blocks</a:t>
            </a:r>
            <a:endParaRPr lang="en-US" sz="1800" spc="-10" dirty="0">
              <a:solidFill>
                <a:schemeClr val="tx1"/>
              </a:solidFill>
            </a:endParaRPr>
          </a:p>
          <a:p>
            <a:pPr lvl="1"/>
            <a:endParaRPr lang="en-US" sz="18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Google Shape;138;g1501cc781cf_0_0">
            <a:extLst>
              <a:ext uri="{FF2B5EF4-FFF2-40B4-BE49-F238E27FC236}">
                <a16:creationId xmlns:a16="http://schemas.microsoft.com/office/drawing/2014/main" id="{7A790259-714E-5700-7D44-29D4B2034705}"/>
              </a:ext>
            </a:extLst>
          </p:cNvPr>
          <p:cNvSpPr txBox="1"/>
          <p:nvPr/>
        </p:nvSpPr>
        <p:spPr>
          <a:xfrm>
            <a:off x="2586780" y="4865004"/>
            <a:ext cx="3498234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latin typeface="Corbel"/>
                <a:ea typeface="Corbel"/>
                <a:cs typeface="Corbel"/>
                <a:sym typeface="Corbel"/>
              </a:rPr>
              <a:t>[</a:t>
            </a:r>
            <a:r>
              <a:rPr lang="en-US" sz="900" dirty="0">
                <a:latin typeface="Corbel"/>
                <a:ea typeface="Corbel"/>
                <a:cs typeface="Corbel"/>
                <a:sym typeface="Corbel"/>
                <a:hlinkClick r:id="rId2"/>
              </a:rPr>
              <a:t>NAACL 2021 Tutorial Beltagy, Cohan, Hajishirzi, Min, and Peters</a:t>
            </a:r>
            <a:r>
              <a:rPr lang="en" sz="900" dirty="0">
                <a:latin typeface="Corbel"/>
                <a:ea typeface="Corbel"/>
                <a:cs typeface="Corbel"/>
                <a:sym typeface="Corbel"/>
              </a:rPr>
              <a:t>]</a:t>
            </a:r>
            <a:endParaRPr sz="900" dirty="0">
              <a:latin typeface="Corbel"/>
              <a:ea typeface="Corbel"/>
              <a:cs typeface="Corbel"/>
              <a:sym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173692045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BED232-8093-5875-8D5B-CC0172C0C36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sz="1800" dirty="0"/>
              <a:t>Efﬁcient </a:t>
            </a:r>
            <a:r>
              <a:rPr lang="en-US" sz="1800" dirty="0" err="1"/>
              <a:t>blockiﬁed</a:t>
            </a:r>
            <a:r>
              <a:rPr lang="en-US" sz="1800" dirty="0"/>
              <a:t> implementation</a:t>
            </a:r>
          </a:p>
          <a:p>
            <a:pPr marL="114300" indent="0">
              <a:buNone/>
            </a:pPr>
            <a:br>
              <a:rPr lang="en-US" sz="1800" b="1" dirty="0"/>
            </a:br>
            <a:endParaRPr lang="en-US" sz="1800" b="1" dirty="0"/>
          </a:p>
          <a:p>
            <a:r>
              <a:rPr lang="en-US" sz="1800" dirty="0"/>
              <a:t>There are libraries for implementing </a:t>
            </a:r>
            <a:br>
              <a:rPr lang="en-US" sz="1800" dirty="0"/>
            </a:br>
            <a:r>
              <a:rPr lang="en-US" sz="1800" dirty="0" err="1"/>
              <a:t>blockified</a:t>
            </a:r>
            <a:r>
              <a:rPr lang="en-US" sz="1800" dirty="0"/>
              <a:t> sparse matrix multiplication. </a:t>
            </a:r>
          </a:p>
          <a:p>
            <a:pPr marL="927100" lvl="1">
              <a:lnSpc>
                <a:spcPct val="100000"/>
              </a:lnSpc>
              <a:spcBef>
                <a:spcPts val="15"/>
              </a:spcBef>
            </a:pPr>
            <a:r>
              <a:rPr lang="en-US" sz="1800" dirty="0">
                <a:solidFill>
                  <a:srgbClr val="30374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Can be hardware</a:t>
            </a:r>
            <a:r>
              <a:rPr lang="en-US" sz="1800" spc="10" dirty="0">
                <a:solidFill>
                  <a:srgbClr val="30374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spc="-10" dirty="0">
                <a:solidFill>
                  <a:srgbClr val="30374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speciﬁc</a:t>
            </a:r>
          </a:p>
          <a:p>
            <a:pPr marL="927100" lvl="1">
              <a:lnSpc>
                <a:spcPct val="100000"/>
              </a:lnSpc>
              <a:spcBef>
                <a:spcPts val="15"/>
              </a:spcBef>
            </a:pP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Block Sparse (</a:t>
            </a: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Gray et al., 2017</a:t>
            </a: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  <a:p>
            <a:pPr marL="927100" lvl="1">
              <a:lnSpc>
                <a:spcPct val="100000"/>
              </a:lnSpc>
              <a:spcBef>
                <a:spcPts val="15"/>
              </a:spcBef>
            </a:pP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TVM toolkit (</a:t>
            </a: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/>
              </a:rPr>
              <a:t>Chen et al., 2018</a:t>
            </a: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  <a:p>
            <a:pPr marL="927100" lvl="1">
              <a:lnSpc>
                <a:spcPct val="100000"/>
              </a:lnSpc>
              <a:spcBef>
                <a:spcPts val="15"/>
              </a:spcBef>
            </a:pPr>
            <a:r>
              <a:rPr lang="en-US" sz="1800" spc="-10" dirty="0" err="1">
                <a:solidFill>
                  <a:srgbClr val="30374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cuSPARSE</a:t>
            </a:r>
            <a:endParaRPr lang="en-US" sz="1800" spc="-10" dirty="0">
              <a:solidFill>
                <a:srgbClr val="303745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927100" lvl="1">
              <a:lnSpc>
                <a:spcPct val="100000"/>
              </a:lnSpc>
              <a:spcBef>
                <a:spcPts val="15"/>
              </a:spcBef>
            </a:pPr>
            <a:endParaRPr lang="en-US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Google Shape;138;g1501cc781cf_0_0">
            <a:extLst>
              <a:ext uri="{FF2B5EF4-FFF2-40B4-BE49-F238E27FC236}">
                <a16:creationId xmlns:a16="http://schemas.microsoft.com/office/drawing/2014/main" id="{7A790259-714E-5700-7D44-29D4B2034705}"/>
              </a:ext>
            </a:extLst>
          </p:cNvPr>
          <p:cNvSpPr txBox="1"/>
          <p:nvPr/>
        </p:nvSpPr>
        <p:spPr>
          <a:xfrm>
            <a:off x="2586780" y="4865004"/>
            <a:ext cx="3498234" cy="338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latin typeface="Corbel" panose="020B0503020204020204" pitchFamily="34" charset="0"/>
                <a:sym typeface="Corbel"/>
              </a:rPr>
              <a:t>[</a:t>
            </a:r>
            <a:r>
              <a:rPr lang="en-US" sz="1000" dirty="0">
                <a:latin typeface="Corbel" panose="020B0503020204020204" pitchFamily="34" charset="0"/>
              </a:rPr>
              <a:t>Big Bird (</a:t>
            </a:r>
            <a:r>
              <a:rPr lang="en-US" sz="1000" dirty="0">
                <a:latin typeface="Corbel" panose="020B0503020204020204" pitchFamily="34" charset="0"/>
                <a:hlinkClick r:id="rId4"/>
              </a:rPr>
              <a:t>Zaheer et al., 2020</a:t>
            </a:r>
            <a:r>
              <a:rPr lang="en-US" sz="1000" dirty="0">
                <a:latin typeface="Corbel" panose="020B0503020204020204" pitchFamily="34" charset="0"/>
              </a:rPr>
              <a:t>)</a:t>
            </a:r>
            <a:r>
              <a:rPr lang="en" sz="1000" dirty="0">
                <a:latin typeface="Corbel" panose="020B0503020204020204" pitchFamily="34" charset="0"/>
                <a:sym typeface="Corbel"/>
              </a:rPr>
              <a:t>]</a:t>
            </a:r>
            <a:endParaRPr sz="1000" dirty="0">
              <a:latin typeface="Corbel" panose="020B0503020204020204" pitchFamily="34" charset="0"/>
              <a:sym typeface="Corbel"/>
            </a:endParaRPr>
          </a:p>
        </p:txBody>
      </p:sp>
      <p:pic>
        <p:nvPicPr>
          <p:cNvPr id="5" name="object 6">
            <a:extLst>
              <a:ext uri="{FF2B5EF4-FFF2-40B4-BE49-F238E27FC236}">
                <a16:creationId xmlns:a16="http://schemas.microsoft.com/office/drawing/2014/main" id="{0D0D3C55-6C41-E11F-E179-0993960E41DF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145932" y="1313854"/>
            <a:ext cx="3199861" cy="1449421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B1DFBEB1-4479-72F6-DDC9-66A23DA67F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919" y="107119"/>
            <a:ext cx="8359710" cy="857542"/>
          </a:xfrm>
        </p:spPr>
        <p:txBody>
          <a:bodyPr>
            <a:normAutofit fontScale="90000"/>
          </a:bodyPr>
          <a:lstStyle/>
          <a:p>
            <a:r>
              <a:rPr lang="en-US" dirty="0"/>
              <a:t>Pre-speciﬁed Sparsity Patterns: Computations </a:t>
            </a:r>
          </a:p>
        </p:txBody>
      </p:sp>
    </p:spTree>
    <p:extLst>
      <p:ext uri="{BB962C8B-B14F-4D97-AF65-F5344CB8AC3E}">
        <p14:creationId xmlns:p14="http://schemas.microsoft.com/office/powerpoint/2010/main" val="111082960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Sparse </a:t>
            </a:r>
            <a:r>
              <a:rPr lang="en-US" dirty="0"/>
              <a:t>P</a:t>
            </a:r>
            <a:r>
              <a:rPr dirty="0"/>
              <a:t>atterns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4511AA9-802C-BE12-1412-57B7B8C7D7F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800" spc="55" dirty="0">
                <a:solidFill>
                  <a:srgbClr val="303745"/>
                </a:solidFill>
              </a:rPr>
              <a:t>How</a:t>
            </a:r>
            <a:r>
              <a:rPr lang="en-US" sz="1800" spc="-175" dirty="0">
                <a:solidFill>
                  <a:srgbClr val="303745"/>
                </a:solidFill>
              </a:rPr>
              <a:t> </a:t>
            </a:r>
            <a:r>
              <a:rPr lang="en-US" sz="1800" dirty="0">
                <a:solidFill>
                  <a:srgbClr val="303745"/>
                </a:solidFill>
              </a:rPr>
              <a:t>to</a:t>
            </a:r>
            <a:r>
              <a:rPr lang="en-US" sz="1800" spc="-175" dirty="0">
                <a:solidFill>
                  <a:srgbClr val="303745"/>
                </a:solidFill>
              </a:rPr>
              <a:t> </a:t>
            </a:r>
            <a:r>
              <a:rPr lang="en-US" sz="1800" spc="-10" dirty="0" err="1">
                <a:solidFill>
                  <a:srgbClr val="303745"/>
                </a:solidFill>
              </a:rPr>
              <a:t>sparsify</a:t>
            </a:r>
            <a:r>
              <a:rPr lang="en-US" sz="1800" spc="-10" dirty="0">
                <a:solidFill>
                  <a:srgbClr val="303745"/>
                </a:solidFill>
              </a:rPr>
              <a:t>?</a:t>
            </a:r>
            <a:endParaRPr lang="en-US" sz="1800" spc="-10" dirty="0"/>
          </a:p>
          <a:p>
            <a:pPr marL="354012" lvl="1">
              <a:lnSpc>
                <a:spcPct val="100000"/>
              </a:lnSpc>
              <a:spcBef>
                <a:spcPts val="100"/>
              </a:spcBef>
            </a:pPr>
            <a:r>
              <a:rPr lang="en-US" sz="1800" dirty="0">
                <a:solidFill>
                  <a:srgbClr val="30374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Content-</a:t>
            </a:r>
            <a:r>
              <a:rPr lang="en-US" sz="1800" spc="-10" dirty="0">
                <a:solidFill>
                  <a:srgbClr val="30374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based</a:t>
            </a:r>
            <a:endParaRPr lang="en-US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926465" lvl="1" indent="-290195">
              <a:lnSpc>
                <a:spcPct val="100000"/>
              </a:lnSpc>
              <a:spcBef>
                <a:spcPts val="330"/>
              </a:spcBef>
              <a:buChar char="-"/>
              <a:tabLst>
                <a:tab pos="926465" algn="l"/>
                <a:tab pos="927100" algn="l"/>
              </a:tabLst>
            </a:pPr>
            <a:r>
              <a:rPr lang="en-US" sz="1400" dirty="0">
                <a:solidFill>
                  <a:srgbClr val="30374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Routing</a:t>
            </a:r>
            <a:r>
              <a:rPr lang="en-US" sz="1400" spc="-120" dirty="0">
                <a:solidFill>
                  <a:srgbClr val="30374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spc="-10" dirty="0">
                <a:solidFill>
                  <a:srgbClr val="30374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Transformers</a:t>
            </a:r>
            <a:r>
              <a:rPr lang="en-US" sz="1400" spc="-114" dirty="0">
                <a:solidFill>
                  <a:srgbClr val="30374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spc="-30" dirty="0">
                <a:solidFill>
                  <a:srgbClr val="30374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en-US" sz="1400" u="heavy" spc="-30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Roy</a:t>
            </a:r>
            <a:r>
              <a:rPr lang="en-US" sz="1400" u="heavy" spc="-120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 </a:t>
            </a:r>
            <a:r>
              <a:rPr lang="en-US" sz="1400" u="heavy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et</a:t>
            </a:r>
            <a:r>
              <a:rPr lang="en-US" sz="1400" u="heavy" spc="-114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 </a:t>
            </a:r>
            <a:r>
              <a:rPr lang="en-US" sz="1400" u="heavy" spc="-70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al.,</a:t>
            </a:r>
            <a:r>
              <a:rPr lang="en-US" sz="1400" u="heavy" spc="-120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 </a:t>
            </a:r>
            <a:r>
              <a:rPr lang="en-US" sz="1400" u="heavy" spc="-10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2019</a:t>
            </a:r>
            <a:r>
              <a:rPr lang="en-US" sz="1400" spc="-10" dirty="0">
                <a:solidFill>
                  <a:srgbClr val="30374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lang="en-US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926465" lvl="1" indent="-290195">
              <a:lnSpc>
                <a:spcPct val="100000"/>
              </a:lnSpc>
              <a:spcBef>
                <a:spcPts val="270"/>
              </a:spcBef>
              <a:buChar char="-"/>
              <a:tabLst>
                <a:tab pos="926465" algn="l"/>
                <a:tab pos="927100" algn="l"/>
              </a:tabLst>
            </a:pPr>
            <a:r>
              <a:rPr lang="en-US" sz="1400" dirty="0" err="1">
                <a:solidFill>
                  <a:srgbClr val="30374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Sinkhorn</a:t>
            </a:r>
            <a:r>
              <a:rPr lang="en-US" sz="1400" spc="-130" dirty="0">
                <a:solidFill>
                  <a:srgbClr val="30374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spc="-90" dirty="0">
                <a:solidFill>
                  <a:srgbClr val="30374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en-US" sz="1400" u="heavy" spc="-90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/>
              </a:rPr>
              <a:t>Tay</a:t>
            </a:r>
            <a:r>
              <a:rPr lang="en-US" sz="1400" u="heavy" spc="-130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/>
              </a:rPr>
              <a:t> </a:t>
            </a:r>
            <a:r>
              <a:rPr lang="en-US" sz="1400" u="heavy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/>
              </a:rPr>
              <a:t>et</a:t>
            </a:r>
            <a:r>
              <a:rPr lang="en-US" sz="1400" u="heavy" spc="-130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/>
              </a:rPr>
              <a:t> </a:t>
            </a:r>
            <a:r>
              <a:rPr lang="en-US" sz="1400" u="heavy" spc="-70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/>
              </a:rPr>
              <a:t>al.,</a:t>
            </a:r>
            <a:r>
              <a:rPr lang="en-US" sz="1400" u="heavy" spc="-130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/>
              </a:rPr>
              <a:t> </a:t>
            </a:r>
            <a:r>
              <a:rPr lang="en-US" sz="1400" u="heavy" spc="-10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/>
              </a:rPr>
              <a:t>2020</a:t>
            </a:r>
            <a:r>
              <a:rPr lang="en-US" sz="1400" spc="-10" dirty="0">
                <a:solidFill>
                  <a:srgbClr val="30374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lang="en-US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926465" lvl="1" indent="-290195">
              <a:lnSpc>
                <a:spcPct val="100000"/>
              </a:lnSpc>
              <a:spcBef>
                <a:spcPts val="655"/>
              </a:spcBef>
              <a:buChar char="-"/>
              <a:tabLst>
                <a:tab pos="926465" algn="l"/>
                <a:tab pos="927100" algn="l"/>
              </a:tabLst>
            </a:pPr>
            <a:r>
              <a:rPr lang="en-US" sz="1400" dirty="0">
                <a:solidFill>
                  <a:srgbClr val="30374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Reformer</a:t>
            </a:r>
            <a:r>
              <a:rPr lang="en-US" sz="1400" spc="280" dirty="0">
                <a:solidFill>
                  <a:srgbClr val="30374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dirty="0">
                <a:solidFill>
                  <a:srgbClr val="30374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en-US" sz="1400" u="heavy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4"/>
              </a:rPr>
              <a:t>Kitaev</a:t>
            </a:r>
            <a:r>
              <a:rPr lang="en-US" sz="1400" u="heavy" spc="-120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4"/>
              </a:rPr>
              <a:t> </a:t>
            </a:r>
            <a:r>
              <a:rPr lang="en-US" sz="1400" u="heavy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4"/>
              </a:rPr>
              <a:t>et</a:t>
            </a:r>
            <a:r>
              <a:rPr lang="en-US" sz="1400" u="heavy" spc="-125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4"/>
              </a:rPr>
              <a:t> </a:t>
            </a:r>
            <a:r>
              <a:rPr lang="en-US" sz="1400" u="heavy" spc="-70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4"/>
              </a:rPr>
              <a:t>al.,</a:t>
            </a:r>
            <a:r>
              <a:rPr lang="en-US" sz="1400" u="heavy" spc="-125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4"/>
              </a:rPr>
              <a:t> </a:t>
            </a:r>
            <a:r>
              <a:rPr lang="en-US" sz="1400" u="heavy" spc="-10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4"/>
              </a:rPr>
              <a:t>2020</a:t>
            </a:r>
            <a:r>
              <a:rPr lang="en-US" sz="1400" spc="-10" dirty="0">
                <a:solidFill>
                  <a:srgbClr val="30374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lang="en-US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00050" lvl="1" indent="-227013">
              <a:lnSpc>
                <a:spcPct val="100000"/>
              </a:lnSpc>
              <a:spcBef>
                <a:spcPts val="1370"/>
              </a:spcBef>
              <a:tabLst>
                <a:tab pos="468313" algn="l"/>
                <a:tab pos="469900" algn="l"/>
              </a:tabLst>
            </a:pPr>
            <a:r>
              <a:rPr lang="en-US" sz="1800" dirty="0">
                <a:solidFill>
                  <a:srgbClr val="303745"/>
                </a:solidFill>
              </a:rPr>
              <a:t>Pre-speciﬁed</a:t>
            </a:r>
            <a:r>
              <a:rPr lang="en-US" sz="1800" spc="-20" dirty="0">
                <a:solidFill>
                  <a:srgbClr val="303745"/>
                </a:solidFill>
              </a:rPr>
              <a:t> </a:t>
            </a:r>
            <a:r>
              <a:rPr lang="en-US" sz="1800" spc="-10" dirty="0">
                <a:solidFill>
                  <a:srgbClr val="303745"/>
                </a:solidFill>
              </a:rPr>
              <a:t>patterns</a:t>
            </a:r>
            <a:endParaRPr lang="en-US" sz="1800" dirty="0"/>
          </a:p>
          <a:p>
            <a:pPr marL="926465" lvl="1" indent="-290195">
              <a:lnSpc>
                <a:spcPct val="100000"/>
              </a:lnSpc>
              <a:spcBef>
                <a:spcPts val="330"/>
              </a:spcBef>
              <a:buChar char="-"/>
              <a:tabLst>
                <a:tab pos="926465" algn="l"/>
                <a:tab pos="927100" algn="l"/>
              </a:tabLst>
            </a:pPr>
            <a:r>
              <a:rPr lang="en-US" sz="1400" spc="-10" dirty="0">
                <a:solidFill>
                  <a:srgbClr val="30374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Sparse</a:t>
            </a:r>
            <a:r>
              <a:rPr lang="en-US" sz="1400" spc="-125" dirty="0">
                <a:solidFill>
                  <a:srgbClr val="30374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spc="-10" dirty="0">
                <a:solidFill>
                  <a:srgbClr val="30374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Transformer</a:t>
            </a:r>
            <a:r>
              <a:rPr lang="en-US" sz="1400" spc="-120" dirty="0">
                <a:solidFill>
                  <a:srgbClr val="30374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dirty="0">
                <a:solidFill>
                  <a:srgbClr val="30374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en-US" sz="1400" u="heavy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5"/>
              </a:rPr>
              <a:t>Child</a:t>
            </a:r>
            <a:r>
              <a:rPr lang="en-US" sz="1400" u="heavy" spc="-120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5"/>
              </a:rPr>
              <a:t> </a:t>
            </a:r>
            <a:r>
              <a:rPr lang="en-US" sz="1400" u="heavy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5"/>
              </a:rPr>
              <a:t>et</a:t>
            </a:r>
            <a:r>
              <a:rPr lang="en-US" sz="1400" u="heavy" spc="-120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5"/>
              </a:rPr>
              <a:t> </a:t>
            </a:r>
            <a:r>
              <a:rPr lang="en-US" sz="1400" u="heavy" spc="-70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5"/>
              </a:rPr>
              <a:t>al,.</a:t>
            </a:r>
            <a:r>
              <a:rPr lang="en-US" sz="1400" u="heavy" spc="-120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5"/>
              </a:rPr>
              <a:t> </a:t>
            </a:r>
            <a:r>
              <a:rPr lang="en-US" sz="1400" u="heavy" spc="-20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5"/>
              </a:rPr>
              <a:t>2019</a:t>
            </a:r>
            <a:r>
              <a:rPr lang="en-US" sz="1400" spc="-20" dirty="0">
                <a:solidFill>
                  <a:srgbClr val="30374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lang="en-US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926465" lvl="1" indent="-290195">
              <a:lnSpc>
                <a:spcPct val="100000"/>
              </a:lnSpc>
              <a:spcBef>
                <a:spcPts val="270"/>
              </a:spcBef>
              <a:buChar char="-"/>
              <a:tabLst>
                <a:tab pos="926465" algn="l"/>
                <a:tab pos="927100" algn="l"/>
              </a:tabLst>
            </a:pPr>
            <a:r>
              <a:rPr lang="en-US" sz="1400" dirty="0" err="1">
                <a:solidFill>
                  <a:srgbClr val="30374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Longformer</a:t>
            </a:r>
            <a:r>
              <a:rPr lang="en-US" sz="1400" spc="-125" dirty="0">
                <a:solidFill>
                  <a:srgbClr val="30374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spc="-35" dirty="0">
                <a:solidFill>
                  <a:srgbClr val="30374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en-US" sz="1400" u="heavy" spc="-35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6"/>
              </a:rPr>
              <a:t>Beltagy,</a:t>
            </a:r>
            <a:r>
              <a:rPr lang="en-US" sz="1400" u="heavy" spc="-120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6"/>
              </a:rPr>
              <a:t> </a:t>
            </a:r>
            <a:r>
              <a:rPr lang="en-US" sz="1400" u="heavy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6"/>
              </a:rPr>
              <a:t>et</a:t>
            </a:r>
            <a:r>
              <a:rPr lang="en-US" sz="1400" u="heavy" spc="-120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6"/>
              </a:rPr>
              <a:t> </a:t>
            </a:r>
            <a:r>
              <a:rPr lang="en-US" sz="1400" u="heavy" spc="-70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6"/>
              </a:rPr>
              <a:t>al.,</a:t>
            </a:r>
            <a:r>
              <a:rPr lang="en-US" sz="1400" u="heavy" spc="-120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6"/>
              </a:rPr>
              <a:t> </a:t>
            </a:r>
            <a:r>
              <a:rPr lang="en-US" sz="1400" u="heavy" spc="-20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6"/>
              </a:rPr>
              <a:t>2020</a:t>
            </a:r>
            <a:r>
              <a:rPr lang="en-US" sz="1400" spc="-20" dirty="0">
                <a:solidFill>
                  <a:srgbClr val="30374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lang="en-US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926465" lvl="1" indent="-290195">
              <a:lnSpc>
                <a:spcPct val="100000"/>
              </a:lnSpc>
              <a:spcBef>
                <a:spcPts val="270"/>
              </a:spcBef>
              <a:buChar char="-"/>
              <a:tabLst>
                <a:tab pos="926465" algn="l"/>
                <a:tab pos="927100" algn="l"/>
              </a:tabLst>
            </a:pPr>
            <a:r>
              <a:rPr lang="en-US" sz="1400" dirty="0">
                <a:solidFill>
                  <a:srgbClr val="30374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ETC</a:t>
            </a:r>
            <a:r>
              <a:rPr lang="en-US" sz="1400" spc="-114" dirty="0">
                <a:solidFill>
                  <a:srgbClr val="30374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dirty="0">
                <a:solidFill>
                  <a:srgbClr val="30374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en-US" sz="1400" u="heavy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7"/>
              </a:rPr>
              <a:t>Ainslie</a:t>
            </a:r>
            <a:r>
              <a:rPr lang="en-US" sz="1400" u="heavy" spc="-114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7"/>
              </a:rPr>
              <a:t> </a:t>
            </a:r>
            <a:r>
              <a:rPr lang="en-US" sz="1400" u="heavy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7"/>
              </a:rPr>
              <a:t>et</a:t>
            </a:r>
            <a:r>
              <a:rPr lang="en-US" sz="1400" u="heavy" spc="-114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7"/>
              </a:rPr>
              <a:t> </a:t>
            </a:r>
            <a:r>
              <a:rPr lang="en-US" sz="1400" u="heavy" spc="-70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7"/>
              </a:rPr>
              <a:t>al.,</a:t>
            </a:r>
            <a:r>
              <a:rPr lang="en-US" sz="1400" u="heavy" spc="-114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7"/>
              </a:rPr>
              <a:t> </a:t>
            </a:r>
            <a:r>
              <a:rPr lang="en-US" sz="1400" u="heavy" spc="-20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7"/>
              </a:rPr>
              <a:t>2020</a:t>
            </a:r>
            <a:r>
              <a:rPr lang="en-US" sz="1400" spc="-20" dirty="0">
                <a:solidFill>
                  <a:srgbClr val="30374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lang="en-US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926465" lvl="1" indent="-290195">
              <a:lnSpc>
                <a:spcPct val="100000"/>
              </a:lnSpc>
              <a:spcBef>
                <a:spcPts val="270"/>
              </a:spcBef>
              <a:buChar char="-"/>
              <a:tabLst>
                <a:tab pos="926465" algn="l"/>
                <a:tab pos="927100" algn="l"/>
              </a:tabLst>
            </a:pPr>
            <a:r>
              <a:rPr lang="en-US" sz="1400" dirty="0" err="1">
                <a:solidFill>
                  <a:srgbClr val="30374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BigBird</a:t>
            </a:r>
            <a:r>
              <a:rPr lang="en-US" sz="1400" spc="-90" dirty="0">
                <a:solidFill>
                  <a:srgbClr val="30374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spc="-10" dirty="0">
                <a:solidFill>
                  <a:srgbClr val="30374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en-US" sz="1400" u="heavy" spc="-10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8"/>
              </a:rPr>
              <a:t>Zaheer</a:t>
            </a:r>
            <a:r>
              <a:rPr lang="en-US" sz="1400" u="heavy" spc="-85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8"/>
              </a:rPr>
              <a:t> </a:t>
            </a:r>
            <a:r>
              <a:rPr lang="en-US" sz="1400" u="heavy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8"/>
              </a:rPr>
              <a:t>et</a:t>
            </a:r>
            <a:r>
              <a:rPr lang="en-US" sz="1400" u="heavy" spc="-85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8"/>
              </a:rPr>
              <a:t> </a:t>
            </a:r>
            <a:r>
              <a:rPr lang="en-US" sz="1400" u="heavy" spc="-70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8"/>
              </a:rPr>
              <a:t>al.,</a:t>
            </a:r>
            <a:r>
              <a:rPr lang="en-US" sz="1400" u="heavy" spc="-85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8"/>
              </a:rPr>
              <a:t> </a:t>
            </a:r>
            <a:r>
              <a:rPr lang="en-US" sz="1400" u="heavy" spc="-10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8"/>
              </a:rPr>
              <a:t>2020</a:t>
            </a:r>
            <a:r>
              <a:rPr lang="en-US" sz="1400" spc="-10" dirty="0">
                <a:solidFill>
                  <a:srgbClr val="30374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lang="en-US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dirty="0"/>
          </a:p>
        </p:txBody>
      </p:sp>
      <p:pic>
        <p:nvPicPr>
          <p:cNvPr id="4" name="object 4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6502969" y="1226653"/>
            <a:ext cx="1622950" cy="1597246"/>
          </a:xfrm>
          <a:prstGeom prst="rect">
            <a:avLst/>
          </a:prstGeom>
        </p:spPr>
      </p:pic>
      <p:sp>
        <p:nvSpPr>
          <p:cNvPr id="7" name="Google Shape;138;g1501cc781cf_0_0">
            <a:extLst>
              <a:ext uri="{FF2B5EF4-FFF2-40B4-BE49-F238E27FC236}">
                <a16:creationId xmlns:a16="http://schemas.microsoft.com/office/drawing/2014/main" id="{B450355F-DCB0-99F6-A6CE-28DE0C0E8F2A}"/>
              </a:ext>
            </a:extLst>
          </p:cNvPr>
          <p:cNvSpPr txBox="1"/>
          <p:nvPr/>
        </p:nvSpPr>
        <p:spPr>
          <a:xfrm>
            <a:off x="2586780" y="4865004"/>
            <a:ext cx="3498234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latin typeface="Corbel"/>
                <a:ea typeface="Corbel"/>
                <a:cs typeface="Corbel"/>
                <a:sym typeface="Corbel"/>
              </a:rPr>
              <a:t>[</a:t>
            </a:r>
            <a:r>
              <a:rPr lang="en-US" sz="900" dirty="0">
                <a:latin typeface="Corbel"/>
                <a:ea typeface="Corbel"/>
                <a:cs typeface="Corbel"/>
                <a:sym typeface="Corbel"/>
                <a:hlinkClick r:id="rId10"/>
              </a:rPr>
              <a:t>NAACL 2021 Tutorial Beltagy, Cohan, Hajishirzi, Min, and Peters</a:t>
            </a:r>
            <a:r>
              <a:rPr lang="en" sz="900" dirty="0">
                <a:latin typeface="Corbel"/>
                <a:ea typeface="Corbel"/>
                <a:cs typeface="Corbel"/>
                <a:sym typeface="Corbel"/>
              </a:rPr>
              <a:t>]</a:t>
            </a:r>
            <a:endParaRPr sz="900" dirty="0">
              <a:latin typeface="Corbel"/>
              <a:ea typeface="Corbel"/>
              <a:cs typeface="Corbel"/>
              <a:sym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221591950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508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Content</a:t>
            </a:r>
            <a:r>
              <a:rPr lang="en-US" dirty="0"/>
              <a:t>-B</a:t>
            </a:r>
            <a:r>
              <a:rPr dirty="0"/>
              <a:t>ased </a:t>
            </a:r>
            <a:r>
              <a:rPr lang="en-US" dirty="0"/>
              <a:t>P</a:t>
            </a:r>
            <a:r>
              <a:rPr dirty="0"/>
              <a:t>atterns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B774F4E-9102-C566-BCB4-4F977234637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dirty="0"/>
              <a:t>Routing Transformer </a:t>
            </a:r>
            <a:r>
              <a:rPr lang="en-US" sz="1800" spc="-3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(</a:t>
            </a:r>
            <a:r>
              <a:rPr lang="en-US" sz="1800" u="heavy" spc="-30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Corbel" panose="020B0503020204020204" pitchFamily="34" charset="0"/>
                <a:cs typeface="Tahoma"/>
                <a:hlinkClick r:id="rId2"/>
              </a:rPr>
              <a:t>Roy</a:t>
            </a:r>
            <a:r>
              <a:rPr lang="en-US" sz="1800" u="heavy" spc="-175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Corbel" panose="020B0503020204020204" pitchFamily="34" charset="0"/>
                <a:cs typeface="Tahoma"/>
                <a:hlinkClick r:id="rId2"/>
              </a:rPr>
              <a:t> </a:t>
            </a:r>
            <a:r>
              <a:rPr lang="en-US" sz="1800" u="heavy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Corbel" panose="020B0503020204020204" pitchFamily="34" charset="0"/>
                <a:cs typeface="Tahoma"/>
                <a:hlinkClick r:id="rId2"/>
              </a:rPr>
              <a:t>et</a:t>
            </a:r>
            <a:r>
              <a:rPr lang="en-US" sz="1800" u="heavy" spc="-180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Corbel" panose="020B0503020204020204" pitchFamily="34" charset="0"/>
                <a:cs typeface="Tahoma"/>
                <a:hlinkClick r:id="rId2"/>
              </a:rPr>
              <a:t> </a:t>
            </a:r>
            <a:r>
              <a:rPr lang="en-US" sz="1800" u="heavy" spc="-85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Corbel" panose="020B0503020204020204" pitchFamily="34" charset="0"/>
                <a:cs typeface="Tahoma"/>
                <a:hlinkClick r:id="rId2"/>
              </a:rPr>
              <a:t>al.,</a:t>
            </a:r>
            <a:r>
              <a:rPr lang="en-US" sz="1800" u="heavy" spc="-175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Corbel" panose="020B0503020204020204" pitchFamily="34" charset="0"/>
                <a:cs typeface="Tahoma"/>
                <a:hlinkClick r:id="rId2"/>
              </a:rPr>
              <a:t> </a:t>
            </a:r>
            <a:r>
              <a:rPr lang="en-US" sz="1800" u="heavy" spc="-10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latin typeface="Corbel" panose="020B0503020204020204" pitchFamily="34" charset="0"/>
                <a:cs typeface="Tahoma"/>
                <a:hlinkClick r:id="rId2"/>
              </a:rPr>
              <a:t>2020</a:t>
            </a:r>
            <a:r>
              <a:rPr lang="en-US" sz="1800" spc="-1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)</a:t>
            </a:r>
            <a:endParaRPr lang="en-US" sz="1800" dirty="0">
              <a:latin typeface="Corbel" panose="020B0503020204020204" pitchFamily="34" charset="0"/>
              <a:cs typeface="Tahoma"/>
            </a:endParaRPr>
          </a:p>
          <a:p>
            <a:pPr marL="12700" marR="5080">
              <a:lnSpc>
                <a:spcPct val="114599"/>
              </a:lnSpc>
              <a:spcBef>
                <a:spcPts val="1575"/>
              </a:spcBef>
            </a:pPr>
            <a:r>
              <a:rPr lang="en-US" dirty="0"/>
              <a:t>Clustering-based attention mechanism that learns </a:t>
            </a:r>
            <a:br>
              <a:rPr lang="en-US" dirty="0"/>
            </a:br>
            <a:r>
              <a:rPr lang="en-US" dirty="0"/>
              <a:t>        the attention sparsity in a data driven fashion.</a:t>
            </a:r>
          </a:p>
          <a:p>
            <a:pPr marL="12700">
              <a:lnSpc>
                <a:spcPct val="100000"/>
              </a:lnSpc>
              <a:spcBef>
                <a:spcPts val="1890"/>
              </a:spcBef>
            </a:pPr>
            <a:r>
              <a:rPr lang="en-US" dirty="0"/>
              <a:t>Project Q and K into routing matrix R</a:t>
            </a:r>
          </a:p>
          <a:p>
            <a:pPr marL="12700">
              <a:lnSpc>
                <a:spcPct val="100000"/>
              </a:lnSpc>
              <a:spcBef>
                <a:spcPts val="1890"/>
              </a:spcBef>
            </a:pPr>
            <a:endParaRPr lang="en-US" spc="-50" dirty="0">
              <a:solidFill>
                <a:srgbClr val="303745"/>
              </a:solidFill>
              <a:latin typeface="Corbel" panose="020B0503020204020204" pitchFamily="34" charset="0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890"/>
              </a:spcBef>
            </a:pPr>
            <a:r>
              <a:rPr lang="en-US" dirty="0"/>
              <a:t>The R matrix undergoes k-means clustering</a:t>
            </a:r>
            <a:endParaRPr lang="en-US" sz="1800" spc="-50" dirty="0">
              <a:solidFill>
                <a:srgbClr val="303745"/>
              </a:solidFill>
              <a:latin typeface="Corbel" panose="020B0503020204020204" pitchFamily="34" charset="0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890"/>
              </a:spcBef>
            </a:pPr>
            <a:r>
              <a:rPr lang="en-US" dirty="0"/>
              <a:t>After clustering, each token only attends to tokens from the same cluster</a:t>
            </a:r>
            <a:endParaRPr lang="en-US" sz="1800" dirty="0">
              <a:latin typeface="Corbel" panose="020B0503020204020204" pitchFamily="34" charset="0"/>
              <a:cs typeface="Tahoma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085014" y="915262"/>
            <a:ext cx="2302830" cy="2456342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6119015" y="3490670"/>
            <a:ext cx="2286000" cy="38895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32740" marR="5080" indent="-320675">
              <a:lnSpc>
                <a:spcPct val="114999"/>
              </a:lnSpc>
              <a:spcBef>
                <a:spcPts val="100"/>
              </a:spcBef>
            </a:pPr>
            <a:r>
              <a:rPr sz="11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Auto-regressive</a:t>
            </a:r>
            <a:r>
              <a:rPr sz="1100" spc="-9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1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attention,</a:t>
            </a:r>
            <a:r>
              <a:rPr sz="1100" spc="-9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100" spc="-1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each</a:t>
            </a:r>
            <a:r>
              <a:rPr sz="1100" spc="-9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100" spc="-1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color </a:t>
            </a:r>
            <a:r>
              <a:rPr sz="11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shows</a:t>
            </a:r>
            <a:r>
              <a:rPr sz="1100" spc="-9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1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cluster</a:t>
            </a:r>
            <a:r>
              <a:rPr sz="1100" spc="-85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100" spc="-1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membership</a:t>
            </a:r>
            <a:endParaRPr sz="1100" dirty="0">
              <a:latin typeface="Corbel" panose="020B0503020204020204" pitchFamily="34" charset="0"/>
              <a:cs typeface="Tahoma"/>
            </a:endParaRPr>
          </a:p>
        </p:txBody>
      </p: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950475" y="3121048"/>
            <a:ext cx="1897069" cy="250556"/>
          </a:xfrm>
          <a:prstGeom prst="rect">
            <a:avLst/>
          </a:prstGeom>
        </p:spPr>
      </p:pic>
      <p:sp>
        <p:nvSpPr>
          <p:cNvPr id="11" name="Google Shape;138;g1501cc781cf_0_0">
            <a:extLst>
              <a:ext uri="{FF2B5EF4-FFF2-40B4-BE49-F238E27FC236}">
                <a16:creationId xmlns:a16="http://schemas.microsoft.com/office/drawing/2014/main" id="{C5AA9F85-1B12-9709-50C3-515E1D21B7F2}"/>
              </a:ext>
            </a:extLst>
          </p:cNvPr>
          <p:cNvSpPr txBox="1"/>
          <p:nvPr/>
        </p:nvSpPr>
        <p:spPr>
          <a:xfrm>
            <a:off x="2586780" y="4865004"/>
            <a:ext cx="3498234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latin typeface="Corbel"/>
                <a:ea typeface="Corbel"/>
                <a:cs typeface="Corbel"/>
                <a:sym typeface="Corbel"/>
              </a:rPr>
              <a:t>[</a:t>
            </a:r>
            <a:r>
              <a:rPr lang="en-US" sz="900" dirty="0">
                <a:latin typeface="Corbel"/>
                <a:ea typeface="Corbel"/>
                <a:cs typeface="Corbel"/>
                <a:sym typeface="Corbel"/>
                <a:hlinkClick r:id="rId5"/>
              </a:rPr>
              <a:t>NAACL 2021 Tutorial Beltagy, Cohan, Hajishirzi, Min, and Peters</a:t>
            </a:r>
            <a:r>
              <a:rPr lang="en" sz="900" dirty="0">
                <a:latin typeface="Corbel"/>
                <a:ea typeface="Corbel"/>
                <a:cs typeface="Corbel"/>
                <a:sym typeface="Corbel"/>
              </a:rPr>
              <a:t>]</a:t>
            </a:r>
            <a:endParaRPr sz="900" dirty="0">
              <a:latin typeface="Corbel"/>
              <a:ea typeface="Corbel"/>
              <a:cs typeface="Corbel"/>
              <a:sym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188440088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A6BECD-7763-6C26-FB3F-949F0BEE21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Pre-speciﬁed Sparsity Patterns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BFA17C-9225-325B-0145-5DF7B121F94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sz="1800" spc="14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A</a:t>
            </a:r>
            <a:r>
              <a:rPr lang="en-US" sz="1800" spc="-17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lang="en-US" sz="18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variety</a:t>
            </a:r>
            <a:r>
              <a:rPr lang="en-US" sz="1800" spc="-17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lang="en-US" sz="18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of</a:t>
            </a:r>
            <a:r>
              <a:rPr lang="en-US" sz="1800" spc="-17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lang="en-US" sz="18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patterns</a:t>
            </a:r>
            <a:r>
              <a:rPr lang="en-US" sz="1800" spc="-17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lang="en-US" sz="1800" spc="-35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has</a:t>
            </a:r>
            <a:r>
              <a:rPr lang="en-US" sz="1800" spc="-17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lang="en-US" sz="18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been</a:t>
            </a:r>
            <a:r>
              <a:rPr lang="en-US" sz="1800" spc="-17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lang="en-US" sz="18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explored</a:t>
            </a:r>
            <a:r>
              <a:rPr lang="en-US" sz="1800" spc="-17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lang="en-US" sz="18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in</a:t>
            </a:r>
            <a:r>
              <a:rPr lang="en-US" sz="1800" spc="-165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lang="en-US" sz="18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the</a:t>
            </a:r>
            <a:r>
              <a:rPr lang="en-US" sz="1800" spc="-17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lang="en-US" sz="18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past</a:t>
            </a:r>
            <a:r>
              <a:rPr lang="en-US" sz="1800" spc="-17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lang="en-US" sz="1800" spc="-2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work</a:t>
            </a:r>
          </a:p>
          <a:p>
            <a:pPr lvl="1"/>
            <a:r>
              <a:rPr lang="en-US" dirty="0" err="1"/>
              <a:t>Longformer</a:t>
            </a:r>
            <a:r>
              <a:rPr lang="en-US" dirty="0"/>
              <a:t> (</a:t>
            </a:r>
            <a:r>
              <a:rPr lang="en-US" dirty="0">
                <a:hlinkClick r:id="rId2"/>
              </a:rPr>
              <a:t>Beltagy et al., 2020</a:t>
            </a:r>
            <a:r>
              <a:rPr lang="en-US" dirty="0"/>
              <a:t>), Sparse Transformer (</a:t>
            </a:r>
            <a:r>
              <a:rPr lang="en-US" dirty="0">
                <a:hlinkClick r:id="rId3"/>
              </a:rPr>
              <a:t>Child et al., 2019</a:t>
            </a:r>
            <a:r>
              <a:rPr lang="en-US" dirty="0"/>
              <a:t>), …</a:t>
            </a:r>
          </a:p>
        </p:txBody>
      </p:sp>
      <p:pic>
        <p:nvPicPr>
          <p:cNvPr id="4" name="object 4">
            <a:extLst>
              <a:ext uri="{FF2B5EF4-FFF2-40B4-BE49-F238E27FC236}">
                <a16:creationId xmlns:a16="http://schemas.microsoft.com/office/drawing/2014/main" id="{F365508E-45E1-C2AD-FF11-3FDC6EB06917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14470" y="2601346"/>
            <a:ext cx="1239338" cy="1240971"/>
          </a:xfrm>
          <a:prstGeom prst="rect">
            <a:avLst/>
          </a:prstGeom>
        </p:spPr>
      </p:pic>
      <p:pic>
        <p:nvPicPr>
          <p:cNvPr id="5" name="object 5">
            <a:extLst>
              <a:ext uri="{FF2B5EF4-FFF2-40B4-BE49-F238E27FC236}">
                <a16:creationId xmlns:a16="http://schemas.microsoft.com/office/drawing/2014/main" id="{E30208E7-5804-CFF9-29BD-A3E612100661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178932" y="2601207"/>
            <a:ext cx="1223729" cy="1234671"/>
          </a:xfrm>
          <a:prstGeom prst="rect">
            <a:avLst/>
          </a:prstGeom>
        </p:spPr>
      </p:pic>
      <p:sp>
        <p:nvSpPr>
          <p:cNvPr id="6" name="object 6">
            <a:extLst>
              <a:ext uri="{FF2B5EF4-FFF2-40B4-BE49-F238E27FC236}">
                <a16:creationId xmlns:a16="http://schemas.microsoft.com/office/drawing/2014/main" id="{611CA648-2BE0-44B2-AE5F-BC21B4D90C64}"/>
              </a:ext>
            </a:extLst>
          </p:cNvPr>
          <p:cNvSpPr txBox="1"/>
          <p:nvPr/>
        </p:nvSpPr>
        <p:spPr>
          <a:xfrm>
            <a:off x="626065" y="2241954"/>
            <a:ext cx="102806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Sliding</a:t>
            </a:r>
            <a:r>
              <a:rPr sz="1200" spc="-145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200" spc="-1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window</a:t>
            </a:r>
            <a:endParaRPr sz="1200" dirty="0">
              <a:latin typeface="Corbel" panose="020B0503020204020204" pitchFamily="34" charset="0"/>
              <a:cs typeface="Tahoma"/>
            </a:endParaRPr>
          </a:p>
        </p:txBody>
      </p:sp>
      <p:sp>
        <p:nvSpPr>
          <p:cNvPr id="7" name="object 7">
            <a:extLst>
              <a:ext uri="{FF2B5EF4-FFF2-40B4-BE49-F238E27FC236}">
                <a16:creationId xmlns:a16="http://schemas.microsoft.com/office/drawing/2014/main" id="{C87E7485-306D-B827-0674-7FB47008BBED}"/>
              </a:ext>
            </a:extLst>
          </p:cNvPr>
          <p:cNvSpPr txBox="1"/>
          <p:nvPr/>
        </p:nvSpPr>
        <p:spPr>
          <a:xfrm>
            <a:off x="2598117" y="2272854"/>
            <a:ext cx="51752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Dilated</a:t>
            </a:r>
            <a:endParaRPr sz="1200" dirty="0">
              <a:latin typeface="Corbel" panose="020B0503020204020204" pitchFamily="34" charset="0"/>
              <a:cs typeface="Tahoma"/>
            </a:endParaRPr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43EA3E53-34F6-4934-9439-9C7878A7C9DA}"/>
              </a:ext>
            </a:extLst>
          </p:cNvPr>
          <p:cNvSpPr txBox="1"/>
          <p:nvPr/>
        </p:nvSpPr>
        <p:spPr>
          <a:xfrm>
            <a:off x="4342486" y="2241954"/>
            <a:ext cx="46291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Global</a:t>
            </a:r>
            <a:endParaRPr sz="1200" dirty="0">
              <a:latin typeface="Corbel" panose="020B0503020204020204" pitchFamily="34" charset="0"/>
              <a:cs typeface="Tahoma"/>
            </a:endParaRPr>
          </a:p>
        </p:txBody>
      </p:sp>
      <p:pic>
        <p:nvPicPr>
          <p:cNvPr id="9" name="object 9">
            <a:extLst>
              <a:ext uri="{FF2B5EF4-FFF2-40B4-BE49-F238E27FC236}">
                <a16:creationId xmlns:a16="http://schemas.microsoft.com/office/drawing/2014/main" id="{BEC692BE-E93B-5A3D-236C-4373D52084FE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713711" y="2614017"/>
            <a:ext cx="1207098" cy="1228435"/>
          </a:xfrm>
          <a:prstGeom prst="rect">
            <a:avLst/>
          </a:prstGeom>
        </p:spPr>
      </p:pic>
      <p:pic>
        <p:nvPicPr>
          <p:cNvPr id="10" name="object 10">
            <a:extLst>
              <a:ext uri="{FF2B5EF4-FFF2-40B4-BE49-F238E27FC236}">
                <a16:creationId xmlns:a16="http://schemas.microsoft.com/office/drawing/2014/main" id="{0D57FFC0-9075-15C5-0DEB-34ED1F4AAE47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982758" y="2626428"/>
            <a:ext cx="1192304" cy="1216151"/>
          </a:xfrm>
          <a:prstGeom prst="rect">
            <a:avLst/>
          </a:prstGeom>
        </p:spPr>
      </p:pic>
      <p:sp>
        <p:nvSpPr>
          <p:cNvPr id="11" name="object 11">
            <a:extLst>
              <a:ext uri="{FF2B5EF4-FFF2-40B4-BE49-F238E27FC236}">
                <a16:creationId xmlns:a16="http://schemas.microsoft.com/office/drawing/2014/main" id="{6EB777D4-7E74-82BD-97B2-AE63EF69A2AB}"/>
              </a:ext>
            </a:extLst>
          </p:cNvPr>
          <p:cNvSpPr txBox="1"/>
          <p:nvPr/>
        </p:nvSpPr>
        <p:spPr>
          <a:xfrm>
            <a:off x="6092524" y="2241954"/>
            <a:ext cx="55943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Blocked</a:t>
            </a:r>
            <a:endParaRPr sz="1200" dirty="0">
              <a:latin typeface="Corbel" panose="020B0503020204020204" pitchFamily="34" charset="0"/>
              <a:cs typeface="Tahoma"/>
            </a:endParaRPr>
          </a:p>
        </p:txBody>
      </p:sp>
      <p:sp>
        <p:nvSpPr>
          <p:cNvPr id="12" name="object 12">
            <a:extLst>
              <a:ext uri="{FF2B5EF4-FFF2-40B4-BE49-F238E27FC236}">
                <a16:creationId xmlns:a16="http://schemas.microsoft.com/office/drawing/2014/main" id="{E5974982-0400-0171-B8EF-C432E3A25FF6}"/>
              </a:ext>
            </a:extLst>
          </p:cNvPr>
          <p:cNvSpPr txBox="1"/>
          <p:nvPr/>
        </p:nvSpPr>
        <p:spPr>
          <a:xfrm>
            <a:off x="619389" y="3981404"/>
            <a:ext cx="1006475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07645" marR="5080" indent="-195580">
              <a:lnSpc>
                <a:spcPct val="114999"/>
              </a:lnSpc>
              <a:spcBef>
                <a:spcPts val="100"/>
              </a:spcBef>
            </a:pPr>
            <a:r>
              <a:rPr sz="900" spc="-1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Sparse</a:t>
            </a:r>
            <a:r>
              <a:rPr sz="900" spc="-8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900" spc="-1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Transformer Longformer</a:t>
            </a:r>
            <a:endParaRPr sz="900" dirty="0">
              <a:latin typeface="Corbel" panose="020B0503020204020204" pitchFamily="34" charset="0"/>
              <a:cs typeface="Tahoma"/>
            </a:endParaRPr>
          </a:p>
        </p:txBody>
      </p:sp>
      <p:sp>
        <p:nvSpPr>
          <p:cNvPr id="13" name="object 13">
            <a:extLst>
              <a:ext uri="{FF2B5EF4-FFF2-40B4-BE49-F238E27FC236}">
                <a16:creationId xmlns:a16="http://schemas.microsoft.com/office/drawing/2014/main" id="{08130D11-BFDC-4305-14DD-BAD460139A30}"/>
              </a:ext>
            </a:extLst>
          </p:cNvPr>
          <p:cNvSpPr txBox="1"/>
          <p:nvPr/>
        </p:nvSpPr>
        <p:spPr>
          <a:xfrm>
            <a:off x="2410800" y="4001978"/>
            <a:ext cx="615950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1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Longformer</a:t>
            </a:r>
            <a:endParaRPr sz="900" dirty="0">
              <a:latin typeface="Corbel" panose="020B0503020204020204" pitchFamily="34" charset="0"/>
              <a:cs typeface="Tahoma"/>
            </a:endParaRPr>
          </a:p>
        </p:txBody>
      </p:sp>
      <p:sp>
        <p:nvSpPr>
          <p:cNvPr id="14" name="object 14">
            <a:extLst>
              <a:ext uri="{FF2B5EF4-FFF2-40B4-BE49-F238E27FC236}">
                <a16:creationId xmlns:a16="http://schemas.microsoft.com/office/drawing/2014/main" id="{99F6ADD3-0154-7C10-342A-F566ED90CBCB}"/>
              </a:ext>
            </a:extLst>
          </p:cNvPr>
          <p:cNvSpPr txBox="1"/>
          <p:nvPr/>
        </p:nvSpPr>
        <p:spPr>
          <a:xfrm>
            <a:off x="4252482" y="3934154"/>
            <a:ext cx="615950" cy="16273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9220" marR="101600" algn="ctr">
              <a:lnSpc>
                <a:spcPct val="114999"/>
              </a:lnSpc>
            </a:pPr>
            <a:r>
              <a:rPr sz="9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Big</a:t>
            </a:r>
            <a:r>
              <a:rPr sz="900" spc="-75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900" spc="-2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Bird</a:t>
            </a:r>
            <a:endParaRPr sz="900" dirty="0">
              <a:latin typeface="Corbel" panose="020B0503020204020204" pitchFamily="34" charset="0"/>
              <a:cs typeface="Tahoma"/>
            </a:endParaRPr>
          </a:p>
        </p:txBody>
      </p:sp>
      <p:pic>
        <p:nvPicPr>
          <p:cNvPr id="15" name="object 16">
            <a:extLst>
              <a:ext uri="{FF2B5EF4-FFF2-40B4-BE49-F238E27FC236}">
                <a16:creationId xmlns:a16="http://schemas.microsoft.com/office/drawing/2014/main" id="{1F462FBB-88FA-8975-E84F-FDA737C890AA}"/>
              </a:ext>
            </a:extLst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7431175" y="2595574"/>
            <a:ext cx="1261808" cy="1252410"/>
          </a:xfrm>
          <a:prstGeom prst="rect">
            <a:avLst/>
          </a:prstGeom>
        </p:spPr>
      </p:pic>
      <p:sp>
        <p:nvSpPr>
          <p:cNvPr id="16" name="object 17">
            <a:extLst>
              <a:ext uri="{FF2B5EF4-FFF2-40B4-BE49-F238E27FC236}">
                <a16:creationId xmlns:a16="http://schemas.microsoft.com/office/drawing/2014/main" id="{2BD2BD0D-87C4-4123-49BD-44886006EACF}"/>
              </a:ext>
            </a:extLst>
          </p:cNvPr>
          <p:cNvSpPr txBox="1"/>
          <p:nvPr/>
        </p:nvSpPr>
        <p:spPr>
          <a:xfrm>
            <a:off x="7894220" y="3955375"/>
            <a:ext cx="422275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Big</a:t>
            </a:r>
            <a:r>
              <a:rPr sz="900" spc="-75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900" spc="-2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Bird</a:t>
            </a:r>
            <a:endParaRPr sz="900" dirty="0">
              <a:latin typeface="Corbel" panose="020B0503020204020204" pitchFamily="34" charset="0"/>
              <a:cs typeface="Tahoma"/>
            </a:endParaRPr>
          </a:p>
        </p:txBody>
      </p:sp>
      <p:sp>
        <p:nvSpPr>
          <p:cNvPr id="17" name="object 18">
            <a:extLst>
              <a:ext uri="{FF2B5EF4-FFF2-40B4-BE49-F238E27FC236}">
                <a16:creationId xmlns:a16="http://schemas.microsoft.com/office/drawing/2014/main" id="{85307B82-F464-797F-A071-2F313914967C}"/>
              </a:ext>
            </a:extLst>
          </p:cNvPr>
          <p:cNvSpPr txBox="1"/>
          <p:nvPr/>
        </p:nvSpPr>
        <p:spPr>
          <a:xfrm>
            <a:off x="7794032" y="2272854"/>
            <a:ext cx="58102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Random</a:t>
            </a:r>
            <a:endParaRPr sz="1200" dirty="0">
              <a:latin typeface="Corbel" panose="020B0503020204020204" pitchFamily="34" charset="0"/>
              <a:cs typeface="Tahoma"/>
            </a:endParaRPr>
          </a:p>
        </p:txBody>
      </p:sp>
      <p:sp>
        <p:nvSpPr>
          <p:cNvPr id="18" name="object 15">
            <a:extLst>
              <a:ext uri="{FF2B5EF4-FFF2-40B4-BE49-F238E27FC236}">
                <a16:creationId xmlns:a16="http://schemas.microsoft.com/office/drawing/2014/main" id="{0B841988-9231-6A23-B4EC-FF5ED865ADDC}"/>
              </a:ext>
            </a:extLst>
          </p:cNvPr>
          <p:cNvSpPr txBox="1"/>
          <p:nvPr/>
        </p:nvSpPr>
        <p:spPr>
          <a:xfrm>
            <a:off x="5922166" y="3971158"/>
            <a:ext cx="741833" cy="3220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0325" marR="52705" algn="ctr">
              <a:lnSpc>
                <a:spcPct val="114999"/>
              </a:lnSpc>
            </a:pPr>
            <a:r>
              <a:rPr sz="90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Big</a:t>
            </a:r>
            <a:r>
              <a:rPr sz="900" spc="-75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900" spc="-2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Bird </a:t>
            </a:r>
            <a:r>
              <a:rPr sz="900" spc="-10" dirty="0">
                <a:solidFill>
                  <a:srgbClr val="303745"/>
                </a:solidFill>
                <a:latin typeface="Corbel" panose="020B0503020204020204" pitchFamily="34" charset="0"/>
                <a:cs typeface="Tahoma"/>
              </a:rPr>
              <a:t>Sinkhorn</a:t>
            </a:r>
            <a:endParaRPr sz="900" dirty="0">
              <a:latin typeface="Corbel" panose="020B0503020204020204" pitchFamily="34" charset="0"/>
              <a:cs typeface="Tahoma"/>
            </a:endParaRPr>
          </a:p>
        </p:txBody>
      </p:sp>
      <p:sp>
        <p:nvSpPr>
          <p:cNvPr id="19" name="Google Shape;138;g1501cc781cf_0_0">
            <a:extLst>
              <a:ext uri="{FF2B5EF4-FFF2-40B4-BE49-F238E27FC236}">
                <a16:creationId xmlns:a16="http://schemas.microsoft.com/office/drawing/2014/main" id="{DAC2F2EC-6AE2-E43D-D8DB-1C63D8362E3B}"/>
              </a:ext>
            </a:extLst>
          </p:cNvPr>
          <p:cNvSpPr txBox="1"/>
          <p:nvPr/>
        </p:nvSpPr>
        <p:spPr>
          <a:xfrm>
            <a:off x="2856879" y="4820400"/>
            <a:ext cx="3498234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latin typeface="Corbel"/>
                <a:ea typeface="Corbel"/>
                <a:cs typeface="Corbel"/>
                <a:sym typeface="Corbel"/>
              </a:rPr>
              <a:t>[</a:t>
            </a:r>
            <a:r>
              <a:rPr lang="en-US" sz="900" dirty="0">
                <a:latin typeface="Corbel"/>
                <a:ea typeface="Corbel"/>
                <a:cs typeface="Corbel"/>
                <a:sym typeface="Corbel"/>
                <a:hlinkClick r:id="rId9"/>
              </a:rPr>
              <a:t>NAACL 2021 Tutorial Beltagy, Cohan, Hajishirzi, Min, and Peters</a:t>
            </a:r>
            <a:r>
              <a:rPr lang="en" sz="900" dirty="0">
                <a:latin typeface="Corbel"/>
                <a:ea typeface="Corbel"/>
                <a:cs typeface="Corbel"/>
                <a:sym typeface="Corbel"/>
              </a:rPr>
              <a:t>]</a:t>
            </a:r>
            <a:endParaRPr sz="900" dirty="0">
              <a:latin typeface="Corbel"/>
              <a:ea typeface="Corbel"/>
              <a:cs typeface="Corbel"/>
              <a:sym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95817898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55FB6F-555D-FE14-5CD5-8E5BADC67C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Pre-speciﬁed Sparsity Patterns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07EA84-D0FA-4600-81C6-82BFFB0C614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33920" y="1390650"/>
            <a:ext cx="5442338" cy="3077573"/>
          </a:xfrm>
        </p:spPr>
        <p:txBody>
          <a:bodyPr/>
          <a:lstStyle/>
          <a:p>
            <a:r>
              <a:rPr lang="en-US" sz="1800" dirty="0">
                <a:solidFill>
                  <a:srgbClr val="303745"/>
                </a:solidFill>
              </a:rPr>
              <a:t>Different</a:t>
            </a:r>
            <a:r>
              <a:rPr lang="en-US" sz="1800" spc="-120" dirty="0">
                <a:solidFill>
                  <a:srgbClr val="303745"/>
                </a:solidFill>
              </a:rPr>
              <a:t> </a:t>
            </a:r>
            <a:r>
              <a:rPr lang="en-US" sz="1800" dirty="0">
                <a:solidFill>
                  <a:srgbClr val="303745"/>
                </a:solidFill>
              </a:rPr>
              <a:t>layers</a:t>
            </a:r>
            <a:r>
              <a:rPr lang="en-US" sz="1800" spc="-114" dirty="0">
                <a:solidFill>
                  <a:srgbClr val="303745"/>
                </a:solidFill>
              </a:rPr>
              <a:t> </a:t>
            </a:r>
            <a:r>
              <a:rPr lang="en-US" sz="1800" spc="-10" dirty="0">
                <a:solidFill>
                  <a:srgbClr val="303745"/>
                </a:solidFill>
              </a:rPr>
              <a:t>and</a:t>
            </a:r>
            <a:r>
              <a:rPr lang="en-US" sz="1800" spc="-120" dirty="0">
                <a:solidFill>
                  <a:srgbClr val="303745"/>
                </a:solidFill>
              </a:rPr>
              <a:t> </a:t>
            </a:r>
            <a:r>
              <a:rPr lang="en-US" sz="1800" dirty="0">
                <a:solidFill>
                  <a:srgbClr val="303745"/>
                </a:solidFill>
              </a:rPr>
              <a:t>attention</a:t>
            </a:r>
            <a:r>
              <a:rPr lang="en-US" sz="1800" spc="-114" dirty="0">
                <a:solidFill>
                  <a:srgbClr val="303745"/>
                </a:solidFill>
              </a:rPr>
              <a:t> </a:t>
            </a:r>
            <a:r>
              <a:rPr lang="en-US" sz="1800" spc="-25" dirty="0">
                <a:solidFill>
                  <a:srgbClr val="303745"/>
                </a:solidFill>
              </a:rPr>
              <a:t>heads</a:t>
            </a:r>
            <a:r>
              <a:rPr lang="en-US" sz="1800" spc="-120" dirty="0">
                <a:solidFill>
                  <a:srgbClr val="303745"/>
                </a:solidFill>
              </a:rPr>
              <a:t> </a:t>
            </a:r>
            <a:r>
              <a:rPr lang="en-US" sz="1800" spc="-10" dirty="0">
                <a:solidFill>
                  <a:srgbClr val="303745"/>
                </a:solidFill>
              </a:rPr>
              <a:t>can</a:t>
            </a:r>
            <a:r>
              <a:rPr lang="en-US" sz="1800" spc="-114" dirty="0">
                <a:solidFill>
                  <a:srgbClr val="303745"/>
                </a:solidFill>
              </a:rPr>
              <a:t> </a:t>
            </a:r>
            <a:r>
              <a:rPr lang="en-US" sz="1800" spc="-10" dirty="0">
                <a:solidFill>
                  <a:srgbClr val="303745"/>
                </a:solidFill>
              </a:rPr>
              <a:t>follow </a:t>
            </a:r>
            <a:r>
              <a:rPr lang="en-US" sz="1800" dirty="0">
                <a:solidFill>
                  <a:srgbClr val="303745"/>
                </a:solidFill>
              </a:rPr>
              <a:t>different</a:t>
            </a:r>
            <a:r>
              <a:rPr lang="en-US" sz="1800" spc="-20" dirty="0">
                <a:solidFill>
                  <a:srgbClr val="303745"/>
                </a:solidFill>
              </a:rPr>
              <a:t> </a:t>
            </a:r>
            <a:r>
              <a:rPr lang="en-US" sz="1800" spc="-10" dirty="0">
                <a:solidFill>
                  <a:srgbClr val="303745"/>
                </a:solidFill>
              </a:rPr>
              <a:t>patterns</a:t>
            </a:r>
            <a:endParaRPr lang="en-US" sz="1800" dirty="0">
              <a:solidFill>
                <a:srgbClr val="303745"/>
              </a:solidFill>
            </a:endParaRPr>
          </a:p>
          <a:p>
            <a:endParaRPr lang="en-US" dirty="0">
              <a:solidFill>
                <a:srgbClr val="303745"/>
              </a:solidFill>
            </a:endParaRPr>
          </a:p>
          <a:p>
            <a:endParaRPr lang="en-US" dirty="0"/>
          </a:p>
          <a:p>
            <a:r>
              <a:rPr lang="en-US" dirty="0"/>
              <a:t>A common setup is to have earlier layers with sparser attention pattern. </a:t>
            </a:r>
          </a:p>
          <a:p>
            <a:pPr lvl="1"/>
            <a:r>
              <a:rPr lang="en-US" sz="1400" dirty="0" err="1">
                <a:solidFill>
                  <a:srgbClr val="30374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Longformer</a:t>
            </a:r>
            <a:r>
              <a:rPr lang="en-US" sz="1400" spc="-170" dirty="0">
                <a:solidFill>
                  <a:srgbClr val="30374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spc="-10" dirty="0">
                <a:solidFill>
                  <a:srgbClr val="30374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en-US" sz="1400" u="heavy" spc="-10" dirty="0">
                <a:solidFill>
                  <a:srgbClr val="303745"/>
                </a:solidFill>
                <a:uFill>
                  <a:solidFill>
                    <a:srgbClr val="303745"/>
                  </a:solidFill>
                </a:u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Beltagy</a:t>
            </a:r>
            <a:r>
              <a:rPr lang="en-US" sz="1400" u="heavy" spc="-170" dirty="0">
                <a:solidFill>
                  <a:srgbClr val="303745"/>
                </a:solidFill>
                <a:uFill>
                  <a:solidFill>
                    <a:srgbClr val="303745"/>
                  </a:solidFill>
                </a:u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 </a:t>
            </a:r>
            <a:r>
              <a:rPr lang="en-US" sz="1400" u="heavy" dirty="0">
                <a:solidFill>
                  <a:srgbClr val="303745"/>
                </a:solidFill>
                <a:uFill>
                  <a:solidFill>
                    <a:srgbClr val="303745"/>
                  </a:solidFill>
                </a:u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et</a:t>
            </a:r>
            <a:r>
              <a:rPr lang="en-US" sz="1400" u="heavy" spc="-170" dirty="0">
                <a:solidFill>
                  <a:srgbClr val="303745"/>
                </a:solidFill>
                <a:uFill>
                  <a:solidFill>
                    <a:srgbClr val="303745"/>
                  </a:solidFill>
                </a:u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 </a:t>
            </a:r>
            <a:r>
              <a:rPr lang="en-US" sz="1400" u="heavy" spc="-85" dirty="0">
                <a:solidFill>
                  <a:srgbClr val="303745"/>
                </a:solidFill>
                <a:uFill>
                  <a:solidFill>
                    <a:srgbClr val="303745"/>
                  </a:solidFill>
                </a:u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al.,</a:t>
            </a:r>
            <a:r>
              <a:rPr lang="en-US" sz="1400" u="heavy" spc="-170" dirty="0">
                <a:solidFill>
                  <a:srgbClr val="303745"/>
                </a:solidFill>
                <a:uFill>
                  <a:solidFill>
                    <a:srgbClr val="303745"/>
                  </a:solidFill>
                </a:u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 </a:t>
            </a:r>
            <a:r>
              <a:rPr lang="en-US" sz="1400" u="heavy" spc="-10" dirty="0">
                <a:solidFill>
                  <a:srgbClr val="303745"/>
                </a:solidFill>
                <a:uFill>
                  <a:solidFill>
                    <a:srgbClr val="303745"/>
                  </a:solidFill>
                </a:u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2020</a:t>
            </a:r>
            <a:r>
              <a:rPr lang="en-US" sz="1400" spc="-10" dirty="0">
                <a:solidFill>
                  <a:srgbClr val="30374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object 4">
            <a:extLst>
              <a:ext uri="{FF2B5EF4-FFF2-40B4-BE49-F238E27FC236}">
                <a16:creationId xmlns:a16="http://schemas.microsoft.com/office/drawing/2014/main" id="{6359C50F-16A6-74A4-1A23-18787486365C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281275" y="1017725"/>
            <a:ext cx="2366199" cy="3885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0867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3C19B9-561B-EE97-EA7E-928BB85962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This is NOT Just an Academic Exercise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7BF4FA-9441-4D35-7A78-A65746D1C9D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Imagine you’re in a tech company. </a:t>
            </a:r>
          </a:p>
          <a:p>
            <a:r>
              <a:rPr lang="en-US" dirty="0"/>
              <a:t>You need to write memos, reports and proposals for before or after any project. </a:t>
            </a:r>
          </a:p>
          <a:p>
            <a:r>
              <a:rPr lang="en-US" dirty="0"/>
              <a:t>Jeff Bezos: “There is no way to write a six-page narratively structured memo and not have clear thinking.”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3C7E026-48E0-2740-6725-4B20F6248ED9}"/>
              </a:ext>
            </a:extLst>
          </p:cNvPr>
          <p:cNvSpPr txBox="1"/>
          <p:nvPr/>
        </p:nvSpPr>
        <p:spPr>
          <a:xfrm>
            <a:off x="1031630" y="3855177"/>
            <a:ext cx="68697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https://medium.com/@nathan.baugh/welcome-to-the-jungle-38fdde285b6f</a:t>
            </a:r>
            <a:r>
              <a:rPr lang="en-US" dirty="0"/>
              <a:t> </a:t>
            </a:r>
          </a:p>
          <a:p>
            <a:pPr algn="ctr"/>
            <a:r>
              <a:rPr lang="en-US" dirty="0">
                <a:hlinkClick r:id="rId3"/>
              </a:rPr>
              <a:t>https://writingcooperative.com/the-anatomy-of-an-amazon-6-pager-fc79f31a41c9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9365103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6BD321-74F9-A09C-37DE-59CDC351533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Google Shape;138;g1501cc781cf_0_0">
            <a:extLst>
              <a:ext uri="{FF2B5EF4-FFF2-40B4-BE49-F238E27FC236}">
                <a16:creationId xmlns:a16="http://schemas.microsoft.com/office/drawing/2014/main" id="{7A790259-714E-5700-7D44-29D4B2034705}"/>
              </a:ext>
            </a:extLst>
          </p:cNvPr>
          <p:cNvSpPr txBox="1"/>
          <p:nvPr/>
        </p:nvSpPr>
        <p:spPr>
          <a:xfrm>
            <a:off x="2586780" y="4865004"/>
            <a:ext cx="3498234" cy="323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/>
            <a:r>
              <a:rPr lang="en" sz="900" dirty="0">
                <a:sym typeface="Corbel"/>
              </a:rPr>
              <a:t>[</a:t>
            </a:r>
            <a:r>
              <a:rPr lang="en-US" sz="900" dirty="0" err="1"/>
              <a:t>Longformer</a:t>
            </a:r>
            <a:r>
              <a:rPr lang="en-US" sz="900" dirty="0"/>
              <a:t> (</a:t>
            </a:r>
            <a:r>
              <a:rPr lang="en-US" sz="900" dirty="0">
                <a:hlinkClick r:id="rId2"/>
              </a:rPr>
              <a:t>Beltagy et al., 2020</a:t>
            </a:r>
            <a:r>
              <a:rPr lang="en-US" sz="900" dirty="0"/>
              <a:t>)</a:t>
            </a:r>
            <a:r>
              <a:rPr lang="en" sz="900" dirty="0">
                <a:sym typeface="Corbel"/>
              </a:rPr>
              <a:t>]</a:t>
            </a:r>
            <a:endParaRPr sz="900" dirty="0">
              <a:sym typeface="Corbel"/>
            </a:endParaRPr>
          </a:p>
        </p:txBody>
      </p:sp>
      <p:pic>
        <p:nvPicPr>
          <p:cNvPr id="5" name="object 3">
            <a:extLst>
              <a:ext uri="{FF2B5EF4-FFF2-40B4-BE49-F238E27FC236}">
                <a16:creationId xmlns:a16="http://schemas.microsoft.com/office/drawing/2014/main" id="{44B5ABF1-894D-617B-B07B-5F401506909F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96610" y="1819555"/>
            <a:ext cx="5991633" cy="2612223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21A2A439-B1D9-D9DA-07C5-BFCAD28AD2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919" y="107119"/>
            <a:ext cx="8359710" cy="857542"/>
          </a:xfrm>
        </p:spPr>
        <p:txBody>
          <a:bodyPr>
            <a:normAutofit fontScale="90000"/>
          </a:bodyPr>
          <a:lstStyle/>
          <a:p>
            <a:r>
              <a:rPr lang="en-US" dirty="0"/>
              <a:t>Pre-speciﬁed Sparsity Patterns: Computations </a:t>
            </a:r>
          </a:p>
        </p:txBody>
      </p:sp>
    </p:spTree>
    <p:extLst>
      <p:ext uri="{BB962C8B-B14F-4D97-AF65-F5344CB8AC3E}">
        <p14:creationId xmlns:p14="http://schemas.microsoft.com/office/powerpoint/2010/main" val="300168165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BB13C8-D0C6-FCED-286C-69793DF59C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 Notable Adoption: GPT-3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AA2164-35DE-95A8-ACA3-7809FC8FE0A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sz="1800" spc="-10" dirty="0">
                <a:solidFill>
                  <a:srgbClr val="303745"/>
                </a:solidFill>
              </a:rPr>
              <a:t>Sparse</a:t>
            </a:r>
            <a:r>
              <a:rPr lang="en-US" sz="1800" spc="-175" dirty="0">
                <a:solidFill>
                  <a:srgbClr val="303745"/>
                </a:solidFill>
              </a:rPr>
              <a:t> </a:t>
            </a:r>
            <a:r>
              <a:rPr lang="en-US" sz="1800" dirty="0">
                <a:solidFill>
                  <a:srgbClr val="303745"/>
                </a:solidFill>
              </a:rPr>
              <a:t>patterns</a:t>
            </a:r>
            <a:r>
              <a:rPr lang="en-US" sz="1800" spc="-175" dirty="0">
                <a:solidFill>
                  <a:srgbClr val="303745"/>
                </a:solidFill>
              </a:rPr>
              <a:t> </a:t>
            </a:r>
            <a:r>
              <a:rPr lang="en-US" sz="1800" dirty="0">
                <a:solidFill>
                  <a:srgbClr val="303745"/>
                </a:solidFill>
              </a:rPr>
              <a:t>also</a:t>
            </a:r>
            <a:r>
              <a:rPr lang="en-US" sz="1800" spc="-170" dirty="0">
                <a:solidFill>
                  <a:srgbClr val="303745"/>
                </a:solidFill>
              </a:rPr>
              <a:t> </a:t>
            </a:r>
            <a:r>
              <a:rPr lang="en-US" sz="1800" spc="-10" dirty="0">
                <a:solidFill>
                  <a:srgbClr val="303745"/>
                </a:solidFill>
              </a:rPr>
              <a:t>used</a:t>
            </a:r>
            <a:r>
              <a:rPr lang="en-US" sz="1800" spc="-175" dirty="0">
                <a:solidFill>
                  <a:srgbClr val="303745"/>
                </a:solidFill>
              </a:rPr>
              <a:t> </a:t>
            </a:r>
            <a:r>
              <a:rPr lang="en-US" sz="1800" dirty="0">
                <a:solidFill>
                  <a:srgbClr val="303745"/>
                </a:solidFill>
              </a:rPr>
              <a:t>in</a:t>
            </a:r>
            <a:r>
              <a:rPr lang="en-US" sz="1800" spc="-170" dirty="0">
                <a:solidFill>
                  <a:srgbClr val="303745"/>
                </a:solidFill>
              </a:rPr>
              <a:t> </a:t>
            </a:r>
            <a:r>
              <a:rPr lang="en-US" sz="1800" dirty="0">
                <a:solidFill>
                  <a:srgbClr val="303745"/>
                </a:solidFill>
              </a:rPr>
              <a:t>GPT-3</a:t>
            </a:r>
            <a:r>
              <a:rPr lang="en-US" sz="1800" spc="-175" dirty="0">
                <a:solidFill>
                  <a:srgbClr val="303745"/>
                </a:solidFill>
              </a:rPr>
              <a:t> </a:t>
            </a:r>
            <a:r>
              <a:rPr lang="en-US" sz="1800" dirty="0">
                <a:solidFill>
                  <a:srgbClr val="303745"/>
                </a:solidFill>
              </a:rPr>
              <a:t>(</a:t>
            </a:r>
            <a:r>
              <a:rPr lang="en-US" sz="1800" u="heavy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hlinkClick r:id="rId2"/>
              </a:rPr>
              <a:t>Brown</a:t>
            </a:r>
            <a:r>
              <a:rPr lang="en-US" sz="1800" u="heavy" spc="-170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hlinkClick r:id="rId2"/>
              </a:rPr>
              <a:t> </a:t>
            </a:r>
            <a:r>
              <a:rPr lang="en-US" sz="1800" u="heavy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hlinkClick r:id="rId2"/>
              </a:rPr>
              <a:t>et</a:t>
            </a:r>
            <a:r>
              <a:rPr lang="en-US" sz="1800" u="heavy" spc="-175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hlinkClick r:id="rId2"/>
              </a:rPr>
              <a:t> </a:t>
            </a:r>
            <a:r>
              <a:rPr lang="en-US" sz="1800" u="heavy" spc="-85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hlinkClick r:id="rId2"/>
              </a:rPr>
              <a:t>al.,</a:t>
            </a:r>
            <a:r>
              <a:rPr lang="en-US" sz="1800" u="heavy" spc="-175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hlinkClick r:id="rId2"/>
              </a:rPr>
              <a:t> </a:t>
            </a:r>
            <a:r>
              <a:rPr lang="en-US" sz="1800" u="heavy" spc="-10" dirty="0">
                <a:solidFill>
                  <a:srgbClr val="255ED3"/>
                </a:solidFill>
                <a:uFill>
                  <a:solidFill>
                    <a:srgbClr val="255ED3"/>
                  </a:solidFill>
                </a:uFill>
                <a:hlinkClick r:id="rId2"/>
              </a:rPr>
              <a:t>2020</a:t>
            </a:r>
            <a:r>
              <a:rPr lang="en-US" sz="1800" spc="-10" dirty="0">
                <a:solidFill>
                  <a:srgbClr val="303745"/>
                </a:solidFill>
              </a:rPr>
              <a:t>)</a:t>
            </a:r>
            <a:endParaRPr lang="en-US" dirty="0"/>
          </a:p>
        </p:txBody>
      </p:sp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A99AC4D1-11C5-4517-C927-FD92DE0F36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391"/>
          <a:stretch/>
        </p:blipFill>
        <p:spPr>
          <a:xfrm>
            <a:off x="323052" y="2251604"/>
            <a:ext cx="8509248" cy="13573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8535200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7A45A3-4448-93C6-845B-D257658F01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Summary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762EFB-F974-2C0F-50BF-DE8C5C9E7E1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How well do Transformers work on long sequences? Not so well. </a:t>
            </a:r>
          </a:p>
          <a:p>
            <a:endParaRPr lang="en-US" dirty="0"/>
          </a:p>
          <a:p>
            <a:r>
              <a:rPr lang="en-US" dirty="0"/>
              <a:t>How can we make them more efficient? Induce sparsity. </a:t>
            </a:r>
          </a:p>
          <a:p>
            <a:endParaRPr lang="en-US" dirty="0"/>
          </a:p>
          <a:p>
            <a:r>
              <a:rPr lang="en-US" dirty="0"/>
              <a:t>Many open questions we did not get into: </a:t>
            </a:r>
          </a:p>
          <a:p>
            <a:pPr lvl="1"/>
            <a:r>
              <a:rPr lang="en-US" dirty="0"/>
              <a:t>Limitations of sportifying Transformers </a:t>
            </a:r>
          </a:p>
          <a:p>
            <a:pPr lvl="1"/>
            <a:r>
              <a:rPr lang="en-US" dirty="0"/>
              <a:t>Alternatives to Transformers (e.g., state-space models) </a:t>
            </a:r>
          </a:p>
          <a:p>
            <a:pPr lvl="1"/>
            <a:r>
              <a:rPr lang="en-US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99951978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C8604F4-C856-657D-CD64-B182A756E07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algn="ctr"/>
            <a:r>
              <a:rPr lang="en-US" sz="6000" dirty="0"/>
              <a:t>Retrieval-Augmented LMs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A692B9-35D9-AC51-4740-5E58DA63996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533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58B87B-1956-7933-3368-F8BB01D8DB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100" dirty="0"/>
              <a:t>Retrieval-</a:t>
            </a:r>
            <a:r>
              <a:rPr lang="en-US" spc="30" dirty="0"/>
              <a:t>based</a:t>
            </a:r>
            <a:r>
              <a:rPr lang="en-US" spc="155" dirty="0"/>
              <a:t> </a:t>
            </a:r>
            <a:r>
              <a:rPr lang="en-US" dirty="0"/>
              <a:t>Language</a:t>
            </a:r>
            <a:r>
              <a:rPr lang="en-US" spc="155" dirty="0"/>
              <a:t> </a:t>
            </a:r>
            <a:r>
              <a:rPr lang="en-US" spc="118" dirty="0"/>
              <a:t>Models</a:t>
            </a:r>
            <a:endParaRPr lang="en-US" dirty="0"/>
          </a:p>
        </p:txBody>
      </p:sp>
      <p:sp>
        <p:nvSpPr>
          <p:cNvPr id="4" name="object 3">
            <a:extLst>
              <a:ext uri="{FF2B5EF4-FFF2-40B4-BE49-F238E27FC236}">
                <a16:creationId xmlns:a16="http://schemas.microsoft.com/office/drawing/2014/main" id="{1C940E35-EC14-A1E1-1F81-EBA1073B4670}"/>
              </a:ext>
            </a:extLst>
          </p:cNvPr>
          <p:cNvSpPr txBox="1"/>
          <p:nvPr/>
        </p:nvSpPr>
        <p:spPr>
          <a:xfrm>
            <a:off x="789701" y="1375989"/>
            <a:ext cx="2170320" cy="236501"/>
          </a:xfrm>
          <a:prstGeom prst="rect">
            <a:avLst/>
          </a:prstGeom>
        </p:spPr>
        <p:txBody>
          <a:bodyPr vert="horz" wrap="square" lIns="0" tIns="5487" rIns="0" bIns="0" rtlCol="0">
            <a:spAutoFit/>
          </a:bodyPr>
          <a:lstStyle/>
          <a:p>
            <a:pPr marL="203603" indent="-197827">
              <a:spcBef>
                <a:spcPts val="43"/>
              </a:spcBef>
              <a:buSzPct val="143939"/>
              <a:buChar char="•"/>
              <a:tabLst>
                <a:tab pos="203603" algn="l"/>
              </a:tabLst>
            </a:pPr>
            <a:r>
              <a:rPr sz="1501" dirty="0"/>
              <a:t>It</a:t>
            </a:r>
            <a:r>
              <a:rPr sz="1501" spc="-23" dirty="0"/>
              <a:t> </a:t>
            </a:r>
            <a:r>
              <a:rPr sz="1501" dirty="0"/>
              <a:t>is</a:t>
            </a:r>
            <a:r>
              <a:rPr sz="1501" spc="-20" dirty="0"/>
              <a:t> </a:t>
            </a:r>
            <a:r>
              <a:rPr sz="1501" dirty="0"/>
              <a:t>a</a:t>
            </a:r>
            <a:r>
              <a:rPr sz="1501" spc="-23" dirty="0"/>
              <a:t> </a:t>
            </a:r>
            <a:r>
              <a:rPr sz="1501" b="1" dirty="0"/>
              <a:t>language</a:t>
            </a:r>
            <a:r>
              <a:rPr sz="1501" b="1" spc="-20" dirty="0"/>
              <a:t> </a:t>
            </a:r>
            <a:r>
              <a:rPr sz="1501" b="1" spc="-5" dirty="0"/>
              <a:t>model</a:t>
            </a:r>
            <a:endParaRPr sz="1501"/>
          </a:p>
        </p:txBody>
      </p:sp>
      <p:sp>
        <p:nvSpPr>
          <p:cNvPr id="5" name="object 4">
            <a:extLst>
              <a:ext uri="{FF2B5EF4-FFF2-40B4-BE49-F238E27FC236}">
                <a16:creationId xmlns:a16="http://schemas.microsoft.com/office/drawing/2014/main" id="{138B3F19-40F5-5D8E-E16E-D07B38E1EFC7}"/>
              </a:ext>
            </a:extLst>
          </p:cNvPr>
          <p:cNvSpPr txBox="1"/>
          <p:nvPr/>
        </p:nvSpPr>
        <p:spPr>
          <a:xfrm>
            <a:off x="3062688" y="1338673"/>
            <a:ext cx="3046246" cy="1202846"/>
          </a:xfrm>
          <a:prstGeom prst="rect">
            <a:avLst/>
          </a:prstGeom>
        </p:spPr>
        <p:txBody>
          <a:bodyPr vert="horz" wrap="square" lIns="0" tIns="7509" rIns="0" bIns="0" rtlCol="0">
            <a:spAutoFit/>
          </a:bodyPr>
          <a:lstStyle/>
          <a:p>
            <a:pPr marL="69312">
              <a:spcBef>
                <a:spcPts val="59"/>
              </a:spcBef>
            </a:pPr>
            <a:r>
              <a:rPr sz="1933" i="1" spc="-23" dirty="0">
                <a:latin typeface="STIXGeneral"/>
                <a:cs typeface="STIXGeneral"/>
              </a:rPr>
              <a:t>P</a:t>
            </a:r>
            <a:r>
              <a:rPr sz="1933" spc="-23" dirty="0">
                <a:latin typeface="STIXGeneral"/>
                <a:cs typeface="STIXGeneral"/>
              </a:rPr>
              <a:t>(</a:t>
            </a:r>
            <a:r>
              <a:rPr sz="1933" i="1" spc="-23" dirty="0">
                <a:latin typeface="STIXGeneral"/>
                <a:cs typeface="STIXGeneral"/>
              </a:rPr>
              <a:t>x</a:t>
            </a:r>
            <a:r>
              <a:rPr sz="2081" i="1" spc="-34" baseline="-19125" dirty="0">
                <a:latin typeface="STIXGeneral"/>
                <a:cs typeface="STIXGeneral"/>
              </a:rPr>
              <a:t>n</a:t>
            </a:r>
            <a:r>
              <a:rPr sz="2081" i="1" spc="-191" baseline="-19125" dirty="0">
                <a:latin typeface="STIXGeneral"/>
                <a:cs typeface="STIXGeneral"/>
              </a:rPr>
              <a:t> </a:t>
            </a:r>
            <a:r>
              <a:rPr sz="1933" dirty="0">
                <a:latin typeface="STIXVariants"/>
                <a:cs typeface="STIXVariants"/>
              </a:rPr>
              <a:t>|</a:t>
            </a:r>
            <a:r>
              <a:rPr sz="1933" spc="-264" dirty="0">
                <a:latin typeface="STIXVariants"/>
                <a:cs typeface="STIXVariants"/>
              </a:rPr>
              <a:t> </a:t>
            </a:r>
            <a:r>
              <a:rPr sz="1933" i="1" spc="-30" dirty="0">
                <a:latin typeface="STIXGeneral"/>
                <a:cs typeface="STIXGeneral"/>
              </a:rPr>
              <a:t>x</a:t>
            </a:r>
            <a:r>
              <a:rPr sz="2081" spc="-44" baseline="-19125" dirty="0">
                <a:latin typeface="STIXGeneral"/>
                <a:cs typeface="STIXGeneral"/>
              </a:rPr>
              <a:t>1</a:t>
            </a:r>
            <a:r>
              <a:rPr sz="1933" spc="-30" dirty="0">
                <a:latin typeface="STIXGeneral"/>
                <a:cs typeface="STIXGeneral"/>
              </a:rPr>
              <a:t>,</a:t>
            </a:r>
            <a:r>
              <a:rPr sz="1933" spc="-152" dirty="0">
                <a:latin typeface="STIXGeneral"/>
                <a:cs typeface="STIXGeneral"/>
              </a:rPr>
              <a:t> </a:t>
            </a:r>
            <a:r>
              <a:rPr sz="1933" i="1" spc="-25" dirty="0">
                <a:latin typeface="STIXGeneral"/>
                <a:cs typeface="STIXGeneral"/>
              </a:rPr>
              <a:t>x</a:t>
            </a:r>
            <a:r>
              <a:rPr sz="2081" spc="-37" baseline="-19125" dirty="0">
                <a:latin typeface="STIXGeneral"/>
                <a:cs typeface="STIXGeneral"/>
              </a:rPr>
              <a:t>2</a:t>
            </a:r>
            <a:r>
              <a:rPr sz="1933" spc="-25" dirty="0">
                <a:latin typeface="STIXGeneral"/>
                <a:cs typeface="STIXGeneral"/>
              </a:rPr>
              <a:t>,</a:t>
            </a:r>
            <a:r>
              <a:rPr sz="1933" spc="-150" dirty="0">
                <a:latin typeface="STIXGeneral"/>
                <a:cs typeface="STIXGeneral"/>
              </a:rPr>
              <a:t> </a:t>
            </a:r>
            <a:r>
              <a:rPr sz="1933" dirty="0">
                <a:latin typeface="STIXGeneral"/>
                <a:cs typeface="STIXGeneral"/>
              </a:rPr>
              <a:t>⋯,</a:t>
            </a:r>
            <a:r>
              <a:rPr sz="1933" spc="-152" dirty="0">
                <a:latin typeface="STIXGeneral"/>
                <a:cs typeface="STIXGeneral"/>
              </a:rPr>
              <a:t> </a:t>
            </a:r>
            <a:r>
              <a:rPr sz="1933" i="1" spc="-5" dirty="0">
                <a:latin typeface="STIXGeneral"/>
                <a:cs typeface="STIXGeneral"/>
              </a:rPr>
              <a:t>x</a:t>
            </a:r>
            <a:r>
              <a:rPr sz="2081" i="1" spc="-7" baseline="-19125" dirty="0">
                <a:latin typeface="STIXGeneral"/>
                <a:cs typeface="STIXGeneral"/>
              </a:rPr>
              <a:t>n</a:t>
            </a:r>
            <a:r>
              <a:rPr sz="2081" spc="-7" baseline="-19125" dirty="0">
                <a:latin typeface="STIXGeneral"/>
                <a:cs typeface="STIXGeneral"/>
              </a:rPr>
              <a:t>−1</a:t>
            </a:r>
            <a:r>
              <a:rPr sz="1933" spc="-5" dirty="0">
                <a:latin typeface="STIXGeneral"/>
                <a:cs typeface="STIXGeneral"/>
              </a:rPr>
              <a:t>)</a:t>
            </a:r>
            <a:endParaRPr sz="1933" dirty="0">
              <a:latin typeface="STIXGeneral"/>
              <a:cs typeface="STIXGeneral"/>
            </a:endParaRPr>
          </a:p>
          <a:p>
            <a:pPr marL="17328">
              <a:spcBef>
                <a:spcPts val="1080"/>
              </a:spcBef>
              <a:tabLst>
                <a:tab pos="2733762" algn="l"/>
              </a:tabLst>
            </a:pPr>
            <a:r>
              <a:rPr sz="1501" dirty="0">
                <a:solidFill>
                  <a:srgbClr val="017100"/>
                </a:solidFill>
              </a:rPr>
              <a:t>The capital city </a:t>
            </a:r>
            <a:r>
              <a:rPr sz="1501" spc="25" dirty="0">
                <a:solidFill>
                  <a:srgbClr val="017100"/>
                </a:solidFill>
              </a:rPr>
              <a:t>of </a:t>
            </a:r>
            <a:r>
              <a:rPr sz="1501" dirty="0">
                <a:solidFill>
                  <a:srgbClr val="017100"/>
                </a:solidFill>
              </a:rPr>
              <a:t>Ontario is </a:t>
            </a:r>
            <a:r>
              <a:rPr sz="1501" u="sng" dirty="0">
                <a:solidFill>
                  <a:srgbClr val="017100"/>
                </a:solidFill>
                <a:uFill>
                  <a:solidFill>
                    <a:srgbClr val="007000"/>
                  </a:solidFill>
                </a:uFill>
              </a:rPr>
              <a:t>	</a:t>
            </a:r>
            <a:endParaRPr sz="1501" dirty="0"/>
          </a:p>
          <a:p>
            <a:pPr marL="388722" marR="13862" indent="-294863">
              <a:lnSpc>
                <a:spcPts val="1464"/>
              </a:lnSpc>
              <a:spcBef>
                <a:spcPts val="1110"/>
              </a:spcBef>
            </a:pPr>
            <a:r>
              <a:rPr sz="1273" spc="-98" dirty="0">
                <a:solidFill>
                  <a:srgbClr val="CB297B"/>
                </a:solidFill>
              </a:rPr>
              <a:t>(can</a:t>
            </a:r>
            <a:r>
              <a:rPr sz="1273" spc="2" dirty="0">
                <a:solidFill>
                  <a:srgbClr val="CB297B"/>
                </a:solidFill>
              </a:rPr>
              <a:t> </a:t>
            </a:r>
            <a:r>
              <a:rPr sz="1273" spc="-84" dirty="0">
                <a:solidFill>
                  <a:srgbClr val="CB297B"/>
                </a:solidFill>
              </a:rPr>
              <a:t>be</a:t>
            </a:r>
            <a:r>
              <a:rPr sz="1273" spc="2" dirty="0">
                <a:solidFill>
                  <a:srgbClr val="CB297B"/>
                </a:solidFill>
              </a:rPr>
              <a:t> </a:t>
            </a:r>
            <a:r>
              <a:rPr sz="1273" spc="-70" dirty="0">
                <a:solidFill>
                  <a:srgbClr val="CB297B"/>
                </a:solidFill>
              </a:rPr>
              <a:t>broadly</a:t>
            </a:r>
            <a:r>
              <a:rPr sz="1273" spc="2" dirty="0">
                <a:solidFill>
                  <a:srgbClr val="CB297B"/>
                </a:solidFill>
              </a:rPr>
              <a:t> </a:t>
            </a:r>
            <a:r>
              <a:rPr sz="1273" spc="-66" dirty="0">
                <a:solidFill>
                  <a:srgbClr val="CB297B"/>
                </a:solidFill>
              </a:rPr>
              <a:t>extended</a:t>
            </a:r>
            <a:r>
              <a:rPr sz="1273" spc="2" dirty="0">
                <a:solidFill>
                  <a:srgbClr val="CB297B"/>
                </a:solidFill>
              </a:rPr>
              <a:t> </a:t>
            </a:r>
            <a:r>
              <a:rPr sz="1273" dirty="0">
                <a:solidFill>
                  <a:srgbClr val="CB297B"/>
                </a:solidFill>
              </a:rPr>
              <a:t>to</a:t>
            </a:r>
            <a:r>
              <a:rPr sz="1273" spc="2" dirty="0">
                <a:solidFill>
                  <a:srgbClr val="CB297B"/>
                </a:solidFill>
              </a:rPr>
              <a:t> </a:t>
            </a:r>
            <a:r>
              <a:rPr sz="1273" spc="-121" dirty="0">
                <a:solidFill>
                  <a:srgbClr val="CB297B"/>
                </a:solidFill>
              </a:rPr>
              <a:t>masked</a:t>
            </a:r>
            <a:r>
              <a:rPr sz="1273" spc="5" dirty="0">
                <a:solidFill>
                  <a:srgbClr val="CB297B"/>
                </a:solidFill>
              </a:rPr>
              <a:t> </a:t>
            </a:r>
            <a:r>
              <a:rPr sz="1273" spc="-134" dirty="0">
                <a:solidFill>
                  <a:srgbClr val="CB297B"/>
                </a:solidFill>
              </a:rPr>
              <a:t>language </a:t>
            </a:r>
            <a:r>
              <a:rPr sz="1273" spc="-86" dirty="0">
                <a:solidFill>
                  <a:srgbClr val="CB297B"/>
                </a:solidFill>
              </a:rPr>
              <a:t>models</a:t>
            </a:r>
            <a:r>
              <a:rPr sz="1273" spc="-2" dirty="0">
                <a:solidFill>
                  <a:srgbClr val="CB297B"/>
                </a:solidFill>
              </a:rPr>
              <a:t> </a:t>
            </a:r>
            <a:r>
              <a:rPr sz="1273" dirty="0">
                <a:solidFill>
                  <a:srgbClr val="CB297B"/>
                </a:solidFill>
              </a:rPr>
              <a:t>or</a:t>
            </a:r>
            <a:r>
              <a:rPr sz="1273" spc="-2" dirty="0">
                <a:solidFill>
                  <a:srgbClr val="CB297B"/>
                </a:solidFill>
              </a:rPr>
              <a:t> </a:t>
            </a:r>
            <a:r>
              <a:rPr sz="1273" spc="-86" dirty="0">
                <a:solidFill>
                  <a:srgbClr val="CB297B"/>
                </a:solidFill>
              </a:rPr>
              <a:t>encoder-</a:t>
            </a:r>
            <a:r>
              <a:rPr sz="1273" spc="-64" dirty="0">
                <a:solidFill>
                  <a:srgbClr val="CB297B"/>
                </a:solidFill>
              </a:rPr>
              <a:t>decoder</a:t>
            </a:r>
            <a:r>
              <a:rPr sz="1273" dirty="0">
                <a:solidFill>
                  <a:srgbClr val="CB297B"/>
                </a:solidFill>
              </a:rPr>
              <a:t> </a:t>
            </a:r>
            <a:r>
              <a:rPr sz="1273" spc="-5" dirty="0">
                <a:solidFill>
                  <a:srgbClr val="CB297B"/>
                </a:solidFill>
              </a:rPr>
              <a:t>models)</a:t>
            </a:r>
            <a:endParaRPr sz="1273" dirty="0"/>
          </a:p>
        </p:txBody>
      </p:sp>
      <p:pic>
        <p:nvPicPr>
          <p:cNvPr id="6" name="object 5">
            <a:extLst>
              <a:ext uri="{FF2B5EF4-FFF2-40B4-BE49-F238E27FC236}">
                <a16:creationId xmlns:a16="http://schemas.microsoft.com/office/drawing/2014/main" id="{00389D93-7758-B9B5-06EF-9DA065C51362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333037" y="1460002"/>
            <a:ext cx="2308301" cy="916332"/>
          </a:xfrm>
          <a:prstGeom prst="rect">
            <a:avLst/>
          </a:prstGeom>
        </p:spPr>
      </p:pic>
      <p:sp>
        <p:nvSpPr>
          <p:cNvPr id="7" name="object 6">
            <a:extLst>
              <a:ext uri="{FF2B5EF4-FFF2-40B4-BE49-F238E27FC236}">
                <a16:creationId xmlns:a16="http://schemas.microsoft.com/office/drawing/2014/main" id="{D4A53500-192C-6BF5-EEAE-E9E1BA805E0E}"/>
              </a:ext>
            </a:extLst>
          </p:cNvPr>
          <p:cNvSpPr txBox="1"/>
          <p:nvPr/>
        </p:nvSpPr>
        <p:spPr>
          <a:xfrm>
            <a:off x="767252" y="2767261"/>
            <a:ext cx="6122527" cy="236501"/>
          </a:xfrm>
          <a:prstGeom prst="rect">
            <a:avLst/>
          </a:prstGeom>
        </p:spPr>
        <p:txBody>
          <a:bodyPr vert="horz" wrap="square" lIns="0" tIns="5487" rIns="0" bIns="0" rtlCol="0">
            <a:spAutoFit/>
          </a:bodyPr>
          <a:lstStyle/>
          <a:p>
            <a:pPr marL="203603" indent="-197827">
              <a:spcBef>
                <a:spcPts val="43"/>
              </a:spcBef>
              <a:buSzPct val="143939"/>
              <a:buChar char="•"/>
              <a:tabLst>
                <a:tab pos="203603" algn="l"/>
              </a:tabLst>
            </a:pPr>
            <a:r>
              <a:rPr sz="1501" dirty="0"/>
              <a:t>It</a:t>
            </a:r>
            <a:r>
              <a:rPr sz="1501" spc="-16" dirty="0"/>
              <a:t> </a:t>
            </a:r>
            <a:r>
              <a:rPr sz="1501" dirty="0"/>
              <a:t>retrieves</a:t>
            </a:r>
            <a:r>
              <a:rPr sz="1501" spc="-14" dirty="0"/>
              <a:t> </a:t>
            </a:r>
            <a:r>
              <a:rPr sz="1501" dirty="0"/>
              <a:t>from</a:t>
            </a:r>
            <a:r>
              <a:rPr sz="1501" spc="-14" dirty="0"/>
              <a:t> </a:t>
            </a:r>
            <a:r>
              <a:rPr sz="1501" dirty="0"/>
              <a:t>an</a:t>
            </a:r>
            <a:r>
              <a:rPr sz="1501" spc="-16" dirty="0"/>
              <a:t> </a:t>
            </a:r>
            <a:r>
              <a:rPr sz="1501" b="1" dirty="0"/>
              <a:t>external</a:t>
            </a:r>
            <a:r>
              <a:rPr sz="1501" b="1" spc="-14" dirty="0"/>
              <a:t> </a:t>
            </a:r>
            <a:r>
              <a:rPr sz="1501" b="1" dirty="0"/>
              <a:t>datastore</a:t>
            </a:r>
            <a:r>
              <a:rPr sz="1501" b="1" spc="-14" dirty="0"/>
              <a:t> </a:t>
            </a:r>
            <a:r>
              <a:rPr sz="1501" dirty="0"/>
              <a:t>(at</a:t>
            </a:r>
            <a:r>
              <a:rPr sz="1501" spc="-16" dirty="0"/>
              <a:t> </a:t>
            </a:r>
            <a:r>
              <a:rPr sz="1501" dirty="0"/>
              <a:t>least</a:t>
            </a:r>
            <a:r>
              <a:rPr sz="1501" spc="-14" dirty="0"/>
              <a:t> </a:t>
            </a:r>
            <a:r>
              <a:rPr sz="1501" dirty="0"/>
              <a:t>during</a:t>
            </a:r>
            <a:r>
              <a:rPr sz="1501" spc="-14" dirty="0"/>
              <a:t> </a:t>
            </a:r>
            <a:r>
              <a:rPr sz="1501" dirty="0"/>
              <a:t>inference</a:t>
            </a:r>
            <a:r>
              <a:rPr sz="1501" spc="-16" dirty="0"/>
              <a:t> </a:t>
            </a:r>
            <a:r>
              <a:rPr sz="1501" spc="-5" dirty="0"/>
              <a:t>time)</a:t>
            </a:r>
            <a:endParaRPr sz="1501"/>
          </a:p>
        </p:txBody>
      </p:sp>
      <p:pic>
        <p:nvPicPr>
          <p:cNvPr id="8" name="object 7">
            <a:extLst>
              <a:ext uri="{FF2B5EF4-FFF2-40B4-BE49-F238E27FC236}">
                <a16:creationId xmlns:a16="http://schemas.microsoft.com/office/drawing/2014/main" id="{83F42389-50D0-3BC1-50A5-57FC58DFAF32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172388" y="3211804"/>
            <a:ext cx="3982176" cy="1583516"/>
          </a:xfrm>
          <a:prstGeom prst="rect">
            <a:avLst/>
          </a:prstGeom>
        </p:spPr>
      </p:pic>
      <p:sp>
        <p:nvSpPr>
          <p:cNvPr id="9" name="object 8">
            <a:extLst>
              <a:ext uri="{FF2B5EF4-FFF2-40B4-BE49-F238E27FC236}">
                <a16:creationId xmlns:a16="http://schemas.microsoft.com/office/drawing/2014/main" id="{AB76D17D-22E8-D3E1-198A-1DA85E818932}"/>
              </a:ext>
            </a:extLst>
          </p:cNvPr>
          <p:cNvSpPr txBox="1"/>
          <p:nvPr/>
        </p:nvSpPr>
        <p:spPr>
          <a:xfrm>
            <a:off x="6350605" y="3779726"/>
            <a:ext cx="2299991" cy="432532"/>
          </a:xfrm>
          <a:prstGeom prst="rect">
            <a:avLst/>
          </a:prstGeom>
        </p:spPr>
        <p:txBody>
          <a:bodyPr vert="horz" wrap="square" lIns="0" tIns="21949" rIns="0" bIns="0" rtlCol="0">
            <a:spAutoFit/>
          </a:bodyPr>
          <a:lstStyle/>
          <a:p>
            <a:pPr marL="160283" marR="2310" indent="-154796">
              <a:lnSpc>
                <a:spcPts val="1574"/>
              </a:lnSpc>
              <a:spcBef>
                <a:spcPts val="173"/>
              </a:spcBef>
            </a:pPr>
            <a:r>
              <a:rPr sz="1387" spc="-48" dirty="0">
                <a:solidFill>
                  <a:srgbClr val="CB297B"/>
                </a:solidFill>
              </a:rPr>
              <a:t>(Also</a:t>
            </a:r>
            <a:r>
              <a:rPr sz="1387" spc="-23" dirty="0">
                <a:solidFill>
                  <a:srgbClr val="CB297B"/>
                </a:solidFill>
              </a:rPr>
              <a:t> </a:t>
            </a:r>
            <a:r>
              <a:rPr sz="1387" spc="-52" dirty="0">
                <a:solidFill>
                  <a:srgbClr val="CB297B"/>
                </a:solidFill>
              </a:rPr>
              <a:t>referred</a:t>
            </a:r>
            <a:r>
              <a:rPr sz="1387" spc="-23" dirty="0">
                <a:solidFill>
                  <a:srgbClr val="CB297B"/>
                </a:solidFill>
              </a:rPr>
              <a:t> </a:t>
            </a:r>
            <a:r>
              <a:rPr sz="1387" dirty="0">
                <a:solidFill>
                  <a:srgbClr val="CB297B"/>
                </a:solidFill>
              </a:rPr>
              <a:t>to</a:t>
            </a:r>
            <a:r>
              <a:rPr sz="1387" spc="-23" dirty="0">
                <a:solidFill>
                  <a:srgbClr val="CB297B"/>
                </a:solidFill>
              </a:rPr>
              <a:t> </a:t>
            </a:r>
            <a:r>
              <a:rPr sz="1387" spc="-82" dirty="0">
                <a:solidFill>
                  <a:srgbClr val="CB297B"/>
                </a:solidFill>
              </a:rPr>
              <a:t>semiparametric </a:t>
            </a:r>
            <a:r>
              <a:rPr sz="1387" spc="-121" dirty="0">
                <a:solidFill>
                  <a:srgbClr val="CB297B"/>
                </a:solidFill>
              </a:rPr>
              <a:t>and</a:t>
            </a:r>
            <a:r>
              <a:rPr sz="1387" spc="14" dirty="0">
                <a:solidFill>
                  <a:srgbClr val="CB297B"/>
                </a:solidFill>
              </a:rPr>
              <a:t> </a:t>
            </a:r>
            <a:r>
              <a:rPr sz="1387" spc="-70" dirty="0">
                <a:solidFill>
                  <a:srgbClr val="CB297B"/>
                </a:solidFill>
              </a:rPr>
              <a:t>non-parametric</a:t>
            </a:r>
            <a:r>
              <a:rPr sz="1387" spc="11" dirty="0">
                <a:solidFill>
                  <a:srgbClr val="CB297B"/>
                </a:solidFill>
              </a:rPr>
              <a:t> </a:t>
            </a:r>
            <a:r>
              <a:rPr sz="1387" spc="-9" dirty="0">
                <a:solidFill>
                  <a:srgbClr val="CB297B"/>
                </a:solidFill>
              </a:rPr>
              <a:t>models)</a:t>
            </a:r>
            <a:endParaRPr sz="1387"/>
          </a:p>
        </p:txBody>
      </p:sp>
      <p:sp>
        <p:nvSpPr>
          <p:cNvPr id="10" name="Google Shape;138;g1501cc781cf_0_0">
            <a:extLst>
              <a:ext uri="{FF2B5EF4-FFF2-40B4-BE49-F238E27FC236}">
                <a16:creationId xmlns:a16="http://schemas.microsoft.com/office/drawing/2014/main" id="{C455D233-7370-6C84-DB15-71CE453443D5}"/>
              </a:ext>
            </a:extLst>
          </p:cNvPr>
          <p:cNvSpPr txBox="1"/>
          <p:nvPr/>
        </p:nvSpPr>
        <p:spPr>
          <a:xfrm>
            <a:off x="2903308" y="4893119"/>
            <a:ext cx="3498234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[</a:t>
            </a: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Slides: </a:t>
            </a:r>
            <a:r>
              <a:rPr lang="en-US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Akari</a:t>
            </a: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 </a:t>
            </a:r>
            <a:r>
              <a:rPr lang="en-US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Asai</a:t>
            </a: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, </a:t>
            </a:r>
            <a:r>
              <a:rPr lang="en-US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Sewon</a:t>
            </a: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 Min, </a:t>
            </a:r>
            <a:r>
              <a:rPr lang="en-US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Zexuan</a:t>
            </a: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 Zhong, </a:t>
            </a:r>
            <a:r>
              <a:rPr lang="en-US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Danqi</a:t>
            </a: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 Chen</a:t>
            </a:r>
            <a:r>
              <a:rPr lang="en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]</a:t>
            </a:r>
            <a:endParaRPr sz="900" dirty="0">
              <a:solidFill>
                <a:schemeClr val="tx1">
                  <a:lumMod val="65000"/>
                  <a:lumOff val="35000"/>
                </a:schemeClr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242689342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5776" rIns="0" bIns="0" rtlCol="0">
            <a:spAutoFit/>
          </a:bodyPr>
          <a:lstStyle/>
          <a:p>
            <a:pPr marL="1166455">
              <a:lnSpc>
                <a:spcPct val="100000"/>
              </a:lnSpc>
              <a:spcBef>
                <a:spcPts val="45"/>
              </a:spcBef>
            </a:pPr>
            <a:r>
              <a:rPr spc="271" dirty="0"/>
              <a:t>Why</a:t>
            </a:r>
            <a:r>
              <a:rPr spc="141" dirty="0"/>
              <a:t> </a:t>
            </a:r>
            <a:r>
              <a:rPr spc="127" dirty="0"/>
              <a:t>retrieval-</a:t>
            </a:r>
            <a:r>
              <a:rPr spc="30" dirty="0"/>
              <a:t>based</a:t>
            </a:r>
            <a:r>
              <a:rPr spc="143" dirty="0"/>
              <a:t> </a:t>
            </a:r>
            <a:r>
              <a:rPr spc="-9" dirty="0"/>
              <a:t>LMs?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76616" y="1113990"/>
            <a:ext cx="6726115" cy="259219"/>
          </a:xfrm>
          <a:prstGeom prst="rect">
            <a:avLst/>
          </a:prstGeom>
        </p:spPr>
        <p:txBody>
          <a:bodyPr vert="horz" wrap="square" lIns="0" tIns="7220" rIns="0" bIns="0" rtlCol="0">
            <a:spAutoFit/>
          </a:bodyPr>
          <a:lstStyle/>
          <a:p>
            <a:pPr marL="622937">
              <a:spcBef>
                <a:spcPts val="57"/>
              </a:spcBef>
            </a:pPr>
            <a:r>
              <a:rPr sz="1637" dirty="0">
                <a:solidFill>
                  <a:srgbClr val="CB297B"/>
                </a:solidFill>
              </a:rPr>
              <a:t>LLMs</a:t>
            </a:r>
            <a:r>
              <a:rPr sz="1637" spc="32" dirty="0">
                <a:solidFill>
                  <a:srgbClr val="CB297B"/>
                </a:solidFill>
              </a:rPr>
              <a:t> </a:t>
            </a:r>
            <a:r>
              <a:rPr sz="1637" spc="30" dirty="0">
                <a:solidFill>
                  <a:srgbClr val="CB297B"/>
                </a:solidFill>
              </a:rPr>
              <a:t>can’t</a:t>
            </a:r>
            <a:r>
              <a:rPr sz="1637" spc="32" dirty="0">
                <a:solidFill>
                  <a:srgbClr val="CB297B"/>
                </a:solidFill>
              </a:rPr>
              <a:t> </a:t>
            </a:r>
            <a:r>
              <a:rPr sz="1637" dirty="0">
                <a:solidFill>
                  <a:srgbClr val="CB297B"/>
                </a:solidFill>
              </a:rPr>
              <a:t>memorize</a:t>
            </a:r>
            <a:r>
              <a:rPr sz="1637" spc="32" dirty="0">
                <a:solidFill>
                  <a:srgbClr val="CB297B"/>
                </a:solidFill>
              </a:rPr>
              <a:t> </a:t>
            </a:r>
            <a:r>
              <a:rPr sz="1637" dirty="0">
                <a:solidFill>
                  <a:srgbClr val="CB297B"/>
                </a:solidFill>
              </a:rPr>
              <a:t>all</a:t>
            </a:r>
            <a:r>
              <a:rPr sz="1637" spc="32" dirty="0">
                <a:solidFill>
                  <a:srgbClr val="CB297B"/>
                </a:solidFill>
              </a:rPr>
              <a:t> </a:t>
            </a:r>
            <a:r>
              <a:rPr sz="1637" spc="-11" dirty="0">
                <a:solidFill>
                  <a:srgbClr val="CB297B"/>
                </a:solidFill>
              </a:rPr>
              <a:t>(long-</a:t>
            </a:r>
            <a:r>
              <a:rPr sz="1637" dirty="0">
                <a:solidFill>
                  <a:srgbClr val="CB297B"/>
                </a:solidFill>
              </a:rPr>
              <a:t>tail)</a:t>
            </a:r>
            <a:r>
              <a:rPr sz="1637" spc="32" dirty="0">
                <a:solidFill>
                  <a:srgbClr val="CB297B"/>
                </a:solidFill>
              </a:rPr>
              <a:t> </a:t>
            </a:r>
            <a:r>
              <a:rPr sz="1637" dirty="0">
                <a:solidFill>
                  <a:srgbClr val="CB297B"/>
                </a:solidFill>
              </a:rPr>
              <a:t>knowledge</a:t>
            </a:r>
            <a:r>
              <a:rPr sz="1637" spc="34" dirty="0">
                <a:solidFill>
                  <a:srgbClr val="CB297B"/>
                </a:solidFill>
              </a:rPr>
              <a:t> </a:t>
            </a:r>
            <a:r>
              <a:rPr sz="1637" dirty="0">
                <a:solidFill>
                  <a:srgbClr val="CB297B"/>
                </a:solidFill>
              </a:rPr>
              <a:t>in</a:t>
            </a:r>
            <a:r>
              <a:rPr sz="1637" spc="32" dirty="0">
                <a:solidFill>
                  <a:srgbClr val="CB297B"/>
                </a:solidFill>
              </a:rPr>
              <a:t> </a:t>
            </a:r>
            <a:r>
              <a:rPr sz="1637" dirty="0">
                <a:solidFill>
                  <a:srgbClr val="CB297B"/>
                </a:solidFill>
              </a:rPr>
              <a:t>their</a:t>
            </a:r>
            <a:r>
              <a:rPr sz="1637" spc="32" dirty="0">
                <a:solidFill>
                  <a:srgbClr val="CB297B"/>
                </a:solidFill>
              </a:rPr>
              <a:t> </a:t>
            </a:r>
            <a:r>
              <a:rPr sz="1637" spc="-5" dirty="0">
                <a:solidFill>
                  <a:srgbClr val="CB297B"/>
                </a:solidFill>
              </a:rPr>
              <a:t>parameters</a:t>
            </a:r>
            <a:endParaRPr sz="1637" dirty="0"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92239" y="1635183"/>
            <a:ext cx="318662" cy="347199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91988" y="2108789"/>
            <a:ext cx="304996" cy="365229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1054836" y="2089276"/>
            <a:ext cx="3796833" cy="1330461"/>
          </a:xfrm>
          <a:prstGeom prst="rect">
            <a:avLst/>
          </a:prstGeom>
        </p:spPr>
        <p:txBody>
          <a:bodyPr vert="horz" wrap="square" lIns="0" tIns="15018" rIns="0" bIns="0" rtlCol="0">
            <a:spAutoFit/>
          </a:bodyPr>
          <a:lstStyle/>
          <a:p>
            <a:pPr marL="5776" marR="2310">
              <a:lnSpc>
                <a:spcPts val="1501"/>
              </a:lnSpc>
              <a:spcBef>
                <a:spcPts val="118"/>
              </a:spcBef>
            </a:pPr>
            <a:r>
              <a:rPr sz="1273" dirty="0"/>
              <a:t>Geoffrey</a:t>
            </a:r>
            <a:r>
              <a:rPr sz="1273" spc="20" dirty="0"/>
              <a:t> </a:t>
            </a:r>
            <a:r>
              <a:rPr sz="1273" dirty="0"/>
              <a:t>Hinton</a:t>
            </a:r>
            <a:r>
              <a:rPr sz="1273" spc="20" dirty="0"/>
              <a:t> </a:t>
            </a:r>
            <a:r>
              <a:rPr sz="1273" dirty="0"/>
              <a:t>is</a:t>
            </a:r>
            <a:r>
              <a:rPr sz="1273" spc="20" dirty="0"/>
              <a:t> </a:t>
            </a:r>
            <a:r>
              <a:rPr sz="1273" dirty="0"/>
              <a:t>a</a:t>
            </a:r>
            <a:r>
              <a:rPr sz="1273" spc="20" dirty="0"/>
              <a:t> </a:t>
            </a:r>
            <a:r>
              <a:rPr sz="1273" dirty="0"/>
              <a:t>renowned</a:t>
            </a:r>
            <a:r>
              <a:rPr sz="1273" spc="20" dirty="0"/>
              <a:t> </a:t>
            </a:r>
            <a:r>
              <a:rPr sz="1273" dirty="0"/>
              <a:t>computer</a:t>
            </a:r>
            <a:r>
              <a:rPr sz="1273" spc="20" dirty="0"/>
              <a:t> </a:t>
            </a:r>
            <a:r>
              <a:rPr sz="1273" dirty="0"/>
              <a:t>scientist</a:t>
            </a:r>
            <a:r>
              <a:rPr sz="1273" spc="20" dirty="0"/>
              <a:t> </a:t>
            </a:r>
            <a:r>
              <a:rPr sz="1273" spc="-23" dirty="0"/>
              <a:t>… </a:t>
            </a:r>
            <a:r>
              <a:rPr sz="1273" spc="-5" dirty="0"/>
              <a:t>Here</a:t>
            </a:r>
            <a:r>
              <a:rPr sz="1273" dirty="0"/>
              <a:t> are five important papers authored by </a:t>
            </a:r>
            <a:r>
              <a:rPr sz="1273" spc="-9" dirty="0"/>
              <a:t>him:</a:t>
            </a:r>
            <a:endParaRPr sz="1273"/>
          </a:p>
          <a:p>
            <a:pPr marL="27147" marR="224685" indent="179632">
              <a:lnSpc>
                <a:spcPct val="100600"/>
              </a:lnSpc>
              <a:spcBef>
                <a:spcPts val="591"/>
              </a:spcBef>
              <a:buAutoNum type="arabicPeriod"/>
              <a:tabLst>
                <a:tab pos="206779" algn="l"/>
              </a:tabLst>
            </a:pPr>
            <a:r>
              <a:rPr sz="1273" dirty="0"/>
              <a:t>"</a:t>
            </a:r>
            <a:r>
              <a:rPr sz="1273" b="1" dirty="0"/>
              <a:t>Learning</a:t>
            </a:r>
            <a:r>
              <a:rPr sz="1273" b="1" spc="-11" dirty="0"/>
              <a:t> </a:t>
            </a:r>
            <a:r>
              <a:rPr sz="1273" b="1" dirty="0"/>
              <a:t>Internal</a:t>
            </a:r>
            <a:r>
              <a:rPr sz="1273" b="1" spc="-11" dirty="0"/>
              <a:t> </a:t>
            </a:r>
            <a:r>
              <a:rPr sz="1273" b="1" spc="-5" dirty="0"/>
              <a:t>Representations</a:t>
            </a:r>
            <a:r>
              <a:rPr sz="1273" b="1" spc="-11" dirty="0"/>
              <a:t> </a:t>
            </a:r>
            <a:r>
              <a:rPr sz="1273" b="1" dirty="0"/>
              <a:t>by</a:t>
            </a:r>
            <a:r>
              <a:rPr sz="1273" b="1" spc="-11" dirty="0"/>
              <a:t> </a:t>
            </a:r>
            <a:r>
              <a:rPr sz="1273" b="1" spc="-5" dirty="0"/>
              <a:t>Error </a:t>
            </a:r>
            <a:r>
              <a:rPr sz="1273" b="1" dirty="0"/>
              <a:t>Propagation</a:t>
            </a:r>
            <a:r>
              <a:rPr sz="1273" dirty="0"/>
              <a:t>"</a:t>
            </a:r>
            <a:r>
              <a:rPr sz="1273" spc="5" dirty="0"/>
              <a:t> </a:t>
            </a:r>
            <a:r>
              <a:rPr sz="1273" dirty="0"/>
              <a:t>(with</a:t>
            </a:r>
            <a:r>
              <a:rPr sz="1273" spc="5" dirty="0"/>
              <a:t> </a:t>
            </a:r>
            <a:r>
              <a:rPr sz="1273" b="1" dirty="0"/>
              <a:t>D.</a:t>
            </a:r>
            <a:r>
              <a:rPr sz="1273" b="1" spc="5" dirty="0"/>
              <a:t> </a:t>
            </a:r>
            <a:r>
              <a:rPr sz="1273" b="1" dirty="0"/>
              <a:t>E.</a:t>
            </a:r>
            <a:r>
              <a:rPr sz="1273" b="1" spc="7" dirty="0"/>
              <a:t> </a:t>
            </a:r>
            <a:r>
              <a:rPr sz="1273" b="1" dirty="0"/>
              <a:t>Rumelhart</a:t>
            </a:r>
            <a:r>
              <a:rPr sz="1273" b="1" spc="5" dirty="0"/>
              <a:t> </a:t>
            </a:r>
            <a:r>
              <a:rPr sz="1273" dirty="0"/>
              <a:t>and</a:t>
            </a:r>
            <a:r>
              <a:rPr sz="1273" spc="5" dirty="0"/>
              <a:t> </a:t>
            </a:r>
            <a:r>
              <a:rPr sz="1273" b="1" dirty="0"/>
              <a:t>R.</a:t>
            </a:r>
            <a:r>
              <a:rPr sz="1273" b="1" spc="5" dirty="0"/>
              <a:t> </a:t>
            </a:r>
            <a:r>
              <a:rPr sz="1273" b="1" spc="-11" dirty="0"/>
              <a:t>J. </a:t>
            </a:r>
            <a:r>
              <a:rPr sz="1273" b="1" spc="-16" dirty="0"/>
              <a:t>Williams</a:t>
            </a:r>
            <a:r>
              <a:rPr sz="1273" spc="-16" dirty="0"/>
              <a:t>)</a:t>
            </a:r>
            <a:r>
              <a:rPr sz="1273" spc="-27" dirty="0"/>
              <a:t> </a:t>
            </a:r>
            <a:r>
              <a:rPr sz="1273" spc="68" dirty="0"/>
              <a:t>-</a:t>
            </a:r>
            <a:r>
              <a:rPr sz="1273" spc="-25" dirty="0"/>
              <a:t> </a:t>
            </a:r>
            <a:r>
              <a:rPr sz="1273" dirty="0"/>
              <a:t>This</a:t>
            </a:r>
            <a:r>
              <a:rPr sz="1273" spc="-27" dirty="0"/>
              <a:t> </a:t>
            </a:r>
            <a:r>
              <a:rPr sz="1273" spc="-5" dirty="0"/>
              <a:t>paper,</a:t>
            </a:r>
            <a:r>
              <a:rPr sz="1273" spc="-25" dirty="0"/>
              <a:t> </a:t>
            </a:r>
            <a:r>
              <a:rPr sz="1273" dirty="0"/>
              <a:t>published</a:t>
            </a:r>
            <a:r>
              <a:rPr sz="1273" spc="-25" dirty="0"/>
              <a:t> </a:t>
            </a:r>
            <a:r>
              <a:rPr sz="1273" dirty="0"/>
              <a:t>in</a:t>
            </a:r>
            <a:r>
              <a:rPr sz="1273" spc="-27" dirty="0"/>
              <a:t> </a:t>
            </a:r>
            <a:r>
              <a:rPr sz="1273" b="1" dirty="0"/>
              <a:t>1986</a:t>
            </a:r>
            <a:r>
              <a:rPr sz="1273" dirty="0"/>
              <a:t>,</a:t>
            </a:r>
            <a:r>
              <a:rPr sz="1273" spc="-25" dirty="0"/>
              <a:t> </a:t>
            </a:r>
            <a:r>
              <a:rPr sz="1273" spc="-11" dirty="0"/>
              <a:t>..</a:t>
            </a:r>
            <a:endParaRPr sz="1273"/>
          </a:p>
          <a:p>
            <a:pPr marL="206779" indent="-179632">
              <a:spcBef>
                <a:spcPts val="514"/>
              </a:spcBef>
              <a:buAutoNum type="arabicPeriod"/>
              <a:tabLst>
                <a:tab pos="206779" algn="l"/>
              </a:tabLst>
            </a:pPr>
            <a:r>
              <a:rPr sz="1273" spc="30" dirty="0"/>
              <a:t>"</a:t>
            </a:r>
            <a:r>
              <a:rPr sz="1273" b="1" spc="30" dirty="0"/>
              <a:t>Deep </a:t>
            </a:r>
            <a:r>
              <a:rPr sz="1273" b="1" dirty="0"/>
              <a:t>Boltzmann</a:t>
            </a:r>
            <a:r>
              <a:rPr sz="1273" b="1" spc="30" dirty="0"/>
              <a:t> </a:t>
            </a:r>
            <a:r>
              <a:rPr sz="1273" b="1" dirty="0"/>
              <a:t>Machines</a:t>
            </a:r>
            <a:r>
              <a:rPr sz="1273" dirty="0"/>
              <a:t>"</a:t>
            </a:r>
            <a:r>
              <a:rPr sz="1273" spc="30" dirty="0"/>
              <a:t> </a:t>
            </a:r>
            <a:r>
              <a:rPr sz="1273" dirty="0"/>
              <a:t>(with</a:t>
            </a:r>
            <a:r>
              <a:rPr sz="1273" spc="30" dirty="0"/>
              <a:t> </a:t>
            </a:r>
            <a:r>
              <a:rPr sz="1273" b="1" spc="-11" dirty="0"/>
              <a:t>R.</a:t>
            </a:r>
            <a:endParaRPr sz="1273"/>
          </a:p>
        </p:txBody>
      </p:sp>
      <p:sp>
        <p:nvSpPr>
          <p:cNvPr id="7" name="object 7"/>
          <p:cNvSpPr txBox="1"/>
          <p:nvPr/>
        </p:nvSpPr>
        <p:spPr>
          <a:xfrm>
            <a:off x="1076370" y="3400948"/>
            <a:ext cx="2774198" cy="201720"/>
          </a:xfrm>
          <a:prstGeom prst="rect">
            <a:avLst/>
          </a:prstGeom>
        </p:spPr>
        <p:txBody>
          <a:bodyPr vert="horz" wrap="square" lIns="0" tIns="5776" rIns="0" bIns="0" rtlCol="0">
            <a:spAutoFit/>
          </a:bodyPr>
          <a:lstStyle/>
          <a:p>
            <a:pPr marL="5776">
              <a:spcBef>
                <a:spcPts val="45"/>
              </a:spcBef>
            </a:pPr>
            <a:r>
              <a:rPr sz="1273" b="1" spc="-16" dirty="0"/>
              <a:t>Salakhutdinov</a:t>
            </a:r>
            <a:r>
              <a:rPr sz="1273" spc="-16" dirty="0"/>
              <a:t>)</a:t>
            </a:r>
            <a:r>
              <a:rPr sz="1273" spc="-18" dirty="0"/>
              <a:t> </a:t>
            </a:r>
            <a:r>
              <a:rPr sz="1273" spc="68" dirty="0"/>
              <a:t>-</a:t>
            </a:r>
            <a:r>
              <a:rPr sz="1273" spc="-18" dirty="0"/>
              <a:t> </a:t>
            </a:r>
            <a:r>
              <a:rPr sz="1273" dirty="0"/>
              <a:t>Published</a:t>
            </a:r>
            <a:r>
              <a:rPr sz="1273" spc="-18" dirty="0"/>
              <a:t> </a:t>
            </a:r>
            <a:r>
              <a:rPr sz="1273" dirty="0"/>
              <a:t>in</a:t>
            </a:r>
            <a:r>
              <a:rPr sz="1273" spc="-16" dirty="0"/>
              <a:t> </a:t>
            </a:r>
            <a:r>
              <a:rPr sz="1273" b="1" dirty="0"/>
              <a:t>2009</a:t>
            </a:r>
            <a:r>
              <a:rPr sz="1273" dirty="0"/>
              <a:t>,</a:t>
            </a:r>
            <a:r>
              <a:rPr sz="1273" spc="-18" dirty="0"/>
              <a:t> </a:t>
            </a:r>
            <a:r>
              <a:rPr sz="1273" spc="-11" dirty="0"/>
              <a:t>..</a:t>
            </a:r>
            <a:endParaRPr sz="1273"/>
          </a:p>
        </p:txBody>
      </p: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424330" y="3954211"/>
            <a:ext cx="253547" cy="253547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1076371" y="3514716"/>
            <a:ext cx="3911197" cy="1326194"/>
          </a:xfrm>
          <a:prstGeom prst="rect">
            <a:avLst/>
          </a:prstGeom>
        </p:spPr>
        <p:txBody>
          <a:bodyPr vert="horz" wrap="square" lIns="0" tIns="5776" rIns="0" bIns="0" rtlCol="0">
            <a:spAutoFit/>
          </a:bodyPr>
          <a:lstStyle/>
          <a:p>
            <a:pPr marL="1362838">
              <a:spcBef>
                <a:spcPts val="45"/>
              </a:spcBef>
            </a:pPr>
            <a:r>
              <a:rPr sz="1273" spc="-23" dirty="0"/>
              <a:t>…</a:t>
            </a:r>
            <a:endParaRPr sz="1273"/>
          </a:p>
          <a:p>
            <a:pPr marL="5776" marR="2310" indent="179632">
              <a:lnSpc>
                <a:spcPct val="100600"/>
              </a:lnSpc>
              <a:spcBef>
                <a:spcPts val="55"/>
              </a:spcBef>
              <a:buAutoNum type="arabicPeriod" startAt="4"/>
              <a:tabLst>
                <a:tab pos="185408" algn="l"/>
              </a:tabLst>
            </a:pPr>
            <a:r>
              <a:rPr sz="1273" spc="30" dirty="0"/>
              <a:t>"</a:t>
            </a:r>
            <a:r>
              <a:rPr sz="1273" b="1" spc="30" dirty="0"/>
              <a:t>Deep</a:t>
            </a:r>
            <a:r>
              <a:rPr sz="1273" b="1" spc="-18" dirty="0"/>
              <a:t> </a:t>
            </a:r>
            <a:r>
              <a:rPr sz="1273" b="1" dirty="0"/>
              <a:t>Learning</a:t>
            </a:r>
            <a:r>
              <a:rPr sz="1273" dirty="0"/>
              <a:t>"</a:t>
            </a:r>
            <a:r>
              <a:rPr sz="1273" spc="-9" dirty="0"/>
              <a:t> </a:t>
            </a:r>
            <a:r>
              <a:rPr sz="1273" dirty="0"/>
              <a:t>(with</a:t>
            </a:r>
            <a:r>
              <a:rPr sz="1273" spc="-7" dirty="0"/>
              <a:t> </a:t>
            </a:r>
            <a:r>
              <a:rPr sz="1273" spc="-102" dirty="0"/>
              <a:t>Y.</a:t>
            </a:r>
            <a:r>
              <a:rPr sz="1273" dirty="0"/>
              <a:t> Bengio</a:t>
            </a:r>
            <a:r>
              <a:rPr sz="1273" spc="-9" dirty="0"/>
              <a:t> </a:t>
            </a:r>
            <a:r>
              <a:rPr sz="1273" dirty="0"/>
              <a:t>and</a:t>
            </a:r>
            <a:r>
              <a:rPr sz="1273" spc="-9" dirty="0"/>
              <a:t> </a:t>
            </a:r>
            <a:r>
              <a:rPr sz="1273" dirty="0"/>
              <a:t>A.</a:t>
            </a:r>
            <a:r>
              <a:rPr sz="1273" spc="-9" dirty="0"/>
              <a:t> </a:t>
            </a:r>
            <a:r>
              <a:rPr sz="1273" spc="-11" dirty="0"/>
              <a:t>Courville)</a:t>
            </a:r>
            <a:r>
              <a:rPr sz="1273" spc="-7" dirty="0"/>
              <a:t> </a:t>
            </a:r>
            <a:r>
              <a:rPr sz="1273" spc="45" dirty="0"/>
              <a:t>- </a:t>
            </a:r>
            <a:r>
              <a:rPr sz="1273" dirty="0"/>
              <a:t>Published</a:t>
            </a:r>
            <a:r>
              <a:rPr sz="1273" spc="-14" dirty="0"/>
              <a:t> </a:t>
            </a:r>
            <a:r>
              <a:rPr sz="1273" dirty="0"/>
              <a:t>as</a:t>
            </a:r>
            <a:r>
              <a:rPr sz="1273" spc="-14" dirty="0"/>
              <a:t> </a:t>
            </a:r>
            <a:r>
              <a:rPr sz="1273" dirty="0"/>
              <a:t>a</a:t>
            </a:r>
            <a:r>
              <a:rPr sz="1273" spc="-11" dirty="0"/>
              <a:t> </a:t>
            </a:r>
            <a:r>
              <a:rPr sz="1273" spc="27" dirty="0"/>
              <a:t>book</a:t>
            </a:r>
            <a:r>
              <a:rPr sz="1273" spc="-14" dirty="0"/>
              <a:t> </a:t>
            </a:r>
            <a:r>
              <a:rPr sz="1273" dirty="0"/>
              <a:t>in</a:t>
            </a:r>
            <a:r>
              <a:rPr sz="1273" spc="-14" dirty="0"/>
              <a:t> </a:t>
            </a:r>
            <a:r>
              <a:rPr sz="1273" b="1" spc="-5" dirty="0"/>
              <a:t>2016</a:t>
            </a:r>
            <a:r>
              <a:rPr sz="1273" spc="-5" dirty="0"/>
              <a:t>,…</a:t>
            </a:r>
            <a:endParaRPr sz="1273"/>
          </a:p>
          <a:p>
            <a:pPr marL="5776" marR="231905" indent="179632">
              <a:lnSpc>
                <a:spcPct val="99600"/>
              </a:lnSpc>
              <a:spcBef>
                <a:spcPts val="962"/>
              </a:spcBef>
              <a:buAutoNum type="arabicPeriod" startAt="4"/>
              <a:tabLst>
                <a:tab pos="185408" algn="l"/>
              </a:tabLst>
            </a:pPr>
            <a:r>
              <a:rPr sz="1273" dirty="0"/>
              <a:t>"</a:t>
            </a:r>
            <a:r>
              <a:rPr sz="1273" b="1" dirty="0"/>
              <a:t>Attention</a:t>
            </a:r>
            <a:r>
              <a:rPr sz="1273" b="1" spc="-45" dirty="0"/>
              <a:t> </a:t>
            </a:r>
            <a:r>
              <a:rPr sz="1273" b="1" dirty="0"/>
              <a:t>Is</a:t>
            </a:r>
            <a:r>
              <a:rPr sz="1273" b="1" spc="-20" dirty="0"/>
              <a:t> </a:t>
            </a:r>
            <a:r>
              <a:rPr sz="1273" b="1" spc="-9" dirty="0"/>
              <a:t>All</a:t>
            </a:r>
            <a:r>
              <a:rPr sz="1273" b="1" spc="-23" dirty="0"/>
              <a:t> </a:t>
            </a:r>
            <a:r>
              <a:rPr sz="1273" b="1" spc="-45" dirty="0"/>
              <a:t>You</a:t>
            </a:r>
            <a:r>
              <a:rPr sz="1273" b="1" spc="-20" dirty="0"/>
              <a:t> </a:t>
            </a:r>
            <a:r>
              <a:rPr sz="1273" b="1" spc="30" dirty="0"/>
              <a:t>Need</a:t>
            </a:r>
            <a:r>
              <a:rPr sz="1273" spc="30" dirty="0"/>
              <a:t>"</a:t>
            </a:r>
            <a:r>
              <a:rPr sz="1273" spc="-23" dirty="0"/>
              <a:t> </a:t>
            </a:r>
            <a:r>
              <a:rPr sz="1273" dirty="0"/>
              <a:t>(with</a:t>
            </a:r>
            <a:r>
              <a:rPr sz="1273" spc="-20" dirty="0"/>
              <a:t> </a:t>
            </a:r>
            <a:r>
              <a:rPr sz="1273" spc="-123" dirty="0"/>
              <a:t>V.</a:t>
            </a:r>
            <a:r>
              <a:rPr sz="1273" dirty="0"/>
              <a:t> </a:t>
            </a:r>
            <a:r>
              <a:rPr sz="1273" spc="-16" dirty="0"/>
              <a:t>Vaswani,</a:t>
            </a:r>
            <a:r>
              <a:rPr sz="1273" spc="-23" dirty="0"/>
              <a:t> </a:t>
            </a:r>
            <a:r>
              <a:rPr sz="1273" spc="-11" dirty="0"/>
              <a:t>N. </a:t>
            </a:r>
            <a:r>
              <a:rPr sz="1273" spc="-25" dirty="0"/>
              <a:t>Shazeer,</a:t>
            </a:r>
            <a:r>
              <a:rPr sz="1273" spc="-11" dirty="0"/>
              <a:t> </a:t>
            </a:r>
            <a:r>
              <a:rPr sz="1273" dirty="0"/>
              <a:t>et</a:t>
            </a:r>
            <a:r>
              <a:rPr sz="1273" spc="-11" dirty="0"/>
              <a:t> </a:t>
            </a:r>
            <a:r>
              <a:rPr sz="1273" spc="-16" dirty="0"/>
              <a:t>al.)</a:t>
            </a:r>
            <a:r>
              <a:rPr sz="1273" spc="-11" dirty="0"/>
              <a:t> </a:t>
            </a:r>
            <a:r>
              <a:rPr sz="1273" spc="68" dirty="0"/>
              <a:t>-</a:t>
            </a:r>
            <a:r>
              <a:rPr sz="1273" spc="-11" dirty="0"/>
              <a:t> </a:t>
            </a:r>
            <a:r>
              <a:rPr sz="1273" dirty="0"/>
              <a:t>Published</a:t>
            </a:r>
            <a:r>
              <a:rPr sz="1273" spc="-11" dirty="0"/>
              <a:t> </a:t>
            </a:r>
            <a:r>
              <a:rPr sz="1273" dirty="0"/>
              <a:t>in</a:t>
            </a:r>
            <a:r>
              <a:rPr sz="1273" spc="-11" dirty="0"/>
              <a:t> </a:t>
            </a:r>
            <a:r>
              <a:rPr sz="1273" b="1" dirty="0"/>
              <a:t>2017</a:t>
            </a:r>
            <a:r>
              <a:rPr sz="1273" dirty="0"/>
              <a:t>,</a:t>
            </a:r>
            <a:r>
              <a:rPr sz="1273" spc="-11" dirty="0"/>
              <a:t> </a:t>
            </a:r>
            <a:r>
              <a:rPr sz="1273" dirty="0"/>
              <a:t>this</a:t>
            </a:r>
            <a:r>
              <a:rPr sz="1273" spc="-11" dirty="0"/>
              <a:t> </a:t>
            </a:r>
            <a:r>
              <a:rPr sz="1273" spc="-5" dirty="0"/>
              <a:t>paper </a:t>
            </a:r>
            <a:r>
              <a:rPr sz="1273" dirty="0"/>
              <a:t>introduced</a:t>
            </a:r>
            <a:r>
              <a:rPr sz="1273" spc="34" dirty="0"/>
              <a:t> </a:t>
            </a:r>
            <a:r>
              <a:rPr sz="1273" dirty="0"/>
              <a:t>the</a:t>
            </a:r>
            <a:r>
              <a:rPr sz="1273" spc="36" dirty="0"/>
              <a:t> </a:t>
            </a:r>
            <a:r>
              <a:rPr sz="1273" spc="-11" dirty="0"/>
              <a:t>Transformer</a:t>
            </a:r>
            <a:r>
              <a:rPr sz="1273" spc="34" dirty="0"/>
              <a:t> </a:t>
            </a:r>
            <a:r>
              <a:rPr sz="1273" spc="-5" dirty="0"/>
              <a:t>model,…</a:t>
            </a:r>
            <a:endParaRPr sz="1273"/>
          </a:p>
        </p:txBody>
      </p:sp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445227" y="4531410"/>
            <a:ext cx="253546" cy="253546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5700524" y="3707580"/>
            <a:ext cx="3066751" cy="536490"/>
          </a:xfrm>
          <a:prstGeom prst="rect">
            <a:avLst/>
          </a:prstGeom>
        </p:spPr>
        <p:txBody>
          <a:bodyPr vert="horz" wrap="square" lIns="0" tIns="5776" rIns="0" bIns="0" rtlCol="0">
            <a:spAutoFit/>
          </a:bodyPr>
          <a:lstStyle/>
          <a:p>
            <a:pPr marL="61514" algn="ctr">
              <a:spcBef>
                <a:spcPts val="45"/>
              </a:spcBef>
            </a:pPr>
            <a:r>
              <a:rPr sz="1273" spc="-9" dirty="0"/>
              <a:t>(Mallen</a:t>
            </a:r>
            <a:r>
              <a:rPr sz="1273" spc="-25" dirty="0"/>
              <a:t> </a:t>
            </a:r>
            <a:r>
              <a:rPr sz="1273" dirty="0"/>
              <a:t>et</a:t>
            </a:r>
            <a:r>
              <a:rPr sz="1273" spc="-25" dirty="0"/>
              <a:t> </a:t>
            </a:r>
            <a:r>
              <a:rPr sz="1273" dirty="0"/>
              <a:t>al.,</a:t>
            </a:r>
            <a:r>
              <a:rPr sz="1273" spc="-25" dirty="0"/>
              <a:t> </a:t>
            </a:r>
            <a:r>
              <a:rPr sz="1273" spc="-5" dirty="0"/>
              <a:t>2023)</a:t>
            </a:r>
            <a:endParaRPr sz="1273"/>
          </a:p>
          <a:p>
            <a:pPr marL="5776">
              <a:spcBef>
                <a:spcPts val="1037"/>
              </a:spcBef>
            </a:pPr>
            <a:r>
              <a:rPr sz="1342" spc="-68" dirty="0">
                <a:solidFill>
                  <a:srgbClr val="0076BA"/>
                </a:solidFill>
              </a:rPr>
              <a:t>GPT-</a:t>
            </a:r>
            <a:r>
              <a:rPr sz="1342" spc="43" dirty="0">
                <a:solidFill>
                  <a:srgbClr val="0076BA"/>
                </a:solidFill>
              </a:rPr>
              <a:t>3</a:t>
            </a:r>
            <a:r>
              <a:rPr sz="1342" spc="59" dirty="0">
                <a:solidFill>
                  <a:srgbClr val="0076BA"/>
                </a:solidFill>
              </a:rPr>
              <a:t> </a:t>
            </a:r>
            <a:r>
              <a:rPr sz="1342" dirty="0">
                <a:solidFill>
                  <a:srgbClr val="0076BA"/>
                </a:solidFill>
              </a:rPr>
              <a:t>davinci-003:</a:t>
            </a:r>
            <a:r>
              <a:rPr sz="1342" spc="57" dirty="0">
                <a:solidFill>
                  <a:srgbClr val="0076BA"/>
                </a:solidFill>
              </a:rPr>
              <a:t> </a:t>
            </a:r>
            <a:r>
              <a:rPr sz="1342" spc="55" dirty="0">
                <a:solidFill>
                  <a:srgbClr val="0076BA"/>
                </a:solidFill>
              </a:rPr>
              <a:t>20%-</a:t>
            </a:r>
            <a:r>
              <a:rPr sz="1342" spc="61" dirty="0">
                <a:solidFill>
                  <a:srgbClr val="0076BA"/>
                </a:solidFill>
              </a:rPr>
              <a:t>30%</a:t>
            </a:r>
            <a:r>
              <a:rPr sz="1342" spc="57" dirty="0">
                <a:solidFill>
                  <a:srgbClr val="0076BA"/>
                </a:solidFill>
              </a:rPr>
              <a:t> </a:t>
            </a:r>
            <a:r>
              <a:rPr sz="1342" spc="-5" dirty="0">
                <a:solidFill>
                  <a:srgbClr val="0076BA"/>
                </a:solidFill>
              </a:rPr>
              <a:t>accuracy</a:t>
            </a:r>
            <a:endParaRPr sz="1342"/>
          </a:p>
        </p:txBody>
      </p:sp>
      <p:sp>
        <p:nvSpPr>
          <p:cNvPr id="12" name="object 12"/>
          <p:cNvSpPr txBox="1"/>
          <p:nvPr/>
        </p:nvSpPr>
        <p:spPr>
          <a:xfrm>
            <a:off x="5725240" y="1675692"/>
            <a:ext cx="3115557" cy="224565"/>
          </a:xfrm>
          <a:prstGeom prst="rect">
            <a:avLst/>
          </a:prstGeom>
        </p:spPr>
        <p:txBody>
          <a:bodyPr vert="horz" wrap="square" lIns="0" tIns="7509" rIns="0" bIns="0" rtlCol="0">
            <a:spAutoFit/>
          </a:bodyPr>
          <a:lstStyle/>
          <a:p>
            <a:pPr marL="5776">
              <a:spcBef>
                <a:spcPts val="59"/>
              </a:spcBef>
            </a:pPr>
            <a:r>
              <a:rPr sz="1410" dirty="0">
                <a:solidFill>
                  <a:srgbClr val="017100"/>
                </a:solidFill>
              </a:rPr>
              <a:t>What</a:t>
            </a:r>
            <a:r>
              <a:rPr sz="1410" spc="16" dirty="0">
                <a:solidFill>
                  <a:srgbClr val="017100"/>
                </a:solidFill>
              </a:rPr>
              <a:t> </a:t>
            </a:r>
            <a:r>
              <a:rPr sz="1410" dirty="0">
                <a:solidFill>
                  <a:srgbClr val="017100"/>
                </a:solidFill>
              </a:rPr>
              <a:t>is</a:t>
            </a:r>
            <a:r>
              <a:rPr sz="1410" spc="18" dirty="0">
                <a:solidFill>
                  <a:srgbClr val="017100"/>
                </a:solidFill>
              </a:rPr>
              <a:t> </a:t>
            </a:r>
            <a:r>
              <a:rPr sz="1410" dirty="0">
                <a:solidFill>
                  <a:srgbClr val="017100"/>
                </a:solidFill>
              </a:rPr>
              <a:t>Kathy</a:t>
            </a:r>
            <a:r>
              <a:rPr sz="1410" spc="16" dirty="0">
                <a:solidFill>
                  <a:srgbClr val="017100"/>
                </a:solidFill>
              </a:rPr>
              <a:t> </a:t>
            </a:r>
            <a:r>
              <a:rPr sz="1410" dirty="0">
                <a:solidFill>
                  <a:srgbClr val="017100"/>
                </a:solidFill>
              </a:rPr>
              <a:t>Saltzman’s</a:t>
            </a:r>
            <a:r>
              <a:rPr sz="1410" spc="18" dirty="0">
                <a:solidFill>
                  <a:srgbClr val="017100"/>
                </a:solidFill>
              </a:rPr>
              <a:t> </a:t>
            </a:r>
            <a:r>
              <a:rPr sz="1410" spc="23" dirty="0">
                <a:solidFill>
                  <a:srgbClr val="017100"/>
                </a:solidFill>
              </a:rPr>
              <a:t>occupation?</a:t>
            </a:r>
            <a:endParaRPr sz="1410"/>
          </a:p>
        </p:txBody>
      </p:sp>
      <p:grpSp>
        <p:nvGrpSpPr>
          <p:cNvPr id="13" name="object 13"/>
          <p:cNvGrpSpPr/>
          <p:nvPr/>
        </p:nvGrpSpPr>
        <p:grpSpPr>
          <a:xfrm>
            <a:off x="5535563" y="2006602"/>
            <a:ext cx="3265733" cy="1569331"/>
            <a:chOff x="12170700" y="4412048"/>
            <a:chExt cx="7180580" cy="3450590"/>
          </a:xfrm>
        </p:grpSpPr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2170700" y="4412048"/>
              <a:ext cx="7180165" cy="3450231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13258235" y="5755678"/>
              <a:ext cx="0" cy="354330"/>
            </a:xfrm>
            <a:custGeom>
              <a:avLst/>
              <a:gdLst/>
              <a:ahLst/>
              <a:cxnLst/>
              <a:rect l="l" t="t" r="r" b="b"/>
              <a:pathLst>
                <a:path h="354329">
                  <a:moveTo>
                    <a:pt x="0" y="0"/>
                  </a:moveTo>
                  <a:lnTo>
                    <a:pt x="0" y="327754"/>
                  </a:lnTo>
                  <a:lnTo>
                    <a:pt x="0" y="353931"/>
                  </a:lnTo>
                </a:path>
              </a:pathLst>
            </a:custGeom>
            <a:ln w="52354">
              <a:solidFill>
                <a:srgbClr val="FF2600"/>
              </a:solidFill>
            </a:ln>
          </p:spPr>
          <p:txBody>
            <a:bodyPr wrap="square" lIns="0" tIns="0" rIns="0" bIns="0" rtlCol="0"/>
            <a:lstStyle/>
            <a:p>
              <a:endParaRPr sz="637"/>
            </a:p>
          </p:txBody>
        </p:sp>
        <p:sp>
          <p:nvSpPr>
            <p:cNvPr id="16" name="object 16"/>
            <p:cNvSpPr/>
            <p:nvPr/>
          </p:nvSpPr>
          <p:spPr>
            <a:xfrm>
              <a:off x="13151432" y="6083427"/>
              <a:ext cx="213995" cy="213995"/>
            </a:xfrm>
            <a:custGeom>
              <a:avLst/>
              <a:gdLst/>
              <a:ahLst/>
              <a:cxnLst/>
              <a:rect l="l" t="t" r="r" b="b"/>
              <a:pathLst>
                <a:path w="213994" h="213995">
                  <a:moveTo>
                    <a:pt x="213606" y="0"/>
                  </a:moveTo>
                  <a:lnTo>
                    <a:pt x="0" y="0"/>
                  </a:lnTo>
                  <a:lnTo>
                    <a:pt x="106803" y="213606"/>
                  </a:lnTo>
                  <a:lnTo>
                    <a:pt x="213606" y="0"/>
                  </a:lnTo>
                  <a:close/>
                </a:path>
              </a:pathLst>
            </a:custGeom>
            <a:solidFill>
              <a:srgbClr val="FF2600"/>
            </a:solidFill>
          </p:spPr>
          <p:txBody>
            <a:bodyPr wrap="square" lIns="0" tIns="0" rIns="0" bIns="0" rtlCol="0"/>
            <a:lstStyle/>
            <a:p>
              <a:endParaRPr sz="637"/>
            </a:p>
          </p:txBody>
        </p:sp>
        <p:sp>
          <p:nvSpPr>
            <p:cNvPr id="17" name="object 17"/>
            <p:cNvSpPr/>
            <p:nvPr/>
          </p:nvSpPr>
          <p:spPr>
            <a:xfrm>
              <a:off x="14201243" y="6110264"/>
              <a:ext cx="0" cy="354330"/>
            </a:xfrm>
            <a:custGeom>
              <a:avLst/>
              <a:gdLst/>
              <a:ahLst/>
              <a:cxnLst/>
              <a:rect l="l" t="t" r="r" b="b"/>
              <a:pathLst>
                <a:path h="354329">
                  <a:moveTo>
                    <a:pt x="0" y="0"/>
                  </a:moveTo>
                  <a:lnTo>
                    <a:pt x="0" y="327754"/>
                  </a:lnTo>
                  <a:lnTo>
                    <a:pt x="0" y="353931"/>
                  </a:lnTo>
                </a:path>
              </a:pathLst>
            </a:custGeom>
            <a:ln w="52354">
              <a:solidFill>
                <a:srgbClr val="FF2600"/>
              </a:solidFill>
            </a:ln>
          </p:spPr>
          <p:txBody>
            <a:bodyPr wrap="square" lIns="0" tIns="0" rIns="0" bIns="0" rtlCol="0"/>
            <a:lstStyle/>
            <a:p>
              <a:endParaRPr sz="637"/>
            </a:p>
          </p:txBody>
        </p:sp>
        <p:sp>
          <p:nvSpPr>
            <p:cNvPr id="18" name="object 18"/>
            <p:cNvSpPr/>
            <p:nvPr/>
          </p:nvSpPr>
          <p:spPr>
            <a:xfrm>
              <a:off x="14094440" y="6438013"/>
              <a:ext cx="213995" cy="213995"/>
            </a:xfrm>
            <a:custGeom>
              <a:avLst/>
              <a:gdLst/>
              <a:ahLst/>
              <a:cxnLst/>
              <a:rect l="l" t="t" r="r" b="b"/>
              <a:pathLst>
                <a:path w="213994" h="213995">
                  <a:moveTo>
                    <a:pt x="213606" y="0"/>
                  </a:moveTo>
                  <a:lnTo>
                    <a:pt x="0" y="0"/>
                  </a:lnTo>
                  <a:lnTo>
                    <a:pt x="106803" y="213606"/>
                  </a:lnTo>
                  <a:lnTo>
                    <a:pt x="213606" y="0"/>
                  </a:lnTo>
                  <a:close/>
                </a:path>
              </a:pathLst>
            </a:custGeom>
            <a:solidFill>
              <a:srgbClr val="FF2600"/>
            </a:solidFill>
          </p:spPr>
          <p:txBody>
            <a:bodyPr wrap="square" lIns="0" tIns="0" rIns="0" bIns="0" rtlCol="0"/>
            <a:lstStyle/>
            <a:p>
              <a:endParaRPr sz="637"/>
            </a:p>
          </p:txBody>
        </p:sp>
        <p:sp>
          <p:nvSpPr>
            <p:cNvPr id="19" name="object 19"/>
            <p:cNvSpPr/>
            <p:nvPr/>
          </p:nvSpPr>
          <p:spPr>
            <a:xfrm>
              <a:off x="15101948" y="5967378"/>
              <a:ext cx="0" cy="354330"/>
            </a:xfrm>
            <a:custGeom>
              <a:avLst/>
              <a:gdLst/>
              <a:ahLst/>
              <a:cxnLst/>
              <a:rect l="l" t="t" r="r" b="b"/>
              <a:pathLst>
                <a:path h="354329">
                  <a:moveTo>
                    <a:pt x="0" y="0"/>
                  </a:moveTo>
                  <a:lnTo>
                    <a:pt x="0" y="327754"/>
                  </a:lnTo>
                  <a:lnTo>
                    <a:pt x="0" y="353931"/>
                  </a:lnTo>
                </a:path>
              </a:pathLst>
            </a:custGeom>
            <a:ln w="52354">
              <a:solidFill>
                <a:srgbClr val="FF2600"/>
              </a:solidFill>
            </a:ln>
          </p:spPr>
          <p:txBody>
            <a:bodyPr wrap="square" lIns="0" tIns="0" rIns="0" bIns="0" rtlCol="0"/>
            <a:lstStyle/>
            <a:p>
              <a:endParaRPr sz="637"/>
            </a:p>
          </p:txBody>
        </p:sp>
        <p:sp>
          <p:nvSpPr>
            <p:cNvPr id="20" name="object 20"/>
            <p:cNvSpPr/>
            <p:nvPr/>
          </p:nvSpPr>
          <p:spPr>
            <a:xfrm>
              <a:off x="14995145" y="6295138"/>
              <a:ext cx="213995" cy="213995"/>
            </a:xfrm>
            <a:custGeom>
              <a:avLst/>
              <a:gdLst/>
              <a:ahLst/>
              <a:cxnLst/>
              <a:rect l="l" t="t" r="r" b="b"/>
              <a:pathLst>
                <a:path w="213994" h="213995">
                  <a:moveTo>
                    <a:pt x="213606" y="0"/>
                  </a:moveTo>
                  <a:lnTo>
                    <a:pt x="0" y="0"/>
                  </a:lnTo>
                  <a:lnTo>
                    <a:pt x="106803" y="213606"/>
                  </a:lnTo>
                  <a:lnTo>
                    <a:pt x="213606" y="0"/>
                  </a:lnTo>
                  <a:close/>
                </a:path>
              </a:pathLst>
            </a:custGeom>
            <a:solidFill>
              <a:srgbClr val="FF2600"/>
            </a:solidFill>
          </p:spPr>
          <p:txBody>
            <a:bodyPr wrap="square" lIns="0" tIns="0" rIns="0" bIns="0" rtlCol="0"/>
            <a:lstStyle/>
            <a:p>
              <a:endParaRPr sz="637"/>
            </a:p>
          </p:txBody>
        </p:sp>
      </p:grpSp>
      <p:pic>
        <p:nvPicPr>
          <p:cNvPr id="21" name="object 2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378409" y="2844074"/>
            <a:ext cx="387180" cy="379921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378409" y="3273107"/>
            <a:ext cx="387180" cy="379921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5D97E500-F4AE-ACEF-0C94-D0853E96381C}"/>
              </a:ext>
            </a:extLst>
          </p:cNvPr>
          <p:cNvSpPr txBox="1"/>
          <p:nvPr/>
        </p:nvSpPr>
        <p:spPr>
          <a:xfrm>
            <a:off x="896984" y="1625845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76"/>
            <a:r>
              <a:rPr lang="en-US" sz="1400" dirty="0"/>
              <a:t>List</a:t>
            </a:r>
            <a:r>
              <a:rPr lang="en-US" sz="1400" spc="18" dirty="0"/>
              <a:t> </a:t>
            </a:r>
            <a:r>
              <a:rPr lang="en-US" sz="1400" dirty="0"/>
              <a:t>5</a:t>
            </a:r>
            <a:r>
              <a:rPr lang="en-US" sz="1400" spc="18" dirty="0"/>
              <a:t> </a:t>
            </a:r>
            <a:r>
              <a:rPr lang="en-US" sz="1400" dirty="0"/>
              <a:t>important</a:t>
            </a:r>
            <a:r>
              <a:rPr lang="en-US" sz="1400" spc="18" dirty="0"/>
              <a:t> </a:t>
            </a:r>
            <a:r>
              <a:rPr lang="en-US" sz="1400" dirty="0"/>
              <a:t>papers</a:t>
            </a:r>
            <a:r>
              <a:rPr lang="en-US" sz="1400" spc="18" dirty="0"/>
              <a:t> </a:t>
            </a:r>
            <a:r>
              <a:rPr lang="en-US" sz="1400" dirty="0"/>
              <a:t>authored</a:t>
            </a:r>
            <a:r>
              <a:rPr lang="en-US" sz="1400" spc="18" dirty="0"/>
              <a:t> </a:t>
            </a:r>
            <a:r>
              <a:rPr lang="en-US" sz="1400" dirty="0"/>
              <a:t>by</a:t>
            </a:r>
            <a:r>
              <a:rPr lang="en-US" sz="1400" spc="18" dirty="0"/>
              <a:t> </a:t>
            </a:r>
            <a:r>
              <a:rPr lang="en-US" sz="1400" dirty="0"/>
              <a:t>Geoffrey</a:t>
            </a:r>
            <a:r>
              <a:rPr lang="en-US" sz="1400" spc="18" dirty="0"/>
              <a:t> </a:t>
            </a:r>
            <a:r>
              <a:rPr lang="en-US" sz="1400" spc="-5" dirty="0"/>
              <a:t>Hinton</a:t>
            </a:r>
            <a:endParaRPr lang="en-US" sz="1400" dirty="0"/>
          </a:p>
        </p:txBody>
      </p:sp>
      <p:sp>
        <p:nvSpPr>
          <p:cNvPr id="27" name="Google Shape;138;g1501cc781cf_0_0">
            <a:extLst>
              <a:ext uri="{FF2B5EF4-FFF2-40B4-BE49-F238E27FC236}">
                <a16:creationId xmlns:a16="http://schemas.microsoft.com/office/drawing/2014/main" id="{9ED0F79F-5238-FD16-245D-0C43E03C8ECD}"/>
              </a:ext>
            </a:extLst>
          </p:cNvPr>
          <p:cNvSpPr txBox="1"/>
          <p:nvPr/>
        </p:nvSpPr>
        <p:spPr>
          <a:xfrm>
            <a:off x="2903308" y="4893119"/>
            <a:ext cx="3498234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[</a:t>
            </a: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Slides: </a:t>
            </a:r>
            <a:r>
              <a:rPr lang="en-US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Akari</a:t>
            </a: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 </a:t>
            </a:r>
            <a:r>
              <a:rPr lang="en-US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Asai</a:t>
            </a: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, </a:t>
            </a:r>
            <a:r>
              <a:rPr lang="en-US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Sewon</a:t>
            </a: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 Min, </a:t>
            </a:r>
            <a:r>
              <a:rPr lang="en-US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Zexuan</a:t>
            </a: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 Zhong, </a:t>
            </a:r>
            <a:r>
              <a:rPr lang="en-US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Danqi</a:t>
            </a: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 Chen</a:t>
            </a:r>
            <a:r>
              <a:rPr lang="en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]</a:t>
            </a:r>
            <a:endParaRPr sz="900" dirty="0">
              <a:solidFill>
                <a:schemeClr val="tx1">
                  <a:lumMod val="65000"/>
                  <a:lumOff val="35000"/>
                </a:schemeClr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5776" rIns="0" bIns="0" rtlCol="0">
            <a:spAutoFit/>
          </a:bodyPr>
          <a:lstStyle/>
          <a:p>
            <a:pPr marL="1166455">
              <a:lnSpc>
                <a:spcPct val="100000"/>
              </a:lnSpc>
              <a:spcBef>
                <a:spcPts val="45"/>
              </a:spcBef>
            </a:pPr>
            <a:r>
              <a:rPr spc="271" dirty="0"/>
              <a:t>Why</a:t>
            </a:r>
            <a:r>
              <a:rPr spc="141" dirty="0"/>
              <a:t> </a:t>
            </a:r>
            <a:r>
              <a:rPr spc="127" dirty="0"/>
              <a:t>retrieval-</a:t>
            </a:r>
            <a:r>
              <a:rPr spc="30" dirty="0"/>
              <a:t>based</a:t>
            </a:r>
            <a:r>
              <a:rPr spc="143" dirty="0"/>
              <a:t> </a:t>
            </a:r>
            <a:r>
              <a:rPr spc="-9" dirty="0"/>
              <a:t>LMs?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076147" y="1287726"/>
            <a:ext cx="6270103" cy="1366702"/>
          </a:xfrm>
          <a:prstGeom prst="rect">
            <a:avLst/>
          </a:prstGeom>
        </p:spPr>
        <p:txBody>
          <a:bodyPr vert="horz" wrap="square" lIns="0" tIns="7220" rIns="0" bIns="0" rtlCol="0">
            <a:spAutoFit/>
          </a:bodyPr>
          <a:lstStyle/>
          <a:p>
            <a:pPr>
              <a:spcBef>
                <a:spcPts val="537"/>
              </a:spcBef>
            </a:pPr>
            <a:endParaRPr sz="1637" dirty="0"/>
          </a:p>
          <a:p>
            <a:pPr marL="5776"/>
            <a:r>
              <a:rPr sz="1273" dirty="0"/>
              <a:t>Who</a:t>
            </a:r>
            <a:r>
              <a:rPr sz="1273" spc="-7" dirty="0"/>
              <a:t> </a:t>
            </a:r>
            <a:r>
              <a:rPr sz="1273" dirty="0"/>
              <a:t>is</a:t>
            </a:r>
            <a:r>
              <a:rPr sz="1273" spc="-5" dirty="0"/>
              <a:t> </a:t>
            </a:r>
            <a:r>
              <a:rPr sz="1273" dirty="0"/>
              <a:t>the</a:t>
            </a:r>
            <a:r>
              <a:rPr sz="1273" spc="-5" dirty="0"/>
              <a:t> </a:t>
            </a:r>
            <a:r>
              <a:rPr sz="1273" spc="-11" dirty="0"/>
              <a:t>CEO</a:t>
            </a:r>
            <a:r>
              <a:rPr sz="1273" spc="-5" dirty="0"/>
              <a:t> </a:t>
            </a:r>
            <a:r>
              <a:rPr sz="1273" dirty="0"/>
              <a:t>of</a:t>
            </a:r>
            <a:r>
              <a:rPr sz="1273" spc="-7" dirty="0"/>
              <a:t> </a:t>
            </a:r>
            <a:r>
              <a:rPr sz="1273" spc="-5" dirty="0"/>
              <a:t>Twitter?</a:t>
            </a:r>
            <a:endParaRPr sz="1273" dirty="0"/>
          </a:p>
          <a:p>
            <a:pPr>
              <a:spcBef>
                <a:spcPts val="377"/>
              </a:spcBef>
            </a:pPr>
            <a:endParaRPr sz="1273" dirty="0"/>
          </a:p>
          <a:p>
            <a:pPr marL="28013" marR="3712498">
              <a:lnSpc>
                <a:spcPct val="100899"/>
              </a:lnSpc>
            </a:pPr>
            <a:r>
              <a:rPr sz="1455" dirty="0"/>
              <a:t>As</a:t>
            </a:r>
            <a:r>
              <a:rPr sz="1455" spc="14" dirty="0"/>
              <a:t> </a:t>
            </a:r>
            <a:r>
              <a:rPr sz="1455" spc="30" dirty="0"/>
              <a:t>of</a:t>
            </a:r>
            <a:r>
              <a:rPr sz="1455" spc="14" dirty="0"/>
              <a:t> </a:t>
            </a:r>
            <a:r>
              <a:rPr sz="1455" dirty="0"/>
              <a:t>my</a:t>
            </a:r>
            <a:r>
              <a:rPr sz="1455" spc="16" dirty="0"/>
              <a:t> </a:t>
            </a:r>
            <a:r>
              <a:rPr sz="1455" b="1" dirty="0"/>
              <a:t>knowledge</a:t>
            </a:r>
            <a:r>
              <a:rPr sz="1455" b="1" spc="14" dirty="0"/>
              <a:t> </a:t>
            </a:r>
            <a:r>
              <a:rPr sz="1455" b="1" dirty="0"/>
              <a:t>cutoff</a:t>
            </a:r>
            <a:r>
              <a:rPr sz="1455" b="1" spc="16" dirty="0"/>
              <a:t> </a:t>
            </a:r>
            <a:r>
              <a:rPr sz="1455" b="1" spc="-11" dirty="0"/>
              <a:t>in </a:t>
            </a:r>
            <a:r>
              <a:rPr sz="1455" b="1" dirty="0"/>
              <a:t>September</a:t>
            </a:r>
            <a:r>
              <a:rPr sz="1455" b="1" spc="5" dirty="0"/>
              <a:t> </a:t>
            </a:r>
            <a:r>
              <a:rPr sz="1455" b="1" dirty="0"/>
              <a:t>2021</a:t>
            </a:r>
            <a:r>
              <a:rPr sz="1455" dirty="0"/>
              <a:t>,</a:t>
            </a:r>
            <a:r>
              <a:rPr sz="1455" spc="5" dirty="0"/>
              <a:t> </a:t>
            </a:r>
            <a:r>
              <a:rPr sz="1455" dirty="0"/>
              <a:t>the</a:t>
            </a:r>
            <a:r>
              <a:rPr sz="1455" spc="5" dirty="0"/>
              <a:t> </a:t>
            </a:r>
            <a:r>
              <a:rPr sz="1455" dirty="0"/>
              <a:t>CEO</a:t>
            </a:r>
            <a:r>
              <a:rPr sz="1455" spc="7" dirty="0"/>
              <a:t> </a:t>
            </a:r>
            <a:r>
              <a:rPr sz="1455" spc="18" dirty="0"/>
              <a:t>of </a:t>
            </a:r>
            <a:r>
              <a:rPr sz="1455" dirty="0"/>
              <a:t>Twitter</a:t>
            </a:r>
            <a:r>
              <a:rPr sz="1455" spc="-25" dirty="0"/>
              <a:t> </a:t>
            </a:r>
            <a:r>
              <a:rPr sz="1455" dirty="0"/>
              <a:t>is</a:t>
            </a:r>
            <a:r>
              <a:rPr sz="1455" spc="-25" dirty="0"/>
              <a:t> </a:t>
            </a:r>
            <a:r>
              <a:rPr sz="1455" b="1" spc="23" dirty="0"/>
              <a:t>Jack</a:t>
            </a:r>
            <a:r>
              <a:rPr sz="1455" b="1" spc="-23" dirty="0"/>
              <a:t> </a:t>
            </a:r>
            <a:r>
              <a:rPr sz="1455" b="1" spc="-5" dirty="0"/>
              <a:t>Dorsey</a:t>
            </a:r>
            <a:r>
              <a:rPr sz="1455" spc="-5" dirty="0"/>
              <a:t>….</a:t>
            </a:r>
            <a:endParaRPr sz="1455" dirty="0"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92239" y="1525455"/>
            <a:ext cx="318662" cy="347199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42600" y="2153724"/>
            <a:ext cx="291293" cy="348819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541770" y="1471818"/>
            <a:ext cx="4035821" cy="1870622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691064" y="3365113"/>
            <a:ext cx="4189888" cy="489369"/>
          </a:xfrm>
          <a:prstGeom prst="rect">
            <a:avLst/>
          </a:prstGeom>
        </p:spPr>
        <p:txBody>
          <a:bodyPr vert="horz" wrap="square" lIns="0" tIns="6354" rIns="0" bIns="0" rtlCol="0">
            <a:spAutoFit/>
          </a:bodyPr>
          <a:lstStyle/>
          <a:p>
            <a:pPr marL="91260" marR="2310" indent="-85773">
              <a:spcBef>
                <a:spcPts val="50"/>
              </a:spcBef>
              <a:buChar char="•"/>
              <a:tabLst>
                <a:tab pos="91260" algn="l"/>
                <a:tab pos="146709" algn="l"/>
              </a:tabLst>
            </a:pPr>
            <a:r>
              <a:rPr sz="1569" dirty="0"/>
              <a:t>	Existing</a:t>
            </a:r>
            <a:r>
              <a:rPr sz="1569" spc="14" dirty="0"/>
              <a:t> </a:t>
            </a:r>
            <a:r>
              <a:rPr sz="1569" b="1" dirty="0"/>
              <a:t>knowledge</a:t>
            </a:r>
            <a:r>
              <a:rPr sz="1569" b="1" spc="14" dirty="0"/>
              <a:t> </a:t>
            </a:r>
            <a:r>
              <a:rPr sz="1569" b="1" dirty="0"/>
              <a:t>editing</a:t>
            </a:r>
            <a:r>
              <a:rPr sz="1569" b="1" spc="11" dirty="0"/>
              <a:t> </a:t>
            </a:r>
            <a:r>
              <a:rPr sz="1569" dirty="0"/>
              <a:t>methods</a:t>
            </a:r>
            <a:r>
              <a:rPr sz="1569" spc="14" dirty="0"/>
              <a:t> </a:t>
            </a:r>
            <a:r>
              <a:rPr sz="1569" dirty="0"/>
              <a:t>are</a:t>
            </a:r>
            <a:r>
              <a:rPr sz="1569" spc="14" dirty="0"/>
              <a:t> </a:t>
            </a:r>
            <a:r>
              <a:rPr sz="1569" spc="-5" dirty="0"/>
              <a:t>still </a:t>
            </a:r>
            <a:r>
              <a:rPr sz="1569" dirty="0"/>
              <a:t>NOT</a:t>
            </a:r>
            <a:r>
              <a:rPr sz="1569" spc="-41" dirty="0"/>
              <a:t> </a:t>
            </a:r>
            <a:r>
              <a:rPr sz="1569" dirty="0"/>
              <a:t>scalable</a:t>
            </a:r>
            <a:r>
              <a:rPr sz="1569" spc="-41" dirty="0"/>
              <a:t> </a:t>
            </a:r>
            <a:r>
              <a:rPr sz="1569" dirty="0"/>
              <a:t>(</a:t>
            </a:r>
            <a:r>
              <a:rPr sz="1569" dirty="0">
                <a:solidFill>
                  <a:srgbClr val="FF9300"/>
                </a:solidFill>
              </a:rPr>
              <a:t>active</a:t>
            </a:r>
            <a:r>
              <a:rPr sz="1569" spc="-41" dirty="0">
                <a:solidFill>
                  <a:srgbClr val="FF9300"/>
                </a:solidFill>
              </a:rPr>
              <a:t> </a:t>
            </a:r>
            <a:r>
              <a:rPr sz="1569" spc="-5" dirty="0">
                <a:solidFill>
                  <a:srgbClr val="FF9300"/>
                </a:solidFill>
              </a:rPr>
              <a:t>research!</a:t>
            </a:r>
            <a:r>
              <a:rPr sz="1569" spc="-5" dirty="0"/>
              <a:t>)</a:t>
            </a:r>
            <a:endParaRPr sz="1569"/>
          </a:p>
        </p:txBody>
      </p:sp>
      <p:grpSp>
        <p:nvGrpSpPr>
          <p:cNvPr id="8" name="object 8"/>
          <p:cNvGrpSpPr/>
          <p:nvPr/>
        </p:nvGrpSpPr>
        <p:grpSpPr>
          <a:xfrm>
            <a:off x="5152763" y="3564870"/>
            <a:ext cx="3492439" cy="1388832"/>
            <a:chOff x="11329011" y="7416097"/>
            <a:chExt cx="7679055" cy="3053715"/>
          </a:xfrm>
        </p:grpSpPr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329011" y="7416097"/>
              <a:ext cx="7678632" cy="3053419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11979111" y="8834157"/>
              <a:ext cx="2200275" cy="714375"/>
            </a:xfrm>
            <a:custGeom>
              <a:avLst/>
              <a:gdLst/>
              <a:ahLst/>
              <a:cxnLst/>
              <a:rect l="l" t="t" r="r" b="b"/>
              <a:pathLst>
                <a:path w="2200275" h="714375">
                  <a:moveTo>
                    <a:pt x="2200236" y="0"/>
                  </a:moveTo>
                  <a:lnTo>
                    <a:pt x="0" y="0"/>
                  </a:lnTo>
                  <a:lnTo>
                    <a:pt x="0" y="713791"/>
                  </a:lnTo>
                  <a:lnTo>
                    <a:pt x="2200236" y="713791"/>
                  </a:lnTo>
                  <a:lnTo>
                    <a:pt x="220023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637"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703964" y="4054407"/>
            <a:ext cx="3842752" cy="489369"/>
          </a:xfrm>
          <a:prstGeom prst="rect">
            <a:avLst/>
          </a:prstGeom>
        </p:spPr>
        <p:txBody>
          <a:bodyPr vert="horz" wrap="square" lIns="0" tIns="6354" rIns="0" bIns="0" rtlCol="0">
            <a:spAutoFit/>
          </a:bodyPr>
          <a:lstStyle/>
          <a:p>
            <a:pPr marL="146998" indent="-141222">
              <a:spcBef>
                <a:spcPts val="50"/>
              </a:spcBef>
              <a:buChar char="•"/>
              <a:tabLst>
                <a:tab pos="146998" algn="l"/>
              </a:tabLst>
            </a:pPr>
            <a:r>
              <a:rPr sz="1569" dirty="0"/>
              <a:t>The</a:t>
            </a:r>
            <a:r>
              <a:rPr sz="1569" spc="18" dirty="0"/>
              <a:t> </a:t>
            </a:r>
            <a:r>
              <a:rPr sz="1569" dirty="0"/>
              <a:t>datastore</a:t>
            </a:r>
            <a:r>
              <a:rPr sz="1569" spc="20" dirty="0"/>
              <a:t> </a:t>
            </a:r>
            <a:r>
              <a:rPr sz="1569" dirty="0"/>
              <a:t>can</a:t>
            </a:r>
            <a:r>
              <a:rPr sz="1569" spc="18" dirty="0"/>
              <a:t> </a:t>
            </a:r>
            <a:r>
              <a:rPr sz="1569" dirty="0"/>
              <a:t>be</a:t>
            </a:r>
            <a:r>
              <a:rPr sz="1569" spc="20" dirty="0"/>
              <a:t> </a:t>
            </a:r>
            <a:r>
              <a:rPr sz="1569" dirty="0"/>
              <a:t>easily</a:t>
            </a:r>
            <a:r>
              <a:rPr sz="1569" spc="18" dirty="0"/>
              <a:t> </a:t>
            </a:r>
            <a:r>
              <a:rPr sz="1569" b="1" dirty="0"/>
              <a:t>updated</a:t>
            </a:r>
            <a:r>
              <a:rPr sz="1569" b="1" spc="18" dirty="0"/>
              <a:t> </a:t>
            </a:r>
            <a:r>
              <a:rPr sz="1569" spc="-11" dirty="0"/>
              <a:t>and</a:t>
            </a:r>
            <a:endParaRPr sz="1569"/>
          </a:p>
          <a:p>
            <a:pPr marL="91260">
              <a:spcBef>
                <a:spcPts val="30"/>
              </a:spcBef>
            </a:pPr>
            <a:r>
              <a:rPr sz="1569" b="1" dirty="0"/>
              <a:t>expanded</a:t>
            </a:r>
            <a:r>
              <a:rPr sz="1569" b="1" spc="-16" dirty="0"/>
              <a:t> </a:t>
            </a:r>
            <a:r>
              <a:rPr sz="1569" spc="89" dirty="0"/>
              <a:t>-</a:t>
            </a:r>
            <a:r>
              <a:rPr sz="1569" spc="-16" dirty="0"/>
              <a:t> </a:t>
            </a:r>
            <a:r>
              <a:rPr sz="1569" dirty="0"/>
              <a:t>even</a:t>
            </a:r>
            <a:r>
              <a:rPr sz="1569" spc="-14" dirty="0"/>
              <a:t> </a:t>
            </a:r>
            <a:r>
              <a:rPr sz="1569" spc="27" dirty="0"/>
              <a:t>without</a:t>
            </a:r>
            <a:r>
              <a:rPr sz="1569" spc="-16" dirty="0"/>
              <a:t> </a:t>
            </a:r>
            <a:r>
              <a:rPr sz="1569" spc="-5" dirty="0"/>
              <a:t>retraining!</a:t>
            </a:r>
            <a:endParaRPr sz="1569"/>
          </a:p>
        </p:txBody>
      </p:sp>
      <p:sp>
        <p:nvSpPr>
          <p:cNvPr id="12" name="object 12"/>
          <p:cNvSpPr txBox="1"/>
          <p:nvPr/>
        </p:nvSpPr>
        <p:spPr>
          <a:xfrm>
            <a:off x="5675380" y="4216531"/>
            <a:ext cx="546695" cy="282482"/>
          </a:xfrm>
          <a:prstGeom prst="rect">
            <a:avLst/>
          </a:prstGeom>
        </p:spPr>
        <p:txBody>
          <a:bodyPr vert="horz" wrap="square" lIns="0" tIns="6065" rIns="0" bIns="0" rtlCol="0">
            <a:spAutoFit/>
          </a:bodyPr>
          <a:lstStyle/>
          <a:p>
            <a:pPr marL="5776">
              <a:spcBef>
                <a:spcPts val="48"/>
              </a:spcBef>
            </a:pPr>
            <a:r>
              <a:rPr sz="1796" b="1" spc="-20" dirty="0">
                <a:solidFill>
                  <a:srgbClr val="EF5FA7"/>
                </a:solidFill>
                <a:latin typeface="Trebuchet MS"/>
                <a:cs typeface="Trebuchet MS"/>
              </a:rPr>
              <a:t>New!</a:t>
            </a:r>
            <a:endParaRPr sz="1796">
              <a:latin typeface="Trebuchet MS"/>
              <a:cs typeface="Trebuchet MS"/>
            </a:endParaRPr>
          </a:p>
        </p:txBody>
      </p:sp>
      <p:pic>
        <p:nvPicPr>
          <p:cNvPr id="13" name="object 13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122944" y="3856441"/>
            <a:ext cx="1604101" cy="1097434"/>
          </a:xfrm>
          <a:prstGeom prst="rect">
            <a:avLst/>
          </a:prstGeom>
        </p:spPr>
      </p:pic>
      <p:sp>
        <p:nvSpPr>
          <p:cNvPr id="16" name="object 3">
            <a:extLst>
              <a:ext uri="{FF2B5EF4-FFF2-40B4-BE49-F238E27FC236}">
                <a16:creationId xmlns:a16="http://schemas.microsoft.com/office/drawing/2014/main" id="{82EDEFCC-1692-3971-4069-DE655A4D5F3A}"/>
              </a:ext>
            </a:extLst>
          </p:cNvPr>
          <p:cNvSpPr txBox="1"/>
          <p:nvPr/>
        </p:nvSpPr>
        <p:spPr>
          <a:xfrm>
            <a:off x="703964" y="1079627"/>
            <a:ext cx="6270103" cy="259219"/>
          </a:xfrm>
          <a:prstGeom prst="rect">
            <a:avLst/>
          </a:prstGeom>
        </p:spPr>
        <p:txBody>
          <a:bodyPr vert="horz" wrap="square" lIns="0" tIns="7220" rIns="0" bIns="0" rtlCol="0">
            <a:spAutoFit/>
          </a:bodyPr>
          <a:lstStyle/>
          <a:p>
            <a:pPr marL="1062777">
              <a:spcBef>
                <a:spcPts val="57"/>
              </a:spcBef>
            </a:pPr>
            <a:r>
              <a:rPr sz="1637" spc="34" dirty="0">
                <a:solidFill>
                  <a:srgbClr val="CB297B"/>
                </a:solidFill>
              </a:rPr>
              <a:t>LLMs’</a:t>
            </a:r>
            <a:r>
              <a:rPr sz="1637" spc="20" dirty="0">
                <a:solidFill>
                  <a:srgbClr val="CB297B"/>
                </a:solidFill>
              </a:rPr>
              <a:t> </a:t>
            </a:r>
            <a:r>
              <a:rPr sz="1637" dirty="0">
                <a:solidFill>
                  <a:srgbClr val="CB297B"/>
                </a:solidFill>
              </a:rPr>
              <a:t>knowledge</a:t>
            </a:r>
            <a:r>
              <a:rPr sz="1637" spc="20" dirty="0">
                <a:solidFill>
                  <a:srgbClr val="CB297B"/>
                </a:solidFill>
              </a:rPr>
              <a:t> </a:t>
            </a:r>
            <a:r>
              <a:rPr sz="1637" dirty="0">
                <a:solidFill>
                  <a:srgbClr val="CB297B"/>
                </a:solidFill>
              </a:rPr>
              <a:t>is</a:t>
            </a:r>
            <a:r>
              <a:rPr sz="1637" spc="23" dirty="0">
                <a:solidFill>
                  <a:srgbClr val="CB297B"/>
                </a:solidFill>
              </a:rPr>
              <a:t> </a:t>
            </a:r>
            <a:r>
              <a:rPr sz="1637" dirty="0">
                <a:solidFill>
                  <a:srgbClr val="CB297B"/>
                </a:solidFill>
              </a:rPr>
              <a:t>easily</a:t>
            </a:r>
            <a:r>
              <a:rPr sz="1637" spc="20" dirty="0">
                <a:solidFill>
                  <a:srgbClr val="CB297B"/>
                </a:solidFill>
              </a:rPr>
              <a:t> </a:t>
            </a:r>
            <a:r>
              <a:rPr sz="1637" spc="32" dirty="0">
                <a:solidFill>
                  <a:srgbClr val="CB297B"/>
                </a:solidFill>
              </a:rPr>
              <a:t>outdated</a:t>
            </a:r>
            <a:r>
              <a:rPr sz="1637" spc="23" dirty="0">
                <a:solidFill>
                  <a:srgbClr val="CB297B"/>
                </a:solidFill>
              </a:rPr>
              <a:t> </a:t>
            </a:r>
            <a:r>
              <a:rPr sz="1637" dirty="0">
                <a:solidFill>
                  <a:srgbClr val="CB297B"/>
                </a:solidFill>
              </a:rPr>
              <a:t>and</a:t>
            </a:r>
            <a:r>
              <a:rPr sz="1637" spc="20" dirty="0">
                <a:solidFill>
                  <a:srgbClr val="CB297B"/>
                </a:solidFill>
              </a:rPr>
              <a:t> </a:t>
            </a:r>
            <a:r>
              <a:rPr sz="1637" dirty="0">
                <a:solidFill>
                  <a:srgbClr val="CB297B"/>
                </a:solidFill>
              </a:rPr>
              <a:t>hard</a:t>
            </a:r>
            <a:r>
              <a:rPr sz="1637" spc="23" dirty="0">
                <a:solidFill>
                  <a:srgbClr val="CB297B"/>
                </a:solidFill>
              </a:rPr>
              <a:t> </a:t>
            </a:r>
            <a:r>
              <a:rPr sz="1637" spc="48" dirty="0">
                <a:solidFill>
                  <a:srgbClr val="CB297B"/>
                </a:solidFill>
              </a:rPr>
              <a:t>to</a:t>
            </a:r>
            <a:r>
              <a:rPr sz="1637" spc="20" dirty="0">
                <a:solidFill>
                  <a:srgbClr val="CB297B"/>
                </a:solidFill>
              </a:rPr>
              <a:t> update</a:t>
            </a:r>
            <a:endParaRPr sz="1637" dirty="0"/>
          </a:p>
        </p:txBody>
      </p:sp>
      <p:sp>
        <p:nvSpPr>
          <p:cNvPr id="17" name="Google Shape;138;g1501cc781cf_0_0">
            <a:extLst>
              <a:ext uri="{FF2B5EF4-FFF2-40B4-BE49-F238E27FC236}">
                <a16:creationId xmlns:a16="http://schemas.microsoft.com/office/drawing/2014/main" id="{AFB3825B-F541-3256-237E-CE3166A71914}"/>
              </a:ext>
            </a:extLst>
          </p:cNvPr>
          <p:cNvSpPr txBox="1"/>
          <p:nvPr/>
        </p:nvSpPr>
        <p:spPr>
          <a:xfrm>
            <a:off x="2903308" y="4893119"/>
            <a:ext cx="3498234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[</a:t>
            </a: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Slides: </a:t>
            </a:r>
            <a:r>
              <a:rPr lang="en-US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Akari</a:t>
            </a: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 </a:t>
            </a:r>
            <a:r>
              <a:rPr lang="en-US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Asai</a:t>
            </a: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, </a:t>
            </a:r>
            <a:r>
              <a:rPr lang="en-US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Sewon</a:t>
            </a: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 Min, </a:t>
            </a:r>
            <a:r>
              <a:rPr lang="en-US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Zexuan</a:t>
            </a: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 Zhong, </a:t>
            </a:r>
            <a:r>
              <a:rPr lang="en-US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Danqi</a:t>
            </a: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 Chen</a:t>
            </a:r>
            <a:r>
              <a:rPr lang="en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]</a:t>
            </a:r>
            <a:endParaRPr sz="900" dirty="0">
              <a:solidFill>
                <a:schemeClr val="tx1">
                  <a:lumMod val="65000"/>
                  <a:lumOff val="35000"/>
                </a:schemeClr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2060162" y="995118"/>
            <a:ext cx="4645900" cy="259219"/>
          </a:xfrm>
          <a:prstGeom prst="rect">
            <a:avLst/>
          </a:prstGeom>
        </p:spPr>
        <p:txBody>
          <a:bodyPr vert="horz" wrap="square" lIns="0" tIns="7220" rIns="0" bIns="0" rtlCol="0">
            <a:spAutoFit/>
          </a:bodyPr>
          <a:lstStyle/>
          <a:p>
            <a:pPr marL="5776">
              <a:spcBef>
                <a:spcPts val="57"/>
              </a:spcBef>
            </a:pPr>
            <a:r>
              <a:rPr sz="1637" spc="34" dirty="0">
                <a:solidFill>
                  <a:srgbClr val="CB297B"/>
                </a:solidFill>
              </a:rPr>
              <a:t>LLMs’</a:t>
            </a:r>
            <a:r>
              <a:rPr sz="1637" spc="30" dirty="0">
                <a:solidFill>
                  <a:srgbClr val="CB297B"/>
                </a:solidFill>
              </a:rPr>
              <a:t> </a:t>
            </a:r>
            <a:r>
              <a:rPr sz="1637" spc="36" dirty="0">
                <a:solidFill>
                  <a:srgbClr val="CB297B"/>
                </a:solidFill>
              </a:rPr>
              <a:t>output</a:t>
            </a:r>
            <a:r>
              <a:rPr sz="1637" spc="34" dirty="0">
                <a:solidFill>
                  <a:srgbClr val="CB297B"/>
                </a:solidFill>
              </a:rPr>
              <a:t> </a:t>
            </a:r>
            <a:r>
              <a:rPr sz="1637" dirty="0">
                <a:solidFill>
                  <a:srgbClr val="CB297B"/>
                </a:solidFill>
              </a:rPr>
              <a:t>is</a:t>
            </a:r>
            <a:r>
              <a:rPr sz="1637" spc="34" dirty="0">
                <a:solidFill>
                  <a:srgbClr val="CB297B"/>
                </a:solidFill>
              </a:rPr>
              <a:t> </a:t>
            </a:r>
            <a:r>
              <a:rPr sz="1637" dirty="0">
                <a:solidFill>
                  <a:srgbClr val="CB297B"/>
                </a:solidFill>
              </a:rPr>
              <a:t>challenging</a:t>
            </a:r>
            <a:r>
              <a:rPr sz="1637" spc="34" dirty="0">
                <a:solidFill>
                  <a:srgbClr val="CB297B"/>
                </a:solidFill>
              </a:rPr>
              <a:t> </a:t>
            </a:r>
            <a:r>
              <a:rPr sz="1637" spc="48" dirty="0">
                <a:solidFill>
                  <a:srgbClr val="CB297B"/>
                </a:solidFill>
              </a:rPr>
              <a:t>to</a:t>
            </a:r>
            <a:r>
              <a:rPr sz="1637" spc="34" dirty="0">
                <a:solidFill>
                  <a:srgbClr val="CB297B"/>
                </a:solidFill>
              </a:rPr>
              <a:t> </a:t>
            </a:r>
            <a:r>
              <a:rPr sz="1637" dirty="0">
                <a:solidFill>
                  <a:srgbClr val="CB297B"/>
                </a:solidFill>
              </a:rPr>
              <a:t>interpret</a:t>
            </a:r>
            <a:r>
              <a:rPr sz="1637" spc="34" dirty="0">
                <a:solidFill>
                  <a:srgbClr val="CB297B"/>
                </a:solidFill>
              </a:rPr>
              <a:t> </a:t>
            </a:r>
            <a:r>
              <a:rPr sz="1637" dirty="0">
                <a:solidFill>
                  <a:srgbClr val="CB297B"/>
                </a:solidFill>
              </a:rPr>
              <a:t>and</a:t>
            </a:r>
            <a:r>
              <a:rPr sz="1637" spc="36" dirty="0">
                <a:solidFill>
                  <a:srgbClr val="CB297B"/>
                </a:solidFill>
              </a:rPr>
              <a:t> </a:t>
            </a:r>
            <a:r>
              <a:rPr sz="1637" spc="-5" dirty="0">
                <a:solidFill>
                  <a:srgbClr val="CB297B"/>
                </a:solidFill>
              </a:rPr>
              <a:t>verify</a:t>
            </a:r>
            <a:endParaRPr sz="1637" dirty="0"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86682" y="1507165"/>
            <a:ext cx="5135316" cy="444176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1401852" y="2123091"/>
            <a:ext cx="6340295" cy="2841265"/>
            <a:chOff x="2053696" y="3709592"/>
            <a:chExt cx="15384780" cy="7141845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053696" y="3709592"/>
              <a:ext cx="6631326" cy="7141311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106050" y="3754282"/>
              <a:ext cx="6505676" cy="7015660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2106050" y="3754283"/>
              <a:ext cx="6506209" cy="7016115"/>
            </a:xfrm>
            <a:custGeom>
              <a:avLst/>
              <a:gdLst/>
              <a:ahLst/>
              <a:cxnLst/>
              <a:rect l="l" t="t" r="r" b="b"/>
              <a:pathLst>
                <a:path w="6506209" h="7016115">
                  <a:moveTo>
                    <a:pt x="0" y="0"/>
                  </a:moveTo>
                  <a:lnTo>
                    <a:pt x="6505676" y="0"/>
                  </a:lnTo>
                  <a:lnTo>
                    <a:pt x="6505676" y="7015660"/>
                  </a:lnTo>
                  <a:lnTo>
                    <a:pt x="0" y="7015660"/>
                  </a:lnTo>
                  <a:lnTo>
                    <a:pt x="0" y="0"/>
                  </a:lnTo>
                  <a:close/>
                </a:path>
              </a:pathLst>
            </a:custGeom>
            <a:ln w="20941">
              <a:solidFill>
                <a:srgbClr val="F3F7F5"/>
              </a:solidFill>
            </a:ln>
          </p:spPr>
          <p:txBody>
            <a:bodyPr wrap="square" lIns="0" tIns="0" rIns="0" bIns="0" rtlCol="0"/>
            <a:lstStyle/>
            <a:p>
              <a:endParaRPr sz="637"/>
            </a:p>
          </p:txBody>
        </p:sp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372928" y="3712757"/>
              <a:ext cx="8065136" cy="7134986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425283" y="3757446"/>
              <a:ext cx="7939486" cy="7009336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9425283" y="3757445"/>
              <a:ext cx="7940040" cy="7009765"/>
            </a:xfrm>
            <a:custGeom>
              <a:avLst/>
              <a:gdLst/>
              <a:ahLst/>
              <a:cxnLst/>
              <a:rect l="l" t="t" r="r" b="b"/>
              <a:pathLst>
                <a:path w="7940040" h="7009765">
                  <a:moveTo>
                    <a:pt x="0" y="0"/>
                  </a:moveTo>
                  <a:lnTo>
                    <a:pt x="7939486" y="0"/>
                  </a:lnTo>
                  <a:lnTo>
                    <a:pt x="7939486" y="7009336"/>
                  </a:lnTo>
                  <a:lnTo>
                    <a:pt x="0" y="7009336"/>
                  </a:lnTo>
                  <a:lnTo>
                    <a:pt x="0" y="0"/>
                  </a:lnTo>
                  <a:close/>
                </a:path>
              </a:pathLst>
            </a:custGeom>
            <a:ln w="20941">
              <a:solidFill>
                <a:srgbClr val="F3F7F5"/>
              </a:solidFill>
            </a:ln>
          </p:spPr>
          <p:txBody>
            <a:bodyPr wrap="square" lIns="0" tIns="0" rIns="0" bIns="0" rtlCol="0"/>
            <a:lstStyle/>
            <a:p>
              <a:endParaRPr sz="637"/>
            </a:p>
          </p:txBody>
        </p:sp>
        <p:sp>
          <p:nvSpPr>
            <p:cNvPr id="12" name="object 12"/>
            <p:cNvSpPr/>
            <p:nvPr/>
          </p:nvSpPr>
          <p:spPr>
            <a:xfrm>
              <a:off x="10414499" y="5831750"/>
              <a:ext cx="2585720" cy="3362960"/>
            </a:xfrm>
            <a:custGeom>
              <a:avLst/>
              <a:gdLst/>
              <a:ahLst/>
              <a:cxnLst/>
              <a:rect l="l" t="t" r="r" b="b"/>
              <a:pathLst>
                <a:path w="2585720" h="3362959">
                  <a:moveTo>
                    <a:pt x="2585103" y="3362598"/>
                  </a:moveTo>
                  <a:lnTo>
                    <a:pt x="12763" y="16602"/>
                  </a:lnTo>
                  <a:lnTo>
                    <a:pt x="0" y="0"/>
                  </a:lnTo>
                </a:path>
              </a:pathLst>
            </a:custGeom>
            <a:ln w="41883">
              <a:solidFill>
                <a:srgbClr val="CB297B"/>
              </a:solidFill>
            </a:ln>
          </p:spPr>
          <p:txBody>
            <a:bodyPr wrap="square" lIns="0" tIns="0" rIns="0" bIns="0" rtlCol="0"/>
            <a:lstStyle/>
            <a:p>
              <a:endParaRPr sz="637"/>
            </a:p>
          </p:txBody>
        </p:sp>
        <p:sp>
          <p:nvSpPr>
            <p:cNvPr id="13" name="object 13"/>
            <p:cNvSpPr/>
            <p:nvPr/>
          </p:nvSpPr>
          <p:spPr>
            <a:xfrm>
              <a:off x="10320083" y="5708883"/>
              <a:ext cx="177165" cy="193675"/>
            </a:xfrm>
            <a:custGeom>
              <a:avLst/>
              <a:gdLst/>
              <a:ahLst/>
              <a:cxnLst/>
              <a:rect l="l" t="t" r="r" b="b"/>
              <a:pathLst>
                <a:path w="177165" h="193675">
                  <a:moveTo>
                    <a:pt x="0" y="0"/>
                  </a:moveTo>
                  <a:lnTo>
                    <a:pt x="37485" y="193072"/>
                  </a:lnTo>
                  <a:lnTo>
                    <a:pt x="176978" y="858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B297B"/>
            </a:solidFill>
          </p:spPr>
          <p:txBody>
            <a:bodyPr wrap="square" lIns="0" tIns="0" rIns="0" bIns="0" rtlCol="0"/>
            <a:lstStyle/>
            <a:p>
              <a:endParaRPr sz="637"/>
            </a:p>
          </p:txBody>
        </p:sp>
        <p:sp>
          <p:nvSpPr>
            <p:cNvPr id="14" name="object 14"/>
            <p:cNvSpPr/>
            <p:nvPr/>
          </p:nvSpPr>
          <p:spPr>
            <a:xfrm>
              <a:off x="13053633" y="6536479"/>
              <a:ext cx="2460625" cy="2654935"/>
            </a:xfrm>
            <a:custGeom>
              <a:avLst/>
              <a:gdLst/>
              <a:ahLst/>
              <a:cxnLst/>
              <a:rect l="l" t="t" r="r" b="b"/>
              <a:pathLst>
                <a:path w="2460625" h="2654934">
                  <a:moveTo>
                    <a:pt x="0" y="2654863"/>
                  </a:moveTo>
                  <a:lnTo>
                    <a:pt x="2445902" y="15360"/>
                  </a:lnTo>
                  <a:lnTo>
                    <a:pt x="2460136" y="0"/>
                  </a:lnTo>
                </a:path>
              </a:pathLst>
            </a:custGeom>
            <a:ln w="41883">
              <a:solidFill>
                <a:srgbClr val="CB297B"/>
              </a:solidFill>
            </a:ln>
          </p:spPr>
          <p:txBody>
            <a:bodyPr wrap="square" lIns="0" tIns="0" rIns="0" bIns="0" rtlCol="0"/>
            <a:lstStyle/>
            <a:p>
              <a:endParaRPr sz="637"/>
            </a:p>
          </p:txBody>
        </p:sp>
        <p:sp>
          <p:nvSpPr>
            <p:cNvPr id="15" name="object 15"/>
            <p:cNvSpPr/>
            <p:nvPr/>
          </p:nvSpPr>
          <p:spPr>
            <a:xfrm>
              <a:off x="15435027" y="6422809"/>
              <a:ext cx="184150" cy="189230"/>
            </a:xfrm>
            <a:custGeom>
              <a:avLst/>
              <a:gdLst/>
              <a:ahLst/>
              <a:cxnLst/>
              <a:rect l="l" t="t" r="r" b="b"/>
              <a:pathLst>
                <a:path w="184150" h="189229">
                  <a:moveTo>
                    <a:pt x="184078" y="0"/>
                  </a:moveTo>
                  <a:lnTo>
                    <a:pt x="0" y="69243"/>
                  </a:lnTo>
                  <a:lnTo>
                    <a:pt x="129106" y="188811"/>
                  </a:lnTo>
                  <a:lnTo>
                    <a:pt x="184078" y="0"/>
                  </a:lnTo>
                  <a:close/>
                </a:path>
              </a:pathLst>
            </a:custGeom>
            <a:solidFill>
              <a:srgbClr val="CB297B"/>
            </a:solidFill>
          </p:spPr>
          <p:txBody>
            <a:bodyPr wrap="square" lIns="0" tIns="0" rIns="0" bIns="0" rtlCol="0"/>
            <a:lstStyle/>
            <a:p>
              <a:endParaRPr sz="637"/>
            </a:p>
          </p:txBody>
        </p:sp>
        <p:sp>
          <p:nvSpPr>
            <p:cNvPr id="16" name="object 16"/>
            <p:cNvSpPr/>
            <p:nvPr/>
          </p:nvSpPr>
          <p:spPr>
            <a:xfrm>
              <a:off x="13053634" y="8076015"/>
              <a:ext cx="2418080" cy="1115695"/>
            </a:xfrm>
            <a:custGeom>
              <a:avLst/>
              <a:gdLst/>
              <a:ahLst/>
              <a:cxnLst/>
              <a:rect l="l" t="t" r="r" b="b"/>
              <a:pathLst>
                <a:path w="2418080" h="1115695">
                  <a:moveTo>
                    <a:pt x="0" y="1115328"/>
                  </a:moveTo>
                  <a:lnTo>
                    <a:pt x="2398887" y="8771"/>
                  </a:lnTo>
                  <a:lnTo>
                    <a:pt x="2417903" y="0"/>
                  </a:lnTo>
                </a:path>
              </a:pathLst>
            </a:custGeom>
            <a:ln w="41883">
              <a:solidFill>
                <a:srgbClr val="CB297B"/>
              </a:solidFill>
            </a:ln>
          </p:spPr>
          <p:txBody>
            <a:bodyPr wrap="square" lIns="0" tIns="0" rIns="0" bIns="0" rtlCol="0"/>
            <a:lstStyle/>
            <a:p>
              <a:endParaRPr sz="637"/>
            </a:p>
          </p:txBody>
        </p:sp>
        <p:sp>
          <p:nvSpPr>
            <p:cNvPr id="17" name="object 17"/>
            <p:cNvSpPr/>
            <p:nvPr/>
          </p:nvSpPr>
          <p:spPr>
            <a:xfrm>
              <a:off x="15415761" y="8004918"/>
              <a:ext cx="196850" cy="160020"/>
            </a:xfrm>
            <a:custGeom>
              <a:avLst/>
              <a:gdLst/>
              <a:ahLst/>
              <a:cxnLst/>
              <a:rect l="l" t="t" r="r" b="b"/>
              <a:pathLst>
                <a:path w="196850" h="160020">
                  <a:moveTo>
                    <a:pt x="0" y="0"/>
                  </a:moveTo>
                  <a:lnTo>
                    <a:pt x="73610" y="159733"/>
                  </a:lnTo>
                  <a:lnTo>
                    <a:pt x="196538" y="61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B297B"/>
            </a:solidFill>
          </p:spPr>
          <p:txBody>
            <a:bodyPr wrap="square" lIns="0" tIns="0" rIns="0" bIns="0" rtlCol="0"/>
            <a:lstStyle/>
            <a:p>
              <a:endParaRPr sz="637"/>
            </a:p>
          </p:txBody>
        </p:sp>
        <p:sp>
          <p:nvSpPr>
            <p:cNvPr id="18" name="object 18"/>
            <p:cNvSpPr/>
            <p:nvPr/>
          </p:nvSpPr>
          <p:spPr>
            <a:xfrm>
              <a:off x="5265101" y="7895495"/>
              <a:ext cx="7656830" cy="1320165"/>
            </a:xfrm>
            <a:custGeom>
              <a:avLst/>
              <a:gdLst/>
              <a:ahLst/>
              <a:cxnLst/>
              <a:rect l="l" t="t" r="r" b="b"/>
              <a:pathLst>
                <a:path w="7656830" h="1320165">
                  <a:moveTo>
                    <a:pt x="7656494" y="1319742"/>
                  </a:moveTo>
                  <a:lnTo>
                    <a:pt x="20637" y="3557"/>
                  </a:lnTo>
                  <a:lnTo>
                    <a:pt x="0" y="0"/>
                  </a:lnTo>
                </a:path>
              </a:pathLst>
            </a:custGeom>
            <a:ln w="41883">
              <a:solidFill>
                <a:srgbClr val="CB297B"/>
              </a:solidFill>
            </a:ln>
          </p:spPr>
          <p:txBody>
            <a:bodyPr wrap="square" lIns="0" tIns="0" rIns="0" bIns="0" rtlCol="0"/>
            <a:lstStyle/>
            <a:p>
              <a:endParaRPr sz="637"/>
            </a:p>
          </p:txBody>
        </p:sp>
        <p:sp>
          <p:nvSpPr>
            <p:cNvPr id="19" name="object 19"/>
            <p:cNvSpPr/>
            <p:nvPr/>
          </p:nvSpPr>
          <p:spPr>
            <a:xfrm>
              <a:off x="5112325" y="7812380"/>
              <a:ext cx="188595" cy="173355"/>
            </a:xfrm>
            <a:custGeom>
              <a:avLst/>
              <a:gdLst/>
              <a:ahLst/>
              <a:cxnLst/>
              <a:rect l="l" t="t" r="r" b="b"/>
              <a:pathLst>
                <a:path w="188595" h="173354">
                  <a:moveTo>
                    <a:pt x="188297" y="0"/>
                  </a:moveTo>
                  <a:lnTo>
                    <a:pt x="0" y="56794"/>
                  </a:lnTo>
                  <a:lnTo>
                    <a:pt x="158414" y="173355"/>
                  </a:lnTo>
                  <a:lnTo>
                    <a:pt x="188297" y="0"/>
                  </a:lnTo>
                  <a:close/>
                </a:path>
              </a:pathLst>
            </a:custGeom>
            <a:solidFill>
              <a:srgbClr val="CB297B"/>
            </a:solidFill>
          </p:spPr>
          <p:txBody>
            <a:bodyPr wrap="square" lIns="0" tIns="0" rIns="0" bIns="0" rtlCol="0"/>
            <a:lstStyle/>
            <a:p>
              <a:endParaRPr sz="637"/>
            </a:p>
          </p:txBody>
        </p:sp>
      </p:grpSp>
      <p:sp>
        <p:nvSpPr>
          <p:cNvPr id="24" name="object 2">
            <a:extLst>
              <a:ext uri="{FF2B5EF4-FFF2-40B4-BE49-F238E27FC236}">
                <a16:creationId xmlns:a16="http://schemas.microsoft.com/office/drawing/2014/main" id="{E5E9D899-5BD4-D9F5-8502-6B8D165AC70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33919" y="107119"/>
            <a:ext cx="8085415" cy="857542"/>
          </a:xfrm>
          <a:prstGeom prst="rect">
            <a:avLst/>
          </a:prstGeom>
        </p:spPr>
        <p:txBody>
          <a:bodyPr vert="horz" wrap="square" lIns="0" tIns="5776" rIns="0" bIns="0" rtlCol="0">
            <a:spAutoFit/>
          </a:bodyPr>
          <a:lstStyle/>
          <a:p>
            <a:pPr marL="1166455">
              <a:lnSpc>
                <a:spcPct val="100000"/>
              </a:lnSpc>
              <a:spcBef>
                <a:spcPts val="45"/>
              </a:spcBef>
            </a:pPr>
            <a:r>
              <a:rPr spc="271" dirty="0"/>
              <a:t>Why</a:t>
            </a:r>
            <a:r>
              <a:rPr spc="141" dirty="0"/>
              <a:t> </a:t>
            </a:r>
            <a:r>
              <a:rPr spc="127" dirty="0"/>
              <a:t>retrieval-</a:t>
            </a:r>
            <a:r>
              <a:rPr spc="30" dirty="0"/>
              <a:t>based</a:t>
            </a:r>
            <a:r>
              <a:rPr spc="143" dirty="0"/>
              <a:t> </a:t>
            </a:r>
            <a:r>
              <a:rPr spc="-9" dirty="0"/>
              <a:t>LMs?</a:t>
            </a:r>
          </a:p>
        </p:txBody>
      </p:sp>
      <p:sp>
        <p:nvSpPr>
          <p:cNvPr id="25" name="Google Shape;138;g1501cc781cf_0_0">
            <a:extLst>
              <a:ext uri="{FF2B5EF4-FFF2-40B4-BE49-F238E27FC236}">
                <a16:creationId xmlns:a16="http://schemas.microsoft.com/office/drawing/2014/main" id="{D35D8B84-310F-725B-D6F8-5C16D5BD1DD5}"/>
              </a:ext>
            </a:extLst>
          </p:cNvPr>
          <p:cNvSpPr txBox="1"/>
          <p:nvPr/>
        </p:nvSpPr>
        <p:spPr>
          <a:xfrm>
            <a:off x="2903308" y="4893119"/>
            <a:ext cx="3498234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[</a:t>
            </a: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Slides: </a:t>
            </a:r>
            <a:r>
              <a:rPr lang="en-US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Akari</a:t>
            </a: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 </a:t>
            </a:r>
            <a:r>
              <a:rPr lang="en-US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Asai</a:t>
            </a: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, </a:t>
            </a:r>
            <a:r>
              <a:rPr lang="en-US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Sewon</a:t>
            </a: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 Min, </a:t>
            </a:r>
            <a:r>
              <a:rPr lang="en-US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Zexuan</a:t>
            </a: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 Zhong, </a:t>
            </a:r>
            <a:r>
              <a:rPr lang="en-US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Danqi</a:t>
            </a: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 Chen</a:t>
            </a:r>
            <a:r>
              <a:rPr lang="en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]</a:t>
            </a:r>
            <a:endParaRPr sz="900" dirty="0">
              <a:solidFill>
                <a:schemeClr val="tx1">
                  <a:lumMod val="65000"/>
                  <a:lumOff val="35000"/>
                </a:schemeClr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5776" rIns="0" bIns="0" rtlCol="0">
            <a:spAutoFit/>
          </a:bodyPr>
          <a:lstStyle/>
          <a:p>
            <a:pPr marL="1166455">
              <a:lnSpc>
                <a:spcPct val="100000"/>
              </a:lnSpc>
              <a:spcBef>
                <a:spcPts val="45"/>
              </a:spcBef>
            </a:pPr>
            <a:r>
              <a:rPr spc="271" dirty="0"/>
              <a:t>Why</a:t>
            </a:r>
            <a:r>
              <a:rPr spc="141" dirty="0"/>
              <a:t> </a:t>
            </a:r>
            <a:r>
              <a:rPr spc="127" dirty="0"/>
              <a:t>retrieval-</a:t>
            </a:r>
            <a:r>
              <a:rPr spc="30" dirty="0"/>
              <a:t>based</a:t>
            </a:r>
            <a:r>
              <a:rPr spc="143" dirty="0"/>
              <a:t> </a:t>
            </a:r>
            <a:r>
              <a:rPr spc="-9" dirty="0"/>
              <a:t>LMs?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2266442" y="1014098"/>
            <a:ext cx="4442009" cy="259219"/>
          </a:xfrm>
          <a:prstGeom prst="rect">
            <a:avLst/>
          </a:prstGeom>
        </p:spPr>
        <p:txBody>
          <a:bodyPr vert="horz" wrap="square" lIns="0" tIns="7220" rIns="0" bIns="0" rtlCol="0">
            <a:spAutoFit/>
          </a:bodyPr>
          <a:lstStyle/>
          <a:p>
            <a:pPr marL="5776">
              <a:spcBef>
                <a:spcPts val="57"/>
              </a:spcBef>
            </a:pPr>
            <a:r>
              <a:rPr sz="1637" dirty="0">
                <a:solidFill>
                  <a:srgbClr val="CB297B"/>
                </a:solidFill>
              </a:rPr>
              <a:t>LLMs</a:t>
            </a:r>
            <a:r>
              <a:rPr sz="1637" spc="-2" dirty="0">
                <a:solidFill>
                  <a:srgbClr val="CB297B"/>
                </a:solidFill>
              </a:rPr>
              <a:t> </a:t>
            </a:r>
            <a:r>
              <a:rPr sz="1637" dirty="0">
                <a:solidFill>
                  <a:srgbClr val="CB297B"/>
                </a:solidFill>
              </a:rPr>
              <a:t>are </a:t>
            </a:r>
            <a:r>
              <a:rPr sz="1637" spc="-14" dirty="0">
                <a:solidFill>
                  <a:srgbClr val="CB297B"/>
                </a:solidFill>
              </a:rPr>
              <a:t>*large*</a:t>
            </a:r>
            <a:r>
              <a:rPr sz="1637" dirty="0">
                <a:solidFill>
                  <a:srgbClr val="CB297B"/>
                </a:solidFill>
              </a:rPr>
              <a:t> and expensive </a:t>
            </a:r>
            <a:r>
              <a:rPr sz="1637" spc="48" dirty="0">
                <a:solidFill>
                  <a:srgbClr val="CB297B"/>
                </a:solidFill>
              </a:rPr>
              <a:t>to</a:t>
            </a:r>
            <a:r>
              <a:rPr sz="1637" dirty="0">
                <a:solidFill>
                  <a:srgbClr val="CB297B"/>
                </a:solidFill>
              </a:rPr>
              <a:t> train and </a:t>
            </a:r>
            <a:r>
              <a:rPr sz="1637" spc="-11" dirty="0">
                <a:solidFill>
                  <a:srgbClr val="CB297B"/>
                </a:solidFill>
              </a:rPr>
              <a:t>run</a:t>
            </a:r>
            <a:endParaRPr sz="1637" dirty="0"/>
          </a:p>
        </p:txBody>
      </p:sp>
      <p:sp>
        <p:nvSpPr>
          <p:cNvPr id="11" name="object 11"/>
          <p:cNvSpPr txBox="1"/>
          <p:nvPr/>
        </p:nvSpPr>
        <p:spPr>
          <a:xfrm>
            <a:off x="3850542" y="1787315"/>
            <a:ext cx="2026499" cy="772888"/>
          </a:xfrm>
          <a:prstGeom prst="rect">
            <a:avLst/>
          </a:prstGeom>
          <a:solidFill>
            <a:srgbClr val="00A2FF"/>
          </a:solidFill>
        </p:spPr>
        <p:txBody>
          <a:bodyPr vert="horz" wrap="square" lIns="0" tIns="218043" rIns="0" bIns="0" rtlCol="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sz="1796" spc="50" dirty="0">
                <a:solidFill>
                  <a:srgbClr val="FFFFFF"/>
                </a:solidFill>
              </a:rPr>
              <a:t>LM</a:t>
            </a:r>
            <a:endParaRPr lang="en-US" sz="1796" spc="50" dirty="0">
              <a:solidFill>
                <a:srgbClr val="FFFFFF"/>
              </a:solidFill>
            </a:endParaRPr>
          </a:p>
          <a:p>
            <a:pPr algn="ctr">
              <a:lnSpc>
                <a:spcPct val="100000"/>
              </a:lnSpc>
            </a:pPr>
            <a:endParaRPr lang="en-US" sz="1796" spc="50" dirty="0">
              <a:solidFill>
                <a:srgbClr val="FFFFFF"/>
              </a:solidFill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093648" y="2268790"/>
            <a:ext cx="279557" cy="259219"/>
          </a:xfrm>
          <a:prstGeom prst="rect">
            <a:avLst/>
          </a:prstGeom>
        </p:spPr>
        <p:txBody>
          <a:bodyPr vert="horz" wrap="square" lIns="0" tIns="7220" rIns="0" bIns="0" rtlCol="0">
            <a:spAutoFit/>
          </a:bodyPr>
          <a:lstStyle/>
          <a:p>
            <a:pPr marL="5776">
              <a:spcBef>
                <a:spcPts val="57"/>
              </a:spcBef>
            </a:pPr>
            <a:r>
              <a:rPr sz="1637" spc="-11" dirty="0"/>
              <a:t>vs.</a:t>
            </a:r>
            <a:endParaRPr sz="1637"/>
          </a:p>
        </p:txBody>
      </p:sp>
      <p:pic>
        <p:nvPicPr>
          <p:cNvPr id="13" name="object 1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769168" y="1652590"/>
            <a:ext cx="1136756" cy="1448665"/>
          </a:xfrm>
          <a:prstGeom prst="rect">
            <a:avLst/>
          </a:prstGeom>
        </p:spPr>
      </p:pic>
      <p:sp>
        <p:nvSpPr>
          <p:cNvPr id="14" name="object 14"/>
          <p:cNvSpPr txBox="1"/>
          <p:nvPr/>
        </p:nvSpPr>
        <p:spPr>
          <a:xfrm>
            <a:off x="3102725" y="3478280"/>
            <a:ext cx="5271149" cy="1268813"/>
          </a:xfrm>
          <a:prstGeom prst="rect">
            <a:avLst/>
          </a:prstGeom>
        </p:spPr>
        <p:txBody>
          <a:bodyPr vert="horz" wrap="square" lIns="0" tIns="6354" rIns="0" bIns="0" rtlCol="0">
            <a:spAutoFit/>
          </a:bodyPr>
          <a:lstStyle/>
          <a:p>
            <a:pPr marL="61225">
              <a:spcBef>
                <a:spcPts val="50"/>
              </a:spcBef>
            </a:pPr>
            <a:r>
              <a:rPr sz="1569" b="1" dirty="0"/>
              <a:t>Long-term</a:t>
            </a:r>
            <a:r>
              <a:rPr sz="1569" b="1" spc="32" dirty="0"/>
              <a:t> </a:t>
            </a:r>
            <a:r>
              <a:rPr sz="1569" b="1" spc="-5" dirty="0"/>
              <a:t>goal:</a:t>
            </a:r>
            <a:r>
              <a:rPr sz="1569" b="1" spc="32" dirty="0"/>
              <a:t> </a:t>
            </a:r>
            <a:r>
              <a:rPr sz="1569" dirty="0"/>
              <a:t>can</a:t>
            </a:r>
            <a:r>
              <a:rPr sz="1569" spc="32" dirty="0"/>
              <a:t> </a:t>
            </a:r>
            <a:r>
              <a:rPr sz="1569" dirty="0"/>
              <a:t>we</a:t>
            </a:r>
            <a:r>
              <a:rPr sz="1569" spc="34" dirty="0"/>
              <a:t> </a:t>
            </a:r>
            <a:r>
              <a:rPr sz="1569" dirty="0"/>
              <a:t>possibly</a:t>
            </a:r>
            <a:r>
              <a:rPr sz="1569" spc="32" dirty="0"/>
              <a:t> </a:t>
            </a:r>
            <a:r>
              <a:rPr sz="1569" dirty="0"/>
              <a:t>reduce</a:t>
            </a:r>
            <a:r>
              <a:rPr sz="1569" spc="32" dirty="0"/>
              <a:t> </a:t>
            </a:r>
            <a:r>
              <a:rPr sz="1569" dirty="0"/>
              <a:t>the</a:t>
            </a:r>
            <a:r>
              <a:rPr sz="1569" spc="32" dirty="0"/>
              <a:t> </a:t>
            </a:r>
            <a:r>
              <a:rPr sz="1569" b="1" dirty="0"/>
              <a:t>training</a:t>
            </a:r>
            <a:r>
              <a:rPr sz="1569" b="1" spc="32" dirty="0"/>
              <a:t> </a:t>
            </a:r>
            <a:r>
              <a:rPr sz="1569" spc="-11" dirty="0"/>
              <a:t>and</a:t>
            </a:r>
            <a:endParaRPr sz="1569"/>
          </a:p>
          <a:p>
            <a:pPr marL="5776">
              <a:spcBef>
                <a:spcPts val="30"/>
              </a:spcBef>
            </a:pPr>
            <a:r>
              <a:rPr sz="1569" b="1" dirty="0"/>
              <a:t>inference costs,</a:t>
            </a:r>
            <a:r>
              <a:rPr sz="1569" b="1" spc="2" dirty="0"/>
              <a:t> </a:t>
            </a:r>
            <a:r>
              <a:rPr sz="1569" dirty="0"/>
              <a:t>and scale </a:t>
            </a:r>
            <a:r>
              <a:rPr sz="1569" spc="36" dirty="0"/>
              <a:t>down</a:t>
            </a:r>
            <a:r>
              <a:rPr sz="1569" dirty="0"/>
              <a:t> the</a:t>
            </a:r>
            <a:r>
              <a:rPr sz="1569" spc="2" dirty="0"/>
              <a:t> </a:t>
            </a:r>
            <a:r>
              <a:rPr sz="1569" dirty="0"/>
              <a:t>size </a:t>
            </a:r>
            <a:r>
              <a:rPr sz="1569" spc="25" dirty="0"/>
              <a:t>of</a:t>
            </a:r>
            <a:r>
              <a:rPr sz="1569" dirty="0"/>
              <a:t> </a:t>
            </a:r>
            <a:r>
              <a:rPr sz="1569" spc="-5" dirty="0"/>
              <a:t>LLMs?</a:t>
            </a:r>
            <a:endParaRPr sz="1569"/>
          </a:p>
          <a:p>
            <a:pPr marL="859174" marR="842135">
              <a:lnSpc>
                <a:spcPct val="101099"/>
              </a:lnSpc>
              <a:spcBef>
                <a:spcPts val="1312"/>
              </a:spcBef>
            </a:pPr>
            <a:r>
              <a:rPr sz="1342" dirty="0">
                <a:solidFill>
                  <a:srgbClr val="017100"/>
                </a:solidFill>
              </a:rPr>
              <a:t>e.g.,</a:t>
            </a:r>
            <a:r>
              <a:rPr sz="1342" spc="-30" dirty="0">
                <a:solidFill>
                  <a:srgbClr val="017100"/>
                </a:solidFill>
              </a:rPr>
              <a:t> </a:t>
            </a:r>
            <a:r>
              <a:rPr sz="1342" spc="-36" dirty="0">
                <a:solidFill>
                  <a:srgbClr val="017100"/>
                </a:solidFill>
              </a:rPr>
              <a:t>RETRO</a:t>
            </a:r>
            <a:r>
              <a:rPr sz="1342" spc="-30" dirty="0">
                <a:solidFill>
                  <a:srgbClr val="017100"/>
                </a:solidFill>
              </a:rPr>
              <a:t> </a:t>
            </a:r>
            <a:r>
              <a:rPr sz="1342" dirty="0">
                <a:solidFill>
                  <a:srgbClr val="017100"/>
                </a:solidFill>
              </a:rPr>
              <a:t>(Borgeaud</a:t>
            </a:r>
            <a:r>
              <a:rPr sz="1342" spc="-30" dirty="0">
                <a:solidFill>
                  <a:srgbClr val="017100"/>
                </a:solidFill>
              </a:rPr>
              <a:t> </a:t>
            </a:r>
            <a:r>
              <a:rPr sz="1342" dirty="0">
                <a:solidFill>
                  <a:srgbClr val="017100"/>
                </a:solidFill>
              </a:rPr>
              <a:t>et</a:t>
            </a:r>
            <a:r>
              <a:rPr sz="1342" spc="-27" dirty="0">
                <a:solidFill>
                  <a:srgbClr val="017100"/>
                </a:solidFill>
              </a:rPr>
              <a:t> </a:t>
            </a:r>
            <a:r>
              <a:rPr sz="1342" dirty="0">
                <a:solidFill>
                  <a:srgbClr val="017100"/>
                </a:solidFill>
              </a:rPr>
              <a:t>al.,</a:t>
            </a:r>
            <a:r>
              <a:rPr sz="1342" spc="-30" dirty="0">
                <a:solidFill>
                  <a:srgbClr val="017100"/>
                </a:solidFill>
              </a:rPr>
              <a:t> </a:t>
            </a:r>
            <a:r>
              <a:rPr sz="1342" spc="-5" dirty="0">
                <a:solidFill>
                  <a:srgbClr val="017100"/>
                </a:solidFill>
              </a:rPr>
              <a:t>2021):</a:t>
            </a:r>
            <a:r>
              <a:rPr sz="1342" spc="-30" dirty="0">
                <a:solidFill>
                  <a:srgbClr val="017100"/>
                </a:solidFill>
              </a:rPr>
              <a:t> </a:t>
            </a:r>
            <a:r>
              <a:rPr sz="1342" spc="25" dirty="0">
                <a:solidFill>
                  <a:srgbClr val="017100"/>
                </a:solidFill>
              </a:rPr>
              <a:t>“obtains </a:t>
            </a:r>
            <a:r>
              <a:rPr sz="1342" dirty="0">
                <a:solidFill>
                  <a:srgbClr val="017100"/>
                </a:solidFill>
              </a:rPr>
              <a:t>comparable</a:t>
            </a:r>
            <a:r>
              <a:rPr sz="1342" spc="45" dirty="0">
                <a:solidFill>
                  <a:srgbClr val="017100"/>
                </a:solidFill>
              </a:rPr>
              <a:t> </a:t>
            </a:r>
            <a:r>
              <a:rPr sz="1342" dirty="0">
                <a:solidFill>
                  <a:srgbClr val="017100"/>
                </a:solidFill>
              </a:rPr>
              <a:t>performance</a:t>
            </a:r>
            <a:r>
              <a:rPr sz="1342" spc="50" dirty="0">
                <a:solidFill>
                  <a:srgbClr val="017100"/>
                </a:solidFill>
              </a:rPr>
              <a:t> </a:t>
            </a:r>
            <a:r>
              <a:rPr sz="1342" spc="39" dirty="0">
                <a:solidFill>
                  <a:srgbClr val="017100"/>
                </a:solidFill>
              </a:rPr>
              <a:t>to</a:t>
            </a:r>
            <a:r>
              <a:rPr sz="1342" spc="48" dirty="0">
                <a:solidFill>
                  <a:srgbClr val="017100"/>
                </a:solidFill>
              </a:rPr>
              <a:t> </a:t>
            </a:r>
            <a:r>
              <a:rPr sz="1342" spc="-68" dirty="0">
                <a:solidFill>
                  <a:srgbClr val="017100"/>
                </a:solidFill>
              </a:rPr>
              <a:t>GPT-</a:t>
            </a:r>
            <a:r>
              <a:rPr sz="1342" spc="43" dirty="0">
                <a:solidFill>
                  <a:srgbClr val="017100"/>
                </a:solidFill>
              </a:rPr>
              <a:t>3</a:t>
            </a:r>
            <a:r>
              <a:rPr sz="1342" spc="50" dirty="0">
                <a:solidFill>
                  <a:srgbClr val="017100"/>
                </a:solidFill>
              </a:rPr>
              <a:t> </a:t>
            </a:r>
            <a:r>
              <a:rPr sz="1342" dirty="0">
                <a:solidFill>
                  <a:srgbClr val="017100"/>
                </a:solidFill>
              </a:rPr>
              <a:t>on</a:t>
            </a:r>
            <a:r>
              <a:rPr sz="1342" spc="50" dirty="0">
                <a:solidFill>
                  <a:srgbClr val="017100"/>
                </a:solidFill>
              </a:rPr>
              <a:t> </a:t>
            </a:r>
            <a:r>
              <a:rPr sz="1342" dirty="0">
                <a:solidFill>
                  <a:srgbClr val="017100"/>
                </a:solidFill>
              </a:rPr>
              <a:t>the</a:t>
            </a:r>
            <a:r>
              <a:rPr sz="1342" spc="50" dirty="0">
                <a:solidFill>
                  <a:srgbClr val="017100"/>
                </a:solidFill>
              </a:rPr>
              <a:t> </a:t>
            </a:r>
            <a:r>
              <a:rPr sz="1342" spc="-5" dirty="0">
                <a:solidFill>
                  <a:srgbClr val="017100"/>
                </a:solidFill>
              </a:rPr>
              <a:t>Pile, </a:t>
            </a:r>
            <a:r>
              <a:rPr sz="1342" dirty="0">
                <a:solidFill>
                  <a:srgbClr val="017100"/>
                </a:solidFill>
              </a:rPr>
              <a:t>despite</a:t>
            </a:r>
            <a:r>
              <a:rPr sz="1342" spc="59" dirty="0">
                <a:solidFill>
                  <a:srgbClr val="017100"/>
                </a:solidFill>
              </a:rPr>
              <a:t> </a:t>
            </a:r>
            <a:r>
              <a:rPr sz="1342" dirty="0">
                <a:solidFill>
                  <a:srgbClr val="017100"/>
                </a:solidFill>
              </a:rPr>
              <a:t>using</a:t>
            </a:r>
            <a:r>
              <a:rPr sz="1342" spc="64" dirty="0">
                <a:solidFill>
                  <a:srgbClr val="017100"/>
                </a:solidFill>
              </a:rPr>
              <a:t> </a:t>
            </a:r>
            <a:r>
              <a:rPr sz="1342" b="1" dirty="0">
                <a:solidFill>
                  <a:srgbClr val="017100"/>
                </a:solidFill>
              </a:rPr>
              <a:t>25x</a:t>
            </a:r>
            <a:r>
              <a:rPr sz="1342" b="1" spc="64" dirty="0">
                <a:solidFill>
                  <a:srgbClr val="017100"/>
                </a:solidFill>
              </a:rPr>
              <a:t> </a:t>
            </a:r>
            <a:r>
              <a:rPr sz="1342" b="1" dirty="0">
                <a:solidFill>
                  <a:srgbClr val="017100"/>
                </a:solidFill>
              </a:rPr>
              <a:t>fewer</a:t>
            </a:r>
            <a:r>
              <a:rPr sz="1342" b="1" spc="64" dirty="0">
                <a:solidFill>
                  <a:srgbClr val="017100"/>
                </a:solidFill>
              </a:rPr>
              <a:t> </a:t>
            </a:r>
            <a:r>
              <a:rPr sz="1342" b="1" spc="18" dirty="0">
                <a:solidFill>
                  <a:srgbClr val="017100"/>
                </a:solidFill>
              </a:rPr>
              <a:t>parameters</a:t>
            </a:r>
            <a:r>
              <a:rPr sz="1342" spc="18" dirty="0">
                <a:solidFill>
                  <a:srgbClr val="017100"/>
                </a:solidFill>
              </a:rPr>
              <a:t>”</a:t>
            </a:r>
            <a:endParaRPr sz="1342"/>
          </a:p>
        </p:txBody>
      </p:sp>
      <p:pic>
        <p:nvPicPr>
          <p:cNvPr id="19" name="Picture 18" descr="A diagram of a data store&#10;&#10;Description automatically generated">
            <a:extLst>
              <a:ext uri="{FF2B5EF4-FFF2-40B4-BE49-F238E27FC236}">
                <a16:creationId xmlns:a16="http://schemas.microsoft.com/office/drawing/2014/main" id="{35CB1DB3-AA8D-BF12-A0BE-0DE4A0E0B2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321" y="1592175"/>
            <a:ext cx="2254327" cy="1841563"/>
          </a:xfrm>
          <a:prstGeom prst="rect">
            <a:avLst/>
          </a:prstGeom>
        </p:spPr>
      </p:pic>
      <p:sp>
        <p:nvSpPr>
          <p:cNvPr id="20" name="Google Shape;138;g1501cc781cf_0_0">
            <a:extLst>
              <a:ext uri="{FF2B5EF4-FFF2-40B4-BE49-F238E27FC236}">
                <a16:creationId xmlns:a16="http://schemas.microsoft.com/office/drawing/2014/main" id="{6E527CB2-704E-2FE8-B87D-1BE0900501E4}"/>
              </a:ext>
            </a:extLst>
          </p:cNvPr>
          <p:cNvSpPr txBox="1"/>
          <p:nvPr/>
        </p:nvSpPr>
        <p:spPr>
          <a:xfrm>
            <a:off x="2903308" y="4893119"/>
            <a:ext cx="3498234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[</a:t>
            </a: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Slides: </a:t>
            </a:r>
            <a:r>
              <a:rPr lang="en-US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Akari</a:t>
            </a: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 </a:t>
            </a:r>
            <a:r>
              <a:rPr lang="en-US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Asai</a:t>
            </a: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, </a:t>
            </a:r>
            <a:r>
              <a:rPr lang="en-US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Sewon</a:t>
            </a: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 Min, </a:t>
            </a:r>
            <a:r>
              <a:rPr lang="en-US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Zexuan</a:t>
            </a: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 Zhong, </a:t>
            </a:r>
            <a:r>
              <a:rPr lang="en-US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Danqi</a:t>
            </a: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 Chen</a:t>
            </a:r>
            <a:r>
              <a:rPr lang="en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]</a:t>
            </a:r>
            <a:endParaRPr sz="900" dirty="0">
              <a:solidFill>
                <a:schemeClr val="tx1">
                  <a:lumMod val="65000"/>
                  <a:lumOff val="35000"/>
                </a:schemeClr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/>
              <a:t>What are the </a:t>
            </a:r>
            <a:r>
              <a:rPr lang="en-US" dirty="0"/>
              <a:t>K</a:t>
            </a:r>
            <a:r>
              <a:rPr dirty="0"/>
              <a:t>ey </a:t>
            </a:r>
            <a:r>
              <a:rPr lang="en-US" dirty="0"/>
              <a:t>D</a:t>
            </a:r>
            <a:r>
              <a:rPr dirty="0"/>
              <a:t>esign </a:t>
            </a:r>
            <a:r>
              <a:rPr lang="en-US" dirty="0"/>
              <a:t>Q</a:t>
            </a:r>
            <a:r>
              <a:rPr dirty="0"/>
              <a:t>uestions?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3E7A697-82A4-AB22-EE89-9FB77152152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fontScale="92500" lnSpcReduction="10000"/>
          </a:bodyPr>
          <a:lstStyle/>
          <a:p>
            <a:pPr marL="379095" indent="-367030">
              <a:lnSpc>
                <a:spcPct val="100000"/>
              </a:lnSpc>
              <a:spcBef>
                <a:spcPts val="525"/>
              </a:spcBef>
              <a:buFont typeface="Arial"/>
              <a:buChar char="●"/>
              <a:tabLst>
                <a:tab pos="379095" algn="l"/>
                <a:tab pos="379730" algn="l"/>
              </a:tabLst>
            </a:pPr>
            <a:r>
              <a:rPr lang="en-US" dirty="0">
                <a:solidFill>
                  <a:srgbClr val="C00000"/>
                </a:solidFill>
              </a:rPr>
              <a:t>What are your memories?</a:t>
            </a:r>
          </a:p>
          <a:p>
            <a:pPr marL="836294" lvl="1" indent="-336550">
              <a:lnSpc>
                <a:spcPct val="100000"/>
              </a:lnSpc>
              <a:spcBef>
                <a:spcPts val="330"/>
              </a:spcBef>
              <a:buFont typeface="Arial MT"/>
              <a:buChar char="○"/>
              <a:tabLst>
                <a:tab pos="836294" algn="l"/>
                <a:tab pos="836930" algn="l"/>
              </a:tabLst>
            </a:pPr>
            <a:r>
              <a:rPr lang="en-US" dirty="0"/>
              <a:t>Documents, database records, training examples, etc.</a:t>
            </a:r>
          </a:p>
          <a:p>
            <a:pPr lvl="1">
              <a:lnSpc>
                <a:spcPct val="100000"/>
              </a:lnSpc>
              <a:spcBef>
                <a:spcPts val="10"/>
              </a:spcBef>
              <a:buClr>
                <a:srgbClr val="595959"/>
              </a:buClr>
              <a:buFont typeface="Arial MT"/>
              <a:buChar char="○"/>
            </a:pPr>
            <a:endParaRPr lang="en-US" dirty="0"/>
          </a:p>
          <a:p>
            <a:pPr marL="379095" indent="-367030">
              <a:lnSpc>
                <a:spcPct val="100000"/>
              </a:lnSpc>
              <a:spcBef>
                <a:spcPts val="5"/>
              </a:spcBef>
              <a:buFont typeface="Arial"/>
              <a:buChar char="●"/>
              <a:tabLst>
                <a:tab pos="379095" algn="l"/>
                <a:tab pos="379730" algn="l"/>
              </a:tabLst>
            </a:pPr>
            <a:r>
              <a:rPr lang="en-US" dirty="0">
                <a:solidFill>
                  <a:srgbClr val="C00000"/>
                </a:solidFill>
              </a:rPr>
              <a:t>How to retrieve memories?</a:t>
            </a:r>
          </a:p>
          <a:p>
            <a:pPr marL="836294" lvl="1" indent="-336550">
              <a:lnSpc>
                <a:spcPct val="100000"/>
              </a:lnSpc>
              <a:spcBef>
                <a:spcPts val="330"/>
              </a:spcBef>
              <a:buFont typeface="Arial MT"/>
              <a:buChar char="○"/>
              <a:tabLst>
                <a:tab pos="836294" algn="l"/>
                <a:tab pos="836930" algn="l"/>
              </a:tabLst>
            </a:pPr>
            <a:r>
              <a:rPr lang="en-US" dirty="0"/>
              <a:t>Use an off-the-shelf search engine (e.g. Google, </a:t>
            </a:r>
            <a:r>
              <a:rPr lang="en-US" dirty="0" err="1"/>
              <a:t>StackOverflow</a:t>
            </a:r>
            <a:r>
              <a:rPr lang="en-US" dirty="0"/>
              <a:t>).</a:t>
            </a:r>
          </a:p>
          <a:p>
            <a:pPr marL="836294" lvl="1" indent="-336550">
              <a:lnSpc>
                <a:spcPct val="100000"/>
              </a:lnSpc>
              <a:spcBef>
                <a:spcPts val="270"/>
              </a:spcBef>
              <a:buFont typeface="Arial MT"/>
              <a:buChar char="○"/>
              <a:tabLst>
                <a:tab pos="836294" algn="l"/>
                <a:tab pos="836930" algn="l"/>
              </a:tabLst>
            </a:pPr>
            <a:r>
              <a:rPr lang="en-US" dirty="0"/>
              <a:t>How to train your own memory retriever.</a:t>
            </a:r>
          </a:p>
          <a:p>
            <a:pPr lvl="1">
              <a:lnSpc>
                <a:spcPct val="100000"/>
              </a:lnSpc>
              <a:spcBef>
                <a:spcPts val="10"/>
              </a:spcBef>
              <a:buClr>
                <a:srgbClr val="595959"/>
              </a:buClr>
              <a:buFont typeface="Arial MT"/>
              <a:buChar char="○"/>
            </a:pPr>
            <a:endParaRPr lang="en-US" dirty="0"/>
          </a:p>
          <a:p>
            <a:pPr marL="379095" indent="-367030">
              <a:lnSpc>
                <a:spcPct val="100000"/>
              </a:lnSpc>
              <a:buFont typeface="Arial"/>
              <a:buChar char="●"/>
              <a:tabLst>
                <a:tab pos="379095" algn="l"/>
                <a:tab pos="379730" algn="l"/>
              </a:tabLst>
            </a:pPr>
            <a:r>
              <a:rPr lang="en-US" dirty="0">
                <a:solidFill>
                  <a:srgbClr val="C00000"/>
                </a:solidFill>
              </a:rPr>
              <a:t>How to use retrieved memories?</a:t>
            </a:r>
          </a:p>
          <a:p>
            <a:pPr marL="836294" lvl="1" indent="-336550">
              <a:lnSpc>
                <a:spcPct val="100000"/>
              </a:lnSpc>
              <a:spcBef>
                <a:spcPts val="334"/>
              </a:spcBef>
              <a:buFont typeface="Arial MT"/>
              <a:buChar char="○"/>
              <a:tabLst>
                <a:tab pos="836294" algn="l"/>
                <a:tab pos="836930" algn="l"/>
              </a:tabLst>
            </a:pPr>
            <a:r>
              <a:rPr lang="en-US" dirty="0"/>
              <a:t>"Text fusion"</a:t>
            </a:r>
          </a:p>
          <a:p>
            <a:pPr marL="836294" lvl="1" indent="-336550">
              <a:lnSpc>
                <a:spcPct val="100000"/>
              </a:lnSpc>
              <a:spcBef>
                <a:spcPts val="270"/>
              </a:spcBef>
              <a:buFont typeface="Arial MT"/>
              <a:buChar char="○"/>
              <a:tabLst>
                <a:tab pos="836294" algn="l"/>
                <a:tab pos="836930" algn="l"/>
              </a:tabLst>
            </a:pPr>
            <a:r>
              <a:rPr lang="en-US" dirty="0"/>
              <a:t>Common failure modes:</a:t>
            </a:r>
          </a:p>
          <a:p>
            <a:pPr marL="1293495" lvl="2" indent="-336550">
              <a:lnSpc>
                <a:spcPct val="100000"/>
              </a:lnSpc>
              <a:spcBef>
                <a:spcPts val="270"/>
              </a:spcBef>
              <a:buFont typeface="Arial MT"/>
              <a:buChar char="■"/>
              <a:tabLst>
                <a:tab pos="1293495" algn="l"/>
                <a:tab pos="1294130" algn="l"/>
              </a:tabLst>
            </a:pPr>
            <a:r>
              <a:rPr lang="en-US" dirty="0"/>
              <a:t>Underutilization: model ignores retrieved memories.</a:t>
            </a:r>
          </a:p>
          <a:p>
            <a:pPr marL="1293495" lvl="2" indent="-336550">
              <a:lnSpc>
                <a:spcPct val="100000"/>
              </a:lnSpc>
              <a:spcBef>
                <a:spcPts val="270"/>
              </a:spcBef>
              <a:buFont typeface="Arial MT"/>
              <a:buChar char="■"/>
              <a:tabLst>
                <a:tab pos="1293495" algn="l"/>
                <a:tab pos="1294130" algn="l"/>
              </a:tabLst>
            </a:pPr>
            <a:r>
              <a:rPr lang="en-US" dirty="0"/>
              <a:t>Overreliance: model depends too much on memories!</a:t>
            </a:r>
          </a:p>
          <a:p>
            <a:pPr marL="114300" indent="0">
              <a:buNone/>
            </a:pPr>
            <a:endParaRPr lang="en-US" dirty="0"/>
          </a:p>
        </p:txBody>
      </p:sp>
      <p:sp>
        <p:nvSpPr>
          <p:cNvPr id="4" name="Google Shape;138;g1501cc781cf_0_0">
            <a:extLst>
              <a:ext uri="{FF2B5EF4-FFF2-40B4-BE49-F238E27FC236}">
                <a16:creationId xmlns:a16="http://schemas.microsoft.com/office/drawing/2014/main" id="{A1B73E50-0A28-D1B4-2AF4-381BA267ED7D}"/>
              </a:ext>
            </a:extLst>
          </p:cNvPr>
          <p:cNvSpPr txBox="1"/>
          <p:nvPr/>
        </p:nvSpPr>
        <p:spPr>
          <a:xfrm>
            <a:off x="2586780" y="4865004"/>
            <a:ext cx="3498234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[</a:t>
            </a: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Slides: Kelvin </a:t>
            </a:r>
            <a:r>
              <a:rPr lang="en-US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Guu</a:t>
            </a:r>
            <a:r>
              <a:rPr lang="en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]</a:t>
            </a:r>
            <a:endParaRPr sz="900" dirty="0">
              <a:solidFill>
                <a:schemeClr val="tx1">
                  <a:lumMod val="65000"/>
                  <a:lumOff val="35000"/>
                </a:schemeClr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28078708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6A88CD6-0857-A645-E6E1-DA263DF1260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Back to our topic</a:t>
            </a:r>
          </a:p>
        </p:txBody>
      </p:sp>
    </p:spTree>
    <p:extLst>
      <p:ext uri="{BB962C8B-B14F-4D97-AF65-F5344CB8AC3E}">
        <p14:creationId xmlns:p14="http://schemas.microsoft.com/office/powerpoint/2010/main" val="165815649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pc="105" dirty="0"/>
              <a:t>A</a:t>
            </a:r>
            <a:r>
              <a:rPr spc="85" dirty="0"/>
              <a:t>n</a:t>
            </a:r>
            <a:r>
              <a:rPr dirty="0"/>
              <a:t>a</a:t>
            </a:r>
            <a:r>
              <a:rPr spc="25" dirty="0"/>
              <a:t>t</a:t>
            </a:r>
            <a:r>
              <a:rPr spc="114" dirty="0"/>
              <a:t>o</a:t>
            </a:r>
            <a:r>
              <a:rPr spc="70" dirty="0"/>
              <a:t>my</a:t>
            </a:r>
            <a:r>
              <a:rPr spc="-200" dirty="0"/>
              <a:t> </a:t>
            </a:r>
            <a:r>
              <a:rPr spc="100" dirty="0"/>
              <a:t>o</a:t>
            </a:r>
            <a:r>
              <a:rPr spc="155" dirty="0"/>
              <a:t>f</a:t>
            </a:r>
            <a:r>
              <a:rPr spc="-200" dirty="0"/>
              <a:t> </a:t>
            </a:r>
            <a:r>
              <a:rPr spc="25" dirty="0"/>
              <a:t>a</a:t>
            </a:r>
            <a:r>
              <a:rPr spc="-200" dirty="0"/>
              <a:t> </a:t>
            </a:r>
            <a:r>
              <a:rPr lang="en-US" spc="50" dirty="0"/>
              <a:t>N</a:t>
            </a:r>
            <a:r>
              <a:rPr spc="50" dirty="0"/>
              <a:t>eu</a:t>
            </a:r>
            <a:r>
              <a:rPr spc="-20" dirty="0"/>
              <a:t>r</a:t>
            </a:r>
            <a:r>
              <a:rPr spc="-10" dirty="0"/>
              <a:t>al</a:t>
            </a:r>
            <a:r>
              <a:rPr spc="-200" dirty="0"/>
              <a:t> </a:t>
            </a:r>
            <a:r>
              <a:rPr lang="en-US" spc="-35" dirty="0"/>
              <a:t>R</a:t>
            </a:r>
            <a:r>
              <a:rPr spc="60" dirty="0"/>
              <a:t>e</a:t>
            </a:r>
            <a:r>
              <a:rPr spc="45" dirty="0"/>
              <a:t>tr</a:t>
            </a:r>
            <a:r>
              <a:rPr spc="15" dirty="0"/>
              <a:t>i</a:t>
            </a:r>
            <a:r>
              <a:rPr spc="75" dirty="0"/>
              <a:t>e</a:t>
            </a:r>
            <a:r>
              <a:rPr spc="10" dirty="0"/>
              <a:t>v</a:t>
            </a:r>
            <a:r>
              <a:rPr spc="70" dirty="0"/>
              <a:t>er</a:t>
            </a:r>
          </a:p>
        </p:txBody>
      </p:sp>
      <p:sp>
        <p:nvSpPr>
          <p:cNvPr id="33" name="Content Placeholder 32">
            <a:extLst>
              <a:ext uri="{FF2B5EF4-FFF2-40B4-BE49-F238E27FC236}">
                <a16:creationId xmlns:a16="http://schemas.microsoft.com/office/drawing/2014/main" id="{CD505237-591C-8236-03CB-0C538319B33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marL="376555" indent="-339090">
              <a:lnSpc>
                <a:spcPts val="1664"/>
              </a:lnSpc>
              <a:spcBef>
                <a:spcPts val="100"/>
              </a:spcBef>
              <a:buAutoNum type="arabicPeriod"/>
              <a:tabLst>
                <a:tab pos="376555" algn="l"/>
                <a:tab pos="377190" algn="l"/>
              </a:tabLst>
            </a:pPr>
            <a:r>
              <a:rPr lang="en-US" dirty="0"/>
              <a:t>Score the input against each key.</a:t>
            </a:r>
          </a:p>
          <a:p>
            <a:pPr marL="376555" indent="-364490">
              <a:lnSpc>
                <a:spcPts val="1664"/>
              </a:lnSpc>
              <a:buAutoNum type="arabicPeriod"/>
              <a:tabLst>
                <a:tab pos="376555" algn="l"/>
                <a:tab pos="377190" algn="l"/>
              </a:tabLst>
            </a:pPr>
            <a:r>
              <a:rPr lang="en-US" dirty="0"/>
              <a:t>Return the value for the highest scoring key.</a:t>
            </a:r>
          </a:p>
          <a:p>
            <a:endParaRPr lang="en-US" dirty="0"/>
          </a:p>
        </p:txBody>
      </p:sp>
      <p:sp>
        <p:nvSpPr>
          <p:cNvPr id="3" name="object 3"/>
          <p:cNvSpPr txBox="1"/>
          <p:nvPr/>
        </p:nvSpPr>
        <p:spPr>
          <a:xfrm>
            <a:off x="4343400" y="2139875"/>
            <a:ext cx="1170305" cy="293029"/>
          </a:xfrm>
          <a:prstGeom prst="rect">
            <a:avLst/>
          </a:prstGeom>
          <a:solidFill>
            <a:srgbClr val="D9EAD3"/>
          </a:solidFill>
          <a:ln w="9524">
            <a:solidFill>
              <a:srgbClr val="595959"/>
            </a:solidFill>
          </a:ln>
        </p:spPr>
        <p:txBody>
          <a:bodyPr vert="horz" wrap="square" lIns="0" tIns="768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605"/>
              </a:spcBef>
            </a:pPr>
            <a:r>
              <a:rPr sz="1400" spc="-35" dirty="0">
                <a:latin typeface="Corbel" panose="020B0503020204020204" pitchFamily="34" charset="0"/>
                <a:cs typeface="Tahoma"/>
              </a:rPr>
              <a:t>key</a:t>
            </a:r>
            <a:endParaRPr sz="1400" dirty="0">
              <a:latin typeface="Corbel" panose="020B0503020204020204" pitchFamily="34" charset="0"/>
              <a:cs typeface="Tahom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343400" y="2622599"/>
            <a:ext cx="1170305" cy="293029"/>
          </a:xfrm>
          <a:prstGeom prst="rect">
            <a:avLst/>
          </a:prstGeom>
          <a:solidFill>
            <a:srgbClr val="D9EAD3"/>
          </a:solidFill>
          <a:ln w="9524">
            <a:solidFill>
              <a:srgbClr val="595959"/>
            </a:solidFill>
          </a:ln>
        </p:spPr>
        <p:txBody>
          <a:bodyPr vert="horz" wrap="square" lIns="0" tIns="768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605"/>
              </a:spcBef>
            </a:pPr>
            <a:r>
              <a:rPr sz="1400" spc="-35" dirty="0">
                <a:latin typeface="Corbel" panose="020B0503020204020204" pitchFamily="34" charset="0"/>
                <a:cs typeface="Tahoma"/>
              </a:rPr>
              <a:t>key</a:t>
            </a:r>
            <a:endParaRPr sz="1400" dirty="0">
              <a:latin typeface="Corbel" panose="020B0503020204020204" pitchFamily="34" charset="0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343400" y="3105324"/>
            <a:ext cx="1170305" cy="293029"/>
          </a:xfrm>
          <a:prstGeom prst="rect">
            <a:avLst/>
          </a:prstGeom>
          <a:solidFill>
            <a:srgbClr val="D9EAD3"/>
          </a:solidFill>
          <a:ln w="9524">
            <a:solidFill>
              <a:srgbClr val="595959"/>
            </a:solidFill>
          </a:ln>
        </p:spPr>
        <p:txBody>
          <a:bodyPr vert="horz" wrap="square" lIns="0" tIns="768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605"/>
              </a:spcBef>
            </a:pPr>
            <a:r>
              <a:rPr sz="1400" spc="-35" dirty="0">
                <a:latin typeface="Corbel" panose="020B0503020204020204" pitchFamily="34" charset="0"/>
                <a:cs typeface="Tahoma"/>
              </a:rPr>
              <a:t>key</a:t>
            </a:r>
            <a:endParaRPr sz="1400" dirty="0">
              <a:latin typeface="Corbel" panose="020B0503020204020204" pitchFamily="34" charset="0"/>
              <a:cs typeface="Tahom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343400" y="3588049"/>
            <a:ext cx="1170305" cy="293029"/>
          </a:xfrm>
          <a:prstGeom prst="rect">
            <a:avLst/>
          </a:prstGeom>
          <a:solidFill>
            <a:srgbClr val="D9EAD3"/>
          </a:solidFill>
          <a:ln w="9524">
            <a:solidFill>
              <a:srgbClr val="595959"/>
            </a:solidFill>
          </a:ln>
        </p:spPr>
        <p:txBody>
          <a:bodyPr vert="horz" wrap="square" lIns="0" tIns="768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605"/>
              </a:spcBef>
            </a:pPr>
            <a:r>
              <a:rPr sz="1400" spc="-35" dirty="0">
                <a:latin typeface="Corbel" panose="020B0503020204020204" pitchFamily="34" charset="0"/>
                <a:cs typeface="Tahoma"/>
              </a:rPr>
              <a:t>key</a:t>
            </a:r>
            <a:endParaRPr sz="1400" dirty="0">
              <a:latin typeface="Corbel" panose="020B0503020204020204" pitchFamily="34" charset="0"/>
              <a:cs typeface="Tahoma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5721062" y="2135112"/>
            <a:ext cx="1179830" cy="387350"/>
            <a:chOff x="5721062" y="2135112"/>
            <a:chExt cx="1179830" cy="387350"/>
          </a:xfrm>
        </p:grpSpPr>
        <p:sp>
          <p:nvSpPr>
            <p:cNvPr id="8" name="object 8"/>
            <p:cNvSpPr/>
            <p:nvPr/>
          </p:nvSpPr>
          <p:spPr>
            <a:xfrm>
              <a:off x="5725824" y="2139875"/>
              <a:ext cx="1170305" cy="377825"/>
            </a:xfrm>
            <a:custGeom>
              <a:avLst/>
              <a:gdLst/>
              <a:ahLst/>
              <a:cxnLst/>
              <a:rect l="l" t="t" r="r" b="b"/>
              <a:pathLst>
                <a:path w="1170304" h="377825">
                  <a:moveTo>
                    <a:pt x="1170299" y="377399"/>
                  </a:moveTo>
                  <a:lnTo>
                    <a:pt x="0" y="377399"/>
                  </a:lnTo>
                  <a:lnTo>
                    <a:pt x="94349" y="0"/>
                  </a:lnTo>
                  <a:lnTo>
                    <a:pt x="1075949" y="0"/>
                  </a:lnTo>
                  <a:lnTo>
                    <a:pt x="1170299" y="377399"/>
                  </a:lnTo>
                  <a:close/>
                </a:path>
              </a:pathLst>
            </a:custGeom>
            <a:solidFill>
              <a:srgbClr val="FCE4C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5725824" y="2139875"/>
              <a:ext cx="1170305" cy="377825"/>
            </a:xfrm>
            <a:custGeom>
              <a:avLst/>
              <a:gdLst/>
              <a:ahLst/>
              <a:cxnLst/>
              <a:rect l="l" t="t" r="r" b="b"/>
              <a:pathLst>
                <a:path w="1170304" h="377825">
                  <a:moveTo>
                    <a:pt x="0" y="377399"/>
                  </a:moveTo>
                  <a:lnTo>
                    <a:pt x="94349" y="0"/>
                  </a:lnTo>
                  <a:lnTo>
                    <a:pt x="1075949" y="0"/>
                  </a:lnTo>
                  <a:lnTo>
                    <a:pt x="1170299" y="377399"/>
                  </a:lnTo>
                  <a:lnTo>
                    <a:pt x="0" y="377399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6069841" y="2214130"/>
            <a:ext cx="483234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20" dirty="0">
                <a:latin typeface="Corbel" panose="020B0503020204020204" pitchFamily="34" charset="0"/>
                <a:cs typeface="Tahoma"/>
              </a:rPr>
              <a:t>v</a:t>
            </a:r>
            <a:r>
              <a:rPr sz="1400" spc="-50" dirty="0">
                <a:latin typeface="Corbel" panose="020B0503020204020204" pitchFamily="34" charset="0"/>
                <a:cs typeface="Tahoma"/>
              </a:rPr>
              <a:t>al</a:t>
            </a:r>
            <a:r>
              <a:rPr sz="1400" spc="-80" dirty="0">
                <a:latin typeface="Corbel" panose="020B0503020204020204" pitchFamily="34" charset="0"/>
                <a:cs typeface="Tahoma"/>
              </a:rPr>
              <a:t>u</a:t>
            </a:r>
            <a:r>
              <a:rPr sz="1400" spc="-10" dirty="0">
                <a:latin typeface="Corbel" panose="020B0503020204020204" pitchFamily="34" charset="0"/>
                <a:cs typeface="Tahoma"/>
              </a:rPr>
              <a:t>e</a:t>
            </a:r>
            <a:endParaRPr sz="1400" dirty="0">
              <a:latin typeface="Corbel" panose="020B0503020204020204" pitchFamily="34" charset="0"/>
              <a:cs typeface="Tahoma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5721062" y="2617837"/>
            <a:ext cx="1179830" cy="387350"/>
            <a:chOff x="5721062" y="2617837"/>
            <a:chExt cx="1179830" cy="387350"/>
          </a:xfrm>
        </p:grpSpPr>
        <p:sp>
          <p:nvSpPr>
            <p:cNvPr id="12" name="object 12"/>
            <p:cNvSpPr/>
            <p:nvPr/>
          </p:nvSpPr>
          <p:spPr>
            <a:xfrm>
              <a:off x="5725824" y="2622599"/>
              <a:ext cx="1170305" cy="377825"/>
            </a:xfrm>
            <a:custGeom>
              <a:avLst/>
              <a:gdLst/>
              <a:ahLst/>
              <a:cxnLst/>
              <a:rect l="l" t="t" r="r" b="b"/>
              <a:pathLst>
                <a:path w="1170304" h="377825">
                  <a:moveTo>
                    <a:pt x="1170299" y="377399"/>
                  </a:moveTo>
                  <a:lnTo>
                    <a:pt x="0" y="377399"/>
                  </a:lnTo>
                  <a:lnTo>
                    <a:pt x="94349" y="0"/>
                  </a:lnTo>
                  <a:lnTo>
                    <a:pt x="1075949" y="0"/>
                  </a:lnTo>
                  <a:lnTo>
                    <a:pt x="1170299" y="377399"/>
                  </a:lnTo>
                  <a:close/>
                </a:path>
              </a:pathLst>
            </a:custGeom>
            <a:solidFill>
              <a:srgbClr val="FCE4C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5725824" y="2622599"/>
              <a:ext cx="1170305" cy="377825"/>
            </a:xfrm>
            <a:custGeom>
              <a:avLst/>
              <a:gdLst/>
              <a:ahLst/>
              <a:cxnLst/>
              <a:rect l="l" t="t" r="r" b="b"/>
              <a:pathLst>
                <a:path w="1170304" h="377825">
                  <a:moveTo>
                    <a:pt x="0" y="377399"/>
                  </a:moveTo>
                  <a:lnTo>
                    <a:pt x="94349" y="0"/>
                  </a:lnTo>
                  <a:lnTo>
                    <a:pt x="1075949" y="0"/>
                  </a:lnTo>
                  <a:lnTo>
                    <a:pt x="1170299" y="377399"/>
                  </a:lnTo>
                  <a:lnTo>
                    <a:pt x="0" y="377399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6069841" y="2696855"/>
            <a:ext cx="483234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20" dirty="0">
                <a:latin typeface="Corbel" panose="020B0503020204020204" pitchFamily="34" charset="0"/>
                <a:cs typeface="Tahoma"/>
              </a:rPr>
              <a:t>v</a:t>
            </a:r>
            <a:r>
              <a:rPr sz="1400" spc="-50" dirty="0">
                <a:latin typeface="Corbel" panose="020B0503020204020204" pitchFamily="34" charset="0"/>
                <a:cs typeface="Tahoma"/>
              </a:rPr>
              <a:t>al</a:t>
            </a:r>
            <a:r>
              <a:rPr sz="1400" spc="-80" dirty="0">
                <a:latin typeface="Corbel" panose="020B0503020204020204" pitchFamily="34" charset="0"/>
                <a:cs typeface="Tahoma"/>
              </a:rPr>
              <a:t>u</a:t>
            </a:r>
            <a:r>
              <a:rPr sz="1400" spc="-10" dirty="0">
                <a:latin typeface="Corbel" panose="020B0503020204020204" pitchFamily="34" charset="0"/>
                <a:cs typeface="Tahoma"/>
              </a:rPr>
              <a:t>e</a:t>
            </a:r>
            <a:endParaRPr sz="1400" dirty="0">
              <a:latin typeface="Corbel" panose="020B0503020204020204" pitchFamily="34" charset="0"/>
              <a:cs typeface="Tahoma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5721062" y="3100562"/>
            <a:ext cx="1179830" cy="387350"/>
            <a:chOff x="5721062" y="3100562"/>
            <a:chExt cx="1179830" cy="387350"/>
          </a:xfrm>
        </p:grpSpPr>
        <p:sp>
          <p:nvSpPr>
            <p:cNvPr id="16" name="object 16"/>
            <p:cNvSpPr/>
            <p:nvPr/>
          </p:nvSpPr>
          <p:spPr>
            <a:xfrm>
              <a:off x="5725824" y="3105324"/>
              <a:ext cx="1170305" cy="377825"/>
            </a:xfrm>
            <a:custGeom>
              <a:avLst/>
              <a:gdLst/>
              <a:ahLst/>
              <a:cxnLst/>
              <a:rect l="l" t="t" r="r" b="b"/>
              <a:pathLst>
                <a:path w="1170304" h="377825">
                  <a:moveTo>
                    <a:pt x="1170299" y="377399"/>
                  </a:moveTo>
                  <a:lnTo>
                    <a:pt x="0" y="377399"/>
                  </a:lnTo>
                  <a:lnTo>
                    <a:pt x="94349" y="0"/>
                  </a:lnTo>
                  <a:lnTo>
                    <a:pt x="1075949" y="0"/>
                  </a:lnTo>
                  <a:lnTo>
                    <a:pt x="1170299" y="377399"/>
                  </a:lnTo>
                  <a:close/>
                </a:path>
              </a:pathLst>
            </a:custGeom>
            <a:solidFill>
              <a:srgbClr val="FCE4C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5725824" y="3105324"/>
              <a:ext cx="1170305" cy="377825"/>
            </a:xfrm>
            <a:custGeom>
              <a:avLst/>
              <a:gdLst/>
              <a:ahLst/>
              <a:cxnLst/>
              <a:rect l="l" t="t" r="r" b="b"/>
              <a:pathLst>
                <a:path w="1170304" h="377825">
                  <a:moveTo>
                    <a:pt x="0" y="377399"/>
                  </a:moveTo>
                  <a:lnTo>
                    <a:pt x="94349" y="0"/>
                  </a:lnTo>
                  <a:lnTo>
                    <a:pt x="1075949" y="0"/>
                  </a:lnTo>
                  <a:lnTo>
                    <a:pt x="1170299" y="377399"/>
                  </a:lnTo>
                  <a:lnTo>
                    <a:pt x="0" y="377399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6069841" y="3179580"/>
            <a:ext cx="483234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20" dirty="0">
                <a:latin typeface="Corbel" panose="020B0503020204020204" pitchFamily="34" charset="0"/>
                <a:cs typeface="Tahoma"/>
              </a:rPr>
              <a:t>v</a:t>
            </a:r>
            <a:r>
              <a:rPr sz="1400" spc="-50" dirty="0">
                <a:latin typeface="Corbel" panose="020B0503020204020204" pitchFamily="34" charset="0"/>
                <a:cs typeface="Tahoma"/>
              </a:rPr>
              <a:t>al</a:t>
            </a:r>
            <a:r>
              <a:rPr sz="1400" spc="-80" dirty="0">
                <a:latin typeface="Corbel" panose="020B0503020204020204" pitchFamily="34" charset="0"/>
                <a:cs typeface="Tahoma"/>
              </a:rPr>
              <a:t>u</a:t>
            </a:r>
            <a:r>
              <a:rPr sz="1400" spc="-10" dirty="0">
                <a:latin typeface="Corbel" panose="020B0503020204020204" pitchFamily="34" charset="0"/>
                <a:cs typeface="Tahoma"/>
              </a:rPr>
              <a:t>e</a:t>
            </a:r>
            <a:endParaRPr sz="1400" dirty="0">
              <a:latin typeface="Corbel" panose="020B0503020204020204" pitchFamily="34" charset="0"/>
              <a:cs typeface="Tahoma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5721062" y="3583287"/>
            <a:ext cx="1179830" cy="387350"/>
            <a:chOff x="5721062" y="3583287"/>
            <a:chExt cx="1179830" cy="387350"/>
          </a:xfrm>
        </p:grpSpPr>
        <p:sp>
          <p:nvSpPr>
            <p:cNvPr id="20" name="object 20"/>
            <p:cNvSpPr/>
            <p:nvPr/>
          </p:nvSpPr>
          <p:spPr>
            <a:xfrm>
              <a:off x="5725824" y="3588049"/>
              <a:ext cx="1170305" cy="377825"/>
            </a:xfrm>
            <a:custGeom>
              <a:avLst/>
              <a:gdLst/>
              <a:ahLst/>
              <a:cxnLst/>
              <a:rect l="l" t="t" r="r" b="b"/>
              <a:pathLst>
                <a:path w="1170304" h="377825">
                  <a:moveTo>
                    <a:pt x="1170299" y="377399"/>
                  </a:moveTo>
                  <a:lnTo>
                    <a:pt x="0" y="377399"/>
                  </a:lnTo>
                  <a:lnTo>
                    <a:pt x="94349" y="0"/>
                  </a:lnTo>
                  <a:lnTo>
                    <a:pt x="1075949" y="0"/>
                  </a:lnTo>
                  <a:lnTo>
                    <a:pt x="1170299" y="377399"/>
                  </a:lnTo>
                  <a:close/>
                </a:path>
              </a:pathLst>
            </a:custGeom>
            <a:solidFill>
              <a:srgbClr val="FCE4C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5725824" y="3588049"/>
              <a:ext cx="1170305" cy="377825"/>
            </a:xfrm>
            <a:custGeom>
              <a:avLst/>
              <a:gdLst/>
              <a:ahLst/>
              <a:cxnLst/>
              <a:rect l="l" t="t" r="r" b="b"/>
              <a:pathLst>
                <a:path w="1170304" h="377825">
                  <a:moveTo>
                    <a:pt x="0" y="377399"/>
                  </a:moveTo>
                  <a:lnTo>
                    <a:pt x="94349" y="0"/>
                  </a:lnTo>
                  <a:lnTo>
                    <a:pt x="1075949" y="0"/>
                  </a:lnTo>
                  <a:lnTo>
                    <a:pt x="1170299" y="377399"/>
                  </a:lnTo>
                  <a:lnTo>
                    <a:pt x="0" y="377399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6069841" y="3662305"/>
            <a:ext cx="483234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20" dirty="0">
                <a:latin typeface="Corbel" panose="020B0503020204020204" pitchFamily="34" charset="0"/>
                <a:cs typeface="Tahoma"/>
              </a:rPr>
              <a:t>v</a:t>
            </a:r>
            <a:r>
              <a:rPr sz="1400" spc="-50" dirty="0">
                <a:latin typeface="Corbel" panose="020B0503020204020204" pitchFamily="34" charset="0"/>
                <a:cs typeface="Tahoma"/>
              </a:rPr>
              <a:t>al</a:t>
            </a:r>
            <a:r>
              <a:rPr sz="1400" spc="-80" dirty="0">
                <a:latin typeface="Corbel" panose="020B0503020204020204" pitchFamily="34" charset="0"/>
                <a:cs typeface="Tahoma"/>
              </a:rPr>
              <a:t>u</a:t>
            </a:r>
            <a:r>
              <a:rPr sz="1400" spc="-10" dirty="0">
                <a:latin typeface="Corbel" panose="020B0503020204020204" pitchFamily="34" charset="0"/>
                <a:cs typeface="Tahoma"/>
              </a:rPr>
              <a:t>e</a:t>
            </a:r>
            <a:endParaRPr sz="1400" dirty="0">
              <a:latin typeface="Corbel" panose="020B0503020204020204" pitchFamily="34" charset="0"/>
              <a:cs typeface="Tahoma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2235324" y="2881950"/>
            <a:ext cx="1170305" cy="293029"/>
          </a:xfrm>
          <a:prstGeom prst="rect">
            <a:avLst/>
          </a:prstGeom>
          <a:solidFill>
            <a:srgbClr val="EEEEEE"/>
          </a:solidFill>
          <a:ln w="9524">
            <a:solidFill>
              <a:srgbClr val="595959"/>
            </a:solidFill>
          </a:ln>
        </p:spPr>
        <p:txBody>
          <a:bodyPr vert="horz" wrap="square" lIns="0" tIns="76835" rIns="0" bIns="0" rtlCol="0">
            <a:spAutoFit/>
          </a:bodyPr>
          <a:lstStyle/>
          <a:p>
            <a:pPr marL="361315">
              <a:lnSpc>
                <a:spcPct val="100000"/>
              </a:lnSpc>
              <a:spcBef>
                <a:spcPts val="605"/>
              </a:spcBef>
            </a:pPr>
            <a:r>
              <a:rPr sz="1400" spc="-35" dirty="0">
                <a:latin typeface="Corbel" panose="020B0503020204020204" pitchFamily="34" charset="0"/>
                <a:cs typeface="Tahoma"/>
              </a:rPr>
              <a:t>input</a:t>
            </a:r>
            <a:endParaRPr sz="1400" dirty="0">
              <a:latin typeface="Corbel" panose="020B0503020204020204" pitchFamily="34" charset="0"/>
              <a:cs typeface="Tahoma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3405625" y="2328449"/>
            <a:ext cx="937894" cy="1448435"/>
          </a:xfrm>
          <a:custGeom>
            <a:avLst/>
            <a:gdLst/>
            <a:ahLst/>
            <a:cxnLst/>
            <a:rect l="l" t="t" r="r" b="b"/>
            <a:pathLst>
              <a:path w="937895" h="1448435">
                <a:moveTo>
                  <a:pt x="0" y="742199"/>
                </a:moveTo>
                <a:lnTo>
                  <a:pt x="937799" y="0"/>
                </a:lnTo>
              </a:path>
              <a:path w="937895" h="1448435">
                <a:moveTo>
                  <a:pt x="0" y="742199"/>
                </a:moveTo>
                <a:lnTo>
                  <a:pt x="937799" y="482999"/>
                </a:lnTo>
              </a:path>
              <a:path w="937895" h="1448435">
                <a:moveTo>
                  <a:pt x="0" y="742199"/>
                </a:moveTo>
                <a:lnTo>
                  <a:pt x="937799" y="965699"/>
                </a:lnTo>
              </a:path>
              <a:path w="937895" h="1448435">
                <a:moveTo>
                  <a:pt x="0" y="742199"/>
                </a:moveTo>
                <a:lnTo>
                  <a:pt x="937799" y="1448399"/>
                </a:lnTo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3841048" y="2468146"/>
            <a:ext cx="236220" cy="2128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spc="-135" dirty="0">
                <a:latin typeface="Corbel" panose="020B0503020204020204" pitchFamily="34" charset="0"/>
                <a:cs typeface="Tahoma"/>
              </a:rPr>
              <a:t>1.2</a:t>
            </a:r>
            <a:endParaRPr sz="1300" dirty="0">
              <a:latin typeface="Corbel" panose="020B0503020204020204" pitchFamily="34" charset="0"/>
              <a:cs typeface="Tahoma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3766299" y="2792249"/>
            <a:ext cx="386080" cy="200660"/>
          </a:xfrm>
          <a:custGeom>
            <a:avLst/>
            <a:gdLst/>
            <a:ahLst/>
            <a:cxnLst/>
            <a:rect l="l" t="t" r="r" b="b"/>
            <a:pathLst>
              <a:path w="386079" h="200660">
                <a:moveTo>
                  <a:pt x="385499" y="200099"/>
                </a:moveTo>
                <a:lnTo>
                  <a:pt x="0" y="200099"/>
                </a:lnTo>
                <a:lnTo>
                  <a:pt x="0" y="0"/>
                </a:lnTo>
                <a:lnTo>
                  <a:pt x="385499" y="0"/>
                </a:lnTo>
                <a:lnTo>
                  <a:pt x="385499" y="20009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3820087" y="2772946"/>
            <a:ext cx="278130" cy="2128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spc="-25" dirty="0">
                <a:latin typeface="Corbel" panose="020B0503020204020204" pitchFamily="34" charset="0"/>
                <a:cs typeface="Tahoma"/>
              </a:rPr>
              <a:t>0.3</a:t>
            </a:r>
            <a:endParaRPr sz="1300" dirty="0">
              <a:latin typeface="Corbel" panose="020B0503020204020204" pitchFamily="34" charset="0"/>
              <a:cs typeface="Tahoma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3766299" y="3097049"/>
            <a:ext cx="386080" cy="200660"/>
          </a:xfrm>
          <a:custGeom>
            <a:avLst/>
            <a:gdLst/>
            <a:ahLst/>
            <a:cxnLst/>
            <a:rect l="l" t="t" r="r" b="b"/>
            <a:pathLst>
              <a:path w="386079" h="200660">
                <a:moveTo>
                  <a:pt x="385499" y="200099"/>
                </a:moveTo>
                <a:lnTo>
                  <a:pt x="0" y="200099"/>
                </a:lnTo>
                <a:lnTo>
                  <a:pt x="0" y="0"/>
                </a:lnTo>
                <a:lnTo>
                  <a:pt x="385499" y="0"/>
                </a:lnTo>
                <a:lnTo>
                  <a:pt x="385499" y="20009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3826524" y="3077746"/>
            <a:ext cx="265430" cy="2128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spc="-60" dirty="0">
                <a:latin typeface="Corbel" panose="020B0503020204020204" pitchFamily="34" charset="0"/>
                <a:cs typeface="Tahoma"/>
              </a:rPr>
              <a:t>6.8</a:t>
            </a:r>
            <a:endParaRPr sz="1300" dirty="0">
              <a:latin typeface="Corbel" panose="020B0503020204020204" pitchFamily="34" charset="0"/>
              <a:cs typeface="Tahoma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3853348" y="3382545"/>
            <a:ext cx="212090" cy="2128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spc="-250" dirty="0">
                <a:latin typeface="Corbel" panose="020B0503020204020204" pitchFamily="34" charset="0"/>
                <a:cs typeface="Tahoma"/>
              </a:rPr>
              <a:t>7</a:t>
            </a:r>
            <a:r>
              <a:rPr sz="1300" spc="-90" dirty="0">
                <a:latin typeface="Corbel" panose="020B0503020204020204" pitchFamily="34" charset="0"/>
                <a:cs typeface="Tahoma"/>
              </a:rPr>
              <a:t>.</a:t>
            </a:r>
            <a:r>
              <a:rPr sz="1300" spc="-265" dirty="0">
                <a:latin typeface="Corbel" panose="020B0503020204020204" pitchFamily="34" charset="0"/>
                <a:cs typeface="Tahoma"/>
              </a:rPr>
              <a:t>1</a:t>
            </a:r>
            <a:endParaRPr sz="1300" dirty="0">
              <a:latin typeface="Corbel" panose="020B0503020204020204" pitchFamily="34" charset="0"/>
              <a:cs typeface="Tahoma"/>
            </a:endParaRPr>
          </a:p>
        </p:txBody>
      </p:sp>
      <p:sp>
        <p:nvSpPr>
          <p:cNvPr id="32" name="Google Shape;138;g1501cc781cf_0_0">
            <a:extLst>
              <a:ext uri="{FF2B5EF4-FFF2-40B4-BE49-F238E27FC236}">
                <a16:creationId xmlns:a16="http://schemas.microsoft.com/office/drawing/2014/main" id="{EFFE7FC6-6B2B-E60C-4EAB-88759FFA6C29}"/>
              </a:ext>
            </a:extLst>
          </p:cNvPr>
          <p:cNvSpPr txBox="1"/>
          <p:nvPr/>
        </p:nvSpPr>
        <p:spPr>
          <a:xfrm>
            <a:off x="2586780" y="4865004"/>
            <a:ext cx="3498234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[</a:t>
            </a: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Slides: Kelvin </a:t>
            </a:r>
            <a:r>
              <a:rPr lang="en-US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Guu</a:t>
            </a:r>
            <a:r>
              <a:rPr lang="en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]</a:t>
            </a:r>
            <a:endParaRPr sz="900" dirty="0">
              <a:solidFill>
                <a:schemeClr val="tx1">
                  <a:lumMod val="65000"/>
                  <a:lumOff val="35000"/>
                </a:schemeClr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54668373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pc="105" dirty="0"/>
              <a:t>A</a:t>
            </a:r>
            <a:r>
              <a:rPr spc="85" dirty="0"/>
              <a:t>n</a:t>
            </a:r>
            <a:r>
              <a:rPr dirty="0"/>
              <a:t>a</a:t>
            </a:r>
            <a:r>
              <a:rPr spc="25" dirty="0"/>
              <a:t>t</a:t>
            </a:r>
            <a:r>
              <a:rPr spc="114" dirty="0"/>
              <a:t>o</a:t>
            </a:r>
            <a:r>
              <a:rPr spc="70" dirty="0"/>
              <a:t>my</a:t>
            </a:r>
            <a:r>
              <a:rPr spc="-200" dirty="0"/>
              <a:t> </a:t>
            </a:r>
            <a:r>
              <a:rPr spc="100" dirty="0"/>
              <a:t>o</a:t>
            </a:r>
            <a:r>
              <a:rPr spc="155" dirty="0"/>
              <a:t>f</a:t>
            </a:r>
            <a:r>
              <a:rPr spc="-200" dirty="0"/>
              <a:t> </a:t>
            </a:r>
            <a:r>
              <a:rPr spc="25" dirty="0"/>
              <a:t>a</a:t>
            </a:r>
            <a:r>
              <a:rPr spc="-200" dirty="0"/>
              <a:t> </a:t>
            </a:r>
            <a:r>
              <a:rPr lang="en-US" spc="50" dirty="0"/>
              <a:t>N</a:t>
            </a:r>
            <a:r>
              <a:rPr spc="50" dirty="0"/>
              <a:t>eu</a:t>
            </a:r>
            <a:r>
              <a:rPr spc="-20" dirty="0"/>
              <a:t>r</a:t>
            </a:r>
            <a:r>
              <a:rPr spc="-10" dirty="0"/>
              <a:t>al</a:t>
            </a:r>
            <a:r>
              <a:rPr spc="-200" dirty="0"/>
              <a:t> </a:t>
            </a:r>
            <a:r>
              <a:rPr lang="en-US" spc="-35" dirty="0"/>
              <a:t>R</a:t>
            </a:r>
            <a:r>
              <a:rPr spc="60" dirty="0"/>
              <a:t>e</a:t>
            </a:r>
            <a:r>
              <a:rPr spc="45" dirty="0"/>
              <a:t>tr</a:t>
            </a:r>
            <a:r>
              <a:rPr spc="15" dirty="0"/>
              <a:t>i</a:t>
            </a:r>
            <a:r>
              <a:rPr spc="75" dirty="0"/>
              <a:t>e</a:t>
            </a:r>
            <a:r>
              <a:rPr spc="10" dirty="0"/>
              <a:t>v</a:t>
            </a:r>
            <a:r>
              <a:rPr spc="70" dirty="0"/>
              <a:t>er</a:t>
            </a:r>
          </a:p>
        </p:txBody>
      </p:sp>
      <p:sp>
        <p:nvSpPr>
          <p:cNvPr id="33" name="Content Placeholder 32">
            <a:extLst>
              <a:ext uri="{FF2B5EF4-FFF2-40B4-BE49-F238E27FC236}">
                <a16:creationId xmlns:a16="http://schemas.microsoft.com/office/drawing/2014/main" id="{CD505237-591C-8236-03CB-0C538319B33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/>
          </a:bodyPr>
          <a:lstStyle/>
          <a:p>
            <a:pPr marL="376555" indent="-339090">
              <a:lnSpc>
                <a:spcPts val="1664"/>
              </a:lnSpc>
              <a:spcBef>
                <a:spcPts val="100"/>
              </a:spcBef>
              <a:buAutoNum type="arabicPeriod"/>
              <a:tabLst>
                <a:tab pos="376555" algn="l"/>
                <a:tab pos="377190" algn="l"/>
              </a:tabLst>
            </a:pPr>
            <a:r>
              <a:rPr lang="en-US" dirty="0"/>
              <a:t>Score the input against each key.</a:t>
            </a:r>
          </a:p>
          <a:p>
            <a:pPr marL="376555" indent="-364490">
              <a:lnSpc>
                <a:spcPts val="1664"/>
              </a:lnSpc>
              <a:buAutoNum type="arabicPeriod"/>
              <a:tabLst>
                <a:tab pos="376555" algn="l"/>
                <a:tab pos="377190" algn="l"/>
              </a:tabLst>
            </a:pPr>
            <a:r>
              <a:rPr lang="en-US" dirty="0"/>
              <a:t>Return the value for the highest scoring key.</a:t>
            </a:r>
          </a:p>
          <a:p>
            <a:pPr marL="376555" indent="-364490">
              <a:lnSpc>
                <a:spcPts val="1664"/>
              </a:lnSpc>
              <a:buAutoNum type="arabicPeriod"/>
              <a:tabLst>
                <a:tab pos="376555" algn="l"/>
                <a:tab pos="377190" algn="l"/>
              </a:tabLst>
            </a:pPr>
            <a:endParaRPr lang="en-US" dirty="0"/>
          </a:p>
          <a:p>
            <a:pPr marL="376555" indent="-364490">
              <a:lnSpc>
                <a:spcPts val="1664"/>
              </a:lnSpc>
              <a:buAutoNum type="arabicPeriod"/>
              <a:tabLst>
                <a:tab pos="376555" algn="l"/>
                <a:tab pos="377190" algn="l"/>
              </a:tabLst>
            </a:pPr>
            <a:endParaRPr lang="en-US" dirty="0"/>
          </a:p>
          <a:p>
            <a:pPr marL="376555" indent="-364490">
              <a:lnSpc>
                <a:spcPts val="1664"/>
              </a:lnSpc>
              <a:buAutoNum type="arabicPeriod"/>
              <a:tabLst>
                <a:tab pos="376555" algn="l"/>
                <a:tab pos="377190" algn="l"/>
              </a:tabLst>
            </a:pPr>
            <a:endParaRPr lang="en-US" dirty="0"/>
          </a:p>
          <a:p>
            <a:pPr marL="376555" indent="-364490">
              <a:lnSpc>
                <a:spcPts val="1664"/>
              </a:lnSpc>
              <a:buAutoNum type="arabicPeriod"/>
              <a:tabLst>
                <a:tab pos="376555" algn="l"/>
                <a:tab pos="377190" algn="l"/>
              </a:tabLst>
            </a:pPr>
            <a:endParaRPr lang="en-US" dirty="0"/>
          </a:p>
          <a:p>
            <a:pPr marL="376555" indent="-364490">
              <a:lnSpc>
                <a:spcPts val="1664"/>
              </a:lnSpc>
              <a:buAutoNum type="arabicPeriod"/>
              <a:tabLst>
                <a:tab pos="376555" algn="l"/>
                <a:tab pos="377190" algn="l"/>
              </a:tabLst>
            </a:pPr>
            <a:endParaRPr lang="en-US" dirty="0"/>
          </a:p>
          <a:p>
            <a:pPr marL="376555" indent="-364490">
              <a:lnSpc>
                <a:spcPts val="1664"/>
              </a:lnSpc>
              <a:buAutoNum type="arabicPeriod"/>
              <a:tabLst>
                <a:tab pos="376555" algn="l"/>
                <a:tab pos="377190" algn="l"/>
              </a:tabLst>
            </a:pPr>
            <a:endParaRPr lang="en-US" dirty="0"/>
          </a:p>
          <a:p>
            <a:pPr marL="376555" indent="-364490">
              <a:lnSpc>
                <a:spcPts val="1664"/>
              </a:lnSpc>
              <a:buAutoNum type="arabicPeriod"/>
              <a:tabLst>
                <a:tab pos="376555" algn="l"/>
                <a:tab pos="377190" algn="l"/>
              </a:tabLst>
            </a:pPr>
            <a:endParaRPr lang="en-US" dirty="0"/>
          </a:p>
          <a:p>
            <a:pPr marL="376555" indent="-364490">
              <a:lnSpc>
                <a:spcPts val="1664"/>
              </a:lnSpc>
              <a:buAutoNum type="arabicPeriod"/>
              <a:tabLst>
                <a:tab pos="376555" algn="l"/>
                <a:tab pos="377190" algn="l"/>
              </a:tabLst>
            </a:pPr>
            <a:endParaRPr lang="en-US" dirty="0"/>
          </a:p>
          <a:p>
            <a:pPr marL="376555" indent="-364490">
              <a:lnSpc>
                <a:spcPts val="1664"/>
              </a:lnSpc>
              <a:buAutoNum type="arabicPeriod"/>
              <a:tabLst>
                <a:tab pos="376555" algn="l"/>
                <a:tab pos="377190" algn="l"/>
              </a:tabLst>
            </a:pPr>
            <a:endParaRPr lang="en-US" dirty="0"/>
          </a:p>
          <a:p>
            <a:pPr marL="12065" indent="0">
              <a:lnSpc>
                <a:spcPts val="1664"/>
              </a:lnSpc>
              <a:buNone/>
              <a:tabLst>
                <a:tab pos="376555" algn="l"/>
                <a:tab pos="377190" algn="l"/>
              </a:tabLst>
            </a:pPr>
            <a:endParaRPr lang="en-US" dirty="0"/>
          </a:p>
        </p:txBody>
      </p:sp>
      <p:sp>
        <p:nvSpPr>
          <p:cNvPr id="3" name="object 3"/>
          <p:cNvSpPr txBox="1"/>
          <p:nvPr/>
        </p:nvSpPr>
        <p:spPr>
          <a:xfrm>
            <a:off x="4343400" y="2139875"/>
            <a:ext cx="1170305" cy="293029"/>
          </a:xfrm>
          <a:prstGeom prst="rect">
            <a:avLst/>
          </a:prstGeom>
          <a:solidFill>
            <a:srgbClr val="D9EAD3"/>
          </a:solidFill>
          <a:ln w="9524">
            <a:solidFill>
              <a:srgbClr val="595959"/>
            </a:solidFill>
          </a:ln>
        </p:spPr>
        <p:txBody>
          <a:bodyPr vert="horz" wrap="square" lIns="0" tIns="768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605"/>
              </a:spcBef>
            </a:pPr>
            <a:r>
              <a:rPr sz="1400" spc="-35" dirty="0">
                <a:latin typeface="Corbel" panose="020B0503020204020204" pitchFamily="34" charset="0"/>
                <a:cs typeface="Tahoma"/>
              </a:rPr>
              <a:t>key</a:t>
            </a:r>
            <a:endParaRPr sz="1400" dirty="0">
              <a:latin typeface="Corbel" panose="020B0503020204020204" pitchFamily="34" charset="0"/>
              <a:cs typeface="Tahom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343400" y="2622599"/>
            <a:ext cx="1170305" cy="293029"/>
          </a:xfrm>
          <a:prstGeom prst="rect">
            <a:avLst/>
          </a:prstGeom>
          <a:solidFill>
            <a:srgbClr val="D9EAD3"/>
          </a:solidFill>
          <a:ln w="9524">
            <a:solidFill>
              <a:srgbClr val="595959"/>
            </a:solidFill>
          </a:ln>
        </p:spPr>
        <p:txBody>
          <a:bodyPr vert="horz" wrap="square" lIns="0" tIns="768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605"/>
              </a:spcBef>
            </a:pPr>
            <a:r>
              <a:rPr sz="1400" spc="-35" dirty="0">
                <a:latin typeface="Corbel" panose="020B0503020204020204" pitchFamily="34" charset="0"/>
                <a:cs typeface="Tahoma"/>
              </a:rPr>
              <a:t>key</a:t>
            </a:r>
            <a:endParaRPr sz="1400" dirty="0">
              <a:latin typeface="Corbel" panose="020B0503020204020204" pitchFamily="34" charset="0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343400" y="3105324"/>
            <a:ext cx="1170305" cy="293029"/>
          </a:xfrm>
          <a:prstGeom prst="rect">
            <a:avLst/>
          </a:prstGeom>
          <a:solidFill>
            <a:srgbClr val="D9EAD3"/>
          </a:solidFill>
          <a:ln w="9524">
            <a:solidFill>
              <a:srgbClr val="595959"/>
            </a:solidFill>
          </a:ln>
        </p:spPr>
        <p:txBody>
          <a:bodyPr vert="horz" wrap="square" lIns="0" tIns="768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605"/>
              </a:spcBef>
            </a:pPr>
            <a:r>
              <a:rPr sz="1400" spc="-35" dirty="0">
                <a:latin typeface="Corbel" panose="020B0503020204020204" pitchFamily="34" charset="0"/>
                <a:cs typeface="Tahoma"/>
              </a:rPr>
              <a:t>key</a:t>
            </a:r>
            <a:endParaRPr sz="1400" dirty="0">
              <a:latin typeface="Corbel" panose="020B0503020204020204" pitchFamily="34" charset="0"/>
              <a:cs typeface="Tahom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343400" y="3588049"/>
            <a:ext cx="1170305" cy="293029"/>
          </a:xfrm>
          <a:prstGeom prst="rect">
            <a:avLst/>
          </a:prstGeom>
          <a:solidFill>
            <a:srgbClr val="D9EAD3"/>
          </a:solidFill>
          <a:ln w="9524">
            <a:solidFill>
              <a:srgbClr val="595959"/>
            </a:solidFill>
          </a:ln>
        </p:spPr>
        <p:txBody>
          <a:bodyPr vert="horz" wrap="square" lIns="0" tIns="768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605"/>
              </a:spcBef>
            </a:pPr>
            <a:r>
              <a:rPr sz="1400" spc="-35" dirty="0">
                <a:latin typeface="Corbel" panose="020B0503020204020204" pitchFamily="34" charset="0"/>
                <a:cs typeface="Tahoma"/>
              </a:rPr>
              <a:t>key</a:t>
            </a:r>
            <a:endParaRPr sz="1400" dirty="0">
              <a:latin typeface="Corbel" panose="020B0503020204020204" pitchFamily="34" charset="0"/>
              <a:cs typeface="Tahoma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5721062" y="2135112"/>
            <a:ext cx="1179830" cy="387350"/>
            <a:chOff x="5721062" y="2135112"/>
            <a:chExt cx="1179830" cy="387350"/>
          </a:xfrm>
        </p:grpSpPr>
        <p:sp>
          <p:nvSpPr>
            <p:cNvPr id="8" name="object 8"/>
            <p:cNvSpPr/>
            <p:nvPr/>
          </p:nvSpPr>
          <p:spPr>
            <a:xfrm>
              <a:off x="5725824" y="2139875"/>
              <a:ext cx="1170305" cy="377825"/>
            </a:xfrm>
            <a:custGeom>
              <a:avLst/>
              <a:gdLst/>
              <a:ahLst/>
              <a:cxnLst/>
              <a:rect l="l" t="t" r="r" b="b"/>
              <a:pathLst>
                <a:path w="1170304" h="377825">
                  <a:moveTo>
                    <a:pt x="1170299" y="377399"/>
                  </a:moveTo>
                  <a:lnTo>
                    <a:pt x="0" y="377399"/>
                  </a:lnTo>
                  <a:lnTo>
                    <a:pt x="94349" y="0"/>
                  </a:lnTo>
                  <a:lnTo>
                    <a:pt x="1075949" y="0"/>
                  </a:lnTo>
                  <a:lnTo>
                    <a:pt x="1170299" y="377399"/>
                  </a:lnTo>
                  <a:close/>
                </a:path>
              </a:pathLst>
            </a:custGeom>
            <a:solidFill>
              <a:srgbClr val="FCE4C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5725824" y="2139875"/>
              <a:ext cx="1170305" cy="377825"/>
            </a:xfrm>
            <a:custGeom>
              <a:avLst/>
              <a:gdLst/>
              <a:ahLst/>
              <a:cxnLst/>
              <a:rect l="l" t="t" r="r" b="b"/>
              <a:pathLst>
                <a:path w="1170304" h="377825">
                  <a:moveTo>
                    <a:pt x="0" y="377399"/>
                  </a:moveTo>
                  <a:lnTo>
                    <a:pt x="94349" y="0"/>
                  </a:lnTo>
                  <a:lnTo>
                    <a:pt x="1075949" y="0"/>
                  </a:lnTo>
                  <a:lnTo>
                    <a:pt x="1170299" y="377399"/>
                  </a:lnTo>
                  <a:lnTo>
                    <a:pt x="0" y="377399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6069841" y="2214130"/>
            <a:ext cx="483234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20" dirty="0">
                <a:latin typeface="Corbel" panose="020B0503020204020204" pitchFamily="34" charset="0"/>
                <a:cs typeface="Tahoma"/>
              </a:rPr>
              <a:t>v</a:t>
            </a:r>
            <a:r>
              <a:rPr sz="1400" spc="-50" dirty="0">
                <a:latin typeface="Corbel" panose="020B0503020204020204" pitchFamily="34" charset="0"/>
                <a:cs typeface="Tahoma"/>
              </a:rPr>
              <a:t>al</a:t>
            </a:r>
            <a:r>
              <a:rPr sz="1400" spc="-80" dirty="0">
                <a:latin typeface="Corbel" panose="020B0503020204020204" pitchFamily="34" charset="0"/>
                <a:cs typeface="Tahoma"/>
              </a:rPr>
              <a:t>u</a:t>
            </a:r>
            <a:r>
              <a:rPr sz="1400" spc="-10" dirty="0">
                <a:latin typeface="Corbel" panose="020B0503020204020204" pitchFamily="34" charset="0"/>
                <a:cs typeface="Tahoma"/>
              </a:rPr>
              <a:t>e</a:t>
            </a:r>
            <a:endParaRPr sz="1400" dirty="0">
              <a:latin typeface="Corbel" panose="020B0503020204020204" pitchFamily="34" charset="0"/>
              <a:cs typeface="Tahoma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5721062" y="2617837"/>
            <a:ext cx="1179830" cy="387350"/>
            <a:chOff x="5721062" y="2617837"/>
            <a:chExt cx="1179830" cy="387350"/>
          </a:xfrm>
        </p:grpSpPr>
        <p:sp>
          <p:nvSpPr>
            <p:cNvPr id="12" name="object 12"/>
            <p:cNvSpPr/>
            <p:nvPr/>
          </p:nvSpPr>
          <p:spPr>
            <a:xfrm>
              <a:off x="5725824" y="2622599"/>
              <a:ext cx="1170305" cy="377825"/>
            </a:xfrm>
            <a:custGeom>
              <a:avLst/>
              <a:gdLst/>
              <a:ahLst/>
              <a:cxnLst/>
              <a:rect l="l" t="t" r="r" b="b"/>
              <a:pathLst>
                <a:path w="1170304" h="377825">
                  <a:moveTo>
                    <a:pt x="1170299" y="377399"/>
                  </a:moveTo>
                  <a:lnTo>
                    <a:pt x="0" y="377399"/>
                  </a:lnTo>
                  <a:lnTo>
                    <a:pt x="94349" y="0"/>
                  </a:lnTo>
                  <a:lnTo>
                    <a:pt x="1075949" y="0"/>
                  </a:lnTo>
                  <a:lnTo>
                    <a:pt x="1170299" y="377399"/>
                  </a:lnTo>
                  <a:close/>
                </a:path>
              </a:pathLst>
            </a:custGeom>
            <a:solidFill>
              <a:srgbClr val="FCE4C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5725824" y="2622599"/>
              <a:ext cx="1170305" cy="377825"/>
            </a:xfrm>
            <a:custGeom>
              <a:avLst/>
              <a:gdLst/>
              <a:ahLst/>
              <a:cxnLst/>
              <a:rect l="l" t="t" r="r" b="b"/>
              <a:pathLst>
                <a:path w="1170304" h="377825">
                  <a:moveTo>
                    <a:pt x="0" y="377399"/>
                  </a:moveTo>
                  <a:lnTo>
                    <a:pt x="94349" y="0"/>
                  </a:lnTo>
                  <a:lnTo>
                    <a:pt x="1075949" y="0"/>
                  </a:lnTo>
                  <a:lnTo>
                    <a:pt x="1170299" y="377399"/>
                  </a:lnTo>
                  <a:lnTo>
                    <a:pt x="0" y="377399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6069841" y="2696855"/>
            <a:ext cx="483234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20" dirty="0">
                <a:latin typeface="Corbel" panose="020B0503020204020204" pitchFamily="34" charset="0"/>
                <a:cs typeface="Tahoma"/>
              </a:rPr>
              <a:t>v</a:t>
            </a:r>
            <a:r>
              <a:rPr sz="1400" spc="-50" dirty="0">
                <a:latin typeface="Corbel" panose="020B0503020204020204" pitchFamily="34" charset="0"/>
                <a:cs typeface="Tahoma"/>
              </a:rPr>
              <a:t>al</a:t>
            </a:r>
            <a:r>
              <a:rPr sz="1400" spc="-80" dirty="0">
                <a:latin typeface="Corbel" panose="020B0503020204020204" pitchFamily="34" charset="0"/>
                <a:cs typeface="Tahoma"/>
              </a:rPr>
              <a:t>u</a:t>
            </a:r>
            <a:r>
              <a:rPr sz="1400" spc="-10" dirty="0">
                <a:latin typeface="Corbel" panose="020B0503020204020204" pitchFamily="34" charset="0"/>
                <a:cs typeface="Tahoma"/>
              </a:rPr>
              <a:t>e</a:t>
            </a:r>
            <a:endParaRPr sz="1400" dirty="0">
              <a:latin typeface="Corbel" panose="020B0503020204020204" pitchFamily="34" charset="0"/>
              <a:cs typeface="Tahoma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5721062" y="3100562"/>
            <a:ext cx="1179830" cy="387350"/>
            <a:chOff x="5721062" y="3100562"/>
            <a:chExt cx="1179830" cy="387350"/>
          </a:xfrm>
        </p:grpSpPr>
        <p:sp>
          <p:nvSpPr>
            <p:cNvPr id="16" name="object 16"/>
            <p:cNvSpPr/>
            <p:nvPr/>
          </p:nvSpPr>
          <p:spPr>
            <a:xfrm>
              <a:off x="5725824" y="3105324"/>
              <a:ext cx="1170305" cy="377825"/>
            </a:xfrm>
            <a:custGeom>
              <a:avLst/>
              <a:gdLst/>
              <a:ahLst/>
              <a:cxnLst/>
              <a:rect l="l" t="t" r="r" b="b"/>
              <a:pathLst>
                <a:path w="1170304" h="377825">
                  <a:moveTo>
                    <a:pt x="1170299" y="377399"/>
                  </a:moveTo>
                  <a:lnTo>
                    <a:pt x="0" y="377399"/>
                  </a:lnTo>
                  <a:lnTo>
                    <a:pt x="94349" y="0"/>
                  </a:lnTo>
                  <a:lnTo>
                    <a:pt x="1075949" y="0"/>
                  </a:lnTo>
                  <a:lnTo>
                    <a:pt x="1170299" y="377399"/>
                  </a:lnTo>
                  <a:close/>
                </a:path>
              </a:pathLst>
            </a:custGeom>
            <a:solidFill>
              <a:srgbClr val="FCE4C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5725824" y="3105324"/>
              <a:ext cx="1170305" cy="377825"/>
            </a:xfrm>
            <a:custGeom>
              <a:avLst/>
              <a:gdLst/>
              <a:ahLst/>
              <a:cxnLst/>
              <a:rect l="l" t="t" r="r" b="b"/>
              <a:pathLst>
                <a:path w="1170304" h="377825">
                  <a:moveTo>
                    <a:pt x="0" y="377399"/>
                  </a:moveTo>
                  <a:lnTo>
                    <a:pt x="94349" y="0"/>
                  </a:lnTo>
                  <a:lnTo>
                    <a:pt x="1075949" y="0"/>
                  </a:lnTo>
                  <a:lnTo>
                    <a:pt x="1170299" y="377399"/>
                  </a:lnTo>
                  <a:lnTo>
                    <a:pt x="0" y="377399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6069841" y="3179580"/>
            <a:ext cx="483234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20" dirty="0">
                <a:latin typeface="Corbel" panose="020B0503020204020204" pitchFamily="34" charset="0"/>
                <a:cs typeface="Tahoma"/>
              </a:rPr>
              <a:t>v</a:t>
            </a:r>
            <a:r>
              <a:rPr sz="1400" spc="-50" dirty="0">
                <a:latin typeface="Corbel" panose="020B0503020204020204" pitchFamily="34" charset="0"/>
                <a:cs typeface="Tahoma"/>
              </a:rPr>
              <a:t>al</a:t>
            </a:r>
            <a:r>
              <a:rPr sz="1400" spc="-80" dirty="0">
                <a:latin typeface="Corbel" panose="020B0503020204020204" pitchFamily="34" charset="0"/>
                <a:cs typeface="Tahoma"/>
              </a:rPr>
              <a:t>u</a:t>
            </a:r>
            <a:r>
              <a:rPr sz="1400" spc="-10" dirty="0">
                <a:latin typeface="Corbel" panose="020B0503020204020204" pitchFamily="34" charset="0"/>
                <a:cs typeface="Tahoma"/>
              </a:rPr>
              <a:t>e</a:t>
            </a:r>
            <a:endParaRPr sz="1400" dirty="0">
              <a:latin typeface="Corbel" panose="020B0503020204020204" pitchFamily="34" charset="0"/>
              <a:cs typeface="Tahoma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5721062" y="3583287"/>
            <a:ext cx="1179830" cy="387350"/>
            <a:chOff x="5721062" y="3583287"/>
            <a:chExt cx="1179830" cy="387350"/>
          </a:xfrm>
        </p:grpSpPr>
        <p:sp>
          <p:nvSpPr>
            <p:cNvPr id="20" name="object 20"/>
            <p:cNvSpPr/>
            <p:nvPr/>
          </p:nvSpPr>
          <p:spPr>
            <a:xfrm>
              <a:off x="5725824" y="3588049"/>
              <a:ext cx="1170305" cy="377825"/>
            </a:xfrm>
            <a:custGeom>
              <a:avLst/>
              <a:gdLst/>
              <a:ahLst/>
              <a:cxnLst/>
              <a:rect l="l" t="t" r="r" b="b"/>
              <a:pathLst>
                <a:path w="1170304" h="377825">
                  <a:moveTo>
                    <a:pt x="1170299" y="377399"/>
                  </a:moveTo>
                  <a:lnTo>
                    <a:pt x="0" y="377399"/>
                  </a:lnTo>
                  <a:lnTo>
                    <a:pt x="94349" y="0"/>
                  </a:lnTo>
                  <a:lnTo>
                    <a:pt x="1075949" y="0"/>
                  </a:lnTo>
                  <a:lnTo>
                    <a:pt x="1170299" y="377399"/>
                  </a:lnTo>
                  <a:close/>
                </a:path>
              </a:pathLst>
            </a:custGeom>
            <a:solidFill>
              <a:srgbClr val="FCE4C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5725824" y="3588049"/>
              <a:ext cx="1170305" cy="377825"/>
            </a:xfrm>
            <a:custGeom>
              <a:avLst/>
              <a:gdLst/>
              <a:ahLst/>
              <a:cxnLst/>
              <a:rect l="l" t="t" r="r" b="b"/>
              <a:pathLst>
                <a:path w="1170304" h="377825">
                  <a:moveTo>
                    <a:pt x="0" y="377399"/>
                  </a:moveTo>
                  <a:lnTo>
                    <a:pt x="94349" y="0"/>
                  </a:lnTo>
                  <a:lnTo>
                    <a:pt x="1075949" y="0"/>
                  </a:lnTo>
                  <a:lnTo>
                    <a:pt x="1170299" y="377399"/>
                  </a:lnTo>
                  <a:lnTo>
                    <a:pt x="0" y="377399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6069841" y="3662305"/>
            <a:ext cx="483234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20" dirty="0">
                <a:latin typeface="Corbel" panose="020B0503020204020204" pitchFamily="34" charset="0"/>
                <a:cs typeface="Tahoma"/>
              </a:rPr>
              <a:t>v</a:t>
            </a:r>
            <a:r>
              <a:rPr sz="1400" spc="-50" dirty="0">
                <a:latin typeface="Corbel" panose="020B0503020204020204" pitchFamily="34" charset="0"/>
                <a:cs typeface="Tahoma"/>
              </a:rPr>
              <a:t>al</a:t>
            </a:r>
            <a:r>
              <a:rPr sz="1400" spc="-80" dirty="0">
                <a:latin typeface="Corbel" panose="020B0503020204020204" pitchFamily="34" charset="0"/>
                <a:cs typeface="Tahoma"/>
              </a:rPr>
              <a:t>u</a:t>
            </a:r>
            <a:r>
              <a:rPr sz="1400" spc="-10" dirty="0">
                <a:latin typeface="Corbel" panose="020B0503020204020204" pitchFamily="34" charset="0"/>
                <a:cs typeface="Tahoma"/>
              </a:rPr>
              <a:t>e</a:t>
            </a:r>
            <a:endParaRPr sz="1400" dirty="0">
              <a:latin typeface="Corbel" panose="020B0503020204020204" pitchFamily="34" charset="0"/>
              <a:cs typeface="Tahoma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2235324" y="2881950"/>
            <a:ext cx="1170305" cy="293029"/>
          </a:xfrm>
          <a:prstGeom prst="rect">
            <a:avLst/>
          </a:prstGeom>
          <a:solidFill>
            <a:srgbClr val="EEEEEE"/>
          </a:solidFill>
          <a:ln w="9524">
            <a:solidFill>
              <a:srgbClr val="595959"/>
            </a:solidFill>
          </a:ln>
        </p:spPr>
        <p:txBody>
          <a:bodyPr vert="horz" wrap="square" lIns="0" tIns="76835" rIns="0" bIns="0" rtlCol="0">
            <a:spAutoFit/>
          </a:bodyPr>
          <a:lstStyle/>
          <a:p>
            <a:pPr marL="361315">
              <a:lnSpc>
                <a:spcPct val="100000"/>
              </a:lnSpc>
              <a:spcBef>
                <a:spcPts val="605"/>
              </a:spcBef>
            </a:pPr>
            <a:r>
              <a:rPr sz="1400" spc="-35" dirty="0">
                <a:latin typeface="Corbel" panose="020B0503020204020204" pitchFamily="34" charset="0"/>
                <a:cs typeface="Tahoma"/>
              </a:rPr>
              <a:t>input</a:t>
            </a:r>
            <a:endParaRPr sz="1400" dirty="0">
              <a:latin typeface="Corbel" panose="020B0503020204020204" pitchFamily="34" charset="0"/>
              <a:cs typeface="Tahoma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3405625" y="2328449"/>
            <a:ext cx="937894" cy="1448435"/>
          </a:xfrm>
          <a:custGeom>
            <a:avLst/>
            <a:gdLst/>
            <a:ahLst/>
            <a:cxnLst/>
            <a:rect l="l" t="t" r="r" b="b"/>
            <a:pathLst>
              <a:path w="937895" h="1448435">
                <a:moveTo>
                  <a:pt x="0" y="742199"/>
                </a:moveTo>
                <a:lnTo>
                  <a:pt x="937799" y="0"/>
                </a:lnTo>
              </a:path>
              <a:path w="937895" h="1448435">
                <a:moveTo>
                  <a:pt x="0" y="742199"/>
                </a:moveTo>
                <a:lnTo>
                  <a:pt x="937799" y="482999"/>
                </a:lnTo>
              </a:path>
              <a:path w="937895" h="1448435">
                <a:moveTo>
                  <a:pt x="0" y="742199"/>
                </a:moveTo>
                <a:lnTo>
                  <a:pt x="937799" y="965699"/>
                </a:lnTo>
              </a:path>
              <a:path w="937895" h="1448435">
                <a:moveTo>
                  <a:pt x="0" y="742199"/>
                </a:moveTo>
                <a:lnTo>
                  <a:pt x="937799" y="1448399"/>
                </a:lnTo>
              </a:path>
            </a:pathLst>
          </a:custGeom>
          <a:ln w="9524">
            <a:solidFill>
              <a:srgbClr val="59595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3841048" y="2468146"/>
            <a:ext cx="236220" cy="2128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spc="-135" dirty="0">
                <a:latin typeface="Corbel" panose="020B0503020204020204" pitchFamily="34" charset="0"/>
                <a:cs typeface="Tahoma"/>
              </a:rPr>
              <a:t>1.2</a:t>
            </a:r>
            <a:endParaRPr sz="1300" dirty="0">
              <a:latin typeface="Corbel" panose="020B0503020204020204" pitchFamily="34" charset="0"/>
              <a:cs typeface="Tahoma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3766299" y="2792249"/>
            <a:ext cx="386080" cy="200660"/>
          </a:xfrm>
          <a:custGeom>
            <a:avLst/>
            <a:gdLst/>
            <a:ahLst/>
            <a:cxnLst/>
            <a:rect l="l" t="t" r="r" b="b"/>
            <a:pathLst>
              <a:path w="386079" h="200660">
                <a:moveTo>
                  <a:pt x="385499" y="200099"/>
                </a:moveTo>
                <a:lnTo>
                  <a:pt x="0" y="200099"/>
                </a:lnTo>
                <a:lnTo>
                  <a:pt x="0" y="0"/>
                </a:lnTo>
                <a:lnTo>
                  <a:pt x="385499" y="0"/>
                </a:lnTo>
                <a:lnTo>
                  <a:pt x="385499" y="20009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3820087" y="2772946"/>
            <a:ext cx="278130" cy="2128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spc="-25" dirty="0">
                <a:latin typeface="Corbel" panose="020B0503020204020204" pitchFamily="34" charset="0"/>
                <a:cs typeface="Tahoma"/>
              </a:rPr>
              <a:t>0.3</a:t>
            </a:r>
            <a:endParaRPr sz="1300" dirty="0">
              <a:latin typeface="Corbel" panose="020B0503020204020204" pitchFamily="34" charset="0"/>
              <a:cs typeface="Tahoma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3766299" y="3097049"/>
            <a:ext cx="386080" cy="200660"/>
          </a:xfrm>
          <a:custGeom>
            <a:avLst/>
            <a:gdLst/>
            <a:ahLst/>
            <a:cxnLst/>
            <a:rect l="l" t="t" r="r" b="b"/>
            <a:pathLst>
              <a:path w="386079" h="200660">
                <a:moveTo>
                  <a:pt x="385499" y="200099"/>
                </a:moveTo>
                <a:lnTo>
                  <a:pt x="0" y="200099"/>
                </a:lnTo>
                <a:lnTo>
                  <a:pt x="0" y="0"/>
                </a:lnTo>
                <a:lnTo>
                  <a:pt x="385499" y="0"/>
                </a:lnTo>
                <a:lnTo>
                  <a:pt x="385499" y="20009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3826524" y="3077746"/>
            <a:ext cx="265430" cy="2128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spc="-60" dirty="0">
                <a:latin typeface="Corbel" panose="020B0503020204020204" pitchFamily="34" charset="0"/>
                <a:cs typeface="Tahoma"/>
              </a:rPr>
              <a:t>6.8</a:t>
            </a:r>
            <a:endParaRPr sz="1300" dirty="0">
              <a:latin typeface="Corbel" panose="020B0503020204020204" pitchFamily="34" charset="0"/>
              <a:cs typeface="Tahoma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3853348" y="3382545"/>
            <a:ext cx="212090" cy="2128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spc="-250" dirty="0">
                <a:latin typeface="Corbel" panose="020B0503020204020204" pitchFamily="34" charset="0"/>
                <a:cs typeface="Tahoma"/>
              </a:rPr>
              <a:t>7</a:t>
            </a:r>
            <a:r>
              <a:rPr sz="1300" spc="-90" dirty="0">
                <a:latin typeface="Corbel" panose="020B0503020204020204" pitchFamily="34" charset="0"/>
                <a:cs typeface="Tahoma"/>
              </a:rPr>
              <a:t>.</a:t>
            </a:r>
            <a:r>
              <a:rPr sz="1300" spc="-265" dirty="0">
                <a:latin typeface="Corbel" panose="020B0503020204020204" pitchFamily="34" charset="0"/>
                <a:cs typeface="Tahoma"/>
              </a:rPr>
              <a:t>1</a:t>
            </a:r>
            <a:endParaRPr sz="1300" dirty="0">
              <a:latin typeface="Corbel" panose="020B0503020204020204" pitchFamily="34" charset="0"/>
              <a:cs typeface="Tahoma"/>
            </a:endParaRPr>
          </a:p>
        </p:txBody>
      </p:sp>
      <p:sp>
        <p:nvSpPr>
          <p:cNvPr id="32" name="Google Shape;138;g1501cc781cf_0_0">
            <a:extLst>
              <a:ext uri="{FF2B5EF4-FFF2-40B4-BE49-F238E27FC236}">
                <a16:creationId xmlns:a16="http://schemas.microsoft.com/office/drawing/2014/main" id="{EFFE7FC6-6B2B-E60C-4EAB-88759FFA6C29}"/>
              </a:ext>
            </a:extLst>
          </p:cNvPr>
          <p:cNvSpPr txBox="1"/>
          <p:nvPr/>
        </p:nvSpPr>
        <p:spPr>
          <a:xfrm>
            <a:off x="2586780" y="4865004"/>
            <a:ext cx="3498234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[</a:t>
            </a: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Slides: Kelvin </a:t>
            </a:r>
            <a:r>
              <a:rPr lang="en-US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Guu</a:t>
            </a:r>
            <a:r>
              <a:rPr lang="en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]</a:t>
            </a:r>
            <a:endParaRPr sz="900" dirty="0">
              <a:solidFill>
                <a:schemeClr val="tx1">
                  <a:lumMod val="65000"/>
                  <a:lumOff val="35000"/>
                </a:schemeClr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31" name="object 32">
            <a:extLst>
              <a:ext uri="{FF2B5EF4-FFF2-40B4-BE49-F238E27FC236}">
                <a16:creationId xmlns:a16="http://schemas.microsoft.com/office/drawing/2014/main" id="{A4CF8ABF-887E-1AFF-4ED8-DB3B10FE27DB}"/>
              </a:ext>
            </a:extLst>
          </p:cNvPr>
          <p:cNvSpPr txBox="1"/>
          <p:nvPr/>
        </p:nvSpPr>
        <p:spPr>
          <a:xfrm>
            <a:off x="778212" y="4474107"/>
            <a:ext cx="7396523" cy="3359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894580" algn="l"/>
              </a:tabLst>
            </a:pPr>
            <a:r>
              <a:rPr lang="en-US" sz="1800" spc="95" dirty="0">
                <a:solidFill>
                  <a:srgbClr val="C00000"/>
                </a:solidFill>
                <a:latin typeface="Corbel" panose="020B0503020204020204" pitchFamily="34" charset="0"/>
                <a:cs typeface="Tahoma"/>
              </a:rPr>
              <a:t>A similarity </a:t>
            </a:r>
            <a:r>
              <a:rPr sz="1800" spc="65" dirty="0">
                <a:solidFill>
                  <a:srgbClr val="C00000"/>
                </a:solidFill>
                <a:latin typeface="Corbel" panose="020B0503020204020204" pitchFamily="34" charset="0"/>
                <a:cs typeface="Tahoma"/>
              </a:rPr>
              <a:t>f</a:t>
            </a:r>
            <a:r>
              <a:rPr sz="1800" spc="45" dirty="0">
                <a:solidFill>
                  <a:srgbClr val="C00000"/>
                </a:solidFill>
                <a:latin typeface="Corbel" panose="020B0503020204020204" pitchFamily="34" charset="0"/>
                <a:cs typeface="Tahoma"/>
              </a:rPr>
              <a:t>un</a:t>
            </a:r>
            <a:r>
              <a:rPr sz="1800" spc="25" dirty="0">
                <a:solidFill>
                  <a:srgbClr val="C00000"/>
                </a:solidFill>
                <a:latin typeface="Corbel" panose="020B0503020204020204" pitchFamily="34" charset="0"/>
                <a:cs typeface="Tahoma"/>
              </a:rPr>
              <a:t>c</a:t>
            </a:r>
            <a:r>
              <a:rPr sz="1800" spc="45" dirty="0">
                <a:solidFill>
                  <a:srgbClr val="C00000"/>
                </a:solidFill>
                <a:latin typeface="Corbel" panose="020B0503020204020204" pitchFamily="34" charset="0"/>
                <a:cs typeface="Tahoma"/>
              </a:rPr>
              <a:t>t</a:t>
            </a:r>
            <a:r>
              <a:rPr sz="1800" spc="-15" dirty="0">
                <a:solidFill>
                  <a:srgbClr val="C00000"/>
                </a:solidFill>
                <a:latin typeface="Corbel" panose="020B0503020204020204" pitchFamily="34" charset="0"/>
                <a:cs typeface="Tahoma"/>
              </a:rPr>
              <a:t>i</a:t>
            </a:r>
            <a:r>
              <a:rPr sz="1800" spc="55" dirty="0">
                <a:solidFill>
                  <a:srgbClr val="C00000"/>
                </a:solidFill>
                <a:latin typeface="Corbel" panose="020B0503020204020204" pitchFamily="34" charset="0"/>
                <a:cs typeface="Tahoma"/>
              </a:rPr>
              <a:t>o</a:t>
            </a:r>
            <a:r>
              <a:rPr sz="1800" spc="-80" dirty="0">
                <a:solidFill>
                  <a:srgbClr val="C00000"/>
                </a:solidFill>
                <a:latin typeface="Corbel" panose="020B0503020204020204" pitchFamily="34" charset="0"/>
                <a:cs typeface="Tahoma"/>
              </a:rPr>
              <a:t>n:</a:t>
            </a:r>
            <a:r>
              <a:rPr sz="1800" dirty="0">
                <a:solidFill>
                  <a:srgbClr val="C00000"/>
                </a:solidFill>
                <a:latin typeface="Corbel" panose="020B0503020204020204" pitchFamily="34" charset="0"/>
                <a:cs typeface="Tahoma"/>
              </a:rPr>
              <a:t> </a:t>
            </a:r>
            <a:r>
              <a:rPr sz="1400" spc="85" dirty="0">
                <a:latin typeface="Corbel" panose="020B0503020204020204" pitchFamily="34" charset="0"/>
                <a:cs typeface="Tahoma"/>
              </a:rPr>
              <a:t> </a:t>
            </a:r>
            <a:r>
              <a:rPr lang="en-US" sz="1400" spc="85" dirty="0">
                <a:latin typeface="Corbel" panose="020B0503020204020204" pitchFamily="34" charset="0"/>
                <a:cs typeface="Tahoma"/>
              </a:rPr>
              <a:t>       </a:t>
            </a:r>
            <a:r>
              <a:rPr lang="en-US" sz="2100" b="1" spc="-5" dirty="0">
                <a:latin typeface="Consolas"/>
                <a:cs typeface="Consolas"/>
              </a:rPr>
              <a:t>sim</a:t>
            </a:r>
            <a:r>
              <a:rPr sz="2100" b="1" spc="-5" dirty="0">
                <a:latin typeface="Consolas"/>
                <a:cs typeface="Consolas"/>
              </a:rPr>
              <a:t>(input</a:t>
            </a:r>
            <a:r>
              <a:rPr sz="2100" b="1" dirty="0">
                <a:latin typeface="Consolas"/>
                <a:cs typeface="Consolas"/>
              </a:rPr>
              <a:t>,</a:t>
            </a:r>
            <a:r>
              <a:rPr sz="2100" b="1" spc="-10" dirty="0">
                <a:latin typeface="Consolas"/>
                <a:cs typeface="Consolas"/>
              </a:rPr>
              <a:t> </a:t>
            </a:r>
            <a:r>
              <a:rPr sz="2100" b="1" spc="-5" dirty="0">
                <a:latin typeface="Consolas"/>
                <a:cs typeface="Consolas"/>
              </a:rPr>
              <a:t>key</a:t>
            </a:r>
            <a:r>
              <a:rPr sz="2100" b="1" dirty="0">
                <a:latin typeface="Consolas"/>
                <a:cs typeface="Consolas"/>
              </a:rPr>
              <a:t>)</a:t>
            </a:r>
            <a:r>
              <a:rPr sz="2100" b="1" spc="35" dirty="0">
                <a:latin typeface="Consolas"/>
                <a:cs typeface="Consolas"/>
              </a:rPr>
              <a:t> </a:t>
            </a:r>
            <a:r>
              <a:rPr sz="2100" b="1" dirty="0">
                <a:latin typeface="Arial"/>
                <a:cs typeface="Arial"/>
              </a:rPr>
              <a:t>→	</a:t>
            </a:r>
            <a:r>
              <a:rPr sz="2100" b="1" spc="-5" dirty="0">
                <a:latin typeface="Consolas"/>
                <a:cs typeface="Consolas"/>
              </a:rPr>
              <a:t>score</a:t>
            </a:r>
            <a:endParaRPr sz="2100" dirty="0">
              <a:latin typeface="Consolas"/>
              <a:cs typeface="Consolas"/>
            </a:endParaRPr>
          </a:p>
        </p:txBody>
      </p:sp>
    </p:spTree>
    <p:extLst>
      <p:ext uri="{BB962C8B-B14F-4D97-AF65-F5344CB8AC3E}">
        <p14:creationId xmlns:p14="http://schemas.microsoft.com/office/powerpoint/2010/main" val="296337023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33919" y="487607"/>
            <a:ext cx="8085415" cy="477054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lang="en-US" dirty="0"/>
              <a:t>Defining Similarity Metrics </a:t>
            </a:r>
            <a:endParaRPr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3CDFCE8-167E-8DE4-1336-7C6052AB760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431881" y="1637538"/>
            <a:ext cx="3665760" cy="3077573"/>
          </a:xfrm>
        </p:spPr>
        <p:txBody>
          <a:bodyPr/>
          <a:lstStyle/>
          <a:p>
            <a:r>
              <a:rPr lang="en-US" b="1" dirty="0"/>
              <a:t>Advantages: </a:t>
            </a:r>
          </a:p>
          <a:p>
            <a:pPr lvl="1"/>
            <a:r>
              <a:rPr lang="en-US" dirty="0"/>
              <a:t>Differentiable -- can optimize with gradient descent.</a:t>
            </a:r>
            <a:br>
              <a:rPr lang="en-US" dirty="0"/>
            </a:b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b="1" dirty="0"/>
              <a:t>Disadvantages: </a:t>
            </a:r>
          </a:p>
          <a:p>
            <a:pPr lvl="1"/>
            <a:r>
              <a:rPr lang="en-US" dirty="0"/>
              <a:t>Works well for data on which your LM is pre-trained on. </a:t>
            </a:r>
            <a:br>
              <a:rPr lang="en-US" dirty="0"/>
            </a:br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object 4"/>
          <p:cNvSpPr txBox="1"/>
          <p:nvPr/>
        </p:nvSpPr>
        <p:spPr>
          <a:xfrm>
            <a:off x="511526" y="1319650"/>
            <a:ext cx="5051635" cy="3359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918460" algn="l"/>
              </a:tabLst>
            </a:pPr>
            <a:r>
              <a:rPr lang="en-US" sz="2100" b="1" spc="-5" dirty="0">
                <a:latin typeface="Consolas"/>
                <a:cs typeface="Consolas"/>
              </a:rPr>
              <a:t>sim</a:t>
            </a:r>
            <a:r>
              <a:rPr sz="2100" b="1" spc="-5" dirty="0">
                <a:latin typeface="Consolas"/>
                <a:cs typeface="Consolas"/>
              </a:rPr>
              <a:t>(</a:t>
            </a:r>
            <a:r>
              <a:rPr lang="en-US" sz="2100" b="1" spc="-5" dirty="0">
                <a:latin typeface="Consolas"/>
                <a:cs typeface="Consolas"/>
              </a:rPr>
              <a:t>I</a:t>
            </a:r>
            <a:r>
              <a:rPr sz="2100" b="1" dirty="0">
                <a:latin typeface="Consolas"/>
                <a:cs typeface="Consolas"/>
              </a:rPr>
              <a:t>,</a:t>
            </a:r>
            <a:r>
              <a:rPr lang="en-US" sz="2100" b="1" dirty="0">
                <a:latin typeface="Consolas"/>
                <a:cs typeface="Consolas"/>
              </a:rPr>
              <a:t>M</a:t>
            </a:r>
            <a:r>
              <a:rPr sz="2100" b="1" dirty="0">
                <a:latin typeface="Consolas"/>
                <a:cs typeface="Consolas"/>
              </a:rPr>
              <a:t>)</a:t>
            </a:r>
            <a:r>
              <a:rPr lang="en-US" sz="2100" b="1" dirty="0">
                <a:latin typeface="Consolas"/>
                <a:cs typeface="Consolas"/>
              </a:rPr>
              <a:t>= Encoder(I) x Encoder(M)</a:t>
            </a:r>
            <a:endParaRPr sz="2100" dirty="0">
              <a:latin typeface="Consolas"/>
              <a:cs typeface="Consolas"/>
            </a:endParaRPr>
          </a:p>
        </p:txBody>
      </p:sp>
      <p:sp>
        <p:nvSpPr>
          <p:cNvPr id="26" name="Google Shape;138;g1501cc781cf_0_0">
            <a:extLst>
              <a:ext uri="{FF2B5EF4-FFF2-40B4-BE49-F238E27FC236}">
                <a16:creationId xmlns:a16="http://schemas.microsoft.com/office/drawing/2014/main" id="{31881717-AF14-00F2-A312-320C57E954F4}"/>
              </a:ext>
            </a:extLst>
          </p:cNvPr>
          <p:cNvSpPr txBox="1"/>
          <p:nvPr/>
        </p:nvSpPr>
        <p:spPr>
          <a:xfrm>
            <a:off x="2586780" y="4865004"/>
            <a:ext cx="3498234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[</a:t>
            </a: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Slides: Kelvin </a:t>
            </a:r>
            <a:r>
              <a:rPr lang="en-US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Guu</a:t>
            </a:r>
            <a:r>
              <a:rPr lang="en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]</a:t>
            </a:r>
            <a:endParaRPr sz="900" dirty="0">
              <a:solidFill>
                <a:schemeClr val="tx1">
                  <a:lumMod val="65000"/>
                  <a:lumOff val="35000"/>
                </a:schemeClr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677D5D9-C9A6-F762-DA2F-16CD16029022}"/>
              </a:ext>
            </a:extLst>
          </p:cNvPr>
          <p:cNvGrpSpPr/>
          <p:nvPr/>
        </p:nvGrpSpPr>
        <p:grpSpPr>
          <a:xfrm>
            <a:off x="907706" y="1903328"/>
            <a:ext cx="3663950" cy="2545991"/>
            <a:chOff x="255445" y="1296987"/>
            <a:chExt cx="4653398" cy="3121967"/>
          </a:xfrm>
        </p:grpSpPr>
        <p:pic>
          <p:nvPicPr>
            <p:cNvPr id="28" name="object 3">
              <a:extLst>
                <a:ext uri="{FF2B5EF4-FFF2-40B4-BE49-F238E27FC236}">
                  <a16:creationId xmlns:a16="http://schemas.microsoft.com/office/drawing/2014/main" id="{39711174-84FB-F464-6289-4B6F0ECBDE23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55445" y="2813506"/>
              <a:ext cx="2115273" cy="1082569"/>
            </a:xfrm>
            <a:prstGeom prst="rect">
              <a:avLst/>
            </a:prstGeom>
          </p:spPr>
        </p:pic>
        <p:sp>
          <p:nvSpPr>
            <p:cNvPr id="29" name="object 4">
              <a:extLst>
                <a:ext uri="{FF2B5EF4-FFF2-40B4-BE49-F238E27FC236}">
                  <a16:creationId xmlns:a16="http://schemas.microsoft.com/office/drawing/2014/main" id="{4CD75E9C-B644-D2C1-836B-511119755078}"/>
                </a:ext>
              </a:extLst>
            </p:cNvPr>
            <p:cNvSpPr txBox="1"/>
            <p:nvPr/>
          </p:nvSpPr>
          <p:spPr>
            <a:xfrm>
              <a:off x="805763" y="4097374"/>
              <a:ext cx="926466" cy="321580"/>
            </a:xfrm>
            <a:prstGeom prst="rect">
              <a:avLst/>
            </a:prstGeom>
            <a:solidFill>
              <a:srgbClr val="EEEEEE"/>
            </a:solidFill>
            <a:ln w="9524">
              <a:solidFill>
                <a:srgbClr val="595959"/>
              </a:solidFill>
            </a:ln>
          </p:spPr>
          <p:txBody>
            <a:bodyPr vert="horz" wrap="square" lIns="0" tIns="76835" rIns="0" bIns="0" rtlCol="0" anchor="ctr">
              <a:spAutoFit/>
            </a:bodyPr>
            <a:lstStyle/>
            <a:p>
              <a:pPr marL="239395">
                <a:lnSpc>
                  <a:spcPct val="100000"/>
                </a:lnSpc>
                <a:spcBef>
                  <a:spcPts val="605"/>
                </a:spcBef>
              </a:pPr>
              <a:r>
                <a:rPr sz="1200" spc="-35" dirty="0">
                  <a:latin typeface="Corbel" panose="020B0503020204020204" pitchFamily="34" charset="0"/>
                  <a:cs typeface="Tahoma"/>
                </a:rPr>
                <a:t>input</a:t>
              </a:r>
              <a:endParaRPr sz="1200" dirty="0">
                <a:latin typeface="Corbel" panose="020B0503020204020204" pitchFamily="34" charset="0"/>
                <a:cs typeface="Tahoma"/>
              </a:endParaRPr>
            </a:p>
          </p:txBody>
        </p:sp>
        <p:grpSp>
          <p:nvGrpSpPr>
            <p:cNvPr id="30" name="object 5">
              <a:extLst>
                <a:ext uri="{FF2B5EF4-FFF2-40B4-BE49-F238E27FC236}">
                  <a16:creationId xmlns:a16="http://schemas.microsoft.com/office/drawing/2014/main" id="{0F988DFD-B801-7576-5CF4-AB8F6EF6943C}"/>
                </a:ext>
              </a:extLst>
            </p:cNvPr>
            <p:cNvGrpSpPr/>
            <p:nvPr/>
          </p:nvGrpSpPr>
          <p:grpSpPr>
            <a:xfrm>
              <a:off x="591451" y="2295062"/>
              <a:ext cx="1355090" cy="1821814"/>
              <a:chOff x="717912" y="2295062"/>
              <a:chExt cx="1355090" cy="1821814"/>
            </a:xfrm>
          </p:grpSpPr>
          <p:sp>
            <p:nvSpPr>
              <p:cNvPr id="31" name="object 6">
                <a:extLst>
                  <a:ext uri="{FF2B5EF4-FFF2-40B4-BE49-F238E27FC236}">
                    <a16:creationId xmlns:a16="http://schemas.microsoft.com/office/drawing/2014/main" id="{56937351-0D89-C7A1-CDC3-E0A8150E96B8}"/>
                  </a:ext>
                </a:extLst>
              </p:cNvPr>
              <p:cNvSpPr/>
              <p:nvPr/>
            </p:nvSpPr>
            <p:spPr>
              <a:xfrm>
                <a:off x="1395424" y="3960899"/>
                <a:ext cx="0" cy="151130"/>
              </a:xfrm>
              <a:custGeom>
                <a:avLst/>
                <a:gdLst/>
                <a:ahLst/>
                <a:cxnLst/>
                <a:rect l="l" t="t" r="r" b="b"/>
                <a:pathLst>
                  <a:path h="151129">
                    <a:moveTo>
                      <a:pt x="0" y="150749"/>
                    </a:moveTo>
                    <a:lnTo>
                      <a:pt x="0" y="0"/>
                    </a:lnTo>
                  </a:path>
                </a:pathLst>
              </a:custGeom>
              <a:ln w="9524">
                <a:solidFill>
                  <a:srgbClr val="595959"/>
                </a:solidFill>
              </a:ln>
            </p:spPr>
            <p:txBody>
              <a:bodyPr wrap="square" lIns="0" tIns="0" rIns="0" bIns="0" rtlCol="0" anchor="ctr"/>
              <a:lstStyle/>
              <a:p>
                <a:pPr algn="ctr"/>
                <a:endParaRPr sz="1200"/>
              </a:p>
            </p:txBody>
          </p:sp>
          <p:sp>
            <p:nvSpPr>
              <p:cNvPr id="32" name="object 7">
                <a:extLst>
                  <a:ext uri="{FF2B5EF4-FFF2-40B4-BE49-F238E27FC236}">
                    <a16:creationId xmlns:a16="http://schemas.microsoft.com/office/drawing/2014/main" id="{0236C54F-449D-84FF-4441-51AC3FE52134}"/>
                  </a:ext>
                </a:extLst>
              </p:cNvPr>
              <p:cNvSpPr/>
              <p:nvPr/>
            </p:nvSpPr>
            <p:spPr>
              <a:xfrm>
                <a:off x="1379692" y="3917674"/>
                <a:ext cx="31750" cy="43815"/>
              </a:xfrm>
              <a:custGeom>
                <a:avLst/>
                <a:gdLst/>
                <a:ahLst/>
                <a:cxnLst/>
                <a:rect l="l" t="t" r="r" b="b"/>
                <a:pathLst>
                  <a:path w="31750" h="43814">
                    <a:moveTo>
                      <a:pt x="31465" y="43225"/>
                    </a:moveTo>
                    <a:lnTo>
                      <a:pt x="0" y="43225"/>
                    </a:lnTo>
                    <a:lnTo>
                      <a:pt x="15732" y="0"/>
                    </a:lnTo>
                    <a:lnTo>
                      <a:pt x="31465" y="43225"/>
                    </a:lnTo>
                    <a:close/>
                  </a:path>
                </a:pathLst>
              </a:custGeom>
              <a:solidFill>
                <a:srgbClr val="595959"/>
              </a:solidFill>
            </p:spPr>
            <p:txBody>
              <a:bodyPr wrap="square" lIns="0" tIns="0" rIns="0" bIns="0" rtlCol="0" anchor="ctr"/>
              <a:lstStyle/>
              <a:p>
                <a:pPr algn="ctr"/>
                <a:endParaRPr sz="1200"/>
              </a:p>
            </p:txBody>
          </p:sp>
          <p:sp>
            <p:nvSpPr>
              <p:cNvPr id="33" name="object 8">
                <a:extLst>
                  <a:ext uri="{FF2B5EF4-FFF2-40B4-BE49-F238E27FC236}">
                    <a16:creationId xmlns:a16="http://schemas.microsoft.com/office/drawing/2014/main" id="{9C42A1C5-156A-C6FB-CBE4-1C9102C25078}"/>
                  </a:ext>
                </a:extLst>
              </p:cNvPr>
              <p:cNvSpPr/>
              <p:nvPr/>
            </p:nvSpPr>
            <p:spPr>
              <a:xfrm>
                <a:off x="1379692" y="3917674"/>
                <a:ext cx="31750" cy="43815"/>
              </a:xfrm>
              <a:custGeom>
                <a:avLst/>
                <a:gdLst/>
                <a:ahLst/>
                <a:cxnLst/>
                <a:rect l="l" t="t" r="r" b="b"/>
                <a:pathLst>
                  <a:path w="31750" h="43814">
                    <a:moveTo>
                      <a:pt x="31465" y="43225"/>
                    </a:moveTo>
                    <a:lnTo>
                      <a:pt x="15732" y="0"/>
                    </a:lnTo>
                    <a:lnTo>
                      <a:pt x="0" y="43225"/>
                    </a:lnTo>
                    <a:lnTo>
                      <a:pt x="31465" y="43225"/>
                    </a:lnTo>
                    <a:close/>
                  </a:path>
                </a:pathLst>
              </a:custGeom>
              <a:ln w="9524">
                <a:solidFill>
                  <a:srgbClr val="595959"/>
                </a:solidFill>
              </a:ln>
            </p:spPr>
            <p:txBody>
              <a:bodyPr wrap="square" lIns="0" tIns="0" rIns="0" bIns="0" rtlCol="0" anchor="ctr"/>
              <a:lstStyle/>
              <a:p>
                <a:pPr algn="ctr"/>
                <a:endParaRPr sz="1200"/>
              </a:p>
            </p:txBody>
          </p:sp>
          <p:sp>
            <p:nvSpPr>
              <p:cNvPr id="34" name="object 9">
                <a:extLst>
                  <a:ext uri="{FF2B5EF4-FFF2-40B4-BE49-F238E27FC236}">
                    <a16:creationId xmlns:a16="http://schemas.microsoft.com/office/drawing/2014/main" id="{3DD188F4-555A-587A-6C1D-78CFA4252684}"/>
                  </a:ext>
                </a:extLst>
              </p:cNvPr>
              <p:cNvSpPr/>
              <p:nvPr/>
            </p:nvSpPr>
            <p:spPr>
              <a:xfrm>
                <a:off x="1395424" y="2665499"/>
                <a:ext cx="0" cy="151130"/>
              </a:xfrm>
              <a:custGeom>
                <a:avLst/>
                <a:gdLst/>
                <a:ahLst/>
                <a:cxnLst/>
                <a:rect l="l" t="t" r="r" b="b"/>
                <a:pathLst>
                  <a:path h="151130">
                    <a:moveTo>
                      <a:pt x="0" y="150749"/>
                    </a:moveTo>
                    <a:lnTo>
                      <a:pt x="0" y="0"/>
                    </a:lnTo>
                  </a:path>
                </a:pathLst>
              </a:custGeom>
              <a:ln w="9524">
                <a:solidFill>
                  <a:srgbClr val="595959"/>
                </a:solidFill>
              </a:ln>
            </p:spPr>
            <p:txBody>
              <a:bodyPr wrap="square" lIns="0" tIns="0" rIns="0" bIns="0" rtlCol="0" anchor="ctr"/>
              <a:lstStyle/>
              <a:p>
                <a:pPr algn="ctr"/>
                <a:endParaRPr sz="1200"/>
              </a:p>
            </p:txBody>
          </p:sp>
          <p:sp>
            <p:nvSpPr>
              <p:cNvPr id="35" name="object 10">
                <a:extLst>
                  <a:ext uri="{FF2B5EF4-FFF2-40B4-BE49-F238E27FC236}">
                    <a16:creationId xmlns:a16="http://schemas.microsoft.com/office/drawing/2014/main" id="{281B08DA-2FD0-B3A5-B088-BBC30C12C413}"/>
                  </a:ext>
                </a:extLst>
              </p:cNvPr>
              <p:cNvSpPr/>
              <p:nvPr/>
            </p:nvSpPr>
            <p:spPr>
              <a:xfrm>
                <a:off x="1379692" y="2622274"/>
                <a:ext cx="31750" cy="43815"/>
              </a:xfrm>
              <a:custGeom>
                <a:avLst/>
                <a:gdLst/>
                <a:ahLst/>
                <a:cxnLst/>
                <a:rect l="l" t="t" r="r" b="b"/>
                <a:pathLst>
                  <a:path w="31750" h="43814">
                    <a:moveTo>
                      <a:pt x="31465" y="43225"/>
                    </a:moveTo>
                    <a:lnTo>
                      <a:pt x="0" y="43225"/>
                    </a:lnTo>
                    <a:lnTo>
                      <a:pt x="15732" y="0"/>
                    </a:lnTo>
                    <a:lnTo>
                      <a:pt x="31465" y="43225"/>
                    </a:lnTo>
                    <a:close/>
                  </a:path>
                </a:pathLst>
              </a:custGeom>
              <a:solidFill>
                <a:srgbClr val="595959"/>
              </a:solidFill>
            </p:spPr>
            <p:txBody>
              <a:bodyPr wrap="square" lIns="0" tIns="0" rIns="0" bIns="0" rtlCol="0" anchor="ctr"/>
              <a:lstStyle/>
              <a:p>
                <a:pPr algn="ctr"/>
                <a:endParaRPr sz="1200"/>
              </a:p>
            </p:txBody>
          </p:sp>
          <p:sp>
            <p:nvSpPr>
              <p:cNvPr id="36" name="object 11">
                <a:extLst>
                  <a:ext uri="{FF2B5EF4-FFF2-40B4-BE49-F238E27FC236}">
                    <a16:creationId xmlns:a16="http://schemas.microsoft.com/office/drawing/2014/main" id="{BB35D383-98A4-590E-F642-081AB8C3BF02}"/>
                  </a:ext>
                </a:extLst>
              </p:cNvPr>
              <p:cNvSpPr/>
              <p:nvPr/>
            </p:nvSpPr>
            <p:spPr>
              <a:xfrm>
                <a:off x="1379692" y="2622274"/>
                <a:ext cx="31750" cy="43815"/>
              </a:xfrm>
              <a:custGeom>
                <a:avLst/>
                <a:gdLst/>
                <a:ahLst/>
                <a:cxnLst/>
                <a:rect l="l" t="t" r="r" b="b"/>
                <a:pathLst>
                  <a:path w="31750" h="43814">
                    <a:moveTo>
                      <a:pt x="31465" y="43225"/>
                    </a:moveTo>
                    <a:lnTo>
                      <a:pt x="15732" y="0"/>
                    </a:lnTo>
                    <a:lnTo>
                      <a:pt x="0" y="43225"/>
                    </a:lnTo>
                    <a:lnTo>
                      <a:pt x="31465" y="43225"/>
                    </a:lnTo>
                    <a:close/>
                  </a:path>
                </a:pathLst>
              </a:custGeom>
              <a:ln w="9524">
                <a:solidFill>
                  <a:srgbClr val="595959"/>
                </a:solidFill>
              </a:ln>
            </p:spPr>
            <p:txBody>
              <a:bodyPr wrap="square" lIns="0" tIns="0" rIns="0" bIns="0" rtlCol="0" anchor="ctr"/>
              <a:lstStyle/>
              <a:p>
                <a:pPr algn="ctr"/>
                <a:endParaRPr sz="1200"/>
              </a:p>
            </p:txBody>
          </p:sp>
          <p:sp>
            <p:nvSpPr>
              <p:cNvPr id="37" name="object 12">
                <a:extLst>
                  <a:ext uri="{FF2B5EF4-FFF2-40B4-BE49-F238E27FC236}">
                    <a16:creationId xmlns:a16="http://schemas.microsoft.com/office/drawing/2014/main" id="{64861D80-93BA-9E22-CF1B-64DF6201BD47}"/>
                  </a:ext>
                </a:extLst>
              </p:cNvPr>
              <p:cNvSpPr/>
              <p:nvPr/>
            </p:nvSpPr>
            <p:spPr>
              <a:xfrm>
                <a:off x="722674" y="2299824"/>
                <a:ext cx="1345565" cy="330835"/>
              </a:xfrm>
              <a:custGeom>
                <a:avLst/>
                <a:gdLst/>
                <a:ahLst/>
                <a:cxnLst/>
                <a:rect l="l" t="t" r="r" b="b"/>
                <a:pathLst>
                  <a:path w="1345564" h="330835">
                    <a:moveTo>
                      <a:pt x="1290448" y="330299"/>
                    </a:moveTo>
                    <a:lnTo>
                      <a:pt x="55051" y="330299"/>
                    </a:lnTo>
                    <a:lnTo>
                      <a:pt x="33622" y="325973"/>
                    </a:lnTo>
                    <a:lnTo>
                      <a:pt x="16124" y="314175"/>
                    </a:lnTo>
                    <a:lnTo>
                      <a:pt x="4326" y="296677"/>
                    </a:lnTo>
                    <a:lnTo>
                      <a:pt x="0" y="275248"/>
                    </a:lnTo>
                    <a:lnTo>
                      <a:pt x="0" y="55051"/>
                    </a:lnTo>
                    <a:lnTo>
                      <a:pt x="4326" y="33622"/>
                    </a:lnTo>
                    <a:lnTo>
                      <a:pt x="16124" y="16124"/>
                    </a:lnTo>
                    <a:lnTo>
                      <a:pt x="33622" y="4326"/>
                    </a:lnTo>
                    <a:lnTo>
                      <a:pt x="55051" y="0"/>
                    </a:lnTo>
                    <a:lnTo>
                      <a:pt x="1290448" y="0"/>
                    </a:lnTo>
                    <a:lnTo>
                      <a:pt x="1329375" y="16123"/>
                    </a:lnTo>
                    <a:lnTo>
                      <a:pt x="1345499" y="55051"/>
                    </a:lnTo>
                    <a:lnTo>
                      <a:pt x="1345499" y="275248"/>
                    </a:lnTo>
                    <a:lnTo>
                      <a:pt x="1341173" y="296677"/>
                    </a:lnTo>
                    <a:lnTo>
                      <a:pt x="1329375" y="314175"/>
                    </a:lnTo>
                    <a:lnTo>
                      <a:pt x="1311877" y="325973"/>
                    </a:lnTo>
                    <a:lnTo>
                      <a:pt x="1290448" y="330299"/>
                    </a:lnTo>
                    <a:close/>
                  </a:path>
                </a:pathLst>
              </a:custGeom>
              <a:solidFill>
                <a:srgbClr val="EEEEEE"/>
              </a:solidFill>
            </p:spPr>
            <p:txBody>
              <a:bodyPr wrap="square" lIns="0" tIns="0" rIns="0" bIns="0" rtlCol="0" anchor="ctr"/>
              <a:lstStyle/>
              <a:p>
                <a:pPr algn="ctr"/>
                <a:endParaRPr sz="1200"/>
              </a:p>
            </p:txBody>
          </p:sp>
          <p:sp>
            <p:nvSpPr>
              <p:cNvPr id="38" name="object 13">
                <a:extLst>
                  <a:ext uri="{FF2B5EF4-FFF2-40B4-BE49-F238E27FC236}">
                    <a16:creationId xmlns:a16="http://schemas.microsoft.com/office/drawing/2014/main" id="{8606A73A-B1C2-E29D-F762-9A946C16DDC1}"/>
                  </a:ext>
                </a:extLst>
              </p:cNvPr>
              <p:cNvSpPr/>
              <p:nvPr/>
            </p:nvSpPr>
            <p:spPr>
              <a:xfrm>
                <a:off x="722674" y="2299824"/>
                <a:ext cx="1345565" cy="330835"/>
              </a:xfrm>
              <a:custGeom>
                <a:avLst/>
                <a:gdLst/>
                <a:ahLst/>
                <a:cxnLst/>
                <a:rect l="l" t="t" r="r" b="b"/>
                <a:pathLst>
                  <a:path w="1345564" h="330835">
                    <a:moveTo>
                      <a:pt x="0" y="55051"/>
                    </a:moveTo>
                    <a:lnTo>
                      <a:pt x="4326" y="33622"/>
                    </a:lnTo>
                    <a:lnTo>
                      <a:pt x="16124" y="16124"/>
                    </a:lnTo>
                    <a:lnTo>
                      <a:pt x="33622" y="4326"/>
                    </a:lnTo>
                    <a:lnTo>
                      <a:pt x="55051" y="0"/>
                    </a:lnTo>
                    <a:lnTo>
                      <a:pt x="1290448" y="0"/>
                    </a:lnTo>
                    <a:lnTo>
                      <a:pt x="1329375" y="16123"/>
                    </a:lnTo>
                    <a:lnTo>
                      <a:pt x="1345499" y="55051"/>
                    </a:lnTo>
                    <a:lnTo>
                      <a:pt x="1345499" y="275248"/>
                    </a:lnTo>
                    <a:lnTo>
                      <a:pt x="1341173" y="296677"/>
                    </a:lnTo>
                    <a:lnTo>
                      <a:pt x="1329375" y="314175"/>
                    </a:lnTo>
                    <a:lnTo>
                      <a:pt x="1311877" y="325973"/>
                    </a:lnTo>
                    <a:lnTo>
                      <a:pt x="1290448" y="330299"/>
                    </a:lnTo>
                    <a:lnTo>
                      <a:pt x="55051" y="330299"/>
                    </a:lnTo>
                    <a:lnTo>
                      <a:pt x="33622" y="325973"/>
                    </a:lnTo>
                    <a:lnTo>
                      <a:pt x="16124" y="314175"/>
                    </a:lnTo>
                    <a:lnTo>
                      <a:pt x="4326" y="296677"/>
                    </a:lnTo>
                    <a:lnTo>
                      <a:pt x="0" y="275248"/>
                    </a:lnTo>
                    <a:lnTo>
                      <a:pt x="0" y="55051"/>
                    </a:lnTo>
                    <a:close/>
                  </a:path>
                </a:pathLst>
              </a:custGeom>
              <a:ln w="9524">
                <a:solidFill>
                  <a:srgbClr val="595959"/>
                </a:solidFill>
              </a:ln>
            </p:spPr>
            <p:txBody>
              <a:bodyPr wrap="square" lIns="0" tIns="0" rIns="0" bIns="0" rtlCol="0" anchor="ctr"/>
              <a:lstStyle/>
              <a:p>
                <a:pPr algn="ctr"/>
                <a:endParaRPr sz="1200"/>
              </a:p>
            </p:txBody>
          </p:sp>
        </p:grpSp>
        <p:sp>
          <p:nvSpPr>
            <p:cNvPr id="39" name="object 14">
              <a:extLst>
                <a:ext uri="{FF2B5EF4-FFF2-40B4-BE49-F238E27FC236}">
                  <a16:creationId xmlns:a16="http://schemas.microsoft.com/office/drawing/2014/main" id="{02B93BB1-7FCB-70A0-67FD-453971435457}"/>
                </a:ext>
              </a:extLst>
            </p:cNvPr>
            <p:cNvSpPr txBox="1"/>
            <p:nvPr/>
          </p:nvSpPr>
          <p:spPr>
            <a:xfrm>
              <a:off x="731427" y="2333438"/>
              <a:ext cx="1076325" cy="242168"/>
            </a:xfrm>
            <a:prstGeom prst="rect">
              <a:avLst/>
            </a:prstGeom>
          </p:spPr>
          <p:txBody>
            <a:bodyPr vert="horz" wrap="square" lIns="0" tIns="12700" rIns="0" bIns="0" rtlCol="0" anchor="ctr">
              <a:spAutoFit/>
            </a:bodyPr>
            <a:lstStyle/>
            <a:p>
              <a:pPr marL="12700" algn="ctr">
                <a:lnSpc>
                  <a:spcPct val="100000"/>
                </a:lnSpc>
                <a:spcBef>
                  <a:spcPts val="100"/>
                </a:spcBef>
              </a:pPr>
              <a:r>
                <a:rPr sz="1200" spc="-30" dirty="0">
                  <a:latin typeface="Corbel" panose="020B0503020204020204" pitchFamily="34" charset="0"/>
                  <a:cs typeface="Tahoma"/>
                </a:rPr>
                <a:t>in</a:t>
              </a:r>
              <a:r>
                <a:rPr sz="1200" spc="-50" dirty="0">
                  <a:latin typeface="Corbel" panose="020B0503020204020204" pitchFamily="34" charset="0"/>
                  <a:cs typeface="Tahoma"/>
                </a:rPr>
                <a:t>p</a:t>
              </a:r>
              <a:r>
                <a:rPr sz="1200" spc="-55" dirty="0">
                  <a:latin typeface="Corbel" panose="020B0503020204020204" pitchFamily="34" charset="0"/>
                  <a:cs typeface="Tahoma"/>
                </a:rPr>
                <a:t>u</a:t>
              </a:r>
              <a:r>
                <a:rPr sz="1200" dirty="0">
                  <a:latin typeface="Corbel" panose="020B0503020204020204" pitchFamily="34" charset="0"/>
                  <a:cs typeface="Tahoma"/>
                </a:rPr>
                <a:t>t</a:t>
              </a:r>
              <a:r>
                <a:rPr sz="1200" spc="-85" dirty="0">
                  <a:latin typeface="Corbel" panose="020B0503020204020204" pitchFamily="34" charset="0"/>
                  <a:cs typeface="Tahoma"/>
                </a:rPr>
                <a:t> </a:t>
              </a:r>
              <a:r>
                <a:rPr sz="1200" spc="-25" dirty="0">
                  <a:latin typeface="Corbel" panose="020B0503020204020204" pitchFamily="34" charset="0"/>
                  <a:cs typeface="Tahoma"/>
                </a:rPr>
                <a:t>v</a:t>
              </a:r>
              <a:r>
                <a:rPr sz="1200" spc="-5" dirty="0">
                  <a:latin typeface="Corbel" panose="020B0503020204020204" pitchFamily="34" charset="0"/>
                  <a:cs typeface="Tahoma"/>
                </a:rPr>
                <a:t>e</a:t>
              </a:r>
              <a:r>
                <a:rPr sz="1200" spc="50" dirty="0">
                  <a:latin typeface="Corbel" panose="020B0503020204020204" pitchFamily="34" charset="0"/>
                  <a:cs typeface="Tahoma"/>
                </a:rPr>
                <a:t>c</a:t>
              </a:r>
              <a:r>
                <a:rPr sz="1200" spc="-25" dirty="0">
                  <a:latin typeface="Corbel" panose="020B0503020204020204" pitchFamily="34" charset="0"/>
                  <a:cs typeface="Tahoma"/>
                </a:rPr>
                <a:t>t</a:t>
              </a:r>
              <a:r>
                <a:rPr sz="1200" spc="-20" dirty="0">
                  <a:latin typeface="Corbel" panose="020B0503020204020204" pitchFamily="34" charset="0"/>
                  <a:cs typeface="Tahoma"/>
                </a:rPr>
                <a:t>o</a:t>
              </a:r>
              <a:r>
                <a:rPr sz="1200" spc="-10" dirty="0">
                  <a:latin typeface="Corbel" panose="020B0503020204020204" pitchFamily="34" charset="0"/>
                  <a:cs typeface="Tahoma"/>
                </a:rPr>
                <a:t>r</a:t>
              </a:r>
              <a:endParaRPr sz="1200" dirty="0">
                <a:latin typeface="Corbel" panose="020B0503020204020204" pitchFamily="34" charset="0"/>
                <a:cs typeface="Tahoma"/>
              </a:endParaRPr>
            </a:p>
          </p:txBody>
        </p:sp>
        <p:pic>
          <p:nvPicPr>
            <p:cNvPr id="40" name="object 15">
              <a:extLst>
                <a:ext uri="{FF2B5EF4-FFF2-40B4-BE49-F238E27FC236}">
                  <a16:creationId xmlns:a16="http://schemas.microsoft.com/office/drawing/2014/main" id="{6153B670-8313-6E78-E593-4527C6127F6C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793570" y="2813506"/>
              <a:ext cx="2115273" cy="1082569"/>
            </a:xfrm>
            <a:prstGeom prst="rect">
              <a:avLst/>
            </a:prstGeom>
          </p:spPr>
        </p:pic>
        <p:sp>
          <p:nvSpPr>
            <p:cNvPr id="41" name="object 16">
              <a:extLst>
                <a:ext uri="{FF2B5EF4-FFF2-40B4-BE49-F238E27FC236}">
                  <a16:creationId xmlns:a16="http://schemas.microsoft.com/office/drawing/2014/main" id="{9CDDAE80-1D74-D922-8EF6-9815FD372F36}"/>
                </a:ext>
              </a:extLst>
            </p:cNvPr>
            <p:cNvSpPr txBox="1"/>
            <p:nvPr/>
          </p:nvSpPr>
          <p:spPr>
            <a:xfrm>
              <a:off x="3343888" y="4097374"/>
              <a:ext cx="926466" cy="321580"/>
            </a:xfrm>
            <a:prstGeom prst="rect">
              <a:avLst/>
            </a:prstGeom>
            <a:solidFill>
              <a:srgbClr val="D9EAD3"/>
            </a:solidFill>
            <a:ln w="9524">
              <a:solidFill>
                <a:srgbClr val="595959"/>
              </a:solidFill>
            </a:ln>
          </p:spPr>
          <p:txBody>
            <a:bodyPr vert="horz" wrap="square" lIns="0" tIns="76835" rIns="0" bIns="0" rtlCol="0" anchor="ctr">
              <a:spAutoFit/>
            </a:bodyPr>
            <a:lstStyle/>
            <a:p>
              <a:pPr marL="104139">
                <a:lnSpc>
                  <a:spcPct val="100000"/>
                </a:lnSpc>
                <a:spcBef>
                  <a:spcPts val="605"/>
                </a:spcBef>
              </a:pPr>
              <a:r>
                <a:rPr lang="en-US" sz="1200" spc="-25" dirty="0">
                  <a:latin typeface="Corbel" panose="020B0503020204020204" pitchFamily="34" charset="0"/>
                  <a:cs typeface="Tahoma"/>
                </a:rPr>
                <a:t>  </a:t>
              </a:r>
              <a:r>
                <a:rPr sz="1200" spc="-25" dirty="0">
                  <a:latin typeface="Corbel" panose="020B0503020204020204" pitchFamily="34" charset="0"/>
                  <a:cs typeface="Tahoma"/>
                </a:rPr>
                <a:t>memory</a:t>
              </a:r>
              <a:endParaRPr sz="1200" dirty="0">
                <a:latin typeface="Corbel" panose="020B0503020204020204" pitchFamily="34" charset="0"/>
                <a:cs typeface="Tahoma"/>
              </a:endParaRPr>
            </a:p>
          </p:txBody>
        </p:sp>
        <p:grpSp>
          <p:nvGrpSpPr>
            <p:cNvPr id="42" name="object 17">
              <a:extLst>
                <a:ext uri="{FF2B5EF4-FFF2-40B4-BE49-F238E27FC236}">
                  <a16:creationId xmlns:a16="http://schemas.microsoft.com/office/drawing/2014/main" id="{451FD79A-640A-5AA9-E62B-10FAF7E2A5FA}"/>
                </a:ext>
              </a:extLst>
            </p:cNvPr>
            <p:cNvGrpSpPr/>
            <p:nvPr/>
          </p:nvGrpSpPr>
          <p:grpSpPr>
            <a:xfrm>
              <a:off x="3106051" y="2295062"/>
              <a:ext cx="1355090" cy="1821814"/>
              <a:chOff x="3232512" y="2295062"/>
              <a:chExt cx="1355090" cy="1821814"/>
            </a:xfrm>
          </p:grpSpPr>
          <p:sp>
            <p:nvSpPr>
              <p:cNvPr id="43" name="object 18">
                <a:extLst>
                  <a:ext uri="{FF2B5EF4-FFF2-40B4-BE49-F238E27FC236}">
                    <a16:creationId xmlns:a16="http://schemas.microsoft.com/office/drawing/2014/main" id="{648D7A57-C4AA-AAC2-5755-3982C523E104}"/>
                  </a:ext>
                </a:extLst>
              </p:cNvPr>
              <p:cNvSpPr/>
              <p:nvPr/>
            </p:nvSpPr>
            <p:spPr>
              <a:xfrm>
                <a:off x="3933550" y="3960899"/>
                <a:ext cx="0" cy="151130"/>
              </a:xfrm>
              <a:custGeom>
                <a:avLst/>
                <a:gdLst/>
                <a:ahLst/>
                <a:cxnLst/>
                <a:rect l="l" t="t" r="r" b="b"/>
                <a:pathLst>
                  <a:path h="151129">
                    <a:moveTo>
                      <a:pt x="0" y="150749"/>
                    </a:moveTo>
                    <a:lnTo>
                      <a:pt x="0" y="0"/>
                    </a:lnTo>
                  </a:path>
                </a:pathLst>
              </a:custGeom>
              <a:ln w="9524">
                <a:solidFill>
                  <a:srgbClr val="595959"/>
                </a:solidFill>
              </a:ln>
            </p:spPr>
            <p:txBody>
              <a:bodyPr wrap="square" lIns="0" tIns="0" rIns="0" bIns="0" rtlCol="0" anchor="ctr"/>
              <a:lstStyle/>
              <a:p>
                <a:pPr algn="ctr"/>
                <a:endParaRPr sz="1200"/>
              </a:p>
            </p:txBody>
          </p:sp>
          <p:sp>
            <p:nvSpPr>
              <p:cNvPr id="44" name="object 19">
                <a:extLst>
                  <a:ext uri="{FF2B5EF4-FFF2-40B4-BE49-F238E27FC236}">
                    <a16:creationId xmlns:a16="http://schemas.microsoft.com/office/drawing/2014/main" id="{8192279C-D0A5-F6CD-8A8D-979F4E2DD1BF}"/>
                  </a:ext>
                </a:extLst>
              </p:cNvPr>
              <p:cNvSpPr/>
              <p:nvPr/>
            </p:nvSpPr>
            <p:spPr>
              <a:xfrm>
                <a:off x="3917817" y="3917674"/>
                <a:ext cx="31750" cy="43815"/>
              </a:xfrm>
              <a:custGeom>
                <a:avLst/>
                <a:gdLst/>
                <a:ahLst/>
                <a:cxnLst/>
                <a:rect l="l" t="t" r="r" b="b"/>
                <a:pathLst>
                  <a:path w="31750" h="43814">
                    <a:moveTo>
                      <a:pt x="31465" y="43225"/>
                    </a:moveTo>
                    <a:lnTo>
                      <a:pt x="0" y="43225"/>
                    </a:lnTo>
                    <a:lnTo>
                      <a:pt x="15732" y="0"/>
                    </a:lnTo>
                    <a:lnTo>
                      <a:pt x="31465" y="43225"/>
                    </a:lnTo>
                    <a:close/>
                  </a:path>
                </a:pathLst>
              </a:custGeom>
              <a:solidFill>
                <a:srgbClr val="595959"/>
              </a:solidFill>
            </p:spPr>
            <p:txBody>
              <a:bodyPr wrap="square" lIns="0" tIns="0" rIns="0" bIns="0" rtlCol="0" anchor="ctr"/>
              <a:lstStyle/>
              <a:p>
                <a:pPr algn="ctr"/>
                <a:endParaRPr sz="1200"/>
              </a:p>
            </p:txBody>
          </p:sp>
          <p:sp>
            <p:nvSpPr>
              <p:cNvPr id="45" name="object 20">
                <a:extLst>
                  <a:ext uri="{FF2B5EF4-FFF2-40B4-BE49-F238E27FC236}">
                    <a16:creationId xmlns:a16="http://schemas.microsoft.com/office/drawing/2014/main" id="{04D5B0B1-02F7-F5B8-87E0-939362893809}"/>
                  </a:ext>
                </a:extLst>
              </p:cNvPr>
              <p:cNvSpPr/>
              <p:nvPr/>
            </p:nvSpPr>
            <p:spPr>
              <a:xfrm>
                <a:off x="3917817" y="3917674"/>
                <a:ext cx="31750" cy="43815"/>
              </a:xfrm>
              <a:custGeom>
                <a:avLst/>
                <a:gdLst/>
                <a:ahLst/>
                <a:cxnLst/>
                <a:rect l="l" t="t" r="r" b="b"/>
                <a:pathLst>
                  <a:path w="31750" h="43814">
                    <a:moveTo>
                      <a:pt x="31465" y="43225"/>
                    </a:moveTo>
                    <a:lnTo>
                      <a:pt x="15732" y="0"/>
                    </a:lnTo>
                    <a:lnTo>
                      <a:pt x="0" y="43225"/>
                    </a:lnTo>
                    <a:lnTo>
                      <a:pt x="31465" y="43225"/>
                    </a:lnTo>
                    <a:close/>
                  </a:path>
                </a:pathLst>
              </a:custGeom>
              <a:ln w="9524">
                <a:solidFill>
                  <a:srgbClr val="595959"/>
                </a:solidFill>
              </a:ln>
            </p:spPr>
            <p:txBody>
              <a:bodyPr wrap="square" lIns="0" tIns="0" rIns="0" bIns="0" rtlCol="0" anchor="ctr"/>
              <a:lstStyle/>
              <a:p>
                <a:pPr algn="ctr"/>
                <a:endParaRPr sz="1200"/>
              </a:p>
            </p:txBody>
          </p:sp>
          <p:sp>
            <p:nvSpPr>
              <p:cNvPr id="46" name="object 21">
                <a:extLst>
                  <a:ext uri="{FF2B5EF4-FFF2-40B4-BE49-F238E27FC236}">
                    <a16:creationId xmlns:a16="http://schemas.microsoft.com/office/drawing/2014/main" id="{D0A2BCD4-559F-594F-D9EC-81181E62C308}"/>
                  </a:ext>
                </a:extLst>
              </p:cNvPr>
              <p:cNvSpPr/>
              <p:nvPr/>
            </p:nvSpPr>
            <p:spPr>
              <a:xfrm>
                <a:off x="3910025" y="2665499"/>
                <a:ext cx="0" cy="151130"/>
              </a:xfrm>
              <a:custGeom>
                <a:avLst/>
                <a:gdLst/>
                <a:ahLst/>
                <a:cxnLst/>
                <a:rect l="l" t="t" r="r" b="b"/>
                <a:pathLst>
                  <a:path h="151130">
                    <a:moveTo>
                      <a:pt x="0" y="150749"/>
                    </a:moveTo>
                    <a:lnTo>
                      <a:pt x="0" y="0"/>
                    </a:lnTo>
                  </a:path>
                </a:pathLst>
              </a:custGeom>
              <a:ln w="9524">
                <a:solidFill>
                  <a:srgbClr val="595959"/>
                </a:solidFill>
              </a:ln>
            </p:spPr>
            <p:txBody>
              <a:bodyPr wrap="square" lIns="0" tIns="0" rIns="0" bIns="0" rtlCol="0" anchor="ctr"/>
              <a:lstStyle/>
              <a:p>
                <a:pPr algn="ctr"/>
                <a:endParaRPr sz="1200"/>
              </a:p>
            </p:txBody>
          </p:sp>
          <p:sp>
            <p:nvSpPr>
              <p:cNvPr id="47" name="object 22">
                <a:extLst>
                  <a:ext uri="{FF2B5EF4-FFF2-40B4-BE49-F238E27FC236}">
                    <a16:creationId xmlns:a16="http://schemas.microsoft.com/office/drawing/2014/main" id="{556730E1-3B29-FB06-56E6-868CE368CFAC}"/>
                  </a:ext>
                </a:extLst>
              </p:cNvPr>
              <p:cNvSpPr/>
              <p:nvPr/>
            </p:nvSpPr>
            <p:spPr>
              <a:xfrm>
                <a:off x="3894292" y="2622274"/>
                <a:ext cx="31750" cy="43815"/>
              </a:xfrm>
              <a:custGeom>
                <a:avLst/>
                <a:gdLst/>
                <a:ahLst/>
                <a:cxnLst/>
                <a:rect l="l" t="t" r="r" b="b"/>
                <a:pathLst>
                  <a:path w="31750" h="43814">
                    <a:moveTo>
                      <a:pt x="31465" y="43225"/>
                    </a:moveTo>
                    <a:lnTo>
                      <a:pt x="0" y="43225"/>
                    </a:lnTo>
                    <a:lnTo>
                      <a:pt x="15732" y="0"/>
                    </a:lnTo>
                    <a:lnTo>
                      <a:pt x="31465" y="43225"/>
                    </a:lnTo>
                    <a:close/>
                  </a:path>
                </a:pathLst>
              </a:custGeom>
              <a:solidFill>
                <a:srgbClr val="595959"/>
              </a:solidFill>
            </p:spPr>
            <p:txBody>
              <a:bodyPr wrap="square" lIns="0" tIns="0" rIns="0" bIns="0" rtlCol="0" anchor="ctr"/>
              <a:lstStyle/>
              <a:p>
                <a:pPr algn="ctr"/>
                <a:endParaRPr sz="1200"/>
              </a:p>
            </p:txBody>
          </p:sp>
          <p:sp>
            <p:nvSpPr>
              <p:cNvPr id="48" name="object 23">
                <a:extLst>
                  <a:ext uri="{FF2B5EF4-FFF2-40B4-BE49-F238E27FC236}">
                    <a16:creationId xmlns:a16="http://schemas.microsoft.com/office/drawing/2014/main" id="{83ED3684-A23A-D159-3B8C-AA1DE3E33993}"/>
                  </a:ext>
                </a:extLst>
              </p:cNvPr>
              <p:cNvSpPr/>
              <p:nvPr/>
            </p:nvSpPr>
            <p:spPr>
              <a:xfrm>
                <a:off x="3894292" y="2622274"/>
                <a:ext cx="31750" cy="43815"/>
              </a:xfrm>
              <a:custGeom>
                <a:avLst/>
                <a:gdLst/>
                <a:ahLst/>
                <a:cxnLst/>
                <a:rect l="l" t="t" r="r" b="b"/>
                <a:pathLst>
                  <a:path w="31750" h="43814">
                    <a:moveTo>
                      <a:pt x="31465" y="43225"/>
                    </a:moveTo>
                    <a:lnTo>
                      <a:pt x="15732" y="0"/>
                    </a:lnTo>
                    <a:lnTo>
                      <a:pt x="0" y="43225"/>
                    </a:lnTo>
                    <a:lnTo>
                      <a:pt x="31465" y="43225"/>
                    </a:lnTo>
                    <a:close/>
                  </a:path>
                </a:pathLst>
              </a:custGeom>
              <a:ln w="9524">
                <a:solidFill>
                  <a:srgbClr val="595959"/>
                </a:solidFill>
              </a:ln>
            </p:spPr>
            <p:txBody>
              <a:bodyPr wrap="square" lIns="0" tIns="0" rIns="0" bIns="0" rtlCol="0" anchor="ctr"/>
              <a:lstStyle/>
              <a:p>
                <a:pPr algn="ctr"/>
                <a:endParaRPr sz="1200"/>
              </a:p>
            </p:txBody>
          </p:sp>
          <p:sp>
            <p:nvSpPr>
              <p:cNvPr id="49" name="object 24">
                <a:extLst>
                  <a:ext uri="{FF2B5EF4-FFF2-40B4-BE49-F238E27FC236}">
                    <a16:creationId xmlns:a16="http://schemas.microsoft.com/office/drawing/2014/main" id="{F51AB95E-955D-C75B-72EF-512ADDC1AFAF}"/>
                  </a:ext>
                </a:extLst>
              </p:cNvPr>
              <p:cNvSpPr/>
              <p:nvPr/>
            </p:nvSpPr>
            <p:spPr>
              <a:xfrm>
                <a:off x="3237275" y="2299824"/>
                <a:ext cx="1345565" cy="330835"/>
              </a:xfrm>
              <a:custGeom>
                <a:avLst/>
                <a:gdLst/>
                <a:ahLst/>
                <a:cxnLst/>
                <a:rect l="l" t="t" r="r" b="b"/>
                <a:pathLst>
                  <a:path w="1345564" h="330835">
                    <a:moveTo>
                      <a:pt x="1290448" y="330299"/>
                    </a:moveTo>
                    <a:lnTo>
                      <a:pt x="55051" y="330299"/>
                    </a:lnTo>
                    <a:lnTo>
                      <a:pt x="33622" y="325973"/>
                    </a:lnTo>
                    <a:lnTo>
                      <a:pt x="16124" y="314175"/>
                    </a:lnTo>
                    <a:lnTo>
                      <a:pt x="4326" y="296677"/>
                    </a:lnTo>
                    <a:lnTo>
                      <a:pt x="0" y="275248"/>
                    </a:lnTo>
                    <a:lnTo>
                      <a:pt x="0" y="55051"/>
                    </a:lnTo>
                    <a:lnTo>
                      <a:pt x="4326" y="33622"/>
                    </a:lnTo>
                    <a:lnTo>
                      <a:pt x="16124" y="16124"/>
                    </a:lnTo>
                    <a:lnTo>
                      <a:pt x="33622" y="4326"/>
                    </a:lnTo>
                    <a:lnTo>
                      <a:pt x="55051" y="0"/>
                    </a:lnTo>
                    <a:lnTo>
                      <a:pt x="1290448" y="0"/>
                    </a:lnTo>
                    <a:lnTo>
                      <a:pt x="1329375" y="16123"/>
                    </a:lnTo>
                    <a:lnTo>
                      <a:pt x="1345499" y="55051"/>
                    </a:lnTo>
                    <a:lnTo>
                      <a:pt x="1345499" y="275248"/>
                    </a:lnTo>
                    <a:lnTo>
                      <a:pt x="1341173" y="296677"/>
                    </a:lnTo>
                    <a:lnTo>
                      <a:pt x="1329375" y="314175"/>
                    </a:lnTo>
                    <a:lnTo>
                      <a:pt x="1311877" y="325973"/>
                    </a:lnTo>
                    <a:lnTo>
                      <a:pt x="1290448" y="330299"/>
                    </a:lnTo>
                    <a:close/>
                  </a:path>
                </a:pathLst>
              </a:custGeom>
              <a:solidFill>
                <a:srgbClr val="D9EAD3"/>
              </a:solidFill>
            </p:spPr>
            <p:txBody>
              <a:bodyPr wrap="square" lIns="0" tIns="0" rIns="0" bIns="0" rtlCol="0" anchor="ctr"/>
              <a:lstStyle/>
              <a:p>
                <a:pPr algn="ctr"/>
                <a:endParaRPr sz="1200"/>
              </a:p>
            </p:txBody>
          </p:sp>
          <p:sp>
            <p:nvSpPr>
              <p:cNvPr id="50" name="object 25">
                <a:extLst>
                  <a:ext uri="{FF2B5EF4-FFF2-40B4-BE49-F238E27FC236}">
                    <a16:creationId xmlns:a16="http://schemas.microsoft.com/office/drawing/2014/main" id="{D6291DFB-784A-CFB3-5030-2591F5543365}"/>
                  </a:ext>
                </a:extLst>
              </p:cNvPr>
              <p:cNvSpPr/>
              <p:nvPr/>
            </p:nvSpPr>
            <p:spPr>
              <a:xfrm>
                <a:off x="3237275" y="2299824"/>
                <a:ext cx="1345565" cy="330835"/>
              </a:xfrm>
              <a:custGeom>
                <a:avLst/>
                <a:gdLst/>
                <a:ahLst/>
                <a:cxnLst/>
                <a:rect l="l" t="t" r="r" b="b"/>
                <a:pathLst>
                  <a:path w="1345564" h="330835">
                    <a:moveTo>
                      <a:pt x="0" y="55051"/>
                    </a:moveTo>
                    <a:lnTo>
                      <a:pt x="4326" y="33622"/>
                    </a:lnTo>
                    <a:lnTo>
                      <a:pt x="16124" y="16124"/>
                    </a:lnTo>
                    <a:lnTo>
                      <a:pt x="33622" y="4326"/>
                    </a:lnTo>
                    <a:lnTo>
                      <a:pt x="55051" y="0"/>
                    </a:lnTo>
                    <a:lnTo>
                      <a:pt x="1290448" y="0"/>
                    </a:lnTo>
                    <a:lnTo>
                      <a:pt x="1329375" y="16123"/>
                    </a:lnTo>
                    <a:lnTo>
                      <a:pt x="1345499" y="55051"/>
                    </a:lnTo>
                    <a:lnTo>
                      <a:pt x="1345499" y="275248"/>
                    </a:lnTo>
                    <a:lnTo>
                      <a:pt x="1341173" y="296677"/>
                    </a:lnTo>
                    <a:lnTo>
                      <a:pt x="1329375" y="314175"/>
                    </a:lnTo>
                    <a:lnTo>
                      <a:pt x="1311877" y="325973"/>
                    </a:lnTo>
                    <a:lnTo>
                      <a:pt x="1290448" y="330299"/>
                    </a:lnTo>
                    <a:lnTo>
                      <a:pt x="55051" y="330299"/>
                    </a:lnTo>
                    <a:lnTo>
                      <a:pt x="33622" y="325973"/>
                    </a:lnTo>
                    <a:lnTo>
                      <a:pt x="16124" y="314175"/>
                    </a:lnTo>
                    <a:lnTo>
                      <a:pt x="4326" y="296677"/>
                    </a:lnTo>
                    <a:lnTo>
                      <a:pt x="0" y="275248"/>
                    </a:lnTo>
                    <a:lnTo>
                      <a:pt x="0" y="55051"/>
                    </a:lnTo>
                    <a:close/>
                  </a:path>
                </a:pathLst>
              </a:custGeom>
              <a:ln w="9524">
                <a:solidFill>
                  <a:srgbClr val="595959"/>
                </a:solidFill>
              </a:ln>
            </p:spPr>
            <p:txBody>
              <a:bodyPr wrap="square" lIns="0" tIns="0" rIns="0" bIns="0" rtlCol="0" anchor="ctr"/>
              <a:lstStyle/>
              <a:p>
                <a:pPr algn="ctr"/>
                <a:endParaRPr sz="1200"/>
              </a:p>
            </p:txBody>
          </p:sp>
        </p:grpSp>
        <p:sp>
          <p:nvSpPr>
            <p:cNvPr id="51" name="object 26">
              <a:extLst>
                <a:ext uri="{FF2B5EF4-FFF2-40B4-BE49-F238E27FC236}">
                  <a16:creationId xmlns:a16="http://schemas.microsoft.com/office/drawing/2014/main" id="{9537AB35-6D5F-19AA-9310-3C730B591885}"/>
                </a:ext>
              </a:extLst>
            </p:cNvPr>
            <p:cNvSpPr txBox="1"/>
            <p:nvPr/>
          </p:nvSpPr>
          <p:spPr>
            <a:xfrm>
              <a:off x="3255889" y="2333438"/>
              <a:ext cx="1056641" cy="242168"/>
            </a:xfrm>
            <a:prstGeom prst="rect">
              <a:avLst/>
            </a:prstGeom>
          </p:spPr>
          <p:txBody>
            <a:bodyPr vert="horz" wrap="square" lIns="0" tIns="12700" rIns="0" bIns="0" rtlCol="0" anchor="ctr">
              <a:spAutoFit/>
            </a:bodyPr>
            <a:lstStyle/>
            <a:p>
              <a:pPr marL="12700" algn="ctr">
                <a:lnSpc>
                  <a:spcPct val="100000"/>
                </a:lnSpc>
                <a:spcBef>
                  <a:spcPts val="100"/>
                </a:spcBef>
              </a:pPr>
              <a:r>
                <a:rPr sz="1200" spc="-45" dirty="0">
                  <a:latin typeface="Corbel" panose="020B0503020204020204" pitchFamily="34" charset="0"/>
                  <a:cs typeface="Tahoma"/>
                </a:rPr>
                <a:t>mem</a:t>
              </a:r>
              <a:r>
                <a:rPr sz="1200" spc="-85" dirty="0">
                  <a:latin typeface="Corbel" panose="020B0503020204020204" pitchFamily="34" charset="0"/>
                  <a:cs typeface="Tahoma"/>
                </a:rPr>
                <a:t> </a:t>
              </a:r>
              <a:r>
                <a:rPr sz="1200" spc="-25" dirty="0">
                  <a:latin typeface="Corbel" panose="020B0503020204020204" pitchFamily="34" charset="0"/>
                  <a:cs typeface="Tahoma"/>
                </a:rPr>
                <a:t>v</a:t>
              </a:r>
              <a:r>
                <a:rPr sz="1200" spc="-5" dirty="0">
                  <a:latin typeface="Corbel" panose="020B0503020204020204" pitchFamily="34" charset="0"/>
                  <a:cs typeface="Tahoma"/>
                </a:rPr>
                <a:t>e</a:t>
              </a:r>
              <a:r>
                <a:rPr sz="1200" spc="50" dirty="0">
                  <a:latin typeface="Corbel" panose="020B0503020204020204" pitchFamily="34" charset="0"/>
                  <a:cs typeface="Tahoma"/>
                </a:rPr>
                <a:t>c</a:t>
              </a:r>
              <a:r>
                <a:rPr sz="1200" spc="-25" dirty="0">
                  <a:latin typeface="Corbel" panose="020B0503020204020204" pitchFamily="34" charset="0"/>
                  <a:cs typeface="Tahoma"/>
                </a:rPr>
                <a:t>t</a:t>
              </a:r>
              <a:r>
                <a:rPr sz="1200" spc="-20" dirty="0">
                  <a:latin typeface="Corbel" panose="020B0503020204020204" pitchFamily="34" charset="0"/>
                  <a:cs typeface="Tahoma"/>
                </a:rPr>
                <a:t>o</a:t>
              </a:r>
              <a:r>
                <a:rPr sz="1200" spc="-10" dirty="0">
                  <a:latin typeface="Corbel" panose="020B0503020204020204" pitchFamily="34" charset="0"/>
                  <a:cs typeface="Tahoma"/>
                </a:rPr>
                <a:t>r</a:t>
              </a:r>
              <a:endParaRPr sz="1200" dirty="0">
                <a:latin typeface="Corbel" panose="020B0503020204020204" pitchFamily="34" charset="0"/>
                <a:cs typeface="Tahoma"/>
              </a:endParaRPr>
            </a:p>
          </p:txBody>
        </p:sp>
        <p:grpSp>
          <p:nvGrpSpPr>
            <p:cNvPr id="52" name="object 27">
              <a:extLst>
                <a:ext uri="{FF2B5EF4-FFF2-40B4-BE49-F238E27FC236}">
                  <a16:creationId xmlns:a16="http://schemas.microsoft.com/office/drawing/2014/main" id="{D041107A-CA23-52AB-E8F2-58A9040D0875}"/>
                </a:ext>
              </a:extLst>
            </p:cNvPr>
            <p:cNvGrpSpPr/>
            <p:nvPr/>
          </p:nvGrpSpPr>
          <p:grpSpPr>
            <a:xfrm>
              <a:off x="1936951" y="1528725"/>
              <a:ext cx="1200785" cy="467995"/>
              <a:chOff x="2063412" y="1528725"/>
              <a:chExt cx="1200785" cy="467995"/>
            </a:xfrm>
          </p:grpSpPr>
          <p:sp>
            <p:nvSpPr>
              <p:cNvPr id="53" name="object 28">
                <a:extLst>
                  <a:ext uri="{FF2B5EF4-FFF2-40B4-BE49-F238E27FC236}">
                    <a16:creationId xmlns:a16="http://schemas.microsoft.com/office/drawing/2014/main" id="{D73C34F2-45C5-3535-8E40-09E969F6BB6A}"/>
                  </a:ext>
                </a:extLst>
              </p:cNvPr>
              <p:cNvSpPr/>
              <p:nvPr/>
            </p:nvSpPr>
            <p:spPr>
              <a:xfrm>
                <a:off x="2068174" y="1533487"/>
                <a:ext cx="1191260" cy="458470"/>
              </a:xfrm>
              <a:custGeom>
                <a:avLst/>
                <a:gdLst/>
                <a:ahLst/>
                <a:cxnLst/>
                <a:rect l="l" t="t" r="r" b="b"/>
                <a:pathLst>
                  <a:path w="1191260" h="458469">
                    <a:moveTo>
                      <a:pt x="1114348" y="458099"/>
                    </a:moveTo>
                    <a:lnTo>
                      <a:pt x="76351" y="458099"/>
                    </a:lnTo>
                    <a:lnTo>
                      <a:pt x="46632" y="452099"/>
                    </a:lnTo>
                    <a:lnTo>
                      <a:pt x="22362" y="435737"/>
                    </a:lnTo>
                    <a:lnTo>
                      <a:pt x="6000" y="411467"/>
                    </a:lnTo>
                    <a:lnTo>
                      <a:pt x="0" y="381748"/>
                    </a:lnTo>
                    <a:lnTo>
                      <a:pt x="0" y="76351"/>
                    </a:lnTo>
                    <a:lnTo>
                      <a:pt x="6000" y="46632"/>
                    </a:lnTo>
                    <a:lnTo>
                      <a:pt x="22362" y="22362"/>
                    </a:lnTo>
                    <a:lnTo>
                      <a:pt x="46632" y="6000"/>
                    </a:lnTo>
                    <a:lnTo>
                      <a:pt x="76351" y="0"/>
                    </a:lnTo>
                    <a:lnTo>
                      <a:pt x="1114348" y="0"/>
                    </a:lnTo>
                    <a:lnTo>
                      <a:pt x="1156708" y="12827"/>
                    </a:lnTo>
                    <a:lnTo>
                      <a:pt x="1184888" y="47133"/>
                    </a:lnTo>
                    <a:lnTo>
                      <a:pt x="1190699" y="76351"/>
                    </a:lnTo>
                    <a:lnTo>
                      <a:pt x="1190699" y="381748"/>
                    </a:lnTo>
                    <a:lnTo>
                      <a:pt x="1184699" y="411467"/>
                    </a:lnTo>
                    <a:lnTo>
                      <a:pt x="1168337" y="435737"/>
                    </a:lnTo>
                    <a:lnTo>
                      <a:pt x="1144067" y="452099"/>
                    </a:lnTo>
                    <a:lnTo>
                      <a:pt x="1114348" y="458099"/>
                    </a:lnTo>
                    <a:close/>
                  </a:path>
                </a:pathLst>
              </a:custGeom>
              <a:solidFill>
                <a:srgbClr val="FFF1CC"/>
              </a:solidFill>
            </p:spPr>
            <p:txBody>
              <a:bodyPr wrap="square" lIns="0" tIns="0" rIns="0" bIns="0" rtlCol="0" anchor="ctr"/>
              <a:lstStyle/>
              <a:p>
                <a:pPr algn="ctr"/>
                <a:r>
                  <a:rPr lang="en-US" sz="1200" b="1" spc="-5" dirty="0">
                    <a:latin typeface="Arial"/>
                    <a:cs typeface="Arial"/>
                  </a:rPr>
                  <a:t>dot </a:t>
                </a:r>
                <a:r>
                  <a:rPr lang="en-US" sz="1200" b="1" dirty="0">
                    <a:latin typeface="Arial"/>
                    <a:cs typeface="Arial"/>
                  </a:rPr>
                  <a:t> </a:t>
                </a:r>
                <a:r>
                  <a:rPr lang="en-US" sz="1200" b="1" spc="-5" dirty="0">
                    <a:latin typeface="Arial"/>
                    <a:cs typeface="Arial"/>
                  </a:rPr>
                  <a:t>product</a:t>
                </a:r>
                <a:endParaRPr lang="en-US" sz="1200" dirty="0">
                  <a:latin typeface="Arial"/>
                  <a:cs typeface="Arial"/>
                </a:endParaRPr>
              </a:p>
            </p:txBody>
          </p:sp>
          <p:sp>
            <p:nvSpPr>
              <p:cNvPr id="54" name="object 29">
                <a:extLst>
                  <a:ext uri="{FF2B5EF4-FFF2-40B4-BE49-F238E27FC236}">
                    <a16:creationId xmlns:a16="http://schemas.microsoft.com/office/drawing/2014/main" id="{61D2DB12-BBE7-1908-AD28-015A389C46E9}"/>
                  </a:ext>
                </a:extLst>
              </p:cNvPr>
              <p:cNvSpPr/>
              <p:nvPr/>
            </p:nvSpPr>
            <p:spPr>
              <a:xfrm>
                <a:off x="2068174" y="1533487"/>
                <a:ext cx="1191260" cy="458470"/>
              </a:xfrm>
              <a:custGeom>
                <a:avLst/>
                <a:gdLst/>
                <a:ahLst/>
                <a:cxnLst/>
                <a:rect l="l" t="t" r="r" b="b"/>
                <a:pathLst>
                  <a:path w="1191260" h="458469">
                    <a:moveTo>
                      <a:pt x="0" y="76351"/>
                    </a:moveTo>
                    <a:lnTo>
                      <a:pt x="6000" y="46632"/>
                    </a:lnTo>
                    <a:lnTo>
                      <a:pt x="22362" y="22362"/>
                    </a:lnTo>
                    <a:lnTo>
                      <a:pt x="46632" y="6000"/>
                    </a:lnTo>
                    <a:lnTo>
                      <a:pt x="76351" y="0"/>
                    </a:lnTo>
                    <a:lnTo>
                      <a:pt x="1114348" y="0"/>
                    </a:lnTo>
                    <a:lnTo>
                      <a:pt x="1156708" y="12827"/>
                    </a:lnTo>
                    <a:lnTo>
                      <a:pt x="1184888" y="47133"/>
                    </a:lnTo>
                    <a:lnTo>
                      <a:pt x="1190699" y="76351"/>
                    </a:lnTo>
                    <a:lnTo>
                      <a:pt x="1190699" y="381748"/>
                    </a:lnTo>
                    <a:lnTo>
                      <a:pt x="1184699" y="411467"/>
                    </a:lnTo>
                    <a:lnTo>
                      <a:pt x="1168337" y="435737"/>
                    </a:lnTo>
                    <a:lnTo>
                      <a:pt x="1144067" y="452099"/>
                    </a:lnTo>
                    <a:lnTo>
                      <a:pt x="1114348" y="458099"/>
                    </a:lnTo>
                    <a:lnTo>
                      <a:pt x="76351" y="458099"/>
                    </a:lnTo>
                    <a:lnTo>
                      <a:pt x="46632" y="452099"/>
                    </a:lnTo>
                    <a:lnTo>
                      <a:pt x="22362" y="435737"/>
                    </a:lnTo>
                    <a:lnTo>
                      <a:pt x="6000" y="411467"/>
                    </a:lnTo>
                    <a:lnTo>
                      <a:pt x="0" y="381748"/>
                    </a:lnTo>
                    <a:lnTo>
                      <a:pt x="0" y="76351"/>
                    </a:lnTo>
                    <a:close/>
                  </a:path>
                </a:pathLst>
              </a:custGeom>
              <a:ln w="9524">
                <a:solidFill>
                  <a:srgbClr val="595959"/>
                </a:solidFill>
              </a:ln>
            </p:spPr>
            <p:txBody>
              <a:bodyPr wrap="square" lIns="0" tIns="0" rIns="0" bIns="0" rtlCol="0" anchor="ctr"/>
              <a:lstStyle/>
              <a:p>
                <a:pPr algn="ctr"/>
                <a:endParaRPr sz="1200"/>
              </a:p>
            </p:txBody>
          </p:sp>
        </p:grpSp>
        <p:grpSp>
          <p:nvGrpSpPr>
            <p:cNvPr id="56" name="object 31">
              <a:extLst>
                <a:ext uri="{FF2B5EF4-FFF2-40B4-BE49-F238E27FC236}">
                  <a16:creationId xmlns:a16="http://schemas.microsoft.com/office/drawing/2014/main" id="{EA7CC117-09E1-F5BC-B0FD-5A30EF87785D}"/>
                </a:ext>
              </a:extLst>
            </p:cNvPr>
            <p:cNvGrpSpPr/>
            <p:nvPr/>
          </p:nvGrpSpPr>
          <p:grpSpPr>
            <a:xfrm>
              <a:off x="1264201" y="1296987"/>
              <a:ext cx="2524125" cy="1007744"/>
              <a:chOff x="1390662" y="1296987"/>
              <a:chExt cx="2524125" cy="1007744"/>
            </a:xfrm>
          </p:grpSpPr>
          <p:sp>
            <p:nvSpPr>
              <p:cNvPr id="57" name="object 32">
                <a:extLst>
                  <a:ext uri="{FF2B5EF4-FFF2-40B4-BE49-F238E27FC236}">
                    <a16:creationId xmlns:a16="http://schemas.microsoft.com/office/drawing/2014/main" id="{4010B1AA-ECB3-AD51-0AE0-E195E238A2B2}"/>
                  </a:ext>
                </a:extLst>
              </p:cNvPr>
              <p:cNvSpPr/>
              <p:nvPr/>
            </p:nvSpPr>
            <p:spPr>
              <a:xfrm>
                <a:off x="1395424" y="2005217"/>
                <a:ext cx="1212850" cy="294640"/>
              </a:xfrm>
              <a:custGeom>
                <a:avLst/>
                <a:gdLst/>
                <a:ahLst/>
                <a:cxnLst/>
                <a:rect l="l" t="t" r="r" b="b"/>
                <a:pathLst>
                  <a:path w="1212850" h="294639">
                    <a:moveTo>
                      <a:pt x="0" y="294607"/>
                    </a:moveTo>
                    <a:lnTo>
                      <a:pt x="1212565" y="0"/>
                    </a:lnTo>
                  </a:path>
                </a:pathLst>
              </a:custGeom>
              <a:ln w="9524">
                <a:solidFill>
                  <a:srgbClr val="595959"/>
                </a:solidFill>
              </a:ln>
            </p:spPr>
            <p:txBody>
              <a:bodyPr wrap="square" lIns="0" tIns="0" rIns="0" bIns="0" rtlCol="0" anchor="ctr"/>
              <a:lstStyle/>
              <a:p>
                <a:pPr algn="ctr"/>
                <a:endParaRPr sz="1200"/>
              </a:p>
            </p:txBody>
          </p:sp>
          <p:sp>
            <p:nvSpPr>
              <p:cNvPr id="58" name="object 33">
                <a:extLst>
                  <a:ext uri="{FF2B5EF4-FFF2-40B4-BE49-F238E27FC236}">
                    <a16:creationId xmlns:a16="http://schemas.microsoft.com/office/drawing/2014/main" id="{DDEF8463-09E8-551A-D3A0-20B8D3351765}"/>
                  </a:ext>
                </a:extLst>
              </p:cNvPr>
              <p:cNvSpPr/>
              <p:nvPr/>
            </p:nvSpPr>
            <p:spPr>
              <a:xfrm>
                <a:off x="2604276" y="1989929"/>
                <a:ext cx="45720" cy="31115"/>
              </a:xfrm>
              <a:custGeom>
                <a:avLst/>
                <a:gdLst/>
                <a:ahLst/>
                <a:cxnLst/>
                <a:rect l="l" t="t" r="r" b="b"/>
                <a:pathLst>
                  <a:path w="45719" h="31114">
                    <a:moveTo>
                      <a:pt x="7428" y="30575"/>
                    </a:moveTo>
                    <a:lnTo>
                      <a:pt x="0" y="0"/>
                    </a:lnTo>
                    <a:lnTo>
                      <a:pt x="45717" y="5082"/>
                    </a:lnTo>
                    <a:lnTo>
                      <a:pt x="7428" y="30575"/>
                    </a:lnTo>
                    <a:close/>
                  </a:path>
                </a:pathLst>
              </a:custGeom>
              <a:solidFill>
                <a:srgbClr val="595959"/>
              </a:solidFill>
            </p:spPr>
            <p:txBody>
              <a:bodyPr wrap="square" lIns="0" tIns="0" rIns="0" bIns="0" rtlCol="0" anchor="ctr"/>
              <a:lstStyle/>
              <a:p>
                <a:pPr algn="ctr"/>
                <a:endParaRPr sz="1200"/>
              </a:p>
            </p:txBody>
          </p:sp>
          <p:sp>
            <p:nvSpPr>
              <p:cNvPr id="59" name="object 34">
                <a:extLst>
                  <a:ext uri="{FF2B5EF4-FFF2-40B4-BE49-F238E27FC236}">
                    <a16:creationId xmlns:a16="http://schemas.microsoft.com/office/drawing/2014/main" id="{C875E19D-CFC6-63FB-96D2-173EA088D435}"/>
                  </a:ext>
                </a:extLst>
              </p:cNvPr>
              <p:cNvSpPr/>
              <p:nvPr/>
            </p:nvSpPr>
            <p:spPr>
              <a:xfrm>
                <a:off x="2604276" y="1989929"/>
                <a:ext cx="45720" cy="31115"/>
              </a:xfrm>
              <a:custGeom>
                <a:avLst/>
                <a:gdLst/>
                <a:ahLst/>
                <a:cxnLst/>
                <a:rect l="l" t="t" r="r" b="b"/>
                <a:pathLst>
                  <a:path w="45719" h="31114">
                    <a:moveTo>
                      <a:pt x="7428" y="30575"/>
                    </a:moveTo>
                    <a:lnTo>
                      <a:pt x="45717" y="5082"/>
                    </a:lnTo>
                    <a:lnTo>
                      <a:pt x="0" y="0"/>
                    </a:lnTo>
                    <a:lnTo>
                      <a:pt x="7428" y="30575"/>
                    </a:lnTo>
                    <a:close/>
                  </a:path>
                </a:pathLst>
              </a:custGeom>
              <a:ln w="9524">
                <a:solidFill>
                  <a:srgbClr val="595959"/>
                </a:solidFill>
              </a:ln>
            </p:spPr>
            <p:txBody>
              <a:bodyPr wrap="square" lIns="0" tIns="0" rIns="0" bIns="0" rtlCol="0" anchor="ctr"/>
              <a:lstStyle/>
              <a:p>
                <a:pPr algn="ctr"/>
                <a:endParaRPr sz="1200"/>
              </a:p>
            </p:txBody>
          </p:sp>
          <p:sp>
            <p:nvSpPr>
              <p:cNvPr id="60" name="object 35">
                <a:extLst>
                  <a:ext uri="{FF2B5EF4-FFF2-40B4-BE49-F238E27FC236}">
                    <a16:creationId xmlns:a16="http://schemas.microsoft.com/office/drawing/2014/main" id="{046A3703-45D8-1A3E-5E32-11374F01AA08}"/>
                  </a:ext>
                </a:extLst>
              </p:cNvPr>
              <p:cNvSpPr/>
              <p:nvPr/>
            </p:nvSpPr>
            <p:spPr>
              <a:xfrm>
                <a:off x="2719005" y="2005438"/>
                <a:ext cx="1191260" cy="294640"/>
              </a:xfrm>
              <a:custGeom>
                <a:avLst/>
                <a:gdLst/>
                <a:ahLst/>
                <a:cxnLst/>
                <a:rect l="l" t="t" r="r" b="b"/>
                <a:pathLst>
                  <a:path w="1191260" h="294639">
                    <a:moveTo>
                      <a:pt x="1191019" y="294386"/>
                    </a:moveTo>
                    <a:lnTo>
                      <a:pt x="0" y="0"/>
                    </a:lnTo>
                  </a:path>
                </a:pathLst>
              </a:custGeom>
              <a:ln w="9524">
                <a:solidFill>
                  <a:srgbClr val="595959"/>
                </a:solidFill>
              </a:ln>
            </p:spPr>
            <p:txBody>
              <a:bodyPr wrap="square" lIns="0" tIns="0" rIns="0" bIns="0" rtlCol="0" anchor="ctr"/>
              <a:lstStyle/>
              <a:p>
                <a:pPr algn="ctr"/>
                <a:endParaRPr sz="1200"/>
              </a:p>
            </p:txBody>
          </p:sp>
          <p:sp>
            <p:nvSpPr>
              <p:cNvPr id="61" name="object 36">
                <a:extLst>
                  <a:ext uri="{FF2B5EF4-FFF2-40B4-BE49-F238E27FC236}">
                    <a16:creationId xmlns:a16="http://schemas.microsoft.com/office/drawing/2014/main" id="{442CBB79-5D53-49CE-32CB-519A9D805147}"/>
                  </a:ext>
                </a:extLst>
              </p:cNvPr>
              <p:cNvSpPr/>
              <p:nvPr/>
            </p:nvSpPr>
            <p:spPr>
              <a:xfrm>
                <a:off x="2677042" y="1990165"/>
                <a:ext cx="46355" cy="31115"/>
              </a:xfrm>
              <a:custGeom>
                <a:avLst/>
                <a:gdLst/>
                <a:ahLst/>
                <a:cxnLst/>
                <a:rect l="l" t="t" r="r" b="b"/>
                <a:pathLst>
                  <a:path w="46355" h="31114">
                    <a:moveTo>
                      <a:pt x="38187" y="30546"/>
                    </a:moveTo>
                    <a:lnTo>
                      <a:pt x="0" y="4901"/>
                    </a:lnTo>
                    <a:lnTo>
                      <a:pt x="45737" y="0"/>
                    </a:lnTo>
                    <a:lnTo>
                      <a:pt x="38187" y="30546"/>
                    </a:lnTo>
                    <a:close/>
                  </a:path>
                </a:pathLst>
              </a:custGeom>
              <a:solidFill>
                <a:srgbClr val="595959"/>
              </a:solidFill>
            </p:spPr>
            <p:txBody>
              <a:bodyPr wrap="square" lIns="0" tIns="0" rIns="0" bIns="0" rtlCol="0" anchor="ctr"/>
              <a:lstStyle/>
              <a:p>
                <a:pPr algn="ctr"/>
                <a:endParaRPr sz="1200"/>
              </a:p>
            </p:txBody>
          </p:sp>
          <p:sp>
            <p:nvSpPr>
              <p:cNvPr id="62" name="object 37">
                <a:extLst>
                  <a:ext uri="{FF2B5EF4-FFF2-40B4-BE49-F238E27FC236}">
                    <a16:creationId xmlns:a16="http://schemas.microsoft.com/office/drawing/2014/main" id="{44304DA1-9222-7DE1-8A04-A069AE987691}"/>
                  </a:ext>
                </a:extLst>
              </p:cNvPr>
              <p:cNvSpPr/>
              <p:nvPr/>
            </p:nvSpPr>
            <p:spPr>
              <a:xfrm>
                <a:off x="2677042" y="1990165"/>
                <a:ext cx="46355" cy="31115"/>
              </a:xfrm>
              <a:custGeom>
                <a:avLst/>
                <a:gdLst/>
                <a:ahLst/>
                <a:cxnLst/>
                <a:rect l="l" t="t" r="r" b="b"/>
                <a:pathLst>
                  <a:path w="46355" h="31114">
                    <a:moveTo>
                      <a:pt x="45737" y="0"/>
                    </a:moveTo>
                    <a:lnTo>
                      <a:pt x="0" y="4901"/>
                    </a:lnTo>
                    <a:lnTo>
                      <a:pt x="38187" y="30546"/>
                    </a:lnTo>
                    <a:lnTo>
                      <a:pt x="45737" y="0"/>
                    </a:lnTo>
                    <a:close/>
                  </a:path>
                </a:pathLst>
              </a:custGeom>
              <a:ln w="9524">
                <a:solidFill>
                  <a:srgbClr val="595959"/>
                </a:solidFill>
              </a:ln>
            </p:spPr>
            <p:txBody>
              <a:bodyPr wrap="square" lIns="0" tIns="0" rIns="0" bIns="0" rtlCol="0" anchor="ctr"/>
              <a:lstStyle/>
              <a:p>
                <a:pPr algn="ctr"/>
                <a:endParaRPr sz="1200"/>
              </a:p>
            </p:txBody>
          </p:sp>
          <p:sp>
            <p:nvSpPr>
              <p:cNvPr id="63" name="object 38">
                <a:extLst>
                  <a:ext uri="{FF2B5EF4-FFF2-40B4-BE49-F238E27FC236}">
                    <a16:creationId xmlns:a16="http://schemas.microsoft.com/office/drawing/2014/main" id="{E6A5C9CD-2D7D-D1C9-EAC4-6886BE4C2E7C}"/>
                  </a:ext>
                </a:extLst>
              </p:cNvPr>
              <p:cNvSpPr/>
              <p:nvPr/>
            </p:nvSpPr>
            <p:spPr>
              <a:xfrm>
                <a:off x="2621499" y="1344975"/>
                <a:ext cx="0" cy="151130"/>
              </a:xfrm>
              <a:custGeom>
                <a:avLst/>
                <a:gdLst/>
                <a:ahLst/>
                <a:cxnLst/>
                <a:rect l="l" t="t" r="r" b="b"/>
                <a:pathLst>
                  <a:path h="151130">
                    <a:moveTo>
                      <a:pt x="0" y="150749"/>
                    </a:moveTo>
                    <a:lnTo>
                      <a:pt x="0" y="0"/>
                    </a:lnTo>
                  </a:path>
                </a:pathLst>
              </a:custGeom>
              <a:ln w="9524">
                <a:solidFill>
                  <a:srgbClr val="595959"/>
                </a:solidFill>
              </a:ln>
            </p:spPr>
            <p:txBody>
              <a:bodyPr wrap="square" lIns="0" tIns="0" rIns="0" bIns="0" rtlCol="0" anchor="ctr"/>
              <a:lstStyle/>
              <a:p>
                <a:pPr algn="ctr"/>
                <a:endParaRPr sz="1200"/>
              </a:p>
            </p:txBody>
          </p:sp>
          <p:sp>
            <p:nvSpPr>
              <p:cNvPr id="64" name="object 39">
                <a:extLst>
                  <a:ext uri="{FF2B5EF4-FFF2-40B4-BE49-F238E27FC236}">
                    <a16:creationId xmlns:a16="http://schemas.microsoft.com/office/drawing/2014/main" id="{C003CDE6-D504-C263-1030-2B1EC8F269AF}"/>
                  </a:ext>
                </a:extLst>
              </p:cNvPr>
              <p:cNvSpPr/>
              <p:nvPr/>
            </p:nvSpPr>
            <p:spPr>
              <a:xfrm>
                <a:off x="2605767" y="1301749"/>
                <a:ext cx="31750" cy="43815"/>
              </a:xfrm>
              <a:custGeom>
                <a:avLst/>
                <a:gdLst/>
                <a:ahLst/>
                <a:cxnLst/>
                <a:rect l="l" t="t" r="r" b="b"/>
                <a:pathLst>
                  <a:path w="31750" h="43815">
                    <a:moveTo>
                      <a:pt x="31465" y="43225"/>
                    </a:moveTo>
                    <a:lnTo>
                      <a:pt x="0" y="43225"/>
                    </a:lnTo>
                    <a:lnTo>
                      <a:pt x="15732" y="0"/>
                    </a:lnTo>
                    <a:lnTo>
                      <a:pt x="31465" y="43225"/>
                    </a:lnTo>
                    <a:close/>
                  </a:path>
                </a:pathLst>
              </a:custGeom>
              <a:solidFill>
                <a:srgbClr val="595959"/>
              </a:solidFill>
            </p:spPr>
            <p:txBody>
              <a:bodyPr wrap="square" lIns="0" tIns="0" rIns="0" bIns="0" rtlCol="0" anchor="ctr"/>
              <a:lstStyle/>
              <a:p>
                <a:pPr algn="ctr"/>
                <a:endParaRPr sz="1200"/>
              </a:p>
            </p:txBody>
          </p:sp>
          <p:sp>
            <p:nvSpPr>
              <p:cNvPr id="65" name="object 40">
                <a:extLst>
                  <a:ext uri="{FF2B5EF4-FFF2-40B4-BE49-F238E27FC236}">
                    <a16:creationId xmlns:a16="http://schemas.microsoft.com/office/drawing/2014/main" id="{A8374BCC-04DE-D9EC-A3F9-2078F3676AF2}"/>
                  </a:ext>
                </a:extLst>
              </p:cNvPr>
              <p:cNvSpPr/>
              <p:nvPr/>
            </p:nvSpPr>
            <p:spPr>
              <a:xfrm>
                <a:off x="2605767" y="1301749"/>
                <a:ext cx="31750" cy="43815"/>
              </a:xfrm>
              <a:custGeom>
                <a:avLst/>
                <a:gdLst/>
                <a:ahLst/>
                <a:cxnLst/>
                <a:rect l="l" t="t" r="r" b="b"/>
                <a:pathLst>
                  <a:path w="31750" h="43815">
                    <a:moveTo>
                      <a:pt x="31465" y="43225"/>
                    </a:moveTo>
                    <a:lnTo>
                      <a:pt x="15732" y="0"/>
                    </a:lnTo>
                    <a:lnTo>
                      <a:pt x="0" y="43225"/>
                    </a:lnTo>
                    <a:lnTo>
                      <a:pt x="31465" y="43225"/>
                    </a:lnTo>
                    <a:close/>
                  </a:path>
                </a:pathLst>
              </a:custGeom>
              <a:ln w="9524">
                <a:solidFill>
                  <a:srgbClr val="595959"/>
                </a:solidFill>
              </a:ln>
            </p:spPr>
            <p:txBody>
              <a:bodyPr wrap="square" lIns="0" tIns="0" rIns="0" bIns="0" rtlCol="0" anchor="ctr"/>
              <a:lstStyle/>
              <a:p>
                <a:pPr algn="ctr"/>
                <a:endParaRPr sz="12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15871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33919" y="487607"/>
            <a:ext cx="8085415" cy="477054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lang="en-US" dirty="0"/>
              <a:t>Defining Similarity Metrics: Approach 2</a:t>
            </a:r>
            <a:endParaRPr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3CDFCE8-167E-8DE4-1336-7C6052AB760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431881" y="1637538"/>
            <a:ext cx="3665760" cy="3077573"/>
          </a:xfrm>
        </p:spPr>
        <p:txBody>
          <a:bodyPr/>
          <a:lstStyle/>
          <a:p>
            <a:r>
              <a:rPr lang="en-US" b="1" dirty="0"/>
              <a:t>Advantages: </a:t>
            </a:r>
          </a:p>
          <a:p>
            <a:pPr lvl="1"/>
            <a:r>
              <a:rPr lang="en-US" dirty="0"/>
              <a:t>Differentiable -- can optimize with gradient descent.</a:t>
            </a:r>
            <a:br>
              <a:rPr lang="en-US" dirty="0"/>
            </a:b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b="1" dirty="0"/>
              <a:t>Disadvantages: </a:t>
            </a:r>
          </a:p>
          <a:p>
            <a:pPr lvl="1"/>
            <a:r>
              <a:rPr lang="en-US" dirty="0"/>
              <a:t>Works well for data on which your LM is pre-trained on. </a:t>
            </a:r>
            <a:br>
              <a:rPr lang="en-US" dirty="0"/>
            </a:br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object 4"/>
          <p:cNvSpPr txBox="1"/>
          <p:nvPr/>
        </p:nvSpPr>
        <p:spPr>
          <a:xfrm>
            <a:off x="511526" y="1319650"/>
            <a:ext cx="5051635" cy="3359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918460" algn="l"/>
              </a:tabLst>
            </a:pPr>
            <a:r>
              <a:rPr lang="en-US" sz="2100" b="1" spc="-5" dirty="0">
                <a:latin typeface="Consolas"/>
                <a:cs typeface="Consolas"/>
              </a:rPr>
              <a:t>sim</a:t>
            </a:r>
            <a:r>
              <a:rPr sz="2100" b="1" spc="-5" dirty="0">
                <a:latin typeface="Consolas"/>
                <a:cs typeface="Consolas"/>
              </a:rPr>
              <a:t>(</a:t>
            </a:r>
            <a:r>
              <a:rPr lang="en-US" sz="2100" b="1" spc="-5" dirty="0">
                <a:latin typeface="Consolas"/>
                <a:cs typeface="Consolas"/>
              </a:rPr>
              <a:t>I</a:t>
            </a:r>
            <a:r>
              <a:rPr sz="2100" b="1" dirty="0">
                <a:latin typeface="Consolas"/>
                <a:cs typeface="Consolas"/>
              </a:rPr>
              <a:t>,</a:t>
            </a:r>
            <a:r>
              <a:rPr lang="en-US" sz="2100" b="1" dirty="0">
                <a:latin typeface="Consolas"/>
                <a:cs typeface="Consolas"/>
              </a:rPr>
              <a:t>M</a:t>
            </a:r>
            <a:r>
              <a:rPr sz="2100" b="1" dirty="0">
                <a:latin typeface="Consolas"/>
                <a:cs typeface="Consolas"/>
              </a:rPr>
              <a:t>)</a:t>
            </a:r>
            <a:r>
              <a:rPr lang="en-US" sz="2100" b="1" dirty="0">
                <a:latin typeface="Consolas"/>
                <a:cs typeface="Consolas"/>
              </a:rPr>
              <a:t>= </a:t>
            </a:r>
            <a:r>
              <a:rPr lang="en-US" sz="2100" b="1" dirty="0" err="1">
                <a:latin typeface="Consolas"/>
                <a:cs typeface="Consolas"/>
              </a:rPr>
              <a:t>tf</a:t>
            </a:r>
            <a:r>
              <a:rPr lang="en-US" sz="2100" b="1" dirty="0">
                <a:latin typeface="Consolas"/>
                <a:cs typeface="Consolas"/>
              </a:rPr>
              <a:t>(I, M) x log N/</a:t>
            </a:r>
            <a:r>
              <a:rPr lang="en-US" sz="2100" b="1" dirty="0" err="1">
                <a:latin typeface="Consolas"/>
                <a:cs typeface="Consolas"/>
              </a:rPr>
              <a:t>d_I</a:t>
            </a:r>
            <a:endParaRPr sz="2100" dirty="0">
              <a:latin typeface="Consolas"/>
              <a:cs typeface="Consolas"/>
            </a:endParaRPr>
          </a:p>
        </p:txBody>
      </p:sp>
      <p:sp>
        <p:nvSpPr>
          <p:cNvPr id="26" name="Google Shape;138;g1501cc781cf_0_0">
            <a:extLst>
              <a:ext uri="{FF2B5EF4-FFF2-40B4-BE49-F238E27FC236}">
                <a16:creationId xmlns:a16="http://schemas.microsoft.com/office/drawing/2014/main" id="{31881717-AF14-00F2-A312-320C57E954F4}"/>
              </a:ext>
            </a:extLst>
          </p:cNvPr>
          <p:cNvSpPr txBox="1"/>
          <p:nvPr/>
        </p:nvSpPr>
        <p:spPr>
          <a:xfrm>
            <a:off x="2586780" y="4865004"/>
            <a:ext cx="3498234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[</a:t>
            </a: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Slides: Kelvin </a:t>
            </a:r>
            <a:r>
              <a:rPr lang="en-US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Guu</a:t>
            </a:r>
            <a:r>
              <a:rPr lang="en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]</a:t>
            </a:r>
            <a:endParaRPr sz="900" dirty="0">
              <a:solidFill>
                <a:schemeClr val="tx1">
                  <a:lumMod val="65000"/>
                  <a:lumOff val="35000"/>
                </a:schemeClr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D7E11C21-690A-1CB8-82B0-DC91C131F552}"/>
              </a:ext>
            </a:extLst>
          </p:cNvPr>
          <p:cNvSpPr txBox="1">
            <a:spLocks/>
          </p:cNvSpPr>
          <p:nvPr/>
        </p:nvSpPr>
        <p:spPr>
          <a:xfrm>
            <a:off x="640080" y="1995098"/>
            <a:ext cx="4690872" cy="2660796"/>
          </a:xfrm>
          <a:prstGeom prst="rect">
            <a:avLst/>
          </a:prstGeom>
        </p:spPr>
        <p:txBody>
          <a:bodyPr>
            <a:noAutofit/>
          </a:bodyPr>
          <a:lstStyle>
            <a:lvl1pPr marL="230188" indent="-230188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092C74"/>
              </a:buClr>
              <a:buFont typeface="Wingdings" panose="05000000000000000000" pitchFamily="2" charset="2"/>
              <a:buChar char="§"/>
              <a:defRPr sz="1600" b="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71500" indent="-2286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92C74"/>
              </a:buClr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92C74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 err="1">
                <a:latin typeface="Consolas"/>
                <a:cs typeface="Consolas"/>
              </a:rPr>
              <a:t>tf</a:t>
            </a:r>
            <a:r>
              <a:rPr lang="en-US" sz="1800" b="1" dirty="0">
                <a:latin typeface="Consolas"/>
                <a:cs typeface="Consolas"/>
              </a:rPr>
              <a:t>(I, M): </a:t>
            </a:r>
            <a:r>
              <a:rPr lang="en-US" sz="1800" dirty="0"/>
              <a:t># of occurrences of I in M. </a:t>
            </a:r>
          </a:p>
          <a:p>
            <a:pPr marL="0" indent="0">
              <a:buNone/>
            </a:pPr>
            <a:endParaRPr lang="en-US" sz="1800" b="1" dirty="0">
              <a:latin typeface="Consolas"/>
              <a:cs typeface="Consolas"/>
            </a:endParaRPr>
          </a:p>
          <a:p>
            <a:r>
              <a:rPr lang="en-US" sz="1800" b="1" dirty="0">
                <a:latin typeface="Consolas"/>
                <a:cs typeface="Consolas"/>
              </a:rPr>
              <a:t>N:</a:t>
            </a:r>
            <a:r>
              <a:rPr lang="en-US" sz="1800" dirty="0"/>
              <a:t> # of documents </a:t>
            </a:r>
            <a:endParaRPr lang="en-US" sz="1800" b="1" dirty="0">
              <a:latin typeface="Consolas"/>
              <a:cs typeface="Consolas"/>
            </a:endParaRPr>
          </a:p>
          <a:p>
            <a:endParaRPr lang="en-US" sz="1800" b="1" dirty="0">
              <a:latin typeface="Consolas"/>
              <a:cs typeface="Consolas"/>
            </a:endParaRPr>
          </a:p>
          <a:p>
            <a:r>
              <a:rPr lang="en-US" sz="1800" b="1" dirty="0" err="1">
                <a:latin typeface="Consolas"/>
                <a:cs typeface="Consolas"/>
              </a:rPr>
              <a:t>d_I</a:t>
            </a:r>
            <a:r>
              <a:rPr lang="en-US" sz="1800" b="1" dirty="0">
                <a:latin typeface="Consolas"/>
                <a:cs typeface="Consolas"/>
              </a:rPr>
              <a:t>:</a:t>
            </a:r>
            <a:r>
              <a:rPr lang="en-US" sz="1800" dirty="0"/>
              <a:t> # of documents that contain I. </a:t>
            </a:r>
            <a:r>
              <a:rPr lang="en-US" sz="1800" b="1" dirty="0">
                <a:latin typeface="Consolas"/>
                <a:cs typeface="Consolas"/>
              </a:rPr>
              <a:t> 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618090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0C8B09-DFC3-F941-1ABD-BCF4152EF3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Finding Nearest Neighbors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F0D0F2-3CBF-CE40-2F5A-34451BA9ADE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3" name="Picture 32" descr="A black and white diagram with text&#10;&#10;Description automatically generated">
            <a:extLst>
              <a:ext uri="{FF2B5EF4-FFF2-40B4-BE49-F238E27FC236}">
                <a16:creationId xmlns:a16="http://schemas.microsoft.com/office/drawing/2014/main" id="{9B5A509F-240D-9C60-70AE-05B9680035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127983"/>
            <a:ext cx="7772400" cy="3602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52492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23912C-1C67-57E3-7118-1C15DAFF6A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Approximate</a:t>
            </a:r>
            <a:r>
              <a:rPr lang="en-US" dirty="0"/>
              <a:t> Finding Nearest Neighbors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A6783E-5167-AC99-5FEF-5A3918419D8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diagram of a mathematical equation&#10;&#10;Description automatically generated">
            <a:extLst>
              <a:ext uri="{FF2B5EF4-FFF2-40B4-BE49-F238E27FC236}">
                <a16:creationId xmlns:a16="http://schemas.microsoft.com/office/drawing/2014/main" id="{1787FBE4-0111-4DF8-B0C7-6732A813F6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504" y="1142316"/>
            <a:ext cx="7772400" cy="3574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60931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A9FF2B-A6F6-C21A-BB54-091075861F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7119"/>
            <a:ext cx="9144000" cy="857542"/>
          </a:xfrm>
        </p:spPr>
        <p:txBody>
          <a:bodyPr/>
          <a:lstStyle/>
          <a:p>
            <a:r>
              <a:rPr lang="en-US" sz="2800" dirty="0"/>
              <a:t>Approximate NNs: Algorithms, Libraries, Services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020F4C-48D1-A139-39B1-00C15B2BB7F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33919" y="1115568"/>
            <a:ext cx="8085415" cy="3352655"/>
          </a:xfrm>
        </p:spPr>
        <p:txBody>
          <a:bodyPr/>
          <a:lstStyle/>
          <a:p>
            <a:r>
              <a:rPr lang="en-US" dirty="0"/>
              <a:t>Space partitioning + data compression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More information: </a:t>
            </a:r>
            <a:r>
              <a:rPr lang="en-US" dirty="0">
                <a:hlinkClick r:id="rId2"/>
              </a:rPr>
              <a:t>https://github.com/facebookresearch/faiss/wiki</a:t>
            </a:r>
            <a:r>
              <a:rPr lang="en-US" dirty="0"/>
              <a:t> </a:t>
            </a:r>
          </a:p>
        </p:txBody>
      </p:sp>
      <p:pic>
        <p:nvPicPr>
          <p:cNvPr id="4" name="Picture 3" descr="A diagram of a colorful square&#10;&#10;Description automatically generated">
            <a:extLst>
              <a:ext uri="{FF2B5EF4-FFF2-40B4-BE49-F238E27FC236}">
                <a16:creationId xmlns:a16="http://schemas.microsoft.com/office/drawing/2014/main" id="{B600BFA2-779D-4233-E782-14C8602720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429512"/>
            <a:ext cx="7772400" cy="2840570"/>
          </a:xfrm>
          <a:prstGeom prst="rect">
            <a:avLst/>
          </a:prstGeom>
        </p:spPr>
      </p:pic>
      <p:sp>
        <p:nvSpPr>
          <p:cNvPr id="5" name="Google Shape;138;g1501cc781cf_0_0">
            <a:extLst>
              <a:ext uri="{FF2B5EF4-FFF2-40B4-BE49-F238E27FC236}">
                <a16:creationId xmlns:a16="http://schemas.microsoft.com/office/drawing/2014/main" id="{E94E1162-E236-D393-8E44-09677EBE843D}"/>
              </a:ext>
            </a:extLst>
          </p:cNvPr>
          <p:cNvSpPr txBox="1"/>
          <p:nvPr/>
        </p:nvSpPr>
        <p:spPr>
          <a:xfrm>
            <a:off x="3494791" y="4820400"/>
            <a:ext cx="3498234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[</a:t>
            </a: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Slides: Martin </a:t>
            </a:r>
            <a:r>
              <a:rPr lang="en-US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Aumüller</a:t>
            </a:r>
            <a:r>
              <a:rPr lang="en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]</a:t>
            </a:r>
            <a:endParaRPr sz="900" dirty="0">
              <a:solidFill>
                <a:schemeClr val="tx1">
                  <a:lumMod val="65000"/>
                  <a:lumOff val="35000"/>
                </a:schemeClr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336508070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612647"/>
            <a:ext cx="9144000" cy="4531043"/>
            <a:chOff x="0" y="816863"/>
            <a:chExt cx="12192000" cy="6041390"/>
          </a:xfrm>
        </p:grpSpPr>
        <p:sp>
          <p:nvSpPr>
            <p:cNvPr id="3" name="object 3"/>
            <p:cNvSpPr/>
            <p:nvPr/>
          </p:nvSpPr>
          <p:spPr>
            <a:xfrm>
              <a:off x="7754111" y="816863"/>
              <a:ext cx="4438015" cy="6041390"/>
            </a:xfrm>
            <a:custGeom>
              <a:avLst/>
              <a:gdLst/>
              <a:ahLst/>
              <a:cxnLst/>
              <a:rect l="l" t="t" r="r" b="b"/>
              <a:pathLst>
                <a:path w="4438015" h="6041390">
                  <a:moveTo>
                    <a:pt x="4437888" y="0"/>
                  </a:moveTo>
                  <a:lnTo>
                    <a:pt x="0" y="0"/>
                  </a:lnTo>
                  <a:lnTo>
                    <a:pt x="0" y="6041136"/>
                  </a:lnTo>
                  <a:lnTo>
                    <a:pt x="4437888" y="6041136"/>
                  </a:lnTo>
                  <a:lnTo>
                    <a:pt x="4437888" y="0"/>
                  </a:lnTo>
                  <a:close/>
                </a:path>
              </a:pathLst>
            </a:custGeom>
            <a:solidFill>
              <a:srgbClr val="FAE4D5"/>
            </a:solidFill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4" name="object 4"/>
            <p:cNvSpPr/>
            <p:nvPr/>
          </p:nvSpPr>
          <p:spPr>
            <a:xfrm>
              <a:off x="3867911" y="816863"/>
              <a:ext cx="3886200" cy="6041390"/>
            </a:xfrm>
            <a:custGeom>
              <a:avLst/>
              <a:gdLst/>
              <a:ahLst/>
              <a:cxnLst/>
              <a:rect l="l" t="t" r="r" b="b"/>
              <a:pathLst>
                <a:path w="3886200" h="6041390">
                  <a:moveTo>
                    <a:pt x="3886199" y="0"/>
                  </a:moveTo>
                  <a:lnTo>
                    <a:pt x="0" y="0"/>
                  </a:lnTo>
                  <a:lnTo>
                    <a:pt x="0" y="6041136"/>
                  </a:lnTo>
                  <a:lnTo>
                    <a:pt x="3886199" y="6041136"/>
                  </a:lnTo>
                  <a:lnTo>
                    <a:pt x="3886199" y="0"/>
                  </a:lnTo>
                  <a:close/>
                </a:path>
              </a:pathLst>
            </a:custGeom>
            <a:solidFill>
              <a:srgbClr val="DEEBF7"/>
            </a:solidFill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816863"/>
              <a:ext cx="3868420" cy="6041390"/>
            </a:xfrm>
            <a:custGeom>
              <a:avLst/>
              <a:gdLst/>
              <a:ahLst/>
              <a:cxnLst/>
              <a:rect l="l" t="t" r="r" b="b"/>
              <a:pathLst>
                <a:path w="3868420" h="6041390">
                  <a:moveTo>
                    <a:pt x="3867912" y="6041133"/>
                  </a:moveTo>
                  <a:lnTo>
                    <a:pt x="3867912" y="0"/>
                  </a:lnTo>
                  <a:lnTo>
                    <a:pt x="0" y="0"/>
                  </a:lnTo>
                  <a:lnTo>
                    <a:pt x="0" y="6041133"/>
                  </a:lnTo>
                  <a:lnTo>
                    <a:pt x="3867912" y="6041133"/>
                  </a:lnTo>
                  <a:close/>
                </a:path>
              </a:pathLst>
            </a:custGeom>
            <a:solidFill>
              <a:srgbClr val="E1EFD9"/>
            </a:solidFill>
          </p:spPr>
          <p:txBody>
            <a:bodyPr wrap="square" lIns="0" tIns="0" rIns="0" bIns="0" rtlCol="0"/>
            <a:lstStyle/>
            <a:p>
              <a:endParaRPr sz="1050"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8717470" y="4745812"/>
            <a:ext cx="252413" cy="2866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800" spc="-19" dirty="0">
                <a:solidFill>
                  <a:srgbClr val="888888"/>
                </a:solidFill>
                <a:latin typeface="Calibri"/>
                <a:cs typeface="Calibri"/>
              </a:rPr>
              <a:t>29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6197918" y="2842070"/>
            <a:ext cx="1091565" cy="520065"/>
            <a:chOff x="8263890" y="3789426"/>
            <a:chExt cx="1455420" cy="693420"/>
          </a:xfrm>
        </p:grpSpPr>
        <p:sp>
          <p:nvSpPr>
            <p:cNvPr id="9" name="object 9"/>
            <p:cNvSpPr/>
            <p:nvPr/>
          </p:nvSpPr>
          <p:spPr>
            <a:xfrm>
              <a:off x="8282940" y="3808476"/>
              <a:ext cx="1417320" cy="655320"/>
            </a:xfrm>
            <a:custGeom>
              <a:avLst/>
              <a:gdLst/>
              <a:ahLst/>
              <a:cxnLst/>
              <a:rect l="l" t="t" r="r" b="b"/>
              <a:pathLst>
                <a:path w="1417320" h="655320">
                  <a:moveTo>
                    <a:pt x="1308100" y="0"/>
                  </a:moveTo>
                  <a:lnTo>
                    <a:pt x="109219" y="0"/>
                  </a:lnTo>
                  <a:lnTo>
                    <a:pt x="66704" y="8582"/>
                  </a:lnTo>
                  <a:lnTo>
                    <a:pt x="31988" y="31988"/>
                  </a:lnTo>
                  <a:lnTo>
                    <a:pt x="8582" y="66704"/>
                  </a:lnTo>
                  <a:lnTo>
                    <a:pt x="0" y="109219"/>
                  </a:lnTo>
                  <a:lnTo>
                    <a:pt x="0" y="546100"/>
                  </a:lnTo>
                  <a:lnTo>
                    <a:pt x="8582" y="588615"/>
                  </a:lnTo>
                  <a:lnTo>
                    <a:pt x="31988" y="623331"/>
                  </a:lnTo>
                  <a:lnTo>
                    <a:pt x="66704" y="646737"/>
                  </a:lnTo>
                  <a:lnTo>
                    <a:pt x="109219" y="655319"/>
                  </a:lnTo>
                  <a:lnTo>
                    <a:pt x="1308100" y="655319"/>
                  </a:lnTo>
                  <a:lnTo>
                    <a:pt x="1350615" y="646737"/>
                  </a:lnTo>
                  <a:lnTo>
                    <a:pt x="1385331" y="623331"/>
                  </a:lnTo>
                  <a:lnTo>
                    <a:pt x="1408737" y="588615"/>
                  </a:lnTo>
                  <a:lnTo>
                    <a:pt x="1417319" y="546100"/>
                  </a:lnTo>
                  <a:lnTo>
                    <a:pt x="1417319" y="109219"/>
                  </a:lnTo>
                  <a:lnTo>
                    <a:pt x="1408737" y="66704"/>
                  </a:lnTo>
                  <a:lnTo>
                    <a:pt x="1385331" y="31988"/>
                  </a:lnTo>
                  <a:lnTo>
                    <a:pt x="1350615" y="8582"/>
                  </a:lnTo>
                  <a:lnTo>
                    <a:pt x="13081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10" name="object 10"/>
            <p:cNvSpPr/>
            <p:nvPr/>
          </p:nvSpPr>
          <p:spPr>
            <a:xfrm>
              <a:off x="8282940" y="3808476"/>
              <a:ext cx="1417320" cy="655320"/>
            </a:xfrm>
            <a:custGeom>
              <a:avLst/>
              <a:gdLst/>
              <a:ahLst/>
              <a:cxnLst/>
              <a:rect l="l" t="t" r="r" b="b"/>
              <a:pathLst>
                <a:path w="1417320" h="655320">
                  <a:moveTo>
                    <a:pt x="0" y="109219"/>
                  </a:moveTo>
                  <a:lnTo>
                    <a:pt x="8582" y="66704"/>
                  </a:lnTo>
                  <a:lnTo>
                    <a:pt x="31988" y="31988"/>
                  </a:lnTo>
                  <a:lnTo>
                    <a:pt x="66704" y="8582"/>
                  </a:lnTo>
                  <a:lnTo>
                    <a:pt x="109219" y="0"/>
                  </a:lnTo>
                  <a:lnTo>
                    <a:pt x="1308100" y="0"/>
                  </a:lnTo>
                  <a:lnTo>
                    <a:pt x="1350615" y="8582"/>
                  </a:lnTo>
                  <a:lnTo>
                    <a:pt x="1385331" y="31988"/>
                  </a:lnTo>
                  <a:lnTo>
                    <a:pt x="1408737" y="66704"/>
                  </a:lnTo>
                  <a:lnTo>
                    <a:pt x="1417319" y="109219"/>
                  </a:lnTo>
                  <a:lnTo>
                    <a:pt x="1417319" y="546100"/>
                  </a:lnTo>
                  <a:lnTo>
                    <a:pt x="1408737" y="588615"/>
                  </a:lnTo>
                  <a:lnTo>
                    <a:pt x="1385331" y="623331"/>
                  </a:lnTo>
                  <a:lnTo>
                    <a:pt x="1350615" y="646737"/>
                  </a:lnTo>
                  <a:lnTo>
                    <a:pt x="1308100" y="655319"/>
                  </a:lnTo>
                  <a:lnTo>
                    <a:pt x="109219" y="655319"/>
                  </a:lnTo>
                  <a:lnTo>
                    <a:pt x="66704" y="646737"/>
                  </a:lnTo>
                  <a:lnTo>
                    <a:pt x="31988" y="623331"/>
                  </a:lnTo>
                  <a:lnTo>
                    <a:pt x="8582" y="588615"/>
                  </a:lnTo>
                  <a:lnTo>
                    <a:pt x="0" y="546100"/>
                  </a:lnTo>
                  <a:lnTo>
                    <a:pt x="0" y="109219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6505099" y="2978753"/>
            <a:ext cx="477203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350" spc="-8" dirty="0">
                <a:latin typeface="Calibri"/>
                <a:cs typeface="Calibri"/>
              </a:rPr>
              <a:t>Milvus</a:t>
            </a:r>
            <a:endParaRPr sz="1350">
              <a:latin typeface="Calibri"/>
              <a:cs typeface="Calibri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6469952" y="1923097"/>
            <a:ext cx="1091565" cy="520065"/>
            <a:chOff x="8626602" y="2564129"/>
            <a:chExt cx="1455420" cy="693420"/>
          </a:xfrm>
        </p:grpSpPr>
        <p:sp>
          <p:nvSpPr>
            <p:cNvPr id="13" name="object 13"/>
            <p:cNvSpPr/>
            <p:nvPr/>
          </p:nvSpPr>
          <p:spPr>
            <a:xfrm>
              <a:off x="8645652" y="2583179"/>
              <a:ext cx="1417320" cy="655320"/>
            </a:xfrm>
            <a:custGeom>
              <a:avLst/>
              <a:gdLst/>
              <a:ahLst/>
              <a:cxnLst/>
              <a:rect l="l" t="t" r="r" b="b"/>
              <a:pathLst>
                <a:path w="1417320" h="655319">
                  <a:moveTo>
                    <a:pt x="1308100" y="0"/>
                  </a:moveTo>
                  <a:lnTo>
                    <a:pt x="109220" y="0"/>
                  </a:lnTo>
                  <a:lnTo>
                    <a:pt x="66704" y="8582"/>
                  </a:lnTo>
                  <a:lnTo>
                    <a:pt x="31988" y="31988"/>
                  </a:lnTo>
                  <a:lnTo>
                    <a:pt x="8582" y="66704"/>
                  </a:lnTo>
                  <a:lnTo>
                    <a:pt x="0" y="109220"/>
                  </a:lnTo>
                  <a:lnTo>
                    <a:pt x="0" y="546100"/>
                  </a:lnTo>
                  <a:lnTo>
                    <a:pt x="8582" y="588615"/>
                  </a:lnTo>
                  <a:lnTo>
                    <a:pt x="31988" y="623331"/>
                  </a:lnTo>
                  <a:lnTo>
                    <a:pt x="66704" y="646737"/>
                  </a:lnTo>
                  <a:lnTo>
                    <a:pt x="109220" y="655320"/>
                  </a:lnTo>
                  <a:lnTo>
                    <a:pt x="1308100" y="655320"/>
                  </a:lnTo>
                  <a:lnTo>
                    <a:pt x="1350615" y="646737"/>
                  </a:lnTo>
                  <a:lnTo>
                    <a:pt x="1385331" y="623331"/>
                  </a:lnTo>
                  <a:lnTo>
                    <a:pt x="1408737" y="588615"/>
                  </a:lnTo>
                  <a:lnTo>
                    <a:pt x="1417320" y="546100"/>
                  </a:lnTo>
                  <a:lnTo>
                    <a:pt x="1417320" y="109220"/>
                  </a:lnTo>
                  <a:lnTo>
                    <a:pt x="1408737" y="66704"/>
                  </a:lnTo>
                  <a:lnTo>
                    <a:pt x="1385331" y="31988"/>
                  </a:lnTo>
                  <a:lnTo>
                    <a:pt x="1350615" y="8582"/>
                  </a:lnTo>
                  <a:lnTo>
                    <a:pt x="13081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14" name="object 14"/>
            <p:cNvSpPr/>
            <p:nvPr/>
          </p:nvSpPr>
          <p:spPr>
            <a:xfrm>
              <a:off x="8645652" y="2583179"/>
              <a:ext cx="1417320" cy="655320"/>
            </a:xfrm>
            <a:custGeom>
              <a:avLst/>
              <a:gdLst/>
              <a:ahLst/>
              <a:cxnLst/>
              <a:rect l="l" t="t" r="r" b="b"/>
              <a:pathLst>
                <a:path w="1417320" h="655319">
                  <a:moveTo>
                    <a:pt x="0" y="109220"/>
                  </a:moveTo>
                  <a:lnTo>
                    <a:pt x="8582" y="66704"/>
                  </a:lnTo>
                  <a:lnTo>
                    <a:pt x="31988" y="31988"/>
                  </a:lnTo>
                  <a:lnTo>
                    <a:pt x="66704" y="8582"/>
                  </a:lnTo>
                  <a:lnTo>
                    <a:pt x="109220" y="0"/>
                  </a:lnTo>
                  <a:lnTo>
                    <a:pt x="1308100" y="0"/>
                  </a:lnTo>
                  <a:lnTo>
                    <a:pt x="1350615" y="8582"/>
                  </a:lnTo>
                  <a:lnTo>
                    <a:pt x="1385331" y="31988"/>
                  </a:lnTo>
                  <a:lnTo>
                    <a:pt x="1408737" y="66704"/>
                  </a:lnTo>
                  <a:lnTo>
                    <a:pt x="1417320" y="109220"/>
                  </a:lnTo>
                  <a:lnTo>
                    <a:pt x="1417320" y="546100"/>
                  </a:lnTo>
                  <a:lnTo>
                    <a:pt x="1408737" y="588615"/>
                  </a:lnTo>
                  <a:lnTo>
                    <a:pt x="1385331" y="623331"/>
                  </a:lnTo>
                  <a:lnTo>
                    <a:pt x="1350615" y="646737"/>
                  </a:lnTo>
                  <a:lnTo>
                    <a:pt x="1308100" y="655320"/>
                  </a:lnTo>
                  <a:lnTo>
                    <a:pt x="109220" y="655320"/>
                  </a:lnTo>
                  <a:lnTo>
                    <a:pt x="66704" y="646737"/>
                  </a:lnTo>
                  <a:lnTo>
                    <a:pt x="31988" y="623331"/>
                  </a:lnTo>
                  <a:lnTo>
                    <a:pt x="8582" y="588615"/>
                  </a:lnTo>
                  <a:lnTo>
                    <a:pt x="0" y="546100"/>
                  </a:lnTo>
                  <a:lnTo>
                    <a:pt x="0" y="109220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6687312" y="2058639"/>
            <a:ext cx="657225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350" spc="-8" dirty="0">
                <a:latin typeface="Calibri"/>
                <a:cs typeface="Calibri"/>
              </a:rPr>
              <a:t>Pinecone</a:t>
            </a:r>
            <a:endParaRPr sz="1350">
              <a:latin typeface="Calibri"/>
              <a:cs typeface="Calibri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7750111" y="2508313"/>
            <a:ext cx="1091565" cy="520065"/>
            <a:chOff x="10333481" y="3344417"/>
            <a:chExt cx="1455420" cy="693420"/>
          </a:xfrm>
        </p:grpSpPr>
        <p:sp>
          <p:nvSpPr>
            <p:cNvPr id="17" name="object 17"/>
            <p:cNvSpPr/>
            <p:nvPr/>
          </p:nvSpPr>
          <p:spPr>
            <a:xfrm>
              <a:off x="10352531" y="3363467"/>
              <a:ext cx="1417320" cy="655320"/>
            </a:xfrm>
            <a:custGeom>
              <a:avLst/>
              <a:gdLst/>
              <a:ahLst/>
              <a:cxnLst/>
              <a:rect l="l" t="t" r="r" b="b"/>
              <a:pathLst>
                <a:path w="1417320" h="655320">
                  <a:moveTo>
                    <a:pt x="1308100" y="0"/>
                  </a:moveTo>
                  <a:lnTo>
                    <a:pt x="109220" y="0"/>
                  </a:lnTo>
                  <a:lnTo>
                    <a:pt x="66704" y="8582"/>
                  </a:lnTo>
                  <a:lnTo>
                    <a:pt x="31988" y="31988"/>
                  </a:lnTo>
                  <a:lnTo>
                    <a:pt x="8582" y="66704"/>
                  </a:lnTo>
                  <a:lnTo>
                    <a:pt x="0" y="109220"/>
                  </a:lnTo>
                  <a:lnTo>
                    <a:pt x="0" y="546100"/>
                  </a:lnTo>
                  <a:lnTo>
                    <a:pt x="8582" y="588615"/>
                  </a:lnTo>
                  <a:lnTo>
                    <a:pt x="31988" y="623331"/>
                  </a:lnTo>
                  <a:lnTo>
                    <a:pt x="66704" y="646737"/>
                  </a:lnTo>
                  <a:lnTo>
                    <a:pt x="109220" y="655320"/>
                  </a:lnTo>
                  <a:lnTo>
                    <a:pt x="1308100" y="655320"/>
                  </a:lnTo>
                  <a:lnTo>
                    <a:pt x="1350615" y="646737"/>
                  </a:lnTo>
                  <a:lnTo>
                    <a:pt x="1385331" y="623331"/>
                  </a:lnTo>
                  <a:lnTo>
                    <a:pt x="1408737" y="588615"/>
                  </a:lnTo>
                  <a:lnTo>
                    <a:pt x="1417320" y="546100"/>
                  </a:lnTo>
                  <a:lnTo>
                    <a:pt x="1417320" y="109220"/>
                  </a:lnTo>
                  <a:lnTo>
                    <a:pt x="1408737" y="66704"/>
                  </a:lnTo>
                  <a:lnTo>
                    <a:pt x="1385331" y="31988"/>
                  </a:lnTo>
                  <a:lnTo>
                    <a:pt x="1350615" y="8582"/>
                  </a:lnTo>
                  <a:lnTo>
                    <a:pt x="13081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18" name="object 18"/>
            <p:cNvSpPr/>
            <p:nvPr/>
          </p:nvSpPr>
          <p:spPr>
            <a:xfrm>
              <a:off x="10352531" y="3363467"/>
              <a:ext cx="1417320" cy="655320"/>
            </a:xfrm>
            <a:custGeom>
              <a:avLst/>
              <a:gdLst/>
              <a:ahLst/>
              <a:cxnLst/>
              <a:rect l="l" t="t" r="r" b="b"/>
              <a:pathLst>
                <a:path w="1417320" h="655320">
                  <a:moveTo>
                    <a:pt x="0" y="109220"/>
                  </a:moveTo>
                  <a:lnTo>
                    <a:pt x="8582" y="66704"/>
                  </a:lnTo>
                  <a:lnTo>
                    <a:pt x="31988" y="31988"/>
                  </a:lnTo>
                  <a:lnTo>
                    <a:pt x="66704" y="8582"/>
                  </a:lnTo>
                  <a:lnTo>
                    <a:pt x="109220" y="0"/>
                  </a:lnTo>
                  <a:lnTo>
                    <a:pt x="1308100" y="0"/>
                  </a:lnTo>
                  <a:lnTo>
                    <a:pt x="1350615" y="8582"/>
                  </a:lnTo>
                  <a:lnTo>
                    <a:pt x="1385331" y="31988"/>
                  </a:lnTo>
                  <a:lnTo>
                    <a:pt x="1408737" y="66704"/>
                  </a:lnTo>
                  <a:lnTo>
                    <a:pt x="1417320" y="109220"/>
                  </a:lnTo>
                  <a:lnTo>
                    <a:pt x="1417320" y="546100"/>
                  </a:lnTo>
                  <a:lnTo>
                    <a:pt x="1408737" y="588615"/>
                  </a:lnTo>
                  <a:lnTo>
                    <a:pt x="1385331" y="623331"/>
                  </a:lnTo>
                  <a:lnTo>
                    <a:pt x="1350615" y="646737"/>
                  </a:lnTo>
                  <a:lnTo>
                    <a:pt x="1308100" y="655320"/>
                  </a:lnTo>
                  <a:lnTo>
                    <a:pt x="109220" y="655320"/>
                  </a:lnTo>
                  <a:lnTo>
                    <a:pt x="66704" y="646737"/>
                  </a:lnTo>
                  <a:lnTo>
                    <a:pt x="31988" y="623331"/>
                  </a:lnTo>
                  <a:lnTo>
                    <a:pt x="8582" y="588615"/>
                  </a:lnTo>
                  <a:lnTo>
                    <a:pt x="0" y="546100"/>
                  </a:lnTo>
                  <a:lnTo>
                    <a:pt x="0" y="109220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8043100" y="2644483"/>
            <a:ext cx="504349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350" spc="-8" dirty="0">
                <a:latin typeface="Calibri"/>
                <a:cs typeface="Calibri"/>
              </a:rPr>
              <a:t>Qdrant</a:t>
            </a:r>
            <a:endParaRPr sz="1350">
              <a:latin typeface="Calibri"/>
              <a:cs typeface="Calibri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322898" y="3923347"/>
            <a:ext cx="1544479" cy="650558"/>
            <a:chOff x="430530" y="5231129"/>
            <a:chExt cx="2059305" cy="867410"/>
          </a:xfrm>
        </p:grpSpPr>
        <p:sp>
          <p:nvSpPr>
            <p:cNvPr id="21" name="object 21"/>
            <p:cNvSpPr/>
            <p:nvPr/>
          </p:nvSpPr>
          <p:spPr>
            <a:xfrm>
              <a:off x="449580" y="5250179"/>
              <a:ext cx="2021205" cy="829310"/>
            </a:xfrm>
            <a:custGeom>
              <a:avLst/>
              <a:gdLst/>
              <a:ahLst/>
              <a:cxnLst/>
              <a:rect l="l" t="t" r="r" b="b"/>
              <a:pathLst>
                <a:path w="2021205" h="829310">
                  <a:moveTo>
                    <a:pt x="1882647" y="0"/>
                  </a:moveTo>
                  <a:lnTo>
                    <a:pt x="138176" y="0"/>
                  </a:lnTo>
                  <a:lnTo>
                    <a:pt x="94501" y="7042"/>
                  </a:lnTo>
                  <a:lnTo>
                    <a:pt x="56570" y="26655"/>
                  </a:lnTo>
                  <a:lnTo>
                    <a:pt x="26659" y="56564"/>
                  </a:lnTo>
                  <a:lnTo>
                    <a:pt x="7044" y="94496"/>
                  </a:lnTo>
                  <a:lnTo>
                    <a:pt x="0" y="138176"/>
                  </a:lnTo>
                  <a:lnTo>
                    <a:pt x="0" y="690880"/>
                  </a:lnTo>
                  <a:lnTo>
                    <a:pt x="7044" y="734554"/>
                  </a:lnTo>
                  <a:lnTo>
                    <a:pt x="26659" y="772485"/>
                  </a:lnTo>
                  <a:lnTo>
                    <a:pt x="56570" y="802396"/>
                  </a:lnTo>
                  <a:lnTo>
                    <a:pt x="94501" y="822011"/>
                  </a:lnTo>
                  <a:lnTo>
                    <a:pt x="138176" y="829056"/>
                  </a:lnTo>
                  <a:lnTo>
                    <a:pt x="1882647" y="829056"/>
                  </a:lnTo>
                  <a:lnTo>
                    <a:pt x="1926327" y="822011"/>
                  </a:lnTo>
                  <a:lnTo>
                    <a:pt x="1964259" y="802396"/>
                  </a:lnTo>
                  <a:lnTo>
                    <a:pt x="1994168" y="772485"/>
                  </a:lnTo>
                  <a:lnTo>
                    <a:pt x="2013781" y="734554"/>
                  </a:lnTo>
                  <a:lnTo>
                    <a:pt x="2020824" y="690880"/>
                  </a:lnTo>
                  <a:lnTo>
                    <a:pt x="2020824" y="138176"/>
                  </a:lnTo>
                  <a:lnTo>
                    <a:pt x="2013781" y="94496"/>
                  </a:lnTo>
                  <a:lnTo>
                    <a:pt x="1994168" y="56564"/>
                  </a:lnTo>
                  <a:lnTo>
                    <a:pt x="1964259" y="26655"/>
                  </a:lnTo>
                  <a:lnTo>
                    <a:pt x="1926327" y="7042"/>
                  </a:lnTo>
                  <a:lnTo>
                    <a:pt x="188264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22" name="object 22"/>
            <p:cNvSpPr/>
            <p:nvPr/>
          </p:nvSpPr>
          <p:spPr>
            <a:xfrm>
              <a:off x="449580" y="5250179"/>
              <a:ext cx="2021205" cy="829310"/>
            </a:xfrm>
            <a:custGeom>
              <a:avLst/>
              <a:gdLst/>
              <a:ahLst/>
              <a:cxnLst/>
              <a:rect l="l" t="t" r="r" b="b"/>
              <a:pathLst>
                <a:path w="2021205" h="829310">
                  <a:moveTo>
                    <a:pt x="0" y="138176"/>
                  </a:moveTo>
                  <a:lnTo>
                    <a:pt x="7044" y="94496"/>
                  </a:lnTo>
                  <a:lnTo>
                    <a:pt x="26659" y="56564"/>
                  </a:lnTo>
                  <a:lnTo>
                    <a:pt x="56570" y="26655"/>
                  </a:lnTo>
                  <a:lnTo>
                    <a:pt x="94501" y="7042"/>
                  </a:lnTo>
                  <a:lnTo>
                    <a:pt x="138176" y="0"/>
                  </a:lnTo>
                  <a:lnTo>
                    <a:pt x="1882647" y="0"/>
                  </a:lnTo>
                  <a:lnTo>
                    <a:pt x="1926327" y="7042"/>
                  </a:lnTo>
                  <a:lnTo>
                    <a:pt x="1964259" y="26655"/>
                  </a:lnTo>
                  <a:lnTo>
                    <a:pt x="1994168" y="56564"/>
                  </a:lnTo>
                  <a:lnTo>
                    <a:pt x="2013781" y="94496"/>
                  </a:lnTo>
                  <a:lnTo>
                    <a:pt x="2020824" y="138176"/>
                  </a:lnTo>
                  <a:lnTo>
                    <a:pt x="2020824" y="690880"/>
                  </a:lnTo>
                  <a:lnTo>
                    <a:pt x="2013781" y="734554"/>
                  </a:lnTo>
                  <a:lnTo>
                    <a:pt x="1994168" y="772485"/>
                  </a:lnTo>
                  <a:lnTo>
                    <a:pt x="1964259" y="802396"/>
                  </a:lnTo>
                  <a:lnTo>
                    <a:pt x="1926327" y="822011"/>
                  </a:lnTo>
                  <a:lnTo>
                    <a:pt x="1882647" y="829056"/>
                  </a:lnTo>
                  <a:lnTo>
                    <a:pt x="138176" y="829056"/>
                  </a:lnTo>
                  <a:lnTo>
                    <a:pt x="94501" y="822011"/>
                  </a:lnTo>
                  <a:lnTo>
                    <a:pt x="56570" y="802396"/>
                  </a:lnTo>
                  <a:lnTo>
                    <a:pt x="26659" y="772485"/>
                  </a:lnTo>
                  <a:lnTo>
                    <a:pt x="7044" y="734554"/>
                  </a:lnTo>
                  <a:lnTo>
                    <a:pt x="0" y="690880"/>
                  </a:lnTo>
                  <a:lnTo>
                    <a:pt x="0" y="138176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/>
            </a:p>
          </p:txBody>
        </p:sp>
      </p:grpSp>
      <p:sp>
        <p:nvSpPr>
          <p:cNvPr id="23" name="object 23"/>
          <p:cNvSpPr txBox="1"/>
          <p:nvPr/>
        </p:nvSpPr>
        <p:spPr>
          <a:xfrm>
            <a:off x="433273" y="4022978"/>
            <a:ext cx="1321594" cy="425116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75724">
              <a:spcBef>
                <a:spcPts val="75"/>
              </a:spcBef>
            </a:pPr>
            <a:r>
              <a:rPr sz="1350" dirty="0">
                <a:latin typeface="Calibri"/>
                <a:cs typeface="Calibri"/>
              </a:rPr>
              <a:t>ScaNN</a:t>
            </a:r>
            <a:r>
              <a:rPr sz="1350" spc="-11" dirty="0">
                <a:latin typeface="Calibri"/>
                <a:cs typeface="Calibri"/>
              </a:rPr>
              <a:t> </a:t>
            </a:r>
            <a:r>
              <a:rPr sz="1350" spc="-8" dirty="0">
                <a:latin typeface="Calibri"/>
                <a:cs typeface="Calibri"/>
              </a:rPr>
              <a:t>(4-</a:t>
            </a:r>
            <a:r>
              <a:rPr sz="1350" dirty="0">
                <a:latin typeface="Calibri"/>
                <a:cs typeface="Calibri"/>
              </a:rPr>
              <a:t>bit</a:t>
            </a:r>
            <a:r>
              <a:rPr sz="1350" spc="-38" dirty="0">
                <a:latin typeface="Calibri"/>
                <a:cs typeface="Calibri"/>
              </a:rPr>
              <a:t> </a:t>
            </a:r>
            <a:r>
              <a:rPr sz="1350" spc="-19" dirty="0">
                <a:latin typeface="Calibri"/>
                <a:cs typeface="Calibri"/>
              </a:rPr>
              <a:t>PQ)</a:t>
            </a:r>
            <a:endParaRPr sz="1350">
              <a:latin typeface="Calibri"/>
              <a:cs typeface="Calibri"/>
            </a:endParaRPr>
          </a:p>
          <a:p>
            <a:pPr marL="9525"/>
            <a:r>
              <a:rPr sz="1350" dirty="0">
                <a:latin typeface="Calibri"/>
                <a:cs typeface="Calibri"/>
              </a:rPr>
              <a:t>[Guo+,</a:t>
            </a:r>
            <a:r>
              <a:rPr sz="1350" spc="-8" dirty="0">
                <a:latin typeface="Calibri"/>
                <a:cs typeface="Calibri"/>
              </a:rPr>
              <a:t> </a:t>
            </a:r>
            <a:r>
              <a:rPr sz="1350" dirty="0">
                <a:latin typeface="Calibri"/>
                <a:cs typeface="Calibri"/>
              </a:rPr>
              <a:t>ICML</a:t>
            </a:r>
            <a:r>
              <a:rPr sz="1350" spc="-23" dirty="0">
                <a:latin typeface="Calibri"/>
                <a:cs typeface="Calibri"/>
              </a:rPr>
              <a:t> </a:t>
            </a:r>
            <a:r>
              <a:rPr sz="1350" spc="-8" dirty="0">
                <a:latin typeface="Calibri"/>
                <a:cs typeface="Calibri"/>
              </a:rPr>
              <a:t>2020]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357835" y="633984"/>
            <a:ext cx="1930718" cy="1025761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>
              <a:spcBef>
                <a:spcPts val="79"/>
              </a:spcBef>
            </a:pPr>
            <a:r>
              <a:rPr sz="2100" spc="-8" dirty="0">
                <a:latin typeface="Calibri"/>
                <a:cs typeface="Calibri"/>
              </a:rPr>
              <a:t>Algorithm</a:t>
            </a:r>
            <a:endParaRPr sz="2100">
              <a:latin typeface="Calibri"/>
              <a:cs typeface="Calibri"/>
            </a:endParaRPr>
          </a:p>
          <a:p>
            <a:pPr marL="267653" indent="-258128">
              <a:spcBef>
                <a:spcPts val="41"/>
              </a:spcBef>
              <a:buFont typeface="Wingdings"/>
              <a:buChar char=""/>
              <a:tabLst>
                <a:tab pos="267653" algn="l"/>
              </a:tabLst>
            </a:pPr>
            <a:r>
              <a:rPr sz="1500" dirty="0">
                <a:latin typeface="Calibri"/>
                <a:cs typeface="Calibri"/>
              </a:rPr>
              <a:t>Scientific</a:t>
            </a:r>
            <a:r>
              <a:rPr sz="1500" spc="-56" dirty="0">
                <a:latin typeface="Calibri"/>
                <a:cs typeface="Calibri"/>
              </a:rPr>
              <a:t> </a:t>
            </a:r>
            <a:r>
              <a:rPr sz="1500" spc="-15" dirty="0">
                <a:latin typeface="Calibri"/>
                <a:cs typeface="Calibri"/>
              </a:rPr>
              <a:t>paper</a:t>
            </a:r>
            <a:endParaRPr sz="1500">
              <a:latin typeface="Calibri"/>
              <a:cs typeface="Calibri"/>
            </a:endParaRPr>
          </a:p>
          <a:p>
            <a:pPr marL="267653" indent="-258128">
              <a:spcBef>
                <a:spcPts val="4"/>
              </a:spcBef>
              <a:buFont typeface="Wingdings"/>
              <a:buChar char=""/>
              <a:tabLst>
                <a:tab pos="267653" algn="l"/>
              </a:tabLst>
            </a:pPr>
            <a:r>
              <a:rPr sz="1500" spc="-15" dirty="0">
                <a:latin typeface="Calibri"/>
                <a:cs typeface="Calibri"/>
              </a:rPr>
              <a:t>Math</a:t>
            </a:r>
            <a:endParaRPr sz="1500">
              <a:latin typeface="Calibri"/>
              <a:cs typeface="Calibri"/>
            </a:endParaRPr>
          </a:p>
          <a:p>
            <a:pPr marL="267653" indent="-258128">
              <a:buFont typeface="Wingdings"/>
              <a:buChar char=""/>
              <a:tabLst>
                <a:tab pos="267653" algn="l"/>
              </a:tabLst>
            </a:pPr>
            <a:r>
              <a:rPr sz="1500" dirty="0">
                <a:latin typeface="Calibri"/>
                <a:cs typeface="Calibri"/>
              </a:rPr>
              <a:t>Often,</a:t>
            </a:r>
            <a:r>
              <a:rPr sz="1500" spc="-19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by</a:t>
            </a:r>
            <a:r>
              <a:rPr sz="1500" spc="-49" dirty="0">
                <a:latin typeface="Calibri"/>
                <a:cs typeface="Calibri"/>
              </a:rPr>
              <a:t> </a:t>
            </a:r>
            <a:r>
              <a:rPr sz="1500" spc="-8" dirty="0">
                <a:latin typeface="Calibri"/>
                <a:cs typeface="Calibri"/>
              </a:rPr>
              <a:t>researchers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6269164" y="633984"/>
            <a:ext cx="2626519" cy="1025761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>
              <a:spcBef>
                <a:spcPts val="79"/>
              </a:spcBef>
            </a:pPr>
            <a:r>
              <a:rPr sz="2100" dirty="0">
                <a:latin typeface="Calibri"/>
                <a:cs typeface="Calibri"/>
              </a:rPr>
              <a:t>Service</a:t>
            </a:r>
            <a:r>
              <a:rPr sz="2100" spc="-38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(e.g.,</a:t>
            </a:r>
            <a:r>
              <a:rPr sz="2100" spc="-1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vector</a:t>
            </a:r>
            <a:r>
              <a:rPr sz="2100" spc="-8" dirty="0">
                <a:latin typeface="Calibri"/>
                <a:cs typeface="Calibri"/>
              </a:rPr>
              <a:t> </a:t>
            </a:r>
            <a:r>
              <a:rPr sz="2100" spc="-19" dirty="0">
                <a:latin typeface="Calibri"/>
                <a:cs typeface="Calibri"/>
              </a:rPr>
              <a:t>DB)</a:t>
            </a:r>
            <a:endParaRPr sz="2100">
              <a:latin typeface="Calibri"/>
              <a:cs typeface="Calibri"/>
            </a:endParaRPr>
          </a:p>
          <a:p>
            <a:pPr marL="258128" marR="40958" indent="-258128" algn="r">
              <a:spcBef>
                <a:spcPts val="41"/>
              </a:spcBef>
              <a:buFont typeface="Wingdings"/>
              <a:buChar char=""/>
              <a:tabLst>
                <a:tab pos="258128" algn="l"/>
              </a:tabLst>
            </a:pPr>
            <a:r>
              <a:rPr sz="1500" dirty="0">
                <a:latin typeface="Calibri"/>
                <a:cs typeface="Calibri"/>
              </a:rPr>
              <a:t>Library</a:t>
            </a:r>
            <a:r>
              <a:rPr sz="1500" spc="-3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+</a:t>
            </a:r>
            <a:r>
              <a:rPr sz="1500" spc="27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(handling</a:t>
            </a:r>
            <a:r>
              <a:rPr sz="1500" spc="-38" dirty="0">
                <a:latin typeface="Calibri"/>
                <a:cs typeface="Calibri"/>
              </a:rPr>
              <a:t> </a:t>
            </a:r>
            <a:r>
              <a:rPr sz="1500" spc="-8" dirty="0">
                <a:latin typeface="Calibri"/>
                <a:cs typeface="Calibri"/>
              </a:rPr>
              <a:t>metadata,</a:t>
            </a:r>
            <a:endParaRPr sz="1500">
              <a:latin typeface="Calibri"/>
              <a:cs typeface="Calibri"/>
            </a:endParaRPr>
          </a:p>
          <a:p>
            <a:pPr marR="3810" algn="r">
              <a:spcBef>
                <a:spcPts val="4"/>
              </a:spcBef>
            </a:pPr>
            <a:r>
              <a:rPr sz="1500" dirty="0">
                <a:latin typeface="Calibri"/>
                <a:cs typeface="Calibri"/>
              </a:rPr>
              <a:t>serving,</a:t>
            </a:r>
            <a:r>
              <a:rPr sz="1500" spc="-3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scaling,</a:t>
            </a:r>
            <a:r>
              <a:rPr sz="1500" spc="-41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IO,</a:t>
            </a:r>
            <a:r>
              <a:rPr sz="1500" spc="-56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CRUD,</a:t>
            </a:r>
            <a:r>
              <a:rPr sz="1500" spc="-38" dirty="0">
                <a:latin typeface="Calibri"/>
                <a:cs typeface="Calibri"/>
              </a:rPr>
              <a:t> </a:t>
            </a:r>
            <a:r>
              <a:rPr sz="1500" spc="-15" dirty="0">
                <a:latin typeface="Calibri"/>
                <a:cs typeface="Calibri"/>
              </a:rPr>
              <a:t>etc)</a:t>
            </a:r>
            <a:endParaRPr sz="1500">
              <a:latin typeface="Calibri"/>
              <a:cs typeface="Calibri"/>
            </a:endParaRPr>
          </a:p>
          <a:p>
            <a:pPr marL="267653" indent="-258128">
              <a:buFont typeface="Wingdings"/>
              <a:buChar char=""/>
              <a:tabLst>
                <a:tab pos="267653" algn="l"/>
              </a:tabLst>
            </a:pPr>
            <a:r>
              <a:rPr sz="1500" spc="-8" dirty="0">
                <a:latin typeface="Calibri"/>
                <a:cs typeface="Calibri"/>
              </a:rPr>
              <a:t>Usually,</a:t>
            </a:r>
            <a:r>
              <a:rPr sz="1500" spc="-34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by</a:t>
            </a:r>
            <a:r>
              <a:rPr sz="1500" spc="-60" dirty="0">
                <a:latin typeface="Calibri"/>
                <a:cs typeface="Calibri"/>
              </a:rPr>
              <a:t> </a:t>
            </a:r>
            <a:r>
              <a:rPr sz="1500" spc="-8" dirty="0">
                <a:latin typeface="Calibri"/>
                <a:cs typeface="Calibri"/>
              </a:rPr>
              <a:t>companies</a:t>
            </a:r>
            <a:endParaRPr sz="1500">
              <a:latin typeface="Calibri"/>
              <a:cs typeface="Calibri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412051" y="1891093"/>
            <a:ext cx="2156936" cy="771525"/>
            <a:chOff x="549401" y="2521457"/>
            <a:chExt cx="2875915" cy="1028700"/>
          </a:xfrm>
        </p:grpSpPr>
        <p:sp>
          <p:nvSpPr>
            <p:cNvPr id="27" name="object 27"/>
            <p:cNvSpPr/>
            <p:nvPr/>
          </p:nvSpPr>
          <p:spPr>
            <a:xfrm>
              <a:off x="568451" y="2540507"/>
              <a:ext cx="2837815" cy="990600"/>
            </a:xfrm>
            <a:custGeom>
              <a:avLst/>
              <a:gdLst/>
              <a:ahLst/>
              <a:cxnLst/>
              <a:rect l="l" t="t" r="r" b="b"/>
              <a:pathLst>
                <a:path w="2837815" h="990600">
                  <a:moveTo>
                    <a:pt x="2672588" y="0"/>
                  </a:moveTo>
                  <a:lnTo>
                    <a:pt x="165100" y="0"/>
                  </a:lnTo>
                  <a:lnTo>
                    <a:pt x="121208" y="5897"/>
                  </a:lnTo>
                  <a:lnTo>
                    <a:pt x="81769" y="22540"/>
                  </a:lnTo>
                  <a:lnTo>
                    <a:pt x="48355" y="48355"/>
                  </a:lnTo>
                  <a:lnTo>
                    <a:pt x="22540" y="81769"/>
                  </a:lnTo>
                  <a:lnTo>
                    <a:pt x="5897" y="121208"/>
                  </a:lnTo>
                  <a:lnTo>
                    <a:pt x="0" y="165100"/>
                  </a:lnTo>
                  <a:lnTo>
                    <a:pt x="0" y="825500"/>
                  </a:lnTo>
                  <a:lnTo>
                    <a:pt x="5897" y="869391"/>
                  </a:lnTo>
                  <a:lnTo>
                    <a:pt x="22540" y="908830"/>
                  </a:lnTo>
                  <a:lnTo>
                    <a:pt x="48355" y="942244"/>
                  </a:lnTo>
                  <a:lnTo>
                    <a:pt x="81769" y="968059"/>
                  </a:lnTo>
                  <a:lnTo>
                    <a:pt x="121208" y="984702"/>
                  </a:lnTo>
                  <a:lnTo>
                    <a:pt x="165100" y="990600"/>
                  </a:lnTo>
                  <a:lnTo>
                    <a:pt x="2672588" y="990600"/>
                  </a:lnTo>
                  <a:lnTo>
                    <a:pt x="2716479" y="984702"/>
                  </a:lnTo>
                  <a:lnTo>
                    <a:pt x="2755918" y="968059"/>
                  </a:lnTo>
                  <a:lnTo>
                    <a:pt x="2789332" y="942244"/>
                  </a:lnTo>
                  <a:lnTo>
                    <a:pt x="2815147" y="908830"/>
                  </a:lnTo>
                  <a:lnTo>
                    <a:pt x="2831790" y="869391"/>
                  </a:lnTo>
                  <a:lnTo>
                    <a:pt x="2837688" y="825500"/>
                  </a:lnTo>
                  <a:lnTo>
                    <a:pt x="2837688" y="165100"/>
                  </a:lnTo>
                  <a:lnTo>
                    <a:pt x="2831790" y="121208"/>
                  </a:lnTo>
                  <a:lnTo>
                    <a:pt x="2815147" y="81769"/>
                  </a:lnTo>
                  <a:lnTo>
                    <a:pt x="2789332" y="48355"/>
                  </a:lnTo>
                  <a:lnTo>
                    <a:pt x="2755918" y="22540"/>
                  </a:lnTo>
                  <a:lnTo>
                    <a:pt x="2716479" y="5897"/>
                  </a:lnTo>
                  <a:lnTo>
                    <a:pt x="267258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28" name="object 28"/>
            <p:cNvSpPr/>
            <p:nvPr/>
          </p:nvSpPr>
          <p:spPr>
            <a:xfrm>
              <a:off x="568451" y="2540507"/>
              <a:ext cx="2837815" cy="990600"/>
            </a:xfrm>
            <a:custGeom>
              <a:avLst/>
              <a:gdLst/>
              <a:ahLst/>
              <a:cxnLst/>
              <a:rect l="l" t="t" r="r" b="b"/>
              <a:pathLst>
                <a:path w="2837815" h="990600">
                  <a:moveTo>
                    <a:pt x="0" y="165100"/>
                  </a:moveTo>
                  <a:lnTo>
                    <a:pt x="5897" y="121208"/>
                  </a:lnTo>
                  <a:lnTo>
                    <a:pt x="22540" y="81769"/>
                  </a:lnTo>
                  <a:lnTo>
                    <a:pt x="48355" y="48355"/>
                  </a:lnTo>
                  <a:lnTo>
                    <a:pt x="81769" y="22540"/>
                  </a:lnTo>
                  <a:lnTo>
                    <a:pt x="121208" y="5897"/>
                  </a:lnTo>
                  <a:lnTo>
                    <a:pt x="165100" y="0"/>
                  </a:lnTo>
                  <a:lnTo>
                    <a:pt x="2672588" y="0"/>
                  </a:lnTo>
                  <a:lnTo>
                    <a:pt x="2716479" y="5897"/>
                  </a:lnTo>
                  <a:lnTo>
                    <a:pt x="2755918" y="22540"/>
                  </a:lnTo>
                  <a:lnTo>
                    <a:pt x="2789332" y="48355"/>
                  </a:lnTo>
                  <a:lnTo>
                    <a:pt x="2815147" y="81769"/>
                  </a:lnTo>
                  <a:lnTo>
                    <a:pt x="2831790" y="121208"/>
                  </a:lnTo>
                  <a:lnTo>
                    <a:pt x="2837688" y="165100"/>
                  </a:lnTo>
                  <a:lnTo>
                    <a:pt x="2837688" y="825500"/>
                  </a:lnTo>
                  <a:lnTo>
                    <a:pt x="2831790" y="869391"/>
                  </a:lnTo>
                  <a:lnTo>
                    <a:pt x="2815147" y="908830"/>
                  </a:lnTo>
                  <a:lnTo>
                    <a:pt x="2789332" y="942244"/>
                  </a:lnTo>
                  <a:lnTo>
                    <a:pt x="2755918" y="968059"/>
                  </a:lnTo>
                  <a:lnTo>
                    <a:pt x="2716479" y="984702"/>
                  </a:lnTo>
                  <a:lnTo>
                    <a:pt x="2672588" y="990600"/>
                  </a:lnTo>
                  <a:lnTo>
                    <a:pt x="165100" y="990600"/>
                  </a:lnTo>
                  <a:lnTo>
                    <a:pt x="121208" y="984702"/>
                  </a:lnTo>
                  <a:lnTo>
                    <a:pt x="81769" y="968059"/>
                  </a:lnTo>
                  <a:lnTo>
                    <a:pt x="48355" y="942244"/>
                  </a:lnTo>
                  <a:lnTo>
                    <a:pt x="22540" y="908830"/>
                  </a:lnTo>
                  <a:lnTo>
                    <a:pt x="5897" y="869391"/>
                  </a:lnTo>
                  <a:lnTo>
                    <a:pt x="0" y="825500"/>
                  </a:lnTo>
                  <a:lnTo>
                    <a:pt x="0" y="165100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/>
            </a:p>
          </p:txBody>
        </p:sp>
      </p:grpSp>
      <p:sp>
        <p:nvSpPr>
          <p:cNvPr id="29" name="object 29"/>
          <p:cNvSpPr txBox="1"/>
          <p:nvPr/>
        </p:nvSpPr>
        <p:spPr>
          <a:xfrm>
            <a:off x="545287" y="1947958"/>
            <a:ext cx="1886903" cy="632866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marR="3810" indent="2858" algn="ctr">
              <a:spcBef>
                <a:spcPts val="75"/>
              </a:spcBef>
            </a:pPr>
            <a:r>
              <a:rPr sz="1350" dirty="0">
                <a:latin typeface="Calibri"/>
                <a:cs typeface="Calibri"/>
              </a:rPr>
              <a:t>Product</a:t>
            </a:r>
            <a:r>
              <a:rPr sz="1350" spc="-56" dirty="0">
                <a:latin typeface="Calibri"/>
                <a:cs typeface="Calibri"/>
              </a:rPr>
              <a:t> </a:t>
            </a:r>
            <a:r>
              <a:rPr sz="1350" spc="-8" dirty="0">
                <a:latin typeface="Calibri"/>
                <a:cs typeface="Calibri"/>
              </a:rPr>
              <a:t>Quantization</a:t>
            </a:r>
            <a:r>
              <a:rPr sz="1350" spc="-34" dirty="0">
                <a:latin typeface="Calibri"/>
                <a:cs typeface="Calibri"/>
              </a:rPr>
              <a:t> </a:t>
            </a:r>
            <a:r>
              <a:rPr sz="1350" spc="-38" dirty="0">
                <a:latin typeface="Calibri"/>
                <a:cs typeface="Calibri"/>
              </a:rPr>
              <a:t>+ </a:t>
            </a:r>
            <a:r>
              <a:rPr sz="1350" spc="-8" dirty="0">
                <a:latin typeface="Calibri"/>
                <a:cs typeface="Calibri"/>
              </a:rPr>
              <a:t>Inverted</a:t>
            </a:r>
            <a:r>
              <a:rPr sz="1350" dirty="0">
                <a:latin typeface="Calibri"/>
                <a:cs typeface="Calibri"/>
              </a:rPr>
              <a:t> Index</a:t>
            </a:r>
            <a:r>
              <a:rPr sz="1350" spc="4" dirty="0">
                <a:latin typeface="Calibri"/>
                <a:cs typeface="Calibri"/>
              </a:rPr>
              <a:t> </a:t>
            </a:r>
            <a:r>
              <a:rPr sz="1350" dirty="0">
                <a:latin typeface="Calibri"/>
                <a:cs typeface="Calibri"/>
              </a:rPr>
              <a:t>(PQ,</a:t>
            </a:r>
            <a:r>
              <a:rPr sz="1350" spc="-23" dirty="0">
                <a:latin typeface="Calibri"/>
                <a:cs typeface="Calibri"/>
              </a:rPr>
              <a:t> </a:t>
            </a:r>
            <a:r>
              <a:rPr sz="1350" spc="-8" dirty="0">
                <a:latin typeface="Calibri"/>
                <a:cs typeface="Calibri"/>
              </a:rPr>
              <a:t>IVFPQ) </a:t>
            </a:r>
            <a:r>
              <a:rPr sz="1350" dirty="0">
                <a:latin typeface="Calibri"/>
                <a:cs typeface="Calibri"/>
              </a:rPr>
              <a:t>[Jégou+,</a:t>
            </a:r>
            <a:r>
              <a:rPr sz="1350" spc="-30" dirty="0">
                <a:latin typeface="Calibri"/>
                <a:cs typeface="Calibri"/>
              </a:rPr>
              <a:t> </a:t>
            </a:r>
            <a:r>
              <a:rPr sz="1350" spc="-15" dirty="0">
                <a:latin typeface="Calibri"/>
                <a:cs typeface="Calibri"/>
              </a:rPr>
              <a:t>TPAMI</a:t>
            </a:r>
            <a:r>
              <a:rPr sz="1350" spc="-60" dirty="0">
                <a:latin typeface="Calibri"/>
                <a:cs typeface="Calibri"/>
              </a:rPr>
              <a:t> </a:t>
            </a:r>
            <a:r>
              <a:rPr sz="1350" spc="-15" dirty="0">
                <a:latin typeface="Calibri"/>
                <a:cs typeface="Calibri"/>
              </a:rPr>
              <a:t>2011]</a:t>
            </a:r>
            <a:endParaRPr sz="1350">
              <a:latin typeface="Calibri"/>
              <a:cs typeface="Calibri"/>
            </a:endParaRPr>
          </a:p>
        </p:txBody>
      </p:sp>
      <p:grpSp>
        <p:nvGrpSpPr>
          <p:cNvPr id="30" name="object 30"/>
          <p:cNvGrpSpPr/>
          <p:nvPr/>
        </p:nvGrpSpPr>
        <p:grpSpPr>
          <a:xfrm>
            <a:off x="585788" y="2924365"/>
            <a:ext cx="2156936" cy="771525"/>
            <a:chOff x="781050" y="3899153"/>
            <a:chExt cx="2875915" cy="1028700"/>
          </a:xfrm>
        </p:grpSpPr>
        <p:sp>
          <p:nvSpPr>
            <p:cNvPr id="31" name="object 31"/>
            <p:cNvSpPr/>
            <p:nvPr/>
          </p:nvSpPr>
          <p:spPr>
            <a:xfrm>
              <a:off x="800100" y="3918203"/>
              <a:ext cx="2837815" cy="990600"/>
            </a:xfrm>
            <a:custGeom>
              <a:avLst/>
              <a:gdLst/>
              <a:ahLst/>
              <a:cxnLst/>
              <a:rect l="l" t="t" r="r" b="b"/>
              <a:pathLst>
                <a:path w="2837815" h="990600">
                  <a:moveTo>
                    <a:pt x="2672588" y="0"/>
                  </a:moveTo>
                  <a:lnTo>
                    <a:pt x="165100" y="0"/>
                  </a:lnTo>
                  <a:lnTo>
                    <a:pt x="121208" y="5897"/>
                  </a:lnTo>
                  <a:lnTo>
                    <a:pt x="81769" y="22540"/>
                  </a:lnTo>
                  <a:lnTo>
                    <a:pt x="48355" y="48355"/>
                  </a:lnTo>
                  <a:lnTo>
                    <a:pt x="22540" y="81769"/>
                  </a:lnTo>
                  <a:lnTo>
                    <a:pt x="5897" y="121208"/>
                  </a:lnTo>
                  <a:lnTo>
                    <a:pt x="0" y="165100"/>
                  </a:lnTo>
                  <a:lnTo>
                    <a:pt x="0" y="825500"/>
                  </a:lnTo>
                  <a:lnTo>
                    <a:pt x="5897" y="869391"/>
                  </a:lnTo>
                  <a:lnTo>
                    <a:pt x="22540" y="908830"/>
                  </a:lnTo>
                  <a:lnTo>
                    <a:pt x="48355" y="942244"/>
                  </a:lnTo>
                  <a:lnTo>
                    <a:pt x="81769" y="968059"/>
                  </a:lnTo>
                  <a:lnTo>
                    <a:pt x="121208" y="984702"/>
                  </a:lnTo>
                  <a:lnTo>
                    <a:pt x="165100" y="990600"/>
                  </a:lnTo>
                  <a:lnTo>
                    <a:pt x="2672588" y="990600"/>
                  </a:lnTo>
                  <a:lnTo>
                    <a:pt x="2716479" y="984702"/>
                  </a:lnTo>
                  <a:lnTo>
                    <a:pt x="2755918" y="968059"/>
                  </a:lnTo>
                  <a:lnTo>
                    <a:pt x="2789332" y="942244"/>
                  </a:lnTo>
                  <a:lnTo>
                    <a:pt x="2815147" y="908830"/>
                  </a:lnTo>
                  <a:lnTo>
                    <a:pt x="2831790" y="869391"/>
                  </a:lnTo>
                  <a:lnTo>
                    <a:pt x="2837688" y="825500"/>
                  </a:lnTo>
                  <a:lnTo>
                    <a:pt x="2837688" y="165100"/>
                  </a:lnTo>
                  <a:lnTo>
                    <a:pt x="2831790" y="121208"/>
                  </a:lnTo>
                  <a:lnTo>
                    <a:pt x="2815147" y="81769"/>
                  </a:lnTo>
                  <a:lnTo>
                    <a:pt x="2789332" y="48355"/>
                  </a:lnTo>
                  <a:lnTo>
                    <a:pt x="2755918" y="22540"/>
                  </a:lnTo>
                  <a:lnTo>
                    <a:pt x="2716479" y="5897"/>
                  </a:lnTo>
                  <a:lnTo>
                    <a:pt x="267258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32" name="object 32"/>
            <p:cNvSpPr/>
            <p:nvPr/>
          </p:nvSpPr>
          <p:spPr>
            <a:xfrm>
              <a:off x="800100" y="3918203"/>
              <a:ext cx="2837815" cy="990600"/>
            </a:xfrm>
            <a:custGeom>
              <a:avLst/>
              <a:gdLst/>
              <a:ahLst/>
              <a:cxnLst/>
              <a:rect l="l" t="t" r="r" b="b"/>
              <a:pathLst>
                <a:path w="2837815" h="990600">
                  <a:moveTo>
                    <a:pt x="0" y="165100"/>
                  </a:moveTo>
                  <a:lnTo>
                    <a:pt x="5897" y="121208"/>
                  </a:lnTo>
                  <a:lnTo>
                    <a:pt x="22540" y="81769"/>
                  </a:lnTo>
                  <a:lnTo>
                    <a:pt x="48355" y="48355"/>
                  </a:lnTo>
                  <a:lnTo>
                    <a:pt x="81769" y="22540"/>
                  </a:lnTo>
                  <a:lnTo>
                    <a:pt x="121208" y="5897"/>
                  </a:lnTo>
                  <a:lnTo>
                    <a:pt x="165100" y="0"/>
                  </a:lnTo>
                  <a:lnTo>
                    <a:pt x="2672588" y="0"/>
                  </a:lnTo>
                  <a:lnTo>
                    <a:pt x="2716479" y="5897"/>
                  </a:lnTo>
                  <a:lnTo>
                    <a:pt x="2755918" y="22540"/>
                  </a:lnTo>
                  <a:lnTo>
                    <a:pt x="2789332" y="48355"/>
                  </a:lnTo>
                  <a:lnTo>
                    <a:pt x="2815147" y="81769"/>
                  </a:lnTo>
                  <a:lnTo>
                    <a:pt x="2831790" y="121208"/>
                  </a:lnTo>
                  <a:lnTo>
                    <a:pt x="2837688" y="165100"/>
                  </a:lnTo>
                  <a:lnTo>
                    <a:pt x="2837688" y="825500"/>
                  </a:lnTo>
                  <a:lnTo>
                    <a:pt x="2831790" y="869391"/>
                  </a:lnTo>
                  <a:lnTo>
                    <a:pt x="2815147" y="908830"/>
                  </a:lnTo>
                  <a:lnTo>
                    <a:pt x="2789332" y="942244"/>
                  </a:lnTo>
                  <a:lnTo>
                    <a:pt x="2755918" y="968059"/>
                  </a:lnTo>
                  <a:lnTo>
                    <a:pt x="2716479" y="984702"/>
                  </a:lnTo>
                  <a:lnTo>
                    <a:pt x="2672588" y="990600"/>
                  </a:lnTo>
                  <a:lnTo>
                    <a:pt x="165100" y="990600"/>
                  </a:lnTo>
                  <a:lnTo>
                    <a:pt x="121208" y="984702"/>
                  </a:lnTo>
                  <a:lnTo>
                    <a:pt x="81769" y="968059"/>
                  </a:lnTo>
                  <a:lnTo>
                    <a:pt x="48355" y="942244"/>
                  </a:lnTo>
                  <a:lnTo>
                    <a:pt x="22540" y="908830"/>
                  </a:lnTo>
                  <a:lnTo>
                    <a:pt x="5897" y="869391"/>
                  </a:lnTo>
                  <a:lnTo>
                    <a:pt x="0" y="825500"/>
                  </a:lnTo>
                  <a:lnTo>
                    <a:pt x="0" y="165100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/>
            </a:p>
          </p:txBody>
        </p:sp>
      </p:grpSp>
      <p:sp>
        <p:nvSpPr>
          <p:cNvPr id="33" name="object 33"/>
          <p:cNvSpPr txBox="1"/>
          <p:nvPr/>
        </p:nvSpPr>
        <p:spPr>
          <a:xfrm>
            <a:off x="847267" y="2980372"/>
            <a:ext cx="1633538" cy="632866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marR="3810" algn="ctr">
              <a:spcBef>
                <a:spcPts val="75"/>
              </a:spcBef>
            </a:pPr>
            <a:r>
              <a:rPr sz="1350" spc="-8" dirty="0">
                <a:latin typeface="Calibri"/>
                <a:cs typeface="Calibri"/>
              </a:rPr>
              <a:t>Hierarchical Navigable </a:t>
            </a:r>
            <a:r>
              <a:rPr sz="1350" dirty="0">
                <a:latin typeface="Calibri"/>
                <a:cs typeface="Calibri"/>
              </a:rPr>
              <a:t>Small</a:t>
            </a:r>
            <a:r>
              <a:rPr sz="1350" spc="-30" dirty="0">
                <a:latin typeface="Calibri"/>
                <a:cs typeface="Calibri"/>
              </a:rPr>
              <a:t> </a:t>
            </a:r>
            <a:r>
              <a:rPr sz="1350" dirty="0">
                <a:latin typeface="Calibri"/>
                <a:cs typeface="Calibri"/>
              </a:rPr>
              <a:t>World</a:t>
            </a:r>
            <a:r>
              <a:rPr sz="1350" spc="-49" dirty="0">
                <a:latin typeface="Calibri"/>
                <a:cs typeface="Calibri"/>
              </a:rPr>
              <a:t> </a:t>
            </a:r>
            <a:r>
              <a:rPr sz="1350" spc="-8" dirty="0">
                <a:latin typeface="Calibri"/>
                <a:cs typeface="Calibri"/>
              </a:rPr>
              <a:t>(HNSW) [Malkov+,</a:t>
            </a:r>
            <a:r>
              <a:rPr sz="1350" spc="-26" dirty="0">
                <a:latin typeface="Calibri"/>
                <a:cs typeface="Calibri"/>
              </a:rPr>
              <a:t> </a:t>
            </a:r>
            <a:r>
              <a:rPr sz="1350" spc="-15" dirty="0">
                <a:latin typeface="Calibri"/>
                <a:cs typeface="Calibri"/>
              </a:rPr>
              <a:t>TPAMI</a:t>
            </a:r>
            <a:r>
              <a:rPr sz="1350" spc="-23" dirty="0">
                <a:latin typeface="Calibri"/>
                <a:cs typeface="Calibri"/>
              </a:rPr>
              <a:t> </a:t>
            </a:r>
            <a:r>
              <a:rPr sz="1350" spc="-15" dirty="0">
                <a:latin typeface="Calibri"/>
                <a:cs typeface="Calibri"/>
              </a:rPr>
              <a:t>2019]</a:t>
            </a:r>
            <a:endParaRPr sz="1350">
              <a:latin typeface="Calibri"/>
              <a:cs typeface="Calibri"/>
            </a:endParaRPr>
          </a:p>
        </p:txBody>
      </p:sp>
      <p:grpSp>
        <p:nvGrpSpPr>
          <p:cNvPr id="34" name="object 34"/>
          <p:cNvGrpSpPr/>
          <p:nvPr/>
        </p:nvGrpSpPr>
        <p:grpSpPr>
          <a:xfrm>
            <a:off x="6115621" y="4444555"/>
            <a:ext cx="1091565" cy="520065"/>
            <a:chOff x="8154161" y="5926073"/>
            <a:chExt cx="1455420" cy="693420"/>
          </a:xfrm>
        </p:grpSpPr>
        <p:sp>
          <p:nvSpPr>
            <p:cNvPr id="35" name="object 35"/>
            <p:cNvSpPr/>
            <p:nvPr/>
          </p:nvSpPr>
          <p:spPr>
            <a:xfrm>
              <a:off x="8173211" y="5945123"/>
              <a:ext cx="1417320" cy="655320"/>
            </a:xfrm>
            <a:custGeom>
              <a:avLst/>
              <a:gdLst/>
              <a:ahLst/>
              <a:cxnLst/>
              <a:rect l="l" t="t" r="r" b="b"/>
              <a:pathLst>
                <a:path w="1417320" h="655320">
                  <a:moveTo>
                    <a:pt x="1308100" y="0"/>
                  </a:moveTo>
                  <a:lnTo>
                    <a:pt x="109220" y="0"/>
                  </a:lnTo>
                  <a:lnTo>
                    <a:pt x="66704" y="8582"/>
                  </a:lnTo>
                  <a:lnTo>
                    <a:pt x="31988" y="31988"/>
                  </a:lnTo>
                  <a:lnTo>
                    <a:pt x="8582" y="66704"/>
                  </a:lnTo>
                  <a:lnTo>
                    <a:pt x="0" y="109219"/>
                  </a:lnTo>
                  <a:lnTo>
                    <a:pt x="0" y="546100"/>
                  </a:lnTo>
                  <a:lnTo>
                    <a:pt x="8582" y="588615"/>
                  </a:lnTo>
                  <a:lnTo>
                    <a:pt x="31988" y="623331"/>
                  </a:lnTo>
                  <a:lnTo>
                    <a:pt x="66704" y="646737"/>
                  </a:lnTo>
                  <a:lnTo>
                    <a:pt x="109220" y="655319"/>
                  </a:lnTo>
                  <a:lnTo>
                    <a:pt x="1308100" y="655319"/>
                  </a:lnTo>
                  <a:lnTo>
                    <a:pt x="1350615" y="646737"/>
                  </a:lnTo>
                  <a:lnTo>
                    <a:pt x="1385331" y="623331"/>
                  </a:lnTo>
                  <a:lnTo>
                    <a:pt x="1408737" y="588615"/>
                  </a:lnTo>
                  <a:lnTo>
                    <a:pt x="1417320" y="546100"/>
                  </a:lnTo>
                  <a:lnTo>
                    <a:pt x="1417320" y="109219"/>
                  </a:lnTo>
                  <a:lnTo>
                    <a:pt x="1408737" y="66704"/>
                  </a:lnTo>
                  <a:lnTo>
                    <a:pt x="1385331" y="31988"/>
                  </a:lnTo>
                  <a:lnTo>
                    <a:pt x="1350615" y="8582"/>
                  </a:lnTo>
                  <a:lnTo>
                    <a:pt x="13081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36" name="object 36"/>
            <p:cNvSpPr/>
            <p:nvPr/>
          </p:nvSpPr>
          <p:spPr>
            <a:xfrm>
              <a:off x="8173211" y="5945123"/>
              <a:ext cx="1417320" cy="655320"/>
            </a:xfrm>
            <a:custGeom>
              <a:avLst/>
              <a:gdLst/>
              <a:ahLst/>
              <a:cxnLst/>
              <a:rect l="l" t="t" r="r" b="b"/>
              <a:pathLst>
                <a:path w="1417320" h="655320">
                  <a:moveTo>
                    <a:pt x="0" y="109219"/>
                  </a:moveTo>
                  <a:lnTo>
                    <a:pt x="8582" y="66704"/>
                  </a:lnTo>
                  <a:lnTo>
                    <a:pt x="31988" y="31988"/>
                  </a:lnTo>
                  <a:lnTo>
                    <a:pt x="66704" y="8582"/>
                  </a:lnTo>
                  <a:lnTo>
                    <a:pt x="109220" y="0"/>
                  </a:lnTo>
                  <a:lnTo>
                    <a:pt x="1308100" y="0"/>
                  </a:lnTo>
                  <a:lnTo>
                    <a:pt x="1350615" y="8582"/>
                  </a:lnTo>
                  <a:lnTo>
                    <a:pt x="1385331" y="31988"/>
                  </a:lnTo>
                  <a:lnTo>
                    <a:pt x="1408737" y="66704"/>
                  </a:lnTo>
                  <a:lnTo>
                    <a:pt x="1417320" y="109219"/>
                  </a:lnTo>
                  <a:lnTo>
                    <a:pt x="1417320" y="546100"/>
                  </a:lnTo>
                  <a:lnTo>
                    <a:pt x="1408737" y="588615"/>
                  </a:lnTo>
                  <a:lnTo>
                    <a:pt x="1385331" y="623331"/>
                  </a:lnTo>
                  <a:lnTo>
                    <a:pt x="1350615" y="646737"/>
                  </a:lnTo>
                  <a:lnTo>
                    <a:pt x="1308100" y="655319"/>
                  </a:lnTo>
                  <a:lnTo>
                    <a:pt x="109220" y="655319"/>
                  </a:lnTo>
                  <a:lnTo>
                    <a:pt x="66704" y="646737"/>
                  </a:lnTo>
                  <a:lnTo>
                    <a:pt x="31988" y="623331"/>
                  </a:lnTo>
                  <a:lnTo>
                    <a:pt x="8582" y="588615"/>
                  </a:lnTo>
                  <a:lnTo>
                    <a:pt x="0" y="546100"/>
                  </a:lnTo>
                  <a:lnTo>
                    <a:pt x="0" y="109219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/>
            </a:p>
          </p:txBody>
        </p:sp>
      </p:grpSp>
      <p:sp>
        <p:nvSpPr>
          <p:cNvPr id="37" name="object 37"/>
          <p:cNvSpPr txBox="1"/>
          <p:nvPr/>
        </p:nvSpPr>
        <p:spPr>
          <a:xfrm>
            <a:off x="6329076" y="4581449"/>
            <a:ext cx="666750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350" spc="-15" dirty="0">
                <a:latin typeface="Calibri"/>
                <a:cs typeface="Calibri"/>
              </a:rPr>
              <a:t>Weaviate</a:t>
            </a:r>
            <a:endParaRPr sz="1350">
              <a:latin typeface="Calibri"/>
              <a:cs typeface="Calibri"/>
            </a:endParaRPr>
          </a:p>
        </p:txBody>
      </p:sp>
      <p:grpSp>
        <p:nvGrpSpPr>
          <p:cNvPr id="38" name="object 38"/>
          <p:cNvGrpSpPr/>
          <p:nvPr/>
        </p:nvGrpSpPr>
        <p:grpSpPr>
          <a:xfrm>
            <a:off x="7466648" y="3683318"/>
            <a:ext cx="1430179" cy="607219"/>
            <a:chOff x="9955530" y="4911090"/>
            <a:chExt cx="1906905" cy="809625"/>
          </a:xfrm>
        </p:grpSpPr>
        <p:sp>
          <p:nvSpPr>
            <p:cNvPr id="39" name="object 39"/>
            <p:cNvSpPr/>
            <p:nvPr/>
          </p:nvSpPr>
          <p:spPr>
            <a:xfrm>
              <a:off x="9974580" y="4930140"/>
              <a:ext cx="1868805" cy="771525"/>
            </a:xfrm>
            <a:custGeom>
              <a:avLst/>
              <a:gdLst/>
              <a:ahLst/>
              <a:cxnLst/>
              <a:rect l="l" t="t" r="r" b="b"/>
              <a:pathLst>
                <a:path w="1868804" h="771525">
                  <a:moveTo>
                    <a:pt x="1739900" y="0"/>
                  </a:moveTo>
                  <a:lnTo>
                    <a:pt x="128524" y="0"/>
                  </a:lnTo>
                  <a:lnTo>
                    <a:pt x="78491" y="10098"/>
                  </a:lnTo>
                  <a:lnTo>
                    <a:pt x="37639" y="37639"/>
                  </a:lnTo>
                  <a:lnTo>
                    <a:pt x="10098" y="78491"/>
                  </a:lnTo>
                  <a:lnTo>
                    <a:pt x="0" y="128524"/>
                  </a:lnTo>
                  <a:lnTo>
                    <a:pt x="0" y="642620"/>
                  </a:lnTo>
                  <a:lnTo>
                    <a:pt x="10098" y="692646"/>
                  </a:lnTo>
                  <a:lnTo>
                    <a:pt x="37639" y="733499"/>
                  </a:lnTo>
                  <a:lnTo>
                    <a:pt x="78491" y="761043"/>
                  </a:lnTo>
                  <a:lnTo>
                    <a:pt x="128524" y="771144"/>
                  </a:lnTo>
                  <a:lnTo>
                    <a:pt x="1739900" y="771144"/>
                  </a:lnTo>
                  <a:lnTo>
                    <a:pt x="1789932" y="761043"/>
                  </a:lnTo>
                  <a:lnTo>
                    <a:pt x="1830784" y="733499"/>
                  </a:lnTo>
                  <a:lnTo>
                    <a:pt x="1858325" y="692646"/>
                  </a:lnTo>
                  <a:lnTo>
                    <a:pt x="1868424" y="642620"/>
                  </a:lnTo>
                  <a:lnTo>
                    <a:pt x="1868424" y="128524"/>
                  </a:lnTo>
                  <a:lnTo>
                    <a:pt x="1858325" y="78491"/>
                  </a:lnTo>
                  <a:lnTo>
                    <a:pt x="1830784" y="37639"/>
                  </a:lnTo>
                  <a:lnTo>
                    <a:pt x="1789932" y="10098"/>
                  </a:lnTo>
                  <a:lnTo>
                    <a:pt x="17399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40" name="object 40"/>
            <p:cNvSpPr/>
            <p:nvPr/>
          </p:nvSpPr>
          <p:spPr>
            <a:xfrm>
              <a:off x="9974580" y="4930140"/>
              <a:ext cx="1868805" cy="771525"/>
            </a:xfrm>
            <a:custGeom>
              <a:avLst/>
              <a:gdLst/>
              <a:ahLst/>
              <a:cxnLst/>
              <a:rect l="l" t="t" r="r" b="b"/>
              <a:pathLst>
                <a:path w="1868804" h="771525">
                  <a:moveTo>
                    <a:pt x="0" y="128524"/>
                  </a:moveTo>
                  <a:lnTo>
                    <a:pt x="10098" y="78491"/>
                  </a:lnTo>
                  <a:lnTo>
                    <a:pt x="37639" y="37639"/>
                  </a:lnTo>
                  <a:lnTo>
                    <a:pt x="78491" y="10098"/>
                  </a:lnTo>
                  <a:lnTo>
                    <a:pt x="128524" y="0"/>
                  </a:lnTo>
                  <a:lnTo>
                    <a:pt x="1739900" y="0"/>
                  </a:lnTo>
                  <a:lnTo>
                    <a:pt x="1789932" y="10098"/>
                  </a:lnTo>
                  <a:lnTo>
                    <a:pt x="1830784" y="37639"/>
                  </a:lnTo>
                  <a:lnTo>
                    <a:pt x="1858325" y="78491"/>
                  </a:lnTo>
                  <a:lnTo>
                    <a:pt x="1868424" y="128524"/>
                  </a:lnTo>
                  <a:lnTo>
                    <a:pt x="1868424" y="642620"/>
                  </a:lnTo>
                  <a:lnTo>
                    <a:pt x="1858325" y="692646"/>
                  </a:lnTo>
                  <a:lnTo>
                    <a:pt x="1830784" y="733499"/>
                  </a:lnTo>
                  <a:lnTo>
                    <a:pt x="1789932" y="761043"/>
                  </a:lnTo>
                  <a:lnTo>
                    <a:pt x="1739900" y="771144"/>
                  </a:lnTo>
                  <a:lnTo>
                    <a:pt x="128524" y="771144"/>
                  </a:lnTo>
                  <a:lnTo>
                    <a:pt x="78491" y="761043"/>
                  </a:lnTo>
                  <a:lnTo>
                    <a:pt x="37639" y="733499"/>
                  </a:lnTo>
                  <a:lnTo>
                    <a:pt x="10098" y="692646"/>
                  </a:lnTo>
                  <a:lnTo>
                    <a:pt x="0" y="642620"/>
                  </a:lnTo>
                  <a:lnTo>
                    <a:pt x="0" y="128524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/>
            </a:p>
          </p:txBody>
        </p:sp>
      </p:grpSp>
      <p:sp>
        <p:nvSpPr>
          <p:cNvPr id="41" name="object 41"/>
          <p:cNvSpPr txBox="1"/>
          <p:nvPr/>
        </p:nvSpPr>
        <p:spPr>
          <a:xfrm>
            <a:off x="7592567" y="3761232"/>
            <a:ext cx="1181100" cy="425116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marR="3810" indent="264795">
              <a:spcBef>
                <a:spcPts val="75"/>
              </a:spcBef>
            </a:pPr>
            <a:r>
              <a:rPr sz="1350" spc="-8" dirty="0">
                <a:latin typeface="Calibri"/>
                <a:cs typeface="Calibri"/>
              </a:rPr>
              <a:t>Vertex</a:t>
            </a:r>
            <a:r>
              <a:rPr sz="1350" spc="-60" dirty="0">
                <a:latin typeface="Calibri"/>
                <a:cs typeface="Calibri"/>
              </a:rPr>
              <a:t> </a:t>
            </a:r>
            <a:r>
              <a:rPr sz="1350" spc="-19" dirty="0">
                <a:latin typeface="Calibri"/>
                <a:cs typeface="Calibri"/>
              </a:rPr>
              <a:t>AI </a:t>
            </a:r>
            <a:r>
              <a:rPr sz="1350" dirty="0">
                <a:latin typeface="Calibri"/>
                <a:cs typeface="Calibri"/>
              </a:rPr>
              <a:t>Matching</a:t>
            </a:r>
            <a:r>
              <a:rPr sz="1350" spc="-60" dirty="0">
                <a:latin typeface="Calibri"/>
                <a:cs typeface="Calibri"/>
              </a:rPr>
              <a:t> </a:t>
            </a:r>
            <a:r>
              <a:rPr sz="1350" spc="-8" dirty="0">
                <a:latin typeface="Calibri"/>
                <a:cs typeface="Calibri"/>
              </a:rPr>
              <a:t>Engine</a:t>
            </a:r>
            <a:endParaRPr sz="1350">
              <a:latin typeface="Calibri"/>
              <a:cs typeface="Calibri"/>
            </a:endParaRPr>
          </a:p>
        </p:txBody>
      </p:sp>
      <p:grpSp>
        <p:nvGrpSpPr>
          <p:cNvPr id="42" name="object 42"/>
          <p:cNvGrpSpPr/>
          <p:nvPr/>
        </p:nvGrpSpPr>
        <p:grpSpPr>
          <a:xfrm>
            <a:off x="3315271" y="2108263"/>
            <a:ext cx="4010978" cy="2223135"/>
            <a:chOff x="4420361" y="2811017"/>
            <a:chExt cx="5347970" cy="2964180"/>
          </a:xfrm>
        </p:grpSpPr>
        <p:sp>
          <p:nvSpPr>
            <p:cNvPr id="43" name="object 43"/>
            <p:cNvSpPr/>
            <p:nvPr/>
          </p:nvSpPr>
          <p:spPr>
            <a:xfrm>
              <a:off x="4808219" y="2830067"/>
              <a:ext cx="1231900" cy="817244"/>
            </a:xfrm>
            <a:custGeom>
              <a:avLst/>
              <a:gdLst/>
              <a:ahLst/>
              <a:cxnLst/>
              <a:rect l="l" t="t" r="r" b="b"/>
              <a:pathLst>
                <a:path w="1231900" h="817245">
                  <a:moveTo>
                    <a:pt x="1095247" y="0"/>
                  </a:moveTo>
                  <a:lnTo>
                    <a:pt x="136143" y="0"/>
                  </a:lnTo>
                  <a:lnTo>
                    <a:pt x="93114" y="6941"/>
                  </a:lnTo>
                  <a:lnTo>
                    <a:pt x="55741" y="26269"/>
                  </a:lnTo>
                  <a:lnTo>
                    <a:pt x="26269" y="55741"/>
                  </a:lnTo>
                  <a:lnTo>
                    <a:pt x="6941" y="93114"/>
                  </a:lnTo>
                  <a:lnTo>
                    <a:pt x="0" y="136144"/>
                  </a:lnTo>
                  <a:lnTo>
                    <a:pt x="0" y="680720"/>
                  </a:lnTo>
                  <a:lnTo>
                    <a:pt x="6941" y="723749"/>
                  </a:lnTo>
                  <a:lnTo>
                    <a:pt x="26269" y="761122"/>
                  </a:lnTo>
                  <a:lnTo>
                    <a:pt x="55741" y="790594"/>
                  </a:lnTo>
                  <a:lnTo>
                    <a:pt x="93114" y="809922"/>
                  </a:lnTo>
                  <a:lnTo>
                    <a:pt x="136143" y="816864"/>
                  </a:lnTo>
                  <a:lnTo>
                    <a:pt x="1095247" y="816864"/>
                  </a:lnTo>
                  <a:lnTo>
                    <a:pt x="1138277" y="809922"/>
                  </a:lnTo>
                  <a:lnTo>
                    <a:pt x="1175650" y="790594"/>
                  </a:lnTo>
                  <a:lnTo>
                    <a:pt x="1205122" y="761122"/>
                  </a:lnTo>
                  <a:lnTo>
                    <a:pt x="1224450" y="723749"/>
                  </a:lnTo>
                  <a:lnTo>
                    <a:pt x="1231391" y="680720"/>
                  </a:lnTo>
                  <a:lnTo>
                    <a:pt x="1231391" y="136144"/>
                  </a:lnTo>
                  <a:lnTo>
                    <a:pt x="1224450" y="93114"/>
                  </a:lnTo>
                  <a:lnTo>
                    <a:pt x="1205122" y="55741"/>
                  </a:lnTo>
                  <a:lnTo>
                    <a:pt x="1175650" y="26269"/>
                  </a:lnTo>
                  <a:lnTo>
                    <a:pt x="1138277" y="6941"/>
                  </a:lnTo>
                  <a:lnTo>
                    <a:pt x="109524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44" name="object 44"/>
            <p:cNvSpPr/>
            <p:nvPr/>
          </p:nvSpPr>
          <p:spPr>
            <a:xfrm>
              <a:off x="4808219" y="2830067"/>
              <a:ext cx="1231900" cy="817244"/>
            </a:xfrm>
            <a:custGeom>
              <a:avLst/>
              <a:gdLst/>
              <a:ahLst/>
              <a:cxnLst/>
              <a:rect l="l" t="t" r="r" b="b"/>
              <a:pathLst>
                <a:path w="1231900" h="817245">
                  <a:moveTo>
                    <a:pt x="0" y="136144"/>
                  </a:moveTo>
                  <a:lnTo>
                    <a:pt x="6941" y="93114"/>
                  </a:lnTo>
                  <a:lnTo>
                    <a:pt x="26269" y="55741"/>
                  </a:lnTo>
                  <a:lnTo>
                    <a:pt x="55741" y="26269"/>
                  </a:lnTo>
                  <a:lnTo>
                    <a:pt x="93114" y="6941"/>
                  </a:lnTo>
                  <a:lnTo>
                    <a:pt x="136143" y="0"/>
                  </a:lnTo>
                  <a:lnTo>
                    <a:pt x="1095247" y="0"/>
                  </a:lnTo>
                  <a:lnTo>
                    <a:pt x="1138277" y="6941"/>
                  </a:lnTo>
                  <a:lnTo>
                    <a:pt x="1175650" y="26269"/>
                  </a:lnTo>
                  <a:lnTo>
                    <a:pt x="1205122" y="55741"/>
                  </a:lnTo>
                  <a:lnTo>
                    <a:pt x="1224450" y="93114"/>
                  </a:lnTo>
                  <a:lnTo>
                    <a:pt x="1231391" y="136144"/>
                  </a:lnTo>
                  <a:lnTo>
                    <a:pt x="1231391" y="680720"/>
                  </a:lnTo>
                  <a:lnTo>
                    <a:pt x="1224450" y="723749"/>
                  </a:lnTo>
                  <a:lnTo>
                    <a:pt x="1205122" y="761122"/>
                  </a:lnTo>
                  <a:lnTo>
                    <a:pt x="1175650" y="790594"/>
                  </a:lnTo>
                  <a:lnTo>
                    <a:pt x="1138277" y="809922"/>
                  </a:lnTo>
                  <a:lnTo>
                    <a:pt x="1095247" y="816864"/>
                  </a:lnTo>
                  <a:lnTo>
                    <a:pt x="136143" y="816864"/>
                  </a:lnTo>
                  <a:lnTo>
                    <a:pt x="93114" y="809922"/>
                  </a:lnTo>
                  <a:lnTo>
                    <a:pt x="55741" y="790594"/>
                  </a:lnTo>
                  <a:lnTo>
                    <a:pt x="26269" y="761122"/>
                  </a:lnTo>
                  <a:lnTo>
                    <a:pt x="6941" y="723749"/>
                  </a:lnTo>
                  <a:lnTo>
                    <a:pt x="0" y="680720"/>
                  </a:lnTo>
                  <a:lnTo>
                    <a:pt x="0" y="136144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45" name="object 45"/>
            <p:cNvSpPr/>
            <p:nvPr/>
          </p:nvSpPr>
          <p:spPr>
            <a:xfrm>
              <a:off x="5774436" y="4018787"/>
              <a:ext cx="1231900" cy="817244"/>
            </a:xfrm>
            <a:custGeom>
              <a:avLst/>
              <a:gdLst/>
              <a:ahLst/>
              <a:cxnLst/>
              <a:rect l="l" t="t" r="r" b="b"/>
              <a:pathLst>
                <a:path w="1231900" h="817245">
                  <a:moveTo>
                    <a:pt x="1095247" y="0"/>
                  </a:moveTo>
                  <a:lnTo>
                    <a:pt x="136143" y="0"/>
                  </a:lnTo>
                  <a:lnTo>
                    <a:pt x="93114" y="6941"/>
                  </a:lnTo>
                  <a:lnTo>
                    <a:pt x="55741" y="26269"/>
                  </a:lnTo>
                  <a:lnTo>
                    <a:pt x="26269" y="55741"/>
                  </a:lnTo>
                  <a:lnTo>
                    <a:pt x="6941" y="93114"/>
                  </a:lnTo>
                  <a:lnTo>
                    <a:pt x="0" y="136144"/>
                  </a:lnTo>
                  <a:lnTo>
                    <a:pt x="0" y="680719"/>
                  </a:lnTo>
                  <a:lnTo>
                    <a:pt x="6941" y="723749"/>
                  </a:lnTo>
                  <a:lnTo>
                    <a:pt x="26269" y="761122"/>
                  </a:lnTo>
                  <a:lnTo>
                    <a:pt x="55741" y="790594"/>
                  </a:lnTo>
                  <a:lnTo>
                    <a:pt x="93114" y="809922"/>
                  </a:lnTo>
                  <a:lnTo>
                    <a:pt x="136143" y="816863"/>
                  </a:lnTo>
                  <a:lnTo>
                    <a:pt x="1095247" y="816863"/>
                  </a:lnTo>
                  <a:lnTo>
                    <a:pt x="1138277" y="809922"/>
                  </a:lnTo>
                  <a:lnTo>
                    <a:pt x="1175650" y="790594"/>
                  </a:lnTo>
                  <a:lnTo>
                    <a:pt x="1205122" y="761122"/>
                  </a:lnTo>
                  <a:lnTo>
                    <a:pt x="1224450" y="723749"/>
                  </a:lnTo>
                  <a:lnTo>
                    <a:pt x="1231391" y="680719"/>
                  </a:lnTo>
                  <a:lnTo>
                    <a:pt x="1231391" y="136144"/>
                  </a:lnTo>
                  <a:lnTo>
                    <a:pt x="1224450" y="93114"/>
                  </a:lnTo>
                  <a:lnTo>
                    <a:pt x="1205122" y="55741"/>
                  </a:lnTo>
                  <a:lnTo>
                    <a:pt x="1175650" y="26269"/>
                  </a:lnTo>
                  <a:lnTo>
                    <a:pt x="1138277" y="6941"/>
                  </a:lnTo>
                  <a:lnTo>
                    <a:pt x="109524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46" name="object 46"/>
            <p:cNvSpPr/>
            <p:nvPr/>
          </p:nvSpPr>
          <p:spPr>
            <a:xfrm>
              <a:off x="5774436" y="4018787"/>
              <a:ext cx="1231900" cy="817244"/>
            </a:xfrm>
            <a:custGeom>
              <a:avLst/>
              <a:gdLst/>
              <a:ahLst/>
              <a:cxnLst/>
              <a:rect l="l" t="t" r="r" b="b"/>
              <a:pathLst>
                <a:path w="1231900" h="817245">
                  <a:moveTo>
                    <a:pt x="0" y="136144"/>
                  </a:moveTo>
                  <a:lnTo>
                    <a:pt x="6941" y="93114"/>
                  </a:lnTo>
                  <a:lnTo>
                    <a:pt x="26269" y="55741"/>
                  </a:lnTo>
                  <a:lnTo>
                    <a:pt x="55741" y="26269"/>
                  </a:lnTo>
                  <a:lnTo>
                    <a:pt x="93114" y="6941"/>
                  </a:lnTo>
                  <a:lnTo>
                    <a:pt x="136143" y="0"/>
                  </a:lnTo>
                  <a:lnTo>
                    <a:pt x="1095247" y="0"/>
                  </a:lnTo>
                  <a:lnTo>
                    <a:pt x="1138277" y="6941"/>
                  </a:lnTo>
                  <a:lnTo>
                    <a:pt x="1175650" y="26269"/>
                  </a:lnTo>
                  <a:lnTo>
                    <a:pt x="1205122" y="55741"/>
                  </a:lnTo>
                  <a:lnTo>
                    <a:pt x="1224450" y="93114"/>
                  </a:lnTo>
                  <a:lnTo>
                    <a:pt x="1231391" y="136144"/>
                  </a:lnTo>
                  <a:lnTo>
                    <a:pt x="1231391" y="680719"/>
                  </a:lnTo>
                  <a:lnTo>
                    <a:pt x="1224450" y="723749"/>
                  </a:lnTo>
                  <a:lnTo>
                    <a:pt x="1205122" y="761122"/>
                  </a:lnTo>
                  <a:lnTo>
                    <a:pt x="1175650" y="790594"/>
                  </a:lnTo>
                  <a:lnTo>
                    <a:pt x="1138277" y="809922"/>
                  </a:lnTo>
                  <a:lnTo>
                    <a:pt x="1095247" y="816863"/>
                  </a:lnTo>
                  <a:lnTo>
                    <a:pt x="136143" y="816863"/>
                  </a:lnTo>
                  <a:lnTo>
                    <a:pt x="93114" y="809922"/>
                  </a:lnTo>
                  <a:lnTo>
                    <a:pt x="55741" y="790594"/>
                  </a:lnTo>
                  <a:lnTo>
                    <a:pt x="26269" y="761122"/>
                  </a:lnTo>
                  <a:lnTo>
                    <a:pt x="6941" y="723749"/>
                  </a:lnTo>
                  <a:lnTo>
                    <a:pt x="0" y="680719"/>
                  </a:lnTo>
                  <a:lnTo>
                    <a:pt x="0" y="136144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47" name="object 47"/>
            <p:cNvSpPr/>
            <p:nvPr/>
          </p:nvSpPr>
          <p:spPr>
            <a:xfrm>
              <a:off x="4439411" y="4939283"/>
              <a:ext cx="1231900" cy="817244"/>
            </a:xfrm>
            <a:custGeom>
              <a:avLst/>
              <a:gdLst/>
              <a:ahLst/>
              <a:cxnLst/>
              <a:rect l="l" t="t" r="r" b="b"/>
              <a:pathLst>
                <a:path w="1231900" h="817245">
                  <a:moveTo>
                    <a:pt x="1095248" y="0"/>
                  </a:moveTo>
                  <a:lnTo>
                    <a:pt x="136143" y="0"/>
                  </a:lnTo>
                  <a:lnTo>
                    <a:pt x="93114" y="6941"/>
                  </a:lnTo>
                  <a:lnTo>
                    <a:pt x="55741" y="26269"/>
                  </a:lnTo>
                  <a:lnTo>
                    <a:pt x="26269" y="55741"/>
                  </a:lnTo>
                  <a:lnTo>
                    <a:pt x="6941" y="93114"/>
                  </a:lnTo>
                  <a:lnTo>
                    <a:pt x="0" y="136144"/>
                  </a:lnTo>
                  <a:lnTo>
                    <a:pt x="0" y="680720"/>
                  </a:lnTo>
                  <a:lnTo>
                    <a:pt x="6941" y="723749"/>
                  </a:lnTo>
                  <a:lnTo>
                    <a:pt x="26269" y="761122"/>
                  </a:lnTo>
                  <a:lnTo>
                    <a:pt x="55741" y="790594"/>
                  </a:lnTo>
                  <a:lnTo>
                    <a:pt x="93114" y="809922"/>
                  </a:lnTo>
                  <a:lnTo>
                    <a:pt x="136143" y="816864"/>
                  </a:lnTo>
                  <a:lnTo>
                    <a:pt x="1095248" y="816864"/>
                  </a:lnTo>
                  <a:lnTo>
                    <a:pt x="1138277" y="809922"/>
                  </a:lnTo>
                  <a:lnTo>
                    <a:pt x="1175650" y="790594"/>
                  </a:lnTo>
                  <a:lnTo>
                    <a:pt x="1205122" y="761122"/>
                  </a:lnTo>
                  <a:lnTo>
                    <a:pt x="1224450" y="723749"/>
                  </a:lnTo>
                  <a:lnTo>
                    <a:pt x="1231391" y="680720"/>
                  </a:lnTo>
                  <a:lnTo>
                    <a:pt x="1231391" y="136144"/>
                  </a:lnTo>
                  <a:lnTo>
                    <a:pt x="1224450" y="93114"/>
                  </a:lnTo>
                  <a:lnTo>
                    <a:pt x="1205122" y="55741"/>
                  </a:lnTo>
                  <a:lnTo>
                    <a:pt x="1175650" y="26269"/>
                  </a:lnTo>
                  <a:lnTo>
                    <a:pt x="1138277" y="6941"/>
                  </a:lnTo>
                  <a:lnTo>
                    <a:pt x="109524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48" name="object 48"/>
            <p:cNvSpPr/>
            <p:nvPr/>
          </p:nvSpPr>
          <p:spPr>
            <a:xfrm>
              <a:off x="4439411" y="4939283"/>
              <a:ext cx="1231900" cy="817244"/>
            </a:xfrm>
            <a:custGeom>
              <a:avLst/>
              <a:gdLst/>
              <a:ahLst/>
              <a:cxnLst/>
              <a:rect l="l" t="t" r="r" b="b"/>
              <a:pathLst>
                <a:path w="1231900" h="817245">
                  <a:moveTo>
                    <a:pt x="0" y="136144"/>
                  </a:moveTo>
                  <a:lnTo>
                    <a:pt x="6941" y="93114"/>
                  </a:lnTo>
                  <a:lnTo>
                    <a:pt x="26269" y="55741"/>
                  </a:lnTo>
                  <a:lnTo>
                    <a:pt x="55741" y="26269"/>
                  </a:lnTo>
                  <a:lnTo>
                    <a:pt x="93114" y="6941"/>
                  </a:lnTo>
                  <a:lnTo>
                    <a:pt x="136143" y="0"/>
                  </a:lnTo>
                  <a:lnTo>
                    <a:pt x="1095248" y="0"/>
                  </a:lnTo>
                  <a:lnTo>
                    <a:pt x="1138277" y="6941"/>
                  </a:lnTo>
                  <a:lnTo>
                    <a:pt x="1175650" y="26269"/>
                  </a:lnTo>
                  <a:lnTo>
                    <a:pt x="1205122" y="55741"/>
                  </a:lnTo>
                  <a:lnTo>
                    <a:pt x="1224450" y="93114"/>
                  </a:lnTo>
                  <a:lnTo>
                    <a:pt x="1231391" y="136144"/>
                  </a:lnTo>
                  <a:lnTo>
                    <a:pt x="1231391" y="680720"/>
                  </a:lnTo>
                  <a:lnTo>
                    <a:pt x="1224450" y="723749"/>
                  </a:lnTo>
                  <a:lnTo>
                    <a:pt x="1205122" y="761122"/>
                  </a:lnTo>
                  <a:lnTo>
                    <a:pt x="1175650" y="790594"/>
                  </a:lnTo>
                  <a:lnTo>
                    <a:pt x="1138277" y="809922"/>
                  </a:lnTo>
                  <a:lnTo>
                    <a:pt x="1095248" y="816864"/>
                  </a:lnTo>
                  <a:lnTo>
                    <a:pt x="136143" y="816864"/>
                  </a:lnTo>
                  <a:lnTo>
                    <a:pt x="93114" y="809922"/>
                  </a:lnTo>
                  <a:lnTo>
                    <a:pt x="55741" y="790594"/>
                  </a:lnTo>
                  <a:lnTo>
                    <a:pt x="26269" y="761122"/>
                  </a:lnTo>
                  <a:lnTo>
                    <a:pt x="6941" y="723749"/>
                  </a:lnTo>
                  <a:lnTo>
                    <a:pt x="0" y="680720"/>
                  </a:lnTo>
                  <a:lnTo>
                    <a:pt x="0" y="136144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49" name="object 49"/>
            <p:cNvSpPr/>
            <p:nvPr/>
          </p:nvSpPr>
          <p:spPr>
            <a:xfrm>
              <a:off x="8331708" y="4805172"/>
              <a:ext cx="1417320" cy="655320"/>
            </a:xfrm>
            <a:custGeom>
              <a:avLst/>
              <a:gdLst/>
              <a:ahLst/>
              <a:cxnLst/>
              <a:rect l="l" t="t" r="r" b="b"/>
              <a:pathLst>
                <a:path w="1417320" h="655320">
                  <a:moveTo>
                    <a:pt x="1308100" y="0"/>
                  </a:moveTo>
                  <a:lnTo>
                    <a:pt x="109220" y="0"/>
                  </a:lnTo>
                  <a:lnTo>
                    <a:pt x="66704" y="8582"/>
                  </a:lnTo>
                  <a:lnTo>
                    <a:pt x="31988" y="31988"/>
                  </a:lnTo>
                  <a:lnTo>
                    <a:pt x="8582" y="66704"/>
                  </a:lnTo>
                  <a:lnTo>
                    <a:pt x="0" y="109219"/>
                  </a:lnTo>
                  <a:lnTo>
                    <a:pt x="0" y="546099"/>
                  </a:lnTo>
                  <a:lnTo>
                    <a:pt x="8582" y="588615"/>
                  </a:lnTo>
                  <a:lnTo>
                    <a:pt x="31988" y="623331"/>
                  </a:lnTo>
                  <a:lnTo>
                    <a:pt x="66704" y="646737"/>
                  </a:lnTo>
                  <a:lnTo>
                    <a:pt x="109220" y="655319"/>
                  </a:lnTo>
                  <a:lnTo>
                    <a:pt x="1308100" y="655319"/>
                  </a:lnTo>
                  <a:lnTo>
                    <a:pt x="1350615" y="646737"/>
                  </a:lnTo>
                  <a:lnTo>
                    <a:pt x="1385331" y="623331"/>
                  </a:lnTo>
                  <a:lnTo>
                    <a:pt x="1408737" y="588615"/>
                  </a:lnTo>
                  <a:lnTo>
                    <a:pt x="1417320" y="546099"/>
                  </a:lnTo>
                  <a:lnTo>
                    <a:pt x="1417320" y="109219"/>
                  </a:lnTo>
                  <a:lnTo>
                    <a:pt x="1408737" y="66704"/>
                  </a:lnTo>
                  <a:lnTo>
                    <a:pt x="1385331" y="31988"/>
                  </a:lnTo>
                  <a:lnTo>
                    <a:pt x="1350615" y="8582"/>
                  </a:lnTo>
                  <a:lnTo>
                    <a:pt x="13081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50" name="object 50"/>
            <p:cNvSpPr/>
            <p:nvPr/>
          </p:nvSpPr>
          <p:spPr>
            <a:xfrm>
              <a:off x="8331708" y="4805172"/>
              <a:ext cx="1417320" cy="655320"/>
            </a:xfrm>
            <a:custGeom>
              <a:avLst/>
              <a:gdLst/>
              <a:ahLst/>
              <a:cxnLst/>
              <a:rect l="l" t="t" r="r" b="b"/>
              <a:pathLst>
                <a:path w="1417320" h="655320">
                  <a:moveTo>
                    <a:pt x="0" y="109219"/>
                  </a:moveTo>
                  <a:lnTo>
                    <a:pt x="8582" y="66704"/>
                  </a:lnTo>
                  <a:lnTo>
                    <a:pt x="31988" y="31988"/>
                  </a:lnTo>
                  <a:lnTo>
                    <a:pt x="66704" y="8582"/>
                  </a:lnTo>
                  <a:lnTo>
                    <a:pt x="109220" y="0"/>
                  </a:lnTo>
                  <a:lnTo>
                    <a:pt x="1308100" y="0"/>
                  </a:lnTo>
                  <a:lnTo>
                    <a:pt x="1350615" y="8582"/>
                  </a:lnTo>
                  <a:lnTo>
                    <a:pt x="1385331" y="31988"/>
                  </a:lnTo>
                  <a:lnTo>
                    <a:pt x="1408737" y="66704"/>
                  </a:lnTo>
                  <a:lnTo>
                    <a:pt x="1417320" y="109219"/>
                  </a:lnTo>
                  <a:lnTo>
                    <a:pt x="1417320" y="546099"/>
                  </a:lnTo>
                  <a:lnTo>
                    <a:pt x="1408737" y="588615"/>
                  </a:lnTo>
                  <a:lnTo>
                    <a:pt x="1385331" y="623331"/>
                  </a:lnTo>
                  <a:lnTo>
                    <a:pt x="1350615" y="646737"/>
                  </a:lnTo>
                  <a:lnTo>
                    <a:pt x="1308100" y="655319"/>
                  </a:lnTo>
                  <a:lnTo>
                    <a:pt x="109220" y="655319"/>
                  </a:lnTo>
                  <a:lnTo>
                    <a:pt x="66704" y="646737"/>
                  </a:lnTo>
                  <a:lnTo>
                    <a:pt x="31988" y="623331"/>
                  </a:lnTo>
                  <a:lnTo>
                    <a:pt x="8582" y="588615"/>
                  </a:lnTo>
                  <a:lnTo>
                    <a:pt x="0" y="546099"/>
                  </a:lnTo>
                  <a:lnTo>
                    <a:pt x="0" y="109219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/>
            </a:p>
          </p:txBody>
        </p:sp>
      </p:grpSp>
      <p:sp>
        <p:nvSpPr>
          <p:cNvPr id="51" name="object 51"/>
          <p:cNvSpPr txBox="1"/>
          <p:nvPr/>
        </p:nvSpPr>
        <p:spPr>
          <a:xfrm>
            <a:off x="6621685" y="3725609"/>
            <a:ext cx="319563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350" spc="-15" dirty="0">
                <a:latin typeface="Calibri"/>
                <a:cs typeface="Calibri"/>
              </a:rPr>
              <a:t>Vald</a:t>
            </a:r>
            <a:endParaRPr sz="1350">
              <a:latin typeface="Calibri"/>
              <a:cs typeface="Calibri"/>
            </a:endParaRPr>
          </a:p>
        </p:txBody>
      </p:sp>
      <p:grpSp>
        <p:nvGrpSpPr>
          <p:cNvPr id="52" name="object 52"/>
          <p:cNvGrpSpPr/>
          <p:nvPr/>
        </p:nvGrpSpPr>
        <p:grpSpPr>
          <a:xfrm>
            <a:off x="3939349" y="4467415"/>
            <a:ext cx="952500" cy="481489"/>
            <a:chOff x="5252465" y="5956553"/>
            <a:chExt cx="1270000" cy="641985"/>
          </a:xfrm>
        </p:grpSpPr>
        <p:sp>
          <p:nvSpPr>
            <p:cNvPr id="53" name="object 53"/>
            <p:cNvSpPr/>
            <p:nvPr/>
          </p:nvSpPr>
          <p:spPr>
            <a:xfrm>
              <a:off x="5271515" y="5975603"/>
              <a:ext cx="1231900" cy="603885"/>
            </a:xfrm>
            <a:custGeom>
              <a:avLst/>
              <a:gdLst/>
              <a:ahLst/>
              <a:cxnLst/>
              <a:rect l="l" t="t" r="r" b="b"/>
              <a:pathLst>
                <a:path w="1231900" h="603884">
                  <a:moveTo>
                    <a:pt x="1130808" y="0"/>
                  </a:moveTo>
                  <a:lnTo>
                    <a:pt x="100584" y="0"/>
                  </a:lnTo>
                  <a:lnTo>
                    <a:pt x="61454" y="7904"/>
                  </a:lnTo>
                  <a:lnTo>
                    <a:pt x="29479" y="29460"/>
                  </a:lnTo>
                  <a:lnTo>
                    <a:pt x="7911" y="61432"/>
                  </a:lnTo>
                  <a:lnTo>
                    <a:pt x="0" y="100584"/>
                  </a:lnTo>
                  <a:lnTo>
                    <a:pt x="0" y="502920"/>
                  </a:lnTo>
                  <a:lnTo>
                    <a:pt x="7911" y="542071"/>
                  </a:lnTo>
                  <a:lnTo>
                    <a:pt x="29479" y="574043"/>
                  </a:lnTo>
                  <a:lnTo>
                    <a:pt x="61454" y="595599"/>
                  </a:lnTo>
                  <a:lnTo>
                    <a:pt x="100584" y="603504"/>
                  </a:lnTo>
                  <a:lnTo>
                    <a:pt x="1130808" y="603504"/>
                  </a:lnTo>
                  <a:lnTo>
                    <a:pt x="1169937" y="595599"/>
                  </a:lnTo>
                  <a:lnTo>
                    <a:pt x="1201912" y="574043"/>
                  </a:lnTo>
                  <a:lnTo>
                    <a:pt x="1223480" y="542071"/>
                  </a:lnTo>
                  <a:lnTo>
                    <a:pt x="1231391" y="502920"/>
                  </a:lnTo>
                  <a:lnTo>
                    <a:pt x="1231391" y="100584"/>
                  </a:lnTo>
                  <a:lnTo>
                    <a:pt x="1223480" y="61432"/>
                  </a:lnTo>
                  <a:lnTo>
                    <a:pt x="1201912" y="29460"/>
                  </a:lnTo>
                  <a:lnTo>
                    <a:pt x="1169937" y="7904"/>
                  </a:lnTo>
                  <a:lnTo>
                    <a:pt x="113080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54" name="object 54"/>
            <p:cNvSpPr/>
            <p:nvPr/>
          </p:nvSpPr>
          <p:spPr>
            <a:xfrm>
              <a:off x="5271515" y="5975603"/>
              <a:ext cx="1231900" cy="603885"/>
            </a:xfrm>
            <a:custGeom>
              <a:avLst/>
              <a:gdLst/>
              <a:ahLst/>
              <a:cxnLst/>
              <a:rect l="l" t="t" r="r" b="b"/>
              <a:pathLst>
                <a:path w="1231900" h="603884">
                  <a:moveTo>
                    <a:pt x="0" y="100584"/>
                  </a:moveTo>
                  <a:lnTo>
                    <a:pt x="7911" y="61432"/>
                  </a:lnTo>
                  <a:lnTo>
                    <a:pt x="29479" y="29460"/>
                  </a:lnTo>
                  <a:lnTo>
                    <a:pt x="61454" y="7904"/>
                  </a:lnTo>
                  <a:lnTo>
                    <a:pt x="100584" y="0"/>
                  </a:lnTo>
                  <a:lnTo>
                    <a:pt x="1130808" y="0"/>
                  </a:lnTo>
                  <a:lnTo>
                    <a:pt x="1169937" y="7904"/>
                  </a:lnTo>
                  <a:lnTo>
                    <a:pt x="1201912" y="29460"/>
                  </a:lnTo>
                  <a:lnTo>
                    <a:pt x="1223480" y="61432"/>
                  </a:lnTo>
                  <a:lnTo>
                    <a:pt x="1231391" y="100584"/>
                  </a:lnTo>
                  <a:lnTo>
                    <a:pt x="1231391" y="502920"/>
                  </a:lnTo>
                  <a:lnTo>
                    <a:pt x="1223480" y="542071"/>
                  </a:lnTo>
                  <a:lnTo>
                    <a:pt x="1201912" y="574043"/>
                  </a:lnTo>
                  <a:lnTo>
                    <a:pt x="1169937" y="595599"/>
                  </a:lnTo>
                  <a:lnTo>
                    <a:pt x="1130808" y="603504"/>
                  </a:lnTo>
                  <a:lnTo>
                    <a:pt x="100584" y="603504"/>
                  </a:lnTo>
                  <a:lnTo>
                    <a:pt x="61454" y="595599"/>
                  </a:lnTo>
                  <a:lnTo>
                    <a:pt x="29479" y="574043"/>
                  </a:lnTo>
                  <a:lnTo>
                    <a:pt x="7911" y="542071"/>
                  </a:lnTo>
                  <a:lnTo>
                    <a:pt x="0" y="502920"/>
                  </a:lnTo>
                  <a:lnTo>
                    <a:pt x="0" y="100584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/>
            </a:p>
          </p:txBody>
        </p:sp>
      </p:grpSp>
      <p:sp>
        <p:nvSpPr>
          <p:cNvPr id="55" name="object 55"/>
          <p:cNvSpPr txBox="1"/>
          <p:nvPr/>
        </p:nvSpPr>
        <p:spPr>
          <a:xfrm>
            <a:off x="2900933" y="612647"/>
            <a:ext cx="2914650" cy="4191853"/>
          </a:xfrm>
          <a:prstGeom prst="rect">
            <a:avLst/>
          </a:prstGeom>
        </p:spPr>
        <p:txBody>
          <a:bodyPr vert="horz" wrap="square" lIns="0" tIns="31433" rIns="0" bIns="0" rtlCol="0">
            <a:spAutoFit/>
          </a:bodyPr>
          <a:lstStyle/>
          <a:p>
            <a:pPr marL="143828">
              <a:spcBef>
                <a:spcPts val="248"/>
              </a:spcBef>
            </a:pPr>
            <a:r>
              <a:rPr sz="2100" spc="-8" dirty="0">
                <a:latin typeface="Calibri"/>
                <a:cs typeface="Calibri"/>
              </a:rPr>
              <a:t>Library</a:t>
            </a:r>
            <a:endParaRPr sz="2100">
              <a:latin typeface="Calibri"/>
              <a:cs typeface="Calibri"/>
            </a:endParaRPr>
          </a:p>
          <a:p>
            <a:pPr marL="402431" indent="-258604">
              <a:spcBef>
                <a:spcPts val="41"/>
              </a:spcBef>
              <a:buFont typeface="Wingdings"/>
              <a:buChar char=""/>
              <a:tabLst>
                <a:tab pos="402431" algn="l"/>
              </a:tabLst>
            </a:pPr>
            <a:r>
              <a:rPr sz="1500" spc="-8" dirty="0">
                <a:latin typeface="Calibri"/>
                <a:cs typeface="Calibri"/>
              </a:rPr>
              <a:t>Implementations </a:t>
            </a:r>
            <a:r>
              <a:rPr sz="1500" dirty="0">
                <a:latin typeface="Calibri"/>
                <a:cs typeface="Calibri"/>
              </a:rPr>
              <a:t>of</a:t>
            </a:r>
            <a:r>
              <a:rPr sz="1500" spc="-45" dirty="0">
                <a:latin typeface="Calibri"/>
                <a:cs typeface="Calibri"/>
              </a:rPr>
              <a:t> </a:t>
            </a:r>
            <a:r>
              <a:rPr sz="1500" spc="-8" dirty="0">
                <a:latin typeface="Calibri"/>
                <a:cs typeface="Calibri"/>
              </a:rPr>
              <a:t>algorithms</a:t>
            </a:r>
            <a:endParaRPr sz="1500">
              <a:latin typeface="Calibri"/>
              <a:cs typeface="Calibri"/>
            </a:endParaRPr>
          </a:p>
          <a:p>
            <a:pPr marL="402431" indent="-258604">
              <a:spcBef>
                <a:spcPts val="4"/>
              </a:spcBef>
              <a:buFont typeface="Wingdings"/>
              <a:buChar char=""/>
              <a:tabLst>
                <a:tab pos="402431" algn="l"/>
              </a:tabLst>
            </a:pPr>
            <a:r>
              <a:rPr sz="1500" spc="-15" dirty="0">
                <a:latin typeface="Calibri"/>
                <a:cs typeface="Calibri"/>
              </a:rPr>
              <a:t>Usually,</a:t>
            </a:r>
            <a:r>
              <a:rPr sz="1500" spc="-34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a</a:t>
            </a:r>
            <a:r>
              <a:rPr sz="1500" spc="-49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search</a:t>
            </a:r>
            <a:r>
              <a:rPr sz="1500" spc="-3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function</a:t>
            </a:r>
            <a:r>
              <a:rPr sz="1500" spc="-49" dirty="0">
                <a:latin typeface="Calibri"/>
                <a:cs typeface="Calibri"/>
              </a:rPr>
              <a:t> </a:t>
            </a:r>
            <a:r>
              <a:rPr sz="1500" spc="-15" dirty="0">
                <a:latin typeface="Calibri"/>
                <a:cs typeface="Calibri"/>
              </a:rPr>
              <a:t>only</a:t>
            </a:r>
            <a:endParaRPr sz="1500">
              <a:latin typeface="Calibri"/>
              <a:cs typeface="Calibri"/>
            </a:endParaRPr>
          </a:p>
          <a:p>
            <a:pPr marL="402431" indent="-258604">
              <a:buFont typeface="Wingdings"/>
              <a:buChar char=""/>
              <a:tabLst>
                <a:tab pos="402431" algn="l"/>
              </a:tabLst>
            </a:pPr>
            <a:r>
              <a:rPr sz="1500" dirty="0">
                <a:latin typeface="Calibri"/>
                <a:cs typeface="Calibri"/>
              </a:rPr>
              <a:t>By</a:t>
            </a:r>
            <a:r>
              <a:rPr sz="1500" spc="-49" dirty="0">
                <a:latin typeface="Calibri"/>
                <a:cs typeface="Calibri"/>
              </a:rPr>
              <a:t> </a:t>
            </a:r>
            <a:r>
              <a:rPr sz="1500" spc="-8" dirty="0">
                <a:latin typeface="Calibri"/>
                <a:cs typeface="Calibri"/>
              </a:rPr>
              <a:t>researchers,</a:t>
            </a:r>
            <a:r>
              <a:rPr sz="1500" spc="-4" dirty="0">
                <a:latin typeface="Calibri"/>
                <a:cs typeface="Calibri"/>
              </a:rPr>
              <a:t> </a:t>
            </a:r>
            <a:r>
              <a:rPr sz="1500" spc="-8" dirty="0">
                <a:latin typeface="Calibri"/>
                <a:cs typeface="Calibri"/>
              </a:rPr>
              <a:t>developers,</a:t>
            </a:r>
            <a:r>
              <a:rPr sz="1500" spc="-4" dirty="0">
                <a:latin typeface="Calibri"/>
                <a:cs typeface="Calibri"/>
              </a:rPr>
              <a:t> </a:t>
            </a:r>
            <a:r>
              <a:rPr sz="1500" spc="-19" dirty="0">
                <a:latin typeface="Calibri"/>
                <a:cs typeface="Calibri"/>
              </a:rPr>
              <a:t>etc</a:t>
            </a:r>
            <a:endParaRPr sz="15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500">
              <a:latin typeface="Calibri"/>
              <a:cs typeface="Calibri"/>
            </a:endParaRPr>
          </a:p>
          <a:p>
            <a:pPr>
              <a:spcBef>
                <a:spcPts val="1523"/>
              </a:spcBef>
            </a:pPr>
            <a:endParaRPr sz="1500">
              <a:latin typeface="Calibri"/>
              <a:cs typeface="Calibri"/>
            </a:endParaRPr>
          </a:p>
          <a:p>
            <a:pPr marR="575310" algn="ctr"/>
            <a:r>
              <a:rPr sz="1350" spc="-8" dirty="0">
                <a:latin typeface="Calibri"/>
                <a:cs typeface="Calibri"/>
              </a:rPr>
              <a:t>faiss</a:t>
            </a:r>
            <a:endParaRPr sz="13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3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350">
              <a:latin typeface="Calibri"/>
              <a:cs typeface="Calibri"/>
            </a:endParaRPr>
          </a:p>
          <a:p>
            <a:pPr>
              <a:spcBef>
                <a:spcPts val="461"/>
              </a:spcBef>
            </a:pPr>
            <a:endParaRPr sz="1350">
              <a:latin typeface="Calibri"/>
              <a:cs typeface="Calibri"/>
            </a:endParaRPr>
          </a:p>
          <a:p>
            <a:pPr marL="1619250"/>
            <a:r>
              <a:rPr sz="1350" spc="-8" dirty="0">
                <a:latin typeface="Calibri"/>
                <a:cs typeface="Calibri"/>
              </a:rPr>
              <a:t>NMSLIB</a:t>
            </a:r>
            <a:endParaRPr sz="13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350">
              <a:latin typeface="Calibri"/>
              <a:cs typeface="Calibri"/>
            </a:endParaRPr>
          </a:p>
          <a:p>
            <a:pPr>
              <a:spcBef>
                <a:spcPts val="518"/>
              </a:spcBef>
            </a:pPr>
            <a:endParaRPr sz="1350">
              <a:latin typeface="Calibri"/>
              <a:cs typeface="Calibri"/>
            </a:endParaRPr>
          </a:p>
          <a:p>
            <a:pPr marL="621983"/>
            <a:r>
              <a:rPr sz="1350" spc="-8" dirty="0">
                <a:latin typeface="Calibri"/>
                <a:cs typeface="Calibri"/>
              </a:rPr>
              <a:t>hnswlib</a:t>
            </a:r>
            <a:endParaRPr sz="13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350">
              <a:latin typeface="Calibri"/>
              <a:cs typeface="Calibri"/>
            </a:endParaRPr>
          </a:p>
          <a:p>
            <a:pPr>
              <a:spcBef>
                <a:spcPts val="574"/>
              </a:spcBef>
            </a:pPr>
            <a:endParaRPr sz="1350">
              <a:latin typeface="Calibri"/>
              <a:cs typeface="Calibri"/>
            </a:endParaRPr>
          </a:p>
          <a:p>
            <a:pPr marL="112871" algn="ctr"/>
            <a:r>
              <a:rPr sz="1350" spc="-8" dirty="0">
                <a:latin typeface="Calibri"/>
                <a:cs typeface="Calibri"/>
              </a:rPr>
              <a:t>ScaNN</a:t>
            </a:r>
            <a:endParaRPr sz="1350">
              <a:latin typeface="Calibri"/>
              <a:cs typeface="Calibri"/>
            </a:endParaRPr>
          </a:p>
        </p:txBody>
      </p:sp>
      <p:grpSp>
        <p:nvGrpSpPr>
          <p:cNvPr id="56" name="object 56"/>
          <p:cNvGrpSpPr/>
          <p:nvPr/>
        </p:nvGrpSpPr>
        <p:grpSpPr>
          <a:xfrm>
            <a:off x="8001571" y="3088957"/>
            <a:ext cx="1091565" cy="520065"/>
            <a:chOff x="10668761" y="4118609"/>
            <a:chExt cx="1455420" cy="693420"/>
          </a:xfrm>
        </p:grpSpPr>
        <p:sp>
          <p:nvSpPr>
            <p:cNvPr id="57" name="object 57"/>
            <p:cNvSpPr/>
            <p:nvPr/>
          </p:nvSpPr>
          <p:spPr>
            <a:xfrm>
              <a:off x="10687811" y="4137659"/>
              <a:ext cx="1417320" cy="655320"/>
            </a:xfrm>
            <a:custGeom>
              <a:avLst/>
              <a:gdLst/>
              <a:ahLst/>
              <a:cxnLst/>
              <a:rect l="l" t="t" r="r" b="b"/>
              <a:pathLst>
                <a:path w="1417320" h="655320">
                  <a:moveTo>
                    <a:pt x="1308100" y="0"/>
                  </a:moveTo>
                  <a:lnTo>
                    <a:pt x="109220" y="0"/>
                  </a:lnTo>
                  <a:lnTo>
                    <a:pt x="66704" y="8582"/>
                  </a:lnTo>
                  <a:lnTo>
                    <a:pt x="31988" y="31988"/>
                  </a:lnTo>
                  <a:lnTo>
                    <a:pt x="8582" y="66704"/>
                  </a:lnTo>
                  <a:lnTo>
                    <a:pt x="0" y="109219"/>
                  </a:lnTo>
                  <a:lnTo>
                    <a:pt x="0" y="546100"/>
                  </a:lnTo>
                  <a:lnTo>
                    <a:pt x="8582" y="588615"/>
                  </a:lnTo>
                  <a:lnTo>
                    <a:pt x="31988" y="623331"/>
                  </a:lnTo>
                  <a:lnTo>
                    <a:pt x="66704" y="646737"/>
                  </a:lnTo>
                  <a:lnTo>
                    <a:pt x="109220" y="655319"/>
                  </a:lnTo>
                  <a:lnTo>
                    <a:pt x="1308100" y="655319"/>
                  </a:lnTo>
                  <a:lnTo>
                    <a:pt x="1350615" y="646737"/>
                  </a:lnTo>
                  <a:lnTo>
                    <a:pt x="1385331" y="623331"/>
                  </a:lnTo>
                  <a:lnTo>
                    <a:pt x="1408737" y="588615"/>
                  </a:lnTo>
                  <a:lnTo>
                    <a:pt x="1417320" y="546100"/>
                  </a:lnTo>
                  <a:lnTo>
                    <a:pt x="1417320" y="109219"/>
                  </a:lnTo>
                  <a:lnTo>
                    <a:pt x="1408737" y="66704"/>
                  </a:lnTo>
                  <a:lnTo>
                    <a:pt x="1385331" y="31988"/>
                  </a:lnTo>
                  <a:lnTo>
                    <a:pt x="1350615" y="8582"/>
                  </a:lnTo>
                  <a:lnTo>
                    <a:pt x="13081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58" name="object 58"/>
            <p:cNvSpPr/>
            <p:nvPr/>
          </p:nvSpPr>
          <p:spPr>
            <a:xfrm>
              <a:off x="10687811" y="4137659"/>
              <a:ext cx="1417320" cy="655320"/>
            </a:xfrm>
            <a:custGeom>
              <a:avLst/>
              <a:gdLst/>
              <a:ahLst/>
              <a:cxnLst/>
              <a:rect l="l" t="t" r="r" b="b"/>
              <a:pathLst>
                <a:path w="1417320" h="655320">
                  <a:moveTo>
                    <a:pt x="0" y="109219"/>
                  </a:moveTo>
                  <a:lnTo>
                    <a:pt x="8582" y="66704"/>
                  </a:lnTo>
                  <a:lnTo>
                    <a:pt x="31988" y="31988"/>
                  </a:lnTo>
                  <a:lnTo>
                    <a:pt x="66704" y="8582"/>
                  </a:lnTo>
                  <a:lnTo>
                    <a:pt x="109220" y="0"/>
                  </a:lnTo>
                  <a:lnTo>
                    <a:pt x="1308100" y="0"/>
                  </a:lnTo>
                  <a:lnTo>
                    <a:pt x="1350615" y="8582"/>
                  </a:lnTo>
                  <a:lnTo>
                    <a:pt x="1385331" y="31988"/>
                  </a:lnTo>
                  <a:lnTo>
                    <a:pt x="1408737" y="66704"/>
                  </a:lnTo>
                  <a:lnTo>
                    <a:pt x="1417320" y="109219"/>
                  </a:lnTo>
                  <a:lnTo>
                    <a:pt x="1417320" y="546100"/>
                  </a:lnTo>
                  <a:lnTo>
                    <a:pt x="1408737" y="588615"/>
                  </a:lnTo>
                  <a:lnTo>
                    <a:pt x="1385331" y="623331"/>
                  </a:lnTo>
                  <a:lnTo>
                    <a:pt x="1350615" y="646737"/>
                  </a:lnTo>
                  <a:lnTo>
                    <a:pt x="1308100" y="655319"/>
                  </a:lnTo>
                  <a:lnTo>
                    <a:pt x="109220" y="655319"/>
                  </a:lnTo>
                  <a:lnTo>
                    <a:pt x="66704" y="646737"/>
                  </a:lnTo>
                  <a:lnTo>
                    <a:pt x="31988" y="623331"/>
                  </a:lnTo>
                  <a:lnTo>
                    <a:pt x="8582" y="588615"/>
                  </a:lnTo>
                  <a:lnTo>
                    <a:pt x="0" y="546100"/>
                  </a:lnTo>
                  <a:lnTo>
                    <a:pt x="0" y="109219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/>
            </a:p>
          </p:txBody>
        </p:sp>
      </p:grpSp>
      <p:sp>
        <p:nvSpPr>
          <p:cNvPr id="59" name="object 59"/>
          <p:cNvSpPr txBox="1"/>
          <p:nvPr/>
        </p:nvSpPr>
        <p:spPr>
          <a:xfrm>
            <a:off x="8411432" y="3224688"/>
            <a:ext cx="270510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350" spc="-15" dirty="0">
                <a:latin typeface="Calibri"/>
                <a:cs typeface="Calibri"/>
              </a:rPr>
              <a:t>jina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70" name="Google Shape;138;g1501cc781cf_0_0">
            <a:extLst>
              <a:ext uri="{FF2B5EF4-FFF2-40B4-BE49-F238E27FC236}">
                <a16:creationId xmlns:a16="http://schemas.microsoft.com/office/drawing/2014/main" id="{B18A75B7-691F-2D1A-4524-4AEE05BE91F9}"/>
              </a:ext>
            </a:extLst>
          </p:cNvPr>
          <p:cNvSpPr txBox="1"/>
          <p:nvPr/>
        </p:nvSpPr>
        <p:spPr>
          <a:xfrm>
            <a:off x="-1055944" y="4870879"/>
            <a:ext cx="3498234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[</a:t>
            </a: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Slides: Yusuke Matsui</a:t>
            </a:r>
            <a:r>
              <a:rPr lang="en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]</a:t>
            </a:r>
            <a:endParaRPr sz="900" dirty="0">
              <a:solidFill>
                <a:schemeClr val="tx1">
                  <a:lumMod val="65000"/>
                  <a:lumOff val="35000"/>
                </a:schemeClr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96CD96A9-7D05-EF82-9FF0-A8C94608EBFD}"/>
              </a:ext>
            </a:extLst>
          </p:cNvPr>
          <p:cNvSpPr txBox="1"/>
          <p:nvPr/>
        </p:nvSpPr>
        <p:spPr>
          <a:xfrm>
            <a:off x="249619" y="45464"/>
            <a:ext cx="88120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Approximate NNs: Algorithms, Libraries, Services 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77749" y="136989"/>
            <a:ext cx="8682514" cy="491160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420"/>
              </a:lnSpc>
            </a:pPr>
            <a:r>
              <a:rPr sz="3600" b="1" dirty="0">
                <a:latin typeface="Calibri"/>
                <a:cs typeface="Calibri"/>
              </a:rPr>
              <a:t>Three</a:t>
            </a:r>
            <a:r>
              <a:rPr sz="3600" b="1" spc="-56" dirty="0">
                <a:latin typeface="Calibri"/>
                <a:cs typeface="Calibri"/>
              </a:rPr>
              <a:t> </a:t>
            </a:r>
            <a:r>
              <a:rPr sz="3600" b="1" dirty="0">
                <a:latin typeface="Calibri"/>
                <a:cs typeface="Calibri"/>
              </a:rPr>
              <a:t>levels</a:t>
            </a:r>
            <a:r>
              <a:rPr sz="3600" b="1" spc="-60" dirty="0">
                <a:latin typeface="Calibri"/>
                <a:cs typeface="Calibri"/>
              </a:rPr>
              <a:t> </a:t>
            </a:r>
            <a:r>
              <a:rPr sz="3600" b="1" dirty="0">
                <a:latin typeface="Calibri"/>
                <a:cs typeface="Calibri"/>
              </a:rPr>
              <a:t>of</a:t>
            </a:r>
            <a:r>
              <a:rPr sz="3600" b="1" spc="-60" dirty="0">
                <a:latin typeface="Calibri"/>
                <a:cs typeface="Calibri"/>
              </a:rPr>
              <a:t> </a:t>
            </a:r>
            <a:r>
              <a:rPr sz="3600" b="1" spc="-8" dirty="0">
                <a:latin typeface="Calibri"/>
                <a:cs typeface="Calibri"/>
              </a:rPr>
              <a:t>technology</a:t>
            </a:r>
            <a:endParaRPr sz="3600" dirty="0">
              <a:latin typeface="Calibri"/>
              <a:cs typeface="Calibri"/>
            </a:endParaRPr>
          </a:p>
          <a:p>
            <a:pPr marR="5239" algn="ctr">
              <a:spcBef>
                <a:spcPts val="574"/>
              </a:spcBef>
              <a:tabLst>
                <a:tab pos="2677478" algn="l"/>
                <a:tab pos="5911215" algn="l"/>
              </a:tabLst>
            </a:pPr>
            <a:r>
              <a:rPr sz="2100" spc="-8" dirty="0">
                <a:latin typeface="Calibri"/>
                <a:cs typeface="Calibri"/>
              </a:rPr>
              <a:t>Algorithm</a:t>
            </a:r>
            <a:r>
              <a:rPr sz="2100" dirty="0">
                <a:latin typeface="Calibri"/>
                <a:cs typeface="Calibri"/>
              </a:rPr>
              <a:t>	</a:t>
            </a:r>
            <a:r>
              <a:rPr sz="2100" spc="-8" dirty="0">
                <a:latin typeface="Calibri"/>
                <a:cs typeface="Calibri"/>
              </a:rPr>
              <a:t>Library</a:t>
            </a:r>
            <a:r>
              <a:rPr sz="2100" dirty="0">
                <a:latin typeface="Calibri"/>
                <a:cs typeface="Calibri"/>
              </a:rPr>
              <a:t>	Service</a:t>
            </a:r>
            <a:r>
              <a:rPr sz="2100" spc="-38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(e.g.,</a:t>
            </a:r>
            <a:r>
              <a:rPr sz="2100" spc="-1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vector</a:t>
            </a:r>
            <a:r>
              <a:rPr sz="2100" spc="-8" dirty="0">
                <a:latin typeface="Calibri"/>
                <a:cs typeface="Calibri"/>
              </a:rPr>
              <a:t> </a:t>
            </a:r>
            <a:r>
              <a:rPr sz="2100" spc="-19" dirty="0">
                <a:latin typeface="Calibri"/>
                <a:cs typeface="Calibri"/>
              </a:rPr>
              <a:t>DB)</a:t>
            </a:r>
            <a:endParaRPr sz="2100" dirty="0">
              <a:latin typeface="Calibri"/>
              <a:cs typeface="Calibri"/>
            </a:endParaRPr>
          </a:p>
          <a:p>
            <a:pPr marL="89535">
              <a:spcBef>
                <a:spcPts val="41"/>
              </a:spcBef>
              <a:tabLst>
                <a:tab pos="347663" algn="l"/>
                <a:tab pos="2767013" algn="l"/>
                <a:tab pos="3025616" algn="l"/>
                <a:tab pos="6000750" algn="l"/>
                <a:tab pos="6259354" algn="l"/>
              </a:tabLst>
            </a:pPr>
            <a:r>
              <a:rPr sz="1500" spc="-38" dirty="0">
                <a:latin typeface="Wingdings"/>
                <a:cs typeface="Wingdings"/>
              </a:rPr>
              <a:t>➢</a:t>
            </a:r>
            <a:r>
              <a:rPr sz="1500" dirty="0">
                <a:latin typeface="Times New Roman"/>
                <a:cs typeface="Times New Roman"/>
              </a:rPr>
              <a:t>	</a:t>
            </a:r>
            <a:r>
              <a:rPr sz="1500" dirty="0">
                <a:latin typeface="Calibri"/>
                <a:cs typeface="Calibri"/>
              </a:rPr>
              <a:t>Scientific</a:t>
            </a:r>
            <a:r>
              <a:rPr sz="1500" spc="-56" dirty="0">
                <a:latin typeface="Calibri"/>
                <a:cs typeface="Calibri"/>
              </a:rPr>
              <a:t> </a:t>
            </a:r>
            <a:r>
              <a:rPr sz="1500" spc="-15" dirty="0">
                <a:latin typeface="Calibri"/>
                <a:cs typeface="Calibri"/>
              </a:rPr>
              <a:t>paper</a:t>
            </a:r>
            <a:r>
              <a:rPr sz="1500" dirty="0">
                <a:latin typeface="Calibri"/>
                <a:cs typeface="Calibri"/>
              </a:rPr>
              <a:t>	</a:t>
            </a:r>
            <a:r>
              <a:rPr sz="1500" spc="-38" dirty="0">
                <a:latin typeface="Wingdings"/>
                <a:cs typeface="Wingdings"/>
              </a:rPr>
              <a:t>➢</a:t>
            </a:r>
            <a:r>
              <a:rPr sz="1500" dirty="0">
                <a:latin typeface="Times New Roman"/>
                <a:cs typeface="Times New Roman"/>
              </a:rPr>
              <a:t>	</a:t>
            </a:r>
            <a:r>
              <a:rPr sz="1500" spc="-8" dirty="0">
                <a:latin typeface="Calibri"/>
                <a:cs typeface="Calibri"/>
              </a:rPr>
              <a:t>Implementations </a:t>
            </a:r>
            <a:r>
              <a:rPr sz="1500" dirty="0">
                <a:latin typeface="Calibri"/>
                <a:cs typeface="Calibri"/>
              </a:rPr>
              <a:t>of</a:t>
            </a:r>
            <a:r>
              <a:rPr sz="1500" spc="-45" dirty="0">
                <a:latin typeface="Calibri"/>
                <a:cs typeface="Calibri"/>
              </a:rPr>
              <a:t> </a:t>
            </a:r>
            <a:r>
              <a:rPr sz="1500" spc="-8" dirty="0">
                <a:latin typeface="Calibri"/>
                <a:cs typeface="Calibri"/>
              </a:rPr>
              <a:t>algorithms</a:t>
            </a:r>
            <a:r>
              <a:rPr sz="1500" dirty="0">
                <a:latin typeface="Calibri"/>
                <a:cs typeface="Calibri"/>
              </a:rPr>
              <a:t>	</a:t>
            </a:r>
            <a:r>
              <a:rPr sz="1500" spc="-38" dirty="0">
                <a:latin typeface="Wingdings"/>
                <a:cs typeface="Wingdings"/>
              </a:rPr>
              <a:t>➢</a:t>
            </a:r>
            <a:r>
              <a:rPr sz="1500" dirty="0">
                <a:latin typeface="Times New Roman"/>
                <a:cs typeface="Times New Roman"/>
              </a:rPr>
              <a:t>	</a:t>
            </a:r>
            <a:r>
              <a:rPr sz="1500" dirty="0">
                <a:latin typeface="Calibri"/>
                <a:cs typeface="Calibri"/>
              </a:rPr>
              <a:t>Library</a:t>
            </a:r>
            <a:r>
              <a:rPr sz="1500" spc="-3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+</a:t>
            </a:r>
            <a:r>
              <a:rPr sz="1500" spc="27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(handling</a:t>
            </a:r>
            <a:r>
              <a:rPr sz="1500" spc="-38" dirty="0">
                <a:latin typeface="Calibri"/>
                <a:cs typeface="Calibri"/>
              </a:rPr>
              <a:t> </a:t>
            </a:r>
            <a:r>
              <a:rPr sz="1500" spc="-8" dirty="0">
                <a:latin typeface="Calibri"/>
                <a:cs typeface="Calibri"/>
              </a:rPr>
              <a:t>metadata,</a:t>
            </a:r>
            <a:endParaRPr sz="1500" dirty="0">
              <a:latin typeface="Calibri"/>
              <a:cs typeface="Calibri"/>
            </a:endParaRPr>
          </a:p>
          <a:p>
            <a:pPr marL="89535">
              <a:tabLst>
                <a:tab pos="347663" algn="l"/>
                <a:tab pos="2767013" algn="l"/>
                <a:tab pos="3025616" algn="l"/>
                <a:tab pos="6259354" algn="l"/>
              </a:tabLst>
            </a:pPr>
            <a:r>
              <a:rPr sz="1500" spc="-38" dirty="0">
                <a:latin typeface="Wingdings"/>
                <a:cs typeface="Wingdings"/>
              </a:rPr>
              <a:t>➢</a:t>
            </a:r>
            <a:r>
              <a:rPr sz="1500" dirty="0">
                <a:latin typeface="Times New Roman"/>
                <a:cs typeface="Times New Roman"/>
              </a:rPr>
              <a:t>	</a:t>
            </a:r>
            <a:r>
              <a:rPr sz="1500" spc="-15" dirty="0">
                <a:latin typeface="Calibri"/>
                <a:cs typeface="Calibri"/>
              </a:rPr>
              <a:t>Math</a:t>
            </a:r>
            <a:r>
              <a:rPr sz="1500" dirty="0">
                <a:latin typeface="Calibri"/>
                <a:cs typeface="Calibri"/>
              </a:rPr>
              <a:t>	</a:t>
            </a:r>
            <a:r>
              <a:rPr sz="1500" spc="-38" dirty="0">
                <a:latin typeface="Wingdings"/>
                <a:cs typeface="Wingdings"/>
              </a:rPr>
              <a:t>➢</a:t>
            </a:r>
            <a:r>
              <a:rPr sz="1500" dirty="0">
                <a:latin typeface="Times New Roman"/>
                <a:cs typeface="Times New Roman"/>
              </a:rPr>
              <a:t>	</a:t>
            </a:r>
            <a:r>
              <a:rPr sz="1500" spc="-15" dirty="0">
                <a:latin typeface="Calibri"/>
                <a:cs typeface="Calibri"/>
              </a:rPr>
              <a:t>Usually,</a:t>
            </a:r>
            <a:r>
              <a:rPr sz="1500" spc="-3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a</a:t>
            </a:r>
            <a:r>
              <a:rPr sz="1500" spc="-49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search</a:t>
            </a:r>
            <a:r>
              <a:rPr sz="1500" spc="-3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function</a:t>
            </a:r>
            <a:r>
              <a:rPr sz="1500" spc="-45" dirty="0">
                <a:latin typeface="Calibri"/>
                <a:cs typeface="Calibri"/>
              </a:rPr>
              <a:t> </a:t>
            </a:r>
            <a:r>
              <a:rPr sz="1500" spc="-15" dirty="0">
                <a:latin typeface="Calibri"/>
                <a:cs typeface="Calibri"/>
              </a:rPr>
              <a:t>only</a:t>
            </a:r>
            <a:r>
              <a:rPr sz="1500" dirty="0">
                <a:latin typeface="Calibri"/>
                <a:cs typeface="Calibri"/>
              </a:rPr>
              <a:t>	serving,</a:t>
            </a:r>
            <a:r>
              <a:rPr sz="1500" spc="-3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scaling,</a:t>
            </a:r>
            <a:r>
              <a:rPr sz="1500" spc="-41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IO,</a:t>
            </a:r>
            <a:r>
              <a:rPr sz="1500" spc="-56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CRUD,</a:t>
            </a:r>
            <a:r>
              <a:rPr sz="1500" spc="-38" dirty="0">
                <a:latin typeface="Calibri"/>
                <a:cs typeface="Calibri"/>
              </a:rPr>
              <a:t> </a:t>
            </a:r>
            <a:r>
              <a:rPr sz="1500" spc="-15" dirty="0">
                <a:latin typeface="Calibri"/>
                <a:cs typeface="Calibri"/>
              </a:rPr>
              <a:t>etc)</a:t>
            </a:r>
            <a:endParaRPr sz="1500" dirty="0">
              <a:latin typeface="Calibri"/>
              <a:cs typeface="Calibri"/>
            </a:endParaRPr>
          </a:p>
          <a:p>
            <a:pPr marL="89535">
              <a:tabLst>
                <a:tab pos="347663" algn="l"/>
                <a:tab pos="2767013" algn="l"/>
                <a:tab pos="3025616" algn="l"/>
                <a:tab pos="6000750" algn="l"/>
                <a:tab pos="6259354" algn="l"/>
              </a:tabLst>
            </a:pPr>
            <a:r>
              <a:rPr sz="1500" spc="-38" dirty="0">
                <a:latin typeface="Wingdings"/>
                <a:cs typeface="Wingdings"/>
              </a:rPr>
              <a:t>➢</a:t>
            </a:r>
            <a:r>
              <a:rPr sz="1500" dirty="0">
                <a:latin typeface="Times New Roman"/>
                <a:cs typeface="Times New Roman"/>
              </a:rPr>
              <a:t>	</a:t>
            </a:r>
            <a:r>
              <a:rPr sz="1500" dirty="0">
                <a:latin typeface="Calibri"/>
                <a:cs typeface="Calibri"/>
              </a:rPr>
              <a:t>Often,</a:t>
            </a:r>
            <a:r>
              <a:rPr sz="1500" spc="-19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by</a:t>
            </a:r>
            <a:r>
              <a:rPr sz="1500" spc="-49" dirty="0">
                <a:latin typeface="Calibri"/>
                <a:cs typeface="Calibri"/>
              </a:rPr>
              <a:t> </a:t>
            </a:r>
            <a:r>
              <a:rPr sz="1500" spc="-8" dirty="0">
                <a:latin typeface="Calibri"/>
                <a:cs typeface="Calibri"/>
              </a:rPr>
              <a:t>researchers</a:t>
            </a:r>
            <a:r>
              <a:rPr sz="1500" dirty="0">
                <a:latin typeface="Calibri"/>
                <a:cs typeface="Calibri"/>
              </a:rPr>
              <a:t>	</a:t>
            </a:r>
            <a:r>
              <a:rPr sz="1500" spc="-38" dirty="0">
                <a:latin typeface="Wingdings"/>
                <a:cs typeface="Wingdings"/>
              </a:rPr>
              <a:t>➢</a:t>
            </a:r>
            <a:r>
              <a:rPr sz="1500" dirty="0">
                <a:latin typeface="Times New Roman"/>
                <a:cs typeface="Times New Roman"/>
              </a:rPr>
              <a:t>	</a:t>
            </a:r>
            <a:r>
              <a:rPr sz="1500" dirty="0">
                <a:latin typeface="Calibri"/>
                <a:cs typeface="Calibri"/>
              </a:rPr>
              <a:t>By</a:t>
            </a:r>
            <a:r>
              <a:rPr sz="1500" spc="-49" dirty="0">
                <a:latin typeface="Calibri"/>
                <a:cs typeface="Calibri"/>
              </a:rPr>
              <a:t> </a:t>
            </a:r>
            <a:r>
              <a:rPr sz="1500" spc="-8" dirty="0">
                <a:latin typeface="Calibri"/>
                <a:cs typeface="Calibri"/>
              </a:rPr>
              <a:t>researchers,</a:t>
            </a:r>
            <a:r>
              <a:rPr sz="1500" spc="-4" dirty="0">
                <a:latin typeface="Calibri"/>
                <a:cs typeface="Calibri"/>
              </a:rPr>
              <a:t> </a:t>
            </a:r>
            <a:r>
              <a:rPr sz="1500" spc="-8" dirty="0">
                <a:latin typeface="Calibri"/>
                <a:cs typeface="Calibri"/>
              </a:rPr>
              <a:t>developers,</a:t>
            </a:r>
            <a:r>
              <a:rPr sz="1500" spc="-4" dirty="0">
                <a:latin typeface="Calibri"/>
                <a:cs typeface="Calibri"/>
              </a:rPr>
              <a:t> </a:t>
            </a:r>
            <a:r>
              <a:rPr sz="1500" spc="-19" dirty="0">
                <a:latin typeface="Calibri"/>
                <a:cs typeface="Calibri"/>
              </a:rPr>
              <a:t>etc</a:t>
            </a:r>
            <a:r>
              <a:rPr sz="1500" dirty="0">
                <a:latin typeface="Calibri"/>
                <a:cs typeface="Calibri"/>
              </a:rPr>
              <a:t>	</a:t>
            </a:r>
            <a:r>
              <a:rPr sz="1500" spc="-38" dirty="0">
                <a:latin typeface="Wingdings"/>
                <a:cs typeface="Wingdings"/>
              </a:rPr>
              <a:t>➢</a:t>
            </a:r>
            <a:r>
              <a:rPr sz="1500" dirty="0">
                <a:latin typeface="Times New Roman"/>
                <a:cs typeface="Times New Roman"/>
              </a:rPr>
              <a:t>	</a:t>
            </a:r>
            <a:r>
              <a:rPr sz="1500" spc="-15" dirty="0">
                <a:latin typeface="Calibri"/>
                <a:cs typeface="Calibri"/>
              </a:rPr>
              <a:t>Usually,</a:t>
            </a:r>
            <a:r>
              <a:rPr sz="1500" spc="-4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by</a:t>
            </a:r>
            <a:r>
              <a:rPr sz="1500" spc="-34" dirty="0">
                <a:latin typeface="Calibri"/>
                <a:cs typeface="Calibri"/>
              </a:rPr>
              <a:t> </a:t>
            </a:r>
            <a:r>
              <a:rPr sz="1500" spc="-8" dirty="0">
                <a:latin typeface="Calibri"/>
                <a:cs typeface="Calibri"/>
              </a:rPr>
              <a:t>companies</a:t>
            </a:r>
            <a:endParaRPr sz="1500" dirty="0">
              <a:latin typeface="Calibri"/>
              <a:cs typeface="Calibri"/>
            </a:endParaRPr>
          </a:p>
          <a:p>
            <a:pPr>
              <a:spcBef>
                <a:spcPts val="1417"/>
              </a:spcBef>
            </a:pPr>
            <a:endParaRPr sz="1500" dirty="0">
              <a:latin typeface="Calibri"/>
              <a:cs typeface="Calibri"/>
            </a:endParaRPr>
          </a:p>
          <a:p>
            <a:pPr marL="6418898"/>
            <a:r>
              <a:rPr sz="1350" spc="-8" dirty="0">
                <a:latin typeface="Calibri"/>
                <a:cs typeface="Calibri"/>
              </a:rPr>
              <a:t>Pinecone</a:t>
            </a:r>
            <a:endParaRPr sz="1350" dirty="0">
              <a:latin typeface="Calibri"/>
              <a:cs typeface="Calibri"/>
            </a:endParaRPr>
          </a:p>
          <a:p>
            <a:pPr>
              <a:spcBef>
                <a:spcPts val="1346"/>
              </a:spcBef>
            </a:pPr>
            <a:endParaRPr sz="1350" dirty="0">
              <a:latin typeface="Calibri"/>
              <a:cs typeface="Calibri"/>
            </a:endParaRPr>
          </a:p>
          <a:p>
            <a:pPr marR="416719" algn="r"/>
            <a:r>
              <a:rPr sz="1350" spc="-8" dirty="0">
                <a:latin typeface="Calibri"/>
                <a:cs typeface="Calibri"/>
              </a:rPr>
              <a:t>Qdrant</a:t>
            </a:r>
            <a:endParaRPr sz="1350" dirty="0">
              <a:latin typeface="Calibri"/>
              <a:cs typeface="Calibri"/>
            </a:endParaRPr>
          </a:p>
          <a:p>
            <a:pPr marR="1981676" algn="r">
              <a:spcBef>
                <a:spcPts val="1013"/>
              </a:spcBef>
            </a:pPr>
            <a:r>
              <a:rPr sz="1350" spc="-8" dirty="0">
                <a:latin typeface="Calibri"/>
                <a:cs typeface="Calibri"/>
              </a:rPr>
              <a:t>Milvus</a:t>
            </a:r>
            <a:endParaRPr sz="1350" dirty="0">
              <a:latin typeface="Calibri"/>
              <a:cs typeface="Calibri"/>
            </a:endParaRPr>
          </a:p>
          <a:p>
            <a:pPr marL="4242435">
              <a:spcBef>
                <a:spcPts val="98"/>
              </a:spcBef>
              <a:tabLst>
                <a:tab pos="8142923" algn="l"/>
              </a:tabLst>
            </a:pPr>
            <a:r>
              <a:rPr sz="1350" spc="-8" dirty="0">
                <a:latin typeface="Calibri"/>
                <a:cs typeface="Calibri"/>
              </a:rPr>
              <a:t>NMSLIB</a:t>
            </a:r>
            <a:r>
              <a:rPr sz="1350" dirty="0">
                <a:latin typeface="Calibri"/>
                <a:cs typeface="Calibri"/>
              </a:rPr>
              <a:t>	</a:t>
            </a:r>
            <a:r>
              <a:rPr sz="2025" spc="-23" baseline="-9259" dirty="0">
                <a:latin typeface="Calibri"/>
                <a:cs typeface="Calibri"/>
              </a:rPr>
              <a:t>jina</a:t>
            </a:r>
            <a:endParaRPr sz="2025" baseline="-9259" dirty="0">
              <a:latin typeface="Calibri"/>
              <a:cs typeface="Calibri"/>
            </a:endParaRPr>
          </a:p>
          <a:p>
            <a:pPr>
              <a:spcBef>
                <a:spcPts val="1174"/>
              </a:spcBef>
            </a:pPr>
            <a:endParaRPr sz="1350" dirty="0">
              <a:latin typeface="Calibri"/>
              <a:cs typeface="Calibri"/>
            </a:endParaRPr>
          </a:p>
          <a:p>
            <a:pPr marL="6353175">
              <a:tabLst>
                <a:tab pos="7589044" algn="l"/>
              </a:tabLst>
            </a:pPr>
            <a:r>
              <a:rPr sz="2025" spc="-23" baseline="10802" dirty="0">
                <a:latin typeface="Calibri"/>
                <a:cs typeface="Calibri"/>
              </a:rPr>
              <a:t>Vald</a:t>
            </a:r>
            <a:r>
              <a:rPr sz="2025" baseline="10802" dirty="0">
                <a:latin typeface="Calibri"/>
                <a:cs typeface="Calibri"/>
              </a:rPr>
              <a:t>	</a:t>
            </a:r>
            <a:r>
              <a:rPr sz="1350" spc="-8" dirty="0">
                <a:latin typeface="Calibri"/>
                <a:cs typeface="Calibri"/>
              </a:rPr>
              <a:t>Vertex</a:t>
            </a:r>
            <a:r>
              <a:rPr sz="1350" spc="-60" dirty="0">
                <a:latin typeface="Calibri"/>
                <a:cs typeface="Calibri"/>
              </a:rPr>
              <a:t> </a:t>
            </a:r>
            <a:r>
              <a:rPr sz="1350" spc="-19" dirty="0">
                <a:latin typeface="Calibri"/>
                <a:cs typeface="Calibri"/>
              </a:rPr>
              <a:t>AI</a:t>
            </a:r>
            <a:endParaRPr sz="1350" dirty="0">
              <a:latin typeface="Calibri"/>
              <a:cs typeface="Calibri"/>
            </a:endParaRPr>
          </a:p>
          <a:p>
            <a:pPr marL="34766" algn="ctr">
              <a:tabLst>
                <a:tab pos="3048953" algn="l"/>
                <a:tab pos="7127558" algn="l"/>
              </a:tabLst>
            </a:pPr>
            <a:r>
              <a:rPr sz="2025" baseline="-18518" dirty="0">
                <a:latin typeface="Calibri"/>
                <a:cs typeface="Calibri"/>
              </a:rPr>
              <a:t>ScaNN</a:t>
            </a:r>
            <a:r>
              <a:rPr sz="2025" spc="-17" baseline="-18518" dirty="0">
                <a:latin typeface="Calibri"/>
                <a:cs typeface="Calibri"/>
              </a:rPr>
              <a:t> </a:t>
            </a:r>
            <a:r>
              <a:rPr sz="2025" spc="-11" baseline="-18518" dirty="0">
                <a:latin typeface="Calibri"/>
                <a:cs typeface="Calibri"/>
              </a:rPr>
              <a:t>(4-</a:t>
            </a:r>
            <a:r>
              <a:rPr sz="2025" baseline="-18518" dirty="0">
                <a:latin typeface="Calibri"/>
                <a:cs typeface="Calibri"/>
              </a:rPr>
              <a:t>bit</a:t>
            </a:r>
            <a:r>
              <a:rPr sz="2025" spc="-56" baseline="-18518" dirty="0">
                <a:latin typeface="Calibri"/>
                <a:cs typeface="Calibri"/>
              </a:rPr>
              <a:t> </a:t>
            </a:r>
            <a:r>
              <a:rPr sz="2025" spc="-28" baseline="-18518" dirty="0">
                <a:latin typeface="Calibri"/>
                <a:cs typeface="Calibri"/>
              </a:rPr>
              <a:t>PQ)</a:t>
            </a:r>
            <a:r>
              <a:rPr sz="2025" baseline="-18518" dirty="0">
                <a:latin typeface="Calibri"/>
                <a:cs typeface="Calibri"/>
              </a:rPr>
              <a:t>	</a:t>
            </a:r>
            <a:r>
              <a:rPr sz="2025" spc="-11" baseline="26234" dirty="0">
                <a:latin typeface="Calibri"/>
                <a:cs typeface="Calibri"/>
              </a:rPr>
              <a:t>hnswlib</a:t>
            </a:r>
            <a:r>
              <a:rPr sz="2025" baseline="26234" dirty="0">
                <a:latin typeface="Calibri"/>
                <a:cs typeface="Calibri"/>
              </a:rPr>
              <a:t>	</a:t>
            </a:r>
            <a:r>
              <a:rPr sz="1350" dirty="0">
                <a:latin typeface="Calibri"/>
                <a:cs typeface="Calibri"/>
              </a:rPr>
              <a:t>Matching</a:t>
            </a:r>
            <a:r>
              <a:rPr sz="1350" spc="-60" dirty="0">
                <a:latin typeface="Calibri"/>
                <a:cs typeface="Calibri"/>
              </a:rPr>
              <a:t> </a:t>
            </a:r>
            <a:r>
              <a:rPr sz="1350" spc="-8" dirty="0">
                <a:latin typeface="Calibri"/>
                <a:cs typeface="Calibri"/>
              </a:rPr>
              <a:t>Engine</a:t>
            </a:r>
            <a:endParaRPr sz="1350" dirty="0">
              <a:latin typeface="Calibri"/>
              <a:cs typeface="Calibri"/>
            </a:endParaRPr>
          </a:p>
          <a:p>
            <a:pPr marL="164783">
              <a:spcBef>
                <a:spcPts val="443"/>
              </a:spcBef>
            </a:pPr>
            <a:r>
              <a:rPr sz="1350" dirty="0">
                <a:latin typeface="Calibri"/>
                <a:cs typeface="Calibri"/>
              </a:rPr>
              <a:t>[Guo+,</a:t>
            </a:r>
            <a:r>
              <a:rPr sz="1350" spc="-8" dirty="0">
                <a:latin typeface="Calibri"/>
                <a:cs typeface="Calibri"/>
              </a:rPr>
              <a:t> </a:t>
            </a:r>
            <a:r>
              <a:rPr sz="1350" dirty="0">
                <a:latin typeface="Calibri"/>
                <a:cs typeface="Calibri"/>
              </a:rPr>
              <a:t>ICML</a:t>
            </a:r>
            <a:r>
              <a:rPr sz="1350" spc="-23" dirty="0">
                <a:latin typeface="Calibri"/>
                <a:cs typeface="Calibri"/>
              </a:rPr>
              <a:t> </a:t>
            </a:r>
            <a:r>
              <a:rPr sz="1350" spc="-8" dirty="0">
                <a:latin typeface="Calibri"/>
                <a:cs typeface="Calibri"/>
              </a:rPr>
              <a:t>2020]</a:t>
            </a:r>
            <a:endParaRPr sz="1350" dirty="0">
              <a:latin typeface="Calibri"/>
              <a:cs typeface="Calibri"/>
            </a:endParaRPr>
          </a:p>
          <a:p>
            <a:pPr marL="3910965">
              <a:lnSpc>
                <a:spcPts val="1448"/>
              </a:lnSpc>
              <a:spcBef>
                <a:spcPts val="1178"/>
              </a:spcBef>
              <a:tabLst>
                <a:tab pos="6060757" algn="l"/>
              </a:tabLst>
            </a:pPr>
            <a:r>
              <a:rPr sz="1350" spc="-8" dirty="0">
                <a:latin typeface="Calibri"/>
                <a:cs typeface="Calibri"/>
              </a:rPr>
              <a:t>ScaNN</a:t>
            </a:r>
            <a:r>
              <a:rPr sz="1350" dirty="0">
                <a:latin typeface="Calibri"/>
                <a:cs typeface="Calibri"/>
              </a:rPr>
              <a:t>	</a:t>
            </a:r>
            <a:r>
              <a:rPr sz="2025" spc="-11" baseline="1543" dirty="0">
                <a:latin typeface="Calibri"/>
                <a:cs typeface="Calibri"/>
              </a:rPr>
              <a:t>Weaviate</a:t>
            </a:r>
            <a:endParaRPr sz="2025" baseline="1543" dirty="0">
              <a:latin typeface="Calibri"/>
              <a:cs typeface="Calibri"/>
            </a:endParaRPr>
          </a:p>
          <a:p>
            <a:pPr algn="r">
              <a:lnSpc>
                <a:spcPts val="1988"/>
              </a:lnSpc>
            </a:pPr>
            <a:r>
              <a:rPr sz="1800" spc="-19" dirty="0">
                <a:solidFill>
                  <a:srgbClr val="888888"/>
                </a:solidFill>
                <a:latin typeface="Calibri"/>
                <a:cs typeface="Calibri"/>
              </a:rPr>
              <a:t>30</a:t>
            </a:r>
            <a:endParaRPr sz="1800" dirty="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0" y="612647"/>
            <a:ext cx="9144000" cy="4531043"/>
            <a:chOff x="0" y="816863"/>
            <a:chExt cx="12192000" cy="6041390"/>
          </a:xfrm>
        </p:grpSpPr>
        <p:sp>
          <p:nvSpPr>
            <p:cNvPr id="4" name="object 4"/>
            <p:cNvSpPr/>
            <p:nvPr/>
          </p:nvSpPr>
          <p:spPr>
            <a:xfrm>
              <a:off x="7754111" y="816863"/>
              <a:ext cx="4438015" cy="6041390"/>
            </a:xfrm>
            <a:custGeom>
              <a:avLst/>
              <a:gdLst/>
              <a:ahLst/>
              <a:cxnLst/>
              <a:rect l="l" t="t" r="r" b="b"/>
              <a:pathLst>
                <a:path w="4438015" h="6041390">
                  <a:moveTo>
                    <a:pt x="4437888" y="0"/>
                  </a:moveTo>
                  <a:lnTo>
                    <a:pt x="0" y="0"/>
                  </a:lnTo>
                  <a:lnTo>
                    <a:pt x="0" y="6041136"/>
                  </a:lnTo>
                  <a:lnTo>
                    <a:pt x="4437888" y="6041136"/>
                  </a:lnTo>
                  <a:lnTo>
                    <a:pt x="4437888" y="0"/>
                  </a:lnTo>
                  <a:close/>
                </a:path>
              </a:pathLst>
            </a:custGeom>
            <a:solidFill>
              <a:srgbClr val="FAE4D5"/>
            </a:solidFill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5" name="object 5"/>
            <p:cNvSpPr/>
            <p:nvPr/>
          </p:nvSpPr>
          <p:spPr>
            <a:xfrm>
              <a:off x="3867911" y="816863"/>
              <a:ext cx="3886200" cy="6041390"/>
            </a:xfrm>
            <a:custGeom>
              <a:avLst/>
              <a:gdLst/>
              <a:ahLst/>
              <a:cxnLst/>
              <a:rect l="l" t="t" r="r" b="b"/>
              <a:pathLst>
                <a:path w="3886200" h="6041390">
                  <a:moveTo>
                    <a:pt x="3886199" y="0"/>
                  </a:moveTo>
                  <a:lnTo>
                    <a:pt x="0" y="0"/>
                  </a:lnTo>
                  <a:lnTo>
                    <a:pt x="0" y="6041136"/>
                  </a:lnTo>
                  <a:lnTo>
                    <a:pt x="3886199" y="6041136"/>
                  </a:lnTo>
                  <a:lnTo>
                    <a:pt x="3886199" y="0"/>
                  </a:lnTo>
                  <a:close/>
                </a:path>
              </a:pathLst>
            </a:custGeom>
            <a:solidFill>
              <a:srgbClr val="DEEBF7"/>
            </a:solidFill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6" name="object 6"/>
            <p:cNvSpPr/>
            <p:nvPr/>
          </p:nvSpPr>
          <p:spPr>
            <a:xfrm>
              <a:off x="0" y="816863"/>
              <a:ext cx="3868420" cy="6041390"/>
            </a:xfrm>
            <a:custGeom>
              <a:avLst/>
              <a:gdLst/>
              <a:ahLst/>
              <a:cxnLst/>
              <a:rect l="l" t="t" r="r" b="b"/>
              <a:pathLst>
                <a:path w="3868420" h="6041390">
                  <a:moveTo>
                    <a:pt x="3867912" y="6041133"/>
                  </a:moveTo>
                  <a:lnTo>
                    <a:pt x="3867912" y="0"/>
                  </a:lnTo>
                  <a:lnTo>
                    <a:pt x="0" y="0"/>
                  </a:lnTo>
                  <a:lnTo>
                    <a:pt x="0" y="6041133"/>
                  </a:lnTo>
                  <a:lnTo>
                    <a:pt x="3867912" y="6041133"/>
                  </a:lnTo>
                  <a:close/>
                </a:path>
              </a:pathLst>
            </a:custGeom>
            <a:solidFill>
              <a:srgbClr val="E1EFD9"/>
            </a:solidFill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7" name="object 7"/>
            <p:cNvSpPr/>
            <p:nvPr/>
          </p:nvSpPr>
          <p:spPr>
            <a:xfrm>
              <a:off x="8282940" y="3808475"/>
              <a:ext cx="1417320" cy="655320"/>
            </a:xfrm>
            <a:custGeom>
              <a:avLst/>
              <a:gdLst/>
              <a:ahLst/>
              <a:cxnLst/>
              <a:rect l="l" t="t" r="r" b="b"/>
              <a:pathLst>
                <a:path w="1417320" h="655320">
                  <a:moveTo>
                    <a:pt x="1308100" y="0"/>
                  </a:moveTo>
                  <a:lnTo>
                    <a:pt x="109219" y="0"/>
                  </a:lnTo>
                  <a:lnTo>
                    <a:pt x="66704" y="8582"/>
                  </a:lnTo>
                  <a:lnTo>
                    <a:pt x="31988" y="31988"/>
                  </a:lnTo>
                  <a:lnTo>
                    <a:pt x="8582" y="66704"/>
                  </a:lnTo>
                  <a:lnTo>
                    <a:pt x="0" y="109219"/>
                  </a:lnTo>
                  <a:lnTo>
                    <a:pt x="0" y="546100"/>
                  </a:lnTo>
                  <a:lnTo>
                    <a:pt x="8582" y="588615"/>
                  </a:lnTo>
                  <a:lnTo>
                    <a:pt x="31988" y="623331"/>
                  </a:lnTo>
                  <a:lnTo>
                    <a:pt x="66704" y="646737"/>
                  </a:lnTo>
                  <a:lnTo>
                    <a:pt x="109219" y="655319"/>
                  </a:lnTo>
                  <a:lnTo>
                    <a:pt x="1308100" y="655319"/>
                  </a:lnTo>
                  <a:lnTo>
                    <a:pt x="1350615" y="646737"/>
                  </a:lnTo>
                  <a:lnTo>
                    <a:pt x="1385331" y="623331"/>
                  </a:lnTo>
                  <a:lnTo>
                    <a:pt x="1408737" y="588615"/>
                  </a:lnTo>
                  <a:lnTo>
                    <a:pt x="1417319" y="546100"/>
                  </a:lnTo>
                  <a:lnTo>
                    <a:pt x="1417319" y="109219"/>
                  </a:lnTo>
                  <a:lnTo>
                    <a:pt x="1408737" y="66704"/>
                  </a:lnTo>
                  <a:lnTo>
                    <a:pt x="1385331" y="31988"/>
                  </a:lnTo>
                  <a:lnTo>
                    <a:pt x="1350615" y="8582"/>
                  </a:lnTo>
                  <a:lnTo>
                    <a:pt x="13081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8" name="object 8"/>
            <p:cNvSpPr/>
            <p:nvPr/>
          </p:nvSpPr>
          <p:spPr>
            <a:xfrm>
              <a:off x="8282940" y="3808475"/>
              <a:ext cx="1417320" cy="655320"/>
            </a:xfrm>
            <a:custGeom>
              <a:avLst/>
              <a:gdLst/>
              <a:ahLst/>
              <a:cxnLst/>
              <a:rect l="l" t="t" r="r" b="b"/>
              <a:pathLst>
                <a:path w="1417320" h="655320">
                  <a:moveTo>
                    <a:pt x="0" y="109219"/>
                  </a:moveTo>
                  <a:lnTo>
                    <a:pt x="8582" y="66704"/>
                  </a:lnTo>
                  <a:lnTo>
                    <a:pt x="31988" y="31988"/>
                  </a:lnTo>
                  <a:lnTo>
                    <a:pt x="66704" y="8582"/>
                  </a:lnTo>
                  <a:lnTo>
                    <a:pt x="109219" y="0"/>
                  </a:lnTo>
                  <a:lnTo>
                    <a:pt x="1308100" y="0"/>
                  </a:lnTo>
                  <a:lnTo>
                    <a:pt x="1350615" y="8582"/>
                  </a:lnTo>
                  <a:lnTo>
                    <a:pt x="1385331" y="31988"/>
                  </a:lnTo>
                  <a:lnTo>
                    <a:pt x="1408737" y="66704"/>
                  </a:lnTo>
                  <a:lnTo>
                    <a:pt x="1417319" y="109219"/>
                  </a:lnTo>
                  <a:lnTo>
                    <a:pt x="1417319" y="546100"/>
                  </a:lnTo>
                  <a:lnTo>
                    <a:pt x="1408737" y="588615"/>
                  </a:lnTo>
                  <a:lnTo>
                    <a:pt x="1385331" y="623331"/>
                  </a:lnTo>
                  <a:lnTo>
                    <a:pt x="1350615" y="646737"/>
                  </a:lnTo>
                  <a:lnTo>
                    <a:pt x="1308100" y="655319"/>
                  </a:lnTo>
                  <a:lnTo>
                    <a:pt x="109219" y="655319"/>
                  </a:lnTo>
                  <a:lnTo>
                    <a:pt x="66704" y="646737"/>
                  </a:lnTo>
                  <a:lnTo>
                    <a:pt x="31988" y="623331"/>
                  </a:lnTo>
                  <a:lnTo>
                    <a:pt x="8582" y="588615"/>
                  </a:lnTo>
                  <a:lnTo>
                    <a:pt x="0" y="546100"/>
                  </a:lnTo>
                  <a:lnTo>
                    <a:pt x="0" y="109219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9" name="object 9"/>
            <p:cNvSpPr/>
            <p:nvPr/>
          </p:nvSpPr>
          <p:spPr>
            <a:xfrm>
              <a:off x="8645652" y="2583180"/>
              <a:ext cx="1417320" cy="655320"/>
            </a:xfrm>
            <a:custGeom>
              <a:avLst/>
              <a:gdLst/>
              <a:ahLst/>
              <a:cxnLst/>
              <a:rect l="l" t="t" r="r" b="b"/>
              <a:pathLst>
                <a:path w="1417320" h="655319">
                  <a:moveTo>
                    <a:pt x="1308100" y="0"/>
                  </a:moveTo>
                  <a:lnTo>
                    <a:pt x="109220" y="0"/>
                  </a:lnTo>
                  <a:lnTo>
                    <a:pt x="66704" y="8582"/>
                  </a:lnTo>
                  <a:lnTo>
                    <a:pt x="31988" y="31988"/>
                  </a:lnTo>
                  <a:lnTo>
                    <a:pt x="8582" y="66704"/>
                  </a:lnTo>
                  <a:lnTo>
                    <a:pt x="0" y="109220"/>
                  </a:lnTo>
                  <a:lnTo>
                    <a:pt x="0" y="546100"/>
                  </a:lnTo>
                  <a:lnTo>
                    <a:pt x="8582" y="588615"/>
                  </a:lnTo>
                  <a:lnTo>
                    <a:pt x="31988" y="623331"/>
                  </a:lnTo>
                  <a:lnTo>
                    <a:pt x="66704" y="646737"/>
                  </a:lnTo>
                  <a:lnTo>
                    <a:pt x="109220" y="655320"/>
                  </a:lnTo>
                  <a:lnTo>
                    <a:pt x="1308100" y="655320"/>
                  </a:lnTo>
                  <a:lnTo>
                    <a:pt x="1350615" y="646737"/>
                  </a:lnTo>
                  <a:lnTo>
                    <a:pt x="1385331" y="623331"/>
                  </a:lnTo>
                  <a:lnTo>
                    <a:pt x="1408737" y="588615"/>
                  </a:lnTo>
                  <a:lnTo>
                    <a:pt x="1417320" y="546100"/>
                  </a:lnTo>
                  <a:lnTo>
                    <a:pt x="1417320" y="109220"/>
                  </a:lnTo>
                  <a:lnTo>
                    <a:pt x="1408737" y="66704"/>
                  </a:lnTo>
                  <a:lnTo>
                    <a:pt x="1385331" y="31988"/>
                  </a:lnTo>
                  <a:lnTo>
                    <a:pt x="1350615" y="8582"/>
                  </a:lnTo>
                  <a:lnTo>
                    <a:pt x="13081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10" name="object 10"/>
            <p:cNvSpPr/>
            <p:nvPr/>
          </p:nvSpPr>
          <p:spPr>
            <a:xfrm>
              <a:off x="8645652" y="2583180"/>
              <a:ext cx="1417320" cy="655320"/>
            </a:xfrm>
            <a:custGeom>
              <a:avLst/>
              <a:gdLst/>
              <a:ahLst/>
              <a:cxnLst/>
              <a:rect l="l" t="t" r="r" b="b"/>
              <a:pathLst>
                <a:path w="1417320" h="655319">
                  <a:moveTo>
                    <a:pt x="0" y="109220"/>
                  </a:moveTo>
                  <a:lnTo>
                    <a:pt x="8582" y="66704"/>
                  </a:lnTo>
                  <a:lnTo>
                    <a:pt x="31988" y="31988"/>
                  </a:lnTo>
                  <a:lnTo>
                    <a:pt x="66704" y="8582"/>
                  </a:lnTo>
                  <a:lnTo>
                    <a:pt x="109220" y="0"/>
                  </a:lnTo>
                  <a:lnTo>
                    <a:pt x="1308100" y="0"/>
                  </a:lnTo>
                  <a:lnTo>
                    <a:pt x="1350615" y="8582"/>
                  </a:lnTo>
                  <a:lnTo>
                    <a:pt x="1385331" y="31988"/>
                  </a:lnTo>
                  <a:lnTo>
                    <a:pt x="1408737" y="66704"/>
                  </a:lnTo>
                  <a:lnTo>
                    <a:pt x="1417320" y="109220"/>
                  </a:lnTo>
                  <a:lnTo>
                    <a:pt x="1417320" y="546100"/>
                  </a:lnTo>
                  <a:lnTo>
                    <a:pt x="1408737" y="588615"/>
                  </a:lnTo>
                  <a:lnTo>
                    <a:pt x="1385331" y="623331"/>
                  </a:lnTo>
                  <a:lnTo>
                    <a:pt x="1350615" y="646737"/>
                  </a:lnTo>
                  <a:lnTo>
                    <a:pt x="1308100" y="655320"/>
                  </a:lnTo>
                  <a:lnTo>
                    <a:pt x="109220" y="655320"/>
                  </a:lnTo>
                  <a:lnTo>
                    <a:pt x="66704" y="646737"/>
                  </a:lnTo>
                  <a:lnTo>
                    <a:pt x="31988" y="623331"/>
                  </a:lnTo>
                  <a:lnTo>
                    <a:pt x="8582" y="588615"/>
                  </a:lnTo>
                  <a:lnTo>
                    <a:pt x="0" y="546100"/>
                  </a:lnTo>
                  <a:lnTo>
                    <a:pt x="0" y="109220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11" name="object 11"/>
            <p:cNvSpPr/>
            <p:nvPr/>
          </p:nvSpPr>
          <p:spPr>
            <a:xfrm>
              <a:off x="10352531" y="3363468"/>
              <a:ext cx="1417320" cy="655320"/>
            </a:xfrm>
            <a:custGeom>
              <a:avLst/>
              <a:gdLst/>
              <a:ahLst/>
              <a:cxnLst/>
              <a:rect l="l" t="t" r="r" b="b"/>
              <a:pathLst>
                <a:path w="1417320" h="655320">
                  <a:moveTo>
                    <a:pt x="1308100" y="0"/>
                  </a:moveTo>
                  <a:lnTo>
                    <a:pt x="109220" y="0"/>
                  </a:lnTo>
                  <a:lnTo>
                    <a:pt x="66704" y="8582"/>
                  </a:lnTo>
                  <a:lnTo>
                    <a:pt x="31988" y="31988"/>
                  </a:lnTo>
                  <a:lnTo>
                    <a:pt x="8582" y="66704"/>
                  </a:lnTo>
                  <a:lnTo>
                    <a:pt x="0" y="109220"/>
                  </a:lnTo>
                  <a:lnTo>
                    <a:pt x="0" y="546100"/>
                  </a:lnTo>
                  <a:lnTo>
                    <a:pt x="8582" y="588615"/>
                  </a:lnTo>
                  <a:lnTo>
                    <a:pt x="31988" y="623331"/>
                  </a:lnTo>
                  <a:lnTo>
                    <a:pt x="66704" y="646737"/>
                  </a:lnTo>
                  <a:lnTo>
                    <a:pt x="109220" y="655320"/>
                  </a:lnTo>
                  <a:lnTo>
                    <a:pt x="1308100" y="655320"/>
                  </a:lnTo>
                  <a:lnTo>
                    <a:pt x="1350615" y="646737"/>
                  </a:lnTo>
                  <a:lnTo>
                    <a:pt x="1385331" y="623331"/>
                  </a:lnTo>
                  <a:lnTo>
                    <a:pt x="1408737" y="588615"/>
                  </a:lnTo>
                  <a:lnTo>
                    <a:pt x="1417320" y="546100"/>
                  </a:lnTo>
                  <a:lnTo>
                    <a:pt x="1417320" y="109220"/>
                  </a:lnTo>
                  <a:lnTo>
                    <a:pt x="1408737" y="66704"/>
                  </a:lnTo>
                  <a:lnTo>
                    <a:pt x="1385331" y="31988"/>
                  </a:lnTo>
                  <a:lnTo>
                    <a:pt x="1350615" y="8582"/>
                  </a:lnTo>
                  <a:lnTo>
                    <a:pt x="13081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12" name="object 12"/>
            <p:cNvSpPr/>
            <p:nvPr/>
          </p:nvSpPr>
          <p:spPr>
            <a:xfrm>
              <a:off x="10352531" y="3363468"/>
              <a:ext cx="1417320" cy="655320"/>
            </a:xfrm>
            <a:custGeom>
              <a:avLst/>
              <a:gdLst/>
              <a:ahLst/>
              <a:cxnLst/>
              <a:rect l="l" t="t" r="r" b="b"/>
              <a:pathLst>
                <a:path w="1417320" h="655320">
                  <a:moveTo>
                    <a:pt x="0" y="109220"/>
                  </a:moveTo>
                  <a:lnTo>
                    <a:pt x="8582" y="66704"/>
                  </a:lnTo>
                  <a:lnTo>
                    <a:pt x="31988" y="31988"/>
                  </a:lnTo>
                  <a:lnTo>
                    <a:pt x="66704" y="8582"/>
                  </a:lnTo>
                  <a:lnTo>
                    <a:pt x="109220" y="0"/>
                  </a:lnTo>
                  <a:lnTo>
                    <a:pt x="1308100" y="0"/>
                  </a:lnTo>
                  <a:lnTo>
                    <a:pt x="1350615" y="8582"/>
                  </a:lnTo>
                  <a:lnTo>
                    <a:pt x="1385331" y="31988"/>
                  </a:lnTo>
                  <a:lnTo>
                    <a:pt x="1408737" y="66704"/>
                  </a:lnTo>
                  <a:lnTo>
                    <a:pt x="1417320" y="109220"/>
                  </a:lnTo>
                  <a:lnTo>
                    <a:pt x="1417320" y="546100"/>
                  </a:lnTo>
                  <a:lnTo>
                    <a:pt x="1408737" y="588615"/>
                  </a:lnTo>
                  <a:lnTo>
                    <a:pt x="1385331" y="623331"/>
                  </a:lnTo>
                  <a:lnTo>
                    <a:pt x="1350615" y="646737"/>
                  </a:lnTo>
                  <a:lnTo>
                    <a:pt x="1308100" y="655320"/>
                  </a:lnTo>
                  <a:lnTo>
                    <a:pt x="109220" y="655320"/>
                  </a:lnTo>
                  <a:lnTo>
                    <a:pt x="66704" y="646737"/>
                  </a:lnTo>
                  <a:lnTo>
                    <a:pt x="31988" y="623331"/>
                  </a:lnTo>
                  <a:lnTo>
                    <a:pt x="8582" y="588615"/>
                  </a:lnTo>
                  <a:lnTo>
                    <a:pt x="0" y="546100"/>
                  </a:lnTo>
                  <a:lnTo>
                    <a:pt x="0" y="109220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13" name="object 13"/>
            <p:cNvSpPr/>
            <p:nvPr/>
          </p:nvSpPr>
          <p:spPr>
            <a:xfrm>
              <a:off x="449580" y="5250179"/>
              <a:ext cx="2021205" cy="829310"/>
            </a:xfrm>
            <a:custGeom>
              <a:avLst/>
              <a:gdLst/>
              <a:ahLst/>
              <a:cxnLst/>
              <a:rect l="l" t="t" r="r" b="b"/>
              <a:pathLst>
                <a:path w="2021205" h="829310">
                  <a:moveTo>
                    <a:pt x="1882647" y="0"/>
                  </a:moveTo>
                  <a:lnTo>
                    <a:pt x="138176" y="0"/>
                  </a:lnTo>
                  <a:lnTo>
                    <a:pt x="94501" y="7042"/>
                  </a:lnTo>
                  <a:lnTo>
                    <a:pt x="56570" y="26655"/>
                  </a:lnTo>
                  <a:lnTo>
                    <a:pt x="26659" y="56564"/>
                  </a:lnTo>
                  <a:lnTo>
                    <a:pt x="7044" y="94496"/>
                  </a:lnTo>
                  <a:lnTo>
                    <a:pt x="0" y="138176"/>
                  </a:lnTo>
                  <a:lnTo>
                    <a:pt x="0" y="690880"/>
                  </a:lnTo>
                  <a:lnTo>
                    <a:pt x="7044" y="734554"/>
                  </a:lnTo>
                  <a:lnTo>
                    <a:pt x="26659" y="772485"/>
                  </a:lnTo>
                  <a:lnTo>
                    <a:pt x="56570" y="802396"/>
                  </a:lnTo>
                  <a:lnTo>
                    <a:pt x="94501" y="822011"/>
                  </a:lnTo>
                  <a:lnTo>
                    <a:pt x="138176" y="829056"/>
                  </a:lnTo>
                  <a:lnTo>
                    <a:pt x="1882647" y="829056"/>
                  </a:lnTo>
                  <a:lnTo>
                    <a:pt x="1926327" y="822011"/>
                  </a:lnTo>
                  <a:lnTo>
                    <a:pt x="1964259" y="802396"/>
                  </a:lnTo>
                  <a:lnTo>
                    <a:pt x="1994168" y="772485"/>
                  </a:lnTo>
                  <a:lnTo>
                    <a:pt x="2013781" y="734554"/>
                  </a:lnTo>
                  <a:lnTo>
                    <a:pt x="2020824" y="690880"/>
                  </a:lnTo>
                  <a:lnTo>
                    <a:pt x="2020824" y="138176"/>
                  </a:lnTo>
                  <a:lnTo>
                    <a:pt x="2013781" y="94496"/>
                  </a:lnTo>
                  <a:lnTo>
                    <a:pt x="1994168" y="56564"/>
                  </a:lnTo>
                  <a:lnTo>
                    <a:pt x="1964259" y="26655"/>
                  </a:lnTo>
                  <a:lnTo>
                    <a:pt x="1926327" y="7042"/>
                  </a:lnTo>
                  <a:lnTo>
                    <a:pt x="188264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14" name="object 14"/>
            <p:cNvSpPr/>
            <p:nvPr/>
          </p:nvSpPr>
          <p:spPr>
            <a:xfrm>
              <a:off x="449580" y="5250179"/>
              <a:ext cx="2021205" cy="829310"/>
            </a:xfrm>
            <a:custGeom>
              <a:avLst/>
              <a:gdLst/>
              <a:ahLst/>
              <a:cxnLst/>
              <a:rect l="l" t="t" r="r" b="b"/>
              <a:pathLst>
                <a:path w="2021205" h="829310">
                  <a:moveTo>
                    <a:pt x="0" y="138176"/>
                  </a:moveTo>
                  <a:lnTo>
                    <a:pt x="7044" y="94496"/>
                  </a:lnTo>
                  <a:lnTo>
                    <a:pt x="26659" y="56564"/>
                  </a:lnTo>
                  <a:lnTo>
                    <a:pt x="56570" y="26655"/>
                  </a:lnTo>
                  <a:lnTo>
                    <a:pt x="94501" y="7042"/>
                  </a:lnTo>
                  <a:lnTo>
                    <a:pt x="138176" y="0"/>
                  </a:lnTo>
                  <a:lnTo>
                    <a:pt x="1882647" y="0"/>
                  </a:lnTo>
                  <a:lnTo>
                    <a:pt x="1926327" y="7042"/>
                  </a:lnTo>
                  <a:lnTo>
                    <a:pt x="1964259" y="26655"/>
                  </a:lnTo>
                  <a:lnTo>
                    <a:pt x="1994168" y="56564"/>
                  </a:lnTo>
                  <a:lnTo>
                    <a:pt x="2013781" y="94496"/>
                  </a:lnTo>
                  <a:lnTo>
                    <a:pt x="2020824" y="138176"/>
                  </a:lnTo>
                  <a:lnTo>
                    <a:pt x="2020824" y="690880"/>
                  </a:lnTo>
                  <a:lnTo>
                    <a:pt x="2013781" y="734554"/>
                  </a:lnTo>
                  <a:lnTo>
                    <a:pt x="1994168" y="772485"/>
                  </a:lnTo>
                  <a:lnTo>
                    <a:pt x="1964259" y="802396"/>
                  </a:lnTo>
                  <a:lnTo>
                    <a:pt x="1926327" y="822011"/>
                  </a:lnTo>
                  <a:lnTo>
                    <a:pt x="1882647" y="829056"/>
                  </a:lnTo>
                  <a:lnTo>
                    <a:pt x="138176" y="829056"/>
                  </a:lnTo>
                  <a:lnTo>
                    <a:pt x="94501" y="822011"/>
                  </a:lnTo>
                  <a:lnTo>
                    <a:pt x="56570" y="802396"/>
                  </a:lnTo>
                  <a:lnTo>
                    <a:pt x="26659" y="772485"/>
                  </a:lnTo>
                  <a:lnTo>
                    <a:pt x="7044" y="734554"/>
                  </a:lnTo>
                  <a:lnTo>
                    <a:pt x="0" y="690880"/>
                  </a:lnTo>
                  <a:lnTo>
                    <a:pt x="0" y="138176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15" name="object 15"/>
            <p:cNvSpPr/>
            <p:nvPr/>
          </p:nvSpPr>
          <p:spPr>
            <a:xfrm>
              <a:off x="8173211" y="5945123"/>
              <a:ext cx="1417320" cy="655320"/>
            </a:xfrm>
            <a:custGeom>
              <a:avLst/>
              <a:gdLst/>
              <a:ahLst/>
              <a:cxnLst/>
              <a:rect l="l" t="t" r="r" b="b"/>
              <a:pathLst>
                <a:path w="1417320" h="655320">
                  <a:moveTo>
                    <a:pt x="1308100" y="0"/>
                  </a:moveTo>
                  <a:lnTo>
                    <a:pt x="109220" y="0"/>
                  </a:lnTo>
                  <a:lnTo>
                    <a:pt x="66704" y="8582"/>
                  </a:lnTo>
                  <a:lnTo>
                    <a:pt x="31988" y="31988"/>
                  </a:lnTo>
                  <a:lnTo>
                    <a:pt x="8582" y="66704"/>
                  </a:lnTo>
                  <a:lnTo>
                    <a:pt x="0" y="109219"/>
                  </a:lnTo>
                  <a:lnTo>
                    <a:pt x="0" y="546100"/>
                  </a:lnTo>
                  <a:lnTo>
                    <a:pt x="8582" y="588615"/>
                  </a:lnTo>
                  <a:lnTo>
                    <a:pt x="31988" y="623331"/>
                  </a:lnTo>
                  <a:lnTo>
                    <a:pt x="66704" y="646737"/>
                  </a:lnTo>
                  <a:lnTo>
                    <a:pt x="109220" y="655319"/>
                  </a:lnTo>
                  <a:lnTo>
                    <a:pt x="1308100" y="655319"/>
                  </a:lnTo>
                  <a:lnTo>
                    <a:pt x="1350615" y="646737"/>
                  </a:lnTo>
                  <a:lnTo>
                    <a:pt x="1385331" y="623331"/>
                  </a:lnTo>
                  <a:lnTo>
                    <a:pt x="1408737" y="588615"/>
                  </a:lnTo>
                  <a:lnTo>
                    <a:pt x="1417320" y="546100"/>
                  </a:lnTo>
                  <a:lnTo>
                    <a:pt x="1417320" y="109219"/>
                  </a:lnTo>
                  <a:lnTo>
                    <a:pt x="1408737" y="66704"/>
                  </a:lnTo>
                  <a:lnTo>
                    <a:pt x="1385331" y="31988"/>
                  </a:lnTo>
                  <a:lnTo>
                    <a:pt x="1350615" y="8582"/>
                  </a:lnTo>
                  <a:lnTo>
                    <a:pt x="13081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16" name="object 16"/>
            <p:cNvSpPr/>
            <p:nvPr/>
          </p:nvSpPr>
          <p:spPr>
            <a:xfrm>
              <a:off x="8173211" y="5945123"/>
              <a:ext cx="1417320" cy="655320"/>
            </a:xfrm>
            <a:custGeom>
              <a:avLst/>
              <a:gdLst/>
              <a:ahLst/>
              <a:cxnLst/>
              <a:rect l="l" t="t" r="r" b="b"/>
              <a:pathLst>
                <a:path w="1417320" h="655320">
                  <a:moveTo>
                    <a:pt x="0" y="109219"/>
                  </a:moveTo>
                  <a:lnTo>
                    <a:pt x="8582" y="66704"/>
                  </a:lnTo>
                  <a:lnTo>
                    <a:pt x="31988" y="31988"/>
                  </a:lnTo>
                  <a:lnTo>
                    <a:pt x="66704" y="8582"/>
                  </a:lnTo>
                  <a:lnTo>
                    <a:pt x="109220" y="0"/>
                  </a:lnTo>
                  <a:lnTo>
                    <a:pt x="1308100" y="0"/>
                  </a:lnTo>
                  <a:lnTo>
                    <a:pt x="1350615" y="8582"/>
                  </a:lnTo>
                  <a:lnTo>
                    <a:pt x="1385331" y="31988"/>
                  </a:lnTo>
                  <a:lnTo>
                    <a:pt x="1408737" y="66704"/>
                  </a:lnTo>
                  <a:lnTo>
                    <a:pt x="1417320" y="109219"/>
                  </a:lnTo>
                  <a:lnTo>
                    <a:pt x="1417320" y="546100"/>
                  </a:lnTo>
                  <a:lnTo>
                    <a:pt x="1408737" y="588615"/>
                  </a:lnTo>
                  <a:lnTo>
                    <a:pt x="1385331" y="623331"/>
                  </a:lnTo>
                  <a:lnTo>
                    <a:pt x="1350615" y="646737"/>
                  </a:lnTo>
                  <a:lnTo>
                    <a:pt x="1308100" y="655319"/>
                  </a:lnTo>
                  <a:lnTo>
                    <a:pt x="109220" y="655319"/>
                  </a:lnTo>
                  <a:lnTo>
                    <a:pt x="66704" y="646737"/>
                  </a:lnTo>
                  <a:lnTo>
                    <a:pt x="31988" y="623331"/>
                  </a:lnTo>
                  <a:lnTo>
                    <a:pt x="8582" y="588615"/>
                  </a:lnTo>
                  <a:lnTo>
                    <a:pt x="0" y="546100"/>
                  </a:lnTo>
                  <a:lnTo>
                    <a:pt x="0" y="109219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17" name="object 17"/>
            <p:cNvSpPr/>
            <p:nvPr/>
          </p:nvSpPr>
          <p:spPr>
            <a:xfrm>
              <a:off x="9974580" y="4930140"/>
              <a:ext cx="1868805" cy="771525"/>
            </a:xfrm>
            <a:custGeom>
              <a:avLst/>
              <a:gdLst/>
              <a:ahLst/>
              <a:cxnLst/>
              <a:rect l="l" t="t" r="r" b="b"/>
              <a:pathLst>
                <a:path w="1868804" h="771525">
                  <a:moveTo>
                    <a:pt x="1739900" y="0"/>
                  </a:moveTo>
                  <a:lnTo>
                    <a:pt x="128524" y="0"/>
                  </a:lnTo>
                  <a:lnTo>
                    <a:pt x="78491" y="10098"/>
                  </a:lnTo>
                  <a:lnTo>
                    <a:pt x="37639" y="37639"/>
                  </a:lnTo>
                  <a:lnTo>
                    <a:pt x="10098" y="78491"/>
                  </a:lnTo>
                  <a:lnTo>
                    <a:pt x="0" y="128524"/>
                  </a:lnTo>
                  <a:lnTo>
                    <a:pt x="0" y="642620"/>
                  </a:lnTo>
                  <a:lnTo>
                    <a:pt x="10098" y="692646"/>
                  </a:lnTo>
                  <a:lnTo>
                    <a:pt x="37639" y="733499"/>
                  </a:lnTo>
                  <a:lnTo>
                    <a:pt x="78491" y="761043"/>
                  </a:lnTo>
                  <a:lnTo>
                    <a:pt x="128524" y="771144"/>
                  </a:lnTo>
                  <a:lnTo>
                    <a:pt x="1739900" y="771144"/>
                  </a:lnTo>
                  <a:lnTo>
                    <a:pt x="1789932" y="761043"/>
                  </a:lnTo>
                  <a:lnTo>
                    <a:pt x="1830784" y="733499"/>
                  </a:lnTo>
                  <a:lnTo>
                    <a:pt x="1858325" y="692646"/>
                  </a:lnTo>
                  <a:lnTo>
                    <a:pt x="1868424" y="642620"/>
                  </a:lnTo>
                  <a:lnTo>
                    <a:pt x="1868424" y="128524"/>
                  </a:lnTo>
                  <a:lnTo>
                    <a:pt x="1858325" y="78491"/>
                  </a:lnTo>
                  <a:lnTo>
                    <a:pt x="1830784" y="37639"/>
                  </a:lnTo>
                  <a:lnTo>
                    <a:pt x="1789932" y="10098"/>
                  </a:lnTo>
                  <a:lnTo>
                    <a:pt x="17399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18" name="object 18"/>
            <p:cNvSpPr/>
            <p:nvPr/>
          </p:nvSpPr>
          <p:spPr>
            <a:xfrm>
              <a:off x="9974580" y="4930140"/>
              <a:ext cx="1868805" cy="771525"/>
            </a:xfrm>
            <a:custGeom>
              <a:avLst/>
              <a:gdLst/>
              <a:ahLst/>
              <a:cxnLst/>
              <a:rect l="l" t="t" r="r" b="b"/>
              <a:pathLst>
                <a:path w="1868804" h="771525">
                  <a:moveTo>
                    <a:pt x="0" y="128524"/>
                  </a:moveTo>
                  <a:lnTo>
                    <a:pt x="10098" y="78491"/>
                  </a:lnTo>
                  <a:lnTo>
                    <a:pt x="37639" y="37639"/>
                  </a:lnTo>
                  <a:lnTo>
                    <a:pt x="78491" y="10098"/>
                  </a:lnTo>
                  <a:lnTo>
                    <a:pt x="128524" y="0"/>
                  </a:lnTo>
                  <a:lnTo>
                    <a:pt x="1739900" y="0"/>
                  </a:lnTo>
                  <a:lnTo>
                    <a:pt x="1789932" y="10098"/>
                  </a:lnTo>
                  <a:lnTo>
                    <a:pt x="1830784" y="37639"/>
                  </a:lnTo>
                  <a:lnTo>
                    <a:pt x="1858325" y="78491"/>
                  </a:lnTo>
                  <a:lnTo>
                    <a:pt x="1868424" y="128524"/>
                  </a:lnTo>
                  <a:lnTo>
                    <a:pt x="1868424" y="642620"/>
                  </a:lnTo>
                  <a:lnTo>
                    <a:pt x="1858325" y="692646"/>
                  </a:lnTo>
                  <a:lnTo>
                    <a:pt x="1830784" y="733499"/>
                  </a:lnTo>
                  <a:lnTo>
                    <a:pt x="1789932" y="761043"/>
                  </a:lnTo>
                  <a:lnTo>
                    <a:pt x="1739900" y="771144"/>
                  </a:lnTo>
                  <a:lnTo>
                    <a:pt x="128524" y="771144"/>
                  </a:lnTo>
                  <a:lnTo>
                    <a:pt x="78491" y="761043"/>
                  </a:lnTo>
                  <a:lnTo>
                    <a:pt x="37639" y="733499"/>
                  </a:lnTo>
                  <a:lnTo>
                    <a:pt x="10098" y="692646"/>
                  </a:lnTo>
                  <a:lnTo>
                    <a:pt x="0" y="642620"/>
                  </a:lnTo>
                  <a:lnTo>
                    <a:pt x="0" y="128524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19" name="object 19"/>
            <p:cNvSpPr/>
            <p:nvPr/>
          </p:nvSpPr>
          <p:spPr>
            <a:xfrm>
              <a:off x="5774435" y="4018787"/>
              <a:ext cx="1231900" cy="817244"/>
            </a:xfrm>
            <a:custGeom>
              <a:avLst/>
              <a:gdLst/>
              <a:ahLst/>
              <a:cxnLst/>
              <a:rect l="l" t="t" r="r" b="b"/>
              <a:pathLst>
                <a:path w="1231900" h="817245">
                  <a:moveTo>
                    <a:pt x="1095247" y="0"/>
                  </a:moveTo>
                  <a:lnTo>
                    <a:pt x="136143" y="0"/>
                  </a:lnTo>
                  <a:lnTo>
                    <a:pt x="93114" y="6941"/>
                  </a:lnTo>
                  <a:lnTo>
                    <a:pt x="55741" y="26269"/>
                  </a:lnTo>
                  <a:lnTo>
                    <a:pt x="26269" y="55741"/>
                  </a:lnTo>
                  <a:lnTo>
                    <a:pt x="6941" y="93114"/>
                  </a:lnTo>
                  <a:lnTo>
                    <a:pt x="0" y="136144"/>
                  </a:lnTo>
                  <a:lnTo>
                    <a:pt x="0" y="680719"/>
                  </a:lnTo>
                  <a:lnTo>
                    <a:pt x="6941" y="723749"/>
                  </a:lnTo>
                  <a:lnTo>
                    <a:pt x="26269" y="761122"/>
                  </a:lnTo>
                  <a:lnTo>
                    <a:pt x="55741" y="790594"/>
                  </a:lnTo>
                  <a:lnTo>
                    <a:pt x="93114" y="809922"/>
                  </a:lnTo>
                  <a:lnTo>
                    <a:pt x="136143" y="816863"/>
                  </a:lnTo>
                  <a:lnTo>
                    <a:pt x="1095247" y="816863"/>
                  </a:lnTo>
                  <a:lnTo>
                    <a:pt x="1138277" y="809922"/>
                  </a:lnTo>
                  <a:lnTo>
                    <a:pt x="1175650" y="790594"/>
                  </a:lnTo>
                  <a:lnTo>
                    <a:pt x="1205122" y="761122"/>
                  </a:lnTo>
                  <a:lnTo>
                    <a:pt x="1224450" y="723749"/>
                  </a:lnTo>
                  <a:lnTo>
                    <a:pt x="1231391" y="680719"/>
                  </a:lnTo>
                  <a:lnTo>
                    <a:pt x="1231391" y="136144"/>
                  </a:lnTo>
                  <a:lnTo>
                    <a:pt x="1224450" y="93114"/>
                  </a:lnTo>
                  <a:lnTo>
                    <a:pt x="1205122" y="55741"/>
                  </a:lnTo>
                  <a:lnTo>
                    <a:pt x="1175650" y="26269"/>
                  </a:lnTo>
                  <a:lnTo>
                    <a:pt x="1138277" y="6941"/>
                  </a:lnTo>
                  <a:lnTo>
                    <a:pt x="109524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20" name="object 20"/>
            <p:cNvSpPr/>
            <p:nvPr/>
          </p:nvSpPr>
          <p:spPr>
            <a:xfrm>
              <a:off x="5774435" y="4018787"/>
              <a:ext cx="1231900" cy="817244"/>
            </a:xfrm>
            <a:custGeom>
              <a:avLst/>
              <a:gdLst/>
              <a:ahLst/>
              <a:cxnLst/>
              <a:rect l="l" t="t" r="r" b="b"/>
              <a:pathLst>
                <a:path w="1231900" h="817245">
                  <a:moveTo>
                    <a:pt x="0" y="136144"/>
                  </a:moveTo>
                  <a:lnTo>
                    <a:pt x="6941" y="93114"/>
                  </a:lnTo>
                  <a:lnTo>
                    <a:pt x="26269" y="55741"/>
                  </a:lnTo>
                  <a:lnTo>
                    <a:pt x="55741" y="26269"/>
                  </a:lnTo>
                  <a:lnTo>
                    <a:pt x="93114" y="6941"/>
                  </a:lnTo>
                  <a:lnTo>
                    <a:pt x="136143" y="0"/>
                  </a:lnTo>
                  <a:lnTo>
                    <a:pt x="1095247" y="0"/>
                  </a:lnTo>
                  <a:lnTo>
                    <a:pt x="1138277" y="6941"/>
                  </a:lnTo>
                  <a:lnTo>
                    <a:pt x="1175650" y="26269"/>
                  </a:lnTo>
                  <a:lnTo>
                    <a:pt x="1205122" y="55741"/>
                  </a:lnTo>
                  <a:lnTo>
                    <a:pt x="1224450" y="93114"/>
                  </a:lnTo>
                  <a:lnTo>
                    <a:pt x="1231391" y="136144"/>
                  </a:lnTo>
                  <a:lnTo>
                    <a:pt x="1231391" y="680719"/>
                  </a:lnTo>
                  <a:lnTo>
                    <a:pt x="1224450" y="723749"/>
                  </a:lnTo>
                  <a:lnTo>
                    <a:pt x="1205122" y="761122"/>
                  </a:lnTo>
                  <a:lnTo>
                    <a:pt x="1175650" y="790594"/>
                  </a:lnTo>
                  <a:lnTo>
                    <a:pt x="1138277" y="809922"/>
                  </a:lnTo>
                  <a:lnTo>
                    <a:pt x="1095247" y="816863"/>
                  </a:lnTo>
                  <a:lnTo>
                    <a:pt x="136143" y="816863"/>
                  </a:lnTo>
                  <a:lnTo>
                    <a:pt x="93114" y="809922"/>
                  </a:lnTo>
                  <a:lnTo>
                    <a:pt x="55741" y="790594"/>
                  </a:lnTo>
                  <a:lnTo>
                    <a:pt x="26269" y="761122"/>
                  </a:lnTo>
                  <a:lnTo>
                    <a:pt x="6941" y="723749"/>
                  </a:lnTo>
                  <a:lnTo>
                    <a:pt x="0" y="680719"/>
                  </a:lnTo>
                  <a:lnTo>
                    <a:pt x="0" y="136144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21" name="object 21"/>
            <p:cNvSpPr/>
            <p:nvPr/>
          </p:nvSpPr>
          <p:spPr>
            <a:xfrm>
              <a:off x="4439411" y="4939284"/>
              <a:ext cx="1231900" cy="817244"/>
            </a:xfrm>
            <a:custGeom>
              <a:avLst/>
              <a:gdLst/>
              <a:ahLst/>
              <a:cxnLst/>
              <a:rect l="l" t="t" r="r" b="b"/>
              <a:pathLst>
                <a:path w="1231900" h="817245">
                  <a:moveTo>
                    <a:pt x="1095248" y="0"/>
                  </a:moveTo>
                  <a:lnTo>
                    <a:pt x="136143" y="0"/>
                  </a:lnTo>
                  <a:lnTo>
                    <a:pt x="93114" y="6941"/>
                  </a:lnTo>
                  <a:lnTo>
                    <a:pt x="55741" y="26269"/>
                  </a:lnTo>
                  <a:lnTo>
                    <a:pt x="26269" y="55741"/>
                  </a:lnTo>
                  <a:lnTo>
                    <a:pt x="6941" y="93114"/>
                  </a:lnTo>
                  <a:lnTo>
                    <a:pt x="0" y="136144"/>
                  </a:lnTo>
                  <a:lnTo>
                    <a:pt x="0" y="680720"/>
                  </a:lnTo>
                  <a:lnTo>
                    <a:pt x="6941" y="723749"/>
                  </a:lnTo>
                  <a:lnTo>
                    <a:pt x="26269" y="761122"/>
                  </a:lnTo>
                  <a:lnTo>
                    <a:pt x="55741" y="790594"/>
                  </a:lnTo>
                  <a:lnTo>
                    <a:pt x="93114" y="809922"/>
                  </a:lnTo>
                  <a:lnTo>
                    <a:pt x="136143" y="816864"/>
                  </a:lnTo>
                  <a:lnTo>
                    <a:pt x="1095248" y="816864"/>
                  </a:lnTo>
                  <a:lnTo>
                    <a:pt x="1138277" y="809922"/>
                  </a:lnTo>
                  <a:lnTo>
                    <a:pt x="1175650" y="790594"/>
                  </a:lnTo>
                  <a:lnTo>
                    <a:pt x="1205122" y="761122"/>
                  </a:lnTo>
                  <a:lnTo>
                    <a:pt x="1224450" y="723749"/>
                  </a:lnTo>
                  <a:lnTo>
                    <a:pt x="1231391" y="680720"/>
                  </a:lnTo>
                  <a:lnTo>
                    <a:pt x="1231391" y="136144"/>
                  </a:lnTo>
                  <a:lnTo>
                    <a:pt x="1224450" y="93114"/>
                  </a:lnTo>
                  <a:lnTo>
                    <a:pt x="1205122" y="55741"/>
                  </a:lnTo>
                  <a:lnTo>
                    <a:pt x="1175650" y="26269"/>
                  </a:lnTo>
                  <a:lnTo>
                    <a:pt x="1138277" y="6941"/>
                  </a:lnTo>
                  <a:lnTo>
                    <a:pt x="109524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22" name="object 22"/>
            <p:cNvSpPr/>
            <p:nvPr/>
          </p:nvSpPr>
          <p:spPr>
            <a:xfrm>
              <a:off x="4439411" y="4939284"/>
              <a:ext cx="1231900" cy="817244"/>
            </a:xfrm>
            <a:custGeom>
              <a:avLst/>
              <a:gdLst/>
              <a:ahLst/>
              <a:cxnLst/>
              <a:rect l="l" t="t" r="r" b="b"/>
              <a:pathLst>
                <a:path w="1231900" h="817245">
                  <a:moveTo>
                    <a:pt x="0" y="136144"/>
                  </a:moveTo>
                  <a:lnTo>
                    <a:pt x="6941" y="93114"/>
                  </a:lnTo>
                  <a:lnTo>
                    <a:pt x="26269" y="55741"/>
                  </a:lnTo>
                  <a:lnTo>
                    <a:pt x="55741" y="26269"/>
                  </a:lnTo>
                  <a:lnTo>
                    <a:pt x="93114" y="6941"/>
                  </a:lnTo>
                  <a:lnTo>
                    <a:pt x="136143" y="0"/>
                  </a:lnTo>
                  <a:lnTo>
                    <a:pt x="1095248" y="0"/>
                  </a:lnTo>
                  <a:lnTo>
                    <a:pt x="1138277" y="6941"/>
                  </a:lnTo>
                  <a:lnTo>
                    <a:pt x="1175650" y="26269"/>
                  </a:lnTo>
                  <a:lnTo>
                    <a:pt x="1205122" y="55741"/>
                  </a:lnTo>
                  <a:lnTo>
                    <a:pt x="1224450" y="93114"/>
                  </a:lnTo>
                  <a:lnTo>
                    <a:pt x="1231391" y="136144"/>
                  </a:lnTo>
                  <a:lnTo>
                    <a:pt x="1231391" y="680720"/>
                  </a:lnTo>
                  <a:lnTo>
                    <a:pt x="1224450" y="723749"/>
                  </a:lnTo>
                  <a:lnTo>
                    <a:pt x="1205122" y="761122"/>
                  </a:lnTo>
                  <a:lnTo>
                    <a:pt x="1175650" y="790594"/>
                  </a:lnTo>
                  <a:lnTo>
                    <a:pt x="1138277" y="809922"/>
                  </a:lnTo>
                  <a:lnTo>
                    <a:pt x="1095248" y="816864"/>
                  </a:lnTo>
                  <a:lnTo>
                    <a:pt x="136143" y="816864"/>
                  </a:lnTo>
                  <a:lnTo>
                    <a:pt x="93114" y="809922"/>
                  </a:lnTo>
                  <a:lnTo>
                    <a:pt x="55741" y="790594"/>
                  </a:lnTo>
                  <a:lnTo>
                    <a:pt x="26269" y="761122"/>
                  </a:lnTo>
                  <a:lnTo>
                    <a:pt x="6941" y="723749"/>
                  </a:lnTo>
                  <a:lnTo>
                    <a:pt x="0" y="680720"/>
                  </a:lnTo>
                  <a:lnTo>
                    <a:pt x="0" y="136144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23" name="object 23"/>
            <p:cNvSpPr/>
            <p:nvPr/>
          </p:nvSpPr>
          <p:spPr>
            <a:xfrm>
              <a:off x="8331707" y="4805172"/>
              <a:ext cx="1417320" cy="655320"/>
            </a:xfrm>
            <a:custGeom>
              <a:avLst/>
              <a:gdLst/>
              <a:ahLst/>
              <a:cxnLst/>
              <a:rect l="l" t="t" r="r" b="b"/>
              <a:pathLst>
                <a:path w="1417320" h="655320">
                  <a:moveTo>
                    <a:pt x="1308100" y="0"/>
                  </a:moveTo>
                  <a:lnTo>
                    <a:pt x="109220" y="0"/>
                  </a:lnTo>
                  <a:lnTo>
                    <a:pt x="66704" y="8582"/>
                  </a:lnTo>
                  <a:lnTo>
                    <a:pt x="31988" y="31988"/>
                  </a:lnTo>
                  <a:lnTo>
                    <a:pt x="8582" y="66704"/>
                  </a:lnTo>
                  <a:lnTo>
                    <a:pt x="0" y="109219"/>
                  </a:lnTo>
                  <a:lnTo>
                    <a:pt x="0" y="546099"/>
                  </a:lnTo>
                  <a:lnTo>
                    <a:pt x="8582" y="588615"/>
                  </a:lnTo>
                  <a:lnTo>
                    <a:pt x="31988" y="623331"/>
                  </a:lnTo>
                  <a:lnTo>
                    <a:pt x="66704" y="646737"/>
                  </a:lnTo>
                  <a:lnTo>
                    <a:pt x="109220" y="655319"/>
                  </a:lnTo>
                  <a:lnTo>
                    <a:pt x="1308100" y="655319"/>
                  </a:lnTo>
                  <a:lnTo>
                    <a:pt x="1350615" y="646737"/>
                  </a:lnTo>
                  <a:lnTo>
                    <a:pt x="1385331" y="623331"/>
                  </a:lnTo>
                  <a:lnTo>
                    <a:pt x="1408737" y="588615"/>
                  </a:lnTo>
                  <a:lnTo>
                    <a:pt x="1417320" y="546099"/>
                  </a:lnTo>
                  <a:lnTo>
                    <a:pt x="1417320" y="109219"/>
                  </a:lnTo>
                  <a:lnTo>
                    <a:pt x="1408737" y="66704"/>
                  </a:lnTo>
                  <a:lnTo>
                    <a:pt x="1385331" y="31988"/>
                  </a:lnTo>
                  <a:lnTo>
                    <a:pt x="1350615" y="8582"/>
                  </a:lnTo>
                  <a:lnTo>
                    <a:pt x="13081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24" name="object 24"/>
            <p:cNvSpPr/>
            <p:nvPr/>
          </p:nvSpPr>
          <p:spPr>
            <a:xfrm>
              <a:off x="8331707" y="4805172"/>
              <a:ext cx="1417320" cy="655320"/>
            </a:xfrm>
            <a:custGeom>
              <a:avLst/>
              <a:gdLst/>
              <a:ahLst/>
              <a:cxnLst/>
              <a:rect l="l" t="t" r="r" b="b"/>
              <a:pathLst>
                <a:path w="1417320" h="655320">
                  <a:moveTo>
                    <a:pt x="0" y="109219"/>
                  </a:moveTo>
                  <a:lnTo>
                    <a:pt x="8582" y="66704"/>
                  </a:lnTo>
                  <a:lnTo>
                    <a:pt x="31988" y="31988"/>
                  </a:lnTo>
                  <a:lnTo>
                    <a:pt x="66704" y="8582"/>
                  </a:lnTo>
                  <a:lnTo>
                    <a:pt x="109220" y="0"/>
                  </a:lnTo>
                  <a:lnTo>
                    <a:pt x="1308100" y="0"/>
                  </a:lnTo>
                  <a:lnTo>
                    <a:pt x="1350615" y="8582"/>
                  </a:lnTo>
                  <a:lnTo>
                    <a:pt x="1385331" y="31988"/>
                  </a:lnTo>
                  <a:lnTo>
                    <a:pt x="1408737" y="66704"/>
                  </a:lnTo>
                  <a:lnTo>
                    <a:pt x="1417320" y="109219"/>
                  </a:lnTo>
                  <a:lnTo>
                    <a:pt x="1417320" y="546099"/>
                  </a:lnTo>
                  <a:lnTo>
                    <a:pt x="1408737" y="588615"/>
                  </a:lnTo>
                  <a:lnTo>
                    <a:pt x="1385331" y="623331"/>
                  </a:lnTo>
                  <a:lnTo>
                    <a:pt x="1350615" y="646737"/>
                  </a:lnTo>
                  <a:lnTo>
                    <a:pt x="1308100" y="655319"/>
                  </a:lnTo>
                  <a:lnTo>
                    <a:pt x="109220" y="655319"/>
                  </a:lnTo>
                  <a:lnTo>
                    <a:pt x="66704" y="646737"/>
                  </a:lnTo>
                  <a:lnTo>
                    <a:pt x="31988" y="623331"/>
                  </a:lnTo>
                  <a:lnTo>
                    <a:pt x="8582" y="588615"/>
                  </a:lnTo>
                  <a:lnTo>
                    <a:pt x="0" y="546099"/>
                  </a:lnTo>
                  <a:lnTo>
                    <a:pt x="0" y="109219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25" name="object 25"/>
            <p:cNvSpPr/>
            <p:nvPr/>
          </p:nvSpPr>
          <p:spPr>
            <a:xfrm>
              <a:off x="5271515" y="5975604"/>
              <a:ext cx="1231900" cy="603885"/>
            </a:xfrm>
            <a:custGeom>
              <a:avLst/>
              <a:gdLst/>
              <a:ahLst/>
              <a:cxnLst/>
              <a:rect l="l" t="t" r="r" b="b"/>
              <a:pathLst>
                <a:path w="1231900" h="603884">
                  <a:moveTo>
                    <a:pt x="1130808" y="0"/>
                  </a:moveTo>
                  <a:lnTo>
                    <a:pt x="100584" y="0"/>
                  </a:lnTo>
                  <a:lnTo>
                    <a:pt x="61454" y="7904"/>
                  </a:lnTo>
                  <a:lnTo>
                    <a:pt x="29479" y="29460"/>
                  </a:lnTo>
                  <a:lnTo>
                    <a:pt x="7911" y="61432"/>
                  </a:lnTo>
                  <a:lnTo>
                    <a:pt x="0" y="100584"/>
                  </a:lnTo>
                  <a:lnTo>
                    <a:pt x="0" y="502920"/>
                  </a:lnTo>
                  <a:lnTo>
                    <a:pt x="7911" y="542071"/>
                  </a:lnTo>
                  <a:lnTo>
                    <a:pt x="29479" y="574043"/>
                  </a:lnTo>
                  <a:lnTo>
                    <a:pt x="61454" y="595599"/>
                  </a:lnTo>
                  <a:lnTo>
                    <a:pt x="100584" y="603504"/>
                  </a:lnTo>
                  <a:lnTo>
                    <a:pt x="1130808" y="603504"/>
                  </a:lnTo>
                  <a:lnTo>
                    <a:pt x="1169937" y="595599"/>
                  </a:lnTo>
                  <a:lnTo>
                    <a:pt x="1201912" y="574043"/>
                  </a:lnTo>
                  <a:lnTo>
                    <a:pt x="1223480" y="542071"/>
                  </a:lnTo>
                  <a:lnTo>
                    <a:pt x="1231391" y="502920"/>
                  </a:lnTo>
                  <a:lnTo>
                    <a:pt x="1231391" y="100584"/>
                  </a:lnTo>
                  <a:lnTo>
                    <a:pt x="1223480" y="61432"/>
                  </a:lnTo>
                  <a:lnTo>
                    <a:pt x="1201912" y="29460"/>
                  </a:lnTo>
                  <a:lnTo>
                    <a:pt x="1169937" y="7904"/>
                  </a:lnTo>
                  <a:lnTo>
                    <a:pt x="113080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26" name="object 26"/>
            <p:cNvSpPr/>
            <p:nvPr/>
          </p:nvSpPr>
          <p:spPr>
            <a:xfrm>
              <a:off x="5271515" y="5975604"/>
              <a:ext cx="1231900" cy="603885"/>
            </a:xfrm>
            <a:custGeom>
              <a:avLst/>
              <a:gdLst/>
              <a:ahLst/>
              <a:cxnLst/>
              <a:rect l="l" t="t" r="r" b="b"/>
              <a:pathLst>
                <a:path w="1231900" h="603884">
                  <a:moveTo>
                    <a:pt x="0" y="100584"/>
                  </a:moveTo>
                  <a:lnTo>
                    <a:pt x="7911" y="61432"/>
                  </a:lnTo>
                  <a:lnTo>
                    <a:pt x="29479" y="29460"/>
                  </a:lnTo>
                  <a:lnTo>
                    <a:pt x="61454" y="7904"/>
                  </a:lnTo>
                  <a:lnTo>
                    <a:pt x="100584" y="0"/>
                  </a:lnTo>
                  <a:lnTo>
                    <a:pt x="1130808" y="0"/>
                  </a:lnTo>
                  <a:lnTo>
                    <a:pt x="1169937" y="7904"/>
                  </a:lnTo>
                  <a:lnTo>
                    <a:pt x="1201912" y="29460"/>
                  </a:lnTo>
                  <a:lnTo>
                    <a:pt x="1223480" y="61432"/>
                  </a:lnTo>
                  <a:lnTo>
                    <a:pt x="1231391" y="100584"/>
                  </a:lnTo>
                  <a:lnTo>
                    <a:pt x="1231391" y="502920"/>
                  </a:lnTo>
                  <a:lnTo>
                    <a:pt x="1223480" y="542071"/>
                  </a:lnTo>
                  <a:lnTo>
                    <a:pt x="1201912" y="574043"/>
                  </a:lnTo>
                  <a:lnTo>
                    <a:pt x="1169937" y="595599"/>
                  </a:lnTo>
                  <a:lnTo>
                    <a:pt x="1130808" y="603504"/>
                  </a:lnTo>
                  <a:lnTo>
                    <a:pt x="100584" y="603504"/>
                  </a:lnTo>
                  <a:lnTo>
                    <a:pt x="61454" y="595599"/>
                  </a:lnTo>
                  <a:lnTo>
                    <a:pt x="29479" y="574043"/>
                  </a:lnTo>
                  <a:lnTo>
                    <a:pt x="7911" y="542071"/>
                  </a:lnTo>
                  <a:lnTo>
                    <a:pt x="0" y="502920"/>
                  </a:lnTo>
                  <a:lnTo>
                    <a:pt x="0" y="100584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27" name="object 27"/>
            <p:cNvSpPr/>
            <p:nvPr/>
          </p:nvSpPr>
          <p:spPr>
            <a:xfrm>
              <a:off x="10687811" y="4137660"/>
              <a:ext cx="1417320" cy="655320"/>
            </a:xfrm>
            <a:custGeom>
              <a:avLst/>
              <a:gdLst/>
              <a:ahLst/>
              <a:cxnLst/>
              <a:rect l="l" t="t" r="r" b="b"/>
              <a:pathLst>
                <a:path w="1417320" h="655320">
                  <a:moveTo>
                    <a:pt x="1308100" y="0"/>
                  </a:moveTo>
                  <a:lnTo>
                    <a:pt x="109220" y="0"/>
                  </a:lnTo>
                  <a:lnTo>
                    <a:pt x="66704" y="8582"/>
                  </a:lnTo>
                  <a:lnTo>
                    <a:pt x="31988" y="31988"/>
                  </a:lnTo>
                  <a:lnTo>
                    <a:pt x="8582" y="66704"/>
                  </a:lnTo>
                  <a:lnTo>
                    <a:pt x="0" y="109219"/>
                  </a:lnTo>
                  <a:lnTo>
                    <a:pt x="0" y="546100"/>
                  </a:lnTo>
                  <a:lnTo>
                    <a:pt x="8582" y="588615"/>
                  </a:lnTo>
                  <a:lnTo>
                    <a:pt x="31988" y="623331"/>
                  </a:lnTo>
                  <a:lnTo>
                    <a:pt x="66704" y="646737"/>
                  </a:lnTo>
                  <a:lnTo>
                    <a:pt x="109220" y="655319"/>
                  </a:lnTo>
                  <a:lnTo>
                    <a:pt x="1308100" y="655319"/>
                  </a:lnTo>
                  <a:lnTo>
                    <a:pt x="1350615" y="646737"/>
                  </a:lnTo>
                  <a:lnTo>
                    <a:pt x="1385331" y="623331"/>
                  </a:lnTo>
                  <a:lnTo>
                    <a:pt x="1408737" y="588615"/>
                  </a:lnTo>
                  <a:lnTo>
                    <a:pt x="1417320" y="546100"/>
                  </a:lnTo>
                  <a:lnTo>
                    <a:pt x="1417320" y="109219"/>
                  </a:lnTo>
                  <a:lnTo>
                    <a:pt x="1408737" y="66704"/>
                  </a:lnTo>
                  <a:lnTo>
                    <a:pt x="1385331" y="31988"/>
                  </a:lnTo>
                  <a:lnTo>
                    <a:pt x="1350615" y="8582"/>
                  </a:lnTo>
                  <a:lnTo>
                    <a:pt x="13081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28" name="object 28"/>
            <p:cNvSpPr/>
            <p:nvPr/>
          </p:nvSpPr>
          <p:spPr>
            <a:xfrm>
              <a:off x="10687811" y="4137660"/>
              <a:ext cx="1417320" cy="655320"/>
            </a:xfrm>
            <a:custGeom>
              <a:avLst/>
              <a:gdLst/>
              <a:ahLst/>
              <a:cxnLst/>
              <a:rect l="l" t="t" r="r" b="b"/>
              <a:pathLst>
                <a:path w="1417320" h="655320">
                  <a:moveTo>
                    <a:pt x="0" y="109219"/>
                  </a:moveTo>
                  <a:lnTo>
                    <a:pt x="8582" y="66704"/>
                  </a:lnTo>
                  <a:lnTo>
                    <a:pt x="31988" y="31988"/>
                  </a:lnTo>
                  <a:lnTo>
                    <a:pt x="66704" y="8582"/>
                  </a:lnTo>
                  <a:lnTo>
                    <a:pt x="109220" y="0"/>
                  </a:lnTo>
                  <a:lnTo>
                    <a:pt x="1308100" y="0"/>
                  </a:lnTo>
                  <a:lnTo>
                    <a:pt x="1350615" y="8582"/>
                  </a:lnTo>
                  <a:lnTo>
                    <a:pt x="1385331" y="31988"/>
                  </a:lnTo>
                  <a:lnTo>
                    <a:pt x="1408737" y="66704"/>
                  </a:lnTo>
                  <a:lnTo>
                    <a:pt x="1417320" y="109219"/>
                  </a:lnTo>
                  <a:lnTo>
                    <a:pt x="1417320" y="546100"/>
                  </a:lnTo>
                  <a:lnTo>
                    <a:pt x="1408737" y="588615"/>
                  </a:lnTo>
                  <a:lnTo>
                    <a:pt x="1385331" y="623331"/>
                  </a:lnTo>
                  <a:lnTo>
                    <a:pt x="1350615" y="646737"/>
                  </a:lnTo>
                  <a:lnTo>
                    <a:pt x="1308100" y="655319"/>
                  </a:lnTo>
                  <a:lnTo>
                    <a:pt x="109220" y="655319"/>
                  </a:lnTo>
                  <a:lnTo>
                    <a:pt x="66704" y="646737"/>
                  </a:lnTo>
                  <a:lnTo>
                    <a:pt x="31988" y="623331"/>
                  </a:lnTo>
                  <a:lnTo>
                    <a:pt x="8582" y="588615"/>
                  </a:lnTo>
                  <a:lnTo>
                    <a:pt x="0" y="546100"/>
                  </a:lnTo>
                  <a:lnTo>
                    <a:pt x="0" y="109219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/>
            </a:p>
          </p:txBody>
        </p:sp>
      </p:grpSp>
      <p:sp>
        <p:nvSpPr>
          <p:cNvPr id="29" name="object 29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1999" y="0"/>
                </a:moveTo>
                <a:lnTo>
                  <a:pt x="0" y="0"/>
                </a:lnTo>
                <a:lnTo>
                  <a:pt x="0" y="6857996"/>
                </a:lnTo>
                <a:lnTo>
                  <a:pt x="12191999" y="6857996"/>
                </a:lnTo>
                <a:lnTo>
                  <a:pt x="12191999" y="0"/>
                </a:lnTo>
                <a:close/>
              </a:path>
            </a:pathLst>
          </a:custGeom>
          <a:solidFill>
            <a:srgbClr val="000000">
              <a:alpha val="59999"/>
            </a:srgbClr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grpSp>
        <p:nvGrpSpPr>
          <p:cNvPr id="30" name="object 30"/>
          <p:cNvGrpSpPr/>
          <p:nvPr/>
        </p:nvGrpSpPr>
        <p:grpSpPr>
          <a:xfrm>
            <a:off x="412051" y="1891093"/>
            <a:ext cx="2156936" cy="771525"/>
            <a:chOff x="549401" y="2521457"/>
            <a:chExt cx="2875915" cy="1028700"/>
          </a:xfrm>
        </p:grpSpPr>
        <p:sp>
          <p:nvSpPr>
            <p:cNvPr id="31" name="object 31"/>
            <p:cNvSpPr/>
            <p:nvPr/>
          </p:nvSpPr>
          <p:spPr>
            <a:xfrm>
              <a:off x="568451" y="2540507"/>
              <a:ext cx="2837815" cy="990600"/>
            </a:xfrm>
            <a:custGeom>
              <a:avLst/>
              <a:gdLst/>
              <a:ahLst/>
              <a:cxnLst/>
              <a:rect l="l" t="t" r="r" b="b"/>
              <a:pathLst>
                <a:path w="2837815" h="990600">
                  <a:moveTo>
                    <a:pt x="2672588" y="0"/>
                  </a:moveTo>
                  <a:lnTo>
                    <a:pt x="165100" y="0"/>
                  </a:lnTo>
                  <a:lnTo>
                    <a:pt x="121208" y="5897"/>
                  </a:lnTo>
                  <a:lnTo>
                    <a:pt x="81769" y="22540"/>
                  </a:lnTo>
                  <a:lnTo>
                    <a:pt x="48355" y="48355"/>
                  </a:lnTo>
                  <a:lnTo>
                    <a:pt x="22540" y="81769"/>
                  </a:lnTo>
                  <a:lnTo>
                    <a:pt x="5897" y="121208"/>
                  </a:lnTo>
                  <a:lnTo>
                    <a:pt x="0" y="165100"/>
                  </a:lnTo>
                  <a:lnTo>
                    <a:pt x="0" y="825500"/>
                  </a:lnTo>
                  <a:lnTo>
                    <a:pt x="5897" y="869391"/>
                  </a:lnTo>
                  <a:lnTo>
                    <a:pt x="22540" y="908830"/>
                  </a:lnTo>
                  <a:lnTo>
                    <a:pt x="48355" y="942244"/>
                  </a:lnTo>
                  <a:lnTo>
                    <a:pt x="81769" y="968059"/>
                  </a:lnTo>
                  <a:lnTo>
                    <a:pt x="121208" y="984702"/>
                  </a:lnTo>
                  <a:lnTo>
                    <a:pt x="165100" y="990600"/>
                  </a:lnTo>
                  <a:lnTo>
                    <a:pt x="2672588" y="990600"/>
                  </a:lnTo>
                  <a:lnTo>
                    <a:pt x="2716479" y="984702"/>
                  </a:lnTo>
                  <a:lnTo>
                    <a:pt x="2755918" y="968059"/>
                  </a:lnTo>
                  <a:lnTo>
                    <a:pt x="2789332" y="942244"/>
                  </a:lnTo>
                  <a:lnTo>
                    <a:pt x="2815147" y="908830"/>
                  </a:lnTo>
                  <a:lnTo>
                    <a:pt x="2831790" y="869391"/>
                  </a:lnTo>
                  <a:lnTo>
                    <a:pt x="2837688" y="825500"/>
                  </a:lnTo>
                  <a:lnTo>
                    <a:pt x="2837688" y="165100"/>
                  </a:lnTo>
                  <a:lnTo>
                    <a:pt x="2831790" y="121208"/>
                  </a:lnTo>
                  <a:lnTo>
                    <a:pt x="2815147" y="81769"/>
                  </a:lnTo>
                  <a:lnTo>
                    <a:pt x="2789332" y="48355"/>
                  </a:lnTo>
                  <a:lnTo>
                    <a:pt x="2755918" y="22540"/>
                  </a:lnTo>
                  <a:lnTo>
                    <a:pt x="2716479" y="5897"/>
                  </a:lnTo>
                  <a:lnTo>
                    <a:pt x="267258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32" name="object 32"/>
            <p:cNvSpPr/>
            <p:nvPr/>
          </p:nvSpPr>
          <p:spPr>
            <a:xfrm>
              <a:off x="568451" y="2540507"/>
              <a:ext cx="2837815" cy="990600"/>
            </a:xfrm>
            <a:custGeom>
              <a:avLst/>
              <a:gdLst/>
              <a:ahLst/>
              <a:cxnLst/>
              <a:rect l="l" t="t" r="r" b="b"/>
              <a:pathLst>
                <a:path w="2837815" h="990600">
                  <a:moveTo>
                    <a:pt x="0" y="165100"/>
                  </a:moveTo>
                  <a:lnTo>
                    <a:pt x="5897" y="121208"/>
                  </a:lnTo>
                  <a:lnTo>
                    <a:pt x="22540" y="81769"/>
                  </a:lnTo>
                  <a:lnTo>
                    <a:pt x="48355" y="48355"/>
                  </a:lnTo>
                  <a:lnTo>
                    <a:pt x="81769" y="22540"/>
                  </a:lnTo>
                  <a:lnTo>
                    <a:pt x="121208" y="5897"/>
                  </a:lnTo>
                  <a:lnTo>
                    <a:pt x="165100" y="0"/>
                  </a:lnTo>
                  <a:lnTo>
                    <a:pt x="2672588" y="0"/>
                  </a:lnTo>
                  <a:lnTo>
                    <a:pt x="2716479" y="5897"/>
                  </a:lnTo>
                  <a:lnTo>
                    <a:pt x="2755918" y="22540"/>
                  </a:lnTo>
                  <a:lnTo>
                    <a:pt x="2789332" y="48355"/>
                  </a:lnTo>
                  <a:lnTo>
                    <a:pt x="2815147" y="81769"/>
                  </a:lnTo>
                  <a:lnTo>
                    <a:pt x="2831790" y="121208"/>
                  </a:lnTo>
                  <a:lnTo>
                    <a:pt x="2837688" y="165100"/>
                  </a:lnTo>
                  <a:lnTo>
                    <a:pt x="2837688" y="825500"/>
                  </a:lnTo>
                  <a:lnTo>
                    <a:pt x="2831790" y="869391"/>
                  </a:lnTo>
                  <a:lnTo>
                    <a:pt x="2815147" y="908830"/>
                  </a:lnTo>
                  <a:lnTo>
                    <a:pt x="2789332" y="942244"/>
                  </a:lnTo>
                  <a:lnTo>
                    <a:pt x="2755918" y="968059"/>
                  </a:lnTo>
                  <a:lnTo>
                    <a:pt x="2716479" y="984702"/>
                  </a:lnTo>
                  <a:lnTo>
                    <a:pt x="2672588" y="990600"/>
                  </a:lnTo>
                  <a:lnTo>
                    <a:pt x="165100" y="990600"/>
                  </a:lnTo>
                  <a:lnTo>
                    <a:pt x="121208" y="984702"/>
                  </a:lnTo>
                  <a:lnTo>
                    <a:pt x="81769" y="968059"/>
                  </a:lnTo>
                  <a:lnTo>
                    <a:pt x="48355" y="942244"/>
                  </a:lnTo>
                  <a:lnTo>
                    <a:pt x="22540" y="908830"/>
                  </a:lnTo>
                  <a:lnTo>
                    <a:pt x="5897" y="869391"/>
                  </a:lnTo>
                  <a:lnTo>
                    <a:pt x="0" y="825500"/>
                  </a:lnTo>
                  <a:lnTo>
                    <a:pt x="0" y="165100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/>
            </a:p>
          </p:txBody>
        </p:sp>
      </p:grpSp>
      <p:sp>
        <p:nvSpPr>
          <p:cNvPr id="33" name="object 33"/>
          <p:cNvSpPr txBox="1"/>
          <p:nvPr/>
        </p:nvSpPr>
        <p:spPr>
          <a:xfrm>
            <a:off x="545287" y="1947958"/>
            <a:ext cx="1886903" cy="632866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marR="3810" indent="2858" algn="ctr">
              <a:spcBef>
                <a:spcPts val="75"/>
              </a:spcBef>
            </a:pPr>
            <a:r>
              <a:rPr sz="1350" dirty="0">
                <a:latin typeface="Calibri"/>
                <a:cs typeface="Calibri"/>
              </a:rPr>
              <a:t>Product</a:t>
            </a:r>
            <a:r>
              <a:rPr sz="1350" spc="-56" dirty="0">
                <a:latin typeface="Calibri"/>
                <a:cs typeface="Calibri"/>
              </a:rPr>
              <a:t> </a:t>
            </a:r>
            <a:r>
              <a:rPr sz="1350" spc="-8" dirty="0">
                <a:latin typeface="Calibri"/>
                <a:cs typeface="Calibri"/>
              </a:rPr>
              <a:t>Quantization</a:t>
            </a:r>
            <a:r>
              <a:rPr sz="1350" spc="-34" dirty="0">
                <a:latin typeface="Calibri"/>
                <a:cs typeface="Calibri"/>
              </a:rPr>
              <a:t> </a:t>
            </a:r>
            <a:r>
              <a:rPr sz="1350" spc="-38" dirty="0">
                <a:latin typeface="Calibri"/>
                <a:cs typeface="Calibri"/>
              </a:rPr>
              <a:t>+ </a:t>
            </a:r>
            <a:r>
              <a:rPr sz="1350" spc="-8" dirty="0">
                <a:latin typeface="Calibri"/>
                <a:cs typeface="Calibri"/>
              </a:rPr>
              <a:t>Inverted</a:t>
            </a:r>
            <a:r>
              <a:rPr sz="1350" dirty="0">
                <a:latin typeface="Calibri"/>
                <a:cs typeface="Calibri"/>
              </a:rPr>
              <a:t> Index</a:t>
            </a:r>
            <a:r>
              <a:rPr sz="1350" spc="4" dirty="0">
                <a:latin typeface="Calibri"/>
                <a:cs typeface="Calibri"/>
              </a:rPr>
              <a:t> </a:t>
            </a:r>
            <a:r>
              <a:rPr sz="1350" dirty="0">
                <a:latin typeface="Calibri"/>
                <a:cs typeface="Calibri"/>
              </a:rPr>
              <a:t>(PQ,</a:t>
            </a:r>
            <a:r>
              <a:rPr sz="1350" spc="-23" dirty="0">
                <a:latin typeface="Calibri"/>
                <a:cs typeface="Calibri"/>
              </a:rPr>
              <a:t> </a:t>
            </a:r>
            <a:r>
              <a:rPr sz="1350" spc="-8" dirty="0">
                <a:latin typeface="Calibri"/>
                <a:cs typeface="Calibri"/>
              </a:rPr>
              <a:t>IVFPQ) </a:t>
            </a:r>
            <a:r>
              <a:rPr sz="1350" dirty="0">
                <a:latin typeface="Calibri"/>
                <a:cs typeface="Calibri"/>
              </a:rPr>
              <a:t>[Jégou+,</a:t>
            </a:r>
            <a:r>
              <a:rPr sz="1350" spc="-30" dirty="0">
                <a:latin typeface="Calibri"/>
                <a:cs typeface="Calibri"/>
              </a:rPr>
              <a:t> </a:t>
            </a:r>
            <a:r>
              <a:rPr sz="1350" spc="-15" dirty="0">
                <a:latin typeface="Calibri"/>
                <a:cs typeface="Calibri"/>
              </a:rPr>
              <a:t>TPAMI</a:t>
            </a:r>
            <a:r>
              <a:rPr sz="1350" spc="-60" dirty="0">
                <a:latin typeface="Calibri"/>
                <a:cs typeface="Calibri"/>
              </a:rPr>
              <a:t> </a:t>
            </a:r>
            <a:r>
              <a:rPr sz="1350" spc="-15" dirty="0">
                <a:latin typeface="Calibri"/>
                <a:cs typeface="Calibri"/>
              </a:rPr>
              <a:t>2011]</a:t>
            </a:r>
            <a:endParaRPr sz="1350">
              <a:latin typeface="Calibri"/>
              <a:cs typeface="Calibri"/>
            </a:endParaRPr>
          </a:p>
        </p:txBody>
      </p:sp>
      <p:grpSp>
        <p:nvGrpSpPr>
          <p:cNvPr id="34" name="object 34"/>
          <p:cNvGrpSpPr/>
          <p:nvPr/>
        </p:nvGrpSpPr>
        <p:grpSpPr>
          <a:xfrm>
            <a:off x="585788" y="2924365"/>
            <a:ext cx="2156936" cy="771525"/>
            <a:chOff x="781050" y="3899153"/>
            <a:chExt cx="2875915" cy="1028700"/>
          </a:xfrm>
        </p:grpSpPr>
        <p:sp>
          <p:nvSpPr>
            <p:cNvPr id="35" name="object 35"/>
            <p:cNvSpPr/>
            <p:nvPr/>
          </p:nvSpPr>
          <p:spPr>
            <a:xfrm>
              <a:off x="800100" y="3918203"/>
              <a:ext cx="2837815" cy="990600"/>
            </a:xfrm>
            <a:custGeom>
              <a:avLst/>
              <a:gdLst/>
              <a:ahLst/>
              <a:cxnLst/>
              <a:rect l="l" t="t" r="r" b="b"/>
              <a:pathLst>
                <a:path w="2837815" h="990600">
                  <a:moveTo>
                    <a:pt x="2672588" y="0"/>
                  </a:moveTo>
                  <a:lnTo>
                    <a:pt x="165100" y="0"/>
                  </a:lnTo>
                  <a:lnTo>
                    <a:pt x="121208" y="5897"/>
                  </a:lnTo>
                  <a:lnTo>
                    <a:pt x="81769" y="22540"/>
                  </a:lnTo>
                  <a:lnTo>
                    <a:pt x="48355" y="48355"/>
                  </a:lnTo>
                  <a:lnTo>
                    <a:pt x="22540" y="81769"/>
                  </a:lnTo>
                  <a:lnTo>
                    <a:pt x="5897" y="121208"/>
                  </a:lnTo>
                  <a:lnTo>
                    <a:pt x="0" y="165100"/>
                  </a:lnTo>
                  <a:lnTo>
                    <a:pt x="0" y="825500"/>
                  </a:lnTo>
                  <a:lnTo>
                    <a:pt x="5897" y="869391"/>
                  </a:lnTo>
                  <a:lnTo>
                    <a:pt x="22540" y="908830"/>
                  </a:lnTo>
                  <a:lnTo>
                    <a:pt x="48355" y="942244"/>
                  </a:lnTo>
                  <a:lnTo>
                    <a:pt x="81769" y="968059"/>
                  </a:lnTo>
                  <a:lnTo>
                    <a:pt x="121208" y="984702"/>
                  </a:lnTo>
                  <a:lnTo>
                    <a:pt x="165100" y="990600"/>
                  </a:lnTo>
                  <a:lnTo>
                    <a:pt x="2672588" y="990600"/>
                  </a:lnTo>
                  <a:lnTo>
                    <a:pt x="2716479" y="984702"/>
                  </a:lnTo>
                  <a:lnTo>
                    <a:pt x="2755918" y="968059"/>
                  </a:lnTo>
                  <a:lnTo>
                    <a:pt x="2789332" y="942244"/>
                  </a:lnTo>
                  <a:lnTo>
                    <a:pt x="2815147" y="908830"/>
                  </a:lnTo>
                  <a:lnTo>
                    <a:pt x="2831790" y="869391"/>
                  </a:lnTo>
                  <a:lnTo>
                    <a:pt x="2837688" y="825500"/>
                  </a:lnTo>
                  <a:lnTo>
                    <a:pt x="2837688" y="165100"/>
                  </a:lnTo>
                  <a:lnTo>
                    <a:pt x="2831790" y="121208"/>
                  </a:lnTo>
                  <a:lnTo>
                    <a:pt x="2815147" y="81769"/>
                  </a:lnTo>
                  <a:lnTo>
                    <a:pt x="2789332" y="48355"/>
                  </a:lnTo>
                  <a:lnTo>
                    <a:pt x="2755918" y="22540"/>
                  </a:lnTo>
                  <a:lnTo>
                    <a:pt x="2716479" y="5897"/>
                  </a:lnTo>
                  <a:lnTo>
                    <a:pt x="267258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36" name="object 36"/>
            <p:cNvSpPr/>
            <p:nvPr/>
          </p:nvSpPr>
          <p:spPr>
            <a:xfrm>
              <a:off x="800100" y="3918203"/>
              <a:ext cx="2837815" cy="990600"/>
            </a:xfrm>
            <a:custGeom>
              <a:avLst/>
              <a:gdLst/>
              <a:ahLst/>
              <a:cxnLst/>
              <a:rect l="l" t="t" r="r" b="b"/>
              <a:pathLst>
                <a:path w="2837815" h="990600">
                  <a:moveTo>
                    <a:pt x="0" y="165100"/>
                  </a:moveTo>
                  <a:lnTo>
                    <a:pt x="5897" y="121208"/>
                  </a:lnTo>
                  <a:lnTo>
                    <a:pt x="22540" y="81769"/>
                  </a:lnTo>
                  <a:lnTo>
                    <a:pt x="48355" y="48355"/>
                  </a:lnTo>
                  <a:lnTo>
                    <a:pt x="81769" y="22540"/>
                  </a:lnTo>
                  <a:lnTo>
                    <a:pt x="121208" y="5897"/>
                  </a:lnTo>
                  <a:lnTo>
                    <a:pt x="165100" y="0"/>
                  </a:lnTo>
                  <a:lnTo>
                    <a:pt x="2672588" y="0"/>
                  </a:lnTo>
                  <a:lnTo>
                    <a:pt x="2716479" y="5897"/>
                  </a:lnTo>
                  <a:lnTo>
                    <a:pt x="2755918" y="22540"/>
                  </a:lnTo>
                  <a:lnTo>
                    <a:pt x="2789332" y="48355"/>
                  </a:lnTo>
                  <a:lnTo>
                    <a:pt x="2815147" y="81769"/>
                  </a:lnTo>
                  <a:lnTo>
                    <a:pt x="2831790" y="121208"/>
                  </a:lnTo>
                  <a:lnTo>
                    <a:pt x="2837688" y="165100"/>
                  </a:lnTo>
                  <a:lnTo>
                    <a:pt x="2837688" y="825500"/>
                  </a:lnTo>
                  <a:lnTo>
                    <a:pt x="2831790" y="869391"/>
                  </a:lnTo>
                  <a:lnTo>
                    <a:pt x="2815147" y="908830"/>
                  </a:lnTo>
                  <a:lnTo>
                    <a:pt x="2789332" y="942244"/>
                  </a:lnTo>
                  <a:lnTo>
                    <a:pt x="2755918" y="968059"/>
                  </a:lnTo>
                  <a:lnTo>
                    <a:pt x="2716479" y="984702"/>
                  </a:lnTo>
                  <a:lnTo>
                    <a:pt x="2672588" y="990600"/>
                  </a:lnTo>
                  <a:lnTo>
                    <a:pt x="165100" y="990600"/>
                  </a:lnTo>
                  <a:lnTo>
                    <a:pt x="121208" y="984702"/>
                  </a:lnTo>
                  <a:lnTo>
                    <a:pt x="81769" y="968059"/>
                  </a:lnTo>
                  <a:lnTo>
                    <a:pt x="48355" y="942244"/>
                  </a:lnTo>
                  <a:lnTo>
                    <a:pt x="22540" y="908830"/>
                  </a:lnTo>
                  <a:lnTo>
                    <a:pt x="5897" y="869391"/>
                  </a:lnTo>
                  <a:lnTo>
                    <a:pt x="0" y="825500"/>
                  </a:lnTo>
                  <a:lnTo>
                    <a:pt x="0" y="165100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/>
            </a:p>
          </p:txBody>
        </p:sp>
      </p:grpSp>
      <p:sp>
        <p:nvSpPr>
          <p:cNvPr id="37" name="object 37"/>
          <p:cNvSpPr txBox="1"/>
          <p:nvPr/>
        </p:nvSpPr>
        <p:spPr>
          <a:xfrm>
            <a:off x="847267" y="2980372"/>
            <a:ext cx="1633538" cy="632866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marR="3810" algn="ctr">
              <a:spcBef>
                <a:spcPts val="75"/>
              </a:spcBef>
            </a:pPr>
            <a:r>
              <a:rPr sz="1350" spc="-8" dirty="0">
                <a:latin typeface="Calibri"/>
                <a:cs typeface="Calibri"/>
              </a:rPr>
              <a:t>Hierarchical Navigable </a:t>
            </a:r>
            <a:r>
              <a:rPr sz="1350" dirty="0">
                <a:latin typeface="Calibri"/>
                <a:cs typeface="Calibri"/>
              </a:rPr>
              <a:t>Small</a:t>
            </a:r>
            <a:r>
              <a:rPr sz="1350" spc="-30" dirty="0">
                <a:latin typeface="Calibri"/>
                <a:cs typeface="Calibri"/>
              </a:rPr>
              <a:t> </a:t>
            </a:r>
            <a:r>
              <a:rPr sz="1350" dirty="0">
                <a:latin typeface="Calibri"/>
                <a:cs typeface="Calibri"/>
              </a:rPr>
              <a:t>World</a:t>
            </a:r>
            <a:r>
              <a:rPr sz="1350" spc="-49" dirty="0">
                <a:latin typeface="Calibri"/>
                <a:cs typeface="Calibri"/>
              </a:rPr>
              <a:t> </a:t>
            </a:r>
            <a:r>
              <a:rPr sz="1350" spc="-8" dirty="0">
                <a:latin typeface="Calibri"/>
                <a:cs typeface="Calibri"/>
              </a:rPr>
              <a:t>(HNSW) [Malkov+,</a:t>
            </a:r>
            <a:r>
              <a:rPr sz="1350" spc="-26" dirty="0">
                <a:latin typeface="Calibri"/>
                <a:cs typeface="Calibri"/>
              </a:rPr>
              <a:t> </a:t>
            </a:r>
            <a:r>
              <a:rPr sz="1350" spc="-15" dirty="0">
                <a:latin typeface="Calibri"/>
                <a:cs typeface="Calibri"/>
              </a:rPr>
              <a:t>TPAMI</a:t>
            </a:r>
            <a:r>
              <a:rPr sz="1350" spc="-23" dirty="0">
                <a:latin typeface="Calibri"/>
                <a:cs typeface="Calibri"/>
              </a:rPr>
              <a:t> </a:t>
            </a:r>
            <a:r>
              <a:rPr sz="1350" spc="-15" dirty="0">
                <a:latin typeface="Calibri"/>
                <a:cs typeface="Calibri"/>
              </a:rPr>
              <a:t>2019]</a:t>
            </a:r>
            <a:endParaRPr sz="1350">
              <a:latin typeface="Calibri"/>
              <a:cs typeface="Calibri"/>
            </a:endParaRPr>
          </a:p>
        </p:txBody>
      </p:sp>
      <p:grpSp>
        <p:nvGrpSpPr>
          <p:cNvPr id="38" name="object 38"/>
          <p:cNvGrpSpPr/>
          <p:nvPr/>
        </p:nvGrpSpPr>
        <p:grpSpPr>
          <a:xfrm>
            <a:off x="3591878" y="2108263"/>
            <a:ext cx="952500" cy="641508"/>
            <a:chOff x="4789170" y="2811017"/>
            <a:chExt cx="1270000" cy="855344"/>
          </a:xfrm>
        </p:grpSpPr>
        <p:sp>
          <p:nvSpPr>
            <p:cNvPr id="39" name="object 39"/>
            <p:cNvSpPr/>
            <p:nvPr/>
          </p:nvSpPr>
          <p:spPr>
            <a:xfrm>
              <a:off x="4808220" y="2830067"/>
              <a:ext cx="1231900" cy="817244"/>
            </a:xfrm>
            <a:custGeom>
              <a:avLst/>
              <a:gdLst/>
              <a:ahLst/>
              <a:cxnLst/>
              <a:rect l="l" t="t" r="r" b="b"/>
              <a:pathLst>
                <a:path w="1231900" h="817245">
                  <a:moveTo>
                    <a:pt x="1095247" y="0"/>
                  </a:moveTo>
                  <a:lnTo>
                    <a:pt x="136143" y="0"/>
                  </a:lnTo>
                  <a:lnTo>
                    <a:pt x="93114" y="6941"/>
                  </a:lnTo>
                  <a:lnTo>
                    <a:pt x="55741" y="26269"/>
                  </a:lnTo>
                  <a:lnTo>
                    <a:pt x="26269" y="55741"/>
                  </a:lnTo>
                  <a:lnTo>
                    <a:pt x="6941" y="93114"/>
                  </a:lnTo>
                  <a:lnTo>
                    <a:pt x="0" y="136144"/>
                  </a:lnTo>
                  <a:lnTo>
                    <a:pt x="0" y="680720"/>
                  </a:lnTo>
                  <a:lnTo>
                    <a:pt x="6941" y="723749"/>
                  </a:lnTo>
                  <a:lnTo>
                    <a:pt x="26269" y="761122"/>
                  </a:lnTo>
                  <a:lnTo>
                    <a:pt x="55741" y="790594"/>
                  </a:lnTo>
                  <a:lnTo>
                    <a:pt x="93114" y="809922"/>
                  </a:lnTo>
                  <a:lnTo>
                    <a:pt x="136143" y="816864"/>
                  </a:lnTo>
                  <a:lnTo>
                    <a:pt x="1095247" y="816864"/>
                  </a:lnTo>
                  <a:lnTo>
                    <a:pt x="1138277" y="809922"/>
                  </a:lnTo>
                  <a:lnTo>
                    <a:pt x="1175650" y="790594"/>
                  </a:lnTo>
                  <a:lnTo>
                    <a:pt x="1205122" y="761122"/>
                  </a:lnTo>
                  <a:lnTo>
                    <a:pt x="1224450" y="723749"/>
                  </a:lnTo>
                  <a:lnTo>
                    <a:pt x="1231391" y="680720"/>
                  </a:lnTo>
                  <a:lnTo>
                    <a:pt x="1231391" y="136144"/>
                  </a:lnTo>
                  <a:lnTo>
                    <a:pt x="1224450" y="93114"/>
                  </a:lnTo>
                  <a:lnTo>
                    <a:pt x="1205122" y="55741"/>
                  </a:lnTo>
                  <a:lnTo>
                    <a:pt x="1175650" y="26269"/>
                  </a:lnTo>
                  <a:lnTo>
                    <a:pt x="1138277" y="6941"/>
                  </a:lnTo>
                  <a:lnTo>
                    <a:pt x="109524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40" name="object 40"/>
            <p:cNvSpPr/>
            <p:nvPr/>
          </p:nvSpPr>
          <p:spPr>
            <a:xfrm>
              <a:off x="4808220" y="2830067"/>
              <a:ext cx="1231900" cy="817244"/>
            </a:xfrm>
            <a:custGeom>
              <a:avLst/>
              <a:gdLst/>
              <a:ahLst/>
              <a:cxnLst/>
              <a:rect l="l" t="t" r="r" b="b"/>
              <a:pathLst>
                <a:path w="1231900" h="817245">
                  <a:moveTo>
                    <a:pt x="0" y="136144"/>
                  </a:moveTo>
                  <a:lnTo>
                    <a:pt x="6941" y="93114"/>
                  </a:lnTo>
                  <a:lnTo>
                    <a:pt x="26269" y="55741"/>
                  </a:lnTo>
                  <a:lnTo>
                    <a:pt x="55741" y="26269"/>
                  </a:lnTo>
                  <a:lnTo>
                    <a:pt x="93114" y="6941"/>
                  </a:lnTo>
                  <a:lnTo>
                    <a:pt x="136143" y="0"/>
                  </a:lnTo>
                  <a:lnTo>
                    <a:pt x="1095247" y="0"/>
                  </a:lnTo>
                  <a:lnTo>
                    <a:pt x="1138277" y="6941"/>
                  </a:lnTo>
                  <a:lnTo>
                    <a:pt x="1175650" y="26269"/>
                  </a:lnTo>
                  <a:lnTo>
                    <a:pt x="1205122" y="55741"/>
                  </a:lnTo>
                  <a:lnTo>
                    <a:pt x="1224450" y="93114"/>
                  </a:lnTo>
                  <a:lnTo>
                    <a:pt x="1231391" y="136144"/>
                  </a:lnTo>
                  <a:lnTo>
                    <a:pt x="1231391" y="680720"/>
                  </a:lnTo>
                  <a:lnTo>
                    <a:pt x="1224450" y="723749"/>
                  </a:lnTo>
                  <a:lnTo>
                    <a:pt x="1205122" y="761122"/>
                  </a:lnTo>
                  <a:lnTo>
                    <a:pt x="1175650" y="790594"/>
                  </a:lnTo>
                  <a:lnTo>
                    <a:pt x="1138277" y="809922"/>
                  </a:lnTo>
                  <a:lnTo>
                    <a:pt x="1095247" y="816864"/>
                  </a:lnTo>
                  <a:lnTo>
                    <a:pt x="136143" y="816864"/>
                  </a:lnTo>
                  <a:lnTo>
                    <a:pt x="93114" y="809922"/>
                  </a:lnTo>
                  <a:lnTo>
                    <a:pt x="55741" y="790594"/>
                  </a:lnTo>
                  <a:lnTo>
                    <a:pt x="26269" y="761122"/>
                  </a:lnTo>
                  <a:lnTo>
                    <a:pt x="6941" y="723749"/>
                  </a:lnTo>
                  <a:lnTo>
                    <a:pt x="0" y="680720"/>
                  </a:lnTo>
                  <a:lnTo>
                    <a:pt x="0" y="136144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/>
            </a:p>
          </p:txBody>
        </p:sp>
      </p:grpSp>
      <p:sp>
        <p:nvSpPr>
          <p:cNvPr id="41" name="object 41"/>
          <p:cNvSpPr txBox="1"/>
          <p:nvPr/>
        </p:nvSpPr>
        <p:spPr>
          <a:xfrm>
            <a:off x="3905917" y="2304574"/>
            <a:ext cx="323850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350" spc="-8" dirty="0">
                <a:latin typeface="Calibri"/>
                <a:cs typeface="Calibri"/>
              </a:rPr>
              <a:t>faiss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2638035" y="2080260"/>
            <a:ext cx="862965" cy="307657"/>
          </a:xfrm>
          <a:custGeom>
            <a:avLst/>
            <a:gdLst/>
            <a:ahLst/>
            <a:cxnLst/>
            <a:rect l="l" t="t" r="r" b="b"/>
            <a:pathLst>
              <a:path w="1150620" h="410210">
                <a:moveTo>
                  <a:pt x="962679" y="273717"/>
                </a:moveTo>
                <a:lnTo>
                  <a:pt x="908569" y="327025"/>
                </a:lnTo>
                <a:lnTo>
                  <a:pt x="1150377" y="409702"/>
                </a:lnTo>
                <a:lnTo>
                  <a:pt x="1118650" y="312070"/>
                </a:lnTo>
                <a:lnTo>
                  <a:pt x="1016646" y="312070"/>
                </a:lnTo>
                <a:lnTo>
                  <a:pt x="1002315" y="309241"/>
                </a:lnTo>
                <a:lnTo>
                  <a:pt x="989722" y="300863"/>
                </a:lnTo>
                <a:lnTo>
                  <a:pt x="962679" y="273717"/>
                </a:lnTo>
                <a:close/>
              </a:path>
              <a:path w="1150620" h="410210">
                <a:moveTo>
                  <a:pt x="1016979" y="220222"/>
                </a:moveTo>
                <a:lnTo>
                  <a:pt x="962679" y="273717"/>
                </a:lnTo>
                <a:lnTo>
                  <a:pt x="989722" y="300863"/>
                </a:lnTo>
                <a:lnTo>
                  <a:pt x="1002315" y="309241"/>
                </a:lnTo>
                <a:lnTo>
                  <a:pt x="1016646" y="312070"/>
                </a:lnTo>
                <a:lnTo>
                  <a:pt x="1030978" y="309328"/>
                </a:lnTo>
                <a:lnTo>
                  <a:pt x="1043570" y="300990"/>
                </a:lnTo>
                <a:lnTo>
                  <a:pt x="1052002" y="288397"/>
                </a:lnTo>
                <a:lnTo>
                  <a:pt x="1054826" y="274066"/>
                </a:lnTo>
                <a:lnTo>
                  <a:pt x="1052054" y="259734"/>
                </a:lnTo>
                <a:lnTo>
                  <a:pt x="1043697" y="247142"/>
                </a:lnTo>
                <a:lnTo>
                  <a:pt x="1016979" y="220222"/>
                </a:lnTo>
                <a:close/>
              </a:path>
              <a:path w="1150620" h="410210">
                <a:moveTo>
                  <a:pt x="1071383" y="166624"/>
                </a:moveTo>
                <a:lnTo>
                  <a:pt x="1016979" y="220222"/>
                </a:lnTo>
                <a:lnTo>
                  <a:pt x="1043697" y="247142"/>
                </a:lnTo>
                <a:lnTo>
                  <a:pt x="1052054" y="259734"/>
                </a:lnTo>
                <a:lnTo>
                  <a:pt x="1043570" y="300990"/>
                </a:lnTo>
                <a:lnTo>
                  <a:pt x="1016646" y="312070"/>
                </a:lnTo>
                <a:lnTo>
                  <a:pt x="1118650" y="312070"/>
                </a:lnTo>
                <a:lnTo>
                  <a:pt x="1071383" y="166624"/>
                </a:lnTo>
                <a:close/>
              </a:path>
              <a:path w="1150620" h="410210">
                <a:moveTo>
                  <a:pt x="956321" y="267335"/>
                </a:moveTo>
                <a:lnTo>
                  <a:pt x="962679" y="273717"/>
                </a:lnTo>
                <a:lnTo>
                  <a:pt x="968513" y="267970"/>
                </a:lnTo>
                <a:lnTo>
                  <a:pt x="957083" y="267970"/>
                </a:lnTo>
                <a:lnTo>
                  <a:pt x="956321" y="267335"/>
                </a:lnTo>
                <a:close/>
              </a:path>
              <a:path w="1150620" h="410210">
                <a:moveTo>
                  <a:pt x="984111" y="252603"/>
                </a:moveTo>
                <a:lnTo>
                  <a:pt x="940954" y="252603"/>
                </a:lnTo>
                <a:lnTo>
                  <a:pt x="957083" y="267970"/>
                </a:lnTo>
                <a:lnTo>
                  <a:pt x="968513" y="267970"/>
                </a:lnTo>
                <a:lnTo>
                  <a:pt x="984111" y="252603"/>
                </a:lnTo>
                <a:close/>
              </a:path>
              <a:path w="1150620" h="410210">
                <a:moveTo>
                  <a:pt x="609611" y="0"/>
                </a:moveTo>
                <a:lnTo>
                  <a:pt x="545984" y="5080"/>
                </a:lnTo>
                <a:lnTo>
                  <a:pt x="478547" y="18669"/>
                </a:lnTo>
                <a:lnTo>
                  <a:pt x="405522" y="39750"/>
                </a:lnTo>
                <a:lnTo>
                  <a:pt x="366533" y="52959"/>
                </a:lnTo>
                <a:lnTo>
                  <a:pt x="303673" y="76247"/>
                </a:lnTo>
                <a:lnTo>
                  <a:pt x="259091" y="93725"/>
                </a:lnTo>
                <a:lnTo>
                  <a:pt x="187209" y="123062"/>
                </a:lnTo>
                <a:lnTo>
                  <a:pt x="23252" y="192532"/>
                </a:lnTo>
                <a:lnTo>
                  <a:pt x="0" y="227661"/>
                </a:lnTo>
                <a:lnTo>
                  <a:pt x="3059" y="242443"/>
                </a:lnTo>
                <a:lnTo>
                  <a:pt x="11626" y="254956"/>
                </a:lnTo>
                <a:lnTo>
                  <a:pt x="23872" y="262921"/>
                </a:lnTo>
                <a:lnTo>
                  <a:pt x="38189" y="265695"/>
                </a:lnTo>
                <a:lnTo>
                  <a:pt x="52970" y="262636"/>
                </a:lnTo>
                <a:lnTo>
                  <a:pt x="216546" y="193421"/>
                </a:lnTo>
                <a:lnTo>
                  <a:pt x="264806" y="173609"/>
                </a:lnTo>
                <a:lnTo>
                  <a:pt x="287539" y="164337"/>
                </a:lnTo>
                <a:lnTo>
                  <a:pt x="309764" y="155702"/>
                </a:lnTo>
                <a:lnTo>
                  <a:pt x="309637" y="155702"/>
                </a:lnTo>
                <a:lnTo>
                  <a:pt x="331030" y="147320"/>
                </a:lnTo>
                <a:lnTo>
                  <a:pt x="352055" y="139319"/>
                </a:lnTo>
                <a:lnTo>
                  <a:pt x="352269" y="139319"/>
                </a:lnTo>
                <a:lnTo>
                  <a:pt x="372035" y="131953"/>
                </a:lnTo>
                <a:lnTo>
                  <a:pt x="371867" y="131953"/>
                </a:lnTo>
                <a:lnTo>
                  <a:pt x="391933" y="124841"/>
                </a:lnTo>
                <a:lnTo>
                  <a:pt x="428776" y="112395"/>
                </a:lnTo>
                <a:lnTo>
                  <a:pt x="428509" y="112395"/>
                </a:lnTo>
                <a:lnTo>
                  <a:pt x="463470" y="101600"/>
                </a:lnTo>
                <a:lnTo>
                  <a:pt x="464704" y="101219"/>
                </a:lnTo>
                <a:lnTo>
                  <a:pt x="464858" y="101219"/>
                </a:lnTo>
                <a:lnTo>
                  <a:pt x="496174" y="92837"/>
                </a:lnTo>
                <a:lnTo>
                  <a:pt x="497597" y="92456"/>
                </a:lnTo>
                <a:lnTo>
                  <a:pt x="497762" y="92456"/>
                </a:lnTo>
                <a:lnTo>
                  <a:pt x="527024" y="85852"/>
                </a:lnTo>
                <a:lnTo>
                  <a:pt x="528712" y="85471"/>
                </a:lnTo>
                <a:lnTo>
                  <a:pt x="529096" y="85471"/>
                </a:lnTo>
                <a:lnTo>
                  <a:pt x="557922" y="80391"/>
                </a:lnTo>
                <a:lnTo>
                  <a:pt x="559080" y="80391"/>
                </a:lnTo>
                <a:lnTo>
                  <a:pt x="584503" y="77470"/>
                </a:lnTo>
                <a:lnTo>
                  <a:pt x="582941" y="77470"/>
                </a:lnTo>
                <a:lnTo>
                  <a:pt x="610696" y="76247"/>
                </a:lnTo>
                <a:lnTo>
                  <a:pt x="608976" y="76200"/>
                </a:lnTo>
                <a:lnTo>
                  <a:pt x="846279" y="76200"/>
                </a:lnTo>
                <a:lnTo>
                  <a:pt x="842910" y="73914"/>
                </a:lnTo>
                <a:lnTo>
                  <a:pt x="800365" y="48387"/>
                </a:lnTo>
                <a:lnTo>
                  <a:pt x="757693" y="28194"/>
                </a:lnTo>
                <a:lnTo>
                  <a:pt x="699908" y="9652"/>
                </a:lnTo>
                <a:lnTo>
                  <a:pt x="640218" y="762"/>
                </a:lnTo>
                <a:lnTo>
                  <a:pt x="609611" y="0"/>
                </a:lnTo>
                <a:close/>
              </a:path>
              <a:path w="1150620" h="410210">
                <a:moveTo>
                  <a:pt x="1007781" y="211074"/>
                </a:moveTo>
                <a:lnTo>
                  <a:pt x="895361" y="211074"/>
                </a:lnTo>
                <a:lnTo>
                  <a:pt x="910601" y="224536"/>
                </a:lnTo>
                <a:lnTo>
                  <a:pt x="925714" y="238379"/>
                </a:lnTo>
                <a:lnTo>
                  <a:pt x="941208" y="252857"/>
                </a:lnTo>
                <a:lnTo>
                  <a:pt x="940954" y="252603"/>
                </a:lnTo>
                <a:lnTo>
                  <a:pt x="984111" y="252603"/>
                </a:lnTo>
                <a:lnTo>
                  <a:pt x="1016979" y="220222"/>
                </a:lnTo>
                <a:lnTo>
                  <a:pt x="1010042" y="213233"/>
                </a:lnTo>
                <a:lnTo>
                  <a:pt x="1007781" y="211074"/>
                </a:lnTo>
                <a:close/>
              </a:path>
              <a:path w="1150620" h="410210">
                <a:moveTo>
                  <a:pt x="925333" y="238125"/>
                </a:moveTo>
                <a:lnTo>
                  <a:pt x="925607" y="238379"/>
                </a:lnTo>
                <a:lnTo>
                  <a:pt x="925333" y="238125"/>
                </a:lnTo>
                <a:close/>
              </a:path>
              <a:path w="1150620" h="410210">
                <a:moveTo>
                  <a:pt x="910093" y="224155"/>
                </a:moveTo>
                <a:lnTo>
                  <a:pt x="910512" y="224536"/>
                </a:lnTo>
                <a:lnTo>
                  <a:pt x="910093" y="224155"/>
                </a:lnTo>
                <a:close/>
              </a:path>
              <a:path w="1150620" h="410210">
                <a:moveTo>
                  <a:pt x="994609" y="198500"/>
                </a:moveTo>
                <a:lnTo>
                  <a:pt x="880883" y="198500"/>
                </a:lnTo>
                <a:lnTo>
                  <a:pt x="895742" y="211455"/>
                </a:lnTo>
                <a:lnTo>
                  <a:pt x="895361" y="211074"/>
                </a:lnTo>
                <a:lnTo>
                  <a:pt x="1007781" y="211074"/>
                </a:lnTo>
                <a:lnTo>
                  <a:pt x="994609" y="198500"/>
                </a:lnTo>
                <a:close/>
              </a:path>
              <a:path w="1150620" h="410210">
                <a:moveTo>
                  <a:pt x="969837" y="175514"/>
                </a:moveTo>
                <a:lnTo>
                  <a:pt x="853070" y="175514"/>
                </a:lnTo>
                <a:lnTo>
                  <a:pt x="867294" y="187071"/>
                </a:lnTo>
                <a:lnTo>
                  <a:pt x="881264" y="198882"/>
                </a:lnTo>
                <a:lnTo>
                  <a:pt x="880883" y="198500"/>
                </a:lnTo>
                <a:lnTo>
                  <a:pt x="994609" y="198500"/>
                </a:lnTo>
                <a:lnTo>
                  <a:pt x="993278" y="197231"/>
                </a:lnTo>
                <a:lnTo>
                  <a:pt x="977276" y="182245"/>
                </a:lnTo>
                <a:lnTo>
                  <a:pt x="969837" y="175514"/>
                </a:lnTo>
                <a:close/>
              </a:path>
              <a:path w="1150620" h="410210">
                <a:moveTo>
                  <a:pt x="216600" y="193421"/>
                </a:moveTo>
                <a:lnTo>
                  <a:pt x="216292" y="193548"/>
                </a:lnTo>
                <a:lnTo>
                  <a:pt x="216600" y="193421"/>
                </a:lnTo>
                <a:close/>
              </a:path>
              <a:path w="1150620" h="410210">
                <a:moveTo>
                  <a:pt x="866659" y="186562"/>
                </a:moveTo>
                <a:lnTo>
                  <a:pt x="867262" y="187071"/>
                </a:lnTo>
                <a:lnTo>
                  <a:pt x="866659" y="186562"/>
                </a:lnTo>
                <a:close/>
              </a:path>
              <a:path w="1150620" h="410210">
                <a:moveTo>
                  <a:pt x="926494" y="137287"/>
                </a:moveTo>
                <a:lnTo>
                  <a:pt x="800619" y="137287"/>
                </a:lnTo>
                <a:lnTo>
                  <a:pt x="801381" y="137795"/>
                </a:lnTo>
                <a:lnTo>
                  <a:pt x="814081" y="146431"/>
                </a:lnTo>
                <a:lnTo>
                  <a:pt x="826908" y="155575"/>
                </a:lnTo>
                <a:lnTo>
                  <a:pt x="839989" y="165481"/>
                </a:lnTo>
                <a:lnTo>
                  <a:pt x="853578" y="176022"/>
                </a:lnTo>
                <a:lnTo>
                  <a:pt x="853070" y="175514"/>
                </a:lnTo>
                <a:lnTo>
                  <a:pt x="969837" y="175514"/>
                </a:lnTo>
                <a:lnTo>
                  <a:pt x="961274" y="167767"/>
                </a:lnTo>
                <a:lnTo>
                  <a:pt x="945780" y="153924"/>
                </a:lnTo>
                <a:lnTo>
                  <a:pt x="930540" y="140716"/>
                </a:lnTo>
                <a:lnTo>
                  <a:pt x="926494" y="137287"/>
                </a:lnTo>
                <a:close/>
              </a:path>
              <a:path w="1150620" h="410210">
                <a:moveTo>
                  <a:pt x="264863" y="173609"/>
                </a:moveTo>
                <a:lnTo>
                  <a:pt x="264552" y="173736"/>
                </a:lnTo>
                <a:lnTo>
                  <a:pt x="264863" y="173609"/>
                </a:lnTo>
                <a:close/>
              </a:path>
              <a:path w="1150620" h="410210">
                <a:moveTo>
                  <a:pt x="839481" y="165100"/>
                </a:moveTo>
                <a:lnTo>
                  <a:pt x="839973" y="165481"/>
                </a:lnTo>
                <a:lnTo>
                  <a:pt x="839481" y="165100"/>
                </a:lnTo>
                <a:close/>
              </a:path>
              <a:path w="1150620" h="410210">
                <a:moveTo>
                  <a:pt x="287611" y="164337"/>
                </a:moveTo>
                <a:lnTo>
                  <a:pt x="287285" y="164465"/>
                </a:lnTo>
                <a:lnTo>
                  <a:pt x="287611" y="164337"/>
                </a:lnTo>
                <a:close/>
              </a:path>
              <a:path w="1150620" h="410210">
                <a:moveTo>
                  <a:pt x="826146" y="155067"/>
                </a:moveTo>
                <a:lnTo>
                  <a:pt x="826822" y="155575"/>
                </a:lnTo>
                <a:lnTo>
                  <a:pt x="826146" y="155067"/>
                </a:lnTo>
                <a:close/>
              </a:path>
              <a:path w="1150620" h="410210">
                <a:moveTo>
                  <a:pt x="331354" y="147193"/>
                </a:moveTo>
                <a:lnTo>
                  <a:pt x="330973" y="147320"/>
                </a:lnTo>
                <a:lnTo>
                  <a:pt x="331354" y="147193"/>
                </a:lnTo>
                <a:close/>
              </a:path>
              <a:path w="1150620" h="410210">
                <a:moveTo>
                  <a:pt x="813319" y="145923"/>
                </a:moveTo>
                <a:lnTo>
                  <a:pt x="814035" y="146431"/>
                </a:lnTo>
                <a:lnTo>
                  <a:pt x="813319" y="145923"/>
                </a:lnTo>
                <a:close/>
              </a:path>
              <a:path w="1150620" h="410210">
                <a:moveTo>
                  <a:pt x="352269" y="139319"/>
                </a:moveTo>
                <a:lnTo>
                  <a:pt x="352055" y="139319"/>
                </a:lnTo>
                <a:lnTo>
                  <a:pt x="352269" y="139319"/>
                </a:lnTo>
                <a:close/>
              </a:path>
              <a:path w="1150620" h="410210">
                <a:moveTo>
                  <a:pt x="801078" y="137598"/>
                </a:moveTo>
                <a:lnTo>
                  <a:pt x="801367" y="137795"/>
                </a:lnTo>
                <a:lnTo>
                  <a:pt x="801078" y="137598"/>
                </a:lnTo>
                <a:close/>
              </a:path>
              <a:path w="1150620" h="410210">
                <a:moveTo>
                  <a:pt x="916903" y="129159"/>
                </a:moveTo>
                <a:lnTo>
                  <a:pt x="788046" y="129159"/>
                </a:lnTo>
                <a:lnTo>
                  <a:pt x="801078" y="137598"/>
                </a:lnTo>
                <a:lnTo>
                  <a:pt x="800619" y="137287"/>
                </a:lnTo>
                <a:lnTo>
                  <a:pt x="926494" y="137287"/>
                </a:lnTo>
                <a:lnTo>
                  <a:pt x="916903" y="129159"/>
                </a:lnTo>
                <a:close/>
              </a:path>
              <a:path w="1150620" h="410210">
                <a:moveTo>
                  <a:pt x="372375" y="131825"/>
                </a:moveTo>
                <a:lnTo>
                  <a:pt x="371867" y="131953"/>
                </a:lnTo>
                <a:lnTo>
                  <a:pt x="372035" y="131953"/>
                </a:lnTo>
                <a:lnTo>
                  <a:pt x="372375" y="131825"/>
                </a:lnTo>
                <a:close/>
              </a:path>
              <a:path w="1150620" h="410210">
                <a:moveTo>
                  <a:pt x="907902" y="121920"/>
                </a:moveTo>
                <a:lnTo>
                  <a:pt x="775854" y="121920"/>
                </a:lnTo>
                <a:lnTo>
                  <a:pt x="788935" y="129794"/>
                </a:lnTo>
                <a:lnTo>
                  <a:pt x="788046" y="129159"/>
                </a:lnTo>
                <a:lnTo>
                  <a:pt x="916903" y="129159"/>
                </a:lnTo>
                <a:lnTo>
                  <a:pt x="915554" y="128016"/>
                </a:lnTo>
                <a:lnTo>
                  <a:pt x="907902" y="121920"/>
                </a:lnTo>
                <a:close/>
              </a:path>
              <a:path w="1150620" h="410210">
                <a:moveTo>
                  <a:pt x="392048" y="124841"/>
                </a:moveTo>
                <a:lnTo>
                  <a:pt x="391298" y="125095"/>
                </a:lnTo>
                <a:lnTo>
                  <a:pt x="392048" y="124841"/>
                </a:lnTo>
                <a:close/>
              </a:path>
              <a:path w="1150620" h="410210">
                <a:moveTo>
                  <a:pt x="891481" y="108966"/>
                </a:moveTo>
                <a:lnTo>
                  <a:pt x="751724" y="108966"/>
                </a:lnTo>
                <a:lnTo>
                  <a:pt x="752994" y="109600"/>
                </a:lnTo>
                <a:lnTo>
                  <a:pt x="764805" y="115697"/>
                </a:lnTo>
                <a:lnTo>
                  <a:pt x="776870" y="122555"/>
                </a:lnTo>
                <a:lnTo>
                  <a:pt x="775854" y="121920"/>
                </a:lnTo>
                <a:lnTo>
                  <a:pt x="907902" y="121920"/>
                </a:lnTo>
                <a:lnTo>
                  <a:pt x="900568" y="116078"/>
                </a:lnTo>
                <a:lnTo>
                  <a:pt x="891481" y="108966"/>
                </a:lnTo>
                <a:close/>
              </a:path>
              <a:path w="1150620" h="410210">
                <a:moveTo>
                  <a:pt x="763789" y="115189"/>
                </a:moveTo>
                <a:lnTo>
                  <a:pt x="764692" y="115697"/>
                </a:lnTo>
                <a:lnTo>
                  <a:pt x="763789" y="115189"/>
                </a:lnTo>
                <a:close/>
              </a:path>
              <a:path w="1150620" h="410210">
                <a:moveTo>
                  <a:pt x="429525" y="112141"/>
                </a:moveTo>
                <a:lnTo>
                  <a:pt x="428509" y="112395"/>
                </a:lnTo>
                <a:lnTo>
                  <a:pt x="428776" y="112395"/>
                </a:lnTo>
                <a:lnTo>
                  <a:pt x="429525" y="112141"/>
                </a:lnTo>
                <a:close/>
              </a:path>
              <a:path w="1150620" h="410210">
                <a:moveTo>
                  <a:pt x="752574" y="109403"/>
                </a:moveTo>
                <a:lnTo>
                  <a:pt x="752958" y="109600"/>
                </a:lnTo>
                <a:lnTo>
                  <a:pt x="752574" y="109403"/>
                </a:lnTo>
                <a:close/>
              </a:path>
              <a:path w="1150620" h="410210">
                <a:moveTo>
                  <a:pt x="884444" y="103505"/>
                </a:moveTo>
                <a:lnTo>
                  <a:pt x="740040" y="103505"/>
                </a:lnTo>
                <a:lnTo>
                  <a:pt x="741183" y="104012"/>
                </a:lnTo>
                <a:lnTo>
                  <a:pt x="752574" y="109403"/>
                </a:lnTo>
                <a:lnTo>
                  <a:pt x="751724" y="108966"/>
                </a:lnTo>
                <a:lnTo>
                  <a:pt x="891481" y="108966"/>
                </a:lnTo>
                <a:lnTo>
                  <a:pt x="885963" y="104648"/>
                </a:lnTo>
                <a:lnTo>
                  <a:pt x="884444" y="103505"/>
                </a:lnTo>
                <a:close/>
              </a:path>
              <a:path w="1150620" h="410210">
                <a:moveTo>
                  <a:pt x="740421" y="103684"/>
                </a:moveTo>
                <a:lnTo>
                  <a:pt x="741120" y="104012"/>
                </a:lnTo>
                <a:lnTo>
                  <a:pt x="740421" y="103684"/>
                </a:lnTo>
                <a:close/>
              </a:path>
              <a:path w="1150620" h="410210">
                <a:moveTo>
                  <a:pt x="877690" y="98425"/>
                </a:moveTo>
                <a:lnTo>
                  <a:pt x="728229" y="98425"/>
                </a:lnTo>
                <a:lnTo>
                  <a:pt x="740421" y="103684"/>
                </a:lnTo>
                <a:lnTo>
                  <a:pt x="740040" y="103505"/>
                </a:lnTo>
                <a:lnTo>
                  <a:pt x="884444" y="103505"/>
                </a:lnTo>
                <a:lnTo>
                  <a:pt x="877690" y="98425"/>
                </a:lnTo>
                <a:close/>
              </a:path>
              <a:path w="1150620" h="410210">
                <a:moveTo>
                  <a:pt x="464858" y="101219"/>
                </a:moveTo>
                <a:lnTo>
                  <a:pt x="464704" y="101219"/>
                </a:lnTo>
                <a:lnTo>
                  <a:pt x="463705" y="101527"/>
                </a:lnTo>
                <a:lnTo>
                  <a:pt x="464858" y="101219"/>
                </a:lnTo>
                <a:close/>
              </a:path>
              <a:path w="1150620" h="410210">
                <a:moveTo>
                  <a:pt x="871612" y="93853"/>
                </a:moveTo>
                <a:lnTo>
                  <a:pt x="716418" y="93853"/>
                </a:lnTo>
                <a:lnTo>
                  <a:pt x="717815" y="94361"/>
                </a:lnTo>
                <a:lnTo>
                  <a:pt x="729372" y="98933"/>
                </a:lnTo>
                <a:lnTo>
                  <a:pt x="728229" y="98425"/>
                </a:lnTo>
                <a:lnTo>
                  <a:pt x="877690" y="98425"/>
                </a:lnTo>
                <a:lnTo>
                  <a:pt x="871612" y="93853"/>
                </a:lnTo>
                <a:close/>
              </a:path>
              <a:path w="1150620" h="410210">
                <a:moveTo>
                  <a:pt x="717003" y="94082"/>
                </a:moveTo>
                <a:lnTo>
                  <a:pt x="717714" y="94361"/>
                </a:lnTo>
                <a:lnTo>
                  <a:pt x="717003" y="94082"/>
                </a:lnTo>
                <a:close/>
              </a:path>
              <a:path w="1150620" h="410210">
                <a:moveTo>
                  <a:pt x="716418" y="93853"/>
                </a:moveTo>
                <a:lnTo>
                  <a:pt x="717003" y="94082"/>
                </a:lnTo>
                <a:lnTo>
                  <a:pt x="717815" y="94361"/>
                </a:lnTo>
                <a:lnTo>
                  <a:pt x="716418" y="93853"/>
                </a:lnTo>
                <a:close/>
              </a:path>
              <a:path w="1150620" h="410210">
                <a:moveTo>
                  <a:pt x="706331" y="90420"/>
                </a:moveTo>
                <a:lnTo>
                  <a:pt x="717003" y="94082"/>
                </a:lnTo>
                <a:lnTo>
                  <a:pt x="716418" y="93853"/>
                </a:lnTo>
                <a:lnTo>
                  <a:pt x="871612" y="93853"/>
                </a:lnTo>
                <a:lnTo>
                  <a:pt x="867144" y="90678"/>
                </a:lnTo>
                <a:lnTo>
                  <a:pt x="707274" y="90678"/>
                </a:lnTo>
                <a:lnTo>
                  <a:pt x="706331" y="90420"/>
                </a:lnTo>
                <a:close/>
              </a:path>
              <a:path w="1150620" h="410210">
                <a:moveTo>
                  <a:pt x="497597" y="92456"/>
                </a:moveTo>
                <a:lnTo>
                  <a:pt x="496073" y="92837"/>
                </a:lnTo>
                <a:lnTo>
                  <a:pt x="496714" y="92692"/>
                </a:lnTo>
                <a:lnTo>
                  <a:pt x="497597" y="92456"/>
                </a:lnTo>
                <a:close/>
              </a:path>
              <a:path w="1150620" h="410210">
                <a:moveTo>
                  <a:pt x="496714" y="92692"/>
                </a:moveTo>
                <a:lnTo>
                  <a:pt x="496073" y="92837"/>
                </a:lnTo>
                <a:lnTo>
                  <a:pt x="496714" y="92692"/>
                </a:lnTo>
                <a:close/>
              </a:path>
              <a:path w="1150620" h="410210">
                <a:moveTo>
                  <a:pt x="497762" y="92456"/>
                </a:moveTo>
                <a:lnTo>
                  <a:pt x="497597" y="92456"/>
                </a:lnTo>
                <a:lnTo>
                  <a:pt x="496714" y="92692"/>
                </a:lnTo>
                <a:lnTo>
                  <a:pt x="497762" y="92456"/>
                </a:lnTo>
                <a:close/>
              </a:path>
              <a:path w="1150620" h="410210">
                <a:moveTo>
                  <a:pt x="704861" y="89916"/>
                </a:moveTo>
                <a:lnTo>
                  <a:pt x="706331" y="90420"/>
                </a:lnTo>
                <a:lnTo>
                  <a:pt x="707274" y="90678"/>
                </a:lnTo>
                <a:lnTo>
                  <a:pt x="704861" y="89916"/>
                </a:lnTo>
                <a:close/>
              </a:path>
              <a:path w="1150620" h="410210">
                <a:moveTo>
                  <a:pt x="866071" y="89916"/>
                </a:moveTo>
                <a:lnTo>
                  <a:pt x="704861" y="89916"/>
                </a:lnTo>
                <a:lnTo>
                  <a:pt x="707274" y="90678"/>
                </a:lnTo>
                <a:lnTo>
                  <a:pt x="867144" y="90678"/>
                </a:lnTo>
                <a:lnTo>
                  <a:pt x="866071" y="89916"/>
                </a:lnTo>
                <a:close/>
              </a:path>
              <a:path w="1150620" h="410210">
                <a:moveTo>
                  <a:pt x="682168" y="83819"/>
                </a:moveTo>
                <a:lnTo>
                  <a:pt x="706331" y="90420"/>
                </a:lnTo>
                <a:lnTo>
                  <a:pt x="704861" y="89916"/>
                </a:lnTo>
                <a:lnTo>
                  <a:pt x="866071" y="89916"/>
                </a:lnTo>
                <a:lnTo>
                  <a:pt x="858028" y="84200"/>
                </a:lnTo>
                <a:lnTo>
                  <a:pt x="684160" y="84200"/>
                </a:lnTo>
                <a:lnTo>
                  <a:pt x="682168" y="83819"/>
                </a:lnTo>
                <a:close/>
              </a:path>
              <a:path w="1150620" h="410210">
                <a:moveTo>
                  <a:pt x="528712" y="85471"/>
                </a:moveTo>
                <a:lnTo>
                  <a:pt x="526934" y="85852"/>
                </a:lnTo>
                <a:lnTo>
                  <a:pt x="527344" y="85779"/>
                </a:lnTo>
                <a:lnTo>
                  <a:pt x="528712" y="85471"/>
                </a:lnTo>
                <a:close/>
              </a:path>
              <a:path w="1150620" h="410210">
                <a:moveTo>
                  <a:pt x="527344" y="85779"/>
                </a:moveTo>
                <a:lnTo>
                  <a:pt x="526934" y="85852"/>
                </a:lnTo>
                <a:lnTo>
                  <a:pt x="527344" y="85779"/>
                </a:lnTo>
                <a:close/>
              </a:path>
              <a:path w="1150620" h="410210">
                <a:moveTo>
                  <a:pt x="529096" y="85471"/>
                </a:moveTo>
                <a:lnTo>
                  <a:pt x="528712" y="85471"/>
                </a:lnTo>
                <a:lnTo>
                  <a:pt x="527344" y="85779"/>
                </a:lnTo>
                <a:lnTo>
                  <a:pt x="529096" y="85471"/>
                </a:lnTo>
                <a:close/>
              </a:path>
              <a:path w="1150620" h="410210">
                <a:moveTo>
                  <a:pt x="681239" y="83566"/>
                </a:moveTo>
                <a:lnTo>
                  <a:pt x="682168" y="83819"/>
                </a:lnTo>
                <a:lnTo>
                  <a:pt x="684160" y="84200"/>
                </a:lnTo>
                <a:lnTo>
                  <a:pt x="681239" y="83566"/>
                </a:lnTo>
                <a:close/>
              </a:path>
              <a:path w="1150620" h="410210">
                <a:moveTo>
                  <a:pt x="857134" y="83566"/>
                </a:moveTo>
                <a:lnTo>
                  <a:pt x="681239" y="83566"/>
                </a:lnTo>
                <a:lnTo>
                  <a:pt x="684160" y="84200"/>
                </a:lnTo>
                <a:lnTo>
                  <a:pt x="858028" y="84200"/>
                </a:lnTo>
                <a:lnTo>
                  <a:pt x="857134" y="83566"/>
                </a:lnTo>
                <a:close/>
              </a:path>
              <a:path w="1150620" h="410210">
                <a:moveTo>
                  <a:pt x="659598" y="79499"/>
                </a:moveTo>
                <a:lnTo>
                  <a:pt x="682168" y="83819"/>
                </a:lnTo>
                <a:lnTo>
                  <a:pt x="681239" y="83566"/>
                </a:lnTo>
                <a:lnTo>
                  <a:pt x="857134" y="83566"/>
                </a:lnTo>
                <a:lnTo>
                  <a:pt x="851333" y="79629"/>
                </a:lnTo>
                <a:lnTo>
                  <a:pt x="660792" y="79629"/>
                </a:lnTo>
                <a:lnTo>
                  <a:pt x="659598" y="79499"/>
                </a:lnTo>
                <a:close/>
              </a:path>
              <a:path w="1150620" h="410210">
                <a:moveTo>
                  <a:pt x="559080" y="80391"/>
                </a:moveTo>
                <a:lnTo>
                  <a:pt x="557922" y="80391"/>
                </a:lnTo>
                <a:lnTo>
                  <a:pt x="555763" y="80772"/>
                </a:lnTo>
                <a:lnTo>
                  <a:pt x="559080" y="80391"/>
                </a:lnTo>
                <a:close/>
              </a:path>
              <a:path w="1150620" h="410210">
                <a:moveTo>
                  <a:pt x="657617" y="79121"/>
                </a:moveTo>
                <a:lnTo>
                  <a:pt x="659598" y="79499"/>
                </a:lnTo>
                <a:lnTo>
                  <a:pt x="660792" y="79629"/>
                </a:lnTo>
                <a:lnTo>
                  <a:pt x="657617" y="79121"/>
                </a:lnTo>
                <a:close/>
              </a:path>
              <a:path w="1150620" h="410210">
                <a:moveTo>
                  <a:pt x="850584" y="79121"/>
                </a:moveTo>
                <a:lnTo>
                  <a:pt x="657617" y="79121"/>
                </a:lnTo>
                <a:lnTo>
                  <a:pt x="660792" y="79629"/>
                </a:lnTo>
                <a:lnTo>
                  <a:pt x="851333" y="79629"/>
                </a:lnTo>
                <a:lnTo>
                  <a:pt x="850584" y="79121"/>
                </a:lnTo>
                <a:close/>
              </a:path>
              <a:path w="1150620" h="410210">
                <a:moveTo>
                  <a:pt x="635899" y="76940"/>
                </a:moveTo>
                <a:lnTo>
                  <a:pt x="659598" y="79499"/>
                </a:lnTo>
                <a:lnTo>
                  <a:pt x="657617" y="79121"/>
                </a:lnTo>
                <a:lnTo>
                  <a:pt x="850584" y="79121"/>
                </a:lnTo>
                <a:lnTo>
                  <a:pt x="847402" y="76962"/>
                </a:lnTo>
                <a:lnTo>
                  <a:pt x="636662" y="76962"/>
                </a:lnTo>
                <a:lnTo>
                  <a:pt x="635899" y="76940"/>
                </a:lnTo>
                <a:close/>
              </a:path>
              <a:path w="1150620" h="410210">
                <a:moveTo>
                  <a:pt x="585474" y="77358"/>
                </a:moveTo>
                <a:lnTo>
                  <a:pt x="582941" y="77470"/>
                </a:lnTo>
                <a:lnTo>
                  <a:pt x="584503" y="77470"/>
                </a:lnTo>
                <a:lnTo>
                  <a:pt x="585474" y="77358"/>
                </a:lnTo>
                <a:close/>
              </a:path>
              <a:path w="1150620" h="410210">
                <a:moveTo>
                  <a:pt x="633741" y="76708"/>
                </a:moveTo>
                <a:lnTo>
                  <a:pt x="635899" y="76940"/>
                </a:lnTo>
                <a:lnTo>
                  <a:pt x="636662" y="76962"/>
                </a:lnTo>
                <a:lnTo>
                  <a:pt x="633741" y="76708"/>
                </a:lnTo>
                <a:close/>
              </a:path>
              <a:path w="1150620" h="410210">
                <a:moveTo>
                  <a:pt x="847028" y="76708"/>
                </a:moveTo>
                <a:lnTo>
                  <a:pt x="633741" y="76708"/>
                </a:lnTo>
                <a:lnTo>
                  <a:pt x="636662" y="76962"/>
                </a:lnTo>
                <a:lnTo>
                  <a:pt x="847402" y="76962"/>
                </a:lnTo>
                <a:lnTo>
                  <a:pt x="847028" y="76708"/>
                </a:lnTo>
                <a:close/>
              </a:path>
              <a:path w="1150620" h="410210">
                <a:moveTo>
                  <a:pt x="846279" y="76200"/>
                </a:moveTo>
                <a:lnTo>
                  <a:pt x="611770" y="76200"/>
                </a:lnTo>
                <a:lnTo>
                  <a:pt x="610696" y="76247"/>
                </a:lnTo>
                <a:lnTo>
                  <a:pt x="635899" y="76940"/>
                </a:lnTo>
                <a:lnTo>
                  <a:pt x="633741" y="76708"/>
                </a:lnTo>
                <a:lnTo>
                  <a:pt x="847028" y="76708"/>
                </a:lnTo>
                <a:lnTo>
                  <a:pt x="846279" y="76200"/>
                </a:lnTo>
                <a:close/>
              </a:path>
              <a:path w="1150620" h="410210">
                <a:moveTo>
                  <a:pt x="611770" y="76200"/>
                </a:moveTo>
                <a:lnTo>
                  <a:pt x="608976" y="76200"/>
                </a:lnTo>
                <a:lnTo>
                  <a:pt x="610696" y="76247"/>
                </a:lnTo>
                <a:lnTo>
                  <a:pt x="611770" y="762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grpSp>
        <p:nvGrpSpPr>
          <p:cNvPr id="43" name="object 43"/>
          <p:cNvGrpSpPr/>
          <p:nvPr/>
        </p:nvGrpSpPr>
        <p:grpSpPr>
          <a:xfrm>
            <a:off x="2821483" y="2780728"/>
            <a:ext cx="6178391" cy="2275523"/>
            <a:chOff x="3761976" y="3707638"/>
            <a:chExt cx="8237855" cy="3034030"/>
          </a:xfrm>
        </p:grpSpPr>
        <p:sp>
          <p:nvSpPr>
            <p:cNvPr id="44" name="object 44"/>
            <p:cNvSpPr/>
            <p:nvPr/>
          </p:nvSpPr>
          <p:spPr>
            <a:xfrm>
              <a:off x="3761976" y="3707638"/>
              <a:ext cx="1186815" cy="708660"/>
            </a:xfrm>
            <a:custGeom>
              <a:avLst/>
              <a:gdLst/>
              <a:ahLst/>
              <a:cxnLst/>
              <a:rect l="l" t="t" r="r" b="b"/>
              <a:pathLst>
                <a:path w="1186814" h="708660">
                  <a:moveTo>
                    <a:pt x="62628" y="626744"/>
                  </a:moveTo>
                  <a:lnTo>
                    <a:pt x="29735" y="633476"/>
                  </a:lnTo>
                  <a:lnTo>
                    <a:pt x="15823" y="639357"/>
                  </a:lnTo>
                  <a:lnTo>
                    <a:pt x="5589" y="649763"/>
                  </a:lnTo>
                  <a:lnTo>
                    <a:pt x="0" y="663265"/>
                  </a:lnTo>
                  <a:lnTo>
                    <a:pt x="17" y="678434"/>
                  </a:lnTo>
                  <a:lnTo>
                    <a:pt x="5899" y="692346"/>
                  </a:lnTo>
                  <a:lnTo>
                    <a:pt x="16305" y="702579"/>
                  </a:lnTo>
                  <a:lnTo>
                    <a:pt x="29807" y="708169"/>
                  </a:lnTo>
                  <a:lnTo>
                    <a:pt x="44975" y="708151"/>
                  </a:lnTo>
                  <a:lnTo>
                    <a:pt x="141241" y="687959"/>
                  </a:lnTo>
                  <a:lnTo>
                    <a:pt x="201058" y="674497"/>
                  </a:lnTo>
                  <a:lnTo>
                    <a:pt x="284370" y="654050"/>
                  </a:lnTo>
                  <a:lnTo>
                    <a:pt x="336059" y="640080"/>
                  </a:lnTo>
                  <a:lnTo>
                    <a:pt x="382195" y="626872"/>
                  </a:lnTo>
                  <a:lnTo>
                    <a:pt x="62374" y="626872"/>
                  </a:lnTo>
                  <a:lnTo>
                    <a:pt x="62628" y="626744"/>
                  </a:lnTo>
                  <a:close/>
                </a:path>
                <a:path w="1186814" h="708660">
                  <a:moveTo>
                    <a:pt x="94378" y="620141"/>
                  </a:moveTo>
                  <a:lnTo>
                    <a:pt x="62374" y="626872"/>
                  </a:lnTo>
                  <a:lnTo>
                    <a:pt x="382195" y="626872"/>
                  </a:lnTo>
                  <a:lnTo>
                    <a:pt x="384827" y="626110"/>
                  </a:lnTo>
                  <a:lnTo>
                    <a:pt x="403686" y="620268"/>
                  </a:lnTo>
                  <a:lnTo>
                    <a:pt x="94124" y="620268"/>
                  </a:lnTo>
                  <a:lnTo>
                    <a:pt x="94378" y="620141"/>
                  </a:lnTo>
                  <a:close/>
                </a:path>
                <a:path w="1186814" h="708660">
                  <a:moveTo>
                    <a:pt x="125112" y="613537"/>
                  </a:moveTo>
                  <a:lnTo>
                    <a:pt x="94124" y="620268"/>
                  </a:lnTo>
                  <a:lnTo>
                    <a:pt x="403686" y="620268"/>
                  </a:lnTo>
                  <a:lnTo>
                    <a:pt x="408195" y="618870"/>
                  </a:lnTo>
                  <a:lnTo>
                    <a:pt x="424456" y="613663"/>
                  </a:lnTo>
                  <a:lnTo>
                    <a:pt x="124731" y="613663"/>
                  </a:lnTo>
                  <a:lnTo>
                    <a:pt x="125112" y="613537"/>
                  </a:lnTo>
                  <a:close/>
                </a:path>
                <a:path w="1186814" h="708660">
                  <a:moveTo>
                    <a:pt x="183913" y="600201"/>
                  </a:moveTo>
                  <a:lnTo>
                    <a:pt x="154703" y="606932"/>
                  </a:lnTo>
                  <a:lnTo>
                    <a:pt x="154830" y="606932"/>
                  </a:lnTo>
                  <a:lnTo>
                    <a:pt x="124731" y="613663"/>
                  </a:lnTo>
                  <a:lnTo>
                    <a:pt x="424456" y="613663"/>
                  </a:lnTo>
                  <a:lnTo>
                    <a:pt x="430801" y="611632"/>
                  </a:lnTo>
                  <a:lnTo>
                    <a:pt x="452899" y="604266"/>
                  </a:lnTo>
                  <a:lnTo>
                    <a:pt x="464177" y="600329"/>
                  </a:lnTo>
                  <a:lnTo>
                    <a:pt x="183532" y="600329"/>
                  </a:lnTo>
                  <a:lnTo>
                    <a:pt x="183913" y="600201"/>
                  </a:lnTo>
                  <a:close/>
                </a:path>
                <a:path w="1186814" h="708660">
                  <a:moveTo>
                    <a:pt x="265447" y="580136"/>
                  </a:moveTo>
                  <a:lnTo>
                    <a:pt x="238777" y="586867"/>
                  </a:lnTo>
                  <a:lnTo>
                    <a:pt x="239031" y="586867"/>
                  </a:lnTo>
                  <a:lnTo>
                    <a:pt x="211599" y="593598"/>
                  </a:lnTo>
                  <a:lnTo>
                    <a:pt x="211853" y="593598"/>
                  </a:lnTo>
                  <a:lnTo>
                    <a:pt x="183532" y="600329"/>
                  </a:lnTo>
                  <a:lnTo>
                    <a:pt x="464177" y="600329"/>
                  </a:lnTo>
                  <a:lnTo>
                    <a:pt x="474362" y="596773"/>
                  </a:lnTo>
                  <a:lnTo>
                    <a:pt x="515637" y="581660"/>
                  </a:lnTo>
                  <a:lnTo>
                    <a:pt x="519101" y="580263"/>
                  </a:lnTo>
                  <a:lnTo>
                    <a:pt x="265193" y="580263"/>
                  </a:lnTo>
                  <a:lnTo>
                    <a:pt x="265447" y="580136"/>
                  </a:lnTo>
                  <a:close/>
                </a:path>
                <a:path w="1186814" h="708660">
                  <a:moveTo>
                    <a:pt x="291101" y="573405"/>
                  </a:moveTo>
                  <a:lnTo>
                    <a:pt x="265193" y="580263"/>
                  </a:lnTo>
                  <a:lnTo>
                    <a:pt x="519101" y="580263"/>
                  </a:lnTo>
                  <a:lnTo>
                    <a:pt x="535477" y="573659"/>
                  </a:lnTo>
                  <a:lnTo>
                    <a:pt x="290593" y="573659"/>
                  </a:lnTo>
                  <a:lnTo>
                    <a:pt x="291101" y="573405"/>
                  </a:lnTo>
                  <a:close/>
                </a:path>
                <a:path w="1186814" h="708660">
                  <a:moveTo>
                    <a:pt x="339742" y="559816"/>
                  </a:moveTo>
                  <a:lnTo>
                    <a:pt x="315485" y="566674"/>
                  </a:lnTo>
                  <a:lnTo>
                    <a:pt x="315739" y="566674"/>
                  </a:lnTo>
                  <a:lnTo>
                    <a:pt x="290593" y="573659"/>
                  </a:lnTo>
                  <a:lnTo>
                    <a:pt x="535477" y="573659"/>
                  </a:lnTo>
                  <a:lnTo>
                    <a:pt x="554372" y="566038"/>
                  </a:lnTo>
                  <a:lnTo>
                    <a:pt x="568340" y="559943"/>
                  </a:lnTo>
                  <a:lnTo>
                    <a:pt x="339488" y="559943"/>
                  </a:lnTo>
                  <a:lnTo>
                    <a:pt x="339742" y="559816"/>
                  </a:lnTo>
                  <a:close/>
                </a:path>
                <a:path w="1186814" h="708660">
                  <a:moveTo>
                    <a:pt x="363110" y="552957"/>
                  </a:moveTo>
                  <a:lnTo>
                    <a:pt x="339488" y="559943"/>
                  </a:lnTo>
                  <a:lnTo>
                    <a:pt x="568340" y="559943"/>
                  </a:lnTo>
                  <a:lnTo>
                    <a:pt x="583763" y="553212"/>
                  </a:lnTo>
                  <a:lnTo>
                    <a:pt x="362602" y="553212"/>
                  </a:lnTo>
                  <a:lnTo>
                    <a:pt x="363110" y="552957"/>
                  </a:lnTo>
                  <a:close/>
                </a:path>
                <a:path w="1186814" h="708660">
                  <a:moveTo>
                    <a:pt x="614331" y="539114"/>
                  </a:moveTo>
                  <a:lnTo>
                    <a:pt x="407433" y="539114"/>
                  </a:lnTo>
                  <a:lnTo>
                    <a:pt x="385081" y="546226"/>
                  </a:lnTo>
                  <a:lnTo>
                    <a:pt x="362602" y="553212"/>
                  </a:lnTo>
                  <a:lnTo>
                    <a:pt x="583763" y="553212"/>
                  </a:lnTo>
                  <a:lnTo>
                    <a:pt x="591329" y="549910"/>
                  </a:lnTo>
                  <a:lnTo>
                    <a:pt x="614331" y="539114"/>
                  </a:lnTo>
                  <a:close/>
                </a:path>
                <a:path w="1186814" h="708660">
                  <a:moveTo>
                    <a:pt x="469028" y="517651"/>
                  </a:moveTo>
                  <a:lnTo>
                    <a:pt x="448708" y="525018"/>
                  </a:lnTo>
                  <a:lnTo>
                    <a:pt x="428007" y="532257"/>
                  </a:lnTo>
                  <a:lnTo>
                    <a:pt x="407390" y="539128"/>
                  </a:lnTo>
                  <a:lnTo>
                    <a:pt x="614331" y="539114"/>
                  </a:lnTo>
                  <a:lnTo>
                    <a:pt x="626508" y="533400"/>
                  </a:lnTo>
                  <a:lnTo>
                    <a:pt x="656585" y="517906"/>
                  </a:lnTo>
                  <a:lnTo>
                    <a:pt x="468647" y="517906"/>
                  </a:lnTo>
                  <a:lnTo>
                    <a:pt x="469028" y="517651"/>
                  </a:lnTo>
                  <a:close/>
                </a:path>
                <a:path w="1186814" h="708660">
                  <a:moveTo>
                    <a:pt x="428642" y="532003"/>
                  </a:moveTo>
                  <a:lnTo>
                    <a:pt x="427885" y="532257"/>
                  </a:lnTo>
                  <a:lnTo>
                    <a:pt x="428642" y="532003"/>
                  </a:lnTo>
                  <a:close/>
                </a:path>
                <a:path w="1186814" h="708660">
                  <a:moveTo>
                    <a:pt x="448962" y="524891"/>
                  </a:moveTo>
                  <a:lnTo>
                    <a:pt x="448601" y="525018"/>
                  </a:lnTo>
                  <a:lnTo>
                    <a:pt x="448962" y="524891"/>
                  </a:lnTo>
                  <a:close/>
                </a:path>
                <a:path w="1186814" h="708660">
                  <a:moveTo>
                    <a:pt x="696304" y="495554"/>
                  </a:moveTo>
                  <a:lnTo>
                    <a:pt x="525543" y="495554"/>
                  </a:lnTo>
                  <a:lnTo>
                    <a:pt x="487570" y="510794"/>
                  </a:lnTo>
                  <a:lnTo>
                    <a:pt x="468647" y="517906"/>
                  </a:lnTo>
                  <a:lnTo>
                    <a:pt x="656585" y="517906"/>
                  </a:lnTo>
                  <a:lnTo>
                    <a:pt x="660036" y="516128"/>
                  </a:lnTo>
                  <a:lnTo>
                    <a:pt x="691913" y="498220"/>
                  </a:lnTo>
                  <a:lnTo>
                    <a:pt x="696304" y="495554"/>
                  </a:lnTo>
                  <a:close/>
                </a:path>
                <a:path w="1186814" h="708660">
                  <a:moveTo>
                    <a:pt x="488459" y="510413"/>
                  </a:moveTo>
                  <a:lnTo>
                    <a:pt x="487452" y="510794"/>
                  </a:lnTo>
                  <a:lnTo>
                    <a:pt x="488459" y="510413"/>
                  </a:lnTo>
                  <a:close/>
                </a:path>
                <a:path w="1186814" h="708660">
                  <a:moveTo>
                    <a:pt x="721393" y="480313"/>
                  </a:moveTo>
                  <a:lnTo>
                    <a:pt x="560468" y="480313"/>
                  </a:lnTo>
                  <a:lnTo>
                    <a:pt x="524527" y="495935"/>
                  </a:lnTo>
                  <a:lnTo>
                    <a:pt x="525543" y="495554"/>
                  </a:lnTo>
                  <a:lnTo>
                    <a:pt x="696304" y="495554"/>
                  </a:lnTo>
                  <a:lnTo>
                    <a:pt x="721393" y="480313"/>
                  </a:lnTo>
                  <a:close/>
                </a:path>
                <a:path w="1186814" h="708660">
                  <a:moveTo>
                    <a:pt x="593361" y="464693"/>
                  </a:moveTo>
                  <a:lnTo>
                    <a:pt x="559611" y="480686"/>
                  </a:lnTo>
                  <a:lnTo>
                    <a:pt x="560468" y="480313"/>
                  </a:lnTo>
                  <a:lnTo>
                    <a:pt x="721393" y="480313"/>
                  </a:lnTo>
                  <a:lnTo>
                    <a:pt x="722647" y="479551"/>
                  </a:lnTo>
                  <a:lnTo>
                    <a:pt x="744501" y="465328"/>
                  </a:lnTo>
                  <a:lnTo>
                    <a:pt x="592218" y="465328"/>
                  </a:lnTo>
                  <a:lnTo>
                    <a:pt x="593361" y="464693"/>
                  </a:lnTo>
                  <a:close/>
                </a:path>
                <a:path w="1186814" h="708660">
                  <a:moveTo>
                    <a:pt x="768750" y="448691"/>
                  </a:moveTo>
                  <a:lnTo>
                    <a:pt x="624603" y="448691"/>
                  </a:lnTo>
                  <a:lnTo>
                    <a:pt x="592218" y="465328"/>
                  </a:lnTo>
                  <a:lnTo>
                    <a:pt x="744501" y="465328"/>
                  </a:lnTo>
                  <a:lnTo>
                    <a:pt x="752111" y="460375"/>
                  </a:lnTo>
                  <a:lnTo>
                    <a:pt x="768750" y="448691"/>
                  </a:lnTo>
                  <a:close/>
                </a:path>
                <a:path w="1186814" h="708660">
                  <a:moveTo>
                    <a:pt x="791727" y="432054"/>
                  </a:moveTo>
                  <a:lnTo>
                    <a:pt x="654194" y="432054"/>
                  </a:lnTo>
                  <a:lnTo>
                    <a:pt x="623333" y="449325"/>
                  </a:lnTo>
                  <a:lnTo>
                    <a:pt x="624603" y="448691"/>
                  </a:lnTo>
                  <a:lnTo>
                    <a:pt x="768750" y="448691"/>
                  </a:lnTo>
                  <a:lnTo>
                    <a:pt x="780686" y="440309"/>
                  </a:lnTo>
                  <a:lnTo>
                    <a:pt x="791727" y="432054"/>
                  </a:lnTo>
                  <a:close/>
                </a:path>
                <a:path w="1186814" h="708660">
                  <a:moveTo>
                    <a:pt x="814384" y="414781"/>
                  </a:moveTo>
                  <a:lnTo>
                    <a:pt x="682642" y="414781"/>
                  </a:lnTo>
                  <a:lnTo>
                    <a:pt x="653051" y="432688"/>
                  </a:lnTo>
                  <a:lnTo>
                    <a:pt x="654194" y="432054"/>
                  </a:lnTo>
                  <a:lnTo>
                    <a:pt x="791727" y="432054"/>
                  </a:lnTo>
                  <a:lnTo>
                    <a:pt x="808372" y="419607"/>
                  </a:lnTo>
                  <a:lnTo>
                    <a:pt x="814384" y="414781"/>
                  </a:lnTo>
                  <a:close/>
                </a:path>
                <a:path w="1186814" h="708660">
                  <a:moveTo>
                    <a:pt x="709947" y="396875"/>
                  </a:moveTo>
                  <a:lnTo>
                    <a:pt x="681499" y="415417"/>
                  </a:lnTo>
                  <a:lnTo>
                    <a:pt x="682642" y="414781"/>
                  </a:lnTo>
                  <a:lnTo>
                    <a:pt x="814384" y="414781"/>
                  </a:lnTo>
                  <a:lnTo>
                    <a:pt x="835725" y="397637"/>
                  </a:lnTo>
                  <a:lnTo>
                    <a:pt x="708931" y="397637"/>
                  </a:lnTo>
                  <a:lnTo>
                    <a:pt x="709947" y="396875"/>
                  </a:lnTo>
                  <a:close/>
                </a:path>
                <a:path w="1186814" h="708660">
                  <a:moveTo>
                    <a:pt x="858648" y="378332"/>
                  </a:moveTo>
                  <a:lnTo>
                    <a:pt x="736363" y="378332"/>
                  </a:lnTo>
                  <a:lnTo>
                    <a:pt x="708931" y="397637"/>
                  </a:lnTo>
                  <a:lnTo>
                    <a:pt x="835725" y="397637"/>
                  </a:lnTo>
                  <a:lnTo>
                    <a:pt x="858648" y="378332"/>
                  </a:lnTo>
                  <a:close/>
                </a:path>
                <a:path w="1186814" h="708660">
                  <a:moveTo>
                    <a:pt x="880785" y="358901"/>
                  </a:moveTo>
                  <a:lnTo>
                    <a:pt x="762271" y="358901"/>
                  </a:lnTo>
                  <a:lnTo>
                    <a:pt x="735683" y="378811"/>
                  </a:lnTo>
                  <a:lnTo>
                    <a:pt x="736363" y="378332"/>
                  </a:lnTo>
                  <a:lnTo>
                    <a:pt x="858648" y="378332"/>
                  </a:lnTo>
                  <a:lnTo>
                    <a:pt x="861966" y="375538"/>
                  </a:lnTo>
                  <a:lnTo>
                    <a:pt x="880785" y="358901"/>
                  </a:lnTo>
                  <a:close/>
                </a:path>
                <a:path w="1186814" h="708660">
                  <a:moveTo>
                    <a:pt x="787417" y="338709"/>
                  </a:moveTo>
                  <a:lnTo>
                    <a:pt x="761278" y="359645"/>
                  </a:lnTo>
                  <a:lnTo>
                    <a:pt x="762271" y="358901"/>
                  </a:lnTo>
                  <a:lnTo>
                    <a:pt x="880785" y="358901"/>
                  </a:lnTo>
                  <a:lnTo>
                    <a:pt x="888255" y="352298"/>
                  </a:lnTo>
                  <a:lnTo>
                    <a:pt x="902300" y="339344"/>
                  </a:lnTo>
                  <a:lnTo>
                    <a:pt x="786782" y="339344"/>
                  </a:lnTo>
                  <a:lnTo>
                    <a:pt x="787417" y="338709"/>
                  </a:lnTo>
                  <a:close/>
                </a:path>
                <a:path w="1186814" h="708660">
                  <a:moveTo>
                    <a:pt x="925493" y="317626"/>
                  </a:moveTo>
                  <a:lnTo>
                    <a:pt x="812563" y="317626"/>
                  </a:lnTo>
                  <a:lnTo>
                    <a:pt x="786782" y="339344"/>
                  </a:lnTo>
                  <a:lnTo>
                    <a:pt x="902300" y="339344"/>
                  </a:lnTo>
                  <a:lnTo>
                    <a:pt x="914417" y="328168"/>
                  </a:lnTo>
                  <a:lnTo>
                    <a:pt x="925493" y="317626"/>
                  </a:lnTo>
                  <a:close/>
                </a:path>
                <a:path w="1186814" h="708660">
                  <a:moveTo>
                    <a:pt x="887874" y="248157"/>
                  </a:moveTo>
                  <a:lnTo>
                    <a:pt x="862093" y="272795"/>
                  </a:lnTo>
                  <a:lnTo>
                    <a:pt x="836947" y="295910"/>
                  </a:lnTo>
                  <a:lnTo>
                    <a:pt x="811801" y="318262"/>
                  </a:lnTo>
                  <a:lnTo>
                    <a:pt x="812563" y="317626"/>
                  </a:lnTo>
                  <a:lnTo>
                    <a:pt x="925493" y="317626"/>
                  </a:lnTo>
                  <a:lnTo>
                    <a:pt x="940706" y="303149"/>
                  </a:lnTo>
                  <a:lnTo>
                    <a:pt x="967376" y="277113"/>
                  </a:lnTo>
                  <a:lnTo>
                    <a:pt x="994427" y="249936"/>
                  </a:lnTo>
                  <a:lnTo>
                    <a:pt x="995793" y="248538"/>
                  </a:lnTo>
                  <a:lnTo>
                    <a:pt x="887620" y="248538"/>
                  </a:lnTo>
                  <a:lnTo>
                    <a:pt x="887874" y="248157"/>
                  </a:lnTo>
                  <a:close/>
                </a:path>
                <a:path w="1186814" h="708660">
                  <a:moveTo>
                    <a:pt x="837328" y="295529"/>
                  </a:moveTo>
                  <a:lnTo>
                    <a:pt x="836901" y="295910"/>
                  </a:lnTo>
                  <a:lnTo>
                    <a:pt x="837328" y="295529"/>
                  </a:lnTo>
                  <a:close/>
                </a:path>
                <a:path w="1186814" h="708660">
                  <a:moveTo>
                    <a:pt x="862601" y="272288"/>
                  </a:moveTo>
                  <a:lnTo>
                    <a:pt x="862050" y="272795"/>
                  </a:lnTo>
                  <a:lnTo>
                    <a:pt x="862601" y="272288"/>
                  </a:lnTo>
                  <a:close/>
                </a:path>
                <a:path w="1186814" h="708660">
                  <a:moveTo>
                    <a:pt x="1020993" y="222757"/>
                  </a:moveTo>
                  <a:lnTo>
                    <a:pt x="913909" y="222757"/>
                  </a:lnTo>
                  <a:lnTo>
                    <a:pt x="887620" y="248538"/>
                  </a:lnTo>
                  <a:lnTo>
                    <a:pt x="995793" y="248538"/>
                  </a:lnTo>
                  <a:lnTo>
                    <a:pt x="1020993" y="222757"/>
                  </a:lnTo>
                  <a:close/>
                </a:path>
                <a:path w="1186814" h="708660">
                  <a:moveTo>
                    <a:pt x="1154593" y="97774"/>
                  </a:moveTo>
                  <a:lnTo>
                    <a:pt x="1052371" y="97774"/>
                  </a:lnTo>
                  <a:lnTo>
                    <a:pt x="1066726" y="100451"/>
                  </a:lnTo>
                  <a:lnTo>
                    <a:pt x="1079390" y="108712"/>
                  </a:lnTo>
                  <a:lnTo>
                    <a:pt x="1087917" y="121233"/>
                  </a:lnTo>
                  <a:lnTo>
                    <a:pt x="1090836" y="135540"/>
                  </a:lnTo>
                  <a:lnTo>
                    <a:pt x="1088159" y="149895"/>
                  </a:lnTo>
                  <a:lnTo>
                    <a:pt x="1079898" y="162560"/>
                  </a:lnTo>
                  <a:lnTo>
                    <a:pt x="1053246" y="189797"/>
                  </a:lnTo>
                  <a:lnTo>
                    <a:pt x="1107584" y="243205"/>
                  </a:lnTo>
                  <a:lnTo>
                    <a:pt x="1154593" y="97774"/>
                  </a:lnTo>
                  <a:close/>
                </a:path>
                <a:path w="1186814" h="708660">
                  <a:moveTo>
                    <a:pt x="1046966" y="196214"/>
                  </a:moveTo>
                  <a:lnTo>
                    <a:pt x="940325" y="196214"/>
                  </a:lnTo>
                  <a:lnTo>
                    <a:pt x="913834" y="222831"/>
                  </a:lnTo>
                  <a:lnTo>
                    <a:pt x="1020993" y="222757"/>
                  </a:lnTo>
                  <a:lnTo>
                    <a:pt x="1046966" y="196214"/>
                  </a:lnTo>
                  <a:close/>
                </a:path>
                <a:path w="1186814" h="708660">
                  <a:moveTo>
                    <a:pt x="998932" y="136414"/>
                  </a:moveTo>
                  <a:lnTo>
                    <a:pt x="940071" y="196469"/>
                  </a:lnTo>
                  <a:lnTo>
                    <a:pt x="940325" y="196214"/>
                  </a:lnTo>
                  <a:lnTo>
                    <a:pt x="1046966" y="196214"/>
                  </a:lnTo>
                  <a:lnTo>
                    <a:pt x="1053246" y="189797"/>
                  </a:lnTo>
                  <a:lnTo>
                    <a:pt x="998932" y="136414"/>
                  </a:lnTo>
                  <a:close/>
                </a:path>
                <a:path w="1186814" h="708660">
                  <a:moveTo>
                    <a:pt x="1052371" y="97774"/>
                  </a:moveTo>
                  <a:lnTo>
                    <a:pt x="1038064" y="100693"/>
                  </a:lnTo>
                  <a:lnTo>
                    <a:pt x="1025542" y="109219"/>
                  </a:lnTo>
                  <a:lnTo>
                    <a:pt x="998932" y="136414"/>
                  </a:lnTo>
                  <a:lnTo>
                    <a:pt x="1053246" y="189797"/>
                  </a:lnTo>
                  <a:lnTo>
                    <a:pt x="1079898" y="162560"/>
                  </a:lnTo>
                  <a:lnTo>
                    <a:pt x="1088159" y="149895"/>
                  </a:lnTo>
                  <a:lnTo>
                    <a:pt x="1090836" y="135540"/>
                  </a:lnTo>
                  <a:lnTo>
                    <a:pt x="1087917" y="121233"/>
                  </a:lnTo>
                  <a:lnTo>
                    <a:pt x="1079390" y="108712"/>
                  </a:lnTo>
                  <a:lnTo>
                    <a:pt x="1066726" y="100451"/>
                  </a:lnTo>
                  <a:lnTo>
                    <a:pt x="1052371" y="97774"/>
                  </a:lnTo>
                  <a:close/>
                </a:path>
                <a:path w="1186814" h="708660">
                  <a:moveTo>
                    <a:pt x="1186197" y="0"/>
                  </a:moveTo>
                  <a:lnTo>
                    <a:pt x="944516" y="82931"/>
                  </a:lnTo>
                  <a:lnTo>
                    <a:pt x="998932" y="136414"/>
                  </a:lnTo>
                  <a:lnTo>
                    <a:pt x="1025542" y="109219"/>
                  </a:lnTo>
                  <a:lnTo>
                    <a:pt x="1038064" y="100693"/>
                  </a:lnTo>
                  <a:lnTo>
                    <a:pt x="1052371" y="97774"/>
                  </a:lnTo>
                  <a:lnTo>
                    <a:pt x="1154593" y="97774"/>
                  </a:lnTo>
                  <a:lnTo>
                    <a:pt x="118619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45" name="object 45"/>
            <p:cNvSpPr/>
            <p:nvPr/>
          </p:nvSpPr>
          <p:spPr>
            <a:xfrm>
              <a:off x="5114036" y="3814572"/>
              <a:ext cx="6866255" cy="2908300"/>
            </a:xfrm>
            <a:custGeom>
              <a:avLst/>
              <a:gdLst/>
              <a:ahLst/>
              <a:cxnLst/>
              <a:rect l="l" t="t" r="r" b="b"/>
              <a:pathLst>
                <a:path w="6866255" h="2908300">
                  <a:moveTo>
                    <a:pt x="0" y="138937"/>
                  </a:moveTo>
                  <a:lnTo>
                    <a:pt x="639063" y="1211579"/>
                  </a:lnTo>
                  <a:lnTo>
                    <a:pt x="639063" y="2423147"/>
                  </a:lnTo>
                  <a:lnTo>
                    <a:pt x="641283" y="2469822"/>
                  </a:lnTo>
                  <a:lnTo>
                    <a:pt x="647805" y="2515241"/>
                  </a:lnTo>
                  <a:lnTo>
                    <a:pt x="658426" y="2559203"/>
                  </a:lnTo>
                  <a:lnTo>
                    <a:pt x="672943" y="2601502"/>
                  </a:lnTo>
                  <a:lnTo>
                    <a:pt x="691153" y="2641937"/>
                  </a:lnTo>
                  <a:lnTo>
                    <a:pt x="712853" y="2680305"/>
                  </a:lnTo>
                  <a:lnTo>
                    <a:pt x="737839" y="2716401"/>
                  </a:lnTo>
                  <a:lnTo>
                    <a:pt x="765907" y="2750024"/>
                  </a:lnTo>
                  <a:lnTo>
                    <a:pt x="796855" y="2780969"/>
                  </a:lnTo>
                  <a:lnTo>
                    <a:pt x="830479" y="2809035"/>
                  </a:lnTo>
                  <a:lnTo>
                    <a:pt x="866575" y="2834017"/>
                  </a:lnTo>
                  <a:lnTo>
                    <a:pt x="904941" y="2855713"/>
                  </a:lnTo>
                  <a:lnTo>
                    <a:pt x="945373" y="2873920"/>
                  </a:lnTo>
                  <a:lnTo>
                    <a:pt x="987668" y="2888434"/>
                  </a:lnTo>
                  <a:lnTo>
                    <a:pt x="1031622" y="2899053"/>
                  </a:lnTo>
                  <a:lnTo>
                    <a:pt x="1077032" y="2905573"/>
                  </a:lnTo>
                  <a:lnTo>
                    <a:pt x="1123696" y="2907791"/>
                  </a:lnTo>
                  <a:lnTo>
                    <a:pt x="6381495" y="2907791"/>
                  </a:lnTo>
                  <a:lnTo>
                    <a:pt x="6428159" y="2905573"/>
                  </a:lnTo>
                  <a:lnTo>
                    <a:pt x="6473569" y="2899053"/>
                  </a:lnTo>
                  <a:lnTo>
                    <a:pt x="6517523" y="2888434"/>
                  </a:lnTo>
                  <a:lnTo>
                    <a:pt x="6559818" y="2873920"/>
                  </a:lnTo>
                  <a:lnTo>
                    <a:pt x="6600250" y="2855713"/>
                  </a:lnTo>
                  <a:lnTo>
                    <a:pt x="6638616" y="2834017"/>
                  </a:lnTo>
                  <a:lnTo>
                    <a:pt x="6674712" y="2809035"/>
                  </a:lnTo>
                  <a:lnTo>
                    <a:pt x="6708336" y="2780969"/>
                  </a:lnTo>
                  <a:lnTo>
                    <a:pt x="6739284" y="2750024"/>
                  </a:lnTo>
                  <a:lnTo>
                    <a:pt x="6767352" y="2716401"/>
                  </a:lnTo>
                  <a:lnTo>
                    <a:pt x="6792338" y="2680305"/>
                  </a:lnTo>
                  <a:lnTo>
                    <a:pt x="6814038" y="2641937"/>
                  </a:lnTo>
                  <a:lnTo>
                    <a:pt x="6832248" y="2601502"/>
                  </a:lnTo>
                  <a:lnTo>
                    <a:pt x="6846765" y="2559203"/>
                  </a:lnTo>
                  <a:lnTo>
                    <a:pt x="6857386" y="2515241"/>
                  </a:lnTo>
                  <a:lnTo>
                    <a:pt x="6863908" y="2469822"/>
                  </a:lnTo>
                  <a:lnTo>
                    <a:pt x="6866128" y="2423147"/>
                  </a:lnTo>
                  <a:lnTo>
                    <a:pt x="6866128" y="484631"/>
                  </a:lnTo>
                  <a:lnTo>
                    <a:pt x="639063" y="484631"/>
                  </a:lnTo>
                  <a:lnTo>
                    <a:pt x="0" y="138937"/>
                  </a:lnTo>
                  <a:close/>
                </a:path>
                <a:path w="6866255" h="2908300">
                  <a:moveTo>
                    <a:pt x="6381495" y="0"/>
                  </a:moveTo>
                  <a:lnTo>
                    <a:pt x="1123696" y="0"/>
                  </a:lnTo>
                  <a:lnTo>
                    <a:pt x="1077032" y="2219"/>
                  </a:lnTo>
                  <a:lnTo>
                    <a:pt x="1031622" y="8741"/>
                  </a:lnTo>
                  <a:lnTo>
                    <a:pt x="987668" y="19362"/>
                  </a:lnTo>
                  <a:lnTo>
                    <a:pt x="945373" y="33879"/>
                  </a:lnTo>
                  <a:lnTo>
                    <a:pt x="904941" y="52089"/>
                  </a:lnTo>
                  <a:lnTo>
                    <a:pt x="866575" y="73789"/>
                  </a:lnTo>
                  <a:lnTo>
                    <a:pt x="830479" y="98775"/>
                  </a:lnTo>
                  <a:lnTo>
                    <a:pt x="796855" y="126843"/>
                  </a:lnTo>
                  <a:lnTo>
                    <a:pt x="765907" y="157791"/>
                  </a:lnTo>
                  <a:lnTo>
                    <a:pt x="737839" y="191415"/>
                  </a:lnTo>
                  <a:lnTo>
                    <a:pt x="712853" y="227511"/>
                  </a:lnTo>
                  <a:lnTo>
                    <a:pt x="691153" y="265877"/>
                  </a:lnTo>
                  <a:lnTo>
                    <a:pt x="672943" y="306309"/>
                  </a:lnTo>
                  <a:lnTo>
                    <a:pt x="658426" y="348604"/>
                  </a:lnTo>
                  <a:lnTo>
                    <a:pt x="647805" y="392558"/>
                  </a:lnTo>
                  <a:lnTo>
                    <a:pt x="641283" y="437968"/>
                  </a:lnTo>
                  <a:lnTo>
                    <a:pt x="639063" y="484631"/>
                  </a:lnTo>
                  <a:lnTo>
                    <a:pt x="6866128" y="484631"/>
                  </a:lnTo>
                  <a:lnTo>
                    <a:pt x="6863908" y="437968"/>
                  </a:lnTo>
                  <a:lnTo>
                    <a:pt x="6857386" y="392558"/>
                  </a:lnTo>
                  <a:lnTo>
                    <a:pt x="6846765" y="348604"/>
                  </a:lnTo>
                  <a:lnTo>
                    <a:pt x="6832248" y="306309"/>
                  </a:lnTo>
                  <a:lnTo>
                    <a:pt x="6814038" y="265877"/>
                  </a:lnTo>
                  <a:lnTo>
                    <a:pt x="6792338" y="227511"/>
                  </a:lnTo>
                  <a:lnTo>
                    <a:pt x="6767352" y="191415"/>
                  </a:lnTo>
                  <a:lnTo>
                    <a:pt x="6739284" y="157791"/>
                  </a:lnTo>
                  <a:lnTo>
                    <a:pt x="6708336" y="126843"/>
                  </a:lnTo>
                  <a:lnTo>
                    <a:pt x="6674712" y="98775"/>
                  </a:lnTo>
                  <a:lnTo>
                    <a:pt x="6638616" y="73789"/>
                  </a:lnTo>
                  <a:lnTo>
                    <a:pt x="6600250" y="52089"/>
                  </a:lnTo>
                  <a:lnTo>
                    <a:pt x="6559818" y="33879"/>
                  </a:lnTo>
                  <a:lnTo>
                    <a:pt x="6517523" y="19362"/>
                  </a:lnTo>
                  <a:lnTo>
                    <a:pt x="6473569" y="8741"/>
                  </a:lnTo>
                  <a:lnTo>
                    <a:pt x="6428159" y="2219"/>
                  </a:lnTo>
                  <a:lnTo>
                    <a:pt x="6381495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46" name="object 46"/>
            <p:cNvSpPr/>
            <p:nvPr/>
          </p:nvSpPr>
          <p:spPr>
            <a:xfrm>
              <a:off x="5114036" y="3814572"/>
              <a:ext cx="6866255" cy="2908300"/>
            </a:xfrm>
            <a:custGeom>
              <a:avLst/>
              <a:gdLst/>
              <a:ahLst/>
              <a:cxnLst/>
              <a:rect l="l" t="t" r="r" b="b"/>
              <a:pathLst>
                <a:path w="6866255" h="2908300">
                  <a:moveTo>
                    <a:pt x="639063" y="484631"/>
                  </a:moveTo>
                  <a:lnTo>
                    <a:pt x="641283" y="437968"/>
                  </a:lnTo>
                  <a:lnTo>
                    <a:pt x="647805" y="392558"/>
                  </a:lnTo>
                  <a:lnTo>
                    <a:pt x="658426" y="348604"/>
                  </a:lnTo>
                  <a:lnTo>
                    <a:pt x="672943" y="306309"/>
                  </a:lnTo>
                  <a:lnTo>
                    <a:pt x="691153" y="265877"/>
                  </a:lnTo>
                  <a:lnTo>
                    <a:pt x="712853" y="227511"/>
                  </a:lnTo>
                  <a:lnTo>
                    <a:pt x="737839" y="191415"/>
                  </a:lnTo>
                  <a:lnTo>
                    <a:pt x="765907" y="157791"/>
                  </a:lnTo>
                  <a:lnTo>
                    <a:pt x="796855" y="126843"/>
                  </a:lnTo>
                  <a:lnTo>
                    <a:pt x="830479" y="98775"/>
                  </a:lnTo>
                  <a:lnTo>
                    <a:pt x="866575" y="73789"/>
                  </a:lnTo>
                  <a:lnTo>
                    <a:pt x="904941" y="52089"/>
                  </a:lnTo>
                  <a:lnTo>
                    <a:pt x="945373" y="33879"/>
                  </a:lnTo>
                  <a:lnTo>
                    <a:pt x="987668" y="19362"/>
                  </a:lnTo>
                  <a:lnTo>
                    <a:pt x="1031622" y="8741"/>
                  </a:lnTo>
                  <a:lnTo>
                    <a:pt x="1077032" y="2219"/>
                  </a:lnTo>
                  <a:lnTo>
                    <a:pt x="1123696" y="0"/>
                  </a:lnTo>
                  <a:lnTo>
                    <a:pt x="1676908" y="0"/>
                  </a:lnTo>
                  <a:lnTo>
                    <a:pt x="3233673" y="0"/>
                  </a:lnTo>
                  <a:lnTo>
                    <a:pt x="6381495" y="0"/>
                  </a:lnTo>
                  <a:lnTo>
                    <a:pt x="6428159" y="2219"/>
                  </a:lnTo>
                  <a:lnTo>
                    <a:pt x="6473569" y="8741"/>
                  </a:lnTo>
                  <a:lnTo>
                    <a:pt x="6517523" y="19362"/>
                  </a:lnTo>
                  <a:lnTo>
                    <a:pt x="6559818" y="33879"/>
                  </a:lnTo>
                  <a:lnTo>
                    <a:pt x="6600250" y="52089"/>
                  </a:lnTo>
                  <a:lnTo>
                    <a:pt x="6638616" y="73789"/>
                  </a:lnTo>
                  <a:lnTo>
                    <a:pt x="6674712" y="98775"/>
                  </a:lnTo>
                  <a:lnTo>
                    <a:pt x="6708336" y="126843"/>
                  </a:lnTo>
                  <a:lnTo>
                    <a:pt x="6739284" y="157791"/>
                  </a:lnTo>
                  <a:lnTo>
                    <a:pt x="6767352" y="191415"/>
                  </a:lnTo>
                  <a:lnTo>
                    <a:pt x="6792338" y="227511"/>
                  </a:lnTo>
                  <a:lnTo>
                    <a:pt x="6814038" y="265877"/>
                  </a:lnTo>
                  <a:lnTo>
                    <a:pt x="6832248" y="306309"/>
                  </a:lnTo>
                  <a:lnTo>
                    <a:pt x="6846765" y="348604"/>
                  </a:lnTo>
                  <a:lnTo>
                    <a:pt x="6857386" y="392558"/>
                  </a:lnTo>
                  <a:lnTo>
                    <a:pt x="6863908" y="437968"/>
                  </a:lnTo>
                  <a:lnTo>
                    <a:pt x="6866128" y="484631"/>
                  </a:lnTo>
                  <a:lnTo>
                    <a:pt x="6866128" y="1211579"/>
                  </a:lnTo>
                  <a:lnTo>
                    <a:pt x="6866128" y="2423147"/>
                  </a:lnTo>
                  <a:lnTo>
                    <a:pt x="6863908" y="2469822"/>
                  </a:lnTo>
                  <a:lnTo>
                    <a:pt x="6857386" y="2515241"/>
                  </a:lnTo>
                  <a:lnTo>
                    <a:pt x="6846765" y="2559203"/>
                  </a:lnTo>
                  <a:lnTo>
                    <a:pt x="6832248" y="2601502"/>
                  </a:lnTo>
                  <a:lnTo>
                    <a:pt x="6814038" y="2641937"/>
                  </a:lnTo>
                  <a:lnTo>
                    <a:pt x="6792338" y="2680305"/>
                  </a:lnTo>
                  <a:lnTo>
                    <a:pt x="6767352" y="2716401"/>
                  </a:lnTo>
                  <a:lnTo>
                    <a:pt x="6739284" y="2750024"/>
                  </a:lnTo>
                  <a:lnTo>
                    <a:pt x="6708336" y="2780969"/>
                  </a:lnTo>
                  <a:lnTo>
                    <a:pt x="6674712" y="2809035"/>
                  </a:lnTo>
                  <a:lnTo>
                    <a:pt x="6638616" y="2834017"/>
                  </a:lnTo>
                  <a:lnTo>
                    <a:pt x="6600250" y="2855713"/>
                  </a:lnTo>
                  <a:lnTo>
                    <a:pt x="6559818" y="2873920"/>
                  </a:lnTo>
                  <a:lnTo>
                    <a:pt x="6517523" y="2888434"/>
                  </a:lnTo>
                  <a:lnTo>
                    <a:pt x="6473569" y="2899053"/>
                  </a:lnTo>
                  <a:lnTo>
                    <a:pt x="6428159" y="2905573"/>
                  </a:lnTo>
                  <a:lnTo>
                    <a:pt x="6381495" y="2907791"/>
                  </a:lnTo>
                  <a:lnTo>
                    <a:pt x="3233673" y="2907791"/>
                  </a:lnTo>
                  <a:lnTo>
                    <a:pt x="1676908" y="2907791"/>
                  </a:lnTo>
                  <a:lnTo>
                    <a:pt x="1123696" y="2907791"/>
                  </a:lnTo>
                  <a:lnTo>
                    <a:pt x="1077032" y="2905573"/>
                  </a:lnTo>
                  <a:lnTo>
                    <a:pt x="1031622" y="2899053"/>
                  </a:lnTo>
                  <a:lnTo>
                    <a:pt x="987668" y="2888434"/>
                  </a:lnTo>
                  <a:lnTo>
                    <a:pt x="945373" y="2873920"/>
                  </a:lnTo>
                  <a:lnTo>
                    <a:pt x="904941" y="2855713"/>
                  </a:lnTo>
                  <a:lnTo>
                    <a:pt x="866575" y="2834017"/>
                  </a:lnTo>
                  <a:lnTo>
                    <a:pt x="830479" y="2809035"/>
                  </a:lnTo>
                  <a:lnTo>
                    <a:pt x="796855" y="2780969"/>
                  </a:lnTo>
                  <a:lnTo>
                    <a:pt x="765907" y="2750024"/>
                  </a:lnTo>
                  <a:lnTo>
                    <a:pt x="737839" y="2716401"/>
                  </a:lnTo>
                  <a:lnTo>
                    <a:pt x="712853" y="2680305"/>
                  </a:lnTo>
                  <a:lnTo>
                    <a:pt x="691153" y="2641937"/>
                  </a:lnTo>
                  <a:lnTo>
                    <a:pt x="672943" y="2601502"/>
                  </a:lnTo>
                  <a:lnTo>
                    <a:pt x="658426" y="2559203"/>
                  </a:lnTo>
                  <a:lnTo>
                    <a:pt x="647805" y="2515241"/>
                  </a:lnTo>
                  <a:lnTo>
                    <a:pt x="641283" y="2469822"/>
                  </a:lnTo>
                  <a:lnTo>
                    <a:pt x="639063" y="2423147"/>
                  </a:lnTo>
                  <a:lnTo>
                    <a:pt x="639063" y="1211579"/>
                  </a:lnTo>
                  <a:lnTo>
                    <a:pt x="0" y="138937"/>
                  </a:lnTo>
                  <a:lnTo>
                    <a:pt x="639063" y="484631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/>
            </a:p>
          </p:txBody>
        </p:sp>
      </p:grpSp>
      <p:sp>
        <p:nvSpPr>
          <p:cNvPr id="47" name="object 47"/>
          <p:cNvSpPr txBox="1"/>
          <p:nvPr/>
        </p:nvSpPr>
        <p:spPr>
          <a:xfrm>
            <a:off x="4480655" y="2890513"/>
            <a:ext cx="3827145" cy="425116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2700" dirty="0">
                <a:latin typeface="Calibri"/>
                <a:cs typeface="Calibri"/>
              </a:rPr>
              <a:t>One</a:t>
            </a:r>
            <a:r>
              <a:rPr sz="2700" spc="-60" dirty="0">
                <a:latin typeface="Calibri"/>
                <a:cs typeface="Calibri"/>
              </a:rPr>
              <a:t> </a:t>
            </a:r>
            <a:r>
              <a:rPr sz="2700" dirty="0">
                <a:latin typeface="Calibri"/>
                <a:cs typeface="Calibri"/>
              </a:rPr>
              <a:t>library</a:t>
            </a:r>
            <a:r>
              <a:rPr sz="2700" spc="-38" dirty="0">
                <a:latin typeface="Calibri"/>
                <a:cs typeface="Calibri"/>
              </a:rPr>
              <a:t> </a:t>
            </a:r>
            <a:r>
              <a:rPr sz="2700" dirty="0">
                <a:latin typeface="Calibri"/>
                <a:cs typeface="Calibri"/>
              </a:rPr>
              <a:t>may</a:t>
            </a:r>
            <a:r>
              <a:rPr sz="2700" spc="-34" dirty="0">
                <a:latin typeface="Calibri"/>
                <a:cs typeface="Calibri"/>
              </a:rPr>
              <a:t> </a:t>
            </a:r>
            <a:r>
              <a:rPr sz="2700" spc="-8" dirty="0">
                <a:latin typeface="Calibri"/>
                <a:cs typeface="Calibri"/>
              </a:rPr>
              <a:t>implement</a:t>
            </a:r>
            <a:endParaRPr sz="2700">
              <a:latin typeface="Calibri"/>
              <a:cs typeface="Calibri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4480655" y="3302184"/>
            <a:ext cx="2735103" cy="425116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2700" dirty="0">
                <a:latin typeface="Calibri"/>
                <a:cs typeface="Calibri"/>
              </a:rPr>
              <a:t>multiple</a:t>
            </a:r>
            <a:r>
              <a:rPr sz="2700" spc="-19" dirty="0">
                <a:latin typeface="Calibri"/>
                <a:cs typeface="Calibri"/>
              </a:rPr>
              <a:t> </a:t>
            </a:r>
            <a:r>
              <a:rPr sz="2700" spc="-8" dirty="0">
                <a:latin typeface="Calibri"/>
                <a:cs typeface="Calibri"/>
              </a:rPr>
              <a:t>algorithms</a:t>
            </a:r>
            <a:endParaRPr sz="2700">
              <a:latin typeface="Calibri"/>
              <a:cs typeface="Calibri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4480655" y="4125849"/>
            <a:ext cx="4317683" cy="84061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  <a:tabLst>
                <a:tab pos="439103" algn="l"/>
              </a:tabLst>
            </a:pPr>
            <a:r>
              <a:rPr sz="2700" spc="-38" dirty="0">
                <a:latin typeface="Wingdings"/>
                <a:cs typeface="Wingdings"/>
              </a:rPr>
              <a:t></a:t>
            </a:r>
            <a:r>
              <a:rPr sz="2700" dirty="0">
                <a:latin typeface="Times New Roman"/>
                <a:cs typeface="Times New Roman"/>
              </a:rPr>
              <a:t>	</a:t>
            </a:r>
            <a:r>
              <a:rPr sz="2700" dirty="0">
                <a:latin typeface="Calibri"/>
                <a:cs typeface="Calibri"/>
              </a:rPr>
              <a:t>“I</a:t>
            </a:r>
            <a:r>
              <a:rPr sz="2700" spc="-53" dirty="0">
                <a:latin typeface="Calibri"/>
                <a:cs typeface="Calibri"/>
              </a:rPr>
              <a:t> </a:t>
            </a:r>
            <a:r>
              <a:rPr sz="2700" dirty="0">
                <a:latin typeface="Calibri"/>
                <a:cs typeface="Calibri"/>
              </a:rPr>
              <a:t>benchmarked</a:t>
            </a:r>
            <a:r>
              <a:rPr sz="2700" spc="-94" dirty="0">
                <a:latin typeface="Calibri"/>
                <a:cs typeface="Calibri"/>
              </a:rPr>
              <a:t> </a:t>
            </a:r>
            <a:r>
              <a:rPr sz="2700" spc="-8" dirty="0">
                <a:latin typeface="Calibri"/>
                <a:cs typeface="Calibri"/>
              </a:rPr>
              <a:t>faiss”</a:t>
            </a:r>
            <a:endParaRPr sz="2700">
              <a:latin typeface="Calibri"/>
              <a:cs typeface="Calibri"/>
            </a:endParaRPr>
          </a:p>
          <a:p>
            <a:pPr marL="9525">
              <a:tabLst>
                <a:tab pos="439103" algn="l"/>
              </a:tabLst>
            </a:pPr>
            <a:r>
              <a:rPr sz="2700" spc="-38" dirty="0">
                <a:latin typeface="Wingdings"/>
                <a:cs typeface="Wingdings"/>
              </a:rPr>
              <a:t></a:t>
            </a:r>
            <a:r>
              <a:rPr sz="2700" dirty="0">
                <a:latin typeface="Times New Roman"/>
                <a:cs typeface="Times New Roman"/>
              </a:rPr>
              <a:t>	</a:t>
            </a:r>
            <a:r>
              <a:rPr sz="2700" dirty="0">
                <a:latin typeface="Calibri"/>
                <a:cs typeface="Calibri"/>
              </a:rPr>
              <a:t>“I</a:t>
            </a:r>
            <a:r>
              <a:rPr sz="2700" spc="-34" dirty="0">
                <a:latin typeface="Calibri"/>
                <a:cs typeface="Calibri"/>
              </a:rPr>
              <a:t> </a:t>
            </a:r>
            <a:r>
              <a:rPr sz="2700" dirty="0">
                <a:latin typeface="Calibri"/>
                <a:cs typeface="Calibri"/>
              </a:rPr>
              <a:t>benchmarked</a:t>
            </a:r>
            <a:r>
              <a:rPr sz="2700" spc="-64" dirty="0">
                <a:latin typeface="Calibri"/>
                <a:cs typeface="Calibri"/>
              </a:rPr>
              <a:t> </a:t>
            </a:r>
            <a:r>
              <a:rPr sz="2700" dirty="0">
                <a:latin typeface="Calibri"/>
                <a:cs typeface="Calibri"/>
              </a:rPr>
              <a:t>PQ</a:t>
            </a:r>
            <a:r>
              <a:rPr sz="2700" spc="-38" dirty="0">
                <a:latin typeface="Calibri"/>
                <a:cs typeface="Calibri"/>
              </a:rPr>
              <a:t> </a:t>
            </a:r>
            <a:r>
              <a:rPr sz="2700" dirty="0">
                <a:latin typeface="Calibri"/>
                <a:cs typeface="Calibri"/>
              </a:rPr>
              <a:t>in</a:t>
            </a:r>
            <a:r>
              <a:rPr sz="2700" spc="-49" dirty="0">
                <a:latin typeface="Calibri"/>
                <a:cs typeface="Calibri"/>
              </a:rPr>
              <a:t> </a:t>
            </a:r>
            <a:r>
              <a:rPr sz="2700" spc="-8" dirty="0">
                <a:latin typeface="Calibri"/>
                <a:cs typeface="Calibri"/>
              </a:rPr>
              <a:t>faiss”</a:t>
            </a:r>
            <a:endParaRPr sz="2700">
              <a:latin typeface="Calibri"/>
              <a:cs typeface="Calibri"/>
            </a:endParaRPr>
          </a:p>
        </p:txBody>
      </p:sp>
      <p:sp>
        <p:nvSpPr>
          <p:cNvPr id="50" name="Google Shape;138;g1501cc781cf_0_0">
            <a:extLst>
              <a:ext uri="{FF2B5EF4-FFF2-40B4-BE49-F238E27FC236}">
                <a16:creationId xmlns:a16="http://schemas.microsoft.com/office/drawing/2014/main" id="{DA52D1CF-270B-AA30-FD5D-E9F4EA9F6289}"/>
              </a:ext>
            </a:extLst>
          </p:cNvPr>
          <p:cNvSpPr txBox="1"/>
          <p:nvPr/>
        </p:nvSpPr>
        <p:spPr>
          <a:xfrm>
            <a:off x="-1055944" y="4870879"/>
            <a:ext cx="3498234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solidFill>
                  <a:schemeClr val="tx1">
                    <a:lumMod val="95000"/>
                    <a:lumOff val="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[</a:t>
            </a:r>
            <a:r>
              <a:rPr lang="en-US" sz="900" dirty="0">
                <a:solidFill>
                  <a:schemeClr val="tx1">
                    <a:lumMod val="95000"/>
                    <a:lumOff val="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Slides: Yusuke Matsui</a:t>
            </a:r>
            <a:r>
              <a:rPr lang="en" sz="900" dirty="0">
                <a:solidFill>
                  <a:schemeClr val="tx1">
                    <a:lumMod val="95000"/>
                    <a:lumOff val="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]</a:t>
            </a:r>
            <a:endParaRPr sz="900" dirty="0">
              <a:solidFill>
                <a:schemeClr val="tx1">
                  <a:lumMod val="95000"/>
                  <a:lumOff val="5000"/>
                </a:schemeClr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77749" y="136988"/>
            <a:ext cx="8682514" cy="49141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420"/>
              </a:lnSpc>
            </a:pPr>
            <a:r>
              <a:rPr sz="3600" b="1" dirty="0">
                <a:latin typeface="Calibri"/>
                <a:cs typeface="Calibri"/>
              </a:rPr>
              <a:t>Three</a:t>
            </a:r>
            <a:r>
              <a:rPr sz="3600" b="1" spc="-56" dirty="0">
                <a:latin typeface="Calibri"/>
                <a:cs typeface="Calibri"/>
              </a:rPr>
              <a:t> </a:t>
            </a:r>
            <a:r>
              <a:rPr sz="3600" b="1" dirty="0">
                <a:latin typeface="Calibri"/>
                <a:cs typeface="Calibri"/>
              </a:rPr>
              <a:t>levels</a:t>
            </a:r>
            <a:r>
              <a:rPr sz="3600" b="1" spc="-60" dirty="0">
                <a:latin typeface="Calibri"/>
                <a:cs typeface="Calibri"/>
              </a:rPr>
              <a:t> </a:t>
            </a:r>
            <a:r>
              <a:rPr sz="3600" b="1" dirty="0">
                <a:latin typeface="Calibri"/>
                <a:cs typeface="Calibri"/>
              </a:rPr>
              <a:t>of</a:t>
            </a:r>
            <a:r>
              <a:rPr sz="3600" b="1" spc="-60" dirty="0">
                <a:latin typeface="Calibri"/>
                <a:cs typeface="Calibri"/>
              </a:rPr>
              <a:t> </a:t>
            </a:r>
            <a:r>
              <a:rPr sz="3600" b="1" spc="-8" dirty="0">
                <a:latin typeface="Calibri"/>
                <a:cs typeface="Calibri"/>
              </a:rPr>
              <a:t>technology</a:t>
            </a:r>
            <a:endParaRPr sz="3600">
              <a:latin typeface="Calibri"/>
              <a:cs typeface="Calibri"/>
            </a:endParaRPr>
          </a:p>
          <a:p>
            <a:pPr marR="5239" algn="ctr">
              <a:spcBef>
                <a:spcPts val="574"/>
              </a:spcBef>
              <a:tabLst>
                <a:tab pos="2677478" algn="l"/>
                <a:tab pos="5911215" algn="l"/>
              </a:tabLst>
            </a:pPr>
            <a:r>
              <a:rPr sz="2100" spc="-8" dirty="0">
                <a:latin typeface="Calibri"/>
                <a:cs typeface="Calibri"/>
              </a:rPr>
              <a:t>Algorithm</a:t>
            </a:r>
            <a:r>
              <a:rPr sz="2100" dirty="0">
                <a:latin typeface="Calibri"/>
                <a:cs typeface="Calibri"/>
              </a:rPr>
              <a:t>	</a:t>
            </a:r>
            <a:r>
              <a:rPr sz="2100" spc="-8" dirty="0">
                <a:latin typeface="Calibri"/>
                <a:cs typeface="Calibri"/>
              </a:rPr>
              <a:t>Library</a:t>
            </a:r>
            <a:r>
              <a:rPr sz="2100" dirty="0">
                <a:latin typeface="Calibri"/>
                <a:cs typeface="Calibri"/>
              </a:rPr>
              <a:t>	Service</a:t>
            </a:r>
            <a:r>
              <a:rPr sz="2100" spc="-38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(e.g.,</a:t>
            </a:r>
            <a:r>
              <a:rPr sz="2100" spc="-1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vector</a:t>
            </a:r>
            <a:r>
              <a:rPr sz="2100" spc="-8" dirty="0">
                <a:latin typeface="Calibri"/>
                <a:cs typeface="Calibri"/>
              </a:rPr>
              <a:t> </a:t>
            </a:r>
            <a:r>
              <a:rPr sz="2100" spc="-19" dirty="0">
                <a:latin typeface="Calibri"/>
                <a:cs typeface="Calibri"/>
              </a:rPr>
              <a:t>DB)</a:t>
            </a:r>
            <a:endParaRPr sz="2100">
              <a:latin typeface="Calibri"/>
              <a:cs typeface="Calibri"/>
            </a:endParaRPr>
          </a:p>
          <a:p>
            <a:pPr marL="89535">
              <a:spcBef>
                <a:spcPts val="41"/>
              </a:spcBef>
              <a:tabLst>
                <a:tab pos="347663" algn="l"/>
                <a:tab pos="2767013" algn="l"/>
                <a:tab pos="3025616" algn="l"/>
                <a:tab pos="6000750" algn="l"/>
                <a:tab pos="6259354" algn="l"/>
              </a:tabLst>
            </a:pPr>
            <a:r>
              <a:rPr sz="1500" spc="-38" dirty="0">
                <a:latin typeface="Wingdings"/>
                <a:cs typeface="Wingdings"/>
              </a:rPr>
              <a:t>➢</a:t>
            </a:r>
            <a:r>
              <a:rPr sz="1500" dirty="0">
                <a:latin typeface="Times New Roman"/>
                <a:cs typeface="Times New Roman"/>
              </a:rPr>
              <a:t>	</a:t>
            </a:r>
            <a:r>
              <a:rPr sz="1500" dirty="0">
                <a:latin typeface="Calibri"/>
                <a:cs typeface="Calibri"/>
              </a:rPr>
              <a:t>Scientific</a:t>
            </a:r>
            <a:r>
              <a:rPr sz="1500" spc="-56" dirty="0">
                <a:latin typeface="Calibri"/>
                <a:cs typeface="Calibri"/>
              </a:rPr>
              <a:t> </a:t>
            </a:r>
            <a:r>
              <a:rPr sz="1500" spc="-15" dirty="0">
                <a:latin typeface="Calibri"/>
                <a:cs typeface="Calibri"/>
              </a:rPr>
              <a:t>paper</a:t>
            </a:r>
            <a:r>
              <a:rPr sz="1500" dirty="0">
                <a:latin typeface="Calibri"/>
                <a:cs typeface="Calibri"/>
              </a:rPr>
              <a:t>	</a:t>
            </a:r>
            <a:r>
              <a:rPr sz="1500" spc="-38" dirty="0">
                <a:latin typeface="Wingdings"/>
                <a:cs typeface="Wingdings"/>
              </a:rPr>
              <a:t>➢</a:t>
            </a:r>
            <a:r>
              <a:rPr sz="1500" dirty="0">
                <a:latin typeface="Times New Roman"/>
                <a:cs typeface="Times New Roman"/>
              </a:rPr>
              <a:t>	</a:t>
            </a:r>
            <a:r>
              <a:rPr sz="1500" spc="-8" dirty="0">
                <a:latin typeface="Calibri"/>
                <a:cs typeface="Calibri"/>
              </a:rPr>
              <a:t>Implementations </a:t>
            </a:r>
            <a:r>
              <a:rPr sz="1500" dirty="0">
                <a:latin typeface="Calibri"/>
                <a:cs typeface="Calibri"/>
              </a:rPr>
              <a:t>of</a:t>
            </a:r>
            <a:r>
              <a:rPr sz="1500" spc="-45" dirty="0">
                <a:latin typeface="Calibri"/>
                <a:cs typeface="Calibri"/>
              </a:rPr>
              <a:t> </a:t>
            </a:r>
            <a:r>
              <a:rPr sz="1500" spc="-8" dirty="0">
                <a:latin typeface="Calibri"/>
                <a:cs typeface="Calibri"/>
              </a:rPr>
              <a:t>algorithms</a:t>
            </a:r>
            <a:r>
              <a:rPr sz="1500" dirty="0">
                <a:latin typeface="Calibri"/>
                <a:cs typeface="Calibri"/>
              </a:rPr>
              <a:t>	</a:t>
            </a:r>
            <a:r>
              <a:rPr sz="1500" spc="-38" dirty="0">
                <a:latin typeface="Wingdings"/>
                <a:cs typeface="Wingdings"/>
              </a:rPr>
              <a:t>➢</a:t>
            </a:r>
            <a:r>
              <a:rPr sz="1500" dirty="0">
                <a:latin typeface="Times New Roman"/>
                <a:cs typeface="Times New Roman"/>
              </a:rPr>
              <a:t>	</a:t>
            </a:r>
            <a:r>
              <a:rPr sz="1500" dirty="0">
                <a:latin typeface="Calibri"/>
                <a:cs typeface="Calibri"/>
              </a:rPr>
              <a:t>Library</a:t>
            </a:r>
            <a:r>
              <a:rPr sz="1500" spc="-3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+</a:t>
            </a:r>
            <a:r>
              <a:rPr sz="1500" spc="27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(handling</a:t>
            </a:r>
            <a:r>
              <a:rPr sz="1500" spc="-38" dirty="0">
                <a:latin typeface="Calibri"/>
                <a:cs typeface="Calibri"/>
              </a:rPr>
              <a:t> </a:t>
            </a:r>
            <a:r>
              <a:rPr sz="1500" spc="-8" dirty="0">
                <a:latin typeface="Calibri"/>
                <a:cs typeface="Calibri"/>
              </a:rPr>
              <a:t>metadata,</a:t>
            </a:r>
            <a:endParaRPr sz="1500">
              <a:latin typeface="Calibri"/>
              <a:cs typeface="Calibri"/>
            </a:endParaRPr>
          </a:p>
          <a:p>
            <a:pPr marL="89535">
              <a:tabLst>
                <a:tab pos="347663" algn="l"/>
                <a:tab pos="2767013" algn="l"/>
                <a:tab pos="3025616" algn="l"/>
                <a:tab pos="6259354" algn="l"/>
              </a:tabLst>
            </a:pPr>
            <a:r>
              <a:rPr sz="1500" spc="-38" dirty="0">
                <a:latin typeface="Wingdings"/>
                <a:cs typeface="Wingdings"/>
              </a:rPr>
              <a:t>➢</a:t>
            </a:r>
            <a:r>
              <a:rPr sz="1500" dirty="0">
                <a:latin typeface="Times New Roman"/>
                <a:cs typeface="Times New Roman"/>
              </a:rPr>
              <a:t>	</a:t>
            </a:r>
            <a:r>
              <a:rPr sz="1500" spc="-15" dirty="0">
                <a:latin typeface="Calibri"/>
                <a:cs typeface="Calibri"/>
              </a:rPr>
              <a:t>Math</a:t>
            </a:r>
            <a:r>
              <a:rPr sz="1500" dirty="0">
                <a:latin typeface="Calibri"/>
                <a:cs typeface="Calibri"/>
              </a:rPr>
              <a:t>	</a:t>
            </a:r>
            <a:r>
              <a:rPr sz="1500" spc="-38" dirty="0">
                <a:latin typeface="Wingdings"/>
                <a:cs typeface="Wingdings"/>
              </a:rPr>
              <a:t>➢</a:t>
            </a:r>
            <a:r>
              <a:rPr sz="1500" dirty="0">
                <a:latin typeface="Times New Roman"/>
                <a:cs typeface="Times New Roman"/>
              </a:rPr>
              <a:t>	</a:t>
            </a:r>
            <a:r>
              <a:rPr sz="1500" spc="-15" dirty="0">
                <a:latin typeface="Calibri"/>
                <a:cs typeface="Calibri"/>
              </a:rPr>
              <a:t>Usually,</a:t>
            </a:r>
            <a:r>
              <a:rPr sz="1500" spc="-3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a</a:t>
            </a:r>
            <a:r>
              <a:rPr sz="1500" spc="-49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search</a:t>
            </a:r>
            <a:r>
              <a:rPr sz="1500" spc="-3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function</a:t>
            </a:r>
            <a:r>
              <a:rPr sz="1500" spc="-45" dirty="0">
                <a:latin typeface="Calibri"/>
                <a:cs typeface="Calibri"/>
              </a:rPr>
              <a:t> </a:t>
            </a:r>
            <a:r>
              <a:rPr sz="1500" spc="-15" dirty="0">
                <a:latin typeface="Calibri"/>
                <a:cs typeface="Calibri"/>
              </a:rPr>
              <a:t>only</a:t>
            </a:r>
            <a:r>
              <a:rPr sz="1500" dirty="0">
                <a:latin typeface="Calibri"/>
                <a:cs typeface="Calibri"/>
              </a:rPr>
              <a:t>	serving,</a:t>
            </a:r>
            <a:r>
              <a:rPr sz="1500" spc="-3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scaling,</a:t>
            </a:r>
            <a:r>
              <a:rPr sz="1500" spc="-41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IO,</a:t>
            </a:r>
            <a:r>
              <a:rPr sz="1500" spc="-56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CRUD,</a:t>
            </a:r>
            <a:r>
              <a:rPr sz="1500" spc="-38" dirty="0">
                <a:latin typeface="Calibri"/>
                <a:cs typeface="Calibri"/>
              </a:rPr>
              <a:t> </a:t>
            </a:r>
            <a:r>
              <a:rPr sz="1500" spc="-15" dirty="0">
                <a:latin typeface="Calibri"/>
                <a:cs typeface="Calibri"/>
              </a:rPr>
              <a:t>etc)</a:t>
            </a:r>
            <a:endParaRPr sz="1500">
              <a:latin typeface="Calibri"/>
              <a:cs typeface="Calibri"/>
            </a:endParaRPr>
          </a:p>
          <a:p>
            <a:pPr marL="89535">
              <a:tabLst>
                <a:tab pos="347663" algn="l"/>
                <a:tab pos="2767013" algn="l"/>
                <a:tab pos="3025616" algn="l"/>
                <a:tab pos="6000750" algn="l"/>
                <a:tab pos="6259354" algn="l"/>
              </a:tabLst>
            </a:pPr>
            <a:r>
              <a:rPr sz="1500" spc="-38" dirty="0">
                <a:latin typeface="Wingdings"/>
                <a:cs typeface="Wingdings"/>
              </a:rPr>
              <a:t>➢</a:t>
            </a:r>
            <a:r>
              <a:rPr sz="1500" dirty="0">
                <a:latin typeface="Times New Roman"/>
                <a:cs typeface="Times New Roman"/>
              </a:rPr>
              <a:t>	</a:t>
            </a:r>
            <a:r>
              <a:rPr sz="1500" dirty="0">
                <a:latin typeface="Calibri"/>
                <a:cs typeface="Calibri"/>
              </a:rPr>
              <a:t>Often,</a:t>
            </a:r>
            <a:r>
              <a:rPr sz="1500" spc="-19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by</a:t>
            </a:r>
            <a:r>
              <a:rPr sz="1500" spc="-49" dirty="0">
                <a:latin typeface="Calibri"/>
                <a:cs typeface="Calibri"/>
              </a:rPr>
              <a:t> </a:t>
            </a:r>
            <a:r>
              <a:rPr sz="1500" spc="-8" dirty="0">
                <a:latin typeface="Calibri"/>
                <a:cs typeface="Calibri"/>
              </a:rPr>
              <a:t>researchers</a:t>
            </a:r>
            <a:r>
              <a:rPr sz="1500" dirty="0">
                <a:latin typeface="Calibri"/>
                <a:cs typeface="Calibri"/>
              </a:rPr>
              <a:t>	</a:t>
            </a:r>
            <a:r>
              <a:rPr sz="1500" spc="-38" dirty="0">
                <a:latin typeface="Wingdings"/>
                <a:cs typeface="Wingdings"/>
              </a:rPr>
              <a:t>➢</a:t>
            </a:r>
            <a:r>
              <a:rPr sz="1500" dirty="0">
                <a:latin typeface="Times New Roman"/>
                <a:cs typeface="Times New Roman"/>
              </a:rPr>
              <a:t>	</a:t>
            </a:r>
            <a:r>
              <a:rPr sz="1500" dirty="0">
                <a:latin typeface="Calibri"/>
                <a:cs typeface="Calibri"/>
              </a:rPr>
              <a:t>By</a:t>
            </a:r>
            <a:r>
              <a:rPr sz="1500" spc="-49" dirty="0">
                <a:latin typeface="Calibri"/>
                <a:cs typeface="Calibri"/>
              </a:rPr>
              <a:t> </a:t>
            </a:r>
            <a:r>
              <a:rPr sz="1500" spc="-8" dirty="0">
                <a:latin typeface="Calibri"/>
                <a:cs typeface="Calibri"/>
              </a:rPr>
              <a:t>researchers,</a:t>
            </a:r>
            <a:r>
              <a:rPr sz="1500" spc="-4" dirty="0">
                <a:latin typeface="Calibri"/>
                <a:cs typeface="Calibri"/>
              </a:rPr>
              <a:t> </a:t>
            </a:r>
            <a:r>
              <a:rPr sz="1500" spc="-8" dirty="0">
                <a:latin typeface="Calibri"/>
                <a:cs typeface="Calibri"/>
              </a:rPr>
              <a:t>developers,</a:t>
            </a:r>
            <a:r>
              <a:rPr sz="1500" spc="-4" dirty="0">
                <a:latin typeface="Calibri"/>
                <a:cs typeface="Calibri"/>
              </a:rPr>
              <a:t> </a:t>
            </a:r>
            <a:r>
              <a:rPr sz="1500" spc="-19" dirty="0">
                <a:latin typeface="Calibri"/>
                <a:cs typeface="Calibri"/>
              </a:rPr>
              <a:t>etc</a:t>
            </a:r>
            <a:r>
              <a:rPr sz="1500" dirty="0">
                <a:latin typeface="Calibri"/>
                <a:cs typeface="Calibri"/>
              </a:rPr>
              <a:t>	</a:t>
            </a:r>
            <a:r>
              <a:rPr sz="1500" spc="-38" dirty="0">
                <a:latin typeface="Wingdings"/>
                <a:cs typeface="Wingdings"/>
              </a:rPr>
              <a:t>➢</a:t>
            </a:r>
            <a:r>
              <a:rPr sz="1500" dirty="0">
                <a:latin typeface="Times New Roman"/>
                <a:cs typeface="Times New Roman"/>
              </a:rPr>
              <a:t>	</a:t>
            </a:r>
            <a:r>
              <a:rPr sz="1500" spc="-15" dirty="0">
                <a:latin typeface="Calibri"/>
                <a:cs typeface="Calibri"/>
              </a:rPr>
              <a:t>Usually,</a:t>
            </a:r>
            <a:r>
              <a:rPr sz="1500" spc="-4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by</a:t>
            </a:r>
            <a:r>
              <a:rPr sz="1500" spc="-34" dirty="0">
                <a:latin typeface="Calibri"/>
                <a:cs typeface="Calibri"/>
              </a:rPr>
              <a:t> </a:t>
            </a:r>
            <a:r>
              <a:rPr sz="1500" spc="-8" dirty="0">
                <a:latin typeface="Calibri"/>
                <a:cs typeface="Calibri"/>
              </a:rPr>
              <a:t>companies</a:t>
            </a:r>
            <a:endParaRPr sz="1500">
              <a:latin typeface="Calibri"/>
              <a:cs typeface="Calibri"/>
            </a:endParaRPr>
          </a:p>
          <a:p>
            <a:pPr>
              <a:spcBef>
                <a:spcPts val="544"/>
              </a:spcBef>
            </a:pPr>
            <a:endParaRPr sz="1500">
              <a:latin typeface="Calibri"/>
              <a:cs typeface="Calibri"/>
            </a:endParaRPr>
          </a:p>
          <a:p>
            <a:pPr marL="409575">
              <a:spcBef>
                <a:spcPts val="4"/>
              </a:spcBef>
              <a:tabLst>
                <a:tab pos="6418898" algn="l"/>
              </a:tabLst>
            </a:pPr>
            <a:r>
              <a:rPr sz="1350" dirty="0">
                <a:latin typeface="Calibri"/>
                <a:cs typeface="Calibri"/>
              </a:rPr>
              <a:t>Product</a:t>
            </a:r>
            <a:r>
              <a:rPr sz="1350" spc="-56" dirty="0">
                <a:latin typeface="Calibri"/>
                <a:cs typeface="Calibri"/>
              </a:rPr>
              <a:t> </a:t>
            </a:r>
            <a:r>
              <a:rPr sz="1350" spc="-8" dirty="0">
                <a:latin typeface="Calibri"/>
                <a:cs typeface="Calibri"/>
              </a:rPr>
              <a:t>Quantization</a:t>
            </a:r>
            <a:r>
              <a:rPr sz="1350" spc="-34" dirty="0">
                <a:latin typeface="Calibri"/>
                <a:cs typeface="Calibri"/>
              </a:rPr>
              <a:t> </a:t>
            </a:r>
            <a:r>
              <a:rPr sz="1350" spc="-38" dirty="0">
                <a:latin typeface="Calibri"/>
                <a:cs typeface="Calibri"/>
              </a:rPr>
              <a:t>+</a:t>
            </a:r>
            <a:r>
              <a:rPr sz="1350" dirty="0">
                <a:latin typeface="Calibri"/>
                <a:cs typeface="Calibri"/>
              </a:rPr>
              <a:t>	</a:t>
            </a:r>
            <a:r>
              <a:rPr sz="2025" spc="-11" baseline="-35493" dirty="0">
                <a:latin typeface="Calibri"/>
                <a:cs typeface="Calibri"/>
              </a:rPr>
              <a:t>Pinecone</a:t>
            </a:r>
            <a:endParaRPr sz="2025" baseline="-35493">
              <a:latin typeface="Calibri"/>
              <a:cs typeface="Calibri"/>
            </a:endParaRPr>
          </a:p>
          <a:p>
            <a:pPr marR="6254591" algn="ctr"/>
            <a:r>
              <a:rPr sz="1350" spc="-8" dirty="0">
                <a:latin typeface="Calibri"/>
                <a:cs typeface="Calibri"/>
              </a:rPr>
              <a:t>Inverted</a:t>
            </a:r>
            <a:r>
              <a:rPr sz="1350" dirty="0">
                <a:latin typeface="Calibri"/>
                <a:cs typeface="Calibri"/>
              </a:rPr>
              <a:t> Index</a:t>
            </a:r>
            <a:r>
              <a:rPr sz="1350" spc="4" dirty="0">
                <a:latin typeface="Calibri"/>
                <a:cs typeface="Calibri"/>
              </a:rPr>
              <a:t> </a:t>
            </a:r>
            <a:r>
              <a:rPr sz="1350" dirty="0">
                <a:latin typeface="Calibri"/>
                <a:cs typeface="Calibri"/>
              </a:rPr>
              <a:t>(PQ,</a:t>
            </a:r>
            <a:r>
              <a:rPr sz="1350" spc="-23" dirty="0">
                <a:latin typeface="Calibri"/>
                <a:cs typeface="Calibri"/>
              </a:rPr>
              <a:t> </a:t>
            </a:r>
            <a:r>
              <a:rPr sz="1350" spc="-8" dirty="0">
                <a:latin typeface="Calibri"/>
                <a:cs typeface="Calibri"/>
              </a:rPr>
              <a:t>IVFPQ)</a:t>
            </a:r>
            <a:endParaRPr sz="1350">
              <a:latin typeface="Calibri"/>
              <a:cs typeface="Calibri"/>
            </a:endParaRPr>
          </a:p>
          <a:p>
            <a:pPr marR="6251734" algn="ctr"/>
            <a:r>
              <a:rPr sz="1350" dirty="0">
                <a:latin typeface="Calibri"/>
                <a:cs typeface="Calibri"/>
              </a:rPr>
              <a:t>[Jégou+,</a:t>
            </a:r>
            <a:r>
              <a:rPr sz="1350" spc="-30" dirty="0">
                <a:latin typeface="Calibri"/>
                <a:cs typeface="Calibri"/>
              </a:rPr>
              <a:t> </a:t>
            </a:r>
            <a:r>
              <a:rPr sz="1350" spc="-15" dirty="0">
                <a:latin typeface="Calibri"/>
                <a:cs typeface="Calibri"/>
              </a:rPr>
              <a:t>TPAMI</a:t>
            </a:r>
            <a:r>
              <a:rPr sz="1350" spc="-60" dirty="0">
                <a:latin typeface="Calibri"/>
                <a:cs typeface="Calibri"/>
              </a:rPr>
              <a:t> </a:t>
            </a:r>
            <a:r>
              <a:rPr sz="1350" spc="-15" dirty="0">
                <a:latin typeface="Calibri"/>
                <a:cs typeface="Calibri"/>
              </a:rPr>
              <a:t>2011]</a:t>
            </a:r>
            <a:endParaRPr sz="1350">
              <a:latin typeface="Calibri"/>
              <a:cs typeface="Calibri"/>
            </a:endParaRPr>
          </a:p>
          <a:p>
            <a:pPr marR="416719" algn="r">
              <a:spcBef>
                <a:spcPts val="626"/>
              </a:spcBef>
            </a:pPr>
            <a:r>
              <a:rPr sz="1350" spc="-8" dirty="0">
                <a:latin typeface="Calibri"/>
                <a:cs typeface="Calibri"/>
              </a:rPr>
              <a:t>Qdrant</a:t>
            </a:r>
            <a:endParaRPr sz="1350">
              <a:latin typeface="Calibri"/>
              <a:cs typeface="Calibri"/>
            </a:endParaRPr>
          </a:p>
          <a:p>
            <a:pPr marL="6236494">
              <a:spcBef>
                <a:spcPts val="1009"/>
              </a:spcBef>
            </a:pPr>
            <a:r>
              <a:rPr sz="1350" spc="-8" dirty="0">
                <a:latin typeface="Calibri"/>
                <a:cs typeface="Calibri"/>
              </a:rPr>
              <a:t>Milvus</a:t>
            </a:r>
            <a:endParaRPr sz="1350">
              <a:latin typeface="Calibri"/>
              <a:cs typeface="Calibri"/>
            </a:endParaRPr>
          </a:p>
          <a:p>
            <a:pPr marL="8142923">
              <a:spcBef>
                <a:spcPts val="315"/>
              </a:spcBef>
            </a:pPr>
            <a:r>
              <a:rPr sz="1350" spc="-15" dirty="0">
                <a:latin typeface="Calibri"/>
                <a:cs typeface="Calibri"/>
              </a:rPr>
              <a:t>jina</a:t>
            </a:r>
            <a:endParaRPr sz="1350">
              <a:latin typeface="Calibri"/>
              <a:cs typeface="Calibri"/>
            </a:endParaRPr>
          </a:p>
          <a:p>
            <a:pPr>
              <a:spcBef>
                <a:spcPts val="956"/>
              </a:spcBef>
            </a:pPr>
            <a:endParaRPr sz="1350">
              <a:latin typeface="Calibri"/>
              <a:cs typeface="Calibri"/>
            </a:endParaRPr>
          </a:p>
          <a:p>
            <a:pPr marR="456724" algn="r">
              <a:spcBef>
                <a:spcPts val="4"/>
              </a:spcBef>
              <a:tabLst>
                <a:tab pos="1235869" algn="l"/>
              </a:tabLst>
            </a:pPr>
            <a:r>
              <a:rPr sz="2025" spc="-23" baseline="10802" dirty="0">
                <a:latin typeface="Calibri"/>
                <a:cs typeface="Calibri"/>
              </a:rPr>
              <a:t>Vald</a:t>
            </a:r>
            <a:r>
              <a:rPr sz="2025" baseline="10802" dirty="0">
                <a:latin typeface="Calibri"/>
                <a:cs typeface="Calibri"/>
              </a:rPr>
              <a:t>	</a:t>
            </a:r>
            <a:r>
              <a:rPr sz="1350" spc="-8" dirty="0">
                <a:latin typeface="Calibri"/>
                <a:cs typeface="Calibri"/>
              </a:rPr>
              <a:t>Vertex</a:t>
            </a:r>
            <a:r>
              <a:rPr sz="1350" spc="-60" dirty="0">
                <a:latin typeface="Calibri"/>
                <a:cs typeface="Calibri"/>
              </a:rPr>
              <a:t> </a:t>
            </a:r>
            <a:r>
              <a:rPr sz="1350" spc="-19" dirty="0">
                <a:latin typeface="Calibri"/>
                <a:cs typeface="Calibri"/>
              </a:rPr>
              <a:t>AI</a:t>
            </a:r>
            <a:endParaRPr sz="1350">
              <a:latin typeface="Calibri"/>
              <a:cs typeface="Calibri"/>
            </a:endParaRPr>
          </a:p>
          <a:p>
            <a:pPr marL="34766" algn="ctr">
              <a:tabLst>
                <a:tab pos="7127558" algn="l"/>
              </a:tabLst>
            </a:pPr>
            <a:r>
              <a:rPr sz="2025" baseline="-18518" dirty="0">
                <a:latin typeface="Calibri"/>
                <a:cs typeface="Calibri"/>
              </a:rPr>
              <a:t>ScaNN</a:t>
            </a:r>
            <a:r>
              <a:rPr sz="2025" spc="-17" baseline="-18518" dirty="0">
                <a:latin typeface="Calibri"/>
                <a:cs typeface="Calibri"/>
              </a:rPr>
              <a:t> </a:t>
            </a:r>
            <a:r>
              <a:rPr sz="2025" spc="-11" baseline="-18518" dirty="0">
                <a:latin typeface="Calibri"/>
                <a:cs typeface="Calibri"/>
              </a:rPr>
              <a:t>(4-</a:t>
            </a:r>
            <a:r>
              <a:rPr sz="2025" baseline="-18518" dirty="0">
                <a:latin typeface="Calibri"/>
                <a:cs typeface="Calibri"/>
              </a:rPr>
              <a:t>bit</a:t>
            </a:r>
            <a:r>
              <a:rPr sz="2025" spc="-56" baseline="-18518" dirty="0">
                <a:latin typeface="Calibri"/>
                <a:cs typeface="Calibri"/>
              </a:rPr>
              <a:t> </a:t>
            </a:r>
            <a:r>
              <a:rPr sz="2025" spc="-28" baseline="-18518" dirty="0">
                <a:latin typeface="Calibri"/>
                <a:cs typeface="Calibri"/>
              </a:rPr>
              <a:t>PQ)</a:t>
            </a:r>
            <a:r>
              <a:rPr sz="2025" baseline="-18518" dirty="0">
                <a:latin typeface="Calibri"/>
                <a:cs typeface="Calibri"/>
              </a:rPr>
              <a:t>	</a:t>
            </a:r>
            <a:r>
              <a:rPr sz="1350" dirty="0">
                <a:latin typeface="Calibri"/>
                <a:cs typeface="Calibri"/>
              </a:rPr>
              <a:t>Matching</a:t>
            </a:r>
            <a:r>
              <a:rPr sz="1350" spc="-60" dirty="0">
                <a:latin typeface="Calibri"/>
                <a:cs typeface="Calibri"/>
              </a:rPr>
              <a:t> </a:t>
            </a:r>
            <a:r>
              <a:rPr sz="1350" spc="-8" dirty="0">
                <a:latin typeface="Calibri"/>
                <a:cs typeface="Calibri"/>
              </a:rPr>
              <a:t>Engine</a:t>
            </a:r>
            <a:endParaRPr sz="1350">
              <a:latin typeface="Calibri"/>
              <a:cs typeface="Calibri"/>
            </a:endParaRPr>
          </a:p>
          <a:p>
            <a:pPr marL="164783">
              <a:spcBef>
                <a:spcPts val="439"/>
              </a:spcBef>
            </a:pPr>
            <a:r>
              <a:rPr sz="1350" dirty="0">
                <a:latin typeface="Calibri"/>
                <a:cs typeface="Calibri"/>
              </a:rPr>
              <a:t>[Guo+,</a:t>
            </a:r>
            <a:r>
              <a:rPr sz="1350" spc="-8" dirty="0">
                <a:latin typeface="Calibri"/>
                <a:cs typeface="Calibri"/>
              </a:rPr>
              <a:t> </a:t>
            </a:r>
            <a:r>
              <a:rPr sz="1350" dirty="0">
                <a:latin typeface="Calibri"/>
                <a:cs typeface="Calibri"/>
              </a:rPr>
              <a:t>ICML</a:t>
            </a:r>
            <a:r>
              <a:rPr sz="1350" spc="-23" dirty="0">
                <a:latin typeface="Calibri"/>
                <a:cs typeface="Calibri"/>
              </a:rPr>
              <a:t> </a:t>
            </a:r>
            <a:r>
              <a:rPr sz="1350" spc="-8" dirty="0">
                <a:latin typeface="Calibri"/>
                <a:cs typeface="Calibri"/>
              </a:rPr>
              <a:t>2020]</a:t>
            </a:r>
            <a:endParaRPr sz="1350">
              <a:latin typeface="Calibri"/>
              <a:cs typeface="Calibri"/>
            </a:endParaRPr>
          </a:p>
          <a:p>
            <a:pPr marL="3910965">
              <a:lnSpc>
                <a:spcPts val="1448"/>
              </a:lnSpc>
              <a:spcBef>
                <a:spcPts val="1181"/>
              </a:spcBef>
              <a:tabLst>
                <a:tab pos="6060757" algn="l"/>
              </a:tabLst>
            </a:pPr>
            <a:r>
              <a:rPr sz="1350" spc="-8" dirty="0">
                <a:latin typeface="Calibri"/>
                <a:cs typeface="Calibri"/>
              </a:rPr>
              <a:t>ScaNN</a:t>
            </a:r>
            <a:r>
              <a:rPr sz="1350" dirty="0">
                <a:latin typeface="Calibri"/>
                <a:cs typeface="Calibri"/>
              </a:rPr>
              <a:t>	</a:t>
            </a:r>
            <a:r>
              <a:rPr sz="2025" spc="-11" baseline="1543" dirty="0">
                <a:latin typeface="Calibri"/>
                <a:cs typeface="Calibri"/>
              </a:rPr>
              <a:t>Weaviate</a:t>
            </a:r>
            <a:endParaRPr sz="2025" baseline="1543">
              <a:latin typeface="Calibri"/>
              <a:cs typeface="Calibri"/>
            </a:endParaRPr>
          </a:p>
          <a:p>
            <a:pPr algn="r">
              <a:lnSpc>
                <a:spcPts val="1988"/>
              </a:lnSpc>
            </a:pPr>
            <a:r>
              <a:rPr sz="1800" spc="-19" dirty="0">
                <a:solidFill>
                  <a:srgbClr val="888888"/>
                </a:solidFill>
                <a:latin typeface="Calibri"/>
                <a:cs typeface="Calibri"/>
              </a:rPr>
              <a:t>31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0" y="612647"/>
            <a:ext cx="9144000" cy="4531043"/>
            <a:chOff x="0" y="816863"/>
            <a:chExt cx="12192000" cy="6041390"/>
          </a:xfrm>
        </p:grpSpPr>
        <p:sp>
          <p:nvSpPr>
            <p:cNvPr id="4" name="object 4"/>
            <p:cNvSpPr/>
            <p:nvPr/>
          </p:nvSpPr>
          <p:spPr>
            <a:xfrm>
              <a:off x="7754111" y="816863"/>
              <a:ext cx="4438015" cy="6041390"/>
            </a:xfrm>
            <a:custGeom>
              <a:avLst/>
              <a:gdLst/>
              <a:ahLst/>
              <a:cxnLst/>
              <a:rect l="l" t="t" r="r" b="b"/>
              <a:pathLst>
                <a:path w="4438015" h="6041390">
                  <a:moveTo>
                    <a:pt x="4437888" y="0"/>
                  </a:moveTo>
                  <a:lnTo>
                    <a:pt x="0" y="0"/>
                  </a:lnTo>
                  <a:lnTo>
                    <a:pt x="0" y="6041136"/>
                  </a:lnTo>
                  <a:lnTo>
                    <a:pt x="4437888" y="6041136"/>
                  </a:lnTo>
                  <a:lnTo>
                    <a:pt x="4437888" y="0"/>
                  </a:lnTo>
                  <a:close/>
                </a:path>
              </a:pathLst>
            </a:custGeom>
            <a:solidFill>
              <a:srgbClr val="FAE4D5"/>
            </a:solidFill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5" name="object 5"/>
            <p:cNvSpPr/>
            <p:nvPr/>
          </p:nvSpPr>
          <p:spPr>
            <a:xfrm>
              <a:off x="3867911" y="816863"/>
              <a:ext cx="3886200" cy="6041390"/>
            </a:xfrm>
            <a:custGeom>
              <a:avLst/>
              <a:gdLst/>
              <a:ahLst/>
              <a:cxnLst/>
              <a:rect l="l" t="t" r="r" b="b"/>
              <a:pathLst>
                <a:path w="3886200" h="6041390">
                  <a:moveTo>
                    <a:pt x="3886199" y="0"/>
                  </a:moveTo>
                  <a:lnTo>
                    <a:pt x="0" y="0"/>
                  </a:lnTo>
                  <a:lnTo>
                    <a:pt x="0" y="6041136"/>
                  </a:lnTo>
                  <a:lnTo>
                    <a:pt x="3886199" y="6041136"/>
                  </a:lnTo>
                  <a:lnTo>
                    <a:pt x="3886199" y="0"/>
                  </a:lnTo>
                  <a:close/>
                </a:path>
              </a:pathLst>
            </a:custGeom>
            <a:solidFill>
              <a:srgbClr val="DEEBF7"/>
            </a:solidFill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6" name="object 6"/>
            <p:cNvSpPr/>
            <p:nvPr/>
          </p:nvSpPr>
          <p:spPr>
            <a:xfrm>
              <a:off x="0" y="816863"/>
              <a:ext cx="3868420" cy="6041390"/>
            </a:xfrm>
            <a:custGeom>
              <a:avLst/>
              <a:gdLst/>
              <a:ahLst/>
              <a:cxnLst/>
              <a:rect l="l" t="t" r="r" b="b"/>
              <a:pathLst>
                <a:path w="3868420" h="6041390">
                  <a:moveTo>
                    <a:pt x="3867912" y="6041133"/>
                  </a:moveTo>
                  <a:lnTo>
                    <a:pt x="3867912" y="0"/>
                  </a:lnTo>
                  <a:lnTo>
                    <a:pt x="0" y="0"/>
                  </a:lnTo>
                  <a:lnTo>
                    <a:pt x="0" y="6041133"/>
                  </a:lnTo>
                  <a:lnTo>
                    <a:pt x="3867912" y="6041133"/>
                  </a:lnTo>
                  <a:close/>
                </a:path>
              </a:pathLst>
            </a:custGeom>
            <a:solidFill>
              <a:srgbClr val="E1EFD9"/>
            </a:solidFill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7" name="object 7"/>
            <p:cNvSpPr/>
            <p:nvPr/>
          </p:nvSpPr>
          <p:spPr>
            <a:xfrm>
              <a:off x="8282940" y="3808475"/>
              <a:ext cx="1417320" cy="655320"/>
            </a:xfrm>
            <a:custGeom>
              <a:avLst/>
              <a:gdLst/>
              <a:ahLst/>
              <a:cxnLst/>
              <a:rect l="l" t="t" r="r" b="b"/>
              <a:pathLst>
                <a:path w="1417320" h="655320">
                  <a:moveTo>
                    <a:pt x="1308100" y="0"/>
                  </a:moveTo>
                  <a:lnTo>
                    <a:pt x="109219" y="0"/>
                  </a:lnTo>
                  <a:lnTo>
                    <a:pt x="66704" y="8582"/>
                  </a:lnTo>
                  <a:lnTo>
                    <a:pt x="31988" y="31988"/>
                  </a:lnTo>
                  <a:lnTo>
                    <a:pt x="8582" y="66704"/>
                  </a:lnTo>
                  <a:lnTo>
                    <a:pt x="0" y="109219"/>
                  </a:lnTo>
                  <a:lnTo>
                    <a:pt x="0" y="546100"/>
                  </a:lnTo>
                  <a:lnTo>
                    <a:pt x="8582" y="588615"/>
                  </a:lnTo>
                  <a:lnTo>
                    <a:pt x="31988" y="623331"/>
                  </a:lnTo>
                  <a:lnTo>
                    <a:pt x="66704" y="646737"/>
                  </a:lnTo>
                  <a:lnTo>
                    <a:pt x="109219" y="655319"/>
                  </a:lnTo>
                  <a:lnTo>
                    <a:pt x="1308100" y="655319"/>
                  </a:lnTo>
                  <a:lnTo>
                    <a:pt x="1350615" y="646737"/>
                  </a:lnTo>
                  <a:lnTo>
                    <a:pt x="1385331" y="623331"/>
                  </a:lnTo>
                  <a:lnTo>
                    <a:pt x="1408737" y="588615"/>
                  </a:lnTo>
                  <a:lnTo>
                    <a:pt x="1417319" y="546100"/>
                  </a:lnTo>
                  <a:lnTo>
                    <a:pt x="1417319" y="109219"/>
                  </a:lnTo>
                  <a:lnTo>
                    <a:pt x="1408737" y="66704"/>
                  </a:lnTo>
                  <a:lnTo>
                    <a:pt x="1385331" y="31988"/>
                  </a:lnTo>
                  <a:lnTo>
                    <a:pt x="1350615" y="8582"/>
                  </a:lnTo>
                  <a:lnTo>
                    <a:pt x="13081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8" name="object 8"/>
            <p:cNvSpPr/>
            <p:nvPr/>
          </p:nvSpPr>
          <p:spPr>
            <a:xfrm>
              <a:off x="8282940" y="3808475"/>
              <a:ext cx="1417320" cy="655320"/>
            </a:xfrm>
            <a:custGeom>
              <a:avLst/>
              <a:gdLst/>
              <a:ahLst/>
              <a:cxnLst/>
              <a:rect l="l" t="t" r="r" b="b"/>
              <a:pathLst>
                <a:path w="1417320" h="655320">
                  <a:moveTo>
                    <a:pt x="0" y="109219"/>
                  </a:moveTo>
                  <a:lnTo>
                    <a:pt x="8582" y="66704"/>
                  </a:lnTo>
                  <a:lnTo>
                    <a:pt x="31988" y="31988"/>
                  </a:lnTo>
                  <a:lnTo>
                    <a:pt x="66704" y="8582"/>
                  </a:lnTo>
                  <a:lnTo>
                    <a:pt x="109219" y="0"/>
                  </a:lnTo>
                  <a:lnTo>
                    <a:pt x="1308100" y="0"/>
                  </a:lnTo>
                  <a:lnTo>
                    <a:pt x="1350615" y="8582"/>
                  </a:lnTo>
                  <a:lnTo>
                    <a:pt x="1385331" y="31988"/>
                  </a:lnTo>
                  <a:lnTo>
                    <a:pt x="1408737" y="66704"/>
                  </a:lnTo>
                  <a:lnTo>
                    <a:pt x="1417319" y="109219"/>
                  </a:lnTo>
                  <a:lnTo>
                    <a:pt x="1417319" y="546100"/>
                  </a:lnTo>
                  <a:lnTo>
                    <a:pt x="1408737" y="588615"/>
                  </a:lnTo>
                  <a:lnTo>
                    <a:pt x="1385331" y="623331"/>
                  </a:lnTo>
                  <a:lnTo>
                    <a:pt x="1350615" y="646737"/>
                  </a:lnTo>
                  <a:lnTo>
                    <a:pt x="1308100" y="655319"/>
                  </a:lnTo>
                  <a:lnTo>
                    <a:pt x="109219" y="655319"/>
                  </a:lnTo>
                  <a:lnTo>
                    <a:pt x="66704" y="646737"/>
                  </a:lnTo>
                  <a:lnTo>
                    <a:pt x="31988" y="623331"/>
                  </a:lnTo>
                  <a:lnTo>
                    <a:pt x="8582" y="588615"/>
                  </a:lnTo>
                  <a:lnTo>
                    <a:pt x="0" y="546100"/>
                  </a:lnTo>
                  <a:lnTo>
                    <a:pt x="0" y="109219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9" name="object 9"/>
            <p:cNvSpPr/>
            <p:nvPr/>
          </p:nvSpPr>
          <p:spPr>
            <a:xfrm>
              <a:off x="8645652" y="2583180"/>
              <a:ext cx="1417320" cy="655320"/>
            </a:xfrm>
            <a:custGeom>
              <a:avLst/>
              <a:gdLst/>
              <a:ahLst/>
              <a:cxnLst/>
              <a:rect l="l" t="t" r="r" b="b"/>
              <a:pathLst>
                <a:path w="1417320" h="655319">
                  <a:moveTo>
                    <a:pt x="1308100" y="0"/>
                  </a:moveTo>
                  <a:lnTo>
                    <a:pt x="109220" y="0"/>
                  </a:lnTo>
                  <a:lnTo>
                    <a:pt x="66704" y="8582"/>
                  </a:lnTo>
                  <a:lnTo>
                    <a:pt x="31988" y="31988"/>
                  </a:lnTo>
                  <a:lnTo>
                    <a:pt x="8582" y="66704"/>
                  </a:lnTo>
                  <a:lnTo>
                    <a:pt x="0" y="109220"/>
                  </a:lnTo>
                  <a:lnTo>
                    <a:pt x="0" y="546100"/>
                  </a:lnTo>
                  <a:lnTo>
                    <a:pt x="8582" y="588615"/>
                  </a:lnTo>
                  <a:lnTo>
                    <a:pt x="31988" y="623331"/>
                  </a:lnTo>
                  <a:lnTo>
                    <a:pt x="66704" y="646737"/>
                  </a:lnTo>
                  <a:lnTo>
                    <a:pt x="109220" y="655320"/>
                  </a:lnTo>
                  <a:lnTo>
                    <a:pt x="1308100" y="655320"/>
                  </a:lnTo>
                  <a:lnTo>
                    <a:pt x="1350615" y="646737"/>
                  </a:lnTo>
                  <a:lnTo>
                    <a:pt x="1385331" y="623331"/>
                  </a:lnTo>
                  <a:lnTo>
                    <a:pt x="1408737" y="588615"/>
                  </a:lnTo>
                  <a:lnTo>
                    <a:pt x="1417320" y="546100"/>
                  </a:lnTo>
                  <a:lnTo>
                    <a:pt x="1417320" y="109220"/>
                  </a:lnTo>
                  <a:lnTo>
                    <a:pt x="1408737" y="66704"/>
                  </a:lnTo>
                  <a:lnTo>
                    <a:pt x="1385331" y="31988"/>
                  </a:lnTo>
                  <a:lnTo>
                    <a:pt x="1350615" y="8582"/>
                  </a:lnTo>
                  <a:lnTo>
                    <a:pt x="13081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10" name="object 10"/>
            <p:cNvSpPr/>
            <p:nvPr/>
          </p:nvSpPr>
          <p:spPr>
            <a:xfrm>
              <a:off x="8645652" y="2583180"/>
              <a:ext cx="1417320" cy="655320"/>
            </a:xfrm>
            <a:custGeom>
              <a:avLst/>
              <a:gdLst/>
              <a:ahLst/>
              <a:cxnLst/>
              <a:rect l="l" t="t" r="r" b="b"/>
              <a:pathLst>
                <a:path w="1417320" h="655319">
                  <a:moveTo>
                    <a:pt x="0" y="109220"/>
                  </a:moveTo>
                  <a:lnTo>
                    <a:pt x="8582" y="66704"/>
                  </a:lnTo>
                  <a:lnTo>
                    <a:pt x="31988" y="31988"/>
                  </a:lnTo>
                  <a:lnTo>
                    <a:pt x="66704" y="8582"/>
                  </a:lnTo>
                  <a:lnTo>
                    <a:pt x="109220" y="0"/>
                  </a:lnTo>
                  <a:lnTo>
                    <a:pt x="1308100" y="0"/>
                  </a:lnTo>
                  <a:lnTo>
                    <a:pt x="1350615" y="8582"/>
                  </a:lnTo>
                  <a:lnTo>
                    <a:pt x="1385331" y="31988"/>
                  </a:lnTo>
                  <a:lnTo>
                    <a:pt x="1408737" y="66704"/>
                  </a:lnTo>
                  <a:lnTo>
                    <a:pt x="1417320" y="109220"/>
                  </a:lnTo>
                  <a:lnTo>
                    <a:pt x="1417320" y="546100"/>
                  </a:lnTo>
                  <a:lnTo>
                    <a:pt x="1408737" y="588615"/>
                  </a:lnTo>
                  <a:lnTo>
                    <a:pt x="1385331" y="623331"/>
                  </a:lnTo>
                  <a:lnTo>
                    <a:pt x="1350615" y="646737"/>
                  </a:lnTo>
                  <a:lnTo>
                    <a:pt x="1308100" y="655320"/>
                  </a:lnTo>
                  <a:lnTo>
                    <a:pt x="109220" y="655320"/>
                  </a:lnTo>
                  <a:lnTo>
                    <a:pt x="66704" y="646737"/>
                  </a:lnTo>
                  <a:lnTo>
                    <a:pt x="31988" y="623331"/>
                  </a:lnTo>
                  <a:lnTo>
                    <a:pt x="8582" y="588615"/>
                  </a:lnTo>
                  <a:lnTo>
                    <a:pt x="0" y="546100"/>
                  </a:lnTo>
                  <a:lnTo>
                    <a:pt x="0" y="109220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11" name="object 11"/>
            <p:cNvSpPr/>
            <p:nvPr/>
          </p:nvSpPr>
          <p:spPr>
            <a:xfrm>
              <a:off x="10352531" y="3363468"/>
              <a:ext cx="1417320" cy="655320"/>
            </a:xfrm>
            <a:custGeom>
              <a:avLst/>
              <a:gdLst/>
              <a:ahLst/>
              <a:cxnLst/>
              <a:rect l="l" t="t" r="r" b="b"/>
              <a:pathLst>
                <a:path w="1417320" h="655320">
                  <a:moveTo>
                    <a:pt x="1308100" y="0"/>
                  </a:moveTo>
                  <a:lnTo>
                    <a:pt x="109220" y="0"/>
                  </a:lnTo>
                  <a:lnTo>
                    <a:pt x="66704" y="8582"/>
                  </a:lnTo>
                  <a:lnTo>
                    <a:pt x="31988" y="31988"/>
                  </a:lnTo>
                  <a:lnTo>
                    <a:pt x="8582" y="66704"/>
                  </a:lnTo>
                  <a:lnTo>
                    <a:pt x="0" y="109220"/>
                  </a:lnTo>
                  <a:lnTo>
                    <a:pt x="0" y="546100"/>
                  </a:lnTo>
                  <a:lnTo>
                    <a:pt x="8582" y="588615"/>
                  </a:lnTo>
                  <a:lnTo>
                    <a:pt x="31988" y="623331"/>
                  </a:lnTo>
                  <a:lnTo>
                    <a:pt x="66704" y="646737"/>
                  </a:lnTo>
                  <a:lnTo>
                    <a:pt x="109220" y="655320"/>
                  </a:lnTo>
                  <a:lnTo>
                    <a:pt x="1308100" y="655320"/>
                  </a:lnTo>
                  <a:lnTo>
                    <a:pt x="1350615" y="646737"/>
                  </a:lnTo>
                  <a:lnTo>
                    <a:pt x="1385331" y="623331"/>
                  </a:lnTo>
                  <a:lnTo>
                    <a:pt x="1408737" y="588615"/>
                  </a:lnTo>
                  <a:lnTo>
                    <a:pt x="1417320" y="546100"/>
                  </a:lnTo>
                  <a:lnTo>
                    <a:pt x="1417320" y="109220"/>
                  </a:lnTo>
                  <a:lnTo>
                    <a:pt x="1408737" y="66704"/>
                  </a:lnTo>
                  <a:lnTo>
                    <a:pt x="1385331" y="31988"/>
                  </a:lnTo>
                  <a:lnTo>
                    <a:pt x="1350615" y="8582"/>
                  </a:lnTo>
                  <a:lnTo>
                    <a:pt x="13081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12" name="object 12"/>
            <p:cNvSpPr/>
            <p:nvPr/>
          </p:nvSpPr>
          <p:spPr>
            <a:xfrm>
              <a:off x="10352531" y="3363468"/>
              <a:ext cx="1417320" cy="655320"/>
            </a:xfrm>
            <a:custGeom>
              <a:avLst/>
              <a:gdLst/>
              <a:ahLst/>
              <a:cxnLst/>
              <a:rect l="l" t="t" r="r" b="b"/>
              <a:pathLst>
                <a:path w="1417320" h="655320">
                  <a:moveTo>
                    <a:pt x="0" y="109220"/>
                  </a:moveTo>
                  <a:lnTo>
                    <a:pt x="8582" y="66704"/>
                  </a:lnTo>
                  <a:lnTo>
                    <a:pt x="31988" y="31988"/>
                  </a:lnTo>
                  <a:lnTo>
                    <a:pt x="66704" y="8582"/>
                  </a:lnTo>
                  <a:lnTo>
                    <a:pt x="109220" y="0"/>
                  </a:lnTo>
                  <a:lnTo>
                    <a:pt x="1308100" y="0"/>
                  </a:lnTo>
                  <a:lnTo>
                    <a:pt x="1350615" y="8582"/>
                  </a:lnTo>
                  <a:lnTo>
                    <a:pt x="1385331" y="31988"/>
                  </a:lnTo>
                  <a:lnTo>
                    <a:pt x="1408737" y="66704"/>
                  </a:lnTo>
                  <a:lnTo>
                    <a:pt x="1417320" y="109220"/>
                  </a:lnTo>
                  <a:lnTo>
                    <a:pt x="1417320" y="546100"/>
                  </a:lnTo>
                  <a:lnTo>
                    <a:pt x="1408737" y="588615"/>
                  </a:lnTo>
                  <a:lnTo>
                    <a:pt x="1385331" y="623331"/>
                  </a:lnTo>
                  <a:lnTo>
                    <a:pt x="1350615" y="646737"/>
                  </a:lnTo>
                  <a:lnTo>
                    <a:pt x="1308100" y="655320"/>
                  </a:lnTo>
                  <a:lnTo>
                    <a:pt x="109220" y="655320"/>
                  </a:lnTo>
                  <a:lnTo>
                    <a:pt x="66704" y="646737"/>
                  </a:lnTo>
                  <a:lnTo>
                    <a:pt x="31988" y="623331"/>
                  </a:lnTo>
                  <a:lnTo>
                    <a:pt x="8582" y="588615"/>
                  </a:lnTo>
                  <a:lnTo>
                    <a:pt x="0" y="546100"/>
                  </a:lnTo>
                  <a:lnTo>
                    <a:pt x="0" y="109220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13" name="object 13"/>
            <p:cNvSpPr/>
            <p:nvPr/>
          </p:nvSpPr>
          <p:spPr>
            <a:xfrm>
              <a:off x="449580" y="5250179"/>
              <a:ext cx="2021205" cy="829310"/>
            </a:xfrm>
            <a:custGeom>
              <a:avLst/>
              <a:gdLst/>
              <a:ahLst/>
              <a:cxnLst/>
              <a:rect l="l" t="t" r="r" b="b"/>
              <a:pathLst>
                <a:path w="2021205" h="829310">
                  <a:moveTo>
                    <a:pt x="1882647" y="0"/>
                  </a:moveTo>
                  <a:lnTo>
                    <a:pt x="138176" y="0"/>
                  </a:lnTo>
                  <a:lnTo>
                    <a:pt x="94501" y="7042"/>
                  </a:lnTo>
                  <a:lnTo>
                    <a:pt x="56570" y="26655"/>
                  </a:lnTo>
                  <a:lnTo>
                    <a:pt x="26659" y="56564"/>
                  </a:lnTo>
                  <a:lnTo>
                    <a:pt x="7044" y="94496"/>
                  </a:lnTo>
                  <a:lnTo>
                    <a:pt x="0" y="138176"/>
                  </a:lnTo>
                  <a:lnTo>
                    <a:pt x="0" y="690880"/>
                  </a:lnTo>
                  <a:lnTo>
                    <a:pt x="7044" y="734554"/>
                  </a:lnTo>
                  <a:lnTo>
                    <a:pt x="26659" y="772485"/>
                  </a:lnTo>
                  <a:lnTo>
                    <a:pt x="56570" y="802396"/>
                  </a:lnTo>
                  <a:lnTo>
                    <a:pt x="94501" y="822011"/>
                  </a:lnTo>
                  <a:lnTo>
                    <a:pt x="138176" y="829056"/>
                  </a:lnTo>
                  <a:lnTo>
                    <a:pt x="1882647" y="829056"/>
                  </a:lnTo>
                  <a:lnTo>
                    <a:pt x="1926327" y="822011"/>
                  </a:lnTo>
                  <a:lnTo>
                    <a:pt x="1964259" y="802396"/>
                  </a:lnTo>
                  <a:lnTo>
                    <a:pt x="1994168" y="772485"/>
                  </a:lnTo>
                  <a:lnTo>
                    <a:pt x="2013781" y="734554"/>
                  </a:lnTo>
                  <a:lnTo>
                    <a:pt x="2020824" y="690880"/>
                  </a:lnTo>
                  <a:lnTo>
                    <a:pt x="2020824" y="138176"/>
                  </a:lnTo>
                  <a:lnTo>
                    <a:pt x="2013781" y="94496"/>
                  </a:lnTo>
                  <a:lnTo>
                    <a:pt x="1994168" y="56564"/>
                  </a:lnTo>
                  <a:lnTo>
                    <a:pt x="1964259" y="26655"/>
                  </a:lnTo>
                  <a:lnTo>
                    <a:pt x="1926327" y="7042"/>
                  </a:lnTo>
                  <a:lnTo>
                    <a:pt x="188264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14" name="object 14"/>
            <p:cNvSpPr/>
            <p:nvPr/>
          </p:nvSpPr>
          <p:spPr>
            <a:xfrm>
              <a:off x="449580" y="5250179"/>
              <a:ext cx="2021205" cy="829310"/>
            </a:xfrm>
            <a:custGeom>
              <a:avLst/>
              <a:gdLst/>
              <a:ahLst/>
              <a:cxnLst/>
              <a:rect l="l" t="t" r="r" b="b"/>
              <a:pathLst>
                <a:path w="2021205" h="829310">
                  <a:moveTo>
                    <a:pt x="0" y="138176"/>
                  </a:moveTo>
                  <a:lnTo>
                    <a:pt x="7044" y="94496"/>
                  </a:lnTo>
                  <a:lnTo>
                    <a:pt x="26659" y="56564"/>
                  </a:lnTo>
                  <a:lnTo>
                    <a:pt x="56570" y="26655"/>
                  </a:lnTo>
                  <a:lnTo>
                    <a:pt x="94501" y="7042"/>
                  </a:lnTo>
                  <a:lnTo>
                    <a:pt x="138176" y="0"/>
                  </a:lnTo>
                  <a:lnTo>
                    <a:pt x="1882647" y="0"/>
                  </a:lnTo>
                  <a:lnTo>
                    <a:pt x="1926327" y="7042"/>
                  </a:lnTo>
                  <a:lnTo>
                    <a:pt x="1964259" y="26655"/>
                  </a:lnTo>
                  <a:lnTo>
                    <a:pt x="1994168" y="56564"/>
                  </a:lnTo>
                  <a:lnTo>
                    <a:pt x="2013781" y="94496"/>
                  </a:lnTo>
                  <a:lnTo>
                    <a:pt x="2020824" y="138176"/>
                  </a:lnTo>
                  <a:lnTo>
                    <a:pt x="2020824" y="690880"/>
                  </a:lnTo>
                  <a:lnTo>
                    <a:pt x="2013781" y="734554"/>
                  </a:lnTo>
                  <a:lnTo>
                    <a:pt x="1994168" y="772485"/>
                  </a:lnTo>
                  <a:lnTo>
                    <a:pt x="1964259" y="802396"/>
                  </a:lnTo>
                  <a:lnTo>
                    <a:pt x="1926327" y="822011"/>
                  </a:lnTo>
                  <a:lnTo>
                    <a:pt x="1882647" y="829056"/>
                  </a:lnTo>
                  <a:lnTo>
                    <a:pt x="138176" y="829056"/>
                  </a:lnTo>
                  <a:lnTo>
                    <a:pt x="94501" y="822011"/>
                  </a:lnTo>
                  <a:lnTo>
                    <a:pt x="56570" y="802396"/>
                  </a:lnTo>
                  <a:lnTo>
                    <a:pt x="26659" y="772485"/>
                  </a:lnTo>
                  <a:lnTo>
                    <a:pt x="7044" y="734554"/>
                  </a:lnTo>
                  <a:lnTo>
                    <a:pt x="0" y="690880"/>
                  </a:lnTo>
                  <a:lnTo>
                    <a:pt x="0" y="138176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15" name="object 15"/>
            <p:cNvSpPr/>
            <p:nvPr/>
          </p:nvSpPr>
          <p:spPr>
            <a:xfrm>
              <a:off x="568452" y="2540508"/>
              <a:ext cx="2837815" cy="990600"/>
            </a:xfrm>
            <a:custGeom>
              <a:avLst/>
              <a:gdLst/>
              <a:ahLst/>
              <a:cxnLst/>
              <a:rect l="l" t="t" r="r" b="b"/>
              <a:pathLst>
                <a:path w="2837815" h="990600">
                  <a:moveTo>
                    <a:pt x="2672588" y="0"/>
                  </a:moveTo>
                  <a:lnTo>
                    <a:pt x="165100" y="0"/>
                  </a:lnTo>
                  <a:lnTo>
                    <a:pt x="121208" y="5897"/>
                  </a:lnTo>
                  <a:lnTo>
                    <a:pt x="81769" y="22540"/>
                  </a:lnTo>
                  <a:lnTo>
                    <a:pt x="48355" y="48355"/>
                  </a:lnTo>
                  <a:lnTo>
                    <a:pt x="22540" y="81769"/>
                  </a:lnTo>
                  <a:lnTo>
                    <a:pt x="5897" y="121208"/>
                  </a:lnTo>
                  <a:lnTo>
                    <a:pt x="0" y="165100"/>
                  </a:lnTo>
                  <a:lnTo>
                    <a:pt x="0" y="825500"/>
                  </a:lnTo>
                  <a:lnTo>
                    <a:pt x="5897" y="869391"/>
                  </a:lnTo>
                  <a:lnTo>
                    <a:pt x="22540" y="908830"/>
                  </a:lnTo>
                  <a:lnTo>
                    <a:pt x="48355" y="942244"/>
                  </a:lnTo>
                  <a:lnTo>
                    <a:pt x="81769" y="968059"/>
                  </a:lnTo>
                  <a:lnTo>
                    <a:pt x="121208" y="984702"/>
                  </a:lnTo>
                  <a:lnTo>
                    <a:pt x="165100" y="990600"/>
                  </a:lnTo>
                  <a:lnTo>
                    <a:pt x="2672588" y="990600"/>
                  </a:lnTo>
                  <a:lnTo>
                    <a:pt x="2716479" y="984702"/>
                  </a:lnTo>
                  <a:lnTo>
                    <a:pt x="2755918" y="968059"/>
                  </a:lnTo>
                  <a:lnTo>
                    <a:pt x="2789332" y="942244"/>
                  </a:lnTo>
                  <a:lnTo>
                    <a:pt x="2815147" y="908830"/>
                  </a:lnTo>
                  <a:lnTo>
                    <a:pt x="2831790" y="869391"/>
                  </a:lnTo>
                  <a:lnTo>
                    <a:pt x="2837688" y="825500"/>
                  </a:lnTo>
                  <a:lnTo>
                    <a:pt x="2837688" y="165100"/>
                  </a:lnTo>
                  <a:lnTo>
                    <a:pt x="2831790" y="121208"/>
                  </a:lnTo>
                  <a:lnTo>
                    <a:pt x="2815147" y="81769"/>
                  </a:lnTo>
                  <a:lnTo>
                    <a:pt x="2789332" y="48355"/>
                  </a:lnTo>
                  <a:lnTo>
                    <a:pt x="2755918" y="22540"/>
                  </a:lnTo>
                  <a:lnTo>
                    <a:pt x="2716479" y="5897"/>
                  </a:lnTo>
                  <a:lnTo>
                    <a:pt x="267258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16" name="object 16"/>
            <p:cNvSpPr/>
            <p:nvPr/>
          </p:nvSpPr>
          <p:spPr>
            <a:xfrm>
              <a:off x="568452" y="2540508"/>
              <a:ext cx="2837815" cy="990600"/>
            </a:xfrm>
            <a:custGeom>
              <a:avLst/>
              <a:gdLst/>
              <a:ahLst/>
              <a:cxnLst/>
              <a:rect l="l" t="t" r="r" b="b"/>
              <a:pathLst>
                <a:path w="2837815" h="990600">
                  <a:moveTo>
                    <a:pt x="0" y="165100"/>
                  </a:moveTo>
                  <a:lnTo>
                    <a:pt x="5897" y="121208"/>
                  </a:lnTo>
                  <a:lnTo>
                    <a:pt x="22540" y="81769"/>
                  </a:lnTo>
                  <a:lnTo>
                    <a:pt x="48355" y="48355"/>
                  </a:lnTo>
                  <a:lnTo>
                    <a:pt x="81769" y="22540"/>
                  </a:lnTo>
                  <a:lnTo>
                    <a:pt x="121208" y="5897"/>
                  </a:lnTo>
                  <a:lnTo>
                    <a:pt x="165100" y="0"/>
                  </a:lnTo>
                  <a:lnTo>
                    <a:pt x="2672588" y="0"/>
                  </a:lnTo>
                  <a:lnTo>
                    <a:pt x="2716479" y="5897"/>
                  </a:lnTo>
                  <a:lnTo>
                    <a:pt x="2755918" y="22540"/>
                  </a:lnTo>
                  <a:lnTo>
                    <a:pt x="2789332" y="48355"/>
                  </a:lnTo>
                  <a:lnTo>
                    <a:pt x="2815147" y="81769"/>
                  </a:lnTo>
                  <a:lnTo>
                    <a:pt x="2831790" y="121208"/>
                  </a:lnTo>
                  <a:lnTo>
                    <a:pt x="2837688" y="165100"/>
                  </a:lnTo>
                  <a:lnTo>
                    <a:pt x="2837688" y="825500"/>
                  </a:lnTo>
                  <a:lnTo>
                    <a:pt x="2831790" y="869391"/>
                  </a:lnTo>
                  <a:lnTo>
                    <a:pt x="2815147" y="908830"/>
                  </a:lnTo>
                  <a:lnTo>
                    <a:pt x="2789332" y="942244"/>
                  </a:lnTo>
                  <a:lnTo>
                    <a:pt x="2755918" y="968059"/>
                  </a:lnTo>
                  <a:lnTo>
                    <a:pt x="2716479" y="984702"/>
                  </a:lnTo>
                  <a:lnTo>
                    <a:pt x="2672588" y="990600"/>
                  </a:lnTo>
                  <a:lnTo>
                    <a:pt x="165100" y="990600"/>
                  </a:lnTo>
                  <a:lnTo>
                    <a:pt x="121208" y="984702"/>
                  </a:lnTo>
                  <a:lnTo>
                    <a:pt x="81769" y="968059"/>
                  </a:lnTo>
                  <a:lnTo>
                    <a:pt x="48355" y="942244"/>
                  </a:lnTo>
                  <a:lnTo>
                    <a:pt x="22540" y="908830"/>
                  </a:lnTo>
                  <a:lnTo>
                    <a:pt x="5897" y="869391"/>
                  </a:lnTo>
                  <a:lnTo>
                    <a:pt x="0" y="825500"/>
                  </a:lnTo>
                  <a:lnTo>
                    <a:pt x="0" y="165100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17" name="object 17"/>
            <p:cNvSpPr/>
            <p:nvPr/>
          </p:nvSpPr>
          <p:spPr>
            <a:xfrm>
              <a:off x="8173211" y="5945123"/>
              <a:ext cx="1417320" cy="655320"/>
            </a:xfrm>
            <a:custGeom>
              <a:avLst/>
              <a:gdLst/>
              <a:ahLst/>
              <a:cxnLst/>
              <a:rect l="l" t="t" r="r" b="b"/>
              <a:pathLst>
                <a:path w="1417320" h="655320">
                  <a:moveTo>
                    <a:pt x="1308100" y="0"/>
                  </a:moveTo>
                  <a:lnTo>
                    <a:pt x="109220" y="0"/>
                  </a:lnTo>
                  <a:lnTo>
                    <a:pt x="66704" y="8582"/>
                  </a:lnTo>
                  <a:lnTo>
                    <a:pt x="31988" y="31988"/>
                  </a:lnTo>
                  <a:lnTo>
                    <a:pt x="8582" y="66704"/>
                  </a:lnTo>
                  <a:lnTo>
                    <a:pt x="0" y="109219"/>
                  </a:lnTo>
                  <a:lnTo>
                    <a:pt x="0" y="546100"/>
                  </a:lnTo>
                  <a:lnTo>
                    <a:pt x="8582" y="588615"/>
                  </a:lnTo>
                  <a:lnTo>
                    <a:pt x="31988" y="623331"/>
                  </a:lnTo>
                  <a:lnTo>
                    <a:pt x="66704" y="646737"/>
                  </a:lnTo>
                  <a:lnTo>
                    <a:pt x="109220" y="655319"/>
                  </a:lnTo>
                  <a:lnTo>
                    <a:pt x="1308100" y="655319"/>
                  </a:lnTo>
                  <a:lnTo>
                    <a:pt x="1350615" y="646737"/>
                  </a:lnTo>
                  <a:lnTo>
                    <a:pt x="1385331" y="623331"/>
                  </a:lnTo>
                  <a:lnTo>
                    <a:pt x="1408737" y="588615"/>
                  </a:lnTo>
                  <a:lnTo>
                    <a:pt x="1417320" y="546100"/>
                  </a:lnTo>
                  <a:lnTo>
                    <a:pt x="1417320" y="109219"/>
                  </a:lnTo>
                  <a:lnTo>
                    <a:pt x="1408737" y="66704"/>
                  </a:lnTo>
                  <a:lnTo>
                    <a:pt x="1385331" y="31988"/>
                  </a:lnTo>
                  <a:lnTo>
                    <a:pt x="1350615" y="8582"/>
                  </a:lnTo>
                  <a:lnTo>
                    <a:pt x="13081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18" name="object 18"/>
            <p:cNvSpPr/>
            <p:nvPr/>
          </p:nvSpPr>
          <p:spPr>
            <a:xfrm>
              <a:off x="8173211" y="5945123"/>
              <a:ext cx="1417320" cy="655320"/>
            </a:xfrm>
            <a:custGeom>
              <a:avLst/>
              <a:gdLst/>
              <a:ahLst/>
              <a:cxnLst/>
              <a:rect l="l" t="t" r="r" b="b"/>
              <a:pathLst>
                <a:path w="1417320" h="655320">
                  <a:moveTo>
                    <a:pt x="0" y="109219"/>
                  </a:moveTo>
                  <a:lnTo>
                    <a:pt x="8582" y="66704"/>
                  </a:lnTo>
                  <a:lnTo>
                    <a:pt x="31988" y="31988"/>
                  </a:lnTo>
                  <a:lnTo>
                    <a:pt x="66704" y="8582"/>
                  </a:lnTo>
                  <a:lnTo>
                    <a:pt x="109220" y="0"/>
                  </a:lnTo>
                  <a:lnTo>
                    <a:pt x="1308100" y="0"/>
                  </a:lnTo>
                  <a:lnTo>
                    <a:pt x="1350615" y="8582"/>
                  </a:lnTo>
                  <a:lnTo>
                    <a:pt x="1385331" y="31988"/>
                  </a:lnTo>
                  <a:lnTo>
                    <a:pt x="1408737" y="66704"/>
                  </a:lnTo>
                  <a:lnTo>
                    <a:pt x="1417320" y="109219"/>
                  </a:lnTo>
                  <a:lnTo>
                    <a:pt x="1417320" y="546100"/>
                  </a:lnTo>
                  <a:lnTo>
                    <a:pt x="1408737" y="588615"/>
                  </a:lnTo>
                  <a:lnTo>
                    <a:pt x="1385331" y="623331"/>
                  </a:lnTo>
                  <a:lnTo>
                    <a:pt x="1350615" y="646737"/>
                  </a:lnTo>
                  <a:lnTo>
                    <a:pt x="1308100" y="655319"/>
                  </a:lnTo>
                  <a:lnTo>
                    <a:pt x="109220" y="655319"/>
                  </a:lnTo>
                  <a:lnTo>
                    <a:pt x="66704" y="646737"/>
                  </a:lnTo>
                  <a:lnTo>
                    <a:pt x="31988" y="623331"/>
                  </a:lnTo>
                  <a:lnTo>
                    <a:pt x="8582" y="588615"/>
                  </a:lnTo>
                  <a:lnTo>
                    <a:pt x="0" y="546100"/>
                  </a:lnTo>
                  <a:lnTo>
                    <a:pt x="0" y="109219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19" name="object 19"/>
            <p:cNvSpPr/>
            <p:nvPr/>
          </p:nvSpPr>
          <p:spPr>
            <a:xfrm>
              <a:off x="9974580" y="4930140"/>
              <a:ext cx="1868805" cy="771525"/>
            </a:xfrm>
            <a:custGeom>
              <a:avLst/>
              <a:gdLst/>
              <a:ahLst/>
              <a:cxnLst/>
              <a:rect l="l" t="t" r="r" b="b"/>
              <a:pathLst>
                <a:path w="1868804" h="771525">
                  <a:moveTo>
                    <a:pt x="1739900" y="0"/>
                  </a:moveTo>
                  <a:lnTo>
                    <a:pt x="128524" y="0"/>
                  </a:lnTo>
                  <a:lnTo>
                    <a:pt x="78491" y="10098"/>
                  </a:lnTo>
                  <a:lnTo>
                    <a:pt x="37639" y="37639"/>
                  </a:lnTo>
                  <a:lnTo>
                    <a:pt x="10098" y="78491"/>
                  </a:lnTo>
                  <a:lnTo>
                    <a:pt x="0" y="128524"/>
                  </a:lnTo>
                  <a:lnTo>
                    <a:pt x="0" y="642620"/>
                  </a:lnTo>
                  <a:lnTo>
                    <a:pt x="10098" y="692646"/>
                  </a:lnTo>
                  <a:lnTo>
                    <a:pt x="37639" y="733499"/>
                  </a:lnTo>
                  <a:lnTo>
                    <a:pt x="78491" y="761043"/>
                  </a:lnTo>
                  <a:lnTo>
                    <a:pt x="128524" y="771144"/>
                  </a:lnTo>
                  <a:lnTo>
                    <a:pt x="1739900" y="771144"/>
                  </a:lnTo>
                  <a:lnTo>
                    <a:pt x="1789932" y="761043"/>
                  </a:lnTo>
                  <a:lnTo>
                    <a:pt x="1830784" y="733499"/>
                  </a:lnTo>
                  <a:lnTo>
                    <a:pt x="1858325" y="692646"/>
                  </a:lnTo>
                  <a:lnTo>
                    <a:pt x="1868424" y="642620"/>
                  </a:lnTo>
                  <a:lnTo>
                    <a:pt x="1868424" y="128524"/>
                  </a:lnTo>
                  <a:lnTo>
                    <a:pt x="1858325" y="78491"/>
                  </a:lnTo>
                  <a:lnTo>
                    <a:pt x="1830784" y="37639"/>
                  </a:lnTo>
                  <a:lnTo>
                    <a:pt x="1789932" y="10098"/>
                  </a:lnTo>
                  <a:lnTo>
                    <a:pt x="17399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20" name="object 20"/>
            <p:cNvSpPr/>
            <p:nvPr/>
          </p:nvSpPr>
          <p:spPr>
            <a:xfrm>
              <a:off x="9974580" y="4930140"/>
              <a:ext cx="1868805" cy="771525"/>
            </a:xfrm>
            <a:custGeom>
              <a:avLst/>
              <a:gdLst/>
              <a:ahLst/>
              <a:cxnLst/>
              <a:rect l="l" t="t" r="r" b="b"/>
              <a:pathLst>
                <a:path w="1868804" h="771525">
                  <a:moveTo>
                    <a:pt x="0" y="128524"/>
                  </a:moveTo>
                  <a:lnTo>
                    <a:pt x="10098" y="78491"/>
                  </a:lnTo>
                  <a:lnTo>
                    <a:pt x="37639" y="37639"/>
                  </a:lnTo>
                  <a:lnTo>
                    <a:pt x="78491" y="10098"/>
                  </a:lnTo>
                  <a:lnTo>
                    <a:pt x="128524" y="0"/>
                  </a:lnTo>
                  <a:lnTo>
                    <a:pt x="1739900" y="0"/>
                  </a:lnTo>
                  <a:lnTo>
                    <a:pt x="1789932" y="10098"/>
                  </a:lnTo>
                  <a:lnTo>
                    <a:pt x="1830784" y="37639"/>
                  </a:lnTo>
                  <a:lnTo>
                    <a:pt x="1858325" y="78491"/>
                  </a:lnTo>
                  <a:lnTo>
                    <a:pt x="1868424" y="128524"/>
                  </a:lnTo>
                  <a:lnTo>
                    <a:pt x="1868424" y="642620"/>
                  </a:lnTo>
                  <a:lnTo>
                    <a:pt x="1858325" y="692646"/>
                  </a:lnTo>
                  <a:lnTo>
                    <a:pt x="1830784" y="733499"/>
                  </a:lnTo>
                  <a:lnTo>
                    <a:pt x="1789932" y="761043"/>
                  </a:lnTo>
                  <a:lnTo>
                    <a:pt x="1739900" y="771144"/>
                  </a:lnTo>
                  <a:lnTo>
                    <a:pt x="128524" y="771144"/>
                  </a:lnTo>
                  <a:lnTo>
                    <a:pt x="78491" y="761043"/>
                  </a:lnTo>
                  <a:lnTo>
                    <a:pt x="37639" y="733499"/>
                  </a:lnTo>
                  <a:lnTo>
                    <a:pt x="10098" y="692646"/>
                  </a:lnTo>
                  <a:lnTo>
                    <a:pt x="0" y="642620"/>
                  </a:lnTo>
                  <a:lnTo>
                    <a:pt x="0" y="128524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21" name="object 21"/>
            <p:cNvSpPr/>
            <p:nvPr/>
          </p:nvSpPr>
          <p:spPr>
            <a:xfrm>
              <a:off x="8331707" y="4805172"/>
              <a:ext cx="1417320" cy="655320"/>
            </a:xfrm>
            <a:custGeom>
              <a:avLst/>
              <a:gdLst/>
              <a:ahLst/>
              <a:cxnLst/>
              <a:rect l="l" t="t" r="r" b="b"/>
              <a:pathLst>
                <a:path w="1417320" h="655320">
                  <a:moveTo>
                    <a:pt x="1308100" y="0"/>
                  </a:moveTo>
                  <a:lnTo>
                    <a:pt x="109220" y="0"/>
                  </a:lnTo>
                  <a:lnTo>
                    <a:pt x="66704" y="8582"/>
                  </a:lnTo>
                  <a:lnTo>
                    <a:pt x="31988" y="31988"/>
                  </a:lnTo>
                  <a:lnTo>
                    <a:pt x="8582" y="66704"/>
                  </a:lnTo>
                  <a:lnTo>
                    <a:pt x="0" y="109219"/>
                  </a:lnTo>
                  <a:lnTo>
                    <a:pt x="0" y="546099"/>
                  </a:lnTo>
                  <a:lnTo>
                    <a:pt x="8582" y="588615"/>
                  </a:lnTo>
                  <a:lnTo>
                    <a:pt x="31988" y="623331"/>
                  </a:lnTo>
                  <a:lnTo>
                    <a:pt x="66704" y="646737"/>
                  </a:lnTo>
                  <a:lnTo>
                    <a:pt x="109220" y="655319"/>
                  </a:lnTo>
                  <a:lnTo>
                    <a:pt x="1308100" y="655319"/>
                  </a:lnTo>
                  <a:lnTo>
                    <a:pt x="1350615" y="646737"/>
                  </a:lnTo>
                  <a:lnTo>
                    <a:pt x="1385331" y="623331"/>
                  </a:lnTo>
                  <a:lnTo>
                    <a:pt x="1408737" y="588615"/>
                  </a:lnTo>
                  <a:lnTo>
                    <a:pt x="1417320" y="546099"/>
                  </a:lnTo>
                  <a:lnTo>
                    <a:pt x="1417320" y="109219"/>
                  </a:lnTo>
                  <a:lnTo>
                    <a:pt x="1408737" y="66704"/>
                  </a:lnTo>
                  <a:lnTo>
                    <a:pt x="1385331" y="31988"/>
                  </a:lnTo>
                  <a:lnTo>
                    <a:pt x="1350615" y="8582"/>
                  </a:lnTo>
                  <a:lnTo>
                    <a:pt x="13081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22" name="object 22"/>
            <p:cNvSpPr/>
            <p:nvPr/>
          </p:nvSpPr>
          <p:spPr>
            <a:xfrm>
              <a:off x="8331707" y="4805172"/>
              <a:ext cx="1417320" cy="655320"/>
            </a:xfrm>
            <a:custGeom>
              <a:avLst/>
              <a:gdLst/>
              <a:ahLst/>
              <a:cxnLst/>
              <a:rect l="l" t="t" r="r" b="b"/>
              <a:pathLst>
                <a:path w="1417320" h="655320">
                  <a:moveTo>
                    <a:pt x="0" y="109219"/>
                  </a:moveTo>
                  <a:lnTo>
                    <a:pt x="8582" y="66704"/>
                  </a:lnTo>
                  <a:lnTo>
                    <a:pt x="31988" y="31988"/>
                  </a:lnTo>
                  <a:lnTo>
                    <a:pt x="66704" y="8582"/>
                  </a:lnTo>
                  <a:lnTo>
                    <a:pt x="109220" y="0"/>
                  </a:lnTo>
                  <a:lnTo>
                    <a:pt x="1308100" y="0"/>
                  </a:lnTo>
                  <a:lnTo>
                    <a:pt x="1350615" y="8582"/>
                  </a:lnTo>
                  <a:lnTo>
                    <a:pt x="1385331" y="31988"/>
                  </a:lnTo>
                  <a:lnTo>
                    <a:pt x="1408737" y="66704"/>
                  </a:lnTo>
                  <a:lnTo>
                    <a:pt x="1417320" y="109219"/>
                  </a:lnTo>
                  <a:lnTo>
                    <a:pt x="1417320" y="546099"/>
                  </a:lnTo>
                  <a:lnTo>
                    <a:pt x="1408737" y="588615"/>
                  </a:lnTo>
                  <a:lnTo>
                    <a:pt x="1385331" y="623331"/>
                  </a:lnTo>
                  <a:lnTo>
                    <a:pt x="1350615" y="646737"/>
                  </a:lnTo>
                  <a:lnTo>
                    <a:pt x="1308100" y="655319"/>
                  </a:lnTo>
                  <a:lnTo>
                    <a:pt x="109220" y="655319"/>
                  </a:lnTo>
                  <a:lnTo>
                    <a:pt x="66704" y="646737"/>
                  </a:lnTo>
                  <a:lnTo>
                    <a:pt x="31988" y="623331"/>
                  </a:lnTo>
                  <a:lnTo>
                    <a:pt x="8582" y="588615"/>
                  </a:lnTo>
                  <a:lnTo>
                    <a:pt x="0" y="546099"/>
                  </a:lnTo>
                  <a:lnTo>
                    <a:pt x="0" y="109219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23" name="object 23"/>
            <p:cNvSpPr/>
            <p:nvPr/>
          </p:nvSpPr>
          <p:spPr>
            <a:xfrm>
              <a:off x="5271515" y="5975604"/>
              <a:ext cx="1231900" cy="603885"/>
            </a:xfrm>
            <a:custGeom>
              <a:avLst/>
              <a:gdLst/>
              <a:ahLst/>
              <a:cxnLst/>
              <a:rect l="l" t="t" r="r" b="b"/>
              <a:pathLst>
                <a:path w="1231900" h="603884">
                  <a:moveTo>
                    <a:pt x="1130808" y="0"/>
                  </a:moveTo>
                  <a:lnTo>
                    <a:pt x="100584" y="0"/>
                  </a:lnTo>
                  <a:lnTo>
                    <a:pt x="61454" y="7904"/>
                  </a:lnTo>
                  <a:lnTo>
                    <a:pt x="29479" y="29460"/>
                  </a:lnTo>
                  <a:lnTo>
                    <a:pt x="7911" y="61432"/>
                  </a:lnTo>
                  <a:lnTo>
                    <a:pt x="0" y="100584"/>
                  </a:lnTo>
                  <a:lnTo>
                    <a:pt x="0" y="502920"/>
                  </a:lnTo>
                  <a:lnTo>
                    <a:pt x="7911" y="542071"/>
                  </a:lnTo>
                  <a:lnTo>
                    <a:pt x="29479" y="574043"/>
                  </a:lnTo>
                  <a:lnTo>
                    <a:pt x="61454" y="595599"/>
                  </a:lnTo>
                  <a:lnTo>
                    <a:pt x="100584" y="603504"/>
                  </a:lnTo>
                  <a:lnTo>
                    <a:pt x="1130808" y="603504"/>
                  </a:lnTo>
                  <a:lnTo>
                    <a:pt x="1169937" y="595599"/>
                  </a:lnTo>
                  <a:lnTo>
                    <a:pt x="1201912" y="574043"/>
                  </a:lnTo>
                  <a:lnTo>
                    <a:pt x="1223480" y="542071"/>
                  </a:lnTo>
                  <a:lnTo>
                    <a:pt x="1231391" y="502920"/>
                  </a:lnTo>
                  <a:lnTo>
                    <a:pt x="1231391" y="100584"/>
                  </a:lnTo>
                  <a:lnTo>
                    <a:pt x="1223480" y="61432"/>
                  </a:lnTo>
                  <a:lnTo>
                    <a:pt x="1201912" y="29460"/>
                  </a:lnTo>
                  <a:lnTo>
                    <a:pt x="1169937" y="7904"/>
                  </a:lnTo>
                  <a:lnTo>
                    <a:pt x="113080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24" name="object 24"/>
            <p:cNvSpPr/>
            <p:nvPr/>
          </p:nvSpPr>
          <p:spPr>
            <a:xfrm>
              <a:off x="5271515" y="5975604"/>
              <a:ext cx="1231900" cy="603885"/>
            </a:xfrm>
            <a:custGeom>
              <a:avLst/>
              <a:gdLst/>
              <a:ahLst/>
              <a:cxnLst/>
              <a:rect l="l" t="t" r="r" b="b"/>
              <a:pathLst>
                <a:path w="1231900" h="603884">
                  <a:moveTo>
                    <a:pt x="0" y="100584"/>
                  </a:moveTo>
                  <a:lnTo>
                    <a:pt x="7911" y="61432"/>
                  </a:lnTo>
                  <a:lnTo>
                    <a:pt x="29479" y="29460"/>
                  </a:lnTo>
                  <a:lnTo>
                    <a:pt x="61454" y="7904"/>
                  </a:lnTo>
                  <a:lnTo>
                    <a:pt x="100584" y="0"/>
                  </a:lnTo>
                  <a:lnTo>
                    <a:pt x="1130808" y="0"/>
                  </a:lnTo>
                  <a:lnTo>
                    <a:pt x="1169937" y="7904"/>
                  </a:lnTo>
                  <a:lnTo>
                    <a:pt x="1201912" y="29460"/>
                  </a:lnTo>
                  <a:lnTo>
                    <a:pt x="1223480" y="61432"/>
                  </a:lnTo>
                  <a:lnTo>
                    <a:pt x="1231391" y="100584"/>
                  </a:lnTo>
                  <a:lnTo>
                    <a:pt x="1231391" y="502920"/>
                  </a:lnTo>
                  <a:lnTo>
                    <a:pt x="1223480" y="542071"/>
                  </a:lnTo>
                  <a:lnTo>
                    <a:pt x="1201912" y="574043"/>
                  </a:lnTo>
                  <a:lnTo>
                    <a:pt x="1169937" y="595599"/>
                  </a:lnTo>
                  <a:lnTo>
                    <a:pt x="1130808" y="603504"/>
                  </a:lnTo>
                  <a:lnTo>
                    <a:pt x="100584" y="603504"/>
                  </a:lnTo>
                  <a:lnTo>
                    <a:pt x="61454" y="595599"/>
                  </a:lnTo>
                  <a:lnTo>
                    <a:pt x="29479" y="574043"/>
                  </a:lnTo>
                  <a:lnTo>
                    <a:pt x="7911" y="542071"/>
                  </a:lnTo>
                  <a:lnTo>
                    <a:pt x="0" y="502920"/>
                  </a:lnTo>
                  <a:lnTo>
                    <a:pt x="0" y="100584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25" name="object 25"/>
            <p:cNvSpPr/>
            <p:nvPr/>
          </p:nvSpPr>
          <p:spPr>
            <a:xfrm>
              <a:off x="10687811" y="4137660"/>
              <a:ext cx="1417320" cy="655320"/>
            </a:xfrm>
            <a:custGeom>
              <a:avLst/>
              <a:gdLst/>
              <a:ahLst/>
              <a:cxnLst/>
              <a:rect l="l" t="t" r="r" b="b"/>
              <a:pathLst>
                <a:path w="1417320" h="655320">
                  <a:moveTo>
                    <a:pt x="1308100" y="0"/>
                  </a:moveTo>
                  <a:lnTo>
                    <a:pt x="109220" y="0"/>
                  </a:lnTo>
                  <a:lnTo>
                    <a:pt x="66704" y="8582"/>
                  </a:lnTo>
                  <a:lnTo>
                    <a:pt x="31988" y="31988"/>
                  </a:lnTo>
                  <a:lnTo>
                    <a:pt x="8582" y="66704"/>
                  </a:lnTo>
                  <a:lnTo>
                    <a:pt x="0" y="109219"/>
                  </a:lnTo>
                  <a:lnTo>
                    <a:pt x="0" y="546100"/>
                  </a:lnTo>
                  <a:lnTo>
                    <a:pt x="8582" y="588615"/>
                  </a:lnTo>
                  <a:lnTo>
                    <a:pt x="31988" y="623331"/>
                  </a:lnTo>
                  <a:lnTo>
                    <a:pt x="66704" y="646737"/>
                  </a:lnTo>
                  <a:lnTo>
                    <a:pt x="109220" y="655319"/>
                  </a:lnTo>
                  <a:lnTo>
                    <a:pt x="1308100" y="655319"/>
                  </a:lnTo>
                  <a:lnTo>
                    <a:pt x="1350615" y="646737"/>
                  </a:lnTo>
                  <a:lnTo>
                    <a:pt x="1385331" y="623331"/>
                  </a:lnTo>
                  <a:lnTo>
                    <a:pt x="1408737" y="588615"/>
                  </a:lnTo>
                  <a:lnTo>
                    <a:pt x="1417320" y="546100"/>
                  </a:lnTo>
                  <a:lnTo>
                    <a:pt x="1417320" y="109219"/>
                  </a:lnTo>
                  <a:lnTo>
                    <a:pt x="1408737" y="66704"/>
                  </a:lnTo>
                  <a:lnTo>
                    <a:pt x="1385331" y="31988"/>
                  </a:lnTo>
                  <a:lnTo>
                    <a:pt x="1350615" y="8582"/>
                  </a:lnTo>
                  <a:lnTo>
                    <a:pt x="13081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26" name="object 26"/>
            <p:cNvSpPr/>
            <p:nvPr/>
          </p:nvSpPr>
          <p:spPr>
            <a:xfrm>
              <a:off x="10687811" y="4137660"/>
              <a:ext cx="1417320" cy="655320"/>
            </a:xfrm>
            <a:custGeom>
              <a:avLst/>
              <a:gdLst/>
              <a:ahLst/>
              <a:cxnLst/>
              <a:rect l="l" t="t" r="r" b="b"/>
              <a:pathLst>
                <a:path w="1417320" h="655320">
                  <a:moveTo>
                    <a:pt x="0" y="109219"/>
                  </a:moveTo>
                  <a:lnTo>
                    <a:pt x="8582" y="66704"/>
                  </a:lnTo>
                  <a:lnTo>
                    <a:pt x="31988" y="31988"/>
                  </a:lnTo>
                  <a:lnTo>
                    <a:pt x="66704" y="8582"/>
                  </a:lnTo>
                  <a:lnTo>
                    <a:pt x="109220" y="0"/>
                  </a:lnTo>
                  <a:lnTo>
                    <a:pt x="1308100" y="0"/>
                  </a:lnTo>
                  <a:lnTo>
                    <a:pt x="1350615" y="8582"/>
                  </a:lnTo>
                  <a:lnTo>
                    <a:pt x="1385331" y="31988"/>
                  </a:lnTo>
                  <a:lnTo>
                    <a:pt x="1408737" y="66704"/>
                  </a:lnTo>
                  <a:lnTo>
                    <a:pt x="1417320" y="109219"/>
                  </a:lnTo>
                  <a:lnTo>
                    <a:pt x="1417320" y="546100"/>
                  </a:lnTo>
                  <a:lnTo>
                    <a:pt x="1408737" y="588615"/>
                  </a:lnTo>
                  <a:lnTo>
                    <a:pt x="1385331" y="623331"/>
                  </a:lnTo>
                  <a:lnTo>
                    <a:pt x="1350615" y="646737"/>
                  </a:lnTo>
                  <a:lnTo>
                    <a:pt x="1308100" y="655319"/>
                  </a:lnTo>
                  <a:lnTo>
                    <a:pt x="109220" y="655319"/>
                  </a:lnTo>
                  <a:lnTo>
                    <a:pt x="66704" y="646737"/>
                  </a:lnTo>
                  <a:lnTo>
                    <a:pt x="31988" y="623331"/>
                  </a:lnTo>
                  <a:lnTo>
                    <a:pt x="8582" y="588615"/>
                  </a:lnTo>
                  <a:lnTo>
                    <a:pt x="0" y="546100"/>
                  </a:lnTo>
                  <a:lnTo>
                    <a:pt x="0" y="109219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/>
            </a:p>
          </p:txBody>
        </p:sp>
      </p:grpSp>
      <p:sp>
        <p:nvSpPr>
          <p:cNvPr id="27" name="object 27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1999" y="0"/>
                </a:moveTo>
                <a:lnTo>
                  <a:pt x="0" y="0"/>
                </a:lnTo>
                <a:lnTo>
                  <a:pt x="0" y="6857996"/>
                </a:lnTo>
                <a:lnTo>
                  <a:pt x="12191999" y="6857996"/>
                </a:lnTo>
                <a:lnTo>
                  <a:pt x="12191999" y="0"/>
                </a:lnTo>
                <a:close/>
              </a:path>
            </a:pathLst>
          </a:custGeom>
          <a:solidFill>
            <a:srgbClr val="000000">
              <a:alpha val="59999"/>
            </a:srgbClr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grpSp>
        <p:nvGrpSpPr>
          <p:cNvPr id="28" name="object 28"/>
          <p:cNvGrpSpPr/>
          <p:nvPr/>
        </p:nvGrpSpPr>
        <p:grpSpPr>
          <a:xfrm>
            <a:off x="585788" y="2924365"/>
            <a:ext cx="2156936" cy="771525"/>
            <a:chOff x="781050" y="3899153"/>
            <a:chExt cx="2875915" cy="1028700"/>
          </a:xfrm>
        </p:grpSpPr>
        <p:sp>
          <p:nvSpPr>
            <p:cNvPr id="29" name="object 29"/>
            <p:cNvSpPr/>
            <p:nvPr/>
          </p:nvSpPr>
          <p:spPr>
            <a:xfrm>
              <a:off x="800100" y="3918203"/>
              <a:ext cx="2837815" cy="990600"/>
            </a:xfrm>
            <a:custGeom>
              <a:avLst/>
              <a:gdLst/>
              <a:ahLst/>
              <a:cxnLst/>
              <a:rect l="l" t="t" r="r" b="b"/>
              <a:pathLst>
                <a:path w="2837815" h="990600">
                  <a:moveTo>
                    <a:pt x="2672588" y="0"/>
                  </a:moveTo>
                  <a:lnTo>
                    <a:pt x="165100" y="0"/>
                  </a:lnTo>
                  <a:lnTo>
                    <a:pt x="121208" y="5897"/>
                  </a:lnTo>
                  <a:lnTo>
                    <a:pt x="81769" y="22540"/>
                  </a:lnTo>
                  <a:lnTo>
                    <a:pt x="48355" y="48355"/>
                  </a:lnTo>
                  <a:lnTo>
                    <a:pt x="22540" y="81769"/>
                  </a:lnTo>
                  <a:lnTo>
                    <a:pt x="5897" y="121208"/>
                  </a:lnTo>
                  <a:lnTo>
                    <a:pt x="0" y="165100"/>
                  </a:lnTo>
                  <a:lnTo>
                    <a:pt x="0" y="825500"/>
                  </a:lnTo>
                  <a:lnTo>
                    <a:pt x="5897" y="869391"/>
                  </a:lnTo>
                  <a:lnTo>
                    <a:pt x="22540" y="908830"/>
                  </a:lnTo>
                  <a:lnTo>
                    <a:pt x="48355" y="942244"/>
                  </a:lnTo>
                  <a:lnTo>
                    <a:pt x="81769" y="968059"/>
                  </a:lnTo>
                  <a:lnTo>
                    <a:pt x="121208" y="984702"/>
                  </a:lnTo>
                  <a:lnTo>
                    <a:pt x="165100" y="990600"/>
                  </a:lnTo>
                  <a:lnTo>
                    <a:pt x="2672588" y="990600"/>
                  </a:lnTo>
                  <a:lnTo>
                    <a:pt x="2716479" y="984702"/>
                  </a:lnTo>
                  <a:lnTo>
                    <a:pt x="2755918" y="968059"/>
                  </a:lnTo>
                  <a:lnTo>
                    <a:pt x="2789332" y="942244"/>
                  </a:lnTo>
                  <a:lnTo>
                    <a:pt x="2815147" y="908830"/>
                  </a:lnTo>
                  <a:lnTo>
                    <a:pt x="2831790" y="869391"/>
                  </a:lnTo>
                  <a:lnTo>
                    <a:pt x="2837688" y="825500"/>
                  </a:lnTo>
                  <a:lnTo>
                    <a:pt x="2837688" y="165100"/>
                  </a:lnTo>
                  <a:lnTo>
                    <a:pt x="2831790" y="121208"/>
                  </a:lnTo>
                  <a:lnTo>
                    <a:pt x="2815147" y="81769"/>
                  </a:lnTo>
                  <a:lnTo>
                    <a:pt x="2789332" y="48355"/>
                  </a:lnTo>
                  <a:lnTo>
                    <a:pt x="2755918" y="22540"/>
                  </a:lnTo>
                  <a:lnTo>
                    <a:pt x="2716479" y="5897"/>
                  </a:lnTo>
                  <a:lnTo>
                    <a:pt x="267258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30" name="object 30"/>
            <p:cNvSpPr/>
            <p:nvPr/>
          </p:nvSpPr>
          <p:spPr>
            <a:xfrm>
              <a:off x="800100" y="3918203"/>
              <a:ext cx="2837815" cy="990600"/>
            </a:xfrm>
            <a:custGeom>
              <a:avLst/>
              <a:gdLst/>
              <a:ahLst/>
              <a:cxnLst/>
              <a:rect l="l" t="t" r="r" b="b"/>
              <a:pathLst>
                <a:path w="2837815" h="990600">
                  <a:moveTo>
                    <a:pt x="0" y="165100"/>
                  </a:moveTo>
                  <a:lnTo>
                    <a:pt x="5897" y="121208"/>
                  </a:lnTo>
                  <a:lnTo>
                    <a:pt x="22540" y="81769"/>
                  </a:lnTo>
                  <a:lnTo>
                    <a:pt x="48355" y="48355"/>
                  </a:lnTo>
                  <a:lnTo>
                    <a:pt x="81769" y="22540"/>
                  </a:lnTo>
                  <a:lnTo>
                    <a:pt x="121208" y="5897"/>
                  </a:lnTo>
                  <a:lnTo>
                    <a:pt x="165100" y="0"/>
                  </a:lnTo>
                  <a:lnTo>
                    <a:pt x="2672588" y="0"/>
                  </a:lnTo>
                  <a:lnTo>
                    <a:pt x="2716479" y="5897"/>
                  </a:lnTo>
                  <a:lnTo>
                    <a:pt x="2755918" y="22540"/>
                  </a:lnTo>
                  <a:lnTo>
                    <a:pt x="2789332" y="48355"/>
                  </a:lnTo>
                  <a:lnTo>
                    <a:pt x="2815147" y="81769"/>
                  </a:lnTo>
                  <a:lnTo>
                    <a:pt x="2831790" y="121208"/>
                  </a:lnTo>
                  <a:lnTo>
                    <a:pt x="2837688" y="165100"/>
                  </a:lnTo>
                  <a:lnTo>
                    <a:pt x="2837688" y="825500"/>
                  </a:lnTo>
                  <a:lnTo>
                    <a:pt x="2831790" y="869391"/>
                  </a:lnTo>
                  <a:lnTo>
                    <a:pt x="2815147" y="908830"/>
                  </a:lnTo>
                  <a:lnTo>
                    <a:pt x="2789332" y="942244"/>
                  </a:lnTo>
                  <a:lnTo>
                    <a:pt x="2755918" y="968059"/>
                  </a:lnTo>
                  <a:lnTo>
                    <a:pt x="2716479" y="984702"/>
                  </a:lnTo>
                  <a:lnTo>
                    <a:pt x="2672588" y="990600"/>
                  </a:lnTo>
                  <a:lnTo>
                    <a:pt x="165100" y="990600"/>
                  </a:lnTo>
                  <a:lnTo>
                    <a:pt x="121208" y="984702"/>
                  </a:lnTo>
                  <a:lnTo>
                    <a:pt x="81769" y="968059"/>
                  </a:lnTo>
                  <a:lnTo>
                    <a:pt x="48355" y="942244"/>
                  </a:lnTo>
                  <a:lnTo>
                    <a:pt x="22540" y="908830"/>
                  </a:lnTo>
                  <a:lnTo>
                    <a:pt x="5897" y="869391"/>
                  </a:lnTo>
                  <a:lnTo>
                    <a:pt x="0" y="825500"/>
                  </a:lnTo>
                  <a:lnTo>
                    <a:pt x="0" y="165100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/>
            </a:p>
          </p:txBody>
        </p:sp>
      </p:grpSp>
      <p:sp>
        <p:nvSpPr>
          <p:cNvPr id="31" name="object 31"/>
          <p:cNvSpPr txBox="1"/>
          <p:nvPr/>
        </p:nvSpPr>
        <p:spPr>
          <a:xfrm>
            <a:off x="847267" y="2980372"/>
            <a:ext cx="1633538" cy="632866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marR="3810" algn="ctr">
              <a:spcBef>
                <a:spcPts val="75"/>
              </a:spcBef>
            </a:pPr>
            <a:r>
              <a:rPr sz="1350" spc="-8" dirty="0">
                <a:latin typeface="Calibri"/>
                <a:cs typeface="Calibri"/>
              </a:rPr>
              <a:t>Hierarchical Navigable </a:t>
            </a:r>
            <a:r>
              <a:rPr sz="1350" dirty="0">
                <a:latin typeface="Calibri"/>
                <a:cs typeface="Calibri"/>
              </a:rPr>
              <a:t>Small</a:t>
            </a:r>
            <a:r>
              <a:rPr sz="1350" spc="-30" dirty="0">
                <a:latin typeface="Calibri"/>
                <a:cs typeface="Calibri"/>
              </a:rPr>
              <a:t> </a:t>
            </a:r>
            <a:r>
              <a:rPr sz="1350" dirty="0">
                <a:latin typeface="Calibri"/>
                <a:cs typeface="Calibri"/>
              </a:rPr>
              <a:t>World</a:t>
            </a:r>
            <a:r>
              <a:rPr sz="1350" spc="-49" dirty="0">
                <a:latin typeface="Calibri"/>
                <a:cs typeface="Calibri"/>
              </a:rPr>
              <a:t> </a:t>
            </a:r>
            <a:r>
              <a:rPr sz="1350" spc="-8" dirty="0">
                <a:latin typeface="Calibri"/>
                <a:cs typeface="Calibri"/>
              </a:rPr>
              <a:t>(HNSW) [Malkov+,</a:t>
            </a:r>
            <a:r>
              <a:rPr sz="1350" spc="-26" dirty="0">
                <a:latin typeface="Calibri"/>
                <a:cs typeface="Calibri"/>
              </a:rPr>
              <a:t> </a:t>
            </a:r>
            <a:r>
              <a:rPr sz="1350" spc="-15" dirty="0">
                <a:latin typeface="Calibri"/>
                <a:cs typeface="Calibri"/>
              </a:rPr>
              <a:t>TPAMI</a:t>
            </a:r>
            <a:r>
              <a:rPr sz="1350" spc="-23" dirty="0">
                <a:latin typeface="Calibri"/>
                <a:cs typeface="Calibri"/>
              </a:rPr>
              <a:t> </a:t>
            </a:r>
            <a:r>
              <a:rPr sz="1350" spc="-15" dirty="0">
                <a:latin typeface="Calibri"/>
                <a:cs typeface="Calibri"/>
              </a:rPr>
              <a:t>2019]</a:t>
            </a:r>
            <a:endParaRPr sz="1350">
              <a:latin typeface="Calibri"/>
              <a:cs typeface="Calibri"/>
            </a:endParaRPr>
          </a:p>
        </p:txBody>
      </p:sp>
      <p:grpSp>
        <p:nvGrpSpPr>
          <p:cNvPr id="32" name="object 32"/>
          <p:cNvGrpSpPr/>
          <p:nvPr/>
        </p:nvGrpSpPr>
        <p:grpSpPr>
          <a:xfrm>
            <a:off x="3591878" y="2108263"/>
            <a:ext cx="952500" cy="641508"/>
            <a:chOff x="4789170" y="2811017"/>
            <a:chExt cx="1270000" cy="855344"/>
          </a:xfrm>
        </p:grpSpPr>
        <p:sp>
          <p:nvSpPr>
            <p:cNvPr id="33" name="object 33"/>
            <p:cNvSpPr/>
            <p:nvPr/>
          </p:nvSpPr>
          <p:spPr>
            <a:xfrm>
              <a:off x="4808220" y="2830067"/>
              <a:ext cx="1231900" cy="817244"/>
            </a:xfrm>
            <a:custGeom>
              <a:avLst/>
              <a:gdLst/>
              <a:ahLst/>
              <a:cxnLst/>
              <a:rect l="l" t="t" r="r" b="b"/>
              <a:pathLst>
                <a:path w="1231900" h="817245">
                  <a:moveTo>
                    <a:pt x="1095247" y="0"/>
                  </a:moveTo>
                  <a:lnTo>
                    <a:pt x="136143" y="0"/>
                  </a:lnTo>
                  <a:lnTo>
                    <a:pt x="93114" y="6941"/>
                  </a:lnTo>
                  <a:lnTo>
                    <a:pt x="55741" y="26269"/>
                  </a:lnTo>
                  <a:lnTo>
                    <a:pt x="26269" y="55741"/>
                  </a:lnTo>
                  <a:lnTo>
                    <a:pt x="6941" y="93114"/>
                  </a:lnTo>
                  <a:lnTo>
                    <a:pt x="0" y="136144"/>
                  </a:lnTo>
                  <a:lnTo>
                    <a:pt x="0" y="680720"/>
                  </a:lnTo>
                  <a:lnTo>
                    <a:pt x="6941" y="723749"/>
                  </a:lnTo>
                  <a:lnTo>
                    <a:pt x="26269" y="761122"/>
                  </a:lnTo>
                  <a:lnTo>
                    <a:pt x="55741" y="790594"/>
                  </a:lnTo>
                  <a:lnTo>
                    <a:pt x="93114" y="809922"/>
                  </a:lnTo>
                  <a:lnTo>
                    <a:pt x="136143" y="816864"/>
                  </a:lnTo>
                  <a:lnTo>
                    <a:pt x="1095247" y="816864"/>
                  </a:lnTo>
                  <a:lnTo>
                    <a:pt x="1138277" y="809922"/>
                  </a:lnTo>
                  <a:lnTo>
                    <a:pt x="1175650" y="790594"/>
                  </a:lnTo>
                  <a:lnTo>
                    <a:pt x="1205122" y="761122"/>
                  </a:lnTo>
                  <a:lnTo>
                    <a:pt x="1224450" y="723749"/>
                  </a:lnTo>
                  <a:lnTo>
                    <a:pt x="1231391" y="680720"/>
                  </a:lnTo>
                  <a:lnTo>
                    <a:pt x="1231391" y="136144"/>
                  </a:lnTo>
                  <a:lnTo>
                    <a:pt x="1224450" y="93114"/>
                  </a:lnTo>
                  <a:lnTo>
                    <a:pt x="1205122" y="55741"/>
                  </a:lnTo>
                  <a:lnTo>
                    <a:pt x="1175650" y="26269"/>
                  </a:lnTo>
                  <a:lnTo>
                    <a:pt x="1138277" y="6941"/>
                  </a:lnTo>
                  <a:lnTo>
                    <a:pt x="109524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34" name="object 34"/>
            <p:cNvSpPr/>
            <p:nvPr/>
          </p:nvSpPr>
          <p:spPr>
            <a:xfrm>
              <a:off x="4808220" y="2830067"/>
              <a:ext cx="1231900" cy="817244"/>
            </a:xfrm>
            <a:custGeom>
              <a:avLst/>
              <a:gdLst/>
              <a:ahLst/>
              <a:cxnLst/>
              <a:rect l="l" t="t" r="r" b="b"/>
              <a:pathLst>
                <a:path w="1231900" h="817245">
                  <a:moveTo>
                    <a:pt x="0" y="136144"/>
                  </a:moveTo>
                  <a:lnTo>
                    <a:pt x="6941" y="93114"/>
                  </a:lnTo>
                  <a:lnTo>
                    <a:pt x="26269" y="55741"/>
                  </a:lnTo>
                  <a:lnTo>
                    <a:pt x="55741" y="26269"/>
                  </a:lnTo>
                  <a:lnTo>
                    <a:pt x="93114" y="6941"/>
                  </a:lnTo>
                  <a:lnTo>
                    <a:pt x="136143" y="0"/>
                  </a:lnTo>
                  <a:lnTo>
                    <a:pt x="1095247" y="0"/>
                  </a:lnTo>
                  <a:lnTo>
                    <a:pt x="1138277" y="6941"/>
                  </a:lnTo>
                  <a:lnTo>
                    <a:pt x="1175650" y="26269"/>
                  </a:lnTo>
                  <a:lnTo>
                    <a:pt x="1205122" y="55741"/>
                  </a:lnTo>
                  <a:lnTo>
                    <a:pt x="1224450" y="93114"/>
                  </a:lnTo>
                  <a:lnTo>
                    <a:pt x="1231391" y="136144"/>
                  </a:lnTo>
                  <a:lnTo>
                    <a:pt x="1231391" y="680720"/>
                  </a:lnTo>
                  <a:lnTo>
                    <a:pt x="1224450" y="723749"/>
                  </a:lnTo>
                  <a:lnTo>
                    <a:pt x="1205122" y="761122"/>
                  </a:lnTo>
                  <a:lnTo>
                    <a:pt x="1175650" y="790594"/>
                  </a:lnTo>
                  <a:lnTo>
                    <a:pt x="1138277" y="809922"/>
                  </a:lnTo>
                  <a:lnTo>
                    <a:pt x="1095247" y="816864"/>
                  </a:lnTo>
                  <a:lnTo>
                    <a:pt x="136143" y="816864"/>
                  </a:lnTo>
                  <a:lnTo>
                    <a:pt x="93114" y="809922"/>
                  </a:lnTo>
                  <a:lnTo>
                    <a:pt x="55741" y="790594"/>
                  </a:lnTo>
                  <a:lnTo>
                    <a:pt x="26269" y="761122"/>
                  </a:lnTo>
                  <a:lnTo>
                    <a:pt x="6941" y="723749"/>
                  </a:lnTo>
                  <a:lnTo>
                    <a:pt x="0" y="680720"/>
                  </a:lnTo>
                  <a:lnTo>
                    <a:pt x="0" y="136144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/>
            </a:p>
          </p:txBody>
        </p:sp>
      </p:grpSp>
      <p:sp>
        <p:nvSpPr>
          <p:cNvPr id="35" name="object 35"/>
          <p:cNvSpPr txBox="1"/>
          <p:nvPr/>
        </p:nvSpPr>
        <p:spPr>
          <a:xfrm>
            <a:off x="3905917" y="2304574"/>
            <a:ext cx="323850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350" spc="-8" dirty="0">
                <a:latin typeface="Calibri"/>
                <a:cs typeface="Calibri"/>
              </a:rPr>
              <a:t>faiss</a:t>
            </a:r>
            <a:endParaRPr sz="1350">
              <a:latin typeface="Calibri"/>
              <a:cs typeface="Calibri"/>
            </a:endParaRPr>
          </a:p>
        </p:txBody>
      </p:sp>
      <p:grpSp>
        <p:nvGrpSpPr>
          <p:cNvPr id="36" name="object 36"/>
          <p:cNvGrpSpPr/>
          <p:nvPr/>
        </p:nvGrpSpPr>
        <p:grpSpPr>
          <a:xfrm>
            <a:off x="4316539" y="2999804"/>
            <a:ext cx="952500" cy="641508"/>
            <a:chOff x="5755385" y="3999738"/>
            <a:chExt cx="1270000" cy="855344"/>
          </a:xfrm>
        </p:grpSpPr>
        <p:sp>
          <p:nvSpPr>
            <p:cNvPr id="37" name="object 37"/>
            <p:cNvSpPr/>
            <p:nvPr/>
          </p:nvSpPr>
          <p:spPr>
            <a:xfrm>
              <a:off x="5774435" y="4018788"/>
              <a:ext cx="1231900" cy="817244"/>
            </a:xfrm>
            <a:custGeom>
              <a:avLst/>
              <a:gdLst/>
              <a:ahLst/>
              <a:cxnLst/>
              <a:rect l="l" t="t" r="r" b="b"/>
              <a:pathLst>
                <a:path w="1231900" h="817245">
                  <a:moveTo>
                    <a:pt x="1095247" y="0"/>
                  </a:moveTo>
                  <a:lnTo>
                    <a:pt x="136143" y="0"/>
                  </a:lnTo>
                  <a:lnTo>
                    <a:pt x="93114" y="6941"/>
                  </a:lnTo>
                  <a:lnTo>
                    <a:pt x="55741" y="26269"/>
                  </a:lnTo>
                  <a:lnTo>
                    <a:pt x="26269" y="55741"/>
                  </a:lnTo>
                  <a:lnTo>
                    <a:pt x="6941" y="93114"/>
                  </a:lnTo>
                  <a:lnTo>
                    <a:pt x="0" y="136144"/>
                  </a:lnTo>
                  <a:lnTo>
                    <a:pt x="0" y="680719"/>
                  </a:lnTo>
                  <a:lnTo>
                    <a:pt x="6941" y="723749"/>
                  </a:lnTo>
                  <a:lnTo>
                    <a:pt x="26269" y="761122"/>
                  </a:lnTo>
                  <a:lnTo>
                    <a:pt x="55741" y="790594"/>
                  </a:lnTo>
                  <a:lnTo>
                    <a:pt x="93114" y="809922"/>
                  </a:lnTo>
                  <a:lnTo>
                    <a:pt x="136143" y="816863"/>
                  </a:lnTo>
                  <a:lnTo>
                    <a:pt x="1095247" y="816863"/>
                  </a:lnTo>
                  <a:lnTo>
                    <a:pt x="1138277" y="809922"/>
                  </a:lnTo>
                  <a:lnTo>
                    <a:pt x="1175650" y="790594"/>
                  </a:lnTo>
                  <a:lnTo>
                    <a:pt x="1205122" y="761122"/>
                  </a:lnTo>
                  <a:lnTo>
                    <a:pt x="1224450" y="723749"/>
                  </a:lnTo>
                  <a:lnTo>
                    <a:pt x="1231391" y="680719"/>
                  </a:lnTo>
                  <a:lnTo>
                    <a:pt x="1231391" y="136144"/>
                  </a:lnTo>
                  <a:lnTo>
                    <a:pt x="1224450" y="93114"/>
                  </a:lnTo>
                  <a:lnTo>
                    <a:pt x="1205122" y="55741"/>
                  </a:lnTo>
                  <a:lnTo>
                    <a:pt x="1175650" y="26269"/>
                  </a:lnTo>
                  <a:lnTo>
                    <a:pt x="1138277" y="6941"/>
                  </a:lnTo>
                  <a:lnTo>
                    <a:pt x="109524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38" name="object 38"/>
            <p:cNvSpPr/>
            <p:nvPr/>
          </p:nvSpPr>
          <p:spPr>
            <a:xfrm>
              <a:off x="5774435" y="4018788"/>
              <a:ext cx="1231900" cy="817244"/>
            </a:xfrm>
            <a:custGeom>
              <a:avLst/>
              <a:gdLst/>
              <a:ahLst/>
              <a:cxnLst/>
              <a:rect l="l" t="t" r="r" b="b"/>
              <a:pathLst>
                <a:path w="1231900" h="817245">
                  <a:moveTo>
                    <a:pt x="0" y="136144"/>
                  </a:moveTo>
                  <a:lnTo>
                    <a:pt x="6941" y="93114"/>
                  </a:lnTo>
                  <a:lnTo>
                    <a:pt x="26269" y="55741"/>
                  </a:lnTo>
                  <a:lnTo>
                    <a:pt x="55741" y="26269"/>
                  </a:lnTo>
                  <a:lnTo>
                    <a:pt x="93114" y="6941"/>
                  </a:lnTo>
                  <a:lnTo>
                    <a:pt x="136143" y="0"/>
                  </a:lnTo>
                  <a:lnTo>
                    <a:pt x="1095247" y="0"/>
                  </a:lnTo>
                  <a:lnTo>
                    <a:pt x="1138277" y="6941"/>
                  </a:lnTo>
                  <a:lnTo>
                    <a:pt x="1175650" y="26269"/>
                  </a:lnTo>
                  <a:lnTo>
                    <a:pt x="1205122" y="55741"/>
                  </a:lnTo>
                  <a:lnTo>
                    <a:pt x="1224450" y="93114"/>
                  </a:lnTo>
                  <a:lnTo>
                    <a:pt x="1231391" y="136144"/>
                  </a:lnTo>
                  <a:lnTo>
                    <a:pt x="1231391" y="680719"/>
                  </a:lnTo>
                  <a:lnTo>
                    <a:pt x="1224450" y="723749"/>
                  </a:lnTo>
                  <a:lnTo>
                    <a:pt x="1205122" y="761122"/>
                  </a:lnTo>
                  <a:lnTo>
                    <a:pt x="1175650" y="790594"/>
                  </a:lnTo>
                  <a:lnTo>
                    <a:pt x="1138277" y="809922"/>
                  </a:lnTo>
                  <a:lnTo>
                    <a:pt x="1095247" y="816863"/>
                  </a:lnTo>
                  <a:lnTo>
                    <a:pt x="136143" y="816863"/>
                  </a:lnTo>
                  <a:lnTo>
                    <a:pt x="93114" y="809922"/>
                  </a:lnTo>
                  <a:lnTo>
                    <a:pt x="55741" y="790594"/>
                  </a:lnTo>
                  <a:lnTo>
                    <a:pt x="26269" y="761122"/>
                  </a:lnTo>
                  <a:lnTo>
                    <a:pt x="6941" y="723749"/>
                  </a:lnTo>
                  <a:lnTo>
                    <a:pt x="0" y="680719"/>
                  </a:lnTo>
                  <a:lnTo>
                    <a:pt x="0" y="136144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/>
            </a:p>
          </p:txBody>
        </p:sp>
      </p:grpSp>
      <p:sp>
        <p:nvSpPr>
          <p:cNvPr id="39" name="object 39"/>
          <p:cNvSpPr txBox="1"/>
          <p:nvPr/>
        </p:nvSpPr>
        <p:spPr>
          <a:xfrm>
            <a:off x="4510849" y="3196838"/>
            <a:ext cx="562451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350" spc="-8" dirty="0">
                <a:latin typeface="Calibri"/>
                <a:cs typeface="Calibri"/>
              </a:rPr>
              <a:t>NMSLIB</a:t>
            </a:r>
            <a:endParaRPr sz="1350">
              <a:latin typeface="Calibri"/>
              <a:cs typeface="Calibri"/>
            </a:endParaRPr>
          </a:p>
        </p:txBody>
      </p:sp>
      <p:grpSp>
        <p:nvGrpSpPr>
          <p:cNvPr id="40" name="object 40"/>
          <p:cNvGrpSpPr/>
          <p:nvPr/>
        </p:nvGrpSpPr>
        <p:grpSpPr>
          <a:xfrm>
            <a:off x="3315271" y="3690176"/>
            <a:ext cx="952500" cy="641508"/>
            <a:chOff x="4420361" y="4920234"/>
            <a:chExt cx="1270000" cy="855344"/>
          </a:xfrm>
        </p:grpSpPr>
        <p:sp>
          <p:nvSpPr>
            <p:cNvPr id="41" name="object 41"/>
            <p:cNvSpPr/>
            <p:nvPr/>
          </p:nvSpPr>
          <p:spPr>
            <a:xfrm>
              <a:off x="4439411" y="4939284"/>
              <a:ext cx="1231900" cy="817244"/>
            </a:xfrm>
            <a:custGeom>
              <a:avLst/>
              <a:gdLst/>
              <a:ahLst/>
              <a:cxnLst/>
              <a:rect l="l" t="t" r="r" b="b"/>
              <a:pathLst>
                <a:path w="1231900" h="817245">
                  <a:moveTo>
                    <a:pt x="1095248" y="0"/>
                  </a:moveTo>
                  <a:lnTo>
                    <a:pt x="136143" y="0"/>
                  </a:lnTo>
                  <a:lnTo>
                    <a:pt x="93114" y="6941"/>
                  </a:lnTo>
                  <a:lnTo>
                    <a:pt x="55741" y="26269"/>
                  </a:lnTo>
                  <a:lnTo>
                    <a:pt x="26269" y="55741"/>
                  </a:lnTo>
                  <a:lnTo>
                    <a:pt x="6941" y="93114"/>
                  </a:lnTo>
                  <a:lnTo>
                    <a:pt x="0" y="136144"/>
                  </a:lnTo>
                  <a:lnTo>
                    <a:pt x="0" y="680720"/>
                  </a:lnTo>
                  <a:lnTo>
                    <a:pt x="6941" y="723749"/>
                  </a:lnTo>
                  <a:lnTo>
                    <a:pt x="26269" y="761122"/>
                  </a:lnTo>
                  <a:lnTo>
                    <a:pt x="55741" y="790594"/>
                  </a:lnTo>
                  <a:lnTo>
                    <a:pt x="93114" y="809922"/>
                  </a:lnTo>
                  <a:lnTo>
                    <a:pt x="136143" y="816864"/>
                  </a:lnTo>
                  <a:lnTo>
                    <a:pt x="1095248" y="816864"/>
                  </a:lnTo>
                  <a:lnTo>
                    <a:pt x="1138277" y="809922"/>
                  </a:lnTo>
                  <a:lnTo>
                    <a:pt x="1175650" y="790594"/>
                  </a:lnTo>
                  <a:lnTo>
                    <a:pt x="1205122" y="761122"/>
                  </a:lnTo>
                  <a:lnTo>
                    <a:pt x="1224450" y="723749"/>
                  </a:lnTo>
                  <a:lnTo>
                    <a:pt x="1231391" y="680720"/>
                  </a:lnTo>
                  <a:lnTo>
                    <a:pt x="1231391" y="136144"/>
                  </a:lnTo>
                  <a:lnTo>
                    <a:pt x="1224450" y="93114"/>
                  </a:lnTo>
                  <a:lnTo>
                    <a:pt x="1205122" y="55741"/>
                  </a:lnTo>
                  <a:lnTo>
                    <a:pt x="1175650" y="26269"/>
                  </a:lnTo>
                  <a:lnTo>
                    <a:pt x="1138277" y="6941"/>
                  </a:lnTo>
                  <a:lnTo>
                    <a:pt x="109524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42" name="object 42"/>
            <p:cNvSpPr/>
            <p:nvPr/>
          </p:nvSpPr>
          <p:spPr>
            <a:xfrm>
              <a:off x="4439411" y="4939284"/>
              <a:ext cx="1231900" cy="817244"/>
            </a:xfrm>
            <a:custGeom>
              <a:avLst/>
              <a:gdLst/>
              <a:ahLst/>
              <a:cxnLst/>
              <a:rect l="l" t="t" r="r" b="b"/>
              <a:pathLst>
                <a:path w="1231900" h="817245">
                  <a:moveTo>
                    <a:pt x="0" y="136144"/>
                  </a:moveTo>
                  <a:lnTo>
                    <a:pt x="6941" y="93114"/>
                  </a:lnTo>
                  <a:lnTo>
                    <a:pt x="26269" y="55741"/>
                  </a:lnTo>
                  <a:lnTo>
                    <a:pt x="55741" y="26269"/>
                  </a:lnTo>
                  <a:lnTo>
                    <a:pt x="93114" y="6941"/>
                  </a:lnTo>
                  <a:lnTo>
                    <a:pt x="136143" y="0"/>
                  </a:lnTo>
                  <a:lnTo>
                    <a:pt x="1095248" y="0"/>
                  </a:lnTo>
                  <a:lnTo>
                    <a:pt x="1138277" y="6941"/>
                  </a:lnTo>
                  <a:lnTo>
                    <a:pt x="1175650" y="26269"/>
                  </a:lnTo>
                  <a:lnTo>
                    <a:pt x="1205122" y="55741"/>
                  </a:lnTo>
                  <a:lnTo>
                    <a:pt x="1224450" y="93114"/>
                  </a:lnTo>
                  <a:lnTo>
                    <a:pt x="1231391" y="136144"/>
                  </a:lnTo>
                  <a:lnTo>
                    <a:pt x="1231391" y="680720"/>
                  </a:lnTo>
                  <a:lnTo>
                    <a:pt x="1224450" y="723749"/>
                  </a:lnTo>
                  <a:lnTo>
                    <a:pt x="1205122" y="761122"/>
                  </a:lnTo>
                  <a:lnTo>
                    <a:pt x="1175650" y="790594"/>
                  </a:lnTo>
                  <a:lnTo>
                    <a:pt x="1138277" y="809922"/>
                  </a:lnTo>
                  <a:lnTo>
                    <a:pt x="1095248" y="816864"/>
                  </a:lnTo>
                  <a:lnTo>
                    <a:pt x="136143" y="816864"/>
                  </a:lnTo>
                  <a:lnTo>
                    <a:pt x="93114" y="809922"/>
                  </a:lnTo>
                  <a:lnTo>
                    <a:pt x="55741" y="790594"/>
                  </a:lnTo>
                  <a:lnTo>
                    <a:pt x="26269" y="761122"/>
                  </a:lnTo>
                  <a:lnTo>
                    <a:pt x="6941" y="723749"/>
                  </a:lnTo>
                  <a:lnTo>
                    <a:pt x="0" y="680720"/>
                  </a:lnTo>
                  <a:lnTo>
                    <a:pt x="0" y="136144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/>
            </a:p>
          </p:txBody>
        </p:sp>
      </p:grpSp>
      <p:sp>
        <p:nvSpPr>
          <p:cNvPr id="43" name="object 43"/>
          <p:cNvSpPr txBox="1"/>
          <p:nvPr/>
        </p:nvSpPr>
        <p:spPr>
          <a:xfrm>
            <a:off x="3513678" y="3886924"/>
            <a:ext cx="554831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350" spc="-8" dirty="0">
                <a:latin typeface="Calibri"/>
                <a:cs typeface="Calibri"/>
              </a:rPr>
              <a:t>hnswlib</a:t>
            </a:r>
            <a:endParaRPr sz="1350">
              <a:latin typeface="Calibri"/>
              <a:cs typeface="Calibri"/>
            </a:endParaRPr>
          </a:p>
        </p:txBody>
      </p:sp>
      <p:grpSp>
        <p:nvGrpSpPr>
          <p:cNvPr id="44" name="object 44"/>
          <p:cNvGrpSpPr/>
          <p:nvPr/>
        </p:nvGrpSpPr>
        <p:grpSpPr>
          <a:xfrm>
            <a:off x="476059" y="306895"/>
            <a:ext cx="5110638" cy="2450783"/>
            <a:chOff x="634745" y="409194"/>
            <a:chExt cx="6814184" cy="3267710"/>
          </a:xfrm>
        </p:grpSpPr>
        <p:sp>
          <p:nvSpPr>
            <p:cNvPr id="45" name="object 45"/>
            <p:cNvSpPr/>
            <p:nvPr/>
          </p:nvSpPr>
          <p:spPr>
            <a:xfrm>
              <a:off x="653795" y="428244"/>
              <a:ext cx="6776084" cy="3229610"/>
            </a:xfrm>
            <a:custGeom>
              <a:avLst/>
              <a:gdLst/>
              <a:ahLst/>
              <a:cxnLst/>
              <a:rect l="l" t="t" r="r" b="b"/>
              <a:pathLst>
                <a:path w="6776084" h="3229610">
                  <a:moveTo>
                    <a:pt x="2823210" y="1341119"/>
                  </a:moveTo>
                  <a:lnTo>
                    <a:pt x="1129284" y="1341119"/>
                  </a:lnTo>
                  <a:lnTo>
                    <a:pt x="2573020" y="3229229"/>
                  </a:lnTo>
                  <a:lnTo>
                    <a:pt x="2823210" y="1341119"/>
                  </a:lnTo>
                  <a:close/>
                </a:path>
                <a:path w="6776084" h="3229610">
                  <a:moveTo>
                    <a:pt x="6552183" y="0"/>
                  </a:moveTo>
                  <a:lnTo>
                    <a:pt x="223520" y="0"/>
                  </a:lnTo>
                  <a:lnTo>
                    <a:pt x="178473" y="4541"/>
                  </a:lnTo>
                  <a:lnTo>
                    <a:pt x="136517" y="17565"/>
                  </a:lnTo>
                  <a:lnTo>
                    <a:pt x="98549" y="38174"/>
                  </a:lnTo>
                  <a:lnTo>
                    <a:pt x="65468" y="65468"/>
                  </a:lnTo>
                  <a:lnTo>
                    <a:pt x="38174" y="98549"/>
                  </a:lnTo>
                  <a:lnTo>
                    <a:pt x="17565" y="136517"/>
                  </a:lnTo>
                  <a:lnTo>
                    <a:pt x="4541" y="178473"/>
                  </a:lnTo>
                  <a:lnTo>
                    <a:pt x="0" y="223519"/>
                  </a:lnTo>
                  <a:lnTo>
                    <a:pt x="0" y="1117600"/>
                  </a:lnTo>
                  <a:lnTo>
                    <a:pt x="4541" y="1162646"/>
                  </a:lnTo>
                  <a:lnTo>
                    <a:pt x="17565" y="1204602"/>
                  </a:lnTo>
                  <a:lnTo>
                    <a:pt x="38174" y="1242570"/>
                  </a:lnTo>
                  <a:lnTo>
                    <a:pt x="65468" y="1275651"/>
                  </a:lnTo>
                  <a:lnTo>
                    <a:pt x="98549" y="1302945"/>
                  </a:lnTo>
                  <a:lnTo>
                    <a:pt x="136517" y="1323554"/>
                  </a:lnTo>
                  <a:lnTo>
                    <a:pt x="178473" y="1336578"/>
                  </a:lnTo>
                  <a:lnTo>
                    <a:pt x="223520" y="1341119"/>
                  </a:lnTo>
                  <a:lnTo>
                    <a:pt x="6552183" y="1341119"/>
                  </a:lnTo>
                  <a:lnTo>
                    <a:pt x="6597230" y="1336578"/>
                  </a:lnTo>
                  <a:lnTo>
                    <a:pt x="6639186" y="1323554"/>
                  </a:lnTo>
                  <a:lnTo>
                    <a:pt x="6677154" y="1302945"/>
                  </a:lnTo>
                  <a:lnTo>
                    <a:pt x="6710235" y="1275651"/>
                  </a:lnTo>
                  <a:lnTo>
                    <a:pt x="6737529" y="1242570"/>
                  </a:lnTo>
                  <a:lnTo>
                    <a:pt x="6758138" y="1204602"/>
                  </a:lnTo>
                  <a:lnTo>
                    <a:pt x="6771162" y="1162646"/>
                  </a:lnTo>
                  <a:lnTo>
                    <a:pt x="6775704" y="1117600"/>
                  </a:lnTo>
                  <a:lnTo>
                    <a:pt x="6775704" y="223519"/>
                  </a:lnTo>
                  <a:lnTo>
                    <a:pt x="6771162" y="178473"/>
                  </a:lnTo>
                  <a:lnTo>
                    <a:pt x="6758138" y="136517"/>
                  </a:lnTo>
                  <a:lnTo>
                    <a:pt x="6737529" y="98549"/>
                  </a:lnTo>
                  <a:lnTo>
                    <a:pt x="6710235" y="65468"/>
                  </a:lnTo>
                  <a:lnTo>
                    <a:pt x="6677154" y="38174"/>
                  </a:lnTo>
                  <a:lnTo>
                    <a:pt x="6639186" y="17565"/>
                  </a:lnTo>
                  <a:lnTo>
                    <a:pt x="6597230" y="4541"/>
                  </a:lnTo>
                  <a:lnTo>
                    <a:pt x="6552183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46" name="object 46"/>
            <p:cNvSpPr/>
            <p:nvPr/>
          </p:nvSpPr>
          <p:spPr>
            <a:xfrm>
              <a:off x="653795" y="428244"/>
              <a:ext cx="6776084" cy="3229610"/>
            </a:xfrm>
            <a:custGeom>
              <a:avLst/>
              <a:gdLst/>
              <a:ahLst/>
              <a:cxnLst/>
              <a:rect l="l" t="t" r="r" b="b"/>
              <a:pathLst>
                <a:path w="6776084" h="3229610">
                  <a:moveTo>
                    <a:pt x="0" y="223519"/>
                  </a:moveTo>
                  <a:lnTo>
                    <a:pt x="4541" y="178473"/>
                  </a:lnTo>
                  <a:lnTo>
                    <a:pt x="17565" y="136517"/>
                  </a:lnTo>
                  <a:lnTo>
                    <a:pt x="38174" y="98549"/>
                  </a:lnTo>
                  <a:lnTo>
                    <a:pt x="65468" y="65468"/>
                  </a:lnTo>
                  <a:lnTo>
                    <a:pt x="98549" y="38174"/>
                  </a:lnTo>
                  <a:lnTo>
                    <a:pt x="136517" y="17565"/>
                  </a:lnTo>
                  <a:lnTo>
                    <a:pt x="178473" y="4541"/>
                  </a:lnTo>
                  <a:lnTo>
                    <a:pt x="223520" y="0"/>
                  </a:lnTo>
                  <a:lnTo>
                    <a:pt x="1129284" y="0"/>
                  </a:lnTo>
                  <a:lnTo>
                    <a:pt x="2823210" y="0"/>
                  </a:lnTo>
                  <a:lnTo>
                    <a:pt x="6552183" y="0"/>
                  </a:lnTo>
                  <a:lnTo>
                    <a:pt x="6597230" y="4541"/>
                  </a:lnTo>
                  <a:lnTo>
                    <a:pt x="6639186" y="17565"/>
                  </a:lnTo>
                  <a:lnTo>
                    <a:pt x="6677154" y="38174"/>
                  </a:lnTo>
                  <a:lnTo>
                    <a:pt x="6710235" y="65468"/>
                  </a:lnTo>
                  <a:lnTo>
                    <a:pt x="6737529" y="98549"/>
                  </a:lnTo>
                  <a:lnTo>
                    <a:pt x="6758138" y="136517"/>
                  </a:lnTo>
                  <a:lnTo>
                    <a:pt x="6771162" y="178473"/>
                  </a:lnTo>
                  <a:lnTo>
                    <a:pt x="6775704" y="223519"/>
                  </a:lnTo>
                  <a:lnTo>
                    <a:pt x="6775704" y="782319"/>
                  </a:lnTo>
                  <a:lnTo>
                    <a:pt x="6775704" y="1117600"/>
                  </a:lnTo>
                  <a:lnTo>
                    <a:pt x="6771162" y="1162646"/>
                  </a:lnTo>
                  <a:lnTo>
                    <a:pt x="6758138" y="1204602"/>
                  </a:lnTo>
                  <a:lnTo>
                    <a:pt x="6737529" y="1242570"/>
                  </a:lnTo>
                  <a:lnTo>
                    <a:pt x="6710235" y="1275651"/>
                  </a:lnTo>
                  <a:lnTo>
                    <a:pt x="6677154" y="1302945"/>
                  </a:lnTo>
                  <a:lnTo>
                    <a:pt x="6639186" y="1323554"/>
                  </a:lnTo>
                  <a:lnTo>
                    <a:pt x="6597230" y="1336578"/>
                  </a:lnTo>
                  <a:lnTo>
                    <a:pt x="6552183" y="1341119"/>
                  </a:lnTo>
                  <a:lnTo>
                    <a:pt x="2823210" y="1341119"/>
                  </a:lnTo>
                  <a:lnTo>
                    <a:pt x="2573020" y="3229229"/>
                  </a:lnTo>
                  <a:lnTo>
                    <a:pt x="1129284" y="1341119"/>
                  </a:lnTo>
                  <a:lnTo>
                    <a:pt x="223520" y="1341119"/>
                  </a:lnTo>
                  <a:lnTo>
                    <a:pt x="178473" y="1336578"/>
                  </a:lnTo>
                  <a:lnTo>
                    <a:pt x="136517" y="1323554"/>
                  </a:lnTo>
                  <a:lnTo>
                    <a:pt x="98549" y="1302945"/>
                  </a:lnTo>
                  <a:lnTo>
                    <a:pt x="65468" y="1275651"/>
                  </a:lnTo>
                  <a:lnTo>
                    <a:pt x="38174" y="1242570"/>
                  </a:lnTo>
                  <a:lnTo>
                    <a:pt x="17565" y="1204602"/>
                  </a:lnTo>
                  <a:lnTo>
                    <a:pt x="4541" y="1162646"/>
                  </a:lnTo>
                  <a:lnTo>
                    <a:pt x="0" y="1117600"/>
                  </a:lnTo>
                  <a:lnTo>
                    <a:pt x="0" y="782319"/>
                  </a:lnTo>
                  <a:lnTo>
                    <a:pt x="0" y="223519"/>
                  </a:lnTo>
                  <a:close/>
                </a:path>
              </a:pathLst>
            </a:custGeom>
            <a:ln w="380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/>
            </a:p>
          </p:txBody>
        </p:sp>
      </p:grpSp>
      <p:sp>
        <p:nvSpPr>
          <p:cNvPr id="47" name="object 47"/>
          <p:cNvSpPr/>
          <p:nvPr/>
        </p:nvSpPr>
        <p:spPr>
          <a:xfrm>
            <a:off x="2821019" y="2819685"/>
            <a:ext cx="1409223" cy="821055"/>
          </a:xfrm>
          <a:custGeom>
            <a:avLst/>
            <a:gdLst/>
            <a:ahLst/>
            <a:cxnLst/>
            <a:rect l="l" t="t" r="r" b="b"/>
            <a:pathLst>
              <a:path w="1878964" h="1094739">
                <a:moveTo>
                  <a:pt x="1878965" y="578612"/>
                </a:moveTo>
                <a:lnTo>
                  <a:pt x="1863979" y="565048"/>
                </a:lnTo>
                <a:lnTo>
                  <a:pt x="1689608" y="407035"/>
                </a:lnTo>
                <a:lnTo>
                  <a:pt x="1668741" y="481596"/>
                </a:lnTo>
                <a:lnTo>
                  <a:pt x="1593215" y="467614"/>
                </a:lnTo>
                <a:lnTo>
                  <a:pt x="1542796" y="461772"/>
                </a:lnTo>
                <a:lnTo>
                  <a:pt x="1491996" y="457327"/>
                </a:lnTo>
                <a:lnTo>
                  <a:pt x="1390142" y="453009"/>
                </a:lnTo>
                <a:lnTo>
                  <a:pt x="1286129" y="453898"/>
                </a:lnTo>
                <a:lnTo>
                  <a:pt x="1179957" y="459359"/>
                </a:lnTo>
                <a:lnTo>
                  <a:pt x="1070991" y="468503"/>
                </a:lnTo>
                <a:lnTo>
                  <a:pt x="958723" y="480314"/>
                </a:lnTo>
                <a:lnTo>
                  <a:pt x="596773" y="525780"/>
                </a:lnTo>
                <a:lnTo>
                  <a:pt x="596900" y="525780"/>
                </a:lnTo>
                <a:lnTo>
                  <a:pt x="532003" y="533781"/>
                </a:lnTo>
                <a:lnTo>
                  <a:pt x="532130" y="533654"/>
                </a:lnTo>
                <a:lnTo>
                  <a:pt x="482460" y="539648"/>
                </a:lnTo>
                <a:lnTo>
                  <a:pt x="482854" y="539496"/>
                </a:lnTo>
                <a:lnTo>
                  <a:pt x="489267" y="536829"/>
                </a:lnTo>
                <a:lnTo>
                  <a:pt x="499364" y="532638"/>
                </a:lnTo>
                <a:lnTo>
                  <a:pt x="515239" y="525780"/>
                </a:lnTo>
                <a:lnTo>
                  <a:pt x="530479" y="518668"/>
                </a:lnTo>
                <a:lnTo>
                  <a:pt x="543877" y="512191"/>
                </a:lnTo>
                <a:lnTo>
                  <a:pt x="545465" y="511429"/>
                </a:lnTo>
                <a:lnTo>
                  <a:pt x="573024" y="496824"/>
                </a:lnTo>
                <a:lnTo>
                  <a:pt x="578231" y="493776"/>
                </a:lnTo>
                <a:lnTo>
                  <a:pt x="589076" y="487426"/>
                </a:lnTo>
                <a:lnTo>
                  <a:pt x="599059" y="481584"/>
                </a:lnTo>
                <a:lnTo>
                  <a:pt x="599630" y="481203"/>
                </a:lnTo>
                <a:lnTo>
                  <a:pt x="609117" y="474980"/>
                </a:lnTo>
                <a:lnTo>
                  <a:pt x="618604" y="468757"/>
                </a:lnTo>
                <a:lnTo>
                  <a:pt x="623443" y="465582"/>
                </a:lnTo>
                <a:lnTo>
                  <a:pt x="627837" y="462407"/>
                </a:lnTo>
                <a:lnTo>
                  <a:pt x="636651" y="456057"/>
                </a:lnTo>
                <a:lnTo>
                  <a:pt x="644931" y="450088"/>
                </a:lnTo>
                <a:lnTo>
                  <a:pt x="646176" y="449199"/>
                </a:lnTo>
                <a:lnTo>
                  <a:pt x="653580" y="443230"/>
                </a:lnTo>
                <a:lnTo>
                  <a:pt x="667766" y="431800"/>
                </a:lnTo>
                <a:lnTo>
                  <a:pt x="669925" y="429895"/>
                </a:lnTo>
                <a:lnTo>
                  <a:pt x="684047" y="417449"/>
                </a:lnTo>
                <a:lnTo>
                  <a:pt x="685342" y="416306"/>
                </a:lnTo>
                <a:lnTo>
                  <a:pt x="688086" y="413893"/>
                </a:lnTo>
                <a:lnTo>
                  <a:pt x="700125" y="402463"/>
                </a:lnTo>
                <a:lnTo>
                  <a:pt x="707771" y="395224"/>
                </a:lnTo>
                <a:lnTo>
                  <a:pt x="713663" y="389128"/>
                </a:lnTo>
                <a:lnTo>
                  <a:pt x="726694" y="375666"/>
                </a:lnTo>
                <a:lnTo>
                  <a:pt x="729272" y="372872"/>
                </a:lnTo>
                <a:lnTo>
                  <a:pt x="743699" y="357251"/>
                </a:lnTo>
                <a:lnTo>
                  <a:pt x="745236" y="355600"/>
                </a:lnTo>
                <a:lnTo>
                  <a:pt x="757631" y="341503"/>
                </a:lnTo>
                <a:lnTo>
                  <a:pt x="763778" y="334518"/>
                </a:lnTo>
                <a:lnTo>
                  <a:pt x="773582" y="322961"/>
                </a:lnTo>
                <a:lnTo>
                  <a:pt x="782320" y="312674"/>
                </a:lnTo>
                <a:lnTo>
                  <a:pt x="801497" y="289814"/>
                </a:lnTo>
                <a:lnTo>
                  <a:pt x="821194" y="265938"/>
                </a:lnTo>
                <a:lnTo>
                  <a:pt x="821309" y="265811"/>
                </a:lnTo>
                <a:lnTo>
                  <a:pt x="821182" y="265938"/>
                </a:lnTo>
                <a:lnTo>
                  <a:pt x="823290" y="263398"/>
                </a:lnTo>
                <a:lnTo>
                  <a:pt x="842010" y="240919"/>
                </a:lnTo>
                <a:lnTo>
                  <a:pt x="863981" y="214630"/>
                </a:lnTo>
                <a:lnTo>
                  <a:pt x="863219" y="215646"/>
                </a:lnTo>
                <a:lnTo>
                  <a:pt x="864120" y="214630"/>
                </a:lnTo>
                <a:lnTo>
                  <a:pt x="882789" y="193789"/>
                </a:lnTo>
                <a:lnTo>
                  <a:pt x="938022" y="245237"/>
                </a:lnTo>
                <a:lnTo>
                  <a:pt x="980325" y="101396"/>
                </a:lnTo>
                <a:lnTo>
                  <a:pt x="1010158" y="0"/>
                </a:lnTo>
                <a:lnTo>
                  <a:pt x="770763" y="89408"/>
                </a:lnTo>
                <a:lnTo>
                  <a:pt x="827049" y="141859"/>
                </a:lnTo>
                <a:lnTo>
                  <a:pt x="806069" y="165227"/>
                </a:lnTo>
                <a:lnTo>
                  <a:pt x="762508" y="217297"/>
                </a:lnTo>
                <a:lnTo>
                  <a:pt x="742823" y="241300"/>
                </a:lnTo>
                <a:lnTo>
                  <a:pt x="742950" y="241046"/>
                </a:lnTo>
                <a:lnTo>
                  <a:pt x="742734" y="241300"/>
                </a:lnTo>
                <a:lnTo>
                  <a:pt x="724027" y="263525"/>
                </a:lnTo>
                <a:lnTo>
                  <a:pt x="724154" y="263398"/>
                </a:lnTo>
                <a:lnTo>
                  <a:pt x="705866" y="284988"/>
                </a:lnTo>
                <a:lnTo>
                  <a:pt x="706247" y="284480"/>
                </a:lnTo>
                <a:lnTo>
                  <a:pt x="705789" y="284988"/>
                </a:lnTo>
                <a:lnTo>
                  <a:pt x="688340" y="304927"/>
                </a:lnTo>
                <a:lnTo>
                  <a:pt x="688848" y="304292"/>
                </a:lnTo>
                <a:lnTo>
                  <a:pt x="688251" y="304927"/>
                </a:lnTo>
                <a:lnTo>
                  <a:pt x="670941" y="323723"/>
                </a:lnTo>
                <a:lnTo>
                  <a:pt x="671703" y="322961"/>
                </a:lnTo>
                <a:lnTo>
                  <a:pt x="653669" y="341503"/>
                </a:lnTo>
                <a:lnTo>
                  <a:pt x="654558" y="340487"/>
                </a:lnTo>
                <a:lnTo>
                  <a:pt x="636270" y="358025"/>
                </a:lnTo>
                <a:lnTo>
                  <a:pt x="618236" y="373786"/>
                </a:lnTo>
                <a:lnTo>
                  <a:pt x="619379" y="372872"/>
                </a:lnTo>
                <a:lnTo>
                  <a:pt x="617982" y="374015"/>
                </a:lnTo>
                <a:lnTo>
                  <a:pt x="618236" y="373786"/>
                </a:lnTo>
                <a:lnTo>
                  <a:pt x="617956" y="374015"/>
                </a:lnTo>
                <a:lnTo>
                  <a:pt x="599186" y="389128"/>
                </a:lnTo>
                <a:lnTo>
                  <a:pt x="600583" y="387985"/>
                </a:lnTo>
                <a:lnTo>
                  <a:pt x="579589" y="403326"/>
                </a:lnTo>
                <a:lnTo>
                  <a:pt x="580898" y="402463"/>
                </a:lnTo>
                <a:lnTo>
                  <a:pt x="579374" y="403479"/>
                </a:lnTo>
                <a:lnTo>
                  <a:pt x="579589" y="403326"/>
                </a:lnTo>
                <a:lnTo>
                  <a:pt x="579335" y="403479"/>
                </a:lnTo>
                <a:lnTo>
                  <a:pt x="559485" y="416496"/>
                </a:lnTo>
                <a:lnTo>
                  <a:pt x="535749" y="430403"/>
                </a:lnTo>
                <a:lnTo>
                  <a:pt x="535254" y="430657"/>
                </a:lnTo>
                <a:lnTo>
                  <a:pt x="510857" y="443522"/>
                </a:lnTo>
                <a:lnTo>
                  <a:pt x="510667" y="443611"/>
                </a:lnTo>
                <a:lnTo>
                  <a:pt x="497459" y="450088"/>
                </a:lnTo>
                <a:lnTo>
                  <a:pt x="498348" y="449580"/>
                </a:lnTo>
                <a:lnTo>
                  <a:pt x="483743" y="456311"/>
                </a:lnTo>
                <a:lnTo>
                  <a:pt x="484378" y="456057"/>
                </a:lnTo>
                <a:lnTo>
                  <a:pt x="469138" y="462661"/>
                </a:lnTo>
                <a:lnTo>
                  <a:pt x="469773" y="462407"/>
                </a:lnTo>
                <a:lnTo>
                  <a:pt x="454660" y="468757"/>
                </a:lnTo>
                <a:lnTo>
                  <a:pt x="454202" y="468947"/>
                </a:lnTo>
                <a:lnTo>
                  <a:pt x="438150" y="475234"/>
                </a:lnTo>
                <a:lnTo>
                  <a:pt x="438912" y="474980"/>
                </a:lnTo>
                <a:lnTo>
                  <a:pt x="421640" y="481330"/>
                </a:lnTo>
                <a:lnTo>
                  <a:pt x="422148" y="481203"/>
                </a:lnTo>
                <a:lnTo>
                  <a:pt x="404622" y="487426"/>
                </a:lnTo>
                <a:lnTo>
                  <a:pt x="404241" y="487553"/>
                </a:lnTo>
                <a:lnTo>
                  <a:pt x="385953" y="493776"/>
                </a:lnTo>
                <a:lnTo>
                  <a:pt x="386588" y="493522"/>
                </a:lnTo>
                <a:lnTo>
                  <a:pt x="367157" y="499872"/>
                </a:lnTo>
                <a:lnTo>
                  <a:pt x="347218" y="505968"/>
                </a:lnTo>
                <a:lnTo>
                  <a:pt x="326390" y="512191"/>
                </a:lnTo>
                <a:lnTo>
                  <a:pt x="327025" y="511937"/>
                </a:lnTo>
                <a:lnTo>
                  <a:pt x="304927" y="518160"/>
                </a:lnTo>
                <a:lnTo>
                  <a:pt x="305181" y="518160"/>
                </a:lnTo>
                <a:lnTo>
                  <a:pt x="282067" y="524383"/>
                </a:lnTo>
                <a:lnTo>
                  <a:pt x="282448" y="524256"/>
                </a:lnTo>
                <a:lnTo>
                  <a:pt x="281965" y="524383"/>
                </a:lnTo>
                <a:lnTo>
                  <a:pt x="258445" y="530606"/>
                </a:lnTo>
                <a:lnTo>
                  <a:pt x="258826" y="530479"/>
                </a:lnTo>
                <a:lnTo>
                  <a:pt x="258318" y="530606"/>
                </a:lnTo>
                <a:lnTo>
                  <a:pt x="233807" y="536829"/>
                </a:lnTo>
                <a:lnTo>
                  <a:pt x="234188" y="536702"/>
                </a:lnTo>
                <a:lnTo>
                  <a:pt x="208153" y="542925"/>
                </a:lnTo>
                <a:lnTo>
                  <a:pt x="208407" y="542925"/>
                </a:lnTo>
                <a:lnTo>
                  <a:pt x="181356" y="549275"/>
                </a:lnTo>
                <a:lnTo>
                  <a:pt x="181610" y="549275"/>
                </a:lnTo>
                <a:lnTo>
                  <a:pt x="153543" y="555625"/>
                </a:lnTo>
                <a:lnTo>
                  <a:pt x="153924" y="555498"/>
                </a:lnTo>
                <a:lnTo>
                  <a:pt x="124587" y="561975"/>
                </a:lnTo>
                <a:lnTo>
                  <a:pt x="124841" y="561848"/>
                </a:lnTo>
                <a:lnTo>
                  <a:pt x="94361" y="568325"/>
                </a:lnTo>
                <a:lnTo>
                  <a:pt x="94615" y="568325"/>
                </a:lnTo>
                <a:lnTo>
                  <a:pt x="62992" y="574929"/>
                </a:lnTo>
                <a:lnTo>
                  <a:pt x="63119" y="574929"/>
                </a:lnTo>
                <a:lnTo>
                  <a:pt x="30353" y="581533"/>
                </a:lnTo>
                <a:lnTo>
                  <a:pt x="25374" y="583641"/>
                </a:lnTo>
                <a:lnTo>
                  <a:pt x="20853" y="584873"/>
                </a:lnTo>
                <a:lnTo>
                  <a:pt x="18923" y="586371"/>
                </a:lnTo>
                <a:lnTo>
                  <a:pt x="16433" y="587425"/>
                </a:lnTo>
                <a:lnTo>
                  <a:pt x="12738" y="591185"/>
                </a:lnTo>
                <a:lnTo>
                  <a:pt x="9334" y="593826"/>
                </a:lnTo>
                <a:lnTo>
                  <a:pt x="8166" y="595820"/>
                </a:lnTo>
                <a:lnTo>
                  <a:pt x="6197" y="597827"/>
                </a:lnTo>
                <a:lnTo>
                  <a:pt x="4203" y="602640"/>
                </a:lnTo>
                <a:lnTo>
                  <a:pt x="1993" y="606437"/>
                </a:lnTo>
                <a:lnTo>
                  <a:pt x="1689" y="608723"/>
                </a:lnTo>
                <a:lnTo>
                  <a:pt x="609" y="611327"/>
                </a:lnTo>
                <a:lnTo>
                  <a:pt x="609" y="616775"/>
                </a:lnTo>
                <a:lnTo>
                  <a:pt x="0" y="621411"/>
                </a:lnTo>
                <a:lnTo>
                  <a:pt x="622" y="623735"/>
                </a:lnTo>
                <a:lnTo>
                  <a:pt x="635" y="626491"/>
                </a:lnTo>
                <a:lnTo>
                  <a:pt x="2717" y="631444"/>
                </a:lnTo>
                <a:lnTo>
                  <a:pt x="3962" y="635990"/>
                </a:lnTo>
                <a:lnTo>
                  <a:pt x="5461" y="637933"/>
                </a:lnTo>
                <a:lnTo>
                  <a:pt x="6515" y="640410"/>
                </a:lnTo>
                <a:lnTo>
                  <a:pt x="10236" y="644080"/>
                </a:lnTo>
                <a:lnTo>
                  <a:pt x="12915" y="647522"/>
                </a:lnTo>
                <a:lnTo>
                  <a:pt x="14922" y="648703"/>
                </a:lnTo>
                <a:lnTo>
                  <a:pt x="16916" y="650646"/>
                </a:lnTo>
                <a:lnTo>
                  <a:pt x="21691" y="652627"/>
                </a:lnTo>
                <a:lnTo>
                  <a:pt x="25527" y="654850"/>
                </a:lnTo>
                <a:lnTo>
                  <a:pt x="27800" y="655154"/>
                </a:lnTo>
                <a:lnTo>
                  <a:pt x="30416" y="656234"/>
                </a:lnTo>
                <a:lnTo>
                  <a:pt x="35852" y="656234"/>
                </a:lnTo>
                <a:lnTo>
                  <a:pt x="40513" y="656844"/>
                </a:lnTo>
                <a:lnTo>
                  <a:pt x="59042" y="655624"/>
                </a:lnTo>
                <a:lnTo>
                  <a:pt x="102870" y="669036"/>
                </a:lnTo>
                <a:lnTo>
                  <a:pt x="157607" y="684149"/>
                </a:lnTo>
                <a:lnTo>
                  <a:pt x="211709" y="697738"/>
                </a:lnTo>
                <a:lnTo>
                  <a:pt x="265049" y="709803"/>
                </a:lnTo>
                <a:lnTo>
                  <a:pt x="317754" y="720598"/>
                </a:lnTo>
                <a:lnTo>
                  <a:pt x="369570" y="730250"/>
                </a:lnTo>
                <a:lnTo>
                  <a:pt x="420624" y="738886"/>
                </a:lnTo>
                <a:lnTo>
                  <a:pt x="470789" y="746760"/>
                </a:lnTo>
                <a:lnTo>
                  <a:pt x="661162" y="773811"/>
                </a:lnTo>
                <a:lnTo>
                  <a:pt x="661035" y="773684"/>
                </a:lnTo>
                <a:lnTo>
                  <a:pt x="705993" y="780161"/>
                </a:lnTo>
                <a:lnTo>
                  <a:pt x="705612" y="780161"/>
                </a:lnTo>
                <a:lnTo>
                  <a:pt x="749427" y="786892"/>
                </a:lnTo>
                <a:lnTo>
                  <a:pt x="749046" y="786765"/>
                </a:lnTo>
                <a:lnTo>
                  <a:pt x="791718" y="793750"/>
                </a:lnTo>
                <a:lnTo>
                  <a:pt x="791083" y="793750"/>
                </a:lnTo>
                <a:lnTo>
                  <a:pt x="832612" y="801370"/>
                </a:lnTo>
                <a:lnTo>
                  <a:pt x="831850" y="801116"/>
                </a:lnTo>
                <a:lnTo>
                  <a:pt x="871562" y="809396"/>
                </a:lnTo>
                <a:lnTo>
                  <a:pt x="872045" y="809498"/>
                </a:lnTo>
                <a:lnTo>
                  <a:pt x="908812" y="818134"/>
                </a:lnTo>
                <a:lnTo>
                  <a:pt x="946404" y="828294"/>
                </a:lnTo>
                <a:lnTo>
                  <a:pt x="944753" y="827913"/>
                </a:lnTo>
                <a:lnTo>
                  <a:pt x="979919" y="839025"/>
                </a:lnTo>
                <a:lnTo>
                  <a:pt x="1014222" y="851662"/>
                </a:lnTo>
                <a:lnTo>
                  <a:pt x="1045413" y="865187"/>
                </a:lnTo>
                <a:lnTo>
                  <a:pt x="1045565" y="865251"/>
                </a:lnTo>
                <a:lnTo>
                  <a:pt x="1074166" y="879729"/>
                </a:lnTo>
                <a:lnTo>
                  <a:pt x="1101407" y="895946"/>
                </a:lnTo>
                <a:lnTo>
                  <a:pt x="1128585" y="914984"/>
                </a:lnTo>
                <a:lnTo>
                  <a:pt x="1128966" y="915289"/>
                </a:lnTo>
                <a:lnTo>
                  <a:pt x="1137158" y="921804"/>
                </a:lnTo>
                <a:lnTo>
                  <a:pt x="1140155" y="925728"/>
                </a:lnTo>
                <a:lnTo>
                  <a:pt x="1078738" y="966089"/>
                </a:lnTo>
                <a:lnTo>
                  <a:pt x="1299845" y="1094359"/>
                </a:lnTo>
                <a:lnTo>
                  <a:pt x="1285494" y="972896"/>
                </a:lnTo>
                <a:lnTo>
                  <a:pt x="1269873" y="840486"/>
                </a:lnTo>
                <a:lnTo>
                  <a:pt x="1203985" y="883780"/>
                </a:lnTo>
                <a:lnTo>
                  <a:pt x="1201293" y="880237"/>
                </a:lnTo>
                <a:lnTo>
                  <a:pt x="1200327" y="878967"/>
                </a:lnTo>
                <a:lnTo>
                  <a:pt x="1192022" y="868045"/>
                </a:lnTo>
                <a:lnTo>
                  <a:pt x="1187208" y="864235"/>
                </a:lnTo>
                <a:lnTo>
                  <a:pt x="1173734" y="853567"/>
                </a:lnTo>
                <a:lnTo>
                  <a:pt x="1169758" y="850773"/>
                </a:lnTo>
                <a:lnTo>
                  <a:pt x="1153528" y="839343"/>
                </a:lnTo>
                <a:lnTo>
                  <a:pt x="1152804" y="838835"/>
                </a:lnTo>
                <a:lnTo>
                  <a:pt x="1143254" y="832104"/>
                </a:lnTo>
                <a:lnTo>
                  <a:pt x="1136827" y="828294"/>
                </a:lnTo>
                <a:lnTo>
                  <a:pt x="1120152" y="818388"/>
                </a:lnTo>
                <a:lnTo>
                  <a:pt x="1110742" y="812800"/>
                </a:lnTo>
                <a:lnTo>
                  <a:pt x="1103706" y="809244"/>
                </a:lnTo>
                <a:lnTo>
                  <a:pt x="1087628" y="801116"/>
                </a:lnTo>
                <a:lnTo>
                  <a:pt x="1076833" y="795655"/>
                </a:lnTo>
                <a:lnTo>
                  <a:pt x="1056157" y="786765"/>
                </a:lnTo>
                <a:lnTo>
                  <a:pt x="1041400" y="780415"/>
                </a:lnTo>
                <a:lnTo>
                  <a:pt x="1022997" y="773684"/>
                </a:lnTo>
                <a:lnTo>
                  <a:pt x="1004951" y="767080"/>
                </a:lnTo>
                <a:lnTo>
                  <a:pt x="967105" y="755015"/>
                </a:lnTo>
                <a:lnTo>
                  <a:pt x="928116" y="744474"/>
                </a:lnTo>
                <a:lnTo>
                  <a:pt x="887984" y="734949"/>
                </a:lnTo>
                <a:lnTo>
                  <a:pt x="846836" y="726440"/>
                </a:lnTo>
                <a:lnTo>
                  <a:pt x="804545" y="718693"/>
                </a:lnTo>
                <a:lnTo>
                  <a:pt x="761111" y="711581"/>
                </a:lnTo>
                <a:lnTo>
                  <a:pt x="671703" y="698246"/>
                </a:lnTo>
                <a:lnTo>
                  <a:pt x="530733" y="678561"/>
                </a:lnTo>
                <a:lnTo>
                  <a:pt x="530987" y="678561"/>
                </a:lnTo>
                <a:lnTo>
                  <a:pt x="482942" y="671449"/>
                </a:lnTo>
                <a:lnTo>
                  <a:pt x="482092" y="671322"/>
                </a:lnTo>
                <a:lnTo>
                  <a:pt x="482473" y="671449"/>
                </a:lnTo>
                <a:lnTo>
                  <a:pt x="433489" y="663702"/>
                </a:lnTo>
                <a:lnTo>
                  <a:pt x="432689" y="663575"/>
                </a:lnTo>
                <a:lnTo>
                  <a:pt x="433197" y="663702"/>
                </a:lnTo>
                <a:lnTo>
                  <a:pt x="383387" y="655193"/>
                </a:lnTo>
                <a:lnTo>
                  <a:pt x="382651" y="655066"/>
                </a:lnTo>
                <a:lnTo>
                  <a:pt x="383286" y="655193"/>
                </a:lnTo>
                <a:lnTo>
                  <a:pt x="331978" y="645668"/>
                </a:lnTo>
                <a:lnTo>
                  <a:pt x="332740" y="645795"/>
                </a:lnTo>
                <a:lnTo>
                  <a:pt x="332117" y="645668"/>
                </a:lnTo>
                <a:lnTo>
                  <a:pt x="289318" y="636905"/>
                </a:lnTo>
                <a:lnTo>
                  <a:pt x="406781" y="624967"/>
                </a:lnTo>
                <a:lnTo>
                  <a:pt x="852170" y="569976"/>
                </a:lnTo>
                <a:lnTo>
                  <a:pt x="852043" y="569976"/>
                </a:lnTo>
                <a:lnTo>
                  <a:pt x="962355" y="556641"/>
                </a:lnTo>
                <a:lnTo>
                  <a:pt x="967613" y="556006"/>
                </a:lnTo>
                <a:lnTo>
                  <a:pt x="967105" y="556133"/>
                </a:lnTo>
                <a:lnTo>
                  <a:pt x="968298" y="556006"/>
                </a:lnTo>
                <a:lnTo>
                  <a:pt x="1078611" y="544322"/>
                </a:lnTo>
                <a:lnTo>
                  <a:pt x="1077722" y="544322"/>
                </a:lnTo>
                <a:lnTo>
                  <a:pt x="1109649" y="541655"/>
                </a:lnTo>
                <a:lnTo>
                  <a:pt x="1185672" y="535305"/>
                </a:lnTo>
                <a:lnTo>
                  <a:pt x="1184402" y="535432"/>
                </a:lnTo>
                <a:lnTo>
                  <a:pt x="1186891" y="535305"/>
                </a:lnTo>
                <a:lnTo>
                  <a:pt x="1216825" y="533781"/>
                </a:lnTo>
                <a:lnTo>
                  <a:pt x="1289177" y="530098"/>
                </a:lnTo>
                <a:lnTo>
                  <a:pt x="1287653" y="530098"/>
                </a:lnTo>
                <a:lnTo>
                  <a:pt x="1388173" y="529234"/>
                </a:lnTo>
                <a:lnTo>
                  <a:pt x="1487551" y="533387"/>
                </a:lnTo>
                <a:lnTo>
                  <a:pt x="1534922" y="537527"/>
                </a:lnTo>
                <a:lnTo>
                  <a:pt x="1583563" y="543306"/>
                </a:lnTo>
                <a:lnTo>
                  <a:pt x="1582293" y="543052"/>
                </a:lnTo>
                <a:lnTo>
                  <a:pt x="1629117" y="550252"/>
                </a:lnTo>
                <a:lnTo>
                  <a:pt x="1648231" y="554964"/>
                </a:lnTo>
                <a:lnTo>
                  <a:pt x="1628013" y="627253"/>
                </a:lnTo>
                <a:lnTo>
                  <a:pt x="1878965" y="57861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48" name="object 48"/>
          <p:cNvSpPr txBox="1">
            <a:spLocks noGrp="1"/>
          </p:cNvSpPr>
          <p:nvPr>
            <p:ph type="title"/>
          </p:nvPr>
        </p:nvSpPr>
        <p:spPr>
          <a:xfrm>
            <a:off x="597865" y="379057"/>
            <a:ext cx="3117056" cy="425116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lnSpc>
                <a:spcPct val="100000"/>
              </a:lnSpc>
              <a:spcBef>
                <a:spcPts val="75"/>
              </a:spcBef>
            </a:pPr>
            <a:r>
              <a:rPr sz="2700" dirty="0"/>
              <a:t>One</a:t>
            </a:r>
            <a:r>
              <a:rPr sz="2700" spc="-53" dirty="0"/>
              <a:t> </a:t>
            </a:r>
            <a:r>
              <a:rPr sz="2700" dirty="0"/>
              <a:t>algorithm</a:t>
            </a:r>
            <a:r>
              <a:rPr sz="2700" spc="-41" dirty="0"/>
              <a:t> </a:t>
            </a:r>
            <a:r>
              <a:rPr sz="2700" dirty="0"/>
              <a:t>may</a:t>
            </a:r>
            <a:r>
              <a:rPr sz="2700" spc="-38" dirty="0"/>
              <a:t> </a:t>
            </a:r>
            <a:r>
              <a:rPr sz="2700" spc="-19" dirty="0"/>
              <a:t>be</a:t>
            </a:r>
            <a:endParaRPr sz="2700"/>
          </a:p>
        </p:txBody>
      </p:sp>
      <p:sp>
        <p:nvSpPr>
          <p:cNvPr id="49" name="object 49"/>
          <p:cNvSpPr txBox="1"/>
          <p:nvPr/>
        </p:nvSpPr>
        <p:spPr>
          <a:xfrm>
            <a:off x="597865" y="790822"/>
            <a:ext cx="4640104" cy="425116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2700" dirty="0">
                <a:latin typeface="Calibri"/>
                <a:cs typeface="Calibri"/>
              </a:rPr>
              <a:t>implemented</a:t>
            </a:r>
            <a:r>
              <a:rPr sz="2700" spc="-75" dirty="0">
                <a:latin typeface="Calibri"/>
                <a:cs typeface="Calibri"/>
              </a:rPr>
              <a:t> </a:t>
            </a:r>
            <a:r>
              <a:rPr sz="2700" dirty="0">
                <a:latin typeface="Calibri"/>
                <a:cs typeface="Calibri"/>
              </a:rPr>
              <a:t>in</a:t>
            </a:r>
            <a:r>
              <a:rPr sz="2700" spc="-53" dirty="0">
                <a:latin typeface="Calibri"/>
                <a:cs typeface="Calibri"/>
              </a:rPr>
              <a:t> </a:t>
            </a:r>
            <a:r>
              <a:rPr sz="2700" dirty="0">
                <a:latin typeface="Calibri"/>
                <a:cs typeface="Calibri"/>
              </a:rPr>
              <a:t>multiple</a:t>
            </a:r>
            <a:r>
              <a:rPr sz="2700" spc="-38" dirty="0">
                <a:latin typeface="Calibri"/>
                <a:cs typeface="Calibri"/>
              </a:rPr>
              <a:t> </a:t>
            </a:r>
            <a:r>
              <a:rPr sz="2700" spc="-8" dirty="0">
                <a:latin typeface="Calibri"/>
                <a:cs typeface="Calibri"/>
              </a:rPr>
              <a:t>libraries</a:t>
            </a:r>
            <a:endParaRPr sz="2700">
              <a:latin typeface="Calibri"/>
              <a:cs typeface="Calibri"/>
            </a:endParaRPr>
          </a:p>
        </p:txBody>
      </p:sp>
      <p:sp>
        <p:nvSpPr>
          <p:cNvPr id="50" name="Google Shape;138;g1501cc781cf_0_0">
            <a:extLst>
              <a:ext uri="{FF2B5EF4-FFF2-40B4-BE49-F238E27FC236}">
                <a16:creationId xmlns:a16="http://schemas.microsoft.com/office/drawing/2014/main" id="{DC0CD5F2-0933-D7C5-846F-8C6560AB3C24}"/>
              </a:ext>
            </a:extLst>
          </p:cNvPr>
          <p:cNvSpPr txBox="1"/>
          <p:nvPr/>
        </p:nvSpPr>
        <p:spPr>
          <a:xfrm>
            <a:off x="-1055944" y="4870879"/>
            <a:ext cx="3498234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solidFill>
                  <a:schemeClr val="tx1">
                    <a:lumMod val="95000"/>
                    <a:lumOff val="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[</a:t>
            </a:r>
            <a:r>
              <a:rPr lang="en-US" sz="900" dirty="0">
                <a:solidFill>
                  <a:schemeClr val="tx1">
                    <a:lumMod val="95000"/>
                    <a:lumOff val="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Slides: Yusuke Matsui</a:t>
            </a:r>
            <a:r>
              <a:rPr lang="en" sz="900" dirty="0">
                <a:solidFill>
                  <a:schemeClr val="tx1">
                    <a:lumMod val="95000"/>
                    <a:lumOff val="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]</a:t>
            </a:r>
            <a:endParaRPr sz="900" dirty="0">
              <a:solidFill>
                <a:schemeClr val="tx1">
                  <a:lumMod val="95000"/>
                  <a:lumOff val="5000"/>
                </a:schemeClr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B1CCA-F624-4429-4FDF-7BAEDEA4E5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Feeding Lots of Things to LM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84513C-2789-05A3-4B7E-A647AC34CA3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/>
          </a:bodyPr>
          <a:lstStyle/>
          <a:p>
            <a:pPr marL="400050" indent="-285750"/>
            <a:r>
              <a:rPr lang="en-US" sz="1800" dirty="0"/>
              <a:t>Books, scientific articles, government reports, videos, your daily experience, etc. they all are much longer than 2k tokens!! </a:t>
            </a:r>
          </a:p>
          <a:p>
            <a:pPr marL="400050" indent="-285750"/>
            <a:endParaRPr lang="en-US" sz="1800" dirty="0"/>
          </a:p>
          <a:p>
            <a:pPr marL="400050" indent="-285750"/>
            <a:r>
              <a:rPr lang="en-US" sz="1800" dirty="0"/>
              <a:t>How do you enable language models process massive amounts of data?</a:t>
            </a:r>
          </a:p>
          <a:p>
            <a:pPr marL="400050" indent="-285750"/>
            <a:endParaRPr lang="en-US" sz="1800" dirty="0"/>
          </a:p>
          <a:p>
            <a:pPr marL="400050" indent="-285750"/>
            <a:r>
              <a:rPr lang="en-US" sz="1800" dirty="0"/>
              <a:t>One approach: just scale up your model—train it on a much longer context window size. </a:t>
            </a:r>
          </a:p>
          <a:p>
            <a:pPr marL="741362" lvl="1" indent="-285750"/>
            <a:r>
              <a:rPr lang="en-US" dirty="0"/>
              <a:t>The bottleneck, memory usage and number of operations in Self-Attention increases quadratically. </a:t>
            </a:r>
          </a:p>
        </p:txBody>
      </p:sp>
    </p:spTree>
    <p:extLst>
      <p:ext uri="{BB962C8B-B14F-4D97-AF65-F5344CB8AC3E}">
        <p14:creationId xmlns:p14="http://schemas.microsoft.com/office/powerpoint/2010/main" val="4462638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77749" y="136988"/>
            <a:ext cx="8682514" cy="49141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420"/>
              </a:lnSpc>
            </a:pPr>
            <a:r>
              <a:rPr sz="3600" b="1" dirty="0">
                <a:latin typeface="Calibri"/>
                <a:cs typeface="Calibri"/>
              </a:rPr>
              <a:t>Three</a:t>
            </a:r>
            <a:r>
              <a:rPr sz="3600" b="1" spc="-56" dirty="0">
                <a:latin typeface="Calibri"/>
                <a:cs typeface="Calibri"/>
              </a:rPr>
              <a:t> </a:t>
            </a:r>
            <a:r>
              <a:rPr sz="3600" b="1" dirty="0">
                <a:latin typeface="Calibri"/>
                <a:cs typeface="Calibri"/>
              </a:rPr>
              <a:t>levels</a:t>
            </a:r>
            <a:r>
              <a:rPr sz="3600" b="1" spc="-60" dirty="0">
                <a:latin typeface="Calibri"/>
                <a:cs typeface="Calibri"/>
              </a:rPr>
              <a:t> </a:t>
            </a:r>
            <a:r>
              <a:rPr sz="3600" b="1" dirty="0">
                <a:latin typeface="Calibri"/>
                <a:cs typeface="Calibri"/>
              </a:rPr>
              <a:t>of</a:t>
            </a:r>
            <a:r>
              <a:rPr sz="3600" b="1" spc="-60" dirty="0">
                <a:latin typeface="Calibri"/>
                <a:cs typeface="Calibri"/>
              </a:rPr>
              <a:t> </a:t>
            </a:r>
            <a:r>
              <a:rPr sz="3600" b="1" spc="-8" dirty="0">
                <a:latin typeface="Calibri"/>
                <a:cs typeface="Calibri"/>
              </a:rPr>
              <a:t>technology</a:t>
            </a:r>
            <a:endParaRPr sz="3600">
              <a:latin typeface="Calibri"/>
              <a:cs typeface="Calibri"/>
            </a:endParaRPr>
          </a:p>
          <a:p>
            <a:pPr marR="5239" algn="ctr">
              <a:spcBef>
                <a:spcPts val="574"/>
              </a:spcBef>
              <a:tabLst>
                <a:tab pos="2677478" algn="l"/>
                <a:tab pos="5911215" algn="l"/>
              </a:tabLst>
            </a:pPr>
            <a:r>
              <a:rPr sz="2100" spc="-8" dirty="0">
                <a:latin typeface="Calibri"/>
                <a:cs typeface="Calibri"/>
              </a:rPr>
              <a:t>Algorithm</a:t>
            </a:r>
            <a:r>
              <a:rPr sz="2100" dirty="0">
                <a:latin typeface="Calibri"/>
                <a:cs typeface="Calibri"/>
              </a:rPr>
              <a:t>	</a:t>
            </a:r>
            <a:r>
              <a:rPr sz="2100" spc="-8" dirty="0">
                <a:latin typeface="Calibri"/>
                <a:cs typeface="Calibri"/>
              </a:rPr>
              <a:t>Library</a:t>
            </a:r>
            <a:r>
              <a:rPr sz="2100" dirty="0">
                <a:latin typeface="Calibri"/>
                <a:cs typeface="Calibri"/>
              </a:rPr>
              <a:t>	Service</a:t>
            </a:r>
            <a:r>
              <a:rPr sz="2100" spc="-38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(e.g.,</a:t>
            </a:r>
            <a:r>
              <a:rPr sz="2100" spc="-15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vector</a:t>
            </a:r>
            <a:r>
              <a:rPr sz="2100" spc="-8" dirty="0">
                <a:latin typeface="Calibri"/>
                <a:cs typeface="Calibri"/>
              </a:rPr>
              <a:t> </a:t>
            </a:r>
            <a:r>
              <a:rPr sz="2100" spc="-19" dirty="0">
                <a:latin typeface="Calibri"/>
                <a:cs typeface="Calibri"/>
              </a:rPr>
              <a:t>DB)</a:t>
            </a:r>
            <a:endParaRPr sz="2100">
              <a:latin typeface="Calibri"/>
              <a:cs typeface="Calibri"/>
            </a:endParaRPr>
          </a:p>
          <a:p>
            <a:pPr marL="89535">
              <a:spcBef>
                <a:spcPts val="41"/>
              </a:spcBef>
              <a:tabLst>
                <a:tab pos="347663" algn="l"/>
                <a:tab pos="2767013" algn="l"/>
                <a:tab pos="3025616" algn="l"/>
                <a:tab pos="6000750" algn="l"/>
                <a:tab pos="6259354" algn="l"/>
              </a:tabLst>
            </a:pPr>
            <a:r>
              <a:rPr sz="1500" spc="-38" dirty="0">
                <a:latin typeface="Wingdings"/>
                <a:cs typeface="Wingdings"/>
              </a:rPr>
              <a:t>➢</a:t>
            </a:r>
            <a:r>
              <a:rPr sz="1500" dirty="0">
                <a:latin typeface="Times New Roman"/>
                <a:cs typeface="Times New Roman"/>
              </a:rPr>
              <a:t>	</a:t>
            </a:r>
            <a:r>
              <a:rPr sz="1500" dirty="0">
                <a:latin typeface="Calibri"/>
                <a:cs typeface="Calibri"/>
              </a:rPr>
              <a:t>Scientific</a:t>
            </a:r>
            <a:r>
              <a:rPr sz="1500" spc="-56" dirty="0">
                <a:latin typeface="Calibri"/>
                <a:cs typeface="Calibri"/>
              </a:rPr>
              <a:t> </a:t>
            </a:r>
            <a:r>
              <a:rPr sz="1500" spc="-15" dirty="0">
                <a:latin typeface="Calibri"/>
                <a:cs typeface="Calibri"/>
              </a:rPr>
              <a:t>paper</a:t>
            </a:r>
            <a:r>
              <a:rPr sz="1500" dirty="0">
                <a:latin typeface="Calibri"/>
                <a:cs typeface="Calibri"/>
              </a:rPr>
              <a:t>	</a:t>
            </a:r>
            <a:r>
              <a:rPr sz="1500" spc="-38" dirty="0">
                <a:latin typeface="Wingdings"/>
                <a:cs typeface="Wingdings"/>
              </a:rPr>
              <a:t>➢</a:t>
            </a:r>
            <a:r>
              <a:rPr sz="1500" dirty="0">
                <a:latin typeface="Times New Roman"/>
                <a:cs typeface="Times New Roman"/>
              </a:rPr>
              <a:t>	</a:t>
            </a:r>
            <a:r>
              <a:rPr sz="1500" spc="-8" dirty="0">
                <a:latin typeface="Calibri"/>
                <a:cs typeface="Calibri"/>
              </a:rPr>
              <a:t>Implementations </a:t>
            </a:r>
            <a:r>
              <a:rPr sz="1500" dirty="0">
                <a:latin typeface="Calibri"/>
                <a:cs typeface="Calibri"/>
              </a:rPr>
              <a:t>of</a:t>
            </a:r>
            <a:r>
              <a:rPr sz="1500" spc="-45" dirty="0">
                <a:latin typeface="Calibri"/>
                <a:cs typeface="Calibri"/>
              </a:rPr>
              <a:t> </a:t>
            </a:r>
            <a:r>
              <a:rPr sz="1500" spc="-8" dirty="0">
                <a:latin typeface="Calibri"/>
                <a:cs typeface="Calibri"/>
              </a:rPr>
              <a:t>algorithms</a:t>
            </a:r>
            <a:r>
              <a:rPr sz="1500" dirty="0">
                <a:latin typeface="Calibri"/>
                <a:cs typeface="Calibri"/>
              </a:rPr>
              <a:t>	</a:t>
            </a:r>
            <a:r>
              <a:rPr sz="1500" spc="-38" dirty="0">
                <a:latin typeface="Wingdings"/>
                <a:cs typeface="Wingdings"/>
              </a:rPr>
              <a:t>➢</a:t>
            </a:r>
            <a:r>
              <a:rPr sz="1500" dirty="0">
                <a:latin typeface="Times New Roman"/>
                <a:cs typeface="Times New Roman"/>
              </a:rPr>
              <a:t>	</a:t>
            </a:r>
            <a:r>
              <a:rPr sz="1500" dirty="0">
                <a:latin typeface="Calibri"/>
                <a:cs typeface="Calibri"/>
              </a:rPr>
              <a:t>Library</a:t>
            </a:r>
            <a:r>
              <a:rPr sz="1500" spc="-3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+</a:t>
            </a:r>
            <a:r>
              <a:rPr sz="1500" spc="27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(handling</a:t>
            </a:r>
            <a:r>
              <a:rPr sz="1500" spc="-38" dirty="0">
                <a:latin typeface="Calibri"/>
                <a:cs typeface="Calibri"/>
              </a:rPr>
              <a:t> </a:t>
            </a:r>
            <a:r>
              <a:rPr sz="1500" spc="-8" dirty="0">
                <a:latin typeface="Calibri"/>
                <a:cs typeface="Calibri"/>
              </a:rPr>
              <a:t>metadata,</a:t>
            </a:r>
            <a:endParaRPr sz="1500">
              <a:latin typeface="Calibri"/>
              <a:cs typeface="Calibri"/>
            </a:endParaRPr>
          </a:p>
          <a:p>
            <a:pPr marL="89535">
              <a:tabLst>
                <a:tab pos="347663" algn="l"/>
                <a:tab pos="2767013" algn="l"/>
                <a:tab pos="3025616" algn="l"/>
                <a:tab pos="6259354" algn="l"/>
              </a:tabLst>
            </a:pPr>
            <a:r>
              <a:rPr sz="1500" spc="-38" dirty="0">
                <a:latin typeface="Wingdings"/>
                <a:cs typeface="Wingdings"/>
              </a:rPr>
              <a:t>➢</a:t>
            </a:r>
            <a:r>
              <a:rPr sz="1500" dirty="0">
                <a:latin typeface="Times New Roman"/>
                <a:cs typeface="Times New Roman"/>
              </a:rPr>
              <a:t>	</a:t>
            </a:r>
            <a:r>
              <a:rPr sz="1500" spc="-15" dirty="0">
                <a:latin typeface="Calibri"/>
                <a:cs typeface="Calibri"/>
              </a:rPr>
              <a:t>Math</a:t>
            </a:r>
            <a:r>
              <a:rPr sz="1500" dirty="0">
                <a:latin typeface="Calibri"/>
                <a:cs typeface="Calibri"/>
              </a:rPr>
              <a:t>	</a:t>
            </a:r>
            <a:r>
              <a:rPr sz="1500" spc="-38" dirty="0">
                <a:latin typeface="Wingdings"/>
                <a:cs typeface="Wingdings"/>
              </a:rPr>
              <a:t>➢</a:t>
            </a:r>
            <a:r>
              <a:rPr sz="1500" dirty="0">
                <a:latin typeface="Times New Roman"/>
                <a:cs typeface="Times New Roman"/>
              </a:rPr>
              <a:t>	</a:t>
            </a:r>
            <a:r>
              <a:rPr sz="1500" spc="-15" dirty="0">
                <a:latin typeface="Calibri"/>
                <a:cs typeface="Calibri"/>
              </a:rPr>
              <a:t>Usually,</a:t>
            </a:r>
            <a:r>
              <a:rPr sz="1500" spc="-3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a</a:t>
            </a:r>
            <a:r>
              <a:rPr sz="1500" spc="-49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search</a:t>
            </a:r>
            <a:r>
              <a:rPr sz="1500" spc="-3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function</a:t>
            </a:r>
            <a:r>
              <a:rPr sz="1500" spc="-45" dirty="0">
                <a:latin typeface="Calibri"/>
                <a:cs typeface="Calibri"/>
              </a:rPr>
              <a:t> </a:t>
            </a:r>
            <a:r>
              <a:rPr sz="1500" spc="-15" dirty="0">
                <a:latin typeface="Calibri"/>
                <a:cs typeface="Calibri"/>
              </a:rPr>
              <a:t>only</a:t>
            </a:r>
            <a:r>
              <a:rPr sz="1500" dirty="0">
                <a:latin typeface="Calibri"/>
                <a:cs typeface="Calibri"/>
              </a:rPr>
              <a:t>	serving,</a:t>
            </a:r>
            <a:r>
              <a:rPr sz="1500" spc="-30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scaling,</a:t>
            </a:r>
            <a:r>
              <a:rPr sz="1500" spc="-41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IO,</a:t>
            </a:r>
            <a:r>
              <a:rPr sz="1500" spc="-56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CRUD,</a:t>
            </a:r>
            <a:r>
              <a:rPr sz="1500" spc="-38" dirty="0">
                <a:latin typeface="Calibri"/>
                <a:cs typeface="Calibri"/>
              </a:rPr>
              <a:t> </a:t>
            </a:r>
            <a:r>
              <a:rPr sz="1500" spc="-15" dirty="0">
                <a:latin typeface="Calibri"/>
                <a:cs typeface="Calibri"/>
              </a:rPr>
              <a:t>etc)</a:t>
            </a:r>
            <a:endParaRPr sz="1500">
              <a:latin typeface="Calibri"/>
              <a:cs typeface="Calibri"/>
            </a:endParaRPr>
          </a:p>
          <a:p>
            <a:pPr marL="89535">
              <a:tabLst>
                <a:tab pos="347663" algn="l"/>
                <a:tab pos="2767013" algn="l"/>
                <a:tab pos="3025616" algn="l"/>
                <a:tab pos="6000750" algn="l"/>
                <a:tab pos="6259354" algn="l"/>
              </a:tabLst>
            </a:pPr>
            <a:r>
              <a:rPr sz="1500" spc="-38" dirty="0">
                <a:latin typeface="Wingdings"/>
                <a:cs typeface="Wingdings"/>
              </a:rPr>
              <a:t>➢</a:t>
            </a:r>
            <a:r>
              <a:rPr sz="1500" dirty="0">
                <a:latin typeface="Times New Roman"/>
                <a:cs typeface="Times New Roman"/>
              </a:rPr>
              <a:t>	</a:t>
            </a:r>
            <a:r>
              <a:rPr sz="1500" dirty="0">
                <a:latin typeface="Calibri"/>
                <a:cs typeface="Calibri"/>
              </a:rPr>
              <a:t>Often,</a:t>
            </a:r>
            <a:r>
              <a:rPr sz="1500" spc="-19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by</a:t>
            </a:r>
            <a:r>
              <a:rPr sz="1500" spc="-49" dirty="0">
                <a:latin typeface="Calibri"/>
                <a:cs typeface="Calibri"/>
              </a:rPr>
              <a:t> </a:t>
            </a:r>
            <a:r>
              <a:rPr sz="1500" spc="-8" dirty="0">
                <a:latin typeface="Calibri"/>
                <a:cs typeface="Calibri"/>
              </a:rPr>
              <a:t>researchers</a:t>
            </a:r>
            <a:r>
              <a:rPr sz="1500" dirty="0">
                <a:latin typeface="Calibri"/>
                <a:cs typeface="Calibri"/>
              </a:rPr>
              <a:t>	</a:t>
            </a:r>
            <a:r>
              <a:rPr sz="1500" spc="-38" dirty="0">
                <a:latin typeface="Wingdings"/>
                <a:cs typeface="Wingdings"/>
              </a:rPr>
              <a:t>➢</a:t>
            </a:r>
            <a:r>
              <a:rPr sz="1500" dirty="0">
                <a:latin typeface="Times New Roman"/>
                <a:cs typeface="Times New Roman"/>
              </a:rPr>
              <a:t>	</a:t>
            </a:r>
            <a:r>
              <a:rPr sz="1500" dirty="0">
                <a:latin typeface="Calibri"/>
                <a:cs typeface="Calibri"/>
              </a:rPr>
              <a:t>By</a:t>
            </a:r>
            <a:r>
              <a:rPr sz="1500" spc="-49" dirty="0">
                <a:latin typeface="Calibri"/>
                <a:cs typeface="Calibri"/>
              </a:rPr>
              <a:t> </a:t>
            </a:r>
            <a:r>
              <a:rPr sz="1500" spc="-8" dirty="0">
                <a:latin typeface="Calibri"/>
                <a:cs typeface="Calibri"/>
              </a:rPr>
              <a:t>researchers,</a:t>
            </a:r>
            <a:r>
              <a:rPr sz="1500" spc="-4" dirty="0">
                <a:latin typeface="Calibri"/>
                <a:cs typeface="Calibri"/>
              </a:rPr>
              <a:t> </a:t>
            </a:r>
            <a:r>
              <a:rPr sz="1500" spc="-8" dirty="0">
                <a:latin typeface="Calibri"/>
                <a:cs typeface="Calibri"/>
              </a:rPr>
              <a:t>developers,</a:t>
            </a:r>
            <a:r>
              <a:rPr sz="1500" spc="-4" dirty="0">
                <a:latin typeface="Calibri"/>
                <a:cs typeface="Calibri"/>
              </a:rPr>
              <a:t> </a:t>
            </a:r>
            <a:r>
              <a:rPr sz="1500" spc="-19" dirty="0">
                <a:latin typeface="Calibri"/>
                <a:cs typeface="Calibri"/>
              </a:rPr>
              <a:t>etc</a:t>
            </a:r>
            <a:r>
              <a:rPr sz="1500" dirty="0">
                <a:latin typeface="Calibri"/>
                <a:cs typeface="Calibri"/>
              </a:rPr>
              <a:t>	</a:t>
            </a:r>
            <a:r>
              <a:rPr sz="1500" spc="-38" dirty="0">
                <a:latin typeface="Wingdings"/>
                <a:cs typeface="Wingdings"/>
              </a:rPr>
              <a:t>➢</a:t>
            </a:r>
            <a:r>
              <a:rPr sz="1500" dirty="0">
                <a:latin typeface="Times New Roman"/>
                <a:cs typeface="Times New Roman"/>
              </a:rPr>
              <a:t>	</a:t>
            </a:r>
            <a:r>
              <a:rPr sz="1500" spc="-15" dirty="0">
                <a:latin typeface="Calibri"/>
                <a:cs typeface="Calibri"/>
              </a:rPr>
              <a:t>Usually,</a:t>
            </a:r>
            <a:r>
              <a:rPr sz="1500" spc="-4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by</a:t>
            </a:r>
            <a:r>
              <a:rPr sz="1500" spc="-34" dirty="0">
                <a:latin typeface="Calibri"/>
                <a:cs typeface="Calibri"/>
              </a:rPr>
              <a:t> </a:t>
            </a:r>
            <a:r>
              <a:rPr sz="1500" spc="-8" dirty="0">
                <a:latin typeface="Calibri"/>
                <a:cs typeface="Calibri"/>
              </a:rPr>
              <a:t>companies</a:t>
            </a:r>
            <a:endParaRPr sz="1500">
              <a:latin typeface="Calibri"/>
              <a:cs typeface="Calibri"/>
            </a:endParaRPr>
          </a:p>
          <a:p>
            <a:pPr>
              <a:spcBef>
                <a:spcPts val="544"/>
              </a:spcBef>
            </a:pPr>
            <a:endParaRPr sz="1500">
              <a:latin typeface="Calibri"/>
              <a:cs typeface="Calibri"/>
            </a:endParaRPr>
          </a:p>
          <a:p>
            <a:pPr marL="409575">
              <a:spcBef>
                <a:spcPts val="4"/>
              </a:spcBef>
              <a:tabLst>
                <a:tab pos="6418898" algn="l"/>
              </a:tabLst>
            </a:pPr>
            <a:r>
              <a:rPr sz="1350" dirty="0">
                <a:latin typeface="Calibri"/>
                <a:cs typeface="Calibri"/>
              </a:rPr>
              <a:t>Product</a:t>
            </a:r>
            <a:r>
              <a:rPr sz="1350" spc="-56" dirty="0">
                <a:latin typeface="Calibri"/>
                <a:cs typeface="Calibri"/>
              </a:rPr>
              <a:t> </a:t>
            </a:r>
            <a:r>
              <a:rPr sz="1350" spc="-8" dirty="0">
                <a:latin typeface="Calibri"/>
                <a:cs typeface="Calibri"/>
              </a:rPr>
              <a:t>Quantization</a:t>
            </a:r>
            <a:r>
              <a:rPr sz="1350" spc="-34" dirty="0">
                <a:latin typeface="Calibri"/>
                <a:cs typeface="Calibri"/>
              </a:rPr>
              <a:t> </a:t>
            </a:r>
            <a:r>
              <a:rPr sz="1350" spc="-38" dirty="0">
                <a:latin typeface="Calibri"/>
                <a:cs typeface="Calibri"/>
              </a:rPr>
              <a:t>+</a:t>
            </a:r>
            <a:r>
              <a:rPr sz="1350" dirty="0">
                <a:latin typeface="Calibri"/>
                <a:cs typeface="Calibri"/>
              </a:rPr>
              <a:t>	</a:t>
            </a:r>
            <a:r>
              <a:rPr sz="2025" spc="-11" baseline="-35493" dirty="0">
                <a:latin typeface="Calibri"/>
                <a:cs typeface="Calibri"/>
              </a:rPr>
              <a:t>Pinecone</a:t>
            </a:r>
            <a:endParaRPr sz="2025" baseline="-35493">
              <a:latin typeface="Calibri"/>
              <a:cs typeface="Calibri"/>
            </a:endParaRPr>
          </a:p>
          <a:p>
            <a:pPr marR="6254591" algn="ctr"/>
            <a:r>
              <a:rPr sz="1350" spc="-8" dirty="0">
                <a:latin typeface="Calibri"/>
                <a:cs typeface="Calibri"/>
              </a:rPr>
              <a:t>Inverted</a:t>
            </a:r>
            <a:r>
              <a:rPr sz="1350" dirty="0">
                <a:latin typeface="Calibri"/>
                <a:cs typeface="Calibri"/>
              </a:rPr>
              <a:t> Index</a:t>
            </a:r>
            <a:r>
              <a:rPr sz="1350" spc="4" dirty="0">
                <a:latin typeface="Calibri"/>
                <a:cs typeface="Calibri"/>
              </a:rPr>
              <a:t> </a:t>
            </a:r>
            <a:r>
              <a:rPr sz="1350" dirty="0">
                <a:latin typeface="Calibri"/>
                <a:cs typeface="Calibri"/>
              </a:rPr>
              <a:t>(PQ,</a:t>
            </a:r>
            <a:r>
              <a:rPr sz="1350" spc="-23" dirty="0">
                <a:latin typeface="Calibri"/>
                <a:cs typeface="Calibri"/>
              </a:rPr>
              <a:t> </a:t>
            </a:r>
            <a:r>
              <a:rPr sz="1350" spc="-8" dirty="0">
                <a:latin typeface="Calibri"/>
                <a:cs typeface="Calibri"/>
              </a:rPr>
              <a:t>IVFPQ)</a:t>
            </a:r>
            <a:endParaRPr sz="1350">
              <a:latin typeface="Calibri"/>
              <a:cs typeface="Calibri"/>
            </a:endParaRPr>
          </a:p>
          <a:p>
            <a:pPr marR="6251734" algn="ctr"/>
            <a:r>
              <a:rPr sz="1350" dirty="0">
                <a:latin typeface="Calibri"/>
                <a:cs typeface="Calibri"/>
              </a:rPr>
              <a:t>[Jégou+,</a:t>
            </a:r>
            <a:r>
              <a:rPr sz="1350" spc="-30" dirty="0">
                <a:latin typeface="Calibri"/>
                <a:cs typeface="Calibri"/>
              </a:rPr>
              <a:t> </a:t>
            </a:r>
            <a:r>
              <a:rPr sz="1350" spc="-15" dirty="0">
                <a:latin typeface="Calibri"/>
                <a:cs typeface="Calibri"/>
              </a:rPr>
              <a:t>TPAMI</a:t>
            </a:r>
            <a:r>
              <a:rPr sz="1350" spc="-60" dirty="0">
                <a:latin typeface="Calibri"/>
                <a:cs typeface="Calibri"/>
              </a:rPr>
              <a:t> </a:t>
            </a:r>
            <a:r>
              <a:rPr sz="1350" spc="-15" dirty="0">
                <a:latin typeface="Calibri"/>
                <a:cs typeface="Calibri"/>
              </a:rPr>
              <a:t>2011]</a:t>
            </a:r>
            <a:endParaRPr sz="1350">
              <a:latin typeface="Calibri"/>
              <a:cs typeface="Calibri"/>
            </a:endParaRPr>
          </a:p>
          <a:p>
            <a:pPr marR="416719" algn="r">
              <a:spcBef>
                <a:spcPts val="626"/>
              </a:spcBef>
            </a:pPr>
            <a:r>
              <a:rPr sz="1350" spc="-8" dirty="0">
                <a:latin typeface="Calibri"/>
                <a:cs typeface="Calibri"/>
              </a:rPr>
              <a:t>Qdrant</a:t>
            </a:r>
            <a:endParaRPr sz="1350">
              <a:latin typeface="Calibri"/>
              <a:cs typeface="Calibri"/>
            </a:endParaRPr>
          </a:p>
          <a:p>
            <a:pPr>
              <a:spcBef>
                <a:spcPts val="1080"/>
              </a:spcBef>
            </a:pPr>
            <a:endParaRPr sz="1350">
              <a:latin typeface="Calibri"/>
              <a:cs typeface="Calibri"/>
            </a:endParaRPr>
          </a:p>
          <a:p>
            <a:pPr marL="4242435">
              <a:tabLst>
                <a:tab pos="8142923" algn="l"/>
              </a:tabLst>
            </a:pPr>
            <a:r>
              <a:rPr sz="1350" spc="-8" dirty="0">
                <a:latin typeface="Calibri"/>
                <a:cs typeface="Calibri"/>
              </a:rPr>
              <a:t>NMSLIB</a:t>
            </a:r>
            <a:r>
              <a:rPr sz="1350" dirty="0">
                <a:latin typeface="Calibri"/>
                <a:cs typeface="Calibri"/>
              </a:rPr>
              <a:t>	</a:t>
            </a:r>
            <a:r>
              <a:rPr sz="2025" spc="-23" baseline="-9259" dirty="0">
                <a:latin typeface="Calibri"/>
                <a:cs typeface="Calibri"/>
              </a:rPr>
              <a:t>jina</a:t>
            </a:r>
            <a:endParaRPr sz="2025" baseline="-9259">
              <a:latin typeface="Calibri"/>
              <a:cs typeface="Calibri"/>
            </a:endParaRPr>
          </a:p>
          <a:p>
            <a:pPr>
              <a:spcBef>
                <a:spcPts val="1174"/>
              </a:spcBef>
            </a:pPr>
            <a:endParaRPr sz="1350">
              <a:latin typeface="Calibri"/>
              <a:cs typeface="Calibri"/>
            </a:endParaRPr>
          </a:p>
          <a:p>
            <a:pPr marR="456724" algn="r">
              <a:tabLst>
                <a:tab pos="1235869" algn="l"/>
              </a:tabLst>
            </a:pPr>
            <a:r>
              <a:rPr sz="2025" spc="-23" baseline="10802" dirty="0">
                <a:latin typeface="Calibri"/>
                <a:cs typeface="Calibri"/>
              </a:rPr>
              <a:t>Vald</a:t>
            </a:r>
            <a:r>
              <a:rPr sz="2025" baseline="10802" dirty="0">
                <a:latin typeface="Calibri"/>
                <a:cs typeface="Calibri"/>
              </a:rPr>
              <a:t>	</a:t>
            </a:r>
            <a:r>
              <a:rPr sz="1350" spc="-8" dirty="0">
                <a:latin typeface="Calibri"/>
                <a:cs typeface="Calibri"/>
              </a:rPr>
              <a:t>Vertex</a:t>
            </a:r>
            <a:r>
              <a:rPr sz="1350" spc="-60" dirty="0">
                <a:latin typeface="Calibri"/>
                <a:cs typeface="Calibri"/>
              </a:rPr>
              <a:t> </a:t>
            </a:r>
            <a:r>
              <a:rPr sz="1350" spc="-19" dirty="0">
                <a:latin typeface="Calibri"/>
                <a:cs typeface="Calibri"/>
              </a:rPr>
              <a:t>AI</a:t>
            </a:r>
            <a:endParaRPr sz="1350">
              <a:latin typeface="Calibri"/>
              <a:cs typeface="Calibri"/>
            </a:endParaRPr>
          </a:p>
          <a:p>
            <a:pPr marL="34766" algn="ctr">
              <a:tabLst>
                <a:tab pos="7127558" algn="l"/>
              </a:tabLst>
            </a:pPr>
            <a:r>
              <a:rPr sz="2025" baseline="-18518" dirty="0">
                <a:latin typeface="Calibri"/>
                <a:cs typeface="Calibri"/>
              </a:rPr>
              <a:t>ScaNN</a:t>
            </a:r>
            <a:r>
              <a:rPr sz="2025" spc="-17" baseline="-18518" dirty="0">
                <a:latin typeface="Calibri"/>
                <a:cs typeface="Calibri"/>
              </a:rPr>
              <a:t> </a:t>
            </a:r>
            <a:r>
              <a:rPr sz="2025" spc="-11" baseline="-18518" dirty="0">
                <a:latin typeface="Calibri"/>
                <a:cs typeface="Calibri"/>
              </a:rPr>
              <a:t>(4-</a:t>
            </a:r>
            <a:r>
              <a:rPr sz="2025" baseline="-18518" dirty="0">
                <a:latin typeface="Calibri"/>
                <a:cs typeface="Calibri"/>
              </a:rPr>
              <a:t>bit</a:t>
            </a:r>
            <a:r>
              <a:rPr sz="2025" spc="-56" baseline="-18518" dirty="0">
                <a:latin typeface="Calibri"/>
                <a:cs typeface="Calibri"/>
              </a:rPr>
              <a:t> </a:t>
            </a:r>
            <a:r>
              <a:rPr sz="2025" spc="-28" baseline="-18518" dirty="0">
                <a:latin typeface="Calibri"/>
                <a:cs typeface="Calibri"/>
              </a:rPr>
              <a:t>PQ)</a:t>
            </a:r>
            <a:r>
              <a:rPr sz="2025" baseline="-18518" dirty="0">
                <a:latin typeface="Calibri"/>
                <a:cs typeface="Calibri"/>
              </a:rPr>
              <a:t>	</a:t>
            </a:r>
            <a:r>
              <a:rPr sz="1350" dirty="0">
                <a:latin typeface="Calibri"/>
                <a:cs typeface="Calibri"/>
              </a:rPr>
              <a:t>Matching</a:t>
            </a:r>
            <a:r>
              <a:rPr sz="1350" spc="-60" dirty="0">
                <a:latin typeface="Calibri"/>
                <a:cs typeface="Calibri"/>
              </a:rPr>
              <a:t> </a:t>
            </a:r>
            <a:r>
              <a:rPr sz="1350" spc="-8" dirty="0">
                <a:latin typeface="Calibri"/>
                <a:cs typeface="Calibri"/>
              </a:rPr>
              <a:t>Engine</a:t>
            </a:r>
            <a:endParaRPr sz="1350">
              <a:latin typeface="Calibri"/>
              <a:cs typeface="Calibri"/>
            </a:endParaRPr>
          </a:p>
          <a:p>
            <a:pPr marL="164783">
              <a:spcBef>
                <a:spcPts val="443"/>
              </a:spcBef>
            </a:pPr>
            <a:r>
              <a:rPr sz="1350" dirty="0">
                <a:latin typeface="Calibri"/>
                <a:cs typeface="Calibri"/>
              </a:rPr>
              <a:t>[Guo+,</a:t>
            </a:r>
            <a:r>
              <a:rPr sz="1350" spc="-8" dirty="0">
                <a:latin typeface="Calibri"/>
                <a:cs typeface="Calibri"/>
              </a:rPr>
              <a:t> </a:t>
            </a:r>
            <a:r>
              <a:rPr sz="1350" dirty="0">
                <a:latin typeface="Calibri"/>
                <a:cs typeface="Calibri"/>
              </a:rPr>
              <a:t>ICML</a:t>
            </a:r>
            <a:r>
              <a:rPr sz="1350" spc="-23" dirty="0">
                <a:latin typeface="Calibri"/>
                <a:cs typeface="Calibri"/>
              </a:rPr>
              <a:t> </a:t>
            </a:r>
            <a:r>
              <a:rPr sz="1350" spc="-8" dirty="0">
                <a:latin typeface="Calibri"/>
                <a:cs typeface="Calibri"/>
              </a:rPr>
              <a:t>2020]</a:t>
            </a:r>
            <a:endParaRPr sz="1350">
              <a:latin typeface="Calibri"/>
              <a:cs typeface="Calibri"/>
            </a:endParaRPr>
          </a:p>
          <a:p>
            <a:pPr marR="402431" algn="ctr">
              <a:lnSpc>
                <a:spcPts val="1448"/>
              </a:lnSpc>
              <a:spcBef>
                <a:spcPts val="1178"/>
              </a:spcBef>
            </a:pPr>
            <a:r>
              <a:rPr sz="1350" spc="-8" dirty="0">
                <a:latin typeface="Calibri"/>
                <a:cs typeface="Calibri"/>
              </a:rPr>
              <a:t>ScaNN</a:t>
            </a:r>
            <a:endParaRPr sz="1350">
              <a:latin typeface="Calibri"/>
              <a:cs typeface="Calibri"/>
            </a:endParaRPr>
          </a:p>
          <a:p>
            <a:pPr algn="r">
              <a:lnSpc>
                <a:spcPts val="1988"/>
              </a:lnSpc>
            </a:pPr>
            <a:r>
              <a:rPr sz="1800" spc="-19" dirty="0">
                <a:solidFill>
                  <a:srgbClr val="888888"/>
                </a:solidFill>
                <a:latin typeface="Calibri"/>
                <a:cs typeface="Calibri"/>
              </a:rPr>
              <a:t>33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0" y="612647"/>
            <a:ext cx="9144000" cy="4531043"/>
            <a:chOff x="0" y="816863"/>
            <a:chExt cx="12192000" cy="6041390"/>
          </a:xfrm>
        </p:grpSpPr>
        <p:sp>
          <p:nvSpPr>
            <p:cNvPr id="4" name="object 4"/>
            <p:cNvSpPr/>
            <p:nvPr/>
          </p:nvSpPr>
          <p:spPr>
            <a:xfrm>
              <a:off x="7754111" y="816863"/>
              <a:ext cx="4438015" cy="6041390"/>
            </a:xfrm>
            <a:custGeom>
              <a:avLst/>
              <a:gdLst/>
              <a:ahLst/>
              <a:cxnLst/>
              <a:rect l="l" t="t" r="r" b="b"/>
              <a:pathLst>
                <a:path w="4438015" h="6041390">
                  <a:moveTo>
                    <a:pt x="4437888" y="0"/>
                  </a:moveTo>
                  <a:lnTo>
                    <a:pt x="0" y="0"/>
                  </a:lnTo>
                  <a:lnTo>
                    <a:pt x="0" y="6041136"/>
                  </a:lnTo>
                  <a:lnTo>
                    <a:pt x="4437888" y="6041136"/>
                  </a:lnTo>
                  <a:lnTo>
                    <a:pt x="4437888" y="0"/>
                  </a:lnTo>
                  <a:close/>
                </a:path>
              </a:pathLst>
            </a:custGeom>
            <a:solidFill>
              <a:srgbClr val="FAE4D5"/>
            </a:solidFill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5" name="object 5"/>
            <p:cNvSpPr/>
            <p:nvPr/>
          </p:nvSpPr>
          <p:spPr>
            <a:xfrm>
              <a:off x="3867911" y="816863"/>
              <a:ext cx="3886200" cy="6041390"/>
            </a:xfrm>
            <a:custGeom>
              <a:avLst/>
              <a:gdLst/>
              <a:ahLst/>
              <a:cxnLst/>
              <a:rect l="l" t="t" r="r" b="b"/>
              <a:pathLst>
                <a:path w="3886200" h="6041390">
                  <a:moveTo>
                    <a:pt x="3886199" y="0"/>
                  </a:moveTo>
                  <a:lnTo>
                    <a:pt x="0" y="0"/>
                  </a:lnTo>
                  <a:lnTo>
                    <a:pt x="0" y="6041136"/>
                  </a:lnTo>
                  <a:lnTo>
                    <a:pt x="3886199" y="6041136"/>
                  </a:lnTo>
                  <a:lnTo>
                    <a:pt x="3886199" y="0"/>
                  </a:lnTo>
                  <a:close/>
                </a:path>
              </a:pathLst>
            </a:custGeom>
            <a:solidFill>
              <a:srgbClr val="DEEBF7"/>
            </a:solidFill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6" name="object 6"/>
            <p:cNvSpPr/>
            <p:nvPr/>
          </p:nvSpPr>
          <p:spPr>
            <a:xfrm>
              <a:off x="0" y="816863"/>
              <a:ext cx="3868420" cy="6041390"/>
            </a:xfrm>
            <a:custGeom>
              <a:avLst/>
              <a:gdLst/>
              <a:ahLst/>
              <a:cxnLst/>
              <a:rect l="l" t="t" r="r" b="b"/>
              <a:pathLst>
                <a:path w="3868420" h="6041390">
                  <a:moveTo>
                    <a:pt x="3867912" y="6041133"/>
                  </a:moveTo>
                  <a:lnTo>
                    <a:pt x="3867912" y="0"/>
                  </a:lnTo>
                  <a:lnTo>
                    <a:pt x="0" y="0"/>
                  </a:lnTo>
                  <a:lnTo>
                    <a:pt x="0" y="6041133"/>
                  </a:lnTo>
                  <a:lnTo>
                    <a:pt x="3867912" y="6041133"/>
                  </a:lnTo>
                  <a:close/>
                </a:path>
              </a:pathLst>
            </a:custGeom>
            <a:solidFill>
              <a:srgbClr val="E1EFD9"/>
            </a:solidFill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7" name="object 7"/>
            <p:cNvSpPr/>
            <p:nvPr/>
          </p:nvSpPr>
          <p:spPr>
            <a:xfrm>
              <a:off x="8645652" y="2583180"/>
              <a:ext cx="1417320" cy="655320"/>
            </a:xfrm>
            <a:custGeom>
              <a:avLst/>
              <a:gdLst/>
              <a:ahLst/>
              <a:cxnLst/>
              <a:rect l="l" t="t" r="r" b="b"/>
              <a:pathLst>
                <a:path w="1417320" h="655319">
                  <a:moveTo>
                    <a:pt x="1308100" y="0"/>
                  </a:moveTo>
                  <a:lnTo>
                    <a:pt x="109220" y="0"/>
                  </a:lnTo>
                  <a:lnTo>
                    <a:pt x="66704" y="8582"/>
                  </a:lnTo>
                  <a:lnTo>
                    <a:pt x="31988" y="31988"/>
                  </a:lnTo>
                  <a:lnTo>
                    <a:pt x="8582" y="66704"/>
                  </a:lnTo>
                  <a:lnTo>
                    <a:pt x="0" y="109220"/>
                  </a:lnTo>
                  <a:lnTo>
                    <a:pt x="0" y="546100"/>
                  </a:lnTo>
                  <a:lnTo>
                    <a:pt x="8582" y="588615"/>
                  </a:lnTo>
                  <a:lnTo>
                    <a:pt x="31988" y="623331"/>
                  </a:lnTo>
                  <a:lnTo>
                    <a:pt x="66704" y="646737"/>
                  </a:lnTo>
                  <a:lnTo>
                    <a:pt x="109220" y="655320"/>
                  </a:lnTo>
                  <a:lnTo>
                    <a:pt x="1308100" y="655320"/>
                  </a:lnTo>
                  <a:lnTo>
                    <a:pt x="1350615" y="646737"/>
                  </a:lnTo>
                  <a:lnTo>
                    <a:pt x="1385331" y="623331"/>
                  </a:lnTo>
                  <a:lnTo>
                    <a:pt x="1408737" y="588615"/>
                  </a:lnTo>
                  <a:lnTo>
                    <a:pt x="1417320" y="546100"/>
                  </a:lnTo>
                  <a:lnTo>
                    <a:pt x="1417320" y="109220"/>
                  </a:lnTo>
                  <a:lnTo>
                    <a:pt x="1408737" y="66704"/>
                  </a:lnTo>
                  <a:lnTo>
                    <a:pt x="1385331" y="31988"/>
                  </a:lnTo>
                  <a:lnTo>
                    <a:pt x="1350615" y="8582"/>
                  </a:lnTo>
                  <a:lnTo>
                    <a:pt x="13081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8" name="object 8"/>
            <p:cNvSpPr/>
            <p:nvPr/>
          </p:nvSpPr>
          <p:spPr>
            <a:xfrm>
              <a:off x="8645652" y="2583180"/>
              <a:ext cx="1417320" cy="655320"/>
            </a:xfrm>
            <a:custGeom>
              <a:avLst/>
              <a:gdLst/>
              <a:ahLst/>
              <a:cxnLst/>
              <a:rect l="l" t="t" r="r" b="b"/>
              <a:pathLst>
                <a:path w="1417320" h="655319">
                  <a:moveTo>
                    <a:pt x="0" y="109220"/>
                  </a:moveTo>
                  <a:lnTo>
                    <a:pt x="8582" y="66704"/>
                  </a:lnTo>
                  <a:lnTo>
                    <a:pt x="31988" y="31988"/>
                  </a:lnTo>
                  <a:lnTo>
                    <a:pt x="66704" y="8582"/>
                  </a:lnTo>
                  <a:lnTo>
                    <a:pt x="109220" y="0"/>
                  </a:lnTo>
                  <a:lnTo>
                    <a:pt x="1308100" y="0"/>
                  </a:lnTo>
                  <a:lnTo>
                    <a:pt x="1350615" y="8582"/>
                  </a:lnTo>
                  <a:lnTo>
                    <a:pt x="1385331" y="31988"/>
                  </a:lnTo>
                  <a:lnTo>
                    <a:pt x="1408737" y="66704"/>
                  </a:lnTo>
                  <a:lnTo>
                    <a:pt x="1417320" y="109220"/>
                  </a:lnTo>
                  <a:lnTo>
                    <a:pt x="1417320" y="546100"/>
                  </a:lnTo>
                  <a:lnTo>
                    <a:pt x="1408737" y="588615"/>
                  </a:lnTo>
                  <a:lnTo>
                    <a:pt x="1385331" y="623331"/>
                  </a:lnTo>
                  <a:lnTo>
                    <a:pt x="1350615" y="646737"/>
                  </a:lnTo>
                  <a:lnTo>
                    <a:pt x="1308100" y="655320"/>
                  </a:lnTo>
                  <a:lnTo>
                    <a:pt x="109220" y="655320"/>
                  </a:lnTo>
                  <a:lnTo>
                    <a:pt x="66704" y="646737"/>
                  </a:lnTo>
                  <a:lnTo>
                    <a:pt x="31988" y="623331"/>
                  </a:lnTo>
                  <a:lnTo>
                    <a:pt x="8582" y="588615"/>
                  </a:lnTo>
                  <a:lnTo>
                    <a:pt x="0" y="546100"/>
                  </a:lnTo>
                  <a:lnTo>
                    <a:pt x="0" y="109220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9" name="object 9"/>
            <p:cNvSpPr/>
            <p:nvPr/>
          </p:nvSpPr>
          <p:spPr>
            <a:xfrm>
              <a:off x="10352531" y="3363468"/>
              <a:ext cx="1417320" cy="655320"/>
            </a:xfrm>
            <a:custGeom>
              <a:avLst/>
              <a:gdLst/>
              <a:ahLst/>
              <a:cxnLst/>
              <a:rect l="l" t="t" r="r" b="b"/>
              <a:pathLst>
                <a:path w="1417320" h="655320">
                  <a:moveTo>
                    <a:pt x="1308100" y="0"/>
                  </a:moveTo>
                  <a:lnTo>
                    <a:pt x="109220" y="0"/>
                  </a:lnTo>
                  <a:lnTo>
                    <a:pt x="66704" y="8582"/>
                  </a:lnTo>
                  <a:lnTo>
                    <a:pt x="31988" y="31988"/>
                  </a:lnTo>
                  <a:lnTo>
                    <a:pt x="8582" y="66704"/>
                  </a:lnTo>
                  <a:lnTo>
                    <a:pt x="0" y="109220"/>
                  </a:lnTo>
                  <a:lnTo>
                    <a:pt x="0" y="546100"/>
                  </a:lnTo>
                  <a:lnTo>
                    <a:pt x="8582" y="588615"/>
                  </a:lnTo>
                  <a:lnTo>
                    <a:pt x="31988" y="623331"/>
                  </a:lnTo>
                  <a:lnTo>
                    <a:pt x="66704" y="646737"/>
                  </a:lnTo>
                  <a:lnTo>
                    <a:pt x="109220" y="655320"/>
                  </a:lnTo>
                  <a:lnTo>
                    <a:pt x="1308100" y="655320"/>
                  </a:lnTo>
                  <a:lnTo>
                    <a:pt x="1350615" y="646737"/>
                  </a:lnTo>
                  <a:lnTo>
                    <a:pt x="1385331" y="623331"/>
                  </a:lnTo>
                  <a:lnTo>
                    <a:pt x="1408737" y="588615"/>
                  </a:lnTo>
                  <a:lnTo>
                    <a:pt x="1417320" y="546100"/>
                  </a:lnTo>
                  <a:lnTo>
                    <a:pt x="1417320" y="109220"/>
                  </a:lnTo>
                  <a:lnTo>
                    <a:pt x="1408737" y="66704"/>
                  </a:lnTo>
                  <a:lnTo>
                    <a:pt x="1385331" y="31988"/>
                  </a:lnTo>
                  <a:lnTo>
                    <a:pt x="1350615" y="8582"/>
                  </a:lnTo>
                  <a:lnTo>
                    <a:pt x="13081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10" name="object 10"/>
            <p:cNvSpPr/>
            <p:nvPr/>
          </p:nvSpPr>
          <p:spPr>
            <a:xfrm>
              <a:off x="10352531" y="3363468"/>
              <a:ext cx="1417320" cy="655320"/>
            </a:xfrm>
            <a:custGeom>
              <a:avLst/>
              <a:gdLst/>
              <a:ahLst/>
              <a:cxnLst/>
              <a:rect l="l" t="t" r="r" b="b"/>
              <a:pathLst>
                <a:path w="1417320" h="655320">
                  <a:moveTo>
                    <a:pt x="0" y="109220"/>
                  </a:moveTo>
                  <a:lnTo>
                    <a:pt x="8582" y="66704"/>
                  </a:lnTo>
                  <a:lnTo>
                    <a:pt x="31988" y="31988"/>
                  </a:lnTo>
                  <a:lnTo>
                    <a:pt x="66704" y="8582"/>
                  </a:lnTo>
                  <a:lnTo>
                    <a:pt x="109220" y="0"/>
                  </a:lnTo>
                  <a:lnTo>
                    <a:pt x="1308100" y="0"/>
                  </a:lnTo>
                  <a:lnTo>
                    <a:pt x="1350615" y="8582"/>
                  </a:lnTo>
                  <a:lnTo>
                    <a:pt x="1385331" y="31988"/>
                  </a:lnTo>
                  <a:lnTo>
                    <a:pt x="1408737" y="66704"/>
                  </a:lnTo>
                  <a:lnTo>
                    <a:pt x="1417320" y="109220"/>
                  </a:lnTo>
                  <a:lnTo>
                    <a:pt x="1417320" y="546100"/>
                  </a:lnTo>
                  <a:lnTo>
                    <a:pt x="1408737" y="588615"/>
                  </a:lnTo>
                  <a:lnTo>
                    <a:pt x="1385331" y="623331"/>
                  </a:lnTo>
                  <a:lnTo>
                    <a:pt x="1350615" y="646737"/>
                  </a:lnTo>
                  <a:lnTo>
                    <a:pt x="1308100" y="655320"/>
                  </a:lnTo>
                  <a:lnTo>
                    <a:pt x="109220" y="655320"/>
                  </a:lnTo>
                  <a:lnTo>
                    <a:pt x="66704" y="646737"/>
                  </a:lnTo>
                  <a:lnTo>
                    <a:pt x="31988" y="623331"/>
                  </a:lnTo>
                  <a:lnTo>
                    <a:pt x="8582" y="588615"/>
                  </a:lnTo>
                  <a:lnTo>
                    <a:pt x="0" y="546100"/>
                  </a:lnTo>
                  <a:lnTo>
                    <a:pt x="0" y="109220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11" name="object 11"/>
            <p:cNvSpPr/>
            <p:nvPr/>
          </p:nvSpPr>
          <p:spPr>
            <a:xfrm>
              <a:off x="449580" y="5250179"/>
              <a:ext cx="2021205" cy="829310"/>
            </a:xfrm>
            <a:custGeom>
              <a:avLst/>
              <a:gdLst/>
              <a:ahLst/>
              <a:cxnLst/>
              <a:rect l="l" t="t" r="r" b="b"/>
              <a:pathLst>
                <a:path w="2021205" h="829310">
                  <a:moveTo>
                    <a:pt x="1882647" y="0"/>
                  </a:moveTo>
                  <a:lnTo>
                    <a:pt x="138176" y="0"/>
                  </a:lnTo>
                  <a:lnTo>
                    <a:pt x="94501" y="7042"/>
                  </a:lnTo>
                  <a:lnTo>
                    <a:pt x="56570" y="26655"/>
                  </a:lnTo>
                  <a:lnTo>
                    <a:pt x="26659" y="56564"/>
                  </a:lnTo>
                  <a:lnTo>
                    <a:pt x="7044" y="94496"/>
                  </a:lnTo>
                  <a:lnTo>
                    <a:pt x="0" y="138176"/>
                  </a:lnTo>
                  <a:lnTo>
                    <a:pt x="0" y="690880"/>
                  </a:lnTo>
                  <a:lnTo>
                    <a:pt x="7044" y="734554"/>
                  </a:lnTo>
                  <a:lnTo>
                    <a:pt x="26659" y="772485"/>
                  </a:lnTo>
                  <a:lnTo>
                    <a:pt x="56570" y="802396"/>
                  </a:lnTo>
                  <a:lnTo>
                    <a:pt x="94501" y="822011"/>
                  </a:lnTo>
                  <a:lnTo>
                    <a:pt x="138176" y="829056"/>
                  </a:lnTo>
                  <a:lnTo>
                    <a:pt x="1882647" y="829056"/>
                  </a:lnTo>
                  <a:lnTo>
                    <a:pt x="1926327" y="822011"/>
                  </a:lnTo>
                  <a:lnTo>
                    <a:pt x="1964259" y="802396"/>
                  </a:lnTo>
                  <a:lnTo>
                    <a:pt x="1994168" y="772485"/>
                  </a:lnTo>
                  <a:lnTo>
                    <a:pt x="2013781" y="734554"/>
                  </a:lnTo>
                  <a:lnTo>
                    <a:pt x="2020824" y="690880"/>
                  </a:lnTo>
                  <a:lnTo>
                    <a:pt x="2020824" y="138176"/>
                  </a:lnTo>
                  <a:lnTo>
                    <a:pt x="2013781" y="94496"/>
                  </a:lnTo>
                  <a:lnTo>
                    <a:pt x="1994168" y="56564"/>
                  </a:lnTo>
                  <a:lnTo>
                    <a:pt x="1964259" y="26655"/>
                  </a:lnTo>
                  <a:lnTo>
                    <a:pt x="1926327" y="7042"/>
                  </a:lnTo>
                  <a:lnTo>
                    <a:pt x="188264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12" name="object 12"/>
            <p:cNvSpPr/>
            <p:nvPr/>
          </p:nvSpPr>
          <p:spPr>
            <a:xfrm>
              <a:off x="449580" y="5250179"/>
              <a:ext cx="2021205" cy="829310"/>
            </a:xfrm>
            <a:custGeom>
              <a:avLst/>
              <a:gdLst/>
              <a:ahLst/>
              <a:cxnLst/>
              <a:rect l="l" t="t" r="r" b="b"/>
              <a:pathLst>
                <a:path w="2021205" h="829310">
                  <a:moveTo>
                    <a:pt x="0" y="138176"/>
                  </a:moveTo>
                  <a:lnTo>
                    <a:pt x="7044" y="94496"/>
                  </a:lnTo>
                  <a:lnTo>
                    <a:pt x="26659" y="56564"/>
                  </a:lnTo>
                  <a:lnTo>
                    <a:pt x="56570" y="26655"/>
                  </a:lnTo>
                  <a:lnTo>
                    <a:pt x="94501" y="7042"/>
                  </a:lnTo>
                  <a:lnTo>
                    <a:pt x="138176" y="0"/>
                  </a:lnTo>
                  <a:lnTo>
                    <a:pt x="1882647" y="0"/>
                  </a:lnTo>
                  <a:lnTo>
                    <a:pt x="1926327" y="7042"/>
                  </a:lnTo>
                  <a:lnTo>
                    <a:pt x="1964259" y="26655"/>
                  </a:lnTo>
                  <a:lnTo>
                    <a:pt x="1994168" y="56564"/>
                  </a:lnTo>
                  <a:lnTo>
                    <a:pt x="2013781" y="94496"/>
                  </a:lnTo>
                  <a:lnTo>
                    <a:pt x="2020824" y="138176"/>
                  </a:lnTo>
                  <a:lnTo>
                    <a:pt x="2020824" y="690880"/>
                  </a:lnTo>
                  <a:lnTo>
                    <a:pt x="2013781" y="734554"/>
                  </a:lnTo>
                  <a:lnTo>
                    <a:pt x="1994168" y="772485"/>
                  </a:lnTo>
                  <a:lnTo>
                    <a:pt x="1964259" y="802396"/>
                  </a:lnTo>
                  <a:lnTo>
                    <a:pt x="1926327" y="822011"/>
                  </a:lnTo>
                  <a:lnTo>
                    <a:pt x="1882647" y="829056"/>
                  </a:lnTo>
                  <a:lnTo>
                    <a:pt x="138176" y="829056"/>
                  </a:lnTo>
                  <a:lnTo>
                    <a:pt x="94501" y="822011"/>
                  </a:lnTo>
                  <a:lnTo>
                    <a:pt x="56570" y="802396"/>
                  </a:lnTo>
                  <a:lnTo>
                    <a:pt x="26659" y="772485"/>
                  </a:lnTo>
                  <a:lnTo>
                    <a:pt x="7044" y="734554"/>
                  </a:lnTo>
                  <a:lnTo>
                    <a:pt x="0" y="690880"/>
                  </a:lnTo>
                  <a:lnTo>
                    <a:pt x="0" y="138176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13" name="object 13"/>
            <p:cNvSpPr/>
            <p:nvPr/>
          </p:nvSpPr>
          <p:spPr>
            <a:xfrm>
              <a:off x="568452" y="2540508"/>
              <a:ext cx="2837815" cy="990600"/>
            </a:xfrm>
            <a:custGeom>
              <a:avLst/>
              <a:gdLst/>
              <a:ahLst/>
              <a:cxnLst/>
              <a:rect l="l" t="t" r="r" b="b"/>
              <a:pathLst>
                <a:path w="2837815" h="990600">
                  <a:moveTo>
                    <a:pt x="2672588" y="0"/>
                  </a:moveTo>
                  <a:lnTo>
                    <a:pt x="165100" y="0"/>
                  </a:lnTo>
                  <a:lnTo>
                    <a:pt x="121208" y="5897"/>
                  </a:lnTo>
                  <a:lnTo>
                    <a:pt x="81769" y="22540"/>
                  </a:lnTo>
                  <a:lnTo>
                    <a:pt x="48355" y="48355"/>
                  </a:lnTo>
                  <a:lnTo>
                    <a:pt x="22540" y="81769"/>
                  </a:lnTo>
                  <a:lnTo>
                    <a:pt x="5897" y="121208"/>
                  </a:lnTo>
                  <a:lnTo>
                    <a:pt x="0" y="165100"/>
                  </a:lnTo>
                  <a:lnTo>
                    <a:pt x="0" y="825500"/>
                  </a:lnTo>
                  <a:lnTo>
                    <a:pt x="5897" y="869391"/>
                  </a:lnTo>
                  <a:lnTo>
                    <a:pt x="22540" y="908830"/>
                  </a:lnTo>
                  <a:lnTo>
                    <a:pt x="48355" y="942244"/>
                  </a:lnTo>
                  <a:lnTo>
                    <a:pt x="81769" y="968059"/>
                  </a:lnTo>
                  <a:lnTo>
                    <a:pt x="121208" y="984702"/>
                  </a:lnTo>
                  <a:lnTo>
                    <a:pt x="165100" y="990600"/>
                  </a:lnTo>
                  <a:lnTo>
                    <a:pt x="2672588" y="990600"/>
                  </a:lnTo>
                  <a:lnTo>
                    <a:pt x="2716479" y="984702"/>
                  </a:lnTo>
                  <a:lnTo>
                    <a:pt x="2755918" y="968059"/>
                  </a:lnTo>
                  <a:lnTo>
                    <a:pt x="2789332" y="942244"/>
                  </a:lnTo>
                  <a:lnTo>
                    <a:pt x="2815147" y="908830"/>
                  </a:lnTo>
                  <a:lnTo>
                    <a:pt x="2831790" y="869391"/>
                  </a:lnTo>
                  <a:lnTo>
                    <a:pt x="2837688" y="825500"/>
                  </a:lnTo>
                  <a:lnTo>
                    <a:pt x="2837688" y="165100"/>
                  </a:lnTo>
                  <a:lnTo>
                    <a:pt x="2831790" y="121208"/>
                  </a:lnTo>
                  <a:lnTo>
                    <a:pt x="2815147" y="81769"/>
                  </a:lnTo>
                  <a:lnTo>
                    <a:pt x="2789332" y="48355"/>
                  </a:lnTo>
                  <a:lnTo>
                    <a:pt x="2755918" y="22540"/>
                  </a:lnTo>
                  <a:lnTo>
                    <a:pt x="2716479" y="5897"/>
                  </a:lnTo>
                  <a:lnTo>
                    <a:pt x="267258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14" name="object 14"/>
            <p:cNvSpPr/>
            <p:nvPr/>
          </p:nvSpPr>
          <p:spPr>
            <a:xfrm>
              <a:off x="568452" y="2540508"/>
              <a:ext cx="2837815" cy="990600"/>
            </a:xfrm>
            <a:custGeom>
              <a:avLst/>
              <a:gdLst/>
              <a:ahLst/>
              <a:cxnLst/>
              <a:rect l="l" t="t" r="r" b="b"/>
              <a:pathLst>
                <a:path w="2837815" h="990600">
                  <a:moveTo>
                    <a:pt x="0" y="165100"/>
                  </a:moveTo>
                  <a:lnTo>
                    <a:pt x="5897" y="121208"/>
                  </a:lnTo>
                  <a:lnTo>
                    <a:pt x="22540" y="81769"/>
                  </a:lnTo>
                  <a:lnTo>
                    <a:pt x="48355" y="48355"/>
                  </a:lnTo>
                  <a:lnTo>
                    <a:pt x="81769" y="22540"/>
                  </a:lnTo>
                  <a:lnTo>
                    <a:pt x="121208" y="5897"/>
                  </a:lnTo>
                  <a:lnTo>
                    <a:pt x="165100" y="0"/>
                  </a:lnTo>
                  <a:lnTo>
                    <a:pt x="2672588" y="0"/>
                  </a:lnTo>
                  <a:lnTo>
                    <a:pt x="2716479" y="5897"/>
                  </a:lnTo>
                  <a:lnTo>
                    <a:pt x="2755918" y="22540"/>
                  </a:lnTo>
                  <a:lnTo>
                    <a:pt x="2789332" y="48355"/>
                  </a:lnTo>
                  <a:lnTo>
                    <a:pt x="2815147" y="81769"/>
                  </a:lnTo>
                  <a:lnTo>
                    <a:pt x="2831790" y="121208"/>
                  </a:lnTo>
                  <a:lnTo>
                    <a:pt x="2837688" y="165100"/>
                  </a:lnTo>
                  <a:lnTo>
                    <a:pt x="2837688" y="825500"/>
                  </a:lnTo>
                  <a:lnTo>
                    <a:pt x="2831790" y="869391"/>
                  </a:lnTo>
                  <a:lnTo>
                    <a:pt x="2815147" y="908830"/>
                  </a:lnTo>
                  <a:lnTo>
                    <a:pt x="2789332" y="942244"/>
                  </a:lnTo>
                  <a:lnTo>
                    <a:pt x="2755918" y="968059"/>
                  </a:lnTo>
                  <a:lnTo>
                    <a:pt x="2716479" y="984702"/>
                  </a:lnTo>
                  <a:lnTo>
                    <a:pt x="2672588" y="990600"/>
                  </a:lnTo>
                  <a:lnTo>
                    <a:pt x="165100" y="990600"/>
                  </a:lnTo>
                  <a:lnTo>
                    <a:pt x="121208" y="984702"/>
                  </a:lnTo>
                  <a:lnTo>
                    <a:pt x="81769" y="968059"/>
                  </a:lnTo>
                  <a:lnTo>
                    <a:pt x="48355" y="942244"/>
                  </a:lnTo>
                  <a:lnTo>
                    <a:pt x="22540" y="908830"/>
                  </a:lnTo>
                  <a:lnTo>
                    <a:pt x="5897" y="869391"/>
                  </a:lnTo>
                  <a:lnTo>
                    <a:pt x="0" y="825500"/>
                  </a:lnTo>
                  <a:lnTo>
                    <a:pt x="0" y="165100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15" name="object 15"/>
            <p:cNvSpPr/>
            <p:nvPr/>
          </p:nvSpPr>
          <p:spPr>
            <a:xfrm>
              <a:off x="9974580" y="4930140"/>
              <a:ext cx="1868805" cy="771525"/>
            </a:xfrm>
            <a:custGeom>
              <a:avLst/>
              <a:gdLst/>
              <a:ahLst/>
              <a:cxnLst/>
              <a:rect l="l" t="t" r="r" b="b"/>
              <a:pathLst>
                <a:path w="1868804" h="771525">
                  <a:moveTo>
                    <a:pt x="1739900" y="0"/>
                  </a:moveTo>
                  <a:lnTo>
                    <a:pt x="128524" y="0"/>
                  </a:lnTo>
                  <a:lnTo>
                    <a:pt x="78491" y="10098"/>
                  </a:lnTo>
                  <a:lnTo>
                    <a:pt x="37639" y="37639"/>
                  </a:lnTo>
                  <a:lnTo>
                    <a:pt x="10098" y="78491"/>
                  </a:lnTo>
                  <a:lnTo>
                    <a:pt x="0" y="128524"/>
                  </a:lnTo>
                  <a:lnTo>
                    <a:pt x="0" y="642620"/>
                  </a:lnTo>
                  <a:lnTo>
                    <a:pt x="10098" y="692646"/>
                  </a:lnTo>
                  <a:lnTo>
                    <a:pt x="37639" y="733499"/>
                  </a:lnTo>
                  <a:lnTo>
                    <a:pt x="78491" y="761043"/>
                  </a:lnTo>
                  <a:lnTo>
                    <a:pt x="128524" y="771144"/>
                  </a:lnTo>
                  <a:lnTo>
                    <a:pt x="1739900" y="771144"/>
                  </a:lnTo>
                  <a:lnTo>
                    <a:pt x="1789932" y="761043"/>
                  </a:lnTo>
                  <a:lnTo>
                    <a:pt x="1830784" y="733499"/>
                  </a:lnTo>
                  <a:lnTo>
                    <a:pt x="1858325" y="692646"/>
                  </a:lnTo>
                  <a:lnTo>
                    <a:pt x="1868424" y="642620"/>
                  </a:lnTo>
                  <a:lnTo>
                    <a:pt x="1868424" y="128524"/>
                  </a:lnTo>
                  <a:lnTo>
                    <a:pt x="1858325" y="78491"/>
                  </a:lnTo>
                  <a:lnTo>
                    <a:pt x="1830784" y="37639"/>
                  </a:lnTo>
                  <a:lnTo>
                    <a:pt x="1789932" y="10098"/>
                  </a:lnTo>
                  <a:lnTo>
                    <a:pt x="17399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16" name="object 16"/>
            <p:cNvSpPr/>
            <p:nvPr/>
          </p:nvSpPr>
          <p:spPr>
            <a:xfrm>
              <a:off x="9974580" y="4930140"/>
              <a:ext cx="1868805" cy="771525"/>
            </a:xfrm>
            <a:custGeom>
              <a:avLst/>
              <a:gdLst/>
              <a:ahLst/>
              <a:cxnLst/>
              <a:rect l="l" t="t" r="r" b="b"/>
              <a:pathLst>
                <a:path w="1868804" h="771525">
                  <a:moveTo>
                    <a:pt x="0" y="128524"/>
                  </a:moveTo>
                  <a:lnTo>
                    <a:pt x="10098" y="78491"/>
                  </a:lnTo>
                  <a:lnTo>
                    <a:pt x="37639" y="37639"/>
                  </a:lnTo>
                  <a:lnTo>
                    <a:pt x="78491" y="10098"/>
                  </a:lnTo>
                  <a:lnTo>
                    <a:pt x="128524" y="0"/>
                  </a:lnTo>
                  <a:lnTo>
                    <a:pt x="1739900" y="0"/>
                  </a:lnTo>
                  <a:lnTo>
                    <a:pt x="1789932" y="10098"/>
                  </a:lnTo>
                  <a:lnTo>
                    <a:pt x="1830784" y="37639"/>
                  </a:lnTo>
                  <a:lnTo>
                    <a:pt x="1858325" y="78491"/>
                  </a:lnTo>
                  <a:lnTo>
                    <a:pt x="1868424" y="128524"/>
                  </a:lnTo>
                  <a:lnTo>
                    <a:pt x="1868424" y="642620"/>
                  </a:lnTo>
                  <a:lnTo>
                    <a:pt x="1858325" y="692646"/>
                  </a:lnTo>
                  <a:lnTo>
                    <a:pt x="1830784" y="733499"/>
                  </a:lnTo>
                  <a:lnTo>
                    <a:pt x="1789932" y="761043"/>
                  </a:lnTo>
                  <a:lnTo>
                    <a:pt x="1739900" y="771144"/>
                  </a:lnTo>
                  <a:lnTo>
                    <a:pt x="128524" y="771144"/>
                  </a:lnTo>
                  <a:lnTo>
                    <a:pt x="78491" y="761043"/>
                  </a:lnTo>
                  <a:lnTo>
                    <a:pt x="37639" y="733499"/>
                  </a:lnTo>
                  <a:lnTo>
                    <a:pt x="10098" y="692646"/>
                  </a:lnTo>
                  <a:lnTo>
                    <a:pt x="0" y="642620"/>
                  </a:lnTo>
                  <a:lnTo>
                    <a:pt x="0" y="128524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17" name="object 17"/>
            <p:cNvSpPr/>
            <p:nvPr/>
          </p:nvSpPr>
          <p:spPr>
            <a:xfrm>
              <a:off x="5774435" y="4018787"/>
              <a:ext cx="1231900" cy="817244"/>
            </a:xfrm>
            <a:custGeom>
              <a:avLst/>
              <a:gdLst/>
              <a:ahLst/>
              <a:cxnLst/>
              <a:rect l="l" t="t" r="r" b="b"/>
              <a:pathLst>
                <a:path w="1231900" h="817245">
                  <a:moveTo>
                    <a:pt x="1095247" y="0"/>
                  </a:moveTo>
                  <a:lnTo>
                    <a:pt x="136143" y="0"/>
                  </a:lnTo>
                  <a:lnTo>
                    <a:pt x="93114" y="6941"/>
                  </a:lnTo>
                  <a:lnTo>
                    <a:pt x="55741" y="26269"/>
                  </a:lnTo>
                  <a:lnTo>
                    <a:pt x="26269" y="55741"/>
                  </a:lnTo>
                  <a:lnTo>
                    <a:pt x="6941" y="93114"/>
                  </a:lnTo>
                  <a:lnTo>
                    <a:pt x="0" y="136144"/>
                  </a:lnTo>
                  <a:lnTo>
                    <a:pt x="0" y="680719"/>
                  </a:lnTo>
                  <a:lnTo>
                    <a:pt x="6941" y="723749"/>
                  </a:lnTo>
                  <a:lnTo>
                    <a:pt x="26269" y="761122"/>
                  </a:lnTo>
                  <a:lnTo>
                    <a:pt x="55741" y="790594"/>
                  </a:lnTo>
                  <a:lnTo>
                    <a:pt x="93114" y="809922"/>
                  </a:lnTo>
                  <a:lnTo>
                    <a:pt x="136143" y="816863"/>
                  </a:lnTo>
                  <a:lnTo>
                    <a:pt x="1095247" y="816863"/>
                  </a:lnTo>
                  <a:lnTo>
                    <a:pt x="1138277" y="809922"/>
                  </a:lnTo>
                  <a:lnTo>
                    <a:pt x="1175650" y="790594"/>
                  </a:lnTo>
                  <a:lnTo>
                    <a:pt x="1205122" y="761122"/>
                  </a:lnTo>
                  <a:lnTo>
                    <a:pt x="1224450" y="723749"/>
                  </a:lnTo>
                  <a:lnTo>
                    <a:pt x="1231391" y="680719"/>
                  </a:lnTo>
                  <a:lnTo>
                    <a:pt x="1231391" y="136144"/>
                  </a:lnTo>
                  <a:lnTo>
                    <a:pt x="1224450" y="93114"/>
                  </a:lnTo>
                  <a:lnTo>
                    <a:pt x="1205122" y="55741"/>
                  </a:lnTo>
                  <a:lnTo>
                    <a:pt x="1175650" y="26269"/>
                  </a:lnTo>
                  <a:lnTo>
                    <a:pt x="1138277" y="6941"/>
                  </a:lnTo>
                  <a:lnTo>
                    <a:pt x="109524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18" name="object 18"/>
            <p:cNvSpPr/>
            <p:nvPr/>
          </p:nvSpPr>
          <p:spPr>
            <a:xfrm>
              <a:off x="5774435" y="4018787"/>
              <a:ext cx="1231900" cy="817244"/>
            </a:xfrm>
            <a:custGeom>
              <a:avLst/>
              <a:gdLst/>
              <a:ahLst/>
              <a:cxnLst/>
              <a:rect l="l" t="t" r="r" b="b"/>
              <a:pathLst>
                <a:path w="1231900" h="817245">
                  <a:moveTo>
                    <a:pt x="0" y="136144"/>
                  </a:moveTo>
                  <a:lnTo>
                    <a:pt x="6941" y="93114"/>
                  </a:lnTo>
                  <a:lnTo>
                    <a:pt x="26269" y="55741"/>
                  </a:lnTo>
                  <a:lnTo>
                    <a:pt x="55741" y="26269"/>
                  </a:lnTo>
                  <a:lnTo>
                    <a:pt x="93114" y="6941"/>
                  </a:lnTo>
                  <a:lnTo>
                    <a:pt x="136143" y="0"/>
                  </a:lnTo>
                  <a:lnTo>
                    <a:pt x="1095247" y="0"/>
                  </a:lnTo>
                  <a:lnTo>
                    <a:pt x="1138277" y="6941"/>
                  </a:lnTo>
                  <a:lnTo>
                    <a:pt x="1175650" y="26269"/>
                  </a:lnTo>
                  <a:lnTo>
                    <a:pt x="1205122" y="55741"/>
                  </a:lnTo>
                  <a:lnTo>
                    <a:pt x="1224450" y="93114"/>
                  </a:lnTo>
                  <a:lnTo>
                    <a:pt x="1231391" y="136144"/>
                  </a:lnTo>
                  <a:lnTo>
                    <a:pt x="1231391" y="680719"/>
                  </a:lnTo>
                  <a:lnTo>
                    <a:pt x="1224450" y="723749"/>
                  </a:lnTo>
                  <a:lnTo>
                    <a:pt x="1205122" y="761122"/>
                  </a:lnTo>
                  <a:lnTo>
                    <a:pt x="1175650" y="790594"/>
                  </a:lnTo>
                  <a:lnTo>
                    <a:pt x="1138277" y="809922"/>
                  </a:lnTo>
                  <a:lnTo>
                    <a:pt x="1095247" y="816863"/>
                  </a:lnTo>
                  <a:lnTo>
                    <a:pt x="136143" y="816863"/>
                  </a:lnTo>
                  <a:lnTo>
                    <a:pt x="93114" y="809922"/>
                  </a:lnTo>
                  <a:lnTo>
                    <a:pt x="55741" y="790594"/>
                  </a:lnTo>
                  <a:lnTo>
                    <a:pt x="26269" y="761122"/>
                  </a:lnTo>
                  <a:lnTo>
                    <a:pt x="6941" y="723749"/>
                  </a:lnTo>
                  <a:lnTo>
                    <a:pt x="0" y="680719"/>
                  </a:lnTo>
                  <a:lnTo>
                    <a:pt x="0" y="136144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19" name="object 19"/>
            <p:cNvSpPr/>
            <p:nvPr/>
          </p:nvSpPr>
          <p:spPr>
            <a:xfrm>
              <a:off x="8331707" y="4805172"/>
              <a:ext cx="1417320" cy="655320"/>
            </a:xfrm>
            <a:custGeom>
              <a:avLst/>
              <a:gdLst/>
              <a:ahLst/>
              <a:cxnLst/>
              <a:rect l="l" t="t" r="r" b="b"/>
              <a:pathLst>
                <a:path w="1417320" h="655320">
                  <a:moveTo>
                    <a:pt x="1308100" y="0"/>
                  </a:moveTo>
                  <a:lnTo>
                    <a:pt x="109220" y="0"/>
                  </a:lnTo>
                  <a:lnTo>
                    <a:pt x="66704" y="8582"/>
                  </a:lnTo>
                  <a:lnTo>
                    <a:pt x="31988" y="31988"/>
                  </a:lnTo>
                  <a:lnTo>
                    <a:pt x="8582" y="66704"/>
                  </a:lnTo>
                  <a:lnTo>
                    <a:pt x="0" y="109219"/>
                  </a:lnTo>
                  <a:lnTo>
                    <a:pt x="0" y="546099"/>
                  </a:lnTo>
                  <a:lnTo>
                    <a:pt x="8582" y="588615"/>
                  </a:lnTo>
                  <a:lnTo>
                    <a:pt x="31988" y="623331"/>
                  </a:lnTo>
                  <a:lnTo>
                    <a:pt x="66704" y="646737"/>
                  </a:lnTo>
                  <a:lnTo>
                    <a:pt x="109220" y="655319"/>
                  </a:lnTo>
                  <a:lnTo>
                    <a:pt x="1308100" y="655319"/>
                  </a:lnTo>
                  <a:lnTo>
                    <a:pt x="1350615" y="646737"/>
                  </a:lnTo>
                  <a:lnTo>
                    <a:pt x="1385331" y="623331"/>
                  </a:lnTo>
                  <a:lnTo>
                    <a:pt x="1408737" y="588615"/>
                  </a:lnTo>
                  <a:lnTo>
                    <a:pt x="1417320" y="546099"/>
                  </a:lnTo>
                  <a:lnTo>
                    <a:pt x="1417320" y="109219"/>
                  </a:lnTo>
                  <a:lnTo>
                    <a:pt x="1408737" y="66704"/>
                  </a:lnTo>
                  <a:lnTo>
                    <a:pt x="1385331" y="31988"/>
                  </a:lnTo>
                  <a:lnTo>
                    <a:pt x="1350615" y="8582"/>
                  </a:lnTo>
                  <a:lnTo>
                    <a:pt x="13081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20" name="object 20"/>
            <p:cNvSpPr/>
            <p:nvPr/>
          </p:nvSpPr>
          <p:spPr>
            <a:xfrm>
              <a:off x="8331707" y="4805172"/>
              <a:ext cx="1417320" cy="655320"/>
            </a:xfrm>
            <a:custGeom>
              <a:avLst/>
              <a:gdLst/>
              <a:ahLst/>
              <a:cxnLst/>
              <a:rect l="l" t="t" r="r" b="b"/>
              <a:pathLst>
                <a:path w="1417320" h="655320">
                  <a:moveTo>
                    <a:pt x="0" y="109219"/>
                  </a:moveTo>
                  <a:lnTo>
                    <a:pt x="8582" y="66704"/>
                  </a:lnTo>
                  <a:lnTo>
                    <a:pt x="31988" y="31988"/>
                  </a:lnTo>
                  <a:lnTo>
                    <a:pt x="66704" y="8582"/>
                  </a:lnTo>
                  <a:lnTo>
                    <a:pt x="109220" y="0"/>
                  </a:lnTo>
                  <a:lnTo>
                    <a:pt x="1308100" y="0"/>
                  </a:lnTo>
                  <a:lnTo>
                    <a:pt x="1350615" y="8582"/>
                  </a:lnTo>
                  <a:lnTo>
                    <a:pt x="1385331" y="31988"/>
                  </a:lnTo>
                  <a:lnTo>
                    <a:pt x="1408737" y="66704"/>
                  </a:lnTo>
                  <a:lnTo>
                    <a:pt x="1417320" y="109219"/>
                  </a:lnTo>
                  <a:lnTo>
                    <a:pt x="1417320" y="546099"/>
                  </a:lnTo>
                  <a:lnTo>
                    <a:pt x="1408737" y="588615"/>
                  </a:lnTo>
                  <a:lnTo>
                    <a:pt x="1385331" y="623331"/>
                  </a:lnTo>
                  <a:lnTo>
                    <a:pt x="1350615" y="646737"/>
                  </a:lnTo>
                  <a:lnTo>
                    <a:pt x="1308100" y="655319"/>
                  </a:lnTo>
                  <a:lnTo>
                    <a:pt x="109220" y="655319"/>
                  </a:lnTo>
                  <a:lnTo>
                    <a:pt x="66704" y="646737"/>
                  </a:lnTo>
                  <a:lnTo>
                    <a:pt x="31988" y="623331"/>
                  </a:lnTo>
                  <a:lnTo>
                    <a:pt x="8582" y="588615"/>
                  </a:lnTo>
                  <a:lnTo>
                    <a:pt x="0" y="546099"/>
                  </a:lnTo>
                  <a:lnTo>
                    <a:pt x="0" y="109219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21" name="object 21"/>
            <p:cNvSpPr/>
            <p:nvPr/>
          </p:nvSpPr>
          <p:spPr>
            <a:xfrm>
              <a:off x="5271515" y="5975604"/>
              <a:ext cx="1231900" cy="603885"/>
            </a:xfrm>
            <a:custGeom>
              <a:avLst/>
              <a:gdLst/>
              <a:ahLst/>
              <a:cxnLst/>
              <a:rect l="l" t="t" r="r" b="b"/>
              <a:pathLst>
                <a:path w="1231900" h="603884">
                  <a:moveTo>
                    <a:pt x="1130808" y="0"/>
                  </a:moveTo>
                  <a:lnTo>
                    <a:pt x="100584" y="0"/>
                  </a:lnTo>
                  <a:lnTo>
                    <a:pt x="61454" y="7904"/>
                  </a:lnTo>
                  <a:lnTo>
                    <a:pt x="29479" y="29460"/>
                  </a:lnTo>
                  <a:lnTo>
                    <a:pt x="7911" y="61432"/>
                  </a:lnTo>
                  <a:lnTo>
                    <a:pt x="0" y="100584"/>
                  </a:lnTo>
                  <a:lnTo>
                    <a:pt x="0" y="502920"/>
                  </a:lnTo>
                  <a:lnTo>
                    <a:pt x="7911" y="542071"/>
                  </a:lnTo>
                  <a:lnTo>
                    <a:pt x="29479" y="574043"/>
                  </a:lnTo>
                  <a:lnTo>
                    <a:pt x="61454" y="595599"/>
                  </a:lnTo>
                  <a:lnTo>
                    <a:pt x="100584" y="603504"/>
                  </a:lnTo>
                  <a:lnTo>
                    <a:pt x="1130808" y="603504"/>
                  </a:lnTo>
                  <a:lnTo>
                    <a:pt x="1169937" y="595599"/>
                  </a:lnTo>
                  <a:lnTo>
                    <a:pt x="1201912" y="574043"/>
                  </a:lnTo>
                  <a:lnTo>
                    <a:pt x="1223480" y="542071"/>
                  </a:lnTo>
                  <a:lnTo>
                    <a:pt x="1231391" y="502920"/>
                  </a:lnTo>
                  <a:lnTo>
                    <a:pt x="1231391" y="100584"/>
                  </a:lnTo>
                  <a:lnTo>
                    <a:pt x="1223480" y="61432"/>
                  </a:lnTo>
                  <a:lnTo>
                    <a:pt x="1201912" y="29460"/>
                  </a:lnTo>
                  <a:lnTo>
                    <a:pt x="1169937" y="7904"/>
                  </a:lnTo>
                  <a:lnTo>
                    <a:pt x="113080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22" name="object 22"/>
            <p:cNvSpPr/>
            <p:nvPr/>
          </p:nvSpPr>
          <p:spPr>
            <a:xfrm>
              <a:off x="5271515" y="5975604"/>
              <a:ext cx="1231900" cy="603885"/>
            </a:xfrm>
            <a:custGeom>
              <a:avLst/>
              <a:gdLst/>
              <a:ahLst/>
              <a:cxnLst/>
              <a:rect l="l" t="t" r="r" b="b"/>
              <a:pathLst>
                <a:path w="1231900" h="603884">
                  <a:moveTo>
                    <a:pt x="0" y="100584"/>
                  </a:moveTo>
                  <a:lnTo>
                    <a:pt x="7911" y="61432"/>
                  </a:lnTo>
                  <a:lnTo>
                    <a:pt x="29479" y="29460"/>
                  </a:lnTo>
                  <a:lnTo>
                    <a:pt x="61454" y="7904"/>
                  </a:lnTo>
                  <a:lnTo>
                    <a:pt x="100584" y="0"/>
                  </a:lnTo>
                  <a:lnTo>
                    <a:pt x="1130808" y="0"/>
                  </a:lnTo>
                  <a:lnTo>
                    <a:pt x="1169937" y="7904"/>
                  </a:lnTo>
                  <a:lnTo>
                    <a:pt x="1201912" y="29460"/>
                  </a:lnTo>
                  <a:lnTo>
                    <a:pt x="1223480" y="61432"/>
                  </a:lnTo>
                  <a:lnTo>
                    <a:pt x="1231391" y="100584"/>
                  </a:lnTo>
                  <a:lnTo>
                    <a:pt x="1231391" y="502920"/>
                  </a:lnTo>
                  <a:lnTo>
                    <a:pt x="1223480" y="542071"/>
                  </a:lnTo>
                  <a:lnTo>
                    <a:pt x="1201912" y="574043"/>
                  </a:lnTo>
                  <a:lnTo>
                    <a:pt x="1169937" y="595599"/>
                  </a:lnTo>
                  <a:lnTo>
                    <a:pt x="1130808" y="603504"/>
                  </a:lnTo>
                  <a:lnTo>
                    <a:pt x="100584" y="603504"/>
                  </a:lnTo>
                  <a:lnTo>
                    <a:pt x="61454" y="595599"/>
                  </a:lnTo>
                  <a:lnTo>
                    <a:pt x="29479" y="574043"/>
                  </a:lnTo>
                  <a:lnTo>
                    <a:pt x="7911" y="542071"/>
                  </a:lnTo>
                  <a:lnTo>
                    <a:pt x="0" y="502920"/>
                  </a:lnTo>
                  <a:lnTo>
                    <a:pt x="0" y="100584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23" name="object 23"/>
            <p:cNvSpPr/>
            <p:nvPr/>
          </p:nvSpPr>
          <p:spPr>
            <a:xfrm>
              <a:off x="10687811" y="4137660"/>
              <a:ext cx="1417320" cy="655320"/>
            </a:xfrm>
            <a:custGeom>
              <a:avLst/>
              <a:gdLst/>
              <a:ahLst/>
              <a:cxnLst/>
              <a:rect l="l" t="t" r="r" b="b"/>
              <a:pathLst>
                <a:path w="1417320" h="655320">
                  <a:moveTo>
                    <a:pt x="1308100" y="0"/>
                  </a:moveTo>
                  <a:lnTo>
                    <a:pt x="109220" y="0"/>
                  </a:lnTo>
                  <a:lnTo>
                    <a:pt x="66704" y="8582"/>
                  </a:lnTo>
                  <a:lnTo>
                    <a:pt x="31988" y="31988"/>
                  </a:lnTo>
                  <a:lnTo>
                    <a:pt x="8582" y="66704"/>
                  </a:lnTo>
                  <a:lnTo>
                    <a:pt x="0" y="109219"/>
                  </a:lnTo>
                  <a:lnTo>
                    <a:pt x="0" y="546100"/>
                  </a:lnTo>
                  <a:lnTo>
                    <a:pt x="8582" y="588615"/>
                  </a:lnTo>
                  <a:lnTo>
                    <a:pt x="31988" y="623331"/>
                  </a:lnTo>
                  <a:lnTo>
                    <a:pt x="66704" y="646737"/>
                  </a:lnTo>
                  <a:lnTo>
                    <a:pt x="109220" y="655319"/>
                  </a:lnTo>
                  <a:lnTo>
                    <a:pt x="1308100" y="655319"/>
                  </a:lnTo>
                  <a:lnTo>
                    <a:pt x="1350615" y="646737"/>
                  </a:lnTo>
                  <a:lnTo>
                    <a:pt x="1385331" y="623331"/>
                  </a:lnTo>
                  <a:lnTo>
                    <a:pt x="1408737" y="588615"/>
                  </a:lnTo>
                  <a:lnTo>
                    <a:pt x="1417320" y="546100"/>
                  </a:lnTo>
                  <a:lnTo>
                    <a:pt x="1417320" y="109219"/>
                  </a:lnTo>
                  <a:lnTo>
                    <a:pt x="1408737" y="66704"/>
                  </a:lnTo>
                  <a:lnTo>
                    <a:pt x="1385331" y="31988"/>
                  </a:lnTo>
                  <a:lnTo>
                    <a:pt x="1350615" y="8582"/>
                  </a:lnTo>
                  <a:lnTo>
                    <a:pt x="13081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24" name="object 24"/>
            <p:cNvSpPr/>
            <p:nvPr/>
          </p:nvSpPr>
          <p:spPr>
            <a:xfrm>
              <a:off x="10687811" y="4137660"/>
              <a:ext cx="1417320" cy="655320"/>
            </a:xfrm>
            <a:custGeom>
              <a:avLst/>
              <a:gdLst/>
              <a:ahLst/>
              <a:cxnLst/>
              <a:rect l="l" t="t" r="r" b="b"/>
              <a:pathLst>
                <a:path w="1417320" h="655320">
                  <a:moveTo>
                    <a:pt x="0" y="109219"/>
                  </a:moveTo>
                  <a:lnTo>
                    <a:pt x="8582" y="66704"/>
                  </a:lnTo>
                  <a:lnTo>
                    <a:pt x="31988" y="31988"/>
                  </a:lnTo>
                  <a:lnTo>
                    <a:pt x="66704" y="8582"/>
                  </a:lnTo>
                  <a:lnTo>
                    <a:pt x="109220" y="0"/>
                  </a:lnTo>
                  <a:lnTo>
                    <a:pt x="1308100" y="0"/>
                  </a:lnTo>
                  <a:lnTo>
                    <a:pt x="1350615" y="8582"/>
                  </a:lnTo>
                  <a:lnTo>
                    <a:pt x="1385331" y="31988"/>
                  </a:lnTo>
                  <a:lnTo>
                    <a:pt x="1408737" y="66704"/>
                  </a:lnTo>
                  <a:lnTo>
                    <a:pt x="1417320" y="109219"/>
                  </a:lnTo>
                  <a:lnTo>
                    <a:pt x="1417320" y="546100"/>
                  </a:lnTo>
                  <a:lnTo>
                    <a:pt x="1408737" y="588615"/>
                  </a:lnTo>
                  <a:lnTo>
                    <a:pt x="1385331" y="623331"/>
                  </a:lnTo>
                  <a:lnTo>
                    <a:pt x="1350615" y="646737"/>
                  </a:lnTo>
                  <a:lnTo>
                    <a:pt x="1308100" y="655319"/>
                  </a:lnTo>
                  <a:lnTo>
                    <a:pt x="109220" y="655319"/>
                  </a:lnTo>
                  <a:lnTo>
                    <a:pt x="66704" y="646737"/>
                  </a:lnTo>
                  <a:lnTo>
                    <a:pt x="31988" y="623331"/>
                  </a:lnTo>
                  <a:lnTo>
                    <a:pt x="8582" y="588615"/>
                  </a:lnTo>
                  <a:lnTo>
                    <a:pt x="0" y="546100"/>
                  </a:lnTo>
                  <a:lnTo>
                    <a:pt x="0" y="109219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/>
            </a:p>
          </p:txBody>
        </p:sp>
      </p:grpSp>
      <p:sp>
        <p:nvSpPr>
          <p:cNvPr id="25" name="object 25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1999" y="0"/>
                </a:moveTo>
                <a:lnTo>
                  <a:pt x="0" y="0"/>
                </a:lnTo>
                <a:lnTo>
                  <a:pt x="0" y="6857996"/>
                </a:lnTo>
                <a:lnTo>
                  <a:pt x="12191999" y="6857996"/>
                </a:lnTo>
                <a:lnTo>
                  <a:pt x="12191999" y="0"/>
                </a:lnTo>
                <a:close/>
              </a:path>
            </a:pathLst>
          </a:custGeom>
          <a:solidFill>
            <a:srgbClr val="000000">
              <a:alpha val="59999"/>
            </a:srgbClr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26" name="object 26"/>
          <p:cNvSpPr/>
          <p:nvPr/>
        </p:nvSpPr>
        <p:spPr>
          <a:xfrm>
            <a:off x="4649820" y="2340959"/>
            <a:ext cx="1425416" cy="497205"/>
          </a:xfrm>
          <a:custGeom>
            <a:avLst/>
            <a:gdLst/>
            <a:ahLst/>
            <a:cxnLst/>
            <a:rect l="l" t="t" r="r" b="b"/>
            <a:pathLst>
              <a:path w="1900554" h="662939">
                <a:moveTo>
                  <a:pt x="1712183" y="527371"/>
                </a:moveTo>
                <a:lnTo>
                  <a:pt x="1658365" y="580517"/>
                </a:lnTo>
                <a:lnTo>
                  <a:pt x="1900300" y="662813"/>
                </a:lnTo>
                <a:lnTo>
                  <a:pt x="1868516" y="565372"/>
                </a:lnTo>
                <a:lnTo>
                  <a:pt x="1766792" y="565372"/>
                </a:lnTo>
                <a:lnTo>
                  <a:pt x="1752437" y="562725"/>
                </a:lnTo>
                <a:lnTo>
                  <a:pt x="1739772" y="554482"/>
                </a:lnTo>
                <a:lnTo>
                  <a:pt x="1712183" y="527371"/>
                </a:lnTo>
                <a:close/>
              </a:path>
              <a:path w="1900554" h="662939">
                <a:moveTo>
                  <a:pt x="1766408" y="473824"/>
                </a:moveTo>
                <a:lnTo>
                  <a:pt x="1712183" y="527371"/>
                </a:lnTo>
                <a:lnTo>
                  <a:pt x="1739772" y="554482"/>
                </a:lnTo>
                <a:lnTo>
                  <a:pt x="1752437" y="562725"/>
                </a:lnTo>
                <a:lnTo>
                  <a:pt x="1766792" y="565372"/>
                </a:lnTo>
                <a:lnTo>
                  <a:pt x="1781099" y="562447"/>
                </a:lnTo>
                <a:lnTo>
                  <a:pt x="1793620" y="553974"/>
                </a:lnTo>
                <a:lnTo>
                  <a:pt x="1801864" y="541309"/>
                </a:lnTo>
                <a:lnTo>
                  <a:pt x="1804511" y="526954"/>
                </a:lnTo>
                <a:lnTo>
                  <a:pt x="1801586" y="512647"/>
                </a:lnTo>
                <a:lnTo>
                  <a:pt x="1793113" y="500126"/>
                </a:lnTo>
                <a:lnTo>
                  <a:pt x="1766408" y="473824"/>
                </a:lnTo>
                <a:close/>
              </a:path>
              <a:path w="1900554" h="662939">
                <a:moveTo>
                  <a:pt x="1821052" y="419862"/>
                </a:moveTo>
                <a:lnTo>
                  <a:pt x="1766408" y="473824"/>
                </a:lnTo>
                <a:lnTo>
                  <a:pt x="1793113" y="500126"/>
                </a:lnTo>
                <a:lnTo>
                  <a:pt x="1801586" y="512647"/>
                </a:lnTo>
                <a:lnTo>
                  <a:pt x="1804511" y="526954"/>
                </a:lnTo>
                <a:lnTo>
                  <a:pt x="1801864" y="541309"/>
                </a:lnTo>
                <a:lnTo>
                  <a:pt x="1793620" y="553974"/>
                </a:lnTo>
                <a:lnTo>
                  <a:pt x="1781099" y="562447"/>
                </a:lnTo>
                <a:lnTo>
                  <a:pt x="1766792" y="565372"/>
                </a:lnTo>
                <a:lnTo>
                  <a:pt x="1868516" y="565372"/>
                </a:lnTo>
                <a:lnTo>
                  <a:pt x="1821052" y="419862"/>
                </a:lnTo>
                <a:close/>
              </a:path>
              <a:path w="1900554" h="662939">
                <a:moveTo>
                  <a:pt x="1742988" y="496951"/>
                </a:moveTo>
                <a:lnTo>
                  <a:pt x="1681225" y="496951"/>
                </a:lnTo>
                <a:lnTo>
                  <a:pt x="1712183" y="527371"/>
                </a:lnTo>
                <a:lnTo>
                  <a:pt x="1742988" y="496951"/>
                </a:lnTo>
                <a:close/>
              </a:path>
              <a:path w="1900554" h="662939">
                <a:moveTo>
                  <a:pt x="1735603" y="443484"/>
                </a:moveTo>
                <a:lnTo>
                  <a:pt x="1622170" y="443484"/>
                </a:lnTo>
                <a:lnTo>
                  <a:pt x="1623060" y="444246"/>
                </a:lnTo>
                <a:lnTo>
                  <a:pt x="1682368" y="498094"/>
                </a:lnTo>
                <a:lnTo>
                  <a:pt x="1681225" y="496951"/>
                </a:lnTo>
                <a:lnTo>
                  <a:pt x="1742988" y="496951"/>
                </a:lnTo>
                <a:lnTo>
                  <a:pt x="1766408" y="473824"/>
                </a:lnTo>
                <a:lnTo>
                  <a:pt x="1735603" y="443484"/>
                </a:lnTo>
                <a:close/>
              </a:path>
              <a:path w="1900554" h="662939">
                <a:moveTo>
                  <a:pt x="1622212" y="443522"/>
                </a:moveTo>
                <a:lnTo>
                  <a:pt x="1623010" y="444246"/>
                </a:lnTo>
                <a:lnTo>
                  <a:pt x="1622212" y="443522"/>
                </a:lnTo>
                <a:close/>
              </a:path>
              <a:path w="1900554" h="662939">
                <a:moveTo>
                  <a:pt x="1629285" y="349376"/>
                </a:moveTo>
                <a:lnTo>
                  <a:pt x="1508506" y="349376"/>
                </a:lnTo>
                <a:lnTo>
                  <a:pt x="1509521" y="350138"/>
                </a:lnTo>
                <a:lnTo>
                  <a:pt x="1565529" y="394970"/>
                </a:lnTo>
                <a:lnTo>
                  <a:pt x="1622212" y="443522"/>
                </a:lnTo>
                <a:lnTo>
                  <a:pt x="1735603" y="443484"/>
                </a:lnTo>
                <a:lnTo>
                  <a:pt x="1734185" y="442087"/>
                </a:lnTo>
                <a:lnTo>
                  <a:pt x="1672970" y="386715"/>
                </a:lnTo>
                <a:lnTo>
                  <a:pt x="1629285" y="349376"/>
                </a:lnTo>
                <a:close/>
              </a:path>
              <a:path w="1900554" h="662939">
                <a:moveTo>
                  <a:pt x="1564513" y="394208"/>
                </a:moveTo>
                <a:lnTo>
                  <a:pt x="1565404" y="394970"/>
                </a:lnTo>
                <a:lnTo>
                  <a:pt x="1564513" y="394208"/>
                </a:lnTo>
                <a:close/>
              </a:path>
              <a:path w="1900554" h="662939">
                <a:moveTo>
                  <a:pt x="1508610" y="349460"/>
                </a:moveTo>
                <a:lnTo>
                  <a:pt x="1509459" y="350138"/>
                </a:lnTo>
                <a:lnTo>
                  <a:pt x="1508610" y="349460"/>
                </a:lnTo>
                <a:close/>
              </a:path>
              <a:path w="1900554" h="662939">
                <a:moveTo>
                  <a:pt x="1579599" y="308737"/>
                </a:moveTo>
                <a:lnTo>
                  <a:pt x="1453895" y="308737"/>
                </a:lnTo>
                <a:lnTo>
                  <a:pt x="1508610" y="349460"/>
                </a:lnTo>
                <a:lnTo>
                  <a:pt x="1629285" y="349376"/>
                </a:lnTo>
                <a:lnTo>
                  <a:pt x="1613535" y="335915"/>
                </a:lnTo>
                <a:lnTo>
                  <a:pt x="1579599" y="308737"/>
                </a:lnTo>
                <a:close/>
              </a:path>
              <a:path w="1900554" h="662939">
                <a:moveTo>
                  <a:pt x="1532362" y="272161"/>
                </a:moveTo>
                <a:lnTo>
                  <a:pt x="1400556" y="272161"/>
                </a:lnTo>
                <a:lnTo>
                  <a:pt x="1401952" y="273050"/>
                </a:lnTo>
                <a:lnTo>
                  <a:pt x="1455039" y="309625"/>
                </a:lnTo>
                <a:lnTo>
                  <a:pt x="1453895" y="308737"/>
                </a:lnTo>
                <a:lnTo>
                  <a:pt x="1579599" y="308737"/>
                </a:lnTo>
                <a:lnTo>
                  <a:pt x="1555495" y="289433"/>
                </a:lnTo>
                <a:lnTo>
                  <a:pt x="1532362" y="272161"/>
                </a:lnTo>
                <a:close/>
              </a:path>
              <a:path w="1900554" h="662939">
                <a:moveTo>
                  <a:pt x="1400770" y="272308"/>
                </a:moveTo>
                <a:lnTo>
                  <a:pt x="1401848" y="273050"/>
                </a:lnTo>
                <a:lnTo>
                  <a:pt x="1400770" y="272308"/>
                </a:lnTo>
                <a:close/>
              </a:path>
              <a:path w="1900554" h="662939">
                <a:moveTo>
                  <a:pt x="1487740" y="239522"/>
                </a:moveTo>
                <a:lnTo>
                  <a:pt x="1348486" y="239522"/>
                </a:lnTo>
                <a:lnTo>
                  <a:pt x="1400770" y="272308"/>
                </a:lnTo>
                <a:lnTo>
                  <a:pt x="1400556" y="272161"/>
                </a:lnTo>
                <a:lnTo>
                  <a:pt x="1532362" y="272161"/>
                </a:lnTo>
                <a:lnTo>
                  <a:pt x="1498854" y="247142"/>
                </a:lnTo>
                <a:lnTo>
                  <a:pt x="1487740" y="239522"/>
                </a:lnTo>
                <a:close/>
              </a:path>
              <a:path w="1900554" h="662939">
                <a:moveTo>
                  <a:pt x="1297177" y="210438"/>
                </a:moveTo>
                <a:lnTo>
                  <a:pt x="1349883" y="240411"/>
                </a:lnTo>
                <a:lnTo>
                  <a:pt x="1348486" y="239522"/>
                </a:lnTo>
                <a:lnTo>
                  <a:pt x="1487740" y="239522"/>
                </a:lnTo>
                <a:lnTo>
                  <a:pt x="1446435" y="211200"/>
                </a:lnTo>
                <a:lnTo>
                  <a:pt x="1298701" y="211200"/>
                </a:lnTo>
                <a:lnTo>
                  <a:pt x="1297177" y="210438"/>
                </a:lnTo>
                <a:close/>
              </a:path>
              <a:path w="1900554" h="662939">
                <a:moveTo>
                  <a:pt x="1246759" y="184785"/>
                </a:moveTo>
                <a:lnTo>
                  <a:pt x="1298701" y="211200"/>
                </a:lnTo>
                <a:lnTo>
                  <a:pt x="1446435" y="211200"/>
                </a:lnTo>
                <a:lnTo>
                  <a:pt x="1443100" y="208915"/>
                </a:lnTo>
                <a:lnTo>
                  <a:pt x="1405850" y="185547"/>
                </a:lnTo>
                <a:lnTo>
                  <a:pt x="1248537" y="185547"/>
                </a:lnTo>
                <a:lnTo>
                  <a:pt x="1246759" y="184785"/>
                </a:lnTo>
                <a:close/>
              </a:path>
              <a:path w="1900554" h="662939">
                <a:moveTo>
                  <a:pt x="1366998" y="162433"/>
                </a:moveTo>
                <a:lnTo>
                  <a:pt x="1197101" y="162433"/>
                </a:lnTo>
                <a:lnTo>
                  <a:pt x="1248537" y="185547"/>
                </a:lnTo>
                <a:lnTo>
                  <a:pt x="1405850" y="185547"/>
                </a:lnTo>
                <a:lnTo>
                  <a:pt x="1388237" y="174498"/>
                </a:lnTo>
                <a:lnTo>
                  <a:pt x="1366998" y="162433"/>
                </a:lnTo>
                <a:close/>
              </a:path>
              <a:path w="1900554" h="662939">
                <a:moveTo>
                  <a:pt x="1148377" y="143395"/>
                </a:moveTo>
                <a:lnTo>
                  <a:pt x="1198752" y="163195"/>
                </a:lnTo>
                <a:lnTo>
                  <a:pt x="1197101" y="162433"/>
                </a:lnTo>
                <a:lnTo>
                  <a:pt x="1366998" y="162433"/>
                </a:lnTo>
                <a:lnTo>
                  <a:pt x="1334135" y="143763"/>
                </a:lnTo>
                <a:lnTo>
                  <a:pt x="1149476" y="143763"/>
                </a:lnTo>
                <a:lnTo>
                  <a:pt x="1148377" y="143395"/>
                </a:lnTo>
                <a:close/>
              </a:path>
              <a:path w="1900554" h="662939">
                <a:moveTo>
                  <a:pt x="1147698" y="143129"/>
                </a:moveTo>
                <a:lnTo>
                  <a:pt x="1148377" y="143395"/>
                </a:lnTo>
                <a:lnTo>
                  <a:pt x="1149476" y="143763"/>
                </a:lnTo>
                <a:lnTo>
                  <a:pt x="1147698" y="143129"/>
                </a:lnTo>
                <a:close/>
              </a:path>
              <a:path w="1900554" h="662939">
                <a:moveTo>
                  <a:pt x="1332891" y="143129"/>
                </a:moveTo>
                <a:lnTo>
                  <a:pt x="1147698" y="143129"/>
                </a:lnTo>
                <a:lnTo>
                  <a:pt x="1149476" y="143763"/>
                </a:lnTo>
                <a:lnTo>
                  <a:pt x="1334135" y="143763"/>
                </a:lnTo>
                <a:lnTo>
                  <a:pt x="1332891" y="143129"/>
                </a:lnTo>
                <a:close/>
              </a:path>
              <a:path w="1900554" h="662939">
                <a:moveTo>
                  <a:pt x="1098807" y="126789"/>
                </a:moveTo>
                <a:lnTo>
                  <a:pt x="1148377" y="143395"/>
                </a:lnTo>
                <a:lnTo>
                  <a:pt x="1147698" y="143129"/>
                </a:lnTo>
                <a:lnTo>
                  <a:pt x="1332891" y="143129"/>
                </a:lnTo>
                <a:lnTo>
                  <a:pt x="1301806" y="127254"/>
                </a:lnTo>
                <a:lnTo>
                  <a:pt x="1100455" y="127254"/>
                </a:lnTo>
                <a:lnTo>
                  <a:pt x="1098807" y="126789"/>
                </a:lnTo>
                <a:close/>
              </a:path>
              <a:path w="1900554" h="662939">
                <a:moveTo>
                  <a:pt x="1300811" y="126746"/>
                </a:moveTo>
                <a:lnTo>
                  <a:pt x="1098676" y="126746"/>
                </a:lnTo>
                <a:lnTo>
                  <a:pt x="1100455" y="127254"/>
                </a:lnTo>
                <a:lnTo>
                  <a:pt x="1301806" y="127254"/>
                </a:lnTo>
                <a:lnTo>
                  <a:pt x="1300811" y="126746"/>
                </a:lnTo>
                <a:close/>
              </a:path>
              <a:path w="1900554" h="662939">
                <a:moveTo>
                  <a:pt x="1272742" y="112903"/>
                </a:moveTo>
                <a:lnTo>
                  <a:pt x="1049527" y="112903"/>
                </a:lnTo>
                <a:lnTo>
                  <a:pt x="1051433" y="113411"/>
                </a:lnTo>
                <a:lnTo>
                  <a:pt x="1098807" y="126789"/>
                </a:lnTo>
                <a:lnTo>
                  <a:pt x="1098676" y="126746"/>
                </a:lnTo>
                <a:lnTo>
                  <a:pt x="1300811" y="126746"/>
                </a:lnTo>
                <a:lnTo>
                  <a:pt x="1280667" y="116459"/>
                </a:lnTo>
                <a:lnTo>
                  <a:pt x="1272742" y="112903"/>
                </a:lnTo>
                <a:close/>
              </a:path>
              <a:path w="1900554" h="662939">
                <a:moveTo>
                  <a:pt x="690117" y="0"/>
                </a:moveTo>
                <a:lnTo>
                  <a:pt x="632587" y="1270"/>
                </a:lnTo>
                <a:lnTo>
                  <a:pt x="573913" y="3810"/>
                </a:lnTo>
                <a:lnTo>
                  <a:pt x="451738" y="11303"/>
                </a:lnTo>
                <a:lnTo>
                  <a:pt x="183895" y="32131"/>
                </a:lnTo>
                <a:lnTo>
                  <a:pt x="184150" y="32131"/>
                </a:lnTo>
                <a:lnTo>
                  <a:pt x="111125" y="37337"/>
                </a:lnTo>
                <a:lnTo>
                  <a:pt x="35432" y="42291"/>
                </a:lnTo>
                <a:lnTo>
                  <a:pt x="20859" y="46265"/>
                </a:lnTo>
                <a:lnTo>
                  <a:pt x="9334" y="55229"/>
                </a:lnTo>
                <a:lnTo>
                  <a:pt x="2000" y="67883"/>
                </a:lnTo>
                <a:lnTo>
                  <a:pt x="0" y="82931"/>
                </a:lnTo>
                <a:lnTo>
                  <a:pt x="3972" y="97504"/>
                </a:lnTo>
                <a:lnTo>
                  <a:pt x="12922" y="109029"/>
                </a:lnTo>
                <a:lnTo>
                  <a:pt x="25538" y="116363"/>
                </a:lnTo>
                <a:lnTo>
                  <a:pt x="40512" y="118363"/>
                </a:lnTo>
                <a:lnTo>
                  <a:pt x="116458" y="113284"/>
                </a:lnTo>
                <a:lnTo>
                  <a:pt x="393826" y="92075"/>
                </a:lnTo>
                <a:lnTo>
                  <a:pt x="457199" y="87249"/>
                </a:lnTo>
                <a:lnTo>
                  <a:pt x="458812" y="87249"/>
                </a:lnTo>
                <a:lnTo>
                  <a:pt x="518540" y="83185"/>
                </a:lnTo>
                <a:lnTo>
                  <a:pt x="520370" y="83185"/>
                </a:lnTo>
                <a:lnTo>
                  <a:pt x="577849" y="79883"/>
                </a:lnTo>
                <a:lnTo>
                  <a:pt x="577341" y="79883"/>
                </a:lnTo>
                <a:lnTo>
                  <a:pt x="635508" y="77470"/>
                </a:lnTo>
                <a:lnTo>
                  <a:pt x="634745" y="77470"/>
                </a:lnTo>
                <a:lnTo>
                  <a:pt x="691305" y="76201"/>
                </a:lnTo>
                <a:lnTo>
                  <a:pt x="1185643" y="76200"/>
                </a:lnTo>
                <a:lnTo>
                  <a:pt x="1174622" y="71882"/>
                </a:lnTo>
                <a:lnTo>
                  <a:pt x="1122044" y="54229"/>
                </a:lnTo>
                <a:lnTo>
                  <a:pt x="1069339" y="39370"/>
                </a:lnTo>
                <a:lnTo>
                  <a:pt x="1016508" y="27178"/>
                </a:lnTo>
                <a:lnTo>
                  <a:pt x="963675" y="17525"/>
                </a:lnTo>
                <a:lnTo>
                  <a:pt x="910209" y="10160"/>
                </a:lnTo>
                <a:lnTo>
                  <a:pt x="856234" y="5080"/>
                </a:lnTo>
                <a:lnTo>
                  <a:pt x="801750" y="1778"/>
                </a:lnTo>
                <a:lnTo>
                  <a:pt x="746379" y="126"/>
                </a:lnTo>
                <a:lnTo>
                  <a:pt x="690117" y="0"/>
                </a:lnTo>
                <a:close/>
              </a:path>
              <a:path w="1900554" h="662939">
                <a:moveTo>
                  <a:pt x="1050888" y="113286"/>
                </a:moveTo>
                <a:lnTo>
                  <a:pt x="1051330" y="113411"/>
                </a:lnTo>
                <a:lnTo>
                  <a:pt x="1050888" y="113286"/>
                </a:lnTo>
                <a:close/>
              </a:path>
              <a:path w="1900554" h="662939">
                <a:moveTo>
                  <a:pt x="1049527" y="112903"/>
                </a:moveTo>
                <a:lnTo>
                  <a:pt x="1050888" y="113286"/>
                </a:lnTo>
                <a:lnTo>
                  <a:pt x="1051433" y="113411"/>
                </a:lnTo>
                <a:lnTo>
                  <a:pt x="1049527" y="112903"/>
                </a:lnTo>
                <a:close/>
              </a:path>
              <a:path w="1900554" h="662939">
                <a:moveTo>
                  <a:pt x="1000379" y="101726"/>
                </a:moveTo>
                <a:lnTo>
                  <a:pt x="1050888" y="113286"/>
                </a:lnTo>
                <a:lnTo>
                  <a:pt x="1049527" y="112903"/>
                </a:lnTo>
                <a:lnTo>
                  <a:pt x="1272742" y="112903"/>
                </a:lnTo>
                <a:lnTo>
                  <a:pt x="1248400" y="101981"/>
                </a:lnTo>
                <a:lnTo>
                  <a:pt x="1002030" y="101981"/>
                </a:lnTo>
                <a:lnTo>
                  <a:pt x="1000379" y="101726"/>
                </a:lnTo>
                <a:close/>
              </a:path>
              <a:path w="1900554" h="662939">
                <a:moveTo>
                  <a:pt x="951352" y="92823"/>
                </a:moveTo>
                <a:lnTo>
                  <a:pt x="1002030" y="101981"/>
                </a:lnTo>
                <a:lnTo>
                  <a:pt x="1248400" y="101981"/>
                </a:lnTo>
                <a:lnTo>
                  <a:pt x="1228304" y="92963"/>
                </a:lnTo>
                <a:lnTo>
                  <a:pt x="952372" y="92963"/>
                </a:lnTo>
                <a:lnTo>
                  <a:pt x="951352" y="92823"/>
                </a:lnTo>
                <a:close/>
              </a:path>
              <a:path w="1900554" h="662939">
                <a:moveTo>
                  <a:pt x="950721" y="92710"/>
                </a:moveTo>
                <a:lnTo>
                  <a:pt x="951352" y="92823"/>
                </a:lnTo>
                <a:lnTo>
                  <a:pt x="952372" y="92963"/>
                </a:lnTo>
                <a:lnTo>
                  <a:pt x="950721" y="92710"/>
                </a:lnTo>
                <a:close/>
              </a:path>
              <a:path w="1900554" h="662939">
                <a:moveTo>
                  <a:pt x="1227738" y="92710"/>
                </a:moveTo>
                <a:lnTo>
                  <a:pt x="950721" y="92710"/>
                </a:lnTo>
                <a:lnTo>
                  <a:pt x="952372" y="92963"/>
                </a:lnTo>
                <a:lnTo>
                  <a:pt x="1228304" y="92963"/>
                </a:lnTo>
                <a:lnTo>
                  <a:pt x="1227738" y="92710"/>
                </a:lnTo>
                <a:close/>
              </a:path>
              <a:path w="1900554" h="662939">
                <a:moveTo>
                  <a:pt x="900557" y="85851"/>
                </a:moveTo>
                <a:lnTo>
                  <a:pt x="951352" y="92823"/>
                </a:lnTo>
                <a:lnTo>
                  <a:pt x="950721" y="92710"/>
                </a:lnTo>
                <a:lnTo>
                  <a:pt x="1227738" y="92710"/>
                </a:lnTo>
                <a:lnTo>
                  <a:pt x="1227455" y="92583"/>
                </a:lnTo>
                <a:lnTo>
                  <a:pt x="1210600" y="85979"/>
                </a:lnTo>
                <a:lnTo>
                  <a:pt x="902208" y="85979"/>
                </a:lnTo>
                <a:lnTo>
                  <a:pt x="900557" y="85851"/>
                </a:lnTo>
                <a:close/>
              </a:path>
              <a:path w="1900554" h="662939">
                <a:moveTo>
                  <a:pt x="458812" y="87249"/>
                </a:moveTo>
                <a:lnTo>
                  <a:pt x="457199" y="87249"/>
                </a:lnTo>
                <a:lnTo>
                  <a:pt x="456945" y="87375"/>
                </a:lnTo>
                <a:lnTo>
                  <a:pt x="458812" y="87249"/>
                </a:lnTo>
                <a:close/>
              </a:path>
              <a:path w="1900554" h="662939">
                <a:moveTo>
                  <a:pt x="1197635" y="80899"/>
                </a:moveTo>
                <a:lnTo>
                  <a:pt x="849630" y="80899"/>
                </a:lnTo>
                <a:lnTo>
                  <a:pt x="851026" y="81025"/>
                </a:lnTo>
                <a:lnTo>
                  <a:pt x="902208" y="85979"/>
                </a:lnTo>
                <a:lnTo>
                  <a:pt x="1210600" y="85979"/>
                </a:lnTo>
                <a:lnTo>
                  <a:pt x="1197635" y="80899"/>
                </a:lnTo>
                <a:close/>
              </a:path>
              <a:path w="1900554" h="662939">
                <a:moveTo>
                  <a:pt x="520370" y="83185"/>
                </a:moveTo>
                <a:lnTo>
                  <a:pt x="518540" y="83185"/>
                </a:lnTo>
                <a:lnTo>
                  <a:pt x="518160" y="83312"/>
                </a:lnTo>
                <a:lnTo>
                  <a:pt x="520370" y="83185"/>
                </a:lnTo>
                <a:close/>
              </a:path>
              <a:path w="1900554" h="662939">
                <a:moveTo>
                  <a:pt x="850811" y="81013"/>
                </a:moveTo>
                <a:lnTo>
                  <a:pt x="850944" y="81025"/>
                </a:lnTo>
                <a:lnTo>
                  <a:pt x="850811" y="81013"/>
                </a:lnTo>
                <a:close/>
              </a:path>
              <a:path w="1900554" h="662939">
                <a:moveTo>
                  <a:pt x="1185643" y="76200"/>
                </a:moveTo>
                <a:lnTo>
                  <a:pt x="691305" y="76201"/>
                </a:lnTo>
                <a:lnTo>
                  <a:pt x="745743" y="76326"/>
                </a:lnTo>
                <a:lnTo>
                  <a:pt x="744855" y="76326"/>
                </a:lnTo>
                <a:lnTo>
                  <a:pt x="798957" y="77850"/>
                </a:lnTo>
                <a:lnTo>
                  <a:pt x="797813" y="77850"/>
                </a:lnTo>
                <a:lnTo>
                  <a:pt x="850811" y="81013"/>
                </a:lnTo>
                <a:lnTo>
                  <a:pt x="849630" y="80899"/>
                </a:lnTo>
                <a:lnTo>
                  <a:pt x="1197635" y="80899"/>
                </a:lnTo>
                <a:lnTo>
                  <a:pt x="1185643" y="762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27" name="object 27"/>
          <p:cNvSpPr/>
          <p:nvPr/>
        </p:nvSpPr>
        <p:spPr>
          <a:xfrm>
            <a:off x="4327588" y="3148965"/>
            <a:ext cx="1740694" cy="879158"/>
          </a:xfrm>
          <a:custGeom>
            <a:avLst/>
            <a:gdLst/>
            <a:ahLst/>
            <a:cxnLst/>
            <a:rect l="l" t="t" r="r" b="b"/>
            <a:pathLst>
              <a:path w="2320925" h="1172210">
                <a:moveTo>
                  <a:pt x="42418" y="1082547"/>
                </a:moveTo>
                <a:lnTo>
                  <a:pt x="27306" y="1083728"/>
                </a:lnTo>
                <a:lnTo>
                  <a:pt x="14303" y="1090374"/>
                </a:lnTo>
                <a:lnTo>
                  <a:pt x="4752" y="1101425"/>
                </a:lnTo>
                <a:lnTo>
                  <a:pt x="0" y="1115821"/>
                </a:lnTo>
                <a:lnTo>
                  <a:pt x="1198" y="1130859"/>
                </a:lnTo>
                <a:lnTo>
                  <a:pt x="33274" y="1158112"/>
                </a:lnTo>
                <a:lnTo>
                  <a:pt x="81153" y="1163954"/>
                </a:lnTo>
                <a:lnTo>
                  <a:pt x="129286" y="1168272"/>
                </a:lnTo>
                <a:lnTo>
                  <a:pt x="176911" y="1170939"/>
                </a:lnTo>
                <a:lnTo>
                  <a:pt x="224409" y="1171955"/>
                </a:lnTo>
                <a:lnTo>
                  <a:pt x="316865" y="1169669"/>
                </a:lnTo>
                <a:lnTo>
                  <a:pt x="407670" y="1161795"/>
                </a:lnTo>
                <a:lnTo>
                  <a:pt x="496697" y="1148587"/>
                </a:lnTo>
                <a:lnTo>
                  <a:pt x="583819" y="1130299"/>
                </a:lnTo>
                <a:lnTo>
                  <a:pt x="669036" y="1107566"/>
                </a:lnTo>
                <a:lnTo>
                  <a:pt x="705296" y="1095755"/>
                </a:lnTo>
                <a:lnTo>
                  <a:pt x="223393" y="1095755"/>
                </a:lnTo>
                <a:lnTo>
                  <a:pt x="224248" y="1095735"/>
                </a:lnTo>
                <a:lnTo>
                  <a:pt x="179324" y="1094739"/>
                </a:lnTo>
                <a:lnTo>
                  <a:pt x="180594" y="1094739"/>
                </a:lnTo>
                <a:lnTo>
                  <a:pt x="136436" y="1092326"/>
                </a:lnTo>
                <a:lnTo>
                  <a:pt x="135382" y="1092326"/>
                </a:lnTo>
                <a:lnTo>
                  <a:pt x="89939" y="1088262"/>
                </a:lnTo>
                <a:lnTo>
                  <a:pt x="89789" y="1088262"/>
                </a:lnTo>
                <a:lnTo>
                  <a:pt x="88519" y="1088135"/>
                </a:lnTo>
                <a:lnTo>
                  <a:pt x="88736" y="1088135"/>
                </a:lnTo>
                <a:lnTo>
                  <a:pt x="42418" y="1082547"/>
                </a:lnTo>
                <a:close/>
              </a:path>
              <a:path w="2320925" h="1172210">
                <a:moveTo>
                  <a:pt x="224248" y="1095735"/>
                </a:moveTo>
                <a:lnTo>
                  <a:pt x="223393" y="1095755"/>
                </a:lnTo>
                <a:lnTo>
                  <a:pt x="225171" y="1095755"/>
                </a:lnTo>
                <a:lnTo>
                  <a:pt x="224248" y="1095735"/>
                </a:lnTo>
                <a:close/>
              </a:path>
              <a:path w="2320925" h="1172210">
                <a:moveTo>
                  <a:pt x="312494" y="1093628"/>
                </a:moveTo>
                <a:lnTo>
                  <a:pt x="224248" y="1095735"/>
                </a:lnTo>
                <a:lnTo>
                  <a:pt x="225171" y="1095755"/>
                </a:lnTo>
                <a:lnTo>
                  <a:pt x="705296" y="1095755"/>
                </a:lnTo>
                <a:lnTo>
                  <a:pt x="711535" y="1093723"/>
                </a:lnTo>
                <a:lnTo>
                  <a:pt x="311404" y="1093723"/>
                </a:lnTo>
                <a:lnTo>
                  <a:pt x="312494" y="1093628"/>
                </a:lnTo>
                <a:close/>
              </a:path>
              <a:path w="2320925" h="1172210">
                <a:moveTo>
                  <a:pt x="313817" y="1093596"/>
                </a:moveTo>
                <a:lnTo>
                  <a:pt x="312494" y="1093628"/>
                </a:lnTo>
                <a:lnTo>
                  <a:pt x="311404" y="1093723"/>
                </a:lnTo>
                <a:lnTo>
                  <a:pt x="313817" y="1093596"/>
                </a:lnTo>
                <a:close/>
              </a:path>
              <a:path w="2320925" h="1172210">
                <a:moveTo>
                  <a:pt x="711925" y="1093596"/>
                </a:moveTo>
                <a:lnTo>
                  <a:pt x="313817" y="1093596"/>
                </a:lnTo>
                <a:lnTo>
                  <a:pt x="311404" y="1093723"/>
                </a:lnTo>
                <a:lnTo>
                  <a:pt x="711535" y="1093723"/>
                </a:lnTo>
                <a:lnTo>
                  <a:pt x="711925" y="1093596"/>
                </a:lnTo>
                <a:close/>
              </a:path>
              <a:path w="2320925" h="1172210">
                <a:moveTo>
                  <a:pt x="398530" y="1086098"/>
                </a:moveTo>
                <a:lnTo>
                  <a:pt x="312494" y="1093628"/>
                </a:lnTo>
                <a:lnTo>
                  <a:pt x="313817" y="1093596"/>
                </a:lnTo>
                <a:lnTo>
                  <a:pt x="711925" y="1093596"/>
                </a:lnTo>
                <a:lnTo>
                  <a:pt x="734539" y="1086230"/>
                </a:lnTo>
                <a:lnTo>
                  <a:pt x="397637" y="1086230"/>
                </a:lnTo>
                <a:lnTo>
                  <a:pt x="398530" y="1086098"/>
                </a:lnTo>
                <a:close/>
              </a:path>
              <a:path w="2320925" h="1172210">
                <a:moveTo>
                  <a:pt x="134112" y="1092199"/>
                </a:moveTo>
                <a:lnTo>
                  <a:pt x="135382" y="1092326"/>
                </a:lnTo>
                <a:lnTo>
                  <a:pt x="136436" y="1092326"/>
                </a:lnTo>
                <a:lnTo>
                  <a:pt x="134112" y="1092199"/>
                </a:lnTo>
                <a:close/>
              </a:path>
              <a:path w="2320925" h="1172210">
                <a:moveTo>
                  <a:pt x="89358" y="1088211"/>
                </a:moveTo>
                <a:lnTo>
                  <a:pt x="89789" y="1088262"/>
                </a:lnTo>
                <a:lnTo>
                  <a:pt x="89939" y="1088262"/>
                </a:lnTo>
                <a:lnTo>
                  <a:pt x="89358" y="1088211"/>
                </a:lnTo>
                <a:close/>
              </a:path>
              <a:path w="2320925" h="1172210">
                <a:moveTo>
                  <a:pt x="88736" y="1088135"/>
                </a:moveTo>
                <a:lnTo>
                  <a:pt x="88519" y="1088135"/>
                </a:lnTo>
                <a:lnTo>
                  <a:pt x="89358" y="1088211"/>
                </a:lnTo>
                <a:lnTo>
                  <a:pt x="88736" y="1088135"/>
                </a:lnTo>
                <a:close/>
              </a:path>
              <a:path w="2320925" h="1172210">
                <a:moveTo>
                  <a:pt x="399923" y="1085976"/>
                </a:moveTo>
                <a:lnTo>
                  <a:pt x="398530" y="1086098"/>
                </a:lnTo>
                <a:lnTo>
                  <a:pt x="397637" y="1086230"/>
                </a:lnTo>
                <a:lnTo>
                  <a:pt x="399923" y="1085976"/>
                </a:lnTo>
                <a:close/>
              </a:path>
              <a:path w="2320925" h="1172210">
                <a:moveTo>
                  <a:pt x="735319" y="1085976"/>
                </a:moveTo>
                <a:lnTo>
                  <a:pt x="399923" y="1085976"/>
                </a:lnTo>
                <a:lnTo>
                  <a:pt x="397637" y="1086230"/>
                </a:lnTo>
                <a:lnTo>
                  <a:pt x="734539" y="1086230"/>
                </a:lnTo>
                <a:lnTo>
                  <a:pt x="735319" y="1085976"/>
                </a:lnTo>
                <a:close/>
              </a:path>
              <a:path w="2320925" h="1172210">
                <a:moveTo>
                  <a:pt x="483224" y="1073574"/>
                </a:moveTo>
                <a:lnTo>
                  <a:pt x="398530" y="1086098"/>
                </a:lnTo>
                <a:lnTo>
                  <a:pt x="399923" y="1085976"/>
                </a:lnTo>
                <a:lnTo>
                  <a:pt x="735319" y="1085976"/>
                </a:lnTo>
                <a:lnTo>
                  <a:pt x="752475" y="1080388"/>
                </a:lnTo>
                <a:lnTo>
                  <a:pt x="769878" y="1073784"/>
                </a:lnTo>
                <a:lnTo>
                  <a:pt x="482219" y="1073784"/>
                </a:lnTo>
                <a:lnTo>
                  <a:pt x="483224" y="1073574"/>
                </a:lnTo>
                <a:close/>
              </a:path>
              <a:path w="2320925" h="1172210">
                <a:moveTo>
                  <a:pt x="484378" y="1073403"/>
                </a:moveTo>
                <a:lnTo>
                  <a:pt x="483224" y="1073574"/>
                </a:lnTo>
                <a:lnTo>
                  <a:pt x="482219" y="1073784"/>
                </a:lnTo>
                <a:lnTo>
                  <a:pt x="484378" y="1073403"/>
                </a:lnTo>
                <a:close/>
              </a:path>
              <a:path w="2320925" h="1172210">
                <a:moveTo>
                  <a:pt x="770882" y="1073403"/>
                </a:moveTo>
                <a:lnTo>
                  <a:pt x="484378" y="1073403"/>
                </a:lnTo>
                <a:lnTo>
                  <a:pt x="482219" y="1073784"/>
                </a:lnTo>
                <a:lnTo>
                  <a:pt x="769878" y="1073784"/>
                </a:lnTo>
                <a:lnTo>
                  <a:pt x="770882" y="1073403"/>
                </a:lnTo>
                <a:close/>
              </a:path>
              <a:path w="2320925" h="1172210">
                <a:moveTo>
                  <a:pt x="566542" y="1056138"/>
                </a:moveTo>
                <a:lnTo>
                  <a:pt x="483224" y="1073574"/>
                </a:lnTo>
                <a:lnTo>
                  <a:pt x="484378" y="1073403"/>
                </a:lnTo>
                <a:lnTo>
                  <a:pt x="770882" y="1073403"/>
                </a:lnTo>
                <a:lnTo>
                  <a:pt x="815394" y="1056512"/>
                </a:lnTo>
                <a:lnTo>
                  <a:pt x="565150" y="1056512"/>
                </a:lnTo>
                <a:lnTo>
                  <a:pt x="566542" y="1056138"/>
                </a:lnTo>
                <a:close/>
              </a:path>
              <a:path w="2320925" h="1172210">
                <a:moveTo>
                  <a:pt x="567182" y="1056004"/>
                </a:moveTo>
                <a:lnTo>
                  <a:pt x="566542" y="1056138"/>
                </a:lnTo>
                <a:lnTo>
                  <a:pt x="565150" y="1056512"/>
                </a:lnTo>
                <a:lnTo>
                  <a:pt x="567182" y="1056004"/>
                </a:lnTo>
                <a:close/>
              </a:path>
              <a:path w="2320925" h="1172210">
                <a:moveTo>
                  <a:pt x="816732" y="1056004"/>
                </a:moveTo>
                <a:lnTo>
                  <a:pt x="567182" y="1056004"/>
                </a:lnTo>
                <a:lnTo>
                  <a:pt x="565150" y="1056512"/>
                </a:lnTo>
                <a:lnTo>
                  <a:pt x="815394" y="1056512"/>
                </a:lnTo>
                <a:lnTo>
                  <a:pt x="816732" y="1056004"/>
                </a:lnTo>
                <a:close/>
              </a:path>
              <a:path w="2320925" h="1172210">
                <a:moveTo>
                  <a:pt x="648335" y="1034160"/>
                </a:moveTo>
                <a:lnTo>
                  <a:pt x="566542" y="1056138"/>
                </a:lnTo>
                <a:lnTo>
                  <a:pt x="567182" y="1056004"/>
                </a:lnTo>
                <a:lnTo>
                  <a:pt x="816732" y="1056004"/>
                </a:lnTo>
                <a:lnTo>
                  <a:pt x="834136" y="1049400"/>
                </a:lnTo>
                <a:lnTo>
                  <a:pt x="867786" y="1034795"/>
                </a:lnTo>
                <a:lnTo>
                  <a:pt x="646430" y="1034795"/>
                </a:lnTo>
                <a:lnTo>
                  <a:pt x="648335" y="1034160"/>
                </a:lnTo>
                <a:close/>
              </a:path>
              <a:path w="2320925" h="1172210">
                <a:moveTo>
                  <a:pt x="927407" y="1008252"/>
                </a:moveTo>
                <a:lnTo>
                  <a:pt x="727964" y="1008252"/>
                </a:lnTo>
                <a:lnTo>
                  <a:pt x="646430" y="1034795"/>
                </a:lnTo>
                <a:lnTo>
                  <a:pt x="867786" y="1034795"/>
                </a:lnTo>
                <a:lnTo>
                  <a:pt x="914018" y="1014729"/>
                </a:lnTo>
                <a:lnTo>
                  <a:pt x="927407" y="1008252"/>
                </a:lnTo>
                <a:close/>
              </a:path>
              <a:path w="2320925" h="1172210">
                <a:moveTo>
                  <a:pt x="805737" y="978582"/>
                </a:moveTo>
                <a:lnTo>
                  <a:pt x="726186" y="1008760"/>
                </a:lnTo>
                <a:lnTo>
                  <a:pt x="727964" y="1008252"/>
                </a:lnTo>
                <a:lnTo>
                  <a:pt x="927407" y="1008252"/>
                </a:lnTo>
                <a:lnTo>
                  <a:pt x="987788" y="979042"/>
                </a:lnTo>
                <a:lnTo>
                  <a:pt x="804672" y="979042"/>
                </a:lnTo>
                <a:lnTo>
                  <a:pt x="805737" y="978582"/>
                </a:lnTo>
                <a:close/>
              </a:path>
              <a:path w="2320925" h="1172210">
                <a:moveTo>
                  <a:pt x="806196" y="978407"/>
                </a:moveTo>
                <a:lnTo>
                  <a:pt x="805737" y="978582"/>
                </a:lnTo>
                <a:lnTo>
                  <a:pt x="804672" y="979042"/>
                </a:lnTo>
                <a:lnTo>
                  <a:pt x="806196" y="978407"/>
                </a:lnTo>
                <a:close/>
              </a:path>
              <a:path w="2320925" h="1172210">
                <a:moveTo>
                  <a:pt x="989100" y="978407"/>
                </a:moveTo>
                <a:lnTo>
                  <a:pt x="806196" y="978407"/>
                </a:lnTo>
                <a:lnTo>
                  <a:pt x="804672" y="979042"/>
                </a:lnTo>
                <a:lnTo>
                  <a:pt x="987788" y="979042"/>
                </a:lnTo>
                <a:lnTo>
                  <a:pt x="989100" y="978407"/>
                </a:lnTo>
                <a:close/>
              </a:path>
              <a:path w="2320925" h="1172210">
                <a:moveTo>
                  <a:pt x="883031" y="945133"/>
                </a:moveTo>
                <a:lnTo>
                  <a:pt x="805737" y="978582"/>
                </a:lnTo>
                <a:lnTo>
                  <a:pt x="806196" y="978407"/>
                </a:lnTo>
                <a:lnTo>
                  <a:pt x="989100" y="978407"/>
                </a:lnTo>
                <a:lnTo>
                  <a:pt x="992251" y="976883"/>
                </a:lnTo>
                <a:lnTo>
                  <a:pt x="1050462" y="945895"/>
                </a:lnTo>
                <a:lnTo>
                  <a:pt x="881507" y="945895"/>
                </a:lnTo>
                <a:lnTo>
                  <a:pt x="883031" y="945133"/>
                </a:lnTo>
                <a:close/>
              </a:path>
              <a:path w="2320925" h="1172210">
                <a:moveTo>
                  <a:pt x="1116736" y="908557"/>
                </a:moveTo>
                <a:lnTo>
                  <a:pt x="958341" y="908557"/>
                </a:lnTo>
                <a:lnTo>
                  <a:pt x="957072" y="909192"/>
                </a:lnTo>
                <a:lnTo>
                  <a:pt x="881507" y="945895"/>
                </a:lnTo>
                <a:lnTo>
                  <a:pt x="1050462" y="945895"/>
                </a:lnTo>
                <a:lnTo>
                  <a:pt x="1068832" y="936116"/>
                </a:lnTo>
                <a:lnTo>
                  <a:pt x="1116736" y="908557"/>
                </a:lnTo>
                <a:close/>
              </a:path>
              <a:path w="2320925" h="1172210">
                <a:moveTo>
                  <a:pt x="957474" y="908979"/>
                </a:moveTo>
                <a:lnTo>
                  <a:pt x="957035" y="909192"/>
                </a:lnTo>
                <a:lnTo>
                  <a:pt x="957474" y="908979"/>
                </a:lnTo>
                <a:close/>
              </a:path>
              <a:path w="2320925" h="1172210">
                <a:moveTo>
                  <a:pt x="1182191" y="869187"/>
                </a:moveTo>
                <a:lnTo>
                  <a:pt x="1032510" y="869187"/>
                </a:lnTo>
                <a:lnTo>
                  <a:pt x="957474" y="908979"/>
                </a:lnTo>
                <a:lnTo>
                  <a:pt x="958341" y="908557"/>
                </a:lnTo>
                <a:lnTo>
                  <a:pt x="1116736" y="908557"/>
                </a:lnTo>
                <a:lnTo>
                  <a:pt x="1143889" y="892936"/>
                </a:lnTo>
                <a:lnTo>
                  <a:pt x="1182191" y="869187"/>
                </a:lnTo>
                <a:close/>
              </a:path>
              <a:path w="2320925" h="1172210">
                <a:moveTo>
                  <a:pt x="1248200" y="827150"/>
                </a:moveTo>
                <a:lnTo>
                  <a:pt x="1105408" y="827150"/>
                </a:lnTo>
                <a:lnTo>
                  <a:pt x="1031366" y="869695"/>
                </a:lnTo>
                <a:lnTo>
                  <a:pt x="1032510" y="869187"/>
                </a:lnTo>
                <a:lnTo>
                  <a:pt x="1182191" y="869187"/>
                </a:lnTo>
                <a:lnTo>
                  <a:pt x="1217422" y="847343"/>
                </a:lnTo>
                <a:lnTo>
                  <a:pt x="1248200" y="827150"/>
                </a:lnTo>
                <a:close/>
              </a:path>
              <a:path w="2320925" h="1172210">
                <a:moveTo>
                  <a:pt x="1314354" y="782827"/>
                </a:moveTo>
                <a:lnTo>
                  <a:pt x="1176909" y="782827"/>
                </a:lnTo>
                <a:lnTo>
                  <a:pt x="1104264" y="827785"/>
                </a:lnTo>
                <a:lnTo>
                  <a:pt x="1105408" y="827150"/>
                </a:lnTo>
                <a:lnTo>
                  <a:pt x="1248200" y="827150"/>
                </a:lnTo>
                <a:lnTo>
                  <a:pt x="1289431" y="800099"/>
                </a:lnTo>
                <a:lnTo>
                  <a:pt x="1314354" y="782827"/>
                </a:lnTo>
                <a:close/>
              </a:path>
              <a:path w="2320925" h="1172210">
                <a:moveTo>
                  <a:pt x="1379906" y="736599"/>
                </a:moveTo>
                <a:lnTo>
                  <a:pt x="1247266" y="736599"/>
                </a:lnTo>
                <a:lnTo>
                  <a:pt x="1176020" y="783335"/>
                </a:lnTo>
                <a:lnTo>
                  <a:pt x="1176909" y="782827"/>
                </a:lnTo>
                <a:lnTo>
                  <a:pt x="1314354" y="782827"/>
                </a:lnTo>
                <a:lnTo>
                  <a:pt x="1360170" y="751077"/>
                </a:lnTo>
                <a:lnTo>
                  <a:pt x="1379906" y="736599"/>
                </a:lnTo>
                <a:close/>
              </a:path>
              <a:path w="2320925" h="1172210">
                <a:moveTo>
                  <a:pt x="1445173" y="688720"/>
                </a:moveTo>
                <a:lnTo>
                  <a:pt x="1316482" y="688720"/>
                </a:lnTo>
                <a:lnTo>
                  <a:pt x="1315592" y="689355"/>
                </a:lnTo>
                <a:lnTo>
                  <a:pt x="1246734" y="736949"/>
                </a:lnTo>
                <a:lnTo>
                  <a:pt x="1247266" y="736599"/>
                </a:lnTo>
                <a:lnTo>
                  <a:pt x="1379906" y="736599"/>
                </a:lnTo>
                <a:lnTo>
                  <a:pt x="1445173" y="688720"/>
                </a:lnTo>
                <a:close/>
              </a:path>
              <a:path w="2320925" h="1172210">
                <a:moveTo>
                  <a:pt x="1316065" y="689008"/>
                </a:moveTo>
                <a:lnTo>
                  <a:pt x="1315563" y="689355"/>
                </a:lnTo>
                <a:lnTo>
                  <a:pt x="1316065" y="689008"/>
                </a:lnTo>
                <a:close/>
              </a:path>
              <a:path w="2320925" h="1172210">
                <a:moveTo>
                  <a:pt x="1575771" y="589279"/>
                </a:moveTo>
                <a:lnTo>
                  <a:pt x="1451864" y="589279"/>
                </a:lnTo>
                <a:lnTo>
                  <a:pt x="1316065" y="689008"/>
                </a:lnTo>
                <a:lnTo>
                  <a:pt x="1316482" y="688720"/>
                </a:lnTo>
                <a:lnTo>
                  <a:pt x="1445173" y="688720"/>
                </a:lnTo>
                <a:lnTo>
                  <a:pt x="1497457" y="650366"/>
                </a:lnTo>
                <a:lnTo>
                  <a:pt x="1575771" y="589279"/>
                </a:lnTo>
                <a:close/>
              </a:path>
              <a:path w="2320925" h="1172210">
                <a:moveTo>
                  <a:pt x="1704408" y="487298"/>
                </a:moveTo>
                <a:lnTo>
                  <a:pt x="1582674" y="487298"/>
                </a:lnTo>
                <a:lnTo>
                  <a:pt x="1450975" y="589914"/>
                </a:lnTo>
                <a:lnTo>
                  <a:pt x="1451864" y="589279"/>
                </a:lnTo>
                <a:lnTo>
                  <a:pt x="1575771" y="589279"/>
                </a:lnTo>
                <a:lnTo>
                  <a:pt x="1629664" y="547242"/>
                </a:lnTo>
                <a:lnTo>
                  <a:pt x="1704408" y="487298"/>
                </a:lnTo>
                <a:close/>
              </a:path>
              <a:path w="2320925" h="1172210">
                <a:moveTo>
                  <a:pt x="2105154" y="84403"/>
                </a:moveTo>
                <a:lnTo>
                  <a:pt x="2013712" y="147192"/>
                </a:lnTo>
                <a:lnTo>
                  <a:pt x="1954149" y="191642"/>
                </a:lnTo>
                <a:lnTo>
                  <a:pt x="1894078" y="237997"/>
                </a:lnTo>
                <a:lnTo>
                  <a:pt x="1833372" y="286003"/>
                </a:lnTo>
                <a:lnTo>
                  <a:pt x="1582165" y="487679"/>
                </a:lnTo>
                <a:lnTo>
                  <a:pt x="1582674" y="487298"/>
                </a:lnTo>
                <a:lnTo>
                  <a:pt x="1704408" y="487298"/>
                </a:lnTo>
                <a:lnTo>
                  <a:pt x="1880838" y="345693"/>
                </a:lnTo>
                <a:lnTo>
                  <a:pt x="1941195" y="297941"/>
                </a:lnTo>
                <a:lnTo>
                  <a:pt x="2000011" y="252475"/>
                </a:lnTo>
                <a:lnTo>
                  <a:pt x="2058924" y="208406"/>
                </a:lnTo>
                <a:lnTo>
                  <a:pt x="2059125" y="208406"/>
                </a:lnTo>
                <a:lnTo>
                  <a:pt x="2114808" y="168528"/>
                </a:lnTo>
                <a:lnTo>
                  <a:pt x="2116582" y="167258"/>
                </a:lnTo>
                <a:lnTo>
                  <a:pt x="2116809" y="167258"/>
                </a:lnTo>
                <a:lnTo>
                  <a:pt x="2143957" y="150063"/>
                </a:lnTo>
                <a:lnTo>
                  <a:pt x="2105154" y="84403"/>
                </a:lnTo>
                <a:close/>
              </a:path>
              <a:path w="2320925" h="1172210">
                <a:moveTo>
                  <a:pt x="1880997" y="345566"/>
                </a:moveTo>
                <a:lnTo>
                  <a:pt x="1880742" y="345693"/>
                </a:lnTo>
                <a:lnTo>
                  <a:pt x="1880997" y="345566"/>
                </a:lnTo>
                <a:close/>
              </a:path>
              <a:path w="2320925" h="1172210">
                <a:moveTo>
                  <a:pt x="1941269" y="297941"/>
                </a:moveTo>
                <a:lnTo>
                  <a:pt x="1940940" y="298195"/>
                </a:lnTo>
                <a:lnTo>
                  <a:pt x="1941269" y="297941"/>
                </a:lnTo>
                <a:close/>
              </a:path>
              <a:path w="2320925" h="1172210">
                <a:moveTo>
                  <a:pt x="2282498" y="59273"/>
                </a:moveTo>
                <a:lnTo>
                  <a:pt x="2150520" y="59273"/>
                </a:lnTo>
                <a:lnTo>
                  <a:pt x="2165111" y="59689"/>
                </a:lnTo>
                <a:lnTo>
                  <a:pt x="2178488" y="65535"/>
                </a:lnTo>
                <a:lnTo>
                  <a:pt x="2188972" y="76453"/>
                </a:lnTo>
                <a:lnTo>
                  <a:pt x="2194395" y="90652"/>
                </a:lnTo>
                <a:lnTo>
                  <a:pt x="2193972" y="105267"/>
                </a:lnTo>
                <a:lnTo>
                  <a:pt x="2188096" y="118619"/>
                </a:lnTo>
                <a:lnTo>
                  <a:pt x="2177161" y="129031"/>
                </a:lnTo>
                <a:lnTo>
                  <a:pt x="2143957" y="150063"/>
                </a:lnTo>
                <a:lnTo>
                  <a:pt x="2182114" y="214629"/>
                </a:lnTo>
                <a:lnTo>
                  <a:pt x="2282498" y="59273"/>
                </a:lnTo>
                <a:close/>
              </a:path>
              <a:path w="2320925" h="1172210">
                <a:moveTo>
                  <a:pt x="2059125" y="208406"/>
                </a:moveTo>
                <a:lnTo>
                  <a:pt x="2058924" y="208406"/>
                </a:lnTo>
                <a:lnTo>
                  <a:pt x="2058415" y="208914"/>
                </a:lnTo>
                <a:lnTo>
                  <a:pt x="2059125" y="208406"/>
                </a:lnTo>
                <a:close/>
              </a:path>
              <a:path w="2320925" h="1172210">
                <a:moveTo>
                  <a:pt x="2116809" y="167258"/>
                </a:moveTo>
                <a:lnTo>
                  <a:pt x="2116582" y="167258"/>
                </a:lnTo>
                <a:lnTo>
                  <a:pt x="2114844" y="168503"/>
                </a:lnTo>
                <a:lnTo>
                  <a:pt x="2116809" y="167258"/>
                </a:lnTo>
                <a:close/>
              </a:path>
              <a:path w="2320925" h="1172210">
                <a:moveTo>
                  <a:pt x="2150520" y="59273"/>
                </a:moveTo>
                <a:lnTo>
                  <a:pt x="2136393" y="64642"/>
                </a:lnTo>
                <a:lnTo>
                  <a:pt x="2105154" y="84403"/>
                </a:lnTo>
                <a:lnTo>
                  <a:pt x="2143957" y="150063"/>
                </a:lnTo>
                <a:lnTo>
                  <a:pt x="2177161" y="129031"/>
                </a:lnTo>
                <a:lnTo>
                  <a:pt x="2188096" y="118619"/>
                </a:lnTo>
                <a:lnTo>
                  <a:pt x="2193972" y="105267"/>
                </a:lnTo>
                <a:lnTo>
                  <a:pt x="2194395" y="90652"/>
                </a:lnTo>
                <a:lnTo>
                  <a:pt x="2188972" y="76453"/>
                </a:lnTo>
                <a:lnTo>
                  <a:pt x="2178488" y="65535"/>
                </a:lnTo>
                <a:lnTo>
                  <a:pt x="2165111" y="59689"/>
                </a:lnTo>
                <a:lnTo>
                  <a:pt x="2150520" y="59273"/>
                </a:lnTo>
                <a:close/>
              </a:path>
              <a:path w="2320925" h="1172210">
                <a:moveTo>
                  <a:pt x="2320798" y="0"/>
                </a:moveTo>
                <a:lnTo>
                  <a:pt x="2065782" y="17779"/>
                </a:lnTo>
                <a:lnTo>
                  <a:pt x="2105154" y="84403"/>
                </a:lnTo>
                <a:lnTo>
                  <a:pt x="2136393" y="64642"/>
                </a:lnTo>
                <a:lnTo>
                  <a:pt x="2150520" y="59273"/>
                </a:lnTo>
                <a:lnTo>
                  <a:pt x="2282498" y="59273"/>
                </a:lnTo>
                <a:lnTo>
                  <a:pt x="232079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grpSp>
        <p:nvGrpSpPr>
          <p:cNvPr id="28" name="object 28"/>
          <p:cNvGrpSpPr/>
          <p:nvPr/>
        </p:nvGrpSpPr>
        <p:grpSpPr>
          <a:xfrm>
            <a:off x="6115621" y="4444555"/>
            <a:ext cx="1091565" cy="520065"/>
            <a:chOff x="8154161" y="5926073"/>
            <a:chExt cx="1455420" cy="693420"/>
          </a:xfrm>
        </p:grpSpPr>
        <p:sp>
          <p:nvSpPr>
            <p:cNvPr id="29" name="object 29"/>
            <p:cNvSpPr/>
            <p:nvPr/>
          </p:nvSpPr>
          <p:spPr>
            <a:xfrm>
              <a:off x="8173211" y="5945123"/>
              <a:ext cx="1417320" cy="655320"/>
            </a:xfrm>
            <a:custGeom>
              <a:avLst/>
              <a:gdLst/>
              <a:ahLst/>
              <a:cxnLst/>
              <a:rect l="l" t="t" r="r" b="b"/>
              <a:pathLst>
                <a:path w="1417320" h="655320">
                  <a:moveTo>
                    <a:pt x="1308100" y="0"/>
                  </a:moveTo>
                  <a:lnTo>
                    <a:pt x="109220" y="0"/>
                  </a:lnTo>
                  <a:lnTo>
                    <a:pt x="66704" y="8582"/>
                  </a:lnTo>
                  <a:lnTo>
                    <a:pt x="31988" y="31988"/>
                  </a:lnTo>
                  <a:lnTo>
                    <a:pt x="8582" y="66704"/>
                  </a:lnTo>
                  <a:lnTo>
                    <a:pt x="0" y="109219"/>
                  </a:lnTo>
                  <a:lnTo>
                    <a:pt x="0" y="546100"/>
                  </a:lnTo>
                  <a:lnTo>
                    <a:pt x="8582" y="588615"/>
                  </a:lnTo>
                  <a:lnTo>
                    <a:pt x="31988" y="623331"/>
                  </a:lnTo>
                  <a:lnTo>
                    <a:pt x="66704" y="646737"/>
                  </a:lnTo>
                  <a:lnTo>
                    <a:pt x="109220" y="655319"/>
                  </a:lnTo>
                  <a:lnTo>
                    <a:pt x="1308100" y="655319"/>
                  </a:lnTo>
                  <a:lnTo>
                    <a:pt x="1350615" y="646737"/>
                  </a:lnTo>
                  <a:lnTo>
                    <a:pt x="1385331" y="623331"/>
                  </a:lnTo>
                  <a:lnTo>
                    <a:pt x="1408737" y="588615"/>
                  </a:lnTo>
                  <a:lnTo>
                    <a:pt x="1417320" y="546100"/>
                  </a:lnTo>
                  <a:lnTo>
                    <a:pt x="1417320" y="109219"/>
                  </a:lnTo>
                  <a:lnTo>
                    <a:pt x="1408737" y="66704"/>
                  </a:lnTo>
                  <a:lnTo>
                    <a:pt x="1385331" y="31988"/>
                  </a:lnTo>
                  <a:lnTo>
                    <a:pt x="1350615" y="8582"/>
                  </a:lnTo>
                  <a:lnTo>
                    <a:pt x="13081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30" name="object 30"/>
            <p:cNvSpPr/>
            <p:nvPr/>
          </p:nvSpPr>
          <p:spPr>
            <a:xfrm>
              <a:off x="8173211" y="5945123"/>
              <a:ext cx="1417320" cy="655320"/>
            </a:xfrm>
            <a:custGeom>
              <a:avLst/>
              <a:gdLst/>
              <a:ahLst/>
              <a:cxnLst/>
              <a:rect l="l" t="t" r="r" b="b"/>
              <a:pathLst>
                <a:path w="1417320" h="655320">
                  <a:moveTo>
                    <a:pt x="0" y="109219"/>
                  </a:moveTo>
                  <a:lnTo>
                    <a:pt x="8582" y="66704"/>
                  </a:lnTo>
                  <a:lnTo>
                    <a:pt x="31988" y="31988"/>
                  </a:lnTo>
                  <a:lnTo>
                    <a:pt x="66704" y="8582"/>
                  </a:lnTo>
                  <a:lnTo>
                    <a:pt x="109220" y="0"/>
                  </a:lnTo>
                  <a:lnTo>
                    <a:pt x="1308100" y="0"/>
                  </a:lnTo>
                  <a:lnTo>
                    <a:pt x="1350615" y="8582"/>
                  </a:lnTo>
                  <a:lnTo>
                    <a:pt x="1385331" y="31988"/>
                  </a:lnTo>
                  <a:lnTo>
                    <a:pt x="1408737" y="66704"/>
                  </a:lnTo>
                  <a:lnTo>
                    <a:pt x="1417320" y="109219"/>
                  </a:lnTo>
                  <a:lnTo>
                    <a:pt x="1417320" y="546100"/>
                  </a:lnTo>
                  <a:lnTo>
                    <a:pt x="1408737" y="588615"/>
                  </a:lnTo>
                  <a:lnTo>
                    <a:pt x="1385331" y="623331"/>
                  </a:lnTo>
                  <a:lnTo>
                    <a:pt x="1350615" y="646737"/>
                  </a:lnTo>
                  <a:lnTo>
                    <a:pt x="1308100" y="655319"/>
                  </a:lnTo>
                  <a:lnTo>
                    <a:pt x="109220" y="655319"/>
                  </a:lnTo>
                  <a:lnTo>
                    <a:pt x="66704" y="646737"/>
                  </a:lnTo>
                  <a:lnTo>
                    <a:pt x="31988" y="623331"/>
                  </a:lnTo>
                  <a:lnTo>
                    <a:pt x="8582" y="588615"/>
                  </a:lnTo>
                  <a:lnTo>
                    <a:pt x="0" y="546100"/>
                  </a:lnTo>
                  <a:lnTo>
                    <a:pt x="0" y="109219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/>
            </a:p>
          </p:txBody>
        </p:sp>
      </p:grpSp>
      <p:sp>
        <p:nvSpPr>
          <p:cNvPr id="31" name="object 31"/>
          <p:cNvSpPr txBox="1"/>
          <p:nvPr/>
        </p:nvSpPr>
        <p:spPr>
          <a:xfrm>
            <a:off x="6329076" y="4581449"/>
            <a:ext cx="666750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350" spc="-15" dirty="0">
                <a:latin typeface="Calibri"/>
                <a:cs typeface="Calibri"/>
              </a:rPr>
              <a:t>Weaviate</a:t>
            </a:r>
            <a:endParaRPr sz="1350">
              <a:latin typeface="Calibri"/>
              <a:cs typeface="Calibri"/>
            </a:endParaRPr>
          </a:p>
        </p:txBody>
      </p:sp>
      <p:grpSp>
        <p:nvGrpSpPr>
          <p:cNvPr id="32" name="object 32"/>
          <p:cNvGrpSpPr/>
          <p:nvPr/>
        </p:nvGrpSpPr>
        <p:grpSpPr>
          <a:xfrm>
            <a:off x="6197918" y="2842070"/>
            <a:ext cx="1091565" cy="520065"/>
            <a:chOff x="8263890" y="3789426"/>
            <a:chExt cx="1455420" cy="693420"/>
          </a:xfrm>
        </p:grpSpPr>
        <p:sp>
          <p:nvSpPr>
            <p:cNvPr id="33" name="object 33"/>
            <p:cNvSpPr/>
            <p:nvPr/>
          </p:nvSpPr>
          <p:spPr>
            <a:xfrm>
              <a:off x="8282940" y="3808476"/>
              <a:ext cx="1417320" cy="655320"/>
            </a:xfrm>
            <a:custGeom>
              <a:avLst/>
              <a:gdLst/>
              <a:ahLst/>
              <a:cxnLst/>
              <a:rect l="l" t="t" r="r" b="b"/>
              <a:pathLst>
                <a:path w="1417320" h="655320">
                  <a:moveTo>
                    <a:pt x="1308100" y="0"/>
                  </a:moveTo>
                  <a:lnTo>
                    <a:pt x="109219" y="0"/>
                  </a:lnTo>
                  <a:lnTo>
                    <a:pt x="66704" y="8582"/>
                  </a:lnTo>
                  <a:lnTo>
                    <a:pt x="31988" y="31988"/>
                  </a:lnTo>
                  <a:lnTo>
                    <a:pt x="8582" y="66704"/>
                  </a:lnTo>
                  <a:lnTo>
                    <a:pt x="0" y="109219"/>
                  </a:lnTo>
                  <a:lnTo>
                    <a:pt x="0" y="546100"/>
                  </a:lnTo>
                  <a:lnTo>
                    <a:pt x="8582" y="588615"/>
                  </a:lnTo>
                  <a:lnTo>
                    <a:pt x="31988" y="623331"/>
                  </a:lnTo>
                  <a:lnTo>
                    <a:pt x="66704" y="646737"/>
                  </a:lnTo>
                  <a:lnTo>
                    <a:pt x="109219" y="655319"/>
                  </a:lnTo>
                  <a:lnTo>
                    <a:pt x="1308100" y="655319"/>
                  </a:lnTo>
                  <a:lnTo>
                    <a:pt x="1350615" y="646737"/>
                  </a:lnTo>
                  <a:lnTo>
                    <a:pt x="1385331" y="623331"/>
                  </a:lnTo>
                  <a:lnTo>
                    <a:pt x="1408737" y="588615"/>
                  </a:lnTo>
                  <a:lnTo>
                    <a:pt x="1417319" y="546100"/>
                  </a:lnTo>
                  <a:lnTo>
                    <a:pt x="1417319" y="109219"/>
                  </a:lnTo>
                  <a:lnTo>
                    <a:pt x="1408737" y="66704"/>
                  </a:lnTo>
                  <a:lnTo>
                    <a:pt x="1385331" y="31988"/>
                  </a:lnTo>
                  <a:lnTo>
                    <a:pt x="1350615" y="8582"/>
                  </a:lnTo>
                  <a:lnTo>
                    <a:pt x="13081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34" name="object 34"/>
            <p:cNvSpPr/>
            <p:nvPr/>
          </p:nvSpPr>
          <p:spPr>
            <a:xfrm>
              <a:off x="8282940" y="3808476"/>
              <a:ext cx="1417320" cy="655320"/>
            </a:xfrm>
            <a:custGeom>
              <a:avLst/>
              <a:gdLst/>
              <a:ahLst/>
              <a:cxnLst/>
              <a:rect l="l" t="t" r="r" b="b"/>
              <a:pathLst>
                <a:path w="1417320" h="655320">
                  <a:moveTo>
                    <a:pt x="0" y="109219"/>
                  </a:moveTo>
                  <a:lnTo>
                    <a:pt x="8582" y="66704"/>
                  </a:lnTo>
                  <a:lnTo>
                    <a:pt x="31988" y="31988"/>
                  </a:lnTo>
                  <a:lnTo>
                    <a:pt x="66704" y="8582"/>
                  </a:lnTo>
                  <a:lnTo>
                    <a:pt x="109219" y="0"/>
                  </a:lnTo>
                  <a:lnTo>
                    <a:pt x="1308100" y="0"/>
                  </a:lnTo>
                  <a:lnTo>
                    <a:pt x="1350615" y="8582"/>
                  </a:lnTo>
                  <a:lnTo>
                    <a:pt x="1385331" y="31988"/>
                  </a:lnTo>
                  <a:lnTo>
                    <a:pt x="1408737" y="66704"/>
                  </a:lnTo>
                  <a:lnTo>
                    <a:pt x="1417319" y="109219"/>
                  </a:lnTo>
                  <a:lnTo>
                    <a:pt x="1417319" y="546100"/>
                  </a:lnTo>
                  <a:lnTo>
                    <a:pt x="1408737" y="588615"/>
                  </a:lnTo>
                  <a:lnTo>
                    <a:pt x="1385331" y="623331"/>
                  </a:lnTo>
                  <a:lnTo>
                    <a:pt x="1350615" y="646737"/>
                  </a:lnTo>
                  <a:lnTo>
                    <a:pt x="1308100" y="655319"/>
                  </a:lnTo>
                  <a:lnTo>
                    <a:pt x="109219" y="655319"/>
                  </a:lnTo>
                  <a:lnTo>
                    <a:pt x="66704" y="646737"/>
                  </a:lnTo>
                  <a:lnTo>
                    <a:pt x="31988" y="623331"/>
                  </a:lnTo>
                  <a:lnTo>
                    <a:pt x="8582" y="588615"/>
                  </a:lnTo>
                  <a:lnTo>
                    <a:pt x="0" y="546100"/>
                  </a:lnTo>
                  <a:lnTo>
                    <a:pt x="0" y="109219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/>
            </a:p>
          </p:txBody>
        </p:sp>
      </p:grpSp>
      <p:sp>
        <p:nvSpPr>
          <p:cNvPr id="35" name="object 35"/>
          <p:cNvSpPr txBox="1"/>
          <p:nvPr/>
        </p:nvSpPr>
        <p:spPr>
          <a:xfrm>
            <a:off x="6505099" y="2978753"/>
            <a:ext cx="477203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350" spc="-8" dirty="0">
                <a:latin typeface="Calibri"/>
                <a:cs typeface="Calibri"/>
              </a:rPr>
              <a:t>Milvus</a:t>
            </a:r>
            <a:endParaRPr sz="1350">
              <a:latin typeface="Calibri"/>
              <a:cs typeface="Calibri"/>
            </a:endParaRPr>
          </a:p>
        </p:txBody>
      </p:sp>
      <p:grpSp>
        <p:nvGrpSpPr>
          <p:cNvPr id="36" name="object 36"/>
          <p:cNvGrpSpPr/>
          <p:nvPr/>
        </p:nvGrpSpPr>
        <p:grpSpPr>
          <a:xfrm>
            <a:off x="3591878" y="2108263"/>
            <a:ext cx="952500" cy="641508"/>
            <a:chOff x="4789170" y="2811017"/>
            <a:chExt cx="1270000" cy="855344"/>
          </a:xfrm>
        </p:grpSpPr>
        <p:sp>
          <p:nvSpPr>
            <p:cNvPr id="37" name="object 37"/>
            <p:cNvSpPr/>
            <p:nvPr/>
          </p:nvSpPr>
          <p:spPr>
            <a:xfrm>
              <a:off x="4808220" y="2830067"/>
              <a:ext cx="1231900" cy="817244"/>
            </a:xfrm>
            <a:custGeom>
              <a:avLst/>
              <a:gdLst/>
              <a:ahLst/>
              <a:cxnLst/>
              <a:rect l="l" t="t" r="r" b="b"/>
              <a:pathLst>
                <a:path w="1231900" h="817245">
                  <a:moveTo>
                    <a:pt x="1095247" y="0"/>
                  </a:moveTo>
                  <a:lnTo>
                    <a:pt x="136143" y="0"/>
                  </a:lnTo>
                  <a:lnTo>
                    <a:pt x="93114" y="6941"/>
                  </a:lnTo>
                  <a:lnTo>
                    <a:pt x="55741" y="26269"/>
                  </a:lnTo>
                  <a:lnTo>
                    <a:pt x="26269" y="55741"/>
                  </a:lnTo>
                  <a:lnTo>
                    <a:pt x="6941" y="93114"/>
                  </a:lnTo>
                  <a:lnTo>
                    <a:pt x="0" y="136144"/>
                  </a:lnTo>
                  <a:lnTo>
                    <a:pt x="0" y="680720"/>
                  </a:lnTo>
                  <a:lnTo>
                    <a:pt x="6941" y="723749"/>
                  </a:lnTo>
                  <a:lnTo>
                    <a:pt x="26269" y="761122"/>
                  </a:lnTo>
                  <a:lnTo>
                    <a:pt x="55741" y="790594"/>
                  </a:lnTo>
                  <a:lnTo>
                    <a:pt x="93114" y="809922"/>
                  </a:lnTo>
                  <a:lnTo>
                    <a:pt x="136143" y="816864"/>
                  </a:lnTo>
                  <a:lnTo>
                    <a:pt x="1095247" y="816864"/>
                  </a:lnTo>
                  <a:lnTo>
                    <a:pt x="1138277" y="809922"/>
                  </a:lnTo>
                  <a:lnTo>
                    <a:pt x="1175650" y="790594"/>
                  </a:lnTo>
                  <a:lnTo>
                    <a:pt x="1205122" y="761122"/>
                  </a:lnTo>
                  <a:lnTo>
                    <a:pt x="1224450" y="723749"/>
                  </a:lnTo>
                  <a:lnTo>
                    <a:pt x="1231391" y="680720"/>
                  </a:lnTo>
                  <a:lnTo>
                    <a:pt x="1231391" y="136144"/>
                  </a:lnTo>
                  <a:lnTo>
                    <a:pt x="1224450" y="93114"/>
                  </a:lnTo>
                  <a:lnTo>
                    <a:pt x="1205122" y="55741"/>
                  </a:lnTo>
                  <a:lnTo>
                    <a:pt x="1175650" y="26269"/>
                  </a:lnTo>
                  <a:lnTo>
                    <a:pt x="1138277" y="6941"/>
                  </a:lnTo>
                  <a:lnTo>
                    <a:pt x="109524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38" name="object 38"/>
            <p:cNvSpPr/>
            <p:nvPr/>
          </p:nvSpPr>
          <p:spPr>
            <a:xfrm>
              <a:off x="4808220" y="2830067"/>
              <a:ext cx="1231900" cy="817244"/>
            </a:xfrm>
            <a:custGeom>
              <a:avLst/>
              <a:gdLst/>
              <a:ahLst/>
              <a:cxnLst/>
              <a:rect l="l" t="t" r="r" b="b"/>
              <a:pathLst>
                <a:path w="1231900" h="817245">
                  <a:moveTo>
                    <a:pt x="0" y="136144"/>
                  </a:moveTo>
                  <a:lnTo>
                    <a:pt x="6941" y="93114"/>
                  </a:lnTo>
                  <a:lnTo>
                    <a:pt x="26269" y="55741"/>
                  </a:lnTo>
                  <a:lnTo>
                    <a:pt x="55741" y="26269"/>
                  </a:lnTo>
                  <a:lnTo>
                    <a:pt x="93114" y="6941"/>
                  </a:lnTo>
                  <a:lnTo>
                    <a:pt x="136143" y="0"/>
                  </a:lnTo>
                  <a:lnTo>
                    <a:pt x="1095247" y="0"/>
                  </a:lnTo>
                  <a:lnTo>
                    <a:pt x="1138277" y="6941"/>
                  </a:lnTo>
                  <a:lnTo>
                    <a:pt x="1175650" y="26269"/>
                  </a:lnTo>
                  <a:lnTo>
                    <a:pt x="1205122" y="55741"/>
                  </a:lnTo>
                  <a:lnTo>
                    <a:pt x="1224450" y="93114"/>
                  </a:lnTo>
                  <a:lnTo>
                    <a:pt x="1231391" y="136144"/>
                  </a:lnTo>
                  <a:lnTo>
                    <a:pt x="1231391" y="680720"/>
                  </a:lnTo>
                  <a:lnTo>
                    <a:pt x="1224450" y="723749"/>
                  </a:lnTo>
                  <a:lnTo>
                    <a:pt x="1205122" y="761122"/>
                  </a:lnTo>
                  <a:lnTo>
                    <a:pt x="1175650" y="790594"/>
                  </a:lnTo>
                  <a:lnTo>
                    <a:pt x="1138277" y="809922"/>
                  </a:lnTo>
                  <a:lnTo>
                    <a:pt x="1095247" y="816864"/>
                  </a:lnTo>
                  <a:lnTo>
                    <a:pt x="136143" y="816864"/>
                  </a:lnTo>
                  <a:lnTo>
                    <a:pt x="93114" y="809922"/>
                  </a:lnTo>
                  <a:lnTo>
                    <a:pt x="55741" y="790594"/>
                  </a:lnTo>
                  <a:lnTo>
                    <a:pt x="26269" y="761122"/>
                  </a:lnTo>
                  <a:lnTo>
                    <a:pt x="6941" y="723749"/>
                  </a:lnTo>
                  <a:lnTo>
                    <a:pt x="0" y="680720"/>
                  </a:lnTo>
                  <a:lnTo>
                    <a:pt x="0" y="136144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/>
            </a:p>
          </p:txBody>
        </p:sp>
      </p:grpSp>
      <p:sp>
        <p:nvSpPr>
          <p:cNvPr id="39" name="object 39"/>
          <p:cNvSpPr txBox="1"/>
          <p:nvPr/>
        </p:nvSpPr>
        <p:spPr>
          <a:xfrm>
            <a:off x="3905917" y="2304574"/>
            <a:ext cx="323850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350" spc="-8" dirty="0">
                <a:latin typeface="Calibri"/>
                <a:cs typeface="Calibri"/>
              </a:rPr>
              <a:t>faiss</a:t>
            </a:r>
            <a:endParaRPr sz="1350">
              <a:latin typeface="Calibri"/>
              <a:cs typeface="Calibri"/>
            </a:endParaRPr>
          </a:p>
        </p:txBody>
      </p:sp>
      <p:grpSp>
        <p:nvGrpSpPr>
          <p:cNvPr id="40" name="object 40"/>
          <p:cNvGrpSpPr/>
          <p:nvPr/>
        </p:nvGrpSpPr>
        <p:grpSpPr>
          <a:xfrm>
            <a:off x="3315271" y="3690176"/>
            <a:ext cx="952500" cy="641508"/>
            <a:chOff x="4420361" y="4920234"/>
            <a:chExt cx="1270000" cy="855344"/>
          </a:xfrm>
        </p:grpSpPr>
        <p:sp>
          <p:nvSpPr>
            <p:cNvPr id="41" name="object 41"/>
            <p:cNvSpPr/>
            <p:nvPr/>
          </p:nvSpPr>
          <p:spPr>
            <a:xfrm>
              <a:off x="4439411" y="4939284"/>
              <a:ext cx="1231900" cy="817244"/>
            </a:xfrm>
            <a:custGeom>
              <a:avLst/>
              <a:gdLst/>
              <a:ahLst/>
              <a:cxnLst/>
              <a:rect l="l" t="t" r="r" b="b"/>
              <a:pathLst>
                <a:path w="1231900" h="817245">
                  <a:moveTo>
                    <a:pt x="1095248" y="0"/>
                  </a:moveTo>
                  <a:lnTo>
                    <a:pt x="136143" y="0"/>
                  </a:lnTo>
                  <a:lnTo>
                    <a:pt x="93114" y="6941"/>
                  </a:lnTo>
                  <a:lnTo>
                    <a:pt x="55741" y="26269"/>
                  </a:lnTo>
                  <a:lnTo>
                    <a:pt x="26269" y="55741"/>
                  </a:lnTo>
                  <a:lnTo>
                    <a:pt x="6941" y="93114"/>
                  </a:lnTo>
                  <a:lnTo>
                    <a:pt x="0" y="136144"/>
                  </a:lnTo>
                  <a:lnTo>
                    <a:pt x="0" y="680720"/>
                  </a:lnTo>
                  <a:lnTo>
                    <a:pt x="6941" y="723749"/>
                  </a:lnTo>
                  <a:lnTo>
                    <a:pt x="26269" y="761122"/>
                  </a:lnTo>
                  <a:lnTo>
                    <a:pt x="55741" y="790594"/>
                  </a:lnTo>
                  <a:lnTo>
                    <a:pt x="93114" y="809922"/>
                  </a:lnTo>
                  <a:lnTo>
                    <a:pt x="136143" y="816864"/>
                  </a:lnTo>
                  <a:lnTo>
                    <a:pt x="1095248" y="816864"/>
                  </a:lnTo>
                  <a:lnTo>
                    <a:pt x="1138277" y="809922"/>
                  </a:lnTo>
                  <a:lnTo>
                    <a:pt x="1175650" y="790594"/>
                  </a:lnTo>
                  <a:lnTo>
                    <a:pt x="1205122" y="761122"/>
                  </a:lnTo>
                  <a:lnTo>
                    <a:pt x="1224450" y="723749"/>
                  </a:lnTo>
                  <a:lnTo>
                    <a:pt x="1231391" y="680720"/>
                  </a:lnTo>
                  <a:lnTo>
                    <a:pt x="1231391" y="136144"/>
                  </a:lnTo>
                  <a:lnTo>
                    <a:pt x="1224450" y="93114"/>
                  </a:lnTo>
                  <a:lnTo>
                    <a:pt x="1205122" y="55741"/>
                  </a:lnTo>
                  <a:lnTo>
                    <a:pt x="1175650" y="26269"/>
                  </a:lnTo>
                  <a:lnTo>
                    <a:pt x="1138277" y="6941"/>
                  </a:lnTo>
                  <a:lnTo>
                    <a:pt x="109524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42" name="object 42"/>
            <p:cNvSpPr/>
            <p:nvPr/>
          </p:nvSpPr>
          <p:spPr>
            <a:xfrm>
              <a:off x="4439411" y="4939284"/>
              <a:ext cx="1231900" cy="817244"/>
            </a:xfrm>
            <a:custGeom>
              <a:avLst/>
              <a:gdLst/>
              <a:ahLst/>
              <a:cxnLst/>
              <a:rect l="l" t="t" r="r" b="b"/>
              <a:pathLst>
                <a:path w="1231900" h="817245">
                  <a:moveTo>
                    <a:pt x="0" y="136144"/>
                  </a:moveTo>
                  <a:lnTo>
                    <a:pt x="6941" y="93114"/>
                  </a:lnTo>
                  <a:lnTo>
                    <a:pt x="26269" y="55741"/>
                  </a:lnTo>
                  <a:lnTo>
                    <a:pt x="55741" y="26269"/>
                  </a:lnTo>
                  <a:lnTo>
                    <a:pt x="93114" y="6941"/>
                  </a:lnTo>
                  <a:lnTo>
                    <a:pt x="136143" y="0"/>
                  </a:lnTo>
                  <a:lnTo>
                    <a:pt x="1095248" y="0"/>
                  </a:lnTo>
                  <a:lnTo>
                    <a:pt x="1138277" y="6941"/>
                  </a:lnTo>
                  <a:lnTo>
                    <a:pt x="1175650" y="26269"/>
                  </a:lnTo>
                  <a:lnTo>
                    <a:pt x="1205122" y="55741"/>
                  </a:lnTo>
                  <a:lnTo>
                    <a:pt x="1224450" y="93114"/>
                  </a:lnTo>
                  <a:lnTo>
                    <a:pt x="1231391" y="136144"/>
                  </a:lnTo>
                  <a:lnTo>
                    <a:pt x="1231391" y="680720"/>
                  </a:lnTo>
                  <a:lnTo>
                    <a:pt x="1224450" y="723749"/>
                  </a:lnTo>
                  <a:lnTo>
                    <a:pt x="1205122" y="761122"/>
                  </a:lnTo>
                  <a:lnTo>
                    <a:pt x="1175650" y="790594"/>
                  </a:lnTo>
                  <a:lnTo>
                    <a:pt x="1138277" y="809922"/>
                  </a:lnTo>
                  <a:lnTo>
                    <a:pt x="1095248" y="816864"/>
                  </a:lnTo>
                  <a:lnTo>
                    <a:pt x="136143" y="816864"/>
                  </a:lnTo>
                  <a:lnTo>
                    <a:pt x="93114" y="809922"/>
                  </a:lnTo>
                  <a:lnTo>
                    <a:pt x="55741" y="790594"/>
                  </a:lnTo>
                  <a:lnTo>
                    <a:pt x="26269" y="761122"/>
                  </a:lnTo>
                  <a:lnTo>
                    <a:pt x="6941" y="723749"/>
                  </a:lnTo>
                  <a:lnTo>
                    <a:pt x="0" y="680720"/>
                  </a:lnTo>
                  <a:lnTo>
                    <a:pt x="0" y="136144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/>
            </a:p>
          </p:txBody>
        </p:sp>
      </p:grpSp>
      <p:sp>
        <p:nvSpPr>
          <p:cNvPr id="43" name="object 43"/>
          <p:cNvSpPr txBox="1"/>
          <p:nvPr/>
        </p:nvSpPr>
        <p:spPr>
          <a:xfrm>
            <a:off x="3513678" y="3886924"/>
            <a:ext cx="554831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350" spc="-8" dirty="0">
                <a:latin typeface="Calibri"/>
                <a:cs typeface="Calibri"/>
              </a:rPr>
              <a:t>hnswlib</a:t>
            </a:r>
            <a:endParaRPr sz="1350">
              <a:latin typeface="Calibri"/>
              <a:cs typeface="Calibri"/>
            </a:endParaRPr>
          </a:p>
        </p:txBody>
      </p:sp>
      <p:grpSp>
        <p:nvGrpSpPr>
          <p:cNvPr id="44" name="object 44"/>
          <p:cNvGrpSpPr/>
          <p:nvPr/>
        </p:nvGrpSpPr>
        <p:grpSpPr>
          <a:xfrm>
            <a:off x="585788" y="2924365"/>
            <a:ext cx="2156936" cy="771525"/>
            <a:chOff x="781050" y="3899153"/>
            <a:chExt cx="2875915" cy="1028700"/>
          </a:xfrm>
        </p:grpSpPr>
        <p:sp>
          <p:nvSpPr>
            <p:cNvPr id="45" name="object 45"/>
            <p:cNvSpPr/>
            <p:nvPr/>
          </p:nvSpPr>
          <p:spPr>
            <a:xfrm>
              <a:off x="800100" y="3918203"/>
              <a:ext cx="2837815" cy="990600"/>
            </a:xfrm>
            <a:custGeom>
              <a:avLst/>
              <a:gdLst/>
              <a:ahLst/>
              <a:cxnLst/>
              <a:rect l="l" t="t" r="r" b="b"/>
              <a:pathLst>
                <a:path w="2837815" h="990600">
                  <a:moveTo>
                    <a:pt x="2672588" y="0"/>
                  </a:moveTo>
                  <a:lnTo>
                    <a:pt x="165100" y="0"/>
                  </a:lnTo>
                  <a:lnTo>
                    <a:pt x="121208" y="5897"/>
                  </a:lnTo>
                  <a:lnTo>
                    <a:pt x="81769" y="22540"/>
                  </a:lnTo>
                  <a:lnTo>
                    <a:pt x="48355" y="48355"/>
                  </a:lnTo>
                  <a:lnTo>
                    <a:pt x="22540" y="81769"/>
                  </a:lnTo>
                  <a:lnTo>
                    <a:pt x="5897" y="121208"/>
                  </a:lnTo>
                  <a:lnTo>
                    <a:pt x="0" y="165100"/>
                  </a:lnTo>
                  <a:lnTo>
                    <a:pt x="0" y="825500"/>
                  </a:lnTo>
                  <a:lnTo>
                    <a:pt x="5897" y="869391"/>
                  </a:lnTo>
                  <a:lnTo>
                    <a:pt x="22540" y="908830"/>
                  </a:lnTo>
                  <a:lnTo>
                    <a:pt x="48355" y="942244"/>
                  </a:lnTo>
                  <a:lnTo>
                    <a:pt x="81769" y="968059"/>
                  </a:lnTo>
                  <a:lnTo>
                    <a:pt x="121208" y="984702"/>
                  </a:lnTo>
                  <a:lnTo>
                    <a:pt x="165100" y="990600"/>
                  </a:lnTo>
                  <a:lnTo>
                    <a:pt x="2672588" y="990600"/>
                  </a:lnTo>
                  <a:lnTo>
                    <a:pt x="2716479" y="984702"/>
                  </a:lnTo>
                  <a:lnTo>
                    <a:pt x="2755918" y="968059"/>
                  </a:lnTo>
                  <a:lnTo>
                    <a:pt x="2789332" y="942244"/>
                  </a:lnTo>
                  <a:lnTo>
                    <a:pt x="2815147" y="908830"/>
                  </a:lnTo>
                  <a:lnTo>
                    <a:pt x="2831790" y="869391"/>
                  </a:lnTo>
                  <a:lnTo>
                    <a:pt x="2837688" y="825500"/>
                  </a:lnTo>
                  <a:lnTo>
                    <a:pt x="2837688" y="165100"/>
                  </a:lnTo>
                  <a:lnTo>
                    <a:pt x="2831790" y="121208"/>
                  </a:lnTo>
                  <a:lnTo>
                    <a:pt x="2815147" y="81769"/>
                  </a:lnTo>
                  <a:lnTo>
                    <a:pt x="2789332" y="48355"/>
                  </a:lnTo>
                  <a:lnTo>
                    <a:pt x="2755918" y="22540"/>
                  </a:lnTo>
                  <a:lnTo>
                    <a:pt x="2716479" y="5897"/>
                  </a:lnTo>
                  <a:lnTo>
                    <a:pt x="267258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46" name="object 46"/>
            <p:cNvSpPr/>
            <p:nvPr/>
          </p:nvSpPr>
          <p:spPr>
            <a:xfrm>
              <a:off x="800100" y="3918203"/>
              <a:ext cx="2837815" cy="990600"/>
            </a:xfrm>
            <a:custGeom>
              <a:avLst/>
              <a:gdLst/>
              <a:ahLst/>
              <a:cxnLst/>
              <a:rect l="l" t="t" r="r" b="b"/>
              <a:pathLst>
                <a:path w="2837815" h="990600">
                  <a:moveTo>
                    <a:pt x="0" y="165100"/>
                  </a:moveTo>
                  <a:lnTo>
                    <a:pt x="5897" y="121208"/>
                  </a:lnTo>
                  <a:lnTo>
                    <a:pt x="22540" y="81769"/>
                  </a:lnTo>
                  <a:lnTo>
                    <a:pt x="48355" y="48355"/>
                  </a:lnTo>
                  <a:lnTo>
                    <a:pt x="81769" y="22540"/>
                  </a:lnTo>
                  <a:lnTo>
                    <a:pt x="121208" y="5897"/>
                  </a:lnTo>
                  <a:lnTo>
                    <a:pt x="165100" y="0"/>
                  </a:lnTo>
                  <a:lnTo>
                    <a:pt x="2672588" y="0"/>
                  </a:lnTo>
                  <a:lnTo>
                    <a:pt x="2716479" y="5897"/>
                  </a:lnTo>
                  <a:lnTo>
                    <a:pt x="2755918" y="22540"/>
                  </a:lnTo>
                  <a:lnTo>
                    <a:pt x="2789332" y="48355"/>
                  </a:lnTo>
                  <a:lnTo>
                    <a:pt x="2815147" y="81769"/>
                  </a:lnTo>
                  <a:lnTo>
                    <a:pt x="2831790" y="121208"/>
                  </a:lnTo>
                  <a:lnTo>
                    <a:pt x="2837688" y="165100"/>
                  </a:lnTo>
                  <a:lnTo>
                    <a:pt x="2837688" y="825500"/>
                  </a:lnTo>
                  <a:lnTo>
                    <a:pt x="2831790" y="869391"/>
                  </a:lnTo>
                  <a:lnTo>
                    <a:pt x="2815147" y="908830"/>
                  </a:lnTo>
                  <a:lnTo>
                    <a:pt x="2789332" y="942244"/>
                  </a:lnTo>
                  <a:lnTo>
                    <a:pt x="2755918" y="968059"/>
                  </a:lnTo>
                  <a:lnTo>
                    <a:pt x="2716479" y="984702"/>
                  </a:lnTo>
                  <a:lnTo>
                    <a:pt x="2672588" y="990600"/>
                  </a:lnTo>
                  <a:lnTo>
                    <a:pt x="165100" y="990600"/>
                  </a:lnTo>
                  <a:lnTo>
                    <a:pt x="121208" y="984702"/>
                  </a:lnTo>
                  <a:lnTo>
                    <a:pt x="81769" y="968059"/>
                  </a:lnTo>
                  <a:lnTo>
                    <a:pt x="48355" y="942244"/>
                  </a:lnTo>
                  <a:lnTo>
                    <a:pt x="22540" y="908830"/>
                  </a:lnTo>
                  <a:lnTo>
                    <a:pt x="5897" y="869391"/>
                  </a:lnTo>
                  <a:lnTo>
                    <a:pt x="0" y="825500"/>
                  </a:lnTo>
                  <a:lnTo>
                    <a:pt x="0" y="165100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/>
            </a:p>
          </p:txBody>
        </p:sp>
      </p:grpSp>
      <p:sp>
        <p:nvSpPr>
          <p:cNvPr id="47" name="object 47"/>
          <p:cNvSpPr txBox="1"/>
          <p:nvPr/>
        </p:nvSpPr>
        <p:spPr>
          <a:xfrm>
            <a:off x="847267" y="2980372"/>
            <a:ext cx="1633538" cy="632866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marR="3810" algn="ctr">
              <a:spcBef>
                <a:spcPts val="75"/>
              </a:spcBef>
            </a:pPr>
            <a:r>
              <a:rPr sz="1350" spc="-8" dirty="0">
                <a:latin typeface="Calibri"/>
                <a:cs typeface="Calibri"/>
              </a:rPr>
              <a:t>Hierarchical Navigable </a:t>
            </a:r>
            <a:r>
              <a:rPr sz="1350" dirty="0">
                <a:latin typeface="Calibri"/>
                <a:cs typeface="Calibri"/>
              </a:rPr>
              <a:t>Small</a:t>
            </a:r>
            <a:r>
              <a:rPr sz="1350" spc="-30" dirty="0">
                <a:latin typeface="Calibri"/>
                <a:cs typeface="Calibri"/>
              </a:rPr>
              <a:t> </a:t>
            </a:r>
            <a:r>
              <a:rPr sz="1350" dirty="0">
                <a:latin typeface="Calibri"/>
                <a:cs typeface="Calibri"/>
              </a:rPr>
              <a:t>World</a:t>
            </a:r>
            <a:r>
              <a:rPr sz="1350" spc="-49" dirty="0">
                <a:latin typeface="Calibri"/>
                <a:cs typeface="Calibri"/>
              </a:rPr>
              <a:t> </a:t>
            </a:r>
            <a:r>
              <a:rPr sz="1350" spc="-8" dirty="0">
                <a:latin typeface="Calibri"/>
                <a:cs typeface="Calibri"/>
              </a:rPr>
              <a:t>(HNSW) [Malkov+,</a:t>
            </a:r>
            <a:r>
              <a:rPr sz="1350" spc="-26" dirty="0">
                <a:latin typeface="Calibri"/>
                <a:cs typeface="Calibri"/>
              </a:rPr>
              <a:t> </a:t>
            </a:r>
            <a:r>
              <a:rPr sz="1350" spc="-15" dirty="0">
                <a:latin typeface="Calibri"/>
                <a:cs typeface="Calibri"/>
              </a:rPr>
              <a:t>TPAMI</a:t>
            </a:r>
            <a:r>
              <a:rPr sz="1350" spc="-23" dirty="0">
                <a:latin typeface="Calibri"/>
                <a:cs typeface="Calibri"/>
              </a:rPr>
              <a:t> </a:t>
            </a:r>
            <a:r>
              <a:rPr sz="1350" spc="-15" dirty="0">
                <a:latin typeface="Calibri"/>
                <a:cs typeface="Calibri"/>
              </a:rPr>
              <a:t>2019]</a:t>
            </a:r>
            <a:endParaRPr sz="1350">
              <a:latin typeface="Calibri"/>
              <a:cs typeface="Calibri"/>
            </a:endParaRPr>
          </a:p>
        </p:txBody>
      </p:sp>
      <p:grpSp>
        <p:nvGrpSpPr>
          <p:cNvPr id="48" name="object 48"/>
          <p:cNvGrpSpPr/>
          <p:nvPr/>
        </p:nvGrpSpPr>
        <p:grpSpPr>
          <a:xfrm>
            <a:off x="2275141" y="338900"/>
            <a:ext cx="5302568" cy="2375535"/>
            <a:chOff x="3033522" y="451866"/>
            <a:chExt cx="7070090" cy="3167380"/>
          </a:xfrm>
        </p:grpSpPr>
        <p:sp>
          <p:nvSpPr>
            <p:cNvPr id="49" name="object 49"/>
            <p:cNvSpPr/>
            <p:nvPr/>
          </p:nvSpPr>
          <p:spPr>
            <a:xfrm>
              <a:off x="3052572" y="470916"/>
              <a:ext cx="7031990" cy="3129280"/>
            </a:xfrm>
            <a:custGeom>
              <a:avLst/>
              <a:gdLst/>
              <a:ahLst/>
              <a:cxnLst/>
              <a:rect l="l" t="t" r="r" b="b"/>
              <a:pathLst>
                <a:path w="7031990" h="3129279">
                  <a:moveTo>
                    <a:pt x="5859780" y="1301496"/>
                  </a:moveTo>
                  <a:lnTo>
                    <a:pt x="4101846" y="1301496"/>
                  </a:lnTo>
                  <a:lnTo>
                    <a:pt x="5539994" y="3129280"/>
                  </a:lnTo>
                  <a:lnTo>
                    <a:pt x="5859780" y="1301496"/>
                  </a:lnTo>
                  <a:close/>
                </a:path>
                <a:path w="7031990" h="3129279">
                  <a:moveTo>
                    <a:pt x="6814820" y="0"/>
                  </a:moveTo>
                  <a:lnTo>
                    <a:pt x="216915" y="0"/>
                  </a:lnTo>
                  <a:lnTo>
                    <a:pt x="167191" y="5730"/>
                  </a:lnTo>
                  <a:lnTo>
                    <a:pt x="121538" y="22054"/>
                  </a:lnTo>
                  <a:lnTo>
                    <a:pt x="81262" y="47666"/>
                  </a:lnTo>
                  <a:lnTo>
                    <a:pt x="47666" y="81262"/>
                  </a:lnTo>
                  <a:lnTo>
                    <a:pt x="22054" y="121538"/>
                  </a:lnTo>
                  <a:lnTo>
                    <a:pt x="5730" y="167191"/>
                  </a:lnTo>
                  <a:lnTo>
                    <a:pt x="0" y="216916"/>
                  </a:lnTo>
                  <a:lnTo>
                    <a:pt x="0" y="1084580"/>
                  </a:lnTo>
                  <a:lnTo>
                    <a:pt x="5730" y="1134304"/>
                  </a:lnTo>
                  <a:lnTo>
                    <a:pt x="22054" y="1179957"/>
                  </a:lnTo>
                  <a:lnTo>
                    <a:pt x="47666" y="1220233"/>
                  </a:lnTo>
                  <a:lnTo>
                    <a:pt x="81262" y="1253829"/>
                  </a:lnTo>
                  <a:lnTo>
                    <a:pt x="121538" y="1279441"/>
                  </a:lnTo>
                  <a:lnTo>
                    <a:pt x="167191" y="1295765"/>
                  </a:lnTo>
                  <a:lnTo>
                    <a:pt x="216915" y="1301496"/>
                  </a:lnTo>
                  <a:lnTo>
                    <a:pt x="6814820" y="1301496"/>
                  </a:lnTo>
                  <a:lnTo>
                    <a:pt x="6864544" y="1295765"/>
                  </a:lnTo>
                  <a:lnTo>
                    <a:pt x="6910197" y="1279441"/>
                  </a:lnTo>
                  <a:lnTo>
                    <a:pt x="6950473" y="1253829"/>
                  </a:lnTo>
                  <a:lnTo>
                    <a:pt x="6984069" y="1220233"/>
                  </a:lnTo>
                  <a:lnTo>
                    <a:pt x="7009681" y="1179957"/>
                  </a:lnTo>
                  <a:lnTo>
                    <a:pt x="7026005" y="1134304"/>
                  </a:lnTo>
                  <a:lnTo>
                    <a:pt x="7031735" y="1084580"/>
                  </a:lnTo>
                  <a:lnTo>
                    <a:pt x="7031735" y="216916"/>
                  </a:lnTo>
                  <a:lnTo>
                    <a:pt x="7026005" y="167191"/>
                  </a:lnTo>
                  <a:lnTo>
                    <a:pt x="7009681" y="121538"/>
                  </a:lnTo>
                  <a:lnTo>
                    <a:pt x="6984069" y="81262"/>
                  </a:lnTo>
                  <a:lnTo>
                    <a:pt x="6950473" y="47666"/>
                  </a:lnTo>
                  <a:lnTo>
                    <a:pt x="6910197" y="22054"/>
                  </a:lnTo>
                  <a:lnTo>
                    <a:pt x="6864544" y="5730"/>
                  </a:lnTo>
                  <a:lnTo>
                    <a:pt x="6814820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50" name="object 50"/>
            <p:cNvSpPr/>
            <p:nvPr/>
          </p:nvSpPr>
          <p:spPr>
            <a:xfrm>
              <a:off x="3052572" y="470916"/>
              <a:ext cx="7031990" cy="3129280"/>
            </a:xfrm>
            <a:custGeom>
              <a:avLst/>
              <a:gdLst/>
              <a:ahLst/>
              <a:cxnLst/>
              <a:rect l="l" t="t" r="r" b="b"/>
              <a:pathLst>
                <a:path w="7031990" h="3129279">
                  <a:moveTo>
                    <a:pt x="0" y="216916"/>
                  </a:moveTo>
                  <a:lnTo>
                    <a:pt x="5730" y="167191"/>
                  </a:lnTo>
                  <a:lnTo>
                    <a:pt x="22054" y="121538"/>
                  </a:lnTo>
                  <a:lnTo>
                    <a:pt x="47666" y="81262"/>
                  </a:lnTo>
                  <a:lnTo>
                    <a:pt x="81262" y="47666"/>
                  </a:lnTo>
                  <a:lnTo>
                    <a:pt x="121538" y="22054"/>
                  </a:lnTo>
                  <a:lnTo>
                    <a:pt x="167191" y="5730"/>
                  </a:lnTo>
                  <a:lnTo>
                    <a:pt x="216915" y="0"/>
                  </a:lnTo>
                  <a:lnTo>
                    <a:pt x="4101846" y="0"/>
                  </a:lnTo>
                  <a:lnTo>
                    <a:pt x="5859780" y="0"/>
                  </a:lnTo>
                  <a:lnTo>
                    <a:pt x="6814820" y="0"/>
                  </a:lnTo>
                  <a:lnTo>
                    <a:pt x="6864544" y="5730"/>
                  </a:lnTo>
                  <a:lnTo>
                    <a:pt x="6910197" y="22054"/>
                  </a:lnTo>
                  <a:lnTo>
                    <a:pt x="6950473" y="47666"/>
                  </a:lnTo>
                  <a:lnTo>
                    <a:pt x="6984069" y="81262"/>
                  </a:lnTo>
                  <a:lnTo>
                    <a:pt x="7009681" y="121538"/>
                  </a:lnTo>
                  <a:lnTo>
                    <a:pt x="7026005" y="167191"/>
                  </a:lnTo>
                  <a:lnTo>
                    <a:pt x="7031735" y="216916"/>
                  </a:lnTo>
                  <a:lnTo>
                    <a:pt x="7031735" y="759206"/>
                  </a:lnTo>
                  <a:lnTo>
                    <a:pt x="7031735" y="1084580"/>
                  </a:lnTo>
                  <a:lnTo>
                    <a:pt x="7026005" y="1134304"/>
                  </a:lnTo>
                  <a:lnTo>
                    <a:pt x="7009681" y="1179957"/>
                  </a:lnTo>
                  <a:lnTo>
                    <a:pt x="6984069" y="1220233"/>
                  </a:lnTo>
                  <a:lnTo>
                    <a:pt x="6950473" y="1253829"/>
                  </a:lnTo>
                  <a:lnTo>
                    <a:pt x="6910197" y="1279441"/>
                  </a:lnTo>
                  <a:lnTo>
                    <a:pt x="6864544" y="1295765"/>
                  </a:lnTo>
                  <a:lnTo>
                    <a:pt x="6814820" y="1301496"/>
                  </a:lnTo>
                  <a:lnTo>
                    <a:pt x="5859780" y="1301496"/>
                  </a:lnTo>
                  <a:lnTo>
                    <a:pt x="5539994" y="3129280"/>
                  </a:lnTo>
                  <a:lnTo>
                    <a:pt x="4101846" y="1301496"/>
                  </a:lnTo>
                  <a:lnTo>
                    <a:pt x="216915" y="1301496"/>
                  </a:lnTo>
                  <a:lnTo>
                    <a:pt x="167191" y="1295765"/>
                  </a:lnTo>
                  <a:lnTo>
                    <a:pt x="121538" y="1279441"/>
                  </a:lnTo>
                  <a:lnTo>
                    <a:pt x="81262" y="1253829"/>
                  </a:lnTo>
                  <a:lnTo>
                    <a:pt x="47666" y="1220233"/>
                  </a:lnTo>
                  <a:lnTo>
                    <a:pt x="22054" y="1179957"/>
                  </a:lnTo>
                  <a:lnTo>
                    <a:pt x="5730" y="1134304"/>
                  </a:lnTo>
                  <a:lnTo>
                    <a:pt x="0" y="1084580"/>
                  </a:lnTo>
                  <a:lnTo>
                    <a:pt x="0" y="759206"/>
                  </a:lnTo>
                  <a:lnTo>
                    <a:pt x="0" y="216916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/>
            </a:p>
          </p:txBody>
        </p:sp>
      </p:grpSp>
      <p:grpSp>
        <p:nvGrpSpPr>
          <p:cNvPr id="51" name="object 51"/>
          <p:cNvGrpSpPr/>
          <p:nvPr/>
        </p:nvGrpSpPr>
        <p:grpSpPr>
          <a:xfrm>
            <a:off x="224599" y="3772320"/>
            <a:ext cx="5765959" cy="1363979"/>
            <a:chOff x="299465" y="5029759"/>
            <a:chExt cx="7687945" cy="1818639"/>
          </a:xfrm>
        </p:grpSpPr>
        <p:sp>
          <p:nvSpPr>
            <p:cNvPr id="52" name="object 52"/>
            <p:cNvSpPr/>
            <p:nvPr/>
          </p:nvSpPr>
          <p:spPr>
            <a:xfrm>
              <a:off x="3469183" y="5029759"/>
              <a:ext cx="4518660" cy="1559560"/>
            </a:xfrm>
            <a:custGeom>
              <a:avLst/>
              <a:gdLst/>
              <a:ahLst/>
              <a:cxnLst/>
              <a:rect l="l" t="t" r="r" b="b"/>
              <a:pathLst>
                <a:path w="4518659" h="1559559">
                  <a:moveTo>
                    <a:pt x="31039" y="0"/>
                  </a:moveTo>
                  <a:lnTo>
                    <a:pt x="16966" y="5536"/>
                  </a:lnTo>
                  <a:lnTo>
                    <a:pt x="6072" y="16037"/>
                  </a:lnTo>
                  <a:lnTo>
                    <a:pt x="297" y="29444"/>
                  </a:lnTo>
                  <a:lnTo>
                    <a:pt x="0" y="44041"/>
                  </a:lnTo>
                  <a:lnTo>
                    <a:pt x="5536" y="58114"/>
                  </a:lnTo>
                  <a:lnTo>
                    <a:pt x="62940" y="147522"/>
                  </a:lnTo>
                  <a:lnTo>
                    <a:pt x="122757" y="233882"/>
                  </a:lnTo>
                  <a:lnTo>
                    <a:pt x="184733" y="317067"/>
                  </a:lnTo>
                  <a:lnTo>
                    <a:pt x="248741" y="396823"/>
                  </a:lnTo>
                  <a:lnTo>
                    <a:pt x="314654" y="473531"/>
                  </a:lnTo>
                  <a:lnTo>
                    <a:pt x="382218" y="547064"/>
                  </a:lnTo>
                  <a:lnTo>
                    <a:pt x="451687" y="617409"/>
                  </a:lnTo>
                  <a:lnTo>
                    <a:pt x="522807" y="684681"/>
                  </a:lnTo>
                  <a:lnTo>
                    <a:pt x="595324" y="748943"/>
                  </a:lnTo>
                  <a:lnTo>
                    <a:pt x="669365" y="810335"/>
                  </a:lnTo>
                  <a:lnTo>
                    <a:pt x="744930" y="868717"/>
                  </a:lnTo>
                  <a:lnTo>
                    <a:pt x="821638" y="924279"/>
                  </a:lnTo>
                  <a:lnTo>
                    <a:pt x="899616" y="977149"/>
                  </a:lnTo>
                  <a:lnTo>
                    <a:pt x="978864" y="1027213"/>
                  </a:lnTo>
                  <a:lnTo>
                    <a:pt x="1059001" y="1074647"/>
                  </a:lnTo>
                  <a:lnTo>
                    <a:pt x="1140027" y="1119377"/>
                  </a:lnTo>
                  <a:lnTo>
                    <a:pt x="1221942" y="1161693"/>
                  </a:lnTo>
                  <a:lnTo>
                    <a:pt x="1304746" y="1201393"/>
                  </a:lnTo>
                  <a:lnTo>
                    <a:pt x="1388185" y="1238681"/>
                  </a:lnTo>
                  <a:lnTo>
                    <a:pt x="1472259" y="1273542"/>
                  </a:lnTo>
                  <a:lnTo>
                    <a:pt x="1556841" y="1306181"/>
                  </a:lnTo>
                  <a:lnTo>
                    <a:pt x="1641804" y="1336509"/>
                  </a:lnTo>
                  <a:lnTo>
                    <a:pt x="1727402" y="1364614"/>
                  </a:lnTo>
                  <a:lnTo>
                    <a:pt x="1813000" y="1390496"/>
                  </a:lnTo>
                  <a:lnTo>
                    <a:pt x="1898979" y="1414334"/>
                  </a:lnTo>
                  <a:lnTo>
                    <a:pt x="1984958" y="1436166"/>
                  </a:lnTo>
                  <a:lnTo>
                    <a:pt x="2070937" y="1455978"/>
                  </a:lnTo>
                  <a:lnTo>
                    <a:pt x="2157043" y="1473859"/>
                  </a:lnTo>
                  <a:lnTo>
                    <a:pt x="2242895" y="1489899"/>
                  </a:lnTo>
                  <a:lnTo>
                    <a:pt x="2328493" y="1504123"/>
                  </a:lnTo>
                  <a:lnTo>
                    <a:pt x="2413964" y="1516620"/>
                  </a:lnTo>
                  <a:lnTo>
                    <a:pt x="2498927" y="1527377"/>
                  </a:lnTo>
                  <a:lnTo>
                    <a:pt x="2583509" y="1536496"/>
                  </a:lnTo>
                  <a:lnTo>
                    <a:pt x="2667583" y="1544001"/>
                  </a:lnTo>
                  <a:lnTo>
                    <a:pt x="2833572" y="1554644"/>
                  </a:lnTo>
                  <a:lnTo>
                    <a:pt x="2996386" y="1559533"/>
                  </a:lnTo>
                  <a:lnTo>
                    <a:pt x="3155517" y="1559343"/>
                  </a:lnTo>
                  <a:lnTo>
                    <a:pt x="3310203" y="1554352"/>
                  </a:lnTo>
                  <a:lnTo>
                    <a:pt x="3459555" y="1545055"/>
                  </a:lnTo>
                  <a:lnTo>
                    <a:pt x="3532453" y="1538997"/>
                  </a:lnTo>
                  <a:lnTo>
                    <a:pt x="3603573" y="1531987"/>
                  </a:lnTo>
                  <a:lnTo>
                    <a:pt x="3673169" y="1524126"/>
                  </a:lnTo>
                  <a:lnTo>
                    <a:pt x="3741114" y="1515477"/>
                  </a:lnTo>
                  <a:lnTo>
                    <a:pt x="3807154" y="1506066"/>
                  </a:lnTo>
                  <a:lnTo>
                    <a:pt x="3871543" y="1495983"/>
                  </a:lnTo>
                  <a:lnTo>
                    <a:pt x="3933900" y="1485315"/>
                  </a:lnTo>
                  <a:lnTo>
                    <a:pt x="3944385" y="1483359"/>
                  </a:lnTo>
                  <a:lnTo>
                    <a:pt x="2998164" y="1483359"/>
                  </a:lnTo>
                  <a:lnTo>
                    <a:pt x="2996894" y="1483333"/>
                  </a:lnTo>
                  <a:lnTo>
                    <a:pt x="2997303" y="1483333"/>
                  </a:lnTo>
                  <a:lnTo>
                    <a:pt x="2838603" y="1478558"/>
                  </a:lnTo>
                  <a:lnTo>
                    <a:pt x="2837763" y="1478558"/>
                  </a:lnTo>
                  <a:lnTo>
                    <a:pt x="2836493" y="1478495"/>
                  </a:lnTo>
                  <a:lnTo>
                    <a:pt x="2836772" y="1478495"/>
                  </a:lnTo>
                  <a:lnTo>
                    <a:pt x="2672917" y="1467992"/>
                  </a:lnTo>
                  <a:lnTo>
                    <a:pt x="2673221" y="1467992"/>
                  </a:lnTo>
                  <a:lnTo>
                    <a:pt x="2591475" y="1460702"/>
                  </a:lnTo>
                  <a:lnTo>
                    <a:pt x="2591256" y="1460702"/>
                  </a:lnTo>
                  <a:lnTo>
                    <a:pt x="2507436" y="1451647"/>
                  </a:lnTo>
                  <a:lnTo>
                    <a:pt x="2423870" y="1441068"/>
                  </a:lnTo>
                  <a:lnTo>
                    <a:pt x="2339923" y="1428787"/>
                  </a:lnTo>
                  <a:lnTo>
                    <a:pt x="2256563" y="1414931"/>
                  </a:lnTo>
                  <a:lnTo>
                    <a:pt x="2171394" y="1399018"/>
                  </a:lnTo>
                  <a:lnTo>
                    <a:pt x="2087794" y="1381632"/>
                  </a:lnTo>
                  <a:lnTo>
                    <a:pt x="2003366" y="1362213"/>
                  </a:lnTo>
                  <a:lnTo>
                    <a:pt x="1919005" y="1340801"/>
                  </a:lnTo>
                  <a:lnTo>
                    <a:pt x="1833828" y="1317179"/>
                  </a:lnTo>
                  <a:lnTo>
                    <a:pt x="1750722" y="1292084"/>
                  </a:lnTo>
                  <a:lnTo>
                    <a:pt x="1666061" y="1264271"/>
                  </a:lnTo>
                  <a:lnTo>
                    <a:pt x="1666222" y="1264271"/>
                  </a:lnTo>
                  <a:lnTo>
                    <a:pt x="1583838" y="1234909"/>
                  </a:lnTo>
                  <a:lnTo>
                    <a:pt x="1500072" y="1202613"/>
                  </a:lnTo>
                  <a:lnTo>
                    <a:pt x="1417776" y="1168488"/>
                  </a:lnTo>
                  <a:lnTo>
                    <a:pt x="1336242" y="1132039"/>
                  </a:lnTo>
                  <a:lnTo>
                    <a:pt x="1255343" y="1093227"/>
                  </a:lnTo>
                  <a:lnTo>
                    <a:pt x="1176418" y="1052410"/>
                  </a:lnTo>
                  <a:lnTo>
                    <a:pt x="1096212" y="1008214"/>
                  </a:lnTo>
                  <a:lnTo>
                    <a:pt x="1018107" y="961922"/>
                  </a:lnTo>
                  <a:lnTo>
                    <a:pt x="941956" y="913738"/>
                  </a:lnTo>
                  <a:lnTo>
                    <a:pt x="940891" y="913065"/>
                  </a:lnTo>
                  <a:lnTo>
                    <a:pt x="864945" y="861541"/>
                  </a:lnTo>
                  <a:lnTo>
                    <a:pt x="790142" y="807363"/>
                  </a:lnTo>
                  <a:lnTo>
                    <a:pt x="717535" y="751255"/>
                  </a:lnTo>
                  <a:lnTo>
                    <a:pt x="716482" y="750442"/>
                  </a:lnTo>
                  <a:lnTo>
                    <a:pt x="644473" y="690676"/>
                  </a:lnTo>
                  <a:lnTo>
                    <a:pt x="574807" y="628890"/>
                  </a:lnTo>
                  <a:lnTo>
                    <a:pt x="504519" y="562494"/>
                  </a:lnTo>
                  <a:lnTo>
                    <a:pt x="436955" y="493978"/>
                  </a:lnTo>
                  <a:lnTo>
                    <a:pt x="372103" y="423366"/>
                  </a:lnTo>
                  <a:lnTo>
                    <a:pt x="371931" y="423366"/>
                  </a:lnTo>
                  <a:lnTo>
                    <a:pt x="306907" y="347674"/>
                  </a:lnTo>
                  <a:lnTo>
                    <a:pt x="245491" y="270966"/>
                  </a:lnTo>
                  <a:lnTo>
                    <a:pt x="184352" y="188924"/>
                  </a:lnTo>
                  <a:lnTo>
                    <a:pt x="126725" y="105739"/>
                  </a:lnTo>
                  <a:lnTo>
                    <a:pt x="125932" y="104596"/>
                  </a:lnTo>
                  <a:lnTo>
                    <a:pt x="69544" y="16966"/>
                  </a:lnTo>
                  <a:lnTo>
                    <a:pt x="59043" y="6072"/>
                  </a:lnTo>
                  <a:lnTo>
                    <a:pt x="45636" y="297"/>
                  </a:lnTo>
                  <a:lnTo>
                    <a:pt x="31039" y="0"/>
                  </a:lnTo>
                  <a:close/>
                </a:path>
                <a:path w="4518659" h="1559559">
                  <a:moveTo>
                    <a:pt x="2997303" y="1483333"/>
                  </a:moveTo>
                  <a:lnTo>
                    <a:pt x="2996894" y="1483333"/>
                  </a:lnTo>
                  <a:lnTo>
                    <a:pt x="2998164" y="1483359"/>
                  </a:lnTo>
                  <a:lnTo>
                    <a:pt x="2997303" y="1483333"/>
                  </a:lnTo>
                  <a:close/>
                </a:path>
                <a:path w="4518659" h="1559559">
                  <a:moveTo>
                    <a:pt x="3154381" y="1483143"/>
                  </a:moveTo>
                  <a:lnTo>
                    <a:pt x="2997303" y="1483333"/>
                  </a:lnTo>
                  <a:lnTo>
                    <a:pt x="2998164" y="1483359"/>
                  </a:lnTo>
                  <a:lnTo>
                    <a:pt x="3944385" y="1483359"/>
                  </a:lnTo>
                  <a:lnTo>
                    <a:pt x="3945407" y="1483168"/>
                  </a:lnTo>
                  <a:lnTo>
                    <a:pt x="3153612" y="1483168"/>
                  </a:lnTo>
                  <a:lnTo>
                    <a:pt x="3154381" y="1483143"/>
                  </a:lnTo>
                  <a:close/>
                </a:path>
                <a:path w="4518659" h="1559559">
                  <a:moveTo>
                    <a:pt x="3945543" y="1483143"/>
                  </a:moveTo>
                  <a:lnTo>
                    <a:pt x="3154852" y="1483143"/>
                  </a:lnTo>
                  <a:lnTo>
                    <a:pt x="3153612" y="1483168"/>
                  </a:lnTo>
                  <a:lnTo>
                    <a:pt x="3945407" y="1483168"/>
                  </a:lnTo>
                  <a:lnTo>
                    <a:pt x="3945543" y="1483143"/>
                  </a:lnTo>
                  <a:close/>
                </a:path>
                <a:path w="4518659" h="1559559">
                  <a:moveTo>
                    <a:pt x="3306477" y="1478237"/>
                  </a:moveTo>
                  <a:lnTo>
                    <a:pt x="3154381" y="1483143"/>
                  </a:lnTo>
                  <a:lnTo>
                    <a:pt x="3945543" y="1483143"/>
                  </a:lnTo>
                  <a:lnTo>
                    <a:pt x="3971688" y="1478266"/>
                  </a:lnTo>
                  <a:lnTo>
                    <a:pt x="3306012" y="1478266"/>
                  </a:lnTo>
                  <a:lnTo>
                    <a:pt x="3306477" y="1478237"/>
                  </a:lnTo>
                  <a:close/>
                </a:path>
                <a:path w="4518659" h="1559559">
                  <a:moveTo>
                    <a:pt x="2837019" y="1478510"/>
                  </a:moveTo>
                  <a:lnTo>
                    <a:pt x="2837763" y="1478558"/>
                  </a:lnTo>
                  <a:lnTo>
                    <a:pt x="2838603" y="1478558"/>
                  </a:lnTo>
                  <a:lnTo>
                    <a:pt x="2837019" y="1478510"/>
                  </a:lnTo>
                  <a:close/>
                </a:path>
                <a:path w="4518659" h="1559559">
                  <a:moveTo>
                    <a:pt x="2836772" y="1478495"/>
                  </a:moveTo>
                  <a:lnTo>
                    <a:pt x="2836493" y="1478495"/>
                  </a:lnTo>
                  <a:lnTo>
                    <a:pt x="2837019" y="1478510"/>
                  </a:lnTo>
                  <a:lnTo>
                    <a:pt x="2836772" y="1478495"/>
                  </a:lnTo>
                  <a:close/>
                </a:path>
                <a:path w="4518659" h="1559559">
                  <a:moveTo>
                    <a:pt x="3971960" y="1478215"/>
                  </a:moveTo>
                  <a:lnTo>
                    <a:pt x="3307155" y="1478215"/>
                  </a:lnTo>
                  <a:lnTo>
                    <a:pt x="3306012" y="1478266"/>
                  </a:lnTo>
                  <a:lnTo>
                    <a:pt x="3971688" y="1478266"/>
                  </a:lnTo>
                  <a:lnTo>
                    <a:pt x="3971960" y="1478215"/>
                  </a:lnTo>
                  <a:close/>
                </a:path>
                <a:path w="4518659" h="1559559">
                  <a:moveTo>
                    <a:pt x="4019020" y="1469033"/>
                  </a:moveTo>
                  <a:lnTo>
                    <a:pt x="3454475" y="1469033"/>
                  </a:lnTo>
                  <a:lnTo>
                    <a:pt x="3306477" y="1478237"/>
                  </a:lnTo>
                  <a:lnTo>
                    <a:pt x="3307155" y="1478215"/>
                  </a:lnTo>
                  <a:lnTo>
                    <a:pt x="3971960" y="1478215"/>
                  </a:lnTo>
                  <a:lnTo>
                    <a:pt x="3994225" y="1474062"/>
                  </a:lnTo>
                  <a:lnTo>
                    <a:pt x="4019020" y="1469033"/>
                  </a:lnTo>
                  <a:close/>
                </a:path>
                <a:path w="4518659" h="1559559">
                  <a:moveTo>
                    <a:pt x="3595826" y="1456181"/>
                  </a:moveTo>
                  <a:lnTo>
                    <a:pt x="3525341" y="1463140"/>
                  </a:lnTo>
                  <a:lnTo>
                    <a:pt x="3453876" y="1469070"/>
                  </a:lnTo>
                  <a:lnTo>
                    <a:pt x="3454475" y="1469033"/>
                  </a:lnTo>
                  <a:lnTo>
                    <a:pt x="4019020" y="1469033"/>
                  </a:lnTo>
                  <a:lnTo>
                    <a:pt x="4052518" y="1462239"/>
                  </a:lnTo>
                  <a:lnTo>
                    <a:pt x="4080060" y="1456244"/>
                  </a:lnTo>
                  <a:lnTo>
                    <a:pt x="3595318" y="1456244"/>
                  </a:lnTo>
                  <a:lnTo>
                    <a:pt x="3595826" y="1456181"/>
                  </a:lnTo>
                  <a:close/>
                </a:path>
                <a:path w="4518659" h="1559559">
                  <a:moveTo>
                    <a:pt x="2673221" y="1467992"/>
                  </a:moveTo>
                  <a:lnTo>
                    <a:pt x="2672917" y="1467992"/>
                  </a:lnTo>
                  <a:lnTo>
                    <a:pt x="2673933" y="1468055"/>
                  </a:lnTo>
                  <a:lnTo>
                    <a:pt x="2673221" y="1467992"/>
                  </a:lnTo>
                  <a:close/>
                </a:path>
                <a:path w="4518659" h="1559559">
                  <a:moveTo>
                    <a:pt x="4491418" y="1308089"/>
                  </a:moveTo>
                  <a:lnTo>
                    <a:pt x="4341564" y="1308089"/>
                  </a:lnTo>
                  <a:lnTo>
                    <a:pt x="4355746" y="1311593"/>
                  </a:lnTo>
                  <a:lnTo>
                    <a:pt x="4367571" y="1320157"/>
                  </a:lnTo>
                  <a:lnTo>
                    <a:pt x="4375479" y="1333054"/>
                  </a:lnTo>
                  <a:lnTo>
                    <a:pt x="4377767" y="1348011"/>
                  </a:lnTo>
                  <a:lnTo>
                    <a:pt x="4374240" y="1362213"/>
                  </a:lnTo>
                  <a:lnTo>
                    <a:pt x="4365674" y="1374024"/>
                  </a:lnTo>
                  <a:lnTo>
                    <a:pt x="4352746" y="1381937"/>
                  </a:lnTo>
                  <a:lnTo>
                    <a:pt x="4317227" y="1394957"/>
                  </a:lnTo>
                  <a:lnTo>
                    <a:pt x="4343983" y="1466557"/>
                  </a:lnTo>
                  <a:lnTo>
                    <a:pt x="4491418" y="1308089"/>
                  </a:lnTo>
                  <a:close/>
                </a:path>
                <a:path w="4518659" h="1559559">
                  <a:moveTo>
                    <a:pt x="2590621" y="1460626"/>
                  </a:moveTo>
                  <a:lnTo>
                    <a:pt x="2591256" y="1460702"/>
                  </a:lnTo>
                  <a:lnTo>
                    <a:pt x="2591475" y="1460702"/>
                  </a:lnTo>
                  <a:lnTo>
                    <a:pt x="2590621" y="1460626"/>
                  </a:lnTo>
                  <a:close/>
                </a:path>
                <a:path w="4518659" h="1559559">
                  <a:moveTo>
                    <a:pt x="4115424" y="1448434"/>
                  </a:moveTo>
                  <a:lnTo>
                    <a:pt x="3664330" y="1448443"/>
                  </a:lnTo>
                  <a:lnTo>
                    <a:pt x="3595318" y="1456244"/>
                  </a:lnTo>
                  <a:lnTo>
                    <a:pt x="4080060" y="1456244"/>
                  </a:lnTo>
                  <a:lnTo>
                    <a:pt x="4108652" y="1450021"/>
                  </a:lnTo>
                  <a:lnTo>
                    <a:pt x="4115424" y="1448434"/>
                  </a:lnTo>
                  <a:close/>
                </a:path>
                <a:path w="4518659" h="1559559">
                  <a:moveTo>
                    <a:pt x="2507842" y="1451691"/>
                  </a:moveTo>
                  <a:lnTo>
                    <a:pt x="2508198" y="1451736"/>
                  </a:lnTo>
                  <a:lnTo>
                    <a:pt x="2507842" y="1451691"/>
                  </a:lnTo>
                  <a:close/>
                </a:path>
                <a:path w="4518659" h="1559559">
                  <a:moveTo>
                    <a:pt x="2507495" y="1451647"/>
                  </a:moveTo>
                  <a:lnTo>
                    <a:pt x="2507842" y="1451691"/>
                  </a:lnTo>
                  <a:lnTo>
                    <a:pt x="2507495" y="1451647"/>
                  </a:lnTo>
                  <a:close/>
                </a:path>
                <a:path w="4518659" h="1559559">
                  <a:moveTo>
                    <a:pt x="4151719" y="1439925"/>
                  </a:moveTo>
                  <a:lnTo>
                    <a:pt x="3731208" y="1439925"/>
                  </a:lnTo>
                  <a:lnTo>
                    <a:pt x="3664322" y="1448443"/>
                  </a:lnTo>
                  <a:lnTo>
                    <a:pt x="4115424" y="1448434"/>
                  </a:lnTo>
                  <a:lnTo>
                    <a:pt x="4151719" y="1439925"/>
                  </a:lnTo>
                  <a:close/>
                </a:path>
                <a:path w="4518659" h="1559559">
                  <a:moveTo>
                    <a:pt x="2424367" y="1441131"/>
                  </a:moveTo>
                  <a:lnTo>
                    <a:pt x="2424632" y="1441169"/>
                  </a:lnTo>
                  <a:lnTo>
                    <a:pt x="2424367" y="1441131"/>
                  </a:lnTo>
                  <a:close/>
                </a:path>
                <a:path w="4518659" h="1559559">
                  <a:moveTo>
                    <a:pt x="2423937" y="1441068"/>
                  </a:moveTo>
                  <a:lnTo>
                    <a:pt x="2424367" y="1441131"/>
                  </a:lnTo>
                  <a:lnTo>
                    <a:pt x="2423937" y="1441068"/>
                  </a:lnTo>
                  <a:close/>
                </a:path>
                <a:path w="4518659" h="1559559">
                  <a:moveTo>
                    <a:pt x="4189187" y="1430666"/>
                  </a:moveTo>
                  <a:lnTo>
                    <a:pt x="3796105" y="1430666"/>
                  </a:lnTo>
                  <a:lnTo>
                    <a:pt x="3730573" y="1440001"/>
                  </a:lnTo>
                  <a:lnTo>
                    <a:pt x="3731208" y="1439925"/>
                  </a:lnTo>
                  <a:lnTo>
                    <a:pt x="4151719" y="1439925"/>
                  </a:lnTo>
                  <a:lnTo>
                    <a:pt x="4162500" y="1437397"/>
                  </a:lnTo>
                  <a:lnTo>
                    <a:pt x="4189187" y="1430666"/>
                  </a:lnTo>
                  <a:close/>
                </a:path>
                <a:path w="4518659" h="1559559">
                  <a:moveTo>
                    <a:pt x="4227634" y="1420748"/>
                  </a:moveTo>
                  <a:lnTo>
                    <a:pt x="3859478" y="1420748"/>
                  </a:lnTo>
                  <a:lnTo>
                    <a:pt x="3795871" y="1430700"/>
                  </a:lnTo>
                  <a:lnTo>
                    <a:pt x="3796105" y="1430666"/>
                  </a:lnTo>
                  <a:lnTo>
                    <a:pt x="4189187" y="1430666"/>
                  </a:lnTo>
                  <a:lnTo>
                    <a:pt x="4214062" y="1424393"/>
                  </a:lnTo>
                  <a:lnTo>
                    <a:pt x="4227634" y="1420748"/>
                  </a:lnTo>
                  <a:close/>
                </a:path>
                <a:path w="4518659" h="1559559">
                  <a:moveTo>
                    <a:pt x="2340538" y="1428877"/>
                  </a:moveTo>
                  <a:lnTo>
                    <a:pt x="2340685" y="1428901"/>
                  </a:lnTo>
                  <a:lnTo>
                    <a:pt x="2340538" y="1428877"/>
                  </a:lnTo>
                  <a:close/>
                </a:path>
                <a:path w="4518659" h="1559559">
                  <a:moveTo>
                    <a:pt x="2339997" y="1428787"/>
                  </a:moveTo>
                  <a:lnTo>
                    <a:pt x="2340538" y="1428877"/>
                  </a:lnTo>
                  <a:lnTo>
                    <a:pt x="2339997" y="1428787"/>
                  </a:lnTo>
                  <a:close/>
                </a:path>
                <a:path w="4518659" h="1559559">
                  <a:moveTo>
                    <a:pt x="4304265" y="1399209"/>
                  </a:moveTo>
                  <a:lnTo>
                    <a:pt x="3980001" y="1399209"/>
                  </a:lnTo>
                  <a:lnTo>
                    <a:pt x="3920184" y="1410359"/>
                  </a:lnTo>
                  <a:lnTo>
                    <a:pt x="3858970" y="1420824"/>
                  </a:lnTo>
                  <a:lnTo>
                    <a:pt x="3859478" y="1420748"/>
                  </a:lnTo>
                  <a:lnTo>
                    <a:pt x="4227634" y="1420748"/>
                  </a:lnTo>
                  <a:lnTo>
                    <a:pt x="4263338" y="1411159"/>
                  </a:lnTo>
                  <a:lnTo>
                    <a:pt x="4304265" y="1399209"/>
                  </a:lnTo>
                  <a:close/>
                </a:path>
                <a:path w="4518659" h="1559559">
                  <a:moveTo>
                    <a:pt x="2255856" y="1414814"/>
                  </a:moveTo>
                  <a:lnTo>
                    <a:pt x="2256484" y="1414931"/>
                  </a:lnTo>
                  <a:lnTo>
                    <a:pt x="2255856" y="1414814"/>
                  </a:lnTo>
                  <a:close/>
                </a:path>
                <a:path w="4518659" h="1559559">
                  <a:moveTo>
                    <a:pt x="2255737" y="1414791"/>
                  </a:moveTo>
                  <a:close/>
                </a:path>
                <a:path w="4518659" h="1559559">
                  <a:moveTo>
                    <a:pt x="3920692" y="1410258"/>
                  </a:moveTo>
                  <a:lnTo>
                    <a:pt x="3920098" y="1410359"/>
                  </a:lnTo>
                  <a:lnTo>
                    <a:pt x="3920692" y="1410258"/>
                  </a:lnTo>
                  <a:close/>
                </a:path>
                <a:path w="4518659" h="1559559">
                  <a:moveTo>
                    <a:pt x="4310003" y="1375625"/>
                  </a:moveTo>
                  <a:lnTo>
                    <a:pt x="4092142" y="1375625"/>
                  </a:lnTo>
                  <a:lnTo>
                    <a:pt x="4036643" y="1387728"/>
                  </a:lnTo>
                  <a:lnTo>
                    <a:pt x="3979366" y="1399323"/>
                  </a:lnTo>
                  <a:lnTo>
                    <a:pt x="3980001" y="1399209"/>
                  </a:lnTo>
                  <a:lnTo>
                    <a:pt x="4304265" y="1399209"/>
                  </a:lnTo>
                  <a:lnTo>
                    <a:pt x="4310963" y="1397253"/>
                  </a:lnTo>
                  <a:lnTo>
                    <a:pt x="4317227" y="1394957"/>
                  </a:lnTo>
                  <a:lnTo>
                    <a:pt x="4310003" y="1375625"/>
                  </a:lnTo>
                  <a:close/>
                </a:path>
                <a:path w="4518659" h="1559559">
                  <a:moveTo>
                    <a:pt x="2171682" y="1399072"/>
                  </a:moveTo>
                  <a:lnTo>
                    <a:pt x="2172156" y="1399170"/>
                  </a:lnTo>
                  <a:lnTo>
                    <a:pt x="2171682" y="1399072"/>
                  </a:lnTo>
                  <a:close/>
                </a:path>
                <a:path w="4518659" h="1559559">
                  <a:moveTo>
                    <a:pt x="2171423" y="1399018"/>
                  </a:moveTo>
                  <a:lnTo>
                    <a:pt x="2171682" y="1399072"/>
                  </a:lnTo>
                  <a:lnTo>
                    <a:pt x="2171423" y="1399018"/>
                  </a:lnTo>
                  <a:close/>
                </a:path>
                <a:path w="4518659" h="1559559">
                  <a:moveTo>
                    <a:pt x="4341564" y="1308089"/>
                  </a:moveTo>
                  <a:lnTo>
                    <a:pt x="4326584" y="1310372"/>
                  </a:lnTo>
                  <a:lnTo>
                    <a:pt x="4290550" y="1323569"/>
                  </a:lnTo>
                  <a:lnTo>
                    <a:pt x="4317227" y="1394957"/>
                  </a:lnTo>
                  <a:lnTo>
                    <a:pt x="4352746" y="1381937"/>
                  </a:lnTo>
                  <a:lnTo>
                    <a:pt x="4365674" y="1374024"/>
                  </a:lnTo>
                  <a:lnTo>
                    <a:pt x="4374240" y="1362213"/>
                  </a:lnTo>
                  <a:lnTo>
                    <a:pt x="4377767" y="1348011"/>
                  </a:lnTo>
                  <a:lnTo>
                    <a:pt x="4375479" y="1333054"/>
                  </a:lnTo>
                  <a:lnTo>
                    <a:pt x="4367571" y="1320157"/>
                  </a:lnTo>
                  <a:lnTo>
                    <a:pt x="4355746" y="1311593"/>
                  </a:lnTo>
                  <a:lnTo>
                    <a:pt x="4341564" y="1308089"/>
                  </a:lnTo>
                  <a:close/>
                </a:path>
                <a:path w="4518659" h="1559559">
                  <a:moveTo>
                    <a:pt x="2086939" y="1381454"/>
                  </a:moveTo>
                  <a:lnTo>
                    <a:pt x="2087701" y="1381632"/>
                  </a:lnTo>
                  <a:lnTo>
                    <a:pt x="2086939" y="1381454"/>
                  </a:lnTo>
                  <a:close/>
                </a:path>
                <a:path w="4518659" h="1559559">
                  <a:moveTo>
                    <a:pt x="4305390" y="1363280"/>
                  </a:moveTo>
                  <a:lnTo>
                    <a:pt x="4144847" y="1363280"/>
                  </a:lnTo>
                  <a:lnTo>
                    <a:pt x="4091583" y="1375746"/>
                  </a:lnTo>
                  <a:lnTo>
                    <a:pt x="4092142" y="1375625"/>
                  </a:lnTo>
                  <a:lnTo>
                    <a:pt x="4310003" y="1375625"/>
                  </a:lnTo>
                  <a:lnTo>
                    <a:pt x="4305390" y="1363280"/>
                  </a:lnTo>
                  <a:close/>
                </a:path>
                <a:path w="4518659" h="1559559">
                  <a:moveTo>
                    <a:pt x="4300644" y="1350580"/>
                  </a:moveTo>
                  <a:lnTo>
                    <a:pt x="4195139" y="1350580"/>
                  </a:lnTo>
                  <a:lnTo>
                    <a:pt x="4144418" y="1363381"/>
                  </a:lnTo>
                  <a:lnTo>
                    <a:pt x="4144847" y="1363280"/>
                  </a:lnTo>
                  <a:lnTo>
                    <a:pt x="4305390" y="1363280"/>
                  </a:lnTo>
                  <a:lnTo>
                    <a:pt x="4300644" y="1350580"/>
                  </a:lnTo>
                  <a:close/>
                </a:path>
                <a:path w="4518659" h="1559559">
                  <a:moveTo>
                    <a:pt x="2002484" y="1362010"/>
                  </a:moveTo>
                  <a:lnTo>
                    <a:pt x="2003246" y="1362213"/>
                  </a:lnTo>
                  <a:lnTo>
                    <a:pt x="2002484" y="1362010"/>
                  </a:lnTo>
                  <a:close/>
                </a:path>
                <a:path w="4518659" h="1559559">
                  <a:moveTo>
                    <a:pt x="4295822" y="1337677"/>
                  </a:moveTo>
                  <a:lnTo>
                    <a:pt x="4243145" y="1337677"/>
                  </a:lnTo>
                  <a:lnTo>
                    <a:pt x="4194504" y="1350720"/>
                  </a:lnTo>
                  <a:lnTo>
                    <a:pt x="4195139" y="1350580"/>
                  </a:lnTo>
                  <a:lnTo>
                    <a:pt x="4300644" y="1350580"/>
                  </a:lnTo>
                  <a:lnTo>
                    <a:pt x="4295822" y="1337677"/>
                  </a:lnTo>
                  <a:close/>
                </a:path>
                <a:path w="4518659" h="1559559">
                  <a:moveTo>
                    <a:pt x="1918156" y="1340585"/>
                  </a:moveTo>
                  <a:lnTo>
                    <a:pt x="1918918" y="1340801"/>
                  </a:lnTo>
                  <a:lnTo>
                    <a:pt x="1918156" y="1340585"/>
                  </a:lnTo>
                  <a:close/>
                </a:path>
                <a:path w="4518659" h="1559559">
                  <a:moveTo>
                    <a:pt x="4287059" y="1324848"/>
                  </a:moveTo>
                  <a:lnTo>
                    <a:pt x="4242868" y="1337751"/>
                  </a:lnTo>
                  <a:lnTo>
                    <a:pt x="4243145" y="1337677"/>
                  </a:lnTo>
                  <a:lnTo>
                    <a:pt x="4295822" y="1337677"/>
                  </a:lnTo>
                  <a:lnTo>
                    <a:pt x="4291181" y="1325256"/>
                  </a:lnTo>
                  <a:lnTo>
                    <a:pt x="4285944" y="1325256"/>
                  </a:lnTo>
                  <a:lnTo>
                    <a:pt x="4287059" y="1324848"/>
                  </a:lnTo>
                  <a:close/>
                </a:path>
                <a:path w="4518659" h="1559559">
                  <a:moveTo>
                    <a:pt x="4288357" y="1324469"/>
                  </a:moveTo>
                  <a:lnTo>
                    <a:pt x="4287059" y="1324848"/>
                  </a:lnTo>
                  <a:lnTo>
                    <a:pt x="4285944" y="1325256"/>
                  </a:lnTo>
                  <a:lnTo>
                    <a:pt x="4288357" y="1324469"/>
                  </a:lnTo>
                  <a:close/>
                </a:path>
                <a:path w="4518659" h="1559559">
                  <a:moveTo>
                    <a:pt x="4290887" y="1324469"/>
                  </a:moveTo>
                  <a:lnTo>
                    <a:pt x="4288357" y="1324469"/>
                  </a:lnTo>
                  <a:lnTo>
                    <a:pt x="4285944" y="1325256"/>
                  </a:lnTo>
                  <a:lnTo>
                    <a:pt x="4291181" y="1325256"/>
                  </a:lnTo>
                  <a:lnTo>
                    <a:pt x="4290887" y="1324469"/>
                  </a:lnTo>
                  <a:close/>
                </a:path>
                <a:path w="4518659" h="1559559">
                  <a:moveTo>
                    <a:pt x="4290550" y="1323569"/>
                  </a:moveTo>
                  <a:lnTo>
                    <a:pt x="4287059" y="1324848"/>
                  </a:lnTo>
                  <a:lnTo>
                    <a:pt x="4288357" y="1324469"/>
                  </a:lnTo>
                  <a:lnTo>
                    <a:pt x="4290887" y="1324469"/>
                  </a:lnTo>
                  <a:lnTo>
                    <a:pt x="4290550" y="1323569"/>
                  </a:lnTo>
                  <a:close/>
                </a:path>
                <a:path w="4518659" h="1559559">
                  <a:moveTo>
                    <a:pt x="4263973" y="1252447"/>
                  </a:moveTo>
                  <a:lnTo>
                    <a:pt x="4290550" y="1323569"/>
                  </a:lnTo>
                  <a:lnTo>
                    <a:pt x="4326584" y="1310372"/>
                  </a:lnTo>
                  <a:lnTo>
                    <a:pt x="4341564" y="1308089"/>
                  </a:lnTo>
                  <a:lnTo>
                    <a:pt x="4491418" y="1308089"/>
                  </a:lnTo>
                  <a:lnTo>
                    <a:pt x="4518100" y="1279409"/>
                  </a:lnTo>
                  <a:lnTo>
                    <a:pt x="4263973" y="1252447"/>
                  </a:lnTo>
                  <a:close/>
                </a:path>
                <a:path w="4518659" h="1559559">
                  <a:moveTo>
                    <a:pt x="1833917" y="1317179"/>
                  </a:moveTo>
                  <a:lnTo>
                    <a:pt x="1834717" y="1317421"/>
                  </a:lnTo>
                  <a:lnTo>
                    <a:pt x="1833917" y="1317179"/>
                  </a:lnTo>
                  <a:close/>
                </a:path>
                <a:path w="4518659" h="1559559">
                  <a:moveTo>
                    <a:pt x="1749762" y="1291794"/>
                  </a:moveTo>
                  <a:lnTo>
                    <a:pt x="1750643" y="1292084"/>
                  </a:lnTo>
                  <a:lnTo>
                    <a:pt x="1749762" y="1291794"/>
                  </a:lnTo>
                  <a:close/>
                </a:path>
                <a:path w="4518659" h="1559559">
                  <a:moveTo>
                    <a:pt x="1749755" y="1291792"/>
                  </a:moveTo>
                  <a:close/>
                </a:path>
                <a:path w="4518659" h="1559559">
                  <a:moveTo>
                    <a:pt x="1666222" y="1264271"/>
                  </a:moveTo>
                  <a:lnTo>
                    <a:pt x="1666061" y="1264271"/>
                  </a:lnTo>
                  <a:lnTo>
                    <a:pt x="1667077" y="1264576"/>
                  </a:lnTo>
                  <a:lnTo>
                    <a:pt x="1666222" y="1264271"/>
                  </a:lnTo>
                  <a:close/>
                </a:path>
                <a:path w="4518659" h="1559559">
                  <a:moveTo>
                    <a:pt x="1582881" y="1234568"/>
                  </a:moveTo>
                  <a:lnTo>
                    <a:pt x="1583765" y="1234909"/>
                  </a:lnTo>
                  <a:lnTo>
                    <a:pt x="1582881" y="1234568"/>
                  </a:lnTo>
                  <a:close/>
                </a:path>
                <a:path w="4518659" h="1559559">
                  <a:moveTo>
                    <a:pt x="1582876" y="1234566"/>
                  </a:moveTo>
                  <a:close/>
                </a:path>
                <a:path w="4518659" h="1559559">
                  <a:moveTo>
                    <a:pt x="1500522" y="1202786"/>
                  </a:moveTo>
                  <a:lnTo>
                    <a:pt x="1500961" y="1202968"/>
                  </a:lnTo>
                  <a:lnTo>
                    <a:pt x="1500522" y="1202786"/>
                  </a:lnTo>
                  <a:close/>
                </a:path>
                <a:path w="4518659" h="1559559">
                  <a:moveTo>
                    <a:pt x="1500103" y="1202613"/>
                  </a:moveTo>
                  <a:lnTo>
                    <a:pt x="1500522" y="1202786"/>
                  </a:lnTo>
                  <a:lnTo>
                    <a:pt x="1500103" y="1202613"/>
                  </a:lnTo>
                  <a:close/>
                </a:path>
                <a:path w="4518659" h="1559559">
                  <a:moveTo>
                    <a:pt x="1417882" y="1168488"/>
                  </a:moveTo>
                  <a:lnTo>
                    <a:pt x="1418792" y="1168894"/>
                  </a:lnTo>
                  <a:lnTo>
                    <a:pt x="1417882" y="1168488"/>
                  </a:lnTo>
                  <a:close/>
                </a:path>
                <a:path w="4518659" h="1559559">
                  <a:moveTo>
                    <a:pt x="1336357" y="1132039"/>
                  </a:moveTo>
                  <a:lnTo>
                    <a:pt x="1337258" y="1132470"/>
                  </a:lnTo>
                  <a:lnTo>
                    <a:pt x="1336357" y="1132039"/>
                  </a:lnTo>
                  <a:close/>
                </a:path>
                <a:path w="4518659" h="1559559">
                  <a:moveTo>
                    <a:pt x="1256132" y="1093605"/>
                  </a:moveTo>
                  <a:lnTo>
                    <a:pt x="1256359" y="1093723"/>
                  </a:lnTo>
                  <a:lnTo>
                    <a:pt x="1256132" y="1093605"/>
                  </a:lnTo>
                  <a:close/>
                </a:path>
                <a:path w="4518659" h="1559559">
                  <a:moveTo>
                    <a:pt x="1255401" y="1093227"/>
                  </a:moveTo>
                  <a:lnTo>
                    <a:pt x="1256132" y="1093605"/>
                  </a:lnTo>
                  <a:lnTo>
                    <a:pt x="1255401" y="1093227"/>
                  </a:lnTo>
                  <a:close/>
                </a:path>
                <a:path w="4518659" h="1559559">
                  <a:moveTo>
                    <a:pt x="1175460" y="1051914"/>
                  </a:moveTo>
                  <a:lnTo>
                    <a:pt x="1176349" y="1052410"/>
                  </a:lnTo>
                  <a:lnTo>
                    <a:pt x="1175460" y="1051914"/>
                  </a:lnTo>
                  <a:close/>
                </a:path>
                <a:path w="4518659" h="1559559">
                  <a:moveTo>
                    <a:pt x="1096954" y="1008623"/>
                  </a:moveTo>
                  <a:lnTo>
                    <a:pt x="1097228" y="1008785"/>
                  </a:lnTo>
                  <a:lnTo>
                    <a:pt x="1096954" y="1008623"/>
                  </a:lnTo>
                  <a:close/>
                </a:path>
                <a:path w="4518659" h="1559559">
                  <a:moveTo>
                    <a:pt x="1096263" y="1008214"/>
                  </a:moveTo>
                  <a:lnTo>
                    <a:pt x="1096954" y="1008623"/>
                  </a:lnTo>
                  <a:lnTo>
                    <a:pt x="1096263" y="1008214"/>
                  </a:lnTo>
                  <a:close/>
                </a:path>
                <a:path w="4518659" h="1559559">
                  <a:moveTo>
                    <a:pt x="1018199" y="961922"/>
                  </a:moveTo>
                  <a:lnTo>
                    <a:pt x="1019123" y="962506"/>
                  </a:lnTo>
                  <a:lnTo>
                    <a:pt x="1018199" y="961922"/>
                  </a:lnTo>
                  <a:close/>
                </a:path>
                <a:path w="4518659" h="1559559">
                  <a:moveTo>
                    <a:pt x="941236" y="913283"/>
                  </a:moveTo>
                  <a:lnTo>
                    <a:pt x="941907" y="913738"/>
                  </a:lnTo>
                  <a:lnTo>
                    <a:pt x="941236" y="913283"/>
                  </a:lnTo>
                  <a:close/>
                </a:path>
                <a:path w="4518659" h="1559559">
                  <a:moveTo>
                    <a:pt x="940914" y="913065"/>
                  </a:moveTo>
                  <a:lnTo>
                    <a:pt x="941236" y="913283"/>
                  </a:lnTo>
                  <a:lnTo>
                    <a:pt x="940914" y="913065"/>
                  </a:lnTo>
                  <a:close/>
                </a:path>
                <a:path w="4518659" h="1559559">
                  <a:moveTo>
                    <a:pt x="865013" y="861541"/>
                  </a:moveTo>
                  <a:lnTo>
                    <a:pt x="865961" y="862227"/>
                  </a:lnTo>
                  <a:lnTo>
                    <a:pt x="865013" y="861541"/>
                  </a:lnTo>
                  <a:close/>
                </a:path>
                <a:path w="4518659" h="1559559">
                  <a:moveTo>
                    <a:pt x="790253" y="807363"/>
                  </a:moveTo>
                  <a:lnTo>
                    <a:pt x="791158" y="808062"/>
                  </a:lnTo>
                  <a:lnTo>
                    <a:pt x="790253" y="807363"/>
                  </a:lnTo>
                  <a:close/>
                </a:path>
                <a:path w="4518659" h="1559559">
                  <a:moveTo>
                    <a:pt x="717000" y="750842"/>
                  </a:moveTo>
                  <a:lnTo>
                    <a:pt x="717498" y="751255"/>
                  </a:lnTo>
                  <a:lnTo>
                    <a:pt x="717000" y="750842"/>
                  </a:lnTo>
                  <a:close/>
                </a:path>
                <a:path w="4518659" h="1559559">
                  <a:moveTo>
                    <a:pt x="716518" y="750442"/>
                  </a:moveTo>
                  <a:lnTo>
                    <a:pt x="717000" y="750842"/>
                  </a:lnTo>
                  <a:lnTo>
                    <a:pt x="716518" y="750442"/>
                  </a:lnTo>
                  <a:close/>
                </a:path>
                <a:path w="4518659" h="1559559">
                  <a:moveTo>
                    <a:pt x="644571" y="690676"/>
                  </a:moveTo>
                  <a:lnTo>
                    <a:pt x="645489" y="691488"/>
                  </a:lnTo>
                  <a:lnTo>
                    <a:pt x="644571" y="690676"/>
                  </a:lnTo>
                  <a:close/>
                </a:path>
                <a:path w="4518659" h="1559559">
                  <a:moveTo>
                    <a:pt x="573899" y="628085"/>
                  </a:moveTo>
                  <a:lnTo>
                    <a:pt x="574750" y="628890"/>
                  </a:lnTo>
                  <a:lnTo>
                    <a:pt x="573899" y="628085"/>
                  </a:lnTo>
                  <a:close/>
                </a:path>
                <a:path w="4518659" h="1559559">
                  <a:moveTo>
                    <a:pt x="573863" y="628052"/>
                  </a:moveTo>
                  <a:close/>
                </a:path>
                <a:path w="4518659" h="1559559">
                  <a:moveTo>
                    <a:pt x="504619" y="562494"/>
                  </a:moveTo>
                  <a:lnTo>
                    <a:pt x="505535" y="563422"/>
                  </a:lnTo>
                  <a:lnTo>
                    <a:pt x="504619" y="562494"/>
                  </a:lnTo>
                  <a:close/>
                </a:path>
                <a:path w="4518659" h="1559559">
                  <a:moveTo>
                    <a:pt x="437037" y="493978"/>
                  </a:moveTo>
                  <a:lnTo>
                    <a:pt x="437971" y="494994"/>
                  </a:lnTo>
                  <a:lnTo>
                    <a:pt x="437037" y="493978"/>
                  </a:lnTo>
                  <a:close/>
                </a:path>
                <a:path w="4518659" h="1559559">
                  <a:moveTo>
                    <a:pt x="371169" y="422350"/>
                  </a:moveTo>
                  <a:lnTo>
                    <a:pt x="371931" y="423366"/>
                  </a:lnTo>
                  <a:lnTo>
                    <a:pt x="372103" y="423366"/>
                  </a:lnTo>
                  <a:lnTo>
                    <a:pt x="371169" y="422350"/>
                  </a:lnTo>
                  <a:close/>
                </a:path>
                <a:path w="4518659" h="1559559">
                  <a:moveTo>
                    <a:pt x="306981" y="347674"/>
                  </a:moveTo>
                  <a:lnTo>
                    <a:pt x="307796" y="348690"/>
                  </a:lnTo>
                  <a:lnTo>
                    <a:pt x="306981" y="347674"/>
                  </a:lnTo>
                  <a:close/>
                </a:path>
                <a:path w="4518659" h="1559559">
                  <a:moveTo>
                    <a:pt x="244754" y="270046"/>
                  </a:moveTo>
                  <a:lnTo>
                    <a:pt x="245439" y="270966"/>
                  </a:lnTo>
                  <a:lnTo>
                    <a:pt x="244754" y="270046"/>
                  </a:lnTo>
                  <a:close/>
                </a:path>
                <a:path w="4518659" h="1559559">
                  <a:moveTo>
                    <a:pt x="244682" y="269950"/>
                  </a:moveTo>
                  <a:close/>
                </a:path>
                <a:path w="4518659" h="1559559">
                  <a:moveTo>
                    <a:pt x="184409" y="188924"/>
                  </a:moveTo>
                  <a:lnTo>
                    <a:pt x="185114" y="189940"/>
                  </a:lnTo>
                  <a:lnTo>
                    <a:pt x="184409" y="188924"/>
                  </a:lnTo>
                  <a:close/>
                </a:path>
                <a:path w="4518659" h="1559559">
                  <a:moveTo>
                    <a:pt x="126297" y="105123"/>
                  </a:moveTo>
                  <a:lnTo>
                    <a:pt x="126694" y="105739"/>
                  </a:lnTo>
                  <a:lnTo>
                    <a:pt x="126297" y="105123"/>
                  </a:lnTo>
                  <a:close/>
                </a:path>
                <a:path w="4518659" h="1559559">
                  <a:moveTo>
                    <a:pt x="125958" y="104596"/>
                  </a:moveTo>
                  <a:lnTo>
                    <a:pt x="126297" y="105123"/>
                  </a:lnTo>
                  <a:lnTo>
                    <a:pt x="125958" y="10459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53" name="object 53"/>
            <p:cNvSpPr/>
            <p:nvPr/>
          </p:nvSpPr>
          <p:spPr>
            <a:xfrm>
              <a:off x="318515" y="5381244"/>
              <a:ext cx="3476625" cy="1447800"/>
            </a:xfrm>
            <a:custGeom>
              <a:avLst/>
              <a:gdLst/>
              <a:ahLst/>
              <a:cxnLst/>
              <a:rect l="l" t="t" r="r" b="b"/>
              <a:pathLst>
                <a:path w="3476625" h="1447800">
                  <a:moveTo>
                    <a:pt x="3056636" y="0"/>
                  </a:moveTo>
                  <a:lnTo>
                    <a:pt x="241300" y="0"/>
                  </a:lnTo>
                  <a:lnTo>
                    <a:pt x="192671" y="4904"/>
                  </a:lnTo>
                  <a:lnTo>
                    <a:pt x="147377" y="18968"/>
                  </a:lnTo>
                  <a:lnTo>
                    <a:pt x="106389" y="41221"/>
                  </a:lnTo>
                  <a:lnTo>
                    <a:pt x="70677" y="70691"/>
                  </a:lnTo>
                  <a:lnTo>
                    <a:pt x="41211" y="106405"/>
                  </a:lnTo>
                  <a:lnTo>
                    <a:pt x="18963" y="147393"/>
                  </a:lnTo>
                  <a:lnTo>
                    <a:pt x="4902" y="192682"/>
                  </a:lnTo>
                  <a:lnTo>
                    <a:pt x="0" y="241299"/>
                  </a:lnTo>
                  <a:lnTo>
                    <a:pt x="0" y="1206499"/>
                  </a:lnTo>
                  <a:lnTo>
                    <a:pt x="4902" y="1255128"/>
                  </a:lnTo>
                  <a:lnTo>
                    <a:pt x="18963" y="1300422"/>
                  </a:lnTo>
                  <a:lnTo>
                    <a:pt x="41211" y="1341410"/>
                  </a:lnTo>
                  <a:lnTo>
                    <a:pt x="70677" y="1377122"/>
                  </a:lnTo>
                  <a:lnTo>
                    <a:pt x="106389" y="1406588"/>
                  </a:lnTo>
                  <a:lnTo>
                    <a:pt x="147377" y="1428836"/>
                  </a:lnTo>
                  <a:lnTo>
                    <a:pt x="192671" y="1442897"/>
                  </a:lnTo>
                  <a:lnTo>
                    <a:pt x="241300" y="1447799"/>
                  </a:lnTo>
                  <a:lnTo>
                    <a:pt x="3056636" y="1447799"/>
                  </a:lnTo>
                  <a:lnTo>
                    <a:pt x="3105253" y="1442897"/>
                  </a:lnTo>
                  <a:lnTo>
                    <a:pt x="3150542" y="1428836"/>
                  </a:lnTo>
                  <a:lnTo>
                    <a:pt x="3191530" y="1406588"/>
                  </a:lnTo>
                  <a:lnTo>
                    <a:pt x="3227244" y="1377122"/>
                  </a:lnTo>
                  <a:lnTo>
                    <a:pt x="3256714" y="1341410"/>
                  </a:lnTo>
                  <a:lnTo>
                    <a:pt x="3278967" y="1300422"/>
                  </a:lnTo>
                  <a:lnTo>
                    <a:pt x="3293031" y="1255128"/>
                  </a:lnTo>
                  <a:lnTo>
                    <a:pt x="3297936" y="1206499"/>
                  </a:lnTo>
                  <a:lnTo>
                    <a:pt x="3297936" y="603249"/>
                  </a:lnTo>
                  <a:lnTo>
                    <a:pt x="3476244" y="288531"/>
                  </a:lnTo>
                  <a:lnTo>
                    <a:pt x="3297936" y="241299"/>
                  </a:lnTo>
                  <a:lnTo>
                    <a:pt x="3293031" y="192682"/>
                  </a:lnTo>
                  <a:lnTo>
                    <a:pt x="3278967" y="147393"/>
                  </a:lnTo>
                  <a:lnTo>
                    <a:pt x="3256714" y="106405"/>
                  </a:lnTo>
                  <a:lnTo>
                    <a:pt x="3227244" y="70691"/>
                  </a:lnTo>
                  <a:lnTo>
                    <a:pt x="3191530" y="41221"/>
                  </a:lnTo>
                  <a:lnTo>
                    <a:pt x="3150542" y="18968"/>
                  </a:lnTo>
                  <a:lnTo>
                    <a:pt x="3105253" y="4904"/>
                  </a:lnTo>
                  <a:lnTo>
                    <a:pt x="3056636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54" name="object 54"/>
            <p:cNvSpPr/>
            <p:nvPr/>
          </p:nvSpPr>
          <p:spPr>
            <a:xfrm>
              <a:off x="318515" y="5381244"/>
              <a:ext cx="3476625" cy="1447800"/>
            </a:xfrm>
            <a:custGeom>
              <a:avLst/>
              <a:gdLst/>
              <a:ahLst/>
              <a:cxnLst/>
              <a:rect l="l" t="t" r="r" b="b"/>
              <a:pathLst>
                <a:path w="3476625" h="1447800">
                  <a:moveTo>
                    <a:pt x="0" y="241299"/>
                  </a:moveTo>
                  <a:lnTo>
                    <a:pt x="4902" y="192682"/>
                  </a:lnTo>
                  <a:lnTo>
                    <a:pt x="18963" y="147393"/>
                  </a:lnTo>
                  <a:lnTo>
                    <a:pt x="41211" y="106405"/>
                  </a:lnTo>
                  <a:lnTo>
                    <a:pt x="70677" y="70691"/>
                  </a:lnTo>
                  <a:lnTo>
                    <a:pt x="106389" y="41221"/>
                  </a:lnTo>
                  <a:lnTo>
                    <a:pt x="147377" y="18968"/>
                  </a:lnTo>
                  <a:lnTo>
                    <a:pt x="192671" y="4904"/>
                  </a:lnTo>
                  <a:lnTo>
                    <a:pt x="241300" y="0"/>
                  </a:lnTo>
                  <a:lnTo>
                    <a:pt x="1923796" y="0"/>
                  </a:lnTo>
                  <a:lnTo>
                    <a:pt x="2748279" y="0"/>
                  </a:lnTo>
                  <a:lnTo>
                    <a:pt x="3056636" y="0"/>
                  </a:lnTo>
                  <a:lnTo>
                    <a:pt x="3105253" y="4904"/>
                  </a:lnTo>
                  <a:lnTo>
                    <a:pt x="3150542" y="18968"/>
                  </a:lnTo>
                  <a:lnTo>
                    <a:pt x="3191530" y="41221"/>
                  </a:lnTo>
                  <a:lnTo>
                    <a:pt x="3227244" y="70691"/>
                  </a:lnTo>
                  <a:lnTo>
                    <a:pt x="3256714" y="106405"/>
                  </a:lnTo>
                  <a:lnTo>
                    <a:pt x="3278967" y="147393"/>
                  </a:lnTo>
                  <a:lnTo>
                    <a:pt x="3293031" y="192682"/>
                  </a:lnTo>
                  <a:lnTo>
                    <a:pt x="3297936" y="241299"/>
                  </a:lnTo>
                  <a:lnTo>
                    <a:pt x="3476244" y="288531"/>
                  </a:lnTo>
                  <a:lnTo>
                    <a:pt x="3297936" y="603249"/>
                  </a:lnTo>
                  <a:lnTo>
                    <a:pt x="3297936" y="1206499"/>
                  </a:lnTo>
                  <a:lnTo>
                    <a:pt x="3293031" y="1255128"/>
                  </a:lnTo>
                  <a:lnTo>
                    <a:pt x="3278967" y="1300422"/>
                  </a:lnTo>
                  <a:lnTo>
                    <a:pt x="3256714" y="1341410"/>
                  </a:lnTo>
                  <a:lnTo>
                    <a:pt x="3227244" y="1377122"/>
                  </a:lnTo>
                  <a:lnTo>
                    <a:pt x="3191530" y="1406588"/>
                  </a:lnTo>
                  <a:lnTo>
                    <a:pt x="3150542" y="1428836"/>
                  </a:lnTo>
                  <a:lnTo>
                    <a:pt x="3105253" y="1442897"/>
                  </a:lnTo>
                  <a:lnTo>
                    <a:pt x="3056636" y="1447799"/>
                  </a:lnTo>
                  <a:lnTo>
                    <a:pt x="2748279" y="1447799"/>
                  </a:lnTo>
                  <a:lnTo>
                    <a:pt x="1923796" y="1447799"/>
                  </a:lnTo>
                  <a:lnTo>
                    <a:pt x="241300" y="1447799"/>
                  </a:lnTo>
                  <a:lnTo>
                    <a:pt x="192671" y="1442897"/>
                  </a:lnTo>
                  <a:lnTo>
                    <a:pt x="147377" y="1428836"/>
                  </a:lnTo>
                  <a:lnTo>
                    <a:pt x="106389" y="1406588"/>
                  </a:lnTo>
                  <a:lnTo>
                    <a:pt x="70677" y="1377122"/>
                  </a:lnTo>
                  <a:lnTo>
                    <a:pt x="41211" y="1341410"/>
                  </a:lnTo>
                  <a:lnTo>
                    <a:pt x="18963" y="1300422"/>
                  </a:lnTo>
                  <a:lnTo>
                    <a:pt x="4902" y="1255128"/>
                  </a:lnTo>
                  <a:lnTo>
                    <a:pt x="0" y="1206499"/>
                  </a:lnTo>
                  <a:lnTo>
                    <a:pt x="0" y="603249"/>
                  </a:lnTo>
                  <a:lnTo>
                    <a:pt x="0" y="241299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/>
            </a:p>
          </p:txBody>
        </p:sp>
      </p:grpSp>
      <p:sp>
        <p:nvSpPr>
          <p:cNvPr id="55" name="object 55"/>
          <p:cNvSpPr txBox="1">
            <a:spLocks noGrp="1"/>
          </p:cNvSpPr>
          <p:nvPr>
            <p:ph type="title"/>
          </p:nvPr>
        </p:nvSpPr>
        <p:spPr>
          <a:xfrm>
            <a:off x="2395157" y="603313"/>
            <a:ext cx="4904899" cy="425116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lnSpc>
                <a:spcPct val="100000"/>
              </a:lnSpc>
              <a:spcBef>
                <a:spcPts val="75"/>
              </a:spcBef>
            </a:pPr>
            <a:r>
              <a:rPr sz="2700" dirty="0"/>
              <a:t>One</a:t>
            </a:r>
            <a:r>
              <a:rPr sz="2700" spc="-49" dirty="0"/>
              <a:t> </a:t>
            </a:r>
            <a:r>
              <a:rPr sz="2700" dirty="0"/>
              <a:t>service</a:t>
            </a:r>
            <a:r>
              <a:rPr sz="2700" spc="-34" dirty="0"/>
              <a:t> </a:t>
            </a:r>
            <a:r>
              <a:rPr sz="2700" dirty="0"/>
              <a:t>may</a:t>
            </a:r>
            <a:r>
              <a:rPr sz="2700" spc="-38" dirty="0"/>
              <a:t> </a:t>
            </a:r>
            <a:r>
              <a:rPr sz="2700" dirty="0"/>
              <a:t>use</a:t>
            </a:r>
            <a:r>
              <a:rPr sz="2700" spc="-45" dirty="0"/>
              <a:t> </a:t>
            </a:r>
            <a:r>
              <a:rPr sz="2700" dirty="0"/>
              <a:t>some</a:t>
            </a:r>
            <a:r>
              <a:rPr sz="2700" spc="-45" dirty="0"/>
              <a:t> </a:t>
            </a:r>
            <a:r>
              <a:rPr sz="2700" spc="-8" dirty="0"/>
              <a:t>libraries</a:t>
            </a:r>
            <a:endParaRPr sz="2700"/>
          </a:p>
        </p:txBody>
      </p:sp>
      <p:sp>
        <p:nvSpPr>
          <p:cNvPr id="56" name="object 56"/>
          <p:cNvSpPr txBox="1"/>
          <p:nvPr/>
        </p:nvSpPr>
        <p:spPr>
          <a:xfrm>
            <a:off x="350977" y="4072128"/>
            <a:ext cx="2165985" cy="979595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 marR="3810">
              <a:spcBef>
                <a:spcPts val="79"/>
              </a:spcBef>
            </a:pPr>
            <a:r>
              <a:rPr sz="2100" dirty="0">
                <a:latin typeface="Calibri"/>
                <a:cs typeface="Calibri"/>
              </a:rPr>
              <a:t>…</a:t>
            </a:r>
            <a:r>
              <a:rPr sz="2100" spc="8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or</a:t>
            </a:r>
            <a:r>
              <a:rPr sz="2100" spc="11" dirty="0">
                <a:latin typeface="Calibri"/>
                <a:cs typeface="Calibri"/>
              </a:rPr>
              <a:t> </a:t>
            </a:r>
            <a:r>
              <a:rPr sz="2100" spc="-23" dirty="0">
                <a:latin typeface="Calibri"/>
                <a:cs typeface="Calibri"/>
              </a:rPr>
              <a:t>re-</a:t>
            </a:r>
            <a:r>
              <a:rPr sz="2100" spc="-8" dirty="0">
                <a:latin typeface="Calibri"/>
                <a:cs typeface="Calibri"/>
              </a:rPr>
              <a:t>implement </a:t>
            </a:r>
            <a:r>
              <a:rPr sz="2100" dirty="0">
                <a:latin typeface="Calibri"/>
                <a:cs typeface="Calibri"/>
              </a:rPr>
              <a:t>algorithms</a:t>
            </a:r>
            <a:r>
              <a:rPr sz="2100" spc="-86" dirty="0">
                <a:latin typeface="Calibri"/>
                <a:cs typeface="Calibri"/>
              </a:rPr>
              <a:t> </a:t>
            </a:r>
            <a:r>
              <a:rPr sz="2100" spc="-15" dirty="0">
                <a:latin typeface="Calibri"/>
                <a:cs typeface="Calibri"/>
              </a:rPr>
              <a:t>from </a:t>
            </a:r>
            <a:r>
              <a:rPr sz="2100" dirty="0">
                <a:latin typeface="Calibri"/>
                <a:cs typeface="Calibri"/>
              </a:rPr>
              <a:t>scratch</a:t>
            </a:r>
            <a:r>
              <a:rPr sz="2100" spc="-68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(e.g.,</a:t>
            </a:r>
            <a:r>
              <a:rPr sz="2100" spc="-38" dirty="0">
                <a:latin typeface="Calibri"/>
                <a:cs typeface="Calibri"/>
              </a:rPr>
              <a:t> </a:t>
            </a:r>
            <a:r>
              <a:rPr sz="2100" dirty="0">
                <a:latin typeface="Calibri"/>
                <a:cs typeface="Calibri"/>
              </a:rPr>
              <a:t>by</a:t>
            </a:r>
            <a:r>
              <a:rPr sz="2100" spc="-34" dirty="0">
                <a:latin typeface="Calibri"/>
                <a:cs typeface="Calibri"/>
              </a:rPr>
              <a:t> </a:t>
            </a:r>
            <a:r>
              <a:rPr sz="2100" spc="-19" dirty="0">
                <a:latin typeface="Calibri"/>
                <a:cs typeface="Calibri"/>
              </a:rPr>
              <a:t>Go)</a:t>
            </a:r>
            <a:endParaRPr sz="2100">
              <a:latin typeface="Calibri"/>
              <a:cs typeface="Calibri"/>
            </a:endParaRPr>
          </a:p>
        </p:txBody>
      </p:sp>
      <p:sp>
        <p:nvSpPr>
          <p:cNvPr id="57" name="Google Shape;138;g1501cc781cf_0_0">
            <a:extLst>
              <a:ext uri="{FF2B5EF4-FFF2-40B4-BE49-F238E27FC236}">
                <a16:creationId xmlns:a16="http://schemas.microsoft.com/office/drawing/2014/main" id="{0C8C54C0-3CC5-8A7C-F1C1-CEE8806D3C3C}"/>
              </a:ext>
            </a:extLst>
          </p:cNvPr>
          <p:cNvSpPr txBox="1"/>
          <p:nvPr/>
        </p:nvSpPr>
        <p:spPr>
          <a:xfrm>
            <a:off x="6635534" y="4823828"/>
            <a:ext cx="3498234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solidFill>
                  <a:schemeClr val="tx1">
                    <a:lumMod val="95000"/>
                    <a:lumOff val="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[</a:t>
            </a:r>
            <a:r>
              <a:rPr lang="en-US" sz="900" dirty="0">
                <a:solidFill>
                  <a:schemeClr val="tx1">
                    <a:lumMod val="95000"/>
                    <a:lumOff val="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Slides: Yusuke Matsui</a:t>
            </a:r>
            <a:r>
              <a:rPr lang="en" sz="900" dirty="0">
                <a:solidFill>
                  <a:schemeClr val="tx1">
                    <a:lumMod val="95000"/>
                    <a:lumOff val="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]</a:t>
            </a:r>
            <a:endParaRPr sz="900" dirty="0">
              <a:solidFill>
                <a:schemeClr val="tx1">
                  <a:lumMod val="95000"/>
                  <a:lumOff val="5000"/>
                </a:schemeClr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941831" y="86868"/>
            <a:ext cx="7685723" cy="4876324"/>
            <a:chOff x="1255775" y="115823"/>
            <a:chExt cx="10247630" cy="6501765"/>
          </a:xfrm>
        </p:grpSpPr>
        <p:sp>
          <p:nvSpPr>
            <p:cNvPr id="3" name="object 3"/>
            <p:cNvSpPr/>
            <p:nvPr/>
          </p:nvSpPr>
          <p:spPr>
            <a:xfrm>
              <a:off x="1255775" y="3364991"/>
              <a:ext cx="10247630" cy="3252470"/>
            </a:xfrm>
            <a:custGeom>
              <a:avLst/>
              <a:gdLst/>
              <a:ahLst/>
              <a:cxnLst/>
              <a:rect l="l" t="t" r="r" b="b"/>
              <a:pathLst>
                <a:path w="10247630" h="3252470">
                  <a:moveTo>
                    <a:pt x="10247376" y="0"/>
                  </a:moveTo>
                  <a:lnTo>
                    <a:pt x="0" y="0"/>
                  </a:lnTo>
                  <a:lnTo>
                    <a:pt x="0" y="3252216"/>
                  </a:lnTo>
                  <a:lnTo>
                    <a:pt x="10247376" y="3252216"/>
                  </a:lnTo>
                  <a:lnTo>
                    <a:pt x="10247376" y="0"/>
                  </a:lnTo>
                  <a:close/>
                </a:path>
              </a:pathLst>
            </a:custGeom>
            <a:solidFill>
              <a:srgbClr val="FAE4D5"/>
            </a:solidFill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4" name="object 4"/>
            <p:cNvSpPr/>
            <p:nvPr/>
          </p:nvSpPr>
          <p:spPr>
            <a:xfrm>
              <a:off x="6586728" y="4105656"/>
              <a:ext cx="2021205" cy="951230"/>
            </a:xfrm>
            <a:custGeom>
              <a:avLst/>
              <a:gdLst/>
              <a:ahLst/>
              <a:cxnLst/>
              <a:rect l="l" t="t" r="r" b="b"/>
              <a:pathLst>
                <a:path w="2021204" h="951229">
                  <a:moveTo>
                    <a:pt x="0" y="82423"/>
                  </a:moveTo>
                  <a:lnTo>
                    <a:pt x="6484" y="50363"/>
                  </a:lnTo>
                  <a:lnTo>
                    <a:pt x="24161" y="24161"/>
                  </a:lnTo>
                  <a:lnTo>
                    <a:pt x="50363" y="6484"/>
                  </a:lnTo>
                  <a:lnTo>
                    <a:pt x="82423" y="0"/>
                  </a:lnTo>
                  <a:lnTo>
                    <a:pt x="1938401" y="0"/>
                  </a:lnTo>
                  <a:lnTo>
                    <a:pt x="1970460" y="6484"/>
                  </a:lnTo>
                  <a:lnTo>
                    <a:pt x="1996662" y="24161"/>
                  </a:lnTo>
                  <a:lnTo>
                    <a:pt x="2014339" y="50363"/>
                  </a:lnTo>
                  <a:lnTo>
                    <a:pt x="2020824" y="82423"/>
                  </a:lnTo>
                  <a:lnTo>
                    <a:pt x="2020824" y="868553"/>
                  </a:lnTo>
                  <a:lnTo>
                    <a:pt x="2014339" y="900612"/>
                  </a:lnTo>
                  <a:lnTo>
                    <a:pt x="1996662" y="926814"/>
                  </a:lnTo>
                  <a:lnTo>
                    <a:pt x="1970460" y="944491"/>
                  </a:lnTo>
                  <a:lnTo>
                    <a:pt x="1938401" y="950976"/>
                  </a:lnTo>
                  <a:lnTo>
                    <a:pt x="82423" y="950976"/>
                  </a:lnTo>
                  <a:lnTo>
                    <a:pt x="50363" y="944491"/>
                  </a:lnTo>
                  <a:lnTo>
                    <a:pt x="24161" y="926814"/>
                  </a:lnTo>
                  <a:lnTo>
                    <a:pt x="6484" y="900612"/>
                  </a:lnTo>
                  <a:lnTo>
                    <a:pt x="0" y="868553"/>
                  </a:lnTo>
                  <a:lnTo>
                    <a:pt x="0" y="82423"/>
                  </a:lnTo>
                  <a:close/>
                </a:path>
              </a:pathLst>
            </a:custGeom>
            <a:ln w="190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5" name="object 5"/>
            <p:cNvSpPr/>
            <p:nvPr/>
          </p:nvSpPr>
          <p:spPr>
            <a:xfrm>
              <a:off x="1255775" y="115823"/>
              <a:ext cx="10247630" cy="3249295"/>
            </a:xfrm>
            <a:custGeom>
              <a:avLst/>
              <a:gdLst/>
              <a:ahLst/>
              <a:cxnLst/>
              <a:rect l="l" t="t" r="r" b="b"/>
              <a:pathLst>
                <a:path w="10247630" h="3249295">
                  <a:moveTo>
                    <a:pt x="10247376" y="0"/>
                  </a:moveTo>
                  <a:lnTo>
                    <a:pt x="0" y="0"/>
                  </a:lnTo>
                  <a:lnTo>
                    <a:pt x="0" y="3249167"/>
                  </a:lnTo>
                  <a:lnTo>
                    <a:pt x="10247376" y="3249167"/>
                  </a:lnTo>
                  <a:lnTo>
                    <a:pt x="10247376" y="0"/>
                  </a:lnTo>
                  <a:close/>
                </a:path>
              </a:pathLst>
            </a:custGeom>
            <a:solidFill>
              <a:srgbClr val="DEEBF7"/>
            </a:solidFill>
          </p:spPr>
          <p:txBody>
            <a:bodyPr wrap="square" lIns="0" tIns="0" rIns="0" bIns="0" rtlCol="0"/>
            <a:lstStyle/>
            <a:p>
              <a:endParaRPr sz="1050"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04825" y="71437"/>
            <a:ext cx="270510" cy="425116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lnSpc>
                <a:spcPct val="100000"/>
              </a:lnSpc>
              <a:spcBef>
                <a:spcPts val="75"/>
              </a:spcBef>
            </a:pPr>
            <a:r>
              <a:rPr sz="2700" spc="-38" dirty="0">
                <a:latin typeface="Cambria Math"/>
                <a:cs typeface="Cambria Math"/>
              </a:rPr>
              <a:t>𝑁</a:t>
            </a:r>
            <a:endParaRPr sz="2700">
              <a:latin typeface="Cambria Math"/>
              <a:cs typeface="Cambria Math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94690" y="1225867"/>
            <a:ext cx="344805" cy="239489"/>
          </a:xfrm>
          <a:prstGeom prst="rect">
            <a:avLst/>
          </a:prstGeom>
        </p:spPr>
        <p:txBody>
          <a:bodyPr vert="horz" wrap="square" lIns="0" tIns="8573" rIns="0" bIns="0" rtlCol="0">
            <a:spAutoFit/>
          </a:bodyPr>
          <a:lstStyle/>
          <a:p>
            <a:pPr marL="28575">
              <a:spcBef>
                <a:spcPts val="68"/>
              </a:spcBef>
            </a:pPr>
            <a:r>
              <a:rPr sz="1500" spc="-19" dirty="0">
                <a:latin typeface="Cambria Math"/>
                <a:cs typeface="Cambria Math"/>
              </a:rPr>
              <a:t>10</a:t>
            </a:r>
            <a:r>
              <a:rPr sz="1631" spc="-28" baseline="26819" dirty="0">
                <a:latin typeface="Cambria Math"/>
                <a:cs typeface="Cambria Math"/>
              </a:rPr>
              <a:t>9</a:t>
            </a:r>
            <a:endParaRPr sz="1631" baseline="26819">
              <a:latin typeface="Cambria Math"/>
              <a:cs typeface="Cambria Math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92176" y="3633691"/>
            <a:ext cx="348615" cy="239489"/>
          </a:xfrm>
          <a:prstGeom prst="rect">
            <a:avLst/>
          </a:prstGeom>
        </p:spPr>
        <p:txBody>
          <a:bodyPr vert="horz" wrap="square" lIns="0" tIns="8573" rIns="0" bIns="0" rtlCol="0">
            <a:spAutoFit/>
          </a:bodyPr>
          <a:lstStyle/>
          <a:p>
            <a:pPr marL="28575">
              <a:spcBef>
                <a:spcPts val="68"/>
              </a:spcBef>
            </a:pPr>
            <a:r>
              <a:rPr sz="1500" spc="-19" dirty="0">
                <a:latin typeface="Cambria Math"/>
                <a:cs typeface="Cambria Math"/>
              </a:rPr>
              <a:t>10</a:t>
            </a:r>
            <a:r>
              <a:rPr sz="1631" spc="-28" baseline="26819" dirty="0">
                <a:latin typeface="Cambria Math"/>
                <a:cs typeface="Cambria Math"/>
              </a:rPr>
              <a:t>6</a:t>
            </a:r>
            <a:endParaRPr sz="1631" baseline="26819">
              <a:latin typeface="Cambria Math"/>
              <a:cs typeface="Cambria Math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015480" y="681923"/>
            <a:ext cx="273023" cy="133731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9525">
              <a:lnSpc>
                <a:spcPts val="2078"/>
              </a:lnSpc>
            </a:pPr>
            <a:r>
              <a:rPr sz="2100" b="1" dirty="0">
                <a:latin typeface="Calibri"/>
                <a:cs typeface="Calibri"/>
              </a:rPr>
              <a:t>billion</a:t>
            </a:r>
            <a:r>
              <a:rPr sz="2100" dirty="0">
                <a:latin typeface="Calibri"/>
                <a:cs typeface="Calibri"/>
              </a:rPr>
              <a:t>-</a:t>
            </a:r>
            <a:r>
              <a:rPr sz="2100" spc="-8" dirty="0">
                <a:latin typeface="Calibri"/>
                <a:cs typeface="Calibri"/>
              </a:rPr>
              <a:t>scale</a:t>
            </a:r>
            <a:endParaRPr sz="21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015480" y="3063934"/>
            <a:ext cx="273023" cy="1410653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9525">
              <a:lnSpc>
                <a:spcPts val="2078"/>
              </a:lnSpc>
            </a:pPr>
            <a:r>
              <a:rPr sz="2100" b="1" dirty="0">
                <a:latin typeface="Calibri"/>
                <a:cs typeface="Calibri"/>
              </a:rPr>
              <a:t>million</a:t>
            </a:r>
            <a:r>
              <a:rPr sz="2100" dirty="0">
                <a:latin typeface="Calibri"/>
                <a:cs typeface="Calibri"/>
              </a:rPr>
              <a:t>-</a:t>
            </a:r>
            <a:r>
              <a:rPr sz="2100" spc="-8" dirty="0">
                <a:latin typeface="Calibri"/>
                <a:cs typeface="Calibri"/>
              </a:rPr>
              <a:t>scale</a:t>
            </a:r>
            <a:endParaRPr sz="2100">
              <a:latin typeface="Calibri"/>
              <a:cs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705355" y="3017520"/>
            <a:ext cx="2587943" cy="452914"/>
          </a:xfrm>
          <a:custGeom>
            <a:avLst/>
            <a:gdLst/>
            <a:ahLst/>
            <a:cxnLst/>
            <a:rect l="l" t="t" r="r" b="b"/>
            <a:pathLst>
              <a:path w="3450590" h="603885">
                <a:moveTo>
                  <a:pt x="3349752" y="0"/>
                </a:moveTo>
                <a:lnTo>
                  <a:pt x="100584" y="0"/>
                </a:lnTo>
                <a:lnTo>
                  <a:pt x="61454" y="7911"/>
                </a:lnTo>
                <a:lnTo>
                  <a:pt x="29479" y="29479"/>
                </a:lnTo>
                <a:lnTo>
                  <a:pt x="7911" y="61454"/>
                </a:lnTo>
                <a:lnTo>
                  <a:pt x="0" y="100583"/>
                </a:lnTo>
                <a:lnTo>
                  <a:pt x="0" y="502919"/>
                </a:lnTo>
                <a:lnTo>
                  <a:pt x="7911" y="542049"/>
                </a:lnTo>
                <a:lnTo>
                  <a:pt x="29479" y="574024"/>
                </a:lnTo>
                <a:lnTo>
                  <a:pt x="61454" y="595592"/>
                </a:lnTo>
                <a:lnTo>
                  <a:pt x="100584" y="603503"/>
                </a:lnTo>
                <a:lnTo>
                  <a:pt x="3349752" y="603503"/>
                </a:lnTo>
                <a:lnTo>
                  <a:pt x="3388881" y="595592"/>
                </a:lnTo>
                <a:lnTo>
                  <a:pt x="3420856" y="574024"/>
                </a:lnTo>
                <a:lnTo>
                  <a:pt x="3442424" y="542049"/>
                </a:lnTo>
                <a:lnTo>
                  <a:pt x="3450336" y="502919"/>
                </a:lnTo>
                <a:lnTo>
                  <a:pt x="3450336" y="100583"/>
                </a:lnTo>
                <a:lnTo>
                  <a:pt x="3442424" y="61454"/>
                </a:lnTo>
                <a:lnTo>
                  <a:pt x="3420856" y="29479"/>
                </a:lnTo>
                <a:lnTo>
                  <a:pt x="3388881" y="7911"/>
                </a:lnTo>
                <a:lnTo>
                  <a:pt x="334975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2" name="object 12"/>
          <p:cNvSpPr txBox="1"/>
          <p:nvPr/>
        </p:nvSpPr>
        <p:spPr>
          <a:xfrm>
            <a:off x="1895856" y="3121628"/>
            <a:ext cx="2205514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350" dirty="0">
                <a:solidFill>
                  <a:srgbClr val="FFFFFF"/>
                </a:solidFill>
                <a:latin typeface="Calibri"/>
                <a:cs typeface="Calibri"/>
              </a:rPr>
              <a:t>Locality</a:t>
            </a:r>
            <a:r>
              <a:rPr sz="1350" spc="-53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50" dirty="0">
                <a:solidFill>
                  <a:srgbClr val="FFFFFF"/>
                </a:solidFill>
                <a:latin typeface="Calibri"/>
                <a:cs typeface="Calibri"/>
              </a:rPr>
              <a:t>Sensitive</a:t>
            </a:r>
            <a:r>
              <a:rPr sz="135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50" dirty="0">
                <a:solidFill>
                  <a:srgbClr val="FFFFFF"/>
                </a:solidFill>
                <a:latin typeface="Calibri"/>
                <a:cs typeface="Calibri"/>
              </a:rPr>
              <a:t>Hashing</a:t>
            </a:r>
            <a:r>
              <a:rPr sz="135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50" spc="-15" dirty="0">
                <a:solidFill>
                  <a:srgbClr val="FFFFFF"/>
                </a:solidFill>
                <a:latin typeface="Calibri"/>
                <a:cs typeface="Calibri"/>
              </a:rPr>
              <a:t>(LSH)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705355" y="3621024"/>
            <a:ext cx="2587943" cy="452914"/>
          </a:xfrm>
          <a:custGeom>
            <a:avLst/>
            <a:gdLst/>
            <a:ahLst/>
            <a:cxnLst/>
            <a:rect l="l" t="t" r="r" b="b"/>
            <a:pathLst>
              <a:path w="3450590" h="603885">
                <a:moveTo>
                  <a:pt x="3349752" y="0"/>
                </a:moveTo>
                <a:lnTo>
                  <a:pt x="100584" y="0"/>
                </a:lnTo>
                <a:lnTo>
                  <a:pt x="61454" y="7911"/>
                </a:lnTo>
                <a:lnTo>
                  <a:pt x="29479" y="29479"/>
                </a:lnTo>
                <a:lnTo>
                  <a:pt x="7911" y="61454"/>
                </a:lnTo>
                <a:lnTo>
                  <a:pt x="0" y="100584"/>
                </a:lnTo>
                <a:lnTo>
                  <a:pt x="0" y="502920"/>
                </a:lnTo>
                <a:lnTo>
                  <a:pt x="7911" y="542049"/>
                </a:lnTo>
                <a:lnTo>
                  <a:pt x="29479" y="574024"/>
                </a:lnTo>
                <a:lnTo>
                  <a:pt x="61454" y="595592"/>
                </a:lnTo>
                <a:lnTo>
                  <a:pt x="100584" y="603504"/>
                </a:lnTo>
                <a:lnTo>
                  <a:pt x="3349752" y="603504"/>
                </a:lnTo>
                <a:lnTo>
                  <a:pt x="3388881" y="595592"/>
                </a:lnTo>
                <a:lnTo>
                  <a:pt x="3420856" y="574024"/>
                </a:lnTo>
                <a:lnTo>
                  <a:pt x="3442424" y="542049"/>
                </a:lnTo>
                <a:lnTo>
                  <a:pt x="3450336" y="502920"/>
                </a:lnTo>
                <a:lnTo>
                  <a:pt x="3450336" y="100584"/>
                </a:lnTo>
                <a:lnTo>
                  <a:pt x="3442424" y="61454"/>
                </a:lnTo>
                <a:lnTo>
                  <a:pt x="3420856" y="29479"/>
                </a:lnTo>
                <a:lnTo>
                  <a:pt x="3388881" y="7911"/>
                </a:lnTo>
                <a:lnTo>
                  <a:pt x="334975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4" name="object 14"/>
          <p:cNvSpPr txBox="1"/>
          <p:nvPr/>
        </p:nvSpPr>
        <p:spPr>
          <a:xfrm>
            <a:off x="2138363" y="3725322"/>
            <a:ext cx="1722596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350" spc="-15" dirty="0">
                <a:solidFill>
                  <a:srgbClr val="FFFFFF"/>
                </a:solidFill>
                <a:latin typeface="Calibri"/>
                <a:cs typeface="Calibri"/>
              </a:rPr>
              <a:t>Tree</a:t>
            </a:r>
            <a:r>
              <a:rPr sz="1350" spc="-26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50" dirty="0">
                <a:solidFill>
                  <a:srgbClr val="FFFFFF"/>
                </a:solidFill>
                <a:latin typeface="Calibri"/>
                <a:cs typeface="Calibri"/>
              </a:rPr>
              <a:t>/</a:t>
            </a:r>
            <a:r>
              <a:rPr sz="1350" spc="-3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50" dirty="0">
                <a:solidFill>
                  <a:srgbClr val="FFFFFF"/>
                </a:solidFill>
                <a:latin typeface="Calibri"/>
                <a:cs typeface="Calibri"/>
              </a:rPr>
              <a:t>Space</a:t>
            </a:r>
            <a:r>
              <a:rPr sz="1350" spc="-1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50" spc="-8" dirty="0">
                <a:solidFill>
                  <a:srgbClr val="FFFFFF"/>
                </a:solidFill>
                <a:latin typeface="Calibri"/>
                <a:cs typeface="Calibri"/>
              </a:rPr>
              <a:t>Partitioning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1705355" y="4224528"/>
            <a:ext cx="2587943" cy="452914"/>
          </a:xfrm>
          <a:custGeom>
            <a:avLst/>
            <a:gdLst/>
            <a:ahLst/>
            <a:cxnLst/>
            <a:rect l="l" t="t" r="r" b="b"/>
            <a:pathLst>
              <a:path w="3450590" h="603885">
                <a:moveTo>
                  <a:pt x="3349752" y="0"/>
                </a:moveTo>
                <a:lnTo>
                  <a:pt x="100584" y="0"/>
                </a:lnTo>
                <a:lnTo>
                  <a:pt x="61454" y="7904"/>
                </a:lnTo>
                <a:lnTo>
                  <a:pt x="29479" y="29460"/>
                </a:lnTo>
                <a:lnTo>
                  <a:pt x="7911" y="61432"/>
                </a:lnTo>
                <a:lnTo>
                  <a:pt x="0" y="100584"/>
                </a:lnTo>
                <a:lnTo>
                  <a:pt x="0" y="502920"/>
                </a:lnTo>
                <a:lnTo>
                  <a:pt x="7911" y="542071"/>
                </a:lnTo>
                <a:lnTo>
                  <a:pt x="29479" y="574043"/>
                </a:lnTo>
                <a:lnTo>
                  <a:pt x="61454" y="595599"/>
                </a:lnTo>
                <a:lnTo>
                  <a:pt x="100584" y="603504"/>
                </a:lnTo>
                <a:lnTo>
                  <a:pt x="3349752" y="603504"/>
                </a:lnTo>
                <a:lnTo>
                  <a:pt x="3388881" y="595599"/>
                </a:lnTo>
                <a:lnTo>
                  <a:pt x="3420856" y="574043"/>
                </a:lnTo>
                <a:lnTo>
                  <a:pt x="3442424" y="542071"/>
                </a:lnTo>
                <a:lnTo>
                  <a:pt x="3450336" y="502920"/>
                </a:lnTo>
                <a:lnTo>
                  <a:pt x="3450336" y="100584"/>
                </a:lnTo>
                <a:lnTo>
                  <a:pt x="3442424" y="61432"/>
                </a:lnTo>
                <a:lnTo>
                  <a:pt x="3420856" y="29460"/>
                </a:lnTo>
                <a:lnTo>
                  <a:pt x="3388881" y="7904"/>
                </a:lnTo>
                <a:lnTo>
                  <a:pt x="334975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6" name="object 16"/>
          <p:cNvSpPr txBox="1"/>
          <p:nvPr/>
        </p:nvSpPr>
        <p:spPr>
          <a:xfrm>
            <a:off x="2458403" y="4329075"/>
            <a:ext cx="1082516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350" dirty="0">
                <a:solidFill>
                  <a:srgbClr val="FFFFFF"/>
                </a:solidFill>
                <a:latin typeface="Calibri"/>
                <a:cs typeface="Calibri"/>
              </a:rPr>
              <a:t>Graph</a:t>
            </a:r>
            <a:r>
              <a:rPr sz="1350" spc="-6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50" spc="-8" dirty="0">
                <a:solidFill>
                  <a:srgbClr val="FFFFFF"/>
                </a:solidFill>
                <a:latin typeface="Calibri"/>
                <a:cs typeface="Calibri"/>
              </a:rPr>
              <a:t>traversal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5151787" y="4185284"/>
            <a:ext cx="285750" cy="488633"/>
          </a:xfrm>
          <a:custGeom>
            <a:avLst/>
            <a:gdLst/>
            <a:ahLst/>
            <a:cxnLst/>
            <a:rect l="l" t="t" r="r" b="b"/>
            <a:pathLst>
              <a:path w="381000" h="651510">
                <a:moveTo>
                  <a:pt x="43942" y="0"/>
                </a:moveTo>
                <a:lnTo>
                  <a:pt x="0" y="0"/>
                </a:lnTo>
                <a:lnTo>
                  <a:pt x="0" y="8890"/>
                </a:lnTo>
                <a:lnTo>
                  <a:pt x="0" y="643890"/>
                </a:lnTo>
                <a:lnTo>
                  <a:pt x="0" y="651510"/>
                </a:lnTo>
                <a:lnTo>
                  <a:pt x="43942" y="651510"/>
                </a:lnTo>
                <a:lnTo>
                  <a:pt x="43942" y="643890"/>
                </a:lnTo>
                <a:lnTo>
                  <a:pt x="16383" y="643890"/>
                </a:lnTo>
                <a:lnTo>
                  <a:pt x="16383" y="8890"/>
                </a:lnTo>
                <a:lnTo>
                  <a:pt x="43942" y="8890"/>
                </a:lnTo>
                <a:lnTo>
                  <a:pt x="43942" y="0"/>
                </a:lnTo>
                <a:close/>
              </a:path>
              <a:path w="381000" h="651510">
                <a:moveTo>
                  <a:pt x="380873" y="0"/>
                </a:moveTo>
                <a:lnTo>
                  <a:pt x="336931" y="0"/>
                </a:lnTo>
                <a:lnTo>
                  <a:pt x="336931" y="8890"/>
                </a:lnTo>
                <a:lnTo>
                  <a:pt x="364490" y="8890"/>
                </a:lnTo>
                <a:lnTo>
                  <a:pt x="364490" y="643890"/>
                </a:lnTo>
                <a:lnTo>
                  <a:pt x="336931" y="643890"/>
                </a:lnTo>
                <a:lnTo>
                  <a:pt x="336931" y="651510"/>
                </a:lnTo>
                <a:lnTo>
                  <a:pt x="380873" y="651510"/>
                </a:lnTo>
                <a:lnTo>
                  <a:pt x="380873" y="643890"/>
                </a:lnTo>
                <a:lnTo>
                  <a:pt x="380873" y="8890"/>
                </a:lnTo>
                <a:lnTo>
                  <a:pt x="38087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18" name="object 18"/>
          <p:cNvSpPr txBox="1"/>
          <p:nvPr/>
        </p:nvSpPr>
        <p:spPr>
          <a:xfrm>
            <a:off x="5178743" y="4146423"/>
            <a:ext cx="234315" cy="56932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lnSpc>
                <a:spcPts val="1073"/>
              </a:lnSpc>
              <a:spcBef>
                <a:spcPts val="75"/>
              </a:spcBef>
            </a:pPr>
            <a:r>
              <a:rPr sz="900" spc="-15" dirty="0">
                <a:latin typeface="Cambria Math"/>
                <a:cs typeface="Cambria Math"/>
              </a:rPr>
              <a:t>0.34</a:t>
            </a:r>
            <a:endParaRPr sz="900">
              <a:latin typeface="Cambria Math"/>
              <a:cs typeface="Cambria Math"/>
            </a:endParaRPr>
          </a:p>
          <a:p>
            <a:pPr marL="9525">
              <a:lnSpc>
                <a:spcPts val="1061"/>
              </a:lnSpc>
            </a:pPr>
            <a:r>
              <a:rPr sz="900" spc="-15" dirty="0">
                <a:latin typeface="Cambria Math"/>
                <a:cs typeface="Cambria Math"/>
              </a:rPr>
              <a:t>0.22</a:t>
            </a:r>
            <a:endParaRPr sz="900">
              <a:latin typeface="Cambria Math"/>
              <a:cs typeface="Cambria Math"/>
            </a:endParaRPr>
          </a:p>
          <a:p>
            <a:pPr marL="9525">
              <a:lnSpc>
                <a:spcPts val="1054"/>
              </a:lnSpc>
            </a:pPr>
            <a:r>
              <a:rPr sz="900" spc="-15" dirty="0">
                <a:latin typeface="Cambria Math"/>
                <a:cs typeface="Cambria Math"/>
              </a:rPr>
              <a:t>0.68</a:t>
            </a:r>
            <a:endParaRPr sz="900">
              <a:latin typeface="Cambria Math"/>
              <a:cs typeface="Cambria Math"/>
            </a:endParaRPr>
          </a:p>
          <a:p>
            <a:pPr marL="9525">
              <a:lnSpc>
                <a:spcPts val="1061"/>
              </a:lnSpc>
            </a:pPr>
            <a:r>
              <a:rPr sz="900" spc="-15" dirty="0">
                <a:latin typeface="Cambria Math"/>
                <a:cs typeface="Cambria Math"/>
              </a:rPr>
              <a:t>0.71</a:t>
            </a:r>
            <a:endParaRPr sz="900">
              <a:latin typeface="Cambria Math"/>
              <a:cs typeface="Cambria Math"/>
            </a:endParaRPr>
          </a:p>
        </p:txBody>
      </p:sp>
      <p:graphicFrame>
        <p:nvGraphicFramePr>
          <p:cNvPr id="19" name="object 19"/>
          <p:cNvGraphicFramePr>
            <a:graphicFrameLocks noGrp="1"/>
          </p:cNvGraphicFramePr>
          <p:nvPr/>
        </p:nvGraphicFramePr>
        <p:xfrm>
          <a:off x="5960078" y="4125849"/>
          <a:ext cx="174784" cy="59388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47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48590"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500" spc="-50" dirty="0">
                          <a:latin typeface="Consolas"/>
                          <a:cs typeface="Consolas"/>
                        </a:rPr>
                        <a:t>0</a:t>
                      </a:r>
                      <a:endParaRPr sz="500">
                        <a:latin typeface="Consolas"/>
                        <a:cs typeface="Consolas"/>
                      </a:endParaRPr>
                    </a:p>
                  </a:txBody>
                  <a:tcPr marL="0" marR="0" marT="33338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AE4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8114"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500" spc="-50" dirty="0">
                          <a:latin typeface="Consolas"/>
                          <a:cs typeface="Consolas"/>
                        </a:rPr>
                        <a:t>1</a:t>
                      </a:r>
                      <a:endParaRPr sz="500">
                        <a:latin typeface="Consolas"/>
                        <a:cs typeface="Consolas"/>
                      </a:endParaRPr>
                    </a:p>
                  </a:txBody>
                  <a:tcPr marL="0" marR="0" marT="33338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AE4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8590"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500" spc="-50" dirty="0">
                          <a:latin typeface="Consolas"/>
                          <a:cs typeface="Consolas"/>
                        </a:rPr>
                        <a:t>0</a:t>
                      </a:r>
                      <a:endParaRPr sz="500">
                        <a:latin typeface="Consolas"/>
                        <a:cs typeface="Consolas"/>
                      </a:endParaRPr>
                    </a:p>
                  </a:txBody>
                  <a:tcPr marL="0" marR="0" marT="33338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AE4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8590"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500" spc="-50" dirty="0">
                          <a:latin typeface="Consolas"/>
                          <a:cs typeface="Consolas"/>
                        </a:rPr>
                        <a:t>0</a:t>
                      </a:r>
                      <a:endParaRPr sz="500">
                        <a:latin typeface="Consolas"/>
                        <a:cs typeface="Consolas"/>
                      </a:endParaRPr>
                    </a:p>
                  </a:txBody>
                  <a:tcPr marL="0" marR="0" marT="33814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AE4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20" name="object 20"/>
          <p:cNvGrpSpPr/>
          <p:nvPr/>
        </p:nvGrpSpPr>
        <p:grpSpPr>
          <a:xfrm>
            <a:off x="5509260" y="3274029"/>
            <a:ext cx="848678" cy="1289209"/>
            <a:chOff x="7345680" y="4365371"/>
            <a:chExt cx="1131570" cy="1718945"/>
          </a:xfrm>
        </p:grpSpPr>
        <p:sp>
          <p:nvSpPr>
            <p:cNvPr id="21" name="object 21"/>
            <p:cNvSpPr/>
            <p:nvPr/>
          </p:nvSpPr>
          <p:spPr>
            <a:xfrm>
              <a:off x="7345680" y="4471416"/>
              <a:ext cx="387350" cy="1612900"/>
            </a:xfrm>
            <a:custGeom>
              <a:avLst/>
              <a:gdLst/>
              <a:ahLst/>
              <a:cxnLst/>
              <a:rect l="l" t="t" r="r" b="b"/>
              <a:pathLst>
                <a:path w="387350" h="1612900">
                  <a:moveTo>
                    <a:pt x="387096" y="1432560"/>
                  </a:moveTo>
                  <a:lnTo>
                    <a:pt x="207264" y="1252728"/>
                  </a:lnTo>
                  <a:lnTo>
                    <a:pt x="207264" y="1342644"/>
                  </a:lnTo>
                  <a:lnTo>
                    <a:pt x="0" y="1342644"/>
                  </a:lnTo>
                  <a:lnTo>
                    <a:pt x="0" y="1522476"/>
                  </a:lnTo>
                  <a:lnTo>
                    <a:pt x="207264" y="1522476"/>
                  </a:lnTo>
                  <a:lnTo>
                    <a:pt x="207264" y="1612392"/>
                  </a:lnTo>
                  <a:lnTo>
                    <a:pt x="387096" y="1432560"/>
                  </a:lnTo>
                  <a:close/>
                </a:path>
                <a:path w="387350" h="1612900">
                  <a:moveTo>
                    <a:pt x="387096" y="179832"/>
                  </a:moveTo>
                  <a:lnTo>
                    <a:pt x="207264" y="0"/>
                  </a:lnTo>
                  <a:lnTo>
                    <a:pt x="207264" y="89916"/>
                  </a:lnTo>
                  <a:lnTo>
                    <a:pt x="0" y="89916"/>
                  </a:lnTo>
                  <a:lnTo>
                    <a:pt x="0" y="269748"/>
                  </a:lnTo>
                  <a:lnTo>
                    <a:pt x="207264" y="269748"/>
                  </a:lnTo>
                  <a:lnTo>
                    <a:pt x="207264" y="359664"/>
                  </a:lnTo>
                  <a:lnTo>
                    <a:pt x="387096" y="17983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22" name="object 22"/>
            <p:cNvSpPr/>
            <p:nvPr/>
          </p:nvSpPr>
          <p:spPr>
            <a:xfrm>
              <a:off x="7764653" y="4371721"/>
              <a:ext cx="706120" cy="561340"/>
            </a:xfrm>
            <a:custGeom>
              <a:avLst/>
              <a:gdLst/>
              <a:ahLst/>
              <a:cxnLst/>
              <a:rect l="l" t="t" r="r" b="b"/>
              <a:pathLst>
                <a:path w="706120" h="561339">
                  <a:moveTo>
                    <a:pt x="6350" y="0"/>
                  </a:moveTo>
                  <a:lnTo>
                    <a:pt x="6350" y="561339"/>
                  </a:lnTo>
                </a:path>
                <a:path w="706120" h="561339">
                  <a:moveTo>
                    <a:pt x="699770" y="0"/>
                  </a:moveTo>
                  <a:lnTo>
                    <a:pt x="699770" y="561339"/>
                  </a:lnTo>
                </a:path>
                <a:path w="706120" h="561339">
                  <a:moveTo>
                    <a:pt x="0" y="6349"/>
                  </a:moveTo>
                  <a:lnTo>
                    <a:pt x="706120" y="6349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/>
            </a:p>
          </p:txBody>
        </p:sp>
      </p:grpSp>
      <p:sp>
        <p:nvSpPr>
          <p:cNvPr id="23" name="object 23"/>
          <p:cNvSpPr txBox="1"/>
          <p:nvPr/>
        </p:nvSpPr>
        <p:spPr>
          <a:xfrm>
            <a:off x="5833015" y="3307652"/>
            <a:ext cx="510540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65246">
              <a:spcBef>
                <a:spcPts val="75"/>
              </a:spcBef>
            </a:pPr>
            <a:r>
              <a:rPr sz="900" dirty="0">
                <a:latin typeface="Franklin Gothic Medium"/>
                <a:cs typeface="Franklin Gothic Medium"/>
              </a:rPr>
              <a:t>ID:</a:t>
            </a:r>
            <a:r>
              <a:rPr sz="900" spc="-11" dirty="0">
                <a:latin typeface="Franklin Gothic Medium"/>
                <a:cs typeface="Franklin Gothic Medium"/>
              </a:rPr>
              <a:t> </a:t>
            </a:r>
            <a:r>
              <a:rPr sz="900" spc="-38" dirty="0">
                <a:latin typeface="Franklin Gothic Medium"/>
                <a:cs typeface="Franklin Gothic Medium"/>
              </a:rPr>
              <a:t>2</a:t>
            </a:r>
            <a:endParaRPr sz="900">
              <a:latin typeface="Franklin Gothic Medium"/>
              <a:cs typeface="Franklin Gothic Medium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5828252" y="3489293"/>
            <a:ext cx="520065" cy="172163"/>
          </a:xfrm>
          <a:prstGeom prst="rect">
            <a:avLst/>
          </a:prstGeom>
          <a:solidFill>
            <a:srgbClr val="FAE4D5"/>
          </a:solidFill>
          <a:ln w="12700">
            <a:solidFill>
              <a:srgbClr val="000000"/>
            </a:solidFill>
          </a:ln>
        </p:spPr>
        <p:txBody>
          <a:bodyPr vert="horz" wrap="square" lIns="0" tIns="33338" rIns="0" bIns="0" rtlCol="0">
            <a:spAutoFit/>
          </a:bodyPr>
          <a:lstStyle/>
          <a:p>
            <a:pPr marL="70009">
              <a:spcBef>
                <a:spcPts val="263"/>
              </a:spcBef>
            </a:pPr>
            <a:r>
              <a:rPr sz="900" dirty="0">
                <a:latin typeface="Franklin Gothic Medium"/>
                <a:cs typeface="Franklin Gothic Medium"/>
              </a:rPr>
              <a:t>ID:</a:t>
            </a:r>
            <a:r>
              <a:rPr sz="900" spc="-8" dirty="0">
                <a:latin typeface="Franklin Gothic Medium"/>
                <a:cs typeface="Franklin Gothic Medium"/>
              </a:rPr>
              <a:t> </a:t>
            </a:r>
            <a:r>
              <a:rPr sz="900" spc="-19" dirty="0">
                <a:latin typeface="Franklin Gothic Medium"/>
                <a:cs typeface="Franklin Gothic Medium"/>
              </a:rPr>
              <a:t>123</a:t>
            </a:r>
            <a:endParaRPr sz="900">
              <a:latin typeface="Franklin Gothic Medium"/>
              <a:cs typeface="Franklin Gothic Medium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5151787" y="3247072"/>
            <a:ext cx="285750" cy="488633"/>
          </a:xfrm>
          <a:custGeom>
            <a:avLst/>
            <a:gdLst/>
            <a:ahLst/>
            <a:cxnLst/>
            <a:rect l="l" t="t" r="r" b="b"/>
            <a:pathLst>
              <a:path w="381000" h="651510">
                <a:moveTo>
                  <a:pt x="43942" y="0"/>
                </a:moveTo>
                <a:lnTo>
                  <a:pt x="0" y="0"/>
                </a:lnTo>
                <a:lnTo>
                  <a:pt x="0" y="8890"/>
                </a:lnTo>
                <a:lnTo>
                  <a:pt x="0" y="642620"/>
                </a:lnTo>
                <a:lnTo>
                  <a:pt x="0" y="651510"/>
                </a:lnTo>
                <a:lnTo>
                  <a:pt x="43942" y="651510"/>
                </a:lnTo>
                <a:lnTo>
                  <a:pt x="43942" y="642620"/>
                </a:lnTo>
                <a:lnTo>
                  <a:pt x="16383" y="642620"/>
                </a:lnTo>
                <a:lnTo>
                  <a:pt x="16383" y="8890"/>
                </a:lnTo>
                <a:lnTo>
                  <a:pt x="43942" y="8890"/>
                </a:lnTo>
                <a:lnTo>
                  <a:pt x="43942" y="0"/>
                </a:lnTo>
                <a:close/>
              </a:path>
              <a:path w="381000" h="651510">
                <a:moveTo>
                  <a:pt x="380873" y="0"/>
                </a:moveTo>
                <a:lnTo>
                  <a:pt x="336931" y="0"/>
                </a:lnTo>
                <a:lnTo>
                  <a:pt x="336931" y="8890"/>
                </a:lnTo>
                <a:lnTo>
                  <a:pt x="364490" y="8890"/>
                </a:lnTo>
                <a:lnTo>
                  <a:pt x="364490" y="642620"/>
                </a:lnTo>
                <a:lnTo>
                  <a:pt x="336931" y="642620"/>
                </a:lnTo>
                <a:lnTo>
                  <a:pt x="336931" y="651510"/>
                </a:lnTo>
                <a:lnTo>
                  <a:pt x="380873" y="651510"/>
                </a:lnTo>
                <a:lnTo>
                  <a:pt x="380873" y="642620"/>
                </a:lnTo>
                <a:lnTo>
                  <a:pt x="380873" y="8890"/>
                </a:lnTo>
                <a:lnTo>
                  <a:pt x="38087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26" name="object 26"/>
          <p:cNvSpPr txBox="1"/>
          <p:nvPr/>
        </p:nvSpPr>
        <p:spPr>
          <a:xfrm>
            <a:off x="5178743" y="3207544"/>
            <a:ext cx="234315" cy="56932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lnSpc>
                <a:spcPts val="1073"/>
              </a:lnSpc>
              <a:spcBef>
                <a:spcPts val="75"/>
              </a:spcBef>
            </a:pPr>
            <a:r>
              <a:rPr sz="900" spc="-15" dirty="0">
                <a:latin typeface="Cambria Math"/>
                <a:cs typeface="Cambria Math"/>
              </a:rPr>
              <a:t>0.34</a:t>
            </a:r>
            <a:endParaRPr sz="900">
              <a:latin typeface="Cambria Math"/>
              <a:cs typeface="Cambria Math"/>
            </a:endParaRPr>
          </a:p>
          <a:p>
            <a:pPr marL="9525">
              <a:lnSpc>
                <a:spcPts val="1061"/>
              </a:lnSpc>
            </a:pPr>
            <a:r>
              <a:rPr sz="900" spc="-15" dirty="0">
                <a:latin typeface="Cambria Math"/>
                <a:cs typeface="Cambria Math"/>
              </a:rPr>
              <a:t>0.22</a:t>
            </a:r>
            <a:endParaRPr sz="900">
              <a:latin typeface="Cambria Math"/>
              <a:cs typeface="Cambria Math"/>
            </a:endParaRPr>
          </a:p>
          <a:p>
            <a:pPr marL="9525">
              <a:lnSpc>
                <a:spcPts val="1054"/>
              </a:lnSpc>
            </a:pPr>
            <a:r>
              <a:rPr sz="900" spc="-15" dirty="0">
                <a:latin typeface="Cambria Math"/>
                <a:cs typeface="Cambria Math"/>
              </a:rPr>
              <a:t>0.68</a:t>
            </a:r>
            <a:endParaRPr sz="900">
              <a:latin typeface="Cambria Math"/>
              <a:cs typeface="Cambria Math"/>
            </a:endParaRPr>
          </a:p>
          <a:p>
            <a:pPr marL="9525">
              <a:lnSpc>
                <a:spcPts val="1061"/>
              </a:lnSpc>
            </a:pPr>
            <a:r>
              <a:rPr sz="900" spc="-15" dirty="0">
                <a:latin typeface="Cambria Math"/>
                <a:cs typeface="Cambria Math"/>
              </a:rPr>
              <a:t>0.71</a:t>
            </a:r>
            <a:endParaRPr sz="900">
              <a:latin typeface="Cambria Math"/>
              <a:cs typeface="Cambria Math"/>
            </a:endParaRPr>
          </a:p>
        </p:txBody>
      </p:sp>
      <p:grpSp>
        <p:nvGrpSpPr>
          <p:cNvPr id="27" name="object 27"/>
          <p:cNvGrpSpPr/>
          <p:nvPr/>
        </p:nvGrpSpPr>
        <p:grpSpPr>
          <a:xfrm>
            <a:off x="4660868" y="420338"/>
            <a:ext cx="2009775" cy="4355783"/>
            <a:chOff x="6214490" y="560451"/>
            <a:chExt cx="2679700" cy="5807710"/>
          </a:xfrm>
        </p:grpSpPr>
        <p:sp>
          <p:nvSpPr>
            <p:cNvPr id="28" name="object 28"/>
            <p:cNvSpPr/>
            <p:nvPr/>
          </p:nvSpPr>
          <p:spPr>
            <a:xfrm>
              <a:off x="6598919" y="5303520"/>
              <a:ext cx="2024380" cy="1054735"/>
            </a:xfrm>
            <a:custGeom>
              <a:avLst/>
              <a:gdLst/>
              <a:ahLst/>
              <a:cxnLst/>
              <a:rect l="l" t="t" r="r" b="b"/>
              <a:pathLst>
                <a:path w="2024379" h="1054735">
                  <a:moveTo>
                    <a:pt x="0" y="91439"/>
                  </a:moveTo>
                  <a:lnTo>
                    <a:pt x="7179" y="55828"/>
                  </a:lnTo>
                  <a:lnTo>
                    <a:pt x="26765" y="26765"/>
                  </a:lnTo>
                  <a:lnTo>
                    <a:pt x="55828" y="7179"/>
                  </a:lnTo>
                  <a:lnTo>
                    <a:pt x="91439" y="0"/>
                  </a:lnTo>
                  <a:lnTo>
                    <a:pt x="1932431" y="0"/>
                  </a:lnTo>
                  <a:lnTo>
                    <a:pt x="1968043" y="7179"/>
                  </a:lnTo>
                  <a:lnTo>
                    <a:pt x="1997106" y="26765"/>
                  </a:lnTo>
                  <a:lnTo>
                    <a:pt x="2016692" y="55828"/>
                  </a:lnTo>
                  <a:lnTo>
                    <a:pt x="2023872" y="91439"/>
                  </a:lnTo>
                  <a:lnTo>
                    <a:pt x="2023872" y="963142"/>
                  </a:lnTo>
                  <a:lnTo>
                    <a:pt x="2016692" y="998742"/>
                  </a:lnTo>
                  <a:lnTo>
                    <a:pt x="1997106" y="1027815"/>
                  </a:lnTo>
                  <a:lnTo>
                    <a:pt x="1968043" y="1047419"/>
                  </a:lnTo>
                  <a:lnTo>
                    <a:pt x="1932431" y="1054607"/>
                  </a:lnTo>
                  <a:lnTo>
                    <a:pt x="91439" y="1054607"/>
                  </a:lnTo>
                  <a:lnTo>
                    <a:pt x="55828" y="1047419"/>
                  </a:lnTo>
                  <a:lnTo>
                    <a:pt x="26765" y="1027815"/>
                  </a:lnTo>
                  <a:lnTo>
                    <a:pt x="7179" y="998742"/>
                  </a:lnTo>
                  <a:lnTo>
                    <a:pt x="0" y="963142"/>
                  </a:lnTo>
                  <a:lnTo>
                    <a:pt x="0" y="91439"/>
                  </a:lnTo>
                  <a:close/>
                </a:path>
              </a:pathLst>
            </a:custGeom>
            <a:ln w="1904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29" name="object 29"/>
            <p:cNvSpPr/>
            <p:nvPr/>
          </p:nvSpPr>
          <p:spPr>
            <a:xfrm>
              <a:off x="8686800" y="4282439"/>
              <a:ext cx="207645" cy="1847214"/>
            </a:xfrm>
            <a:custGeom>
              <a:avLst/>
              <a:gdLst/>
              <a:ahLst/>
              <a:cxnLst/>
              <a:rect l="l" t="t" r="r" b="b"/>
              <a:pathLst>
                <a:path w="207645" h="1847214">
                  <a:moveTo>
                    <a:pt x="192024" y="298704"/>
                  </a:moveTo>
                  <a:lnTo>
                    <a:pt x="96012" y="0"/>
                  </a:lnTo>
                  <a:lnTo>
                    <a:pt x="96012" y="149352"/>
                  </a:lnTo>
                  <a:lnTo>
                    <a:pt x="0" y="149352"/>
                  </a:lnTo>
                  <a:lnTo>
                    <a:pt x="0" y="448056"/>
                  </a:lnTo>
                  <a:lnTo>
                    <a:pt x="96012" y="448056"/>
                  </a:lnTo>
                  <a:lnTo>
                    <a:pt x="96012" y="597408"/>
                  </a:lnTo>
                  <a:lnTo>
                    <a:pt x="192024" y="298704"/>
                  </a:lnTo>
                  <a:close/>
                </a:path>
                <a:path w="207645" h="1847214">
                  <a:moveTo>
                    <a:pt x="207264" y="1548384"/>
                  </a:moveTo>
                  <a:lnTo>
                    <a:pt x="109728" y="1249680"/>
                  </a:lnTo>
                  <a:lnTo>
                    <a:pt x="109728" y="1399032"/>
                  </a:lnTo>
                  <a:lnTo>
                    <a:pt x="12192" y="1399032"/>
                  </a:lnTo>
                  <a:lnTo>
                    <a:pt x="12192" y="1697736"/>
                  </a:lnTo>
                  <a:lnTo>
                    <a:pt x="109728" y="1697736"/>
                  </a:lnTo>
                  <a:lnTo>
                    <a:pt x="109728" y="1847088"/>
                  </a:lnTo>
                  <a:lnTo>
                    <a:pt x="207264" y="154838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30" name="object 30"/>
            <p:cNvSpPr/>
            <p:nvPr/>
          </p:nvSpPr>
          <p:spPr>
            <a:xfrm>
              <a:off x="6224015" y="569976"/>
              <a:ext cx="0" cy="2491105"/>
            </a:xfrm>
            <a:custGeom>
              <a:avLst/>
              <a:gdLst/>
              <a:ahLst/>
              <a:cxnLst/>
              <a:rect l="l" t="t" r="r" b="b"/>
              <a:pathLst>
                <a:path h="2491105">
                  <a:moveTo>
                    <a:pt x="0" y="0"/>
                  </a:moveTo>
                  <a:lnTo>
                    <a:pt x="0" y="2490978"/>
                  </a:lnTo>
                </a:path>
              </a:pathLst>
            </a:custGeom>
            <a:ln w="19050">
              <a:solidFill>
                <a:srgbClr val="0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 sz="1050"/>
            </a:p>
          </p:txBody>
        </p:sp>
      </p:grpSp>
      <p:sp>
        <p:nvSpPr>
          <p:cNvPr id="31" name="object 31"/>
          <p:cNvSpPr txBox="1"/>
          <p:nvPr/>
        </p:nvSpPr>
        <p:spPr>
          <a:xfrm>
            <a:off x="3051429" y="566737"/>
            <a:ext cx="1179671" cy="748762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223838" indent="-214313">
              <a:spcBef>
                <a:spcPts val="79"/>
              </a:spcBef>
              <a:buFont typeface="Wingdings"/>
              <a:buChar char=""/>
              <a:tabLst>
                <a:tab pos="223838" algn="l"/>
              </a:tabLst>
            </a:pPr>
            <a:r>
              <a:rPr sz="1200" spc="-8" dirty="0">
                <a:latin typeface="Calibri"/>
                <a:cs typeface="Calibri"/>
              </a:rPr>
              <a:t>k-means</a:t>
            </a:r>
            <a:endParaRPr sz="1200">
              <a:latin typeface="Calibri"/>
              <a:cs typeface="Calibri"/>
            </a:endParaRPr>
          </a:p>
          <a:p>
            <a:pPr marL="223838" indent="-214313">
              <a:buFont typeface="Wingdings"/>
              <a:buChar char=""/>
              <a:tabLst>
                <a:tab pos="223838" algn="l"/>
              </a:tabLst>
            </a:pPr>
            <a:r>
              <a:rPr sz="1200" spc="-8" dirty="0">
                <a:latin typeface="Calibri"/>
                <a:cs typeface="Calibri"/>
              </a:rPr>
              <a:t>PQ/OPQ</a:t>
            </a:r>
            <a:endParaRPr sz="1200">
              <a:latin typeface="Calibri"/>
              <a:cs typeface="Calibri"/>
            </a:endParaRPr>
          </a:p>
          <a:p>
            <a:pPr marL="223838" indent="-214313">
              <a:buFont typeface="Wingdings"/>
              <a:buChar char=""/>
              <a:tabLst>
                <a:tab pos="223838" algn="l"/>
              </a:tabLst>
            </a:pPr>
            <a:r>
              <a:rPr sz="1200" dirty="0">
                <a:latin typeface="Calibri"/>
                <a:cs typeface="Calibri"/>
              </a:rPr>
              <a:t>Graph</a:t>
            </a:r>
            <a:r>
              <a:rPr sz="1200" spc="-38" dirty="0">
                <a:latin typeface="Calibri"/>
                <a:cs typeface="Calibri"/>
              </a:rPr>
              <a:t> </a:t>
            </a:r>
            <a:r>
              <a:rPr sz="1200" spc="-8" dirty="0">
                <a:latin typeface="Calibri"/>
                <a:cs typeface="Calibri"/>
              </a:rPr>
              <a:t>traversal</a:t>
            </a:r>
            <a:endParaRPr sz="1200">
              <a:latin typeface="Calibri"/>
              <a:cs typeface="Calibri"/>
            </a:endParaRPr>
          </a:p>
          <a:p>
            <a:pPr marL="223838" indent="-214313">
              <a:spcBef>
                <a:spcPts val="4"/>
              </a:spcBef>
              <a:buFont typeface="Wingdings"/>
              <a:buChar char=""/>
              <a:tabLst>
                <a:tab pos="223838" algn="l"/>
              </a:tabLst>
            </a:pPr>
            <a:r>
              <a:rPr sz="1200" spc="-15" dirty="0">
                <a:latin typeface="Calibri"/>
                <a:cs typeface="Calibri"/>
              </a:rPr>
              <a:t>etc…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4998625" y="575938"/>
            <a:ext cx="1402556" cy="749244"/>
          </a:xfrm>
          <a:prstGeom prst="rect">
            <a:avLst/>
          </a:prstGeom>
        </p:spPr>
        <p:txBody>
          <a:bodyPr vert="horz" wrap="square" lIns="0" tIns="10478" rIns="0" bIns="0" rtlCol="0">
            <a:spAutoFit/>
          </a:bodyPr>
          <a:lstStyle/>
          <a:p>
            <a:pPr marL="223838" indent="-214313">
              <a:spcBef>
                <a:spcPts val="83"/>
              </a:spcBef>
              <a:buFont typeface="Wingdings"/>
              <a:buChar char=""/>
              <a:tabLst>
                <a:tab pos="223838" algn="l"/>
              </a:tabLst>
            </a:pPr>
            <a:r>
              <a:rPr sz="1200" dirty="0">
                <a:latin typeface="Calibri"/>
                <a:cs typeface="Calibri"/>
              </a:rPr>
              <a:t>Raw</a:t>
            </a:r>
            <a:r>
              <a:rPr sz="1200" spc="-19" dirty="0">
                <a:latin typeface="Calibri"/>
                <a:cs typeface="Calibri"/>
              </a:rPr>
              <a:t> </a:t>
            </a:r>
            <a:r>
              <a:rPr sz="1200" spc="-15" dirty="0">
                <a:latin typeface="Calibri"/>
                <a:cs typeface="Calibri"/>
              </a:rPr>
              <a:t>data</a:t>
            </a:r>
            <a:endParaRPr sz="1200">
              <a:latin typeface="Calibri"/>
              <a:cs typeface="Calibri"/>
            </a:endParaRPr>
          </a:p>
          <a:p>
            <a:pPr marL="223838" indent="-214313">
              <a:buFont typeface="Wingdings"/>
              <a:buChar char=""/>
              <a:tabLst>
                <a:tab pos="223838" algn="l"/>
              </a:tabLst>
            </a:pPr>
            <a:r>
              <a:rPr sz="1200" dirty="0">
                <a:latin typeface="Calibri"/>
                <a:cs typeface="Calibri"/>
              </a:rPr>
              <a:t>Scalar</a:t>
            </a:r>
            <a:r>
              <a:rPr sz="1200" spc="-38" dirty="0">
                <a:latin typeface="Calibri"/>
                <a:cs typeface="Calibri"/>
              </a:rPr>
              <a:t> </a:t>
            </a:r>
            <a:r>
              <a:rPr sz="1200" spc="-8" dirty="0">
                <a:latin typeface="Calibri"/>
                <a:cs typeface="Calibri"/>
              </a:rPr>
              <a:t>quantization</a:t>
            </a:r>
            <a:endParaRPr sz="1200">
              <a:latin typeface="Calibri"/>
              <a:cs typeface="Calibri"/>
            </a:endParaRPr>
          </a:p>
          <a:p>
            <a:pPr marL="223838" indent="-214313">
              <a:buFont typeface="Wingdings"/>
              <a:buChar char=""/>
              <a:tabLst>
                <a:tab pos="223838" algn="l"/>
              </a:tabLst>
            </a:pPr>
            <a:r>
              <a:rPr sz="1200" spc="-8" dirty="0">
                <a:latin typeface="Calibri"/>
                <a:cs typeface="Calibri"/>
              </a:rPr>
              <a:t>PQ/OPQ</a:t>
            </a:r>
            <a:endParaRPr sz="1200">
              <a:latin typeface="Calibri"/>
              <a:cs typeface="Calibri"/>
            </a:endParaRPr>
          </a:p>
          <a:p>
            <a:pPr marL="223838" indent="-214313">
              <a:spcBef>
                <a:spcPts val="4"/>
              </a:spcBef>
              <a:buFont typeface="Wingdings"/>
              <a:buChar char=""/>
              <a:tabLst>
                <a:tab pos="223838" algn="l"/>
              </a:tabLst>
            </a:pPr>
            <a:r>
              <a:rPr sz="1200" spc="-15" dirty="0">
                <a:latin typeface="Calibri"/>
                <a:cs typeface="Calibri"/>
              </a:rPr>
              <a:t>etc…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33" name="object 33"/>
          <p:cNvGrpSpPr/>
          <p:nvPr/>
        </p:nvGrpSpPr>
        <p:grpSpPr>
          <a:xfrm>
            <a:off x="2688907" y="222313"/>
            <a:ext cx="3997166" cy="2968943"/>
            <a:chOff x="3585209" y="296418"/>
            <a:chExt cx="5329555" cy="3958590"/>
          </a:xfrm>
        </p:grpSpPr>
        <p:sp>
          <p:nvSpPr>
            <p:cNvPr id="34" name="object 34"/>
            <p:cNvSpPr/>
            <p:nvPr/>
          </p:nvSpPr>
          <p:spPr>
            <a:xfrm>
              <a:off x="3604259" y="315468"/>
              <a:ext cx="5291455" cy="2871470"/>
            </a:xfrm>
            <a:custGeom>
              <a:avLst/>
              <a:gdLst/>
              <a:ahLst/>
              <a:cxnLst/>
              <a:rect l="l" t="t" r="r" b="b"/>
              <a:pathLst>
                <a:path w="5291455" h="2871470">
                  <a:moveTo>
                    <a:pt x="0" y="107060"/>
                  </a:moveTo>
                  <a:lnTo>
                    <a:pt x="8405" y="65365"/>
                  </a:lnTo>
                  <a:lnTo>
                    <a:pt x="31337" y="31337"/>
                  </a:lnTo>
                  <a:lnTo>
                    <a:pt x="65365" y="8405"/>
                  </a:lnTo>
                  <a:lnTo>
                    <a:pt x="107061" y="0"/>
                  </a:lnTo>
                  <a:lnTo>
                    <a:pt x="5184267" y="0"/>
                  </a:lnTo>
                  <a:lnTo>
                    <a:pt x="5225962" y="8405"/>
                  </a:lnTo>
                  <a:lnTo>
                    <a:pt x="5259990" y="31337"/>
                  </a:lnTo>
                  <a:lnTo>
                    <a:pt x="5282922" y="65365"/>
                  </a:lnTo>
                  <a:lnTo>
                    <a:pt x="5291328" y="107060"/>
                  </a:lnTo>
                  <a:lnTo>
                    <a:pt x="5291328" y="2764154"/>
                  </a:lnTo>
                  <a:lnTo>
                    <a:pt x="5282922" y="2805850"/>
                  </a:lnTo>
                  <a:lnTo>
                    <a:pt x="5259990" y="2839878"/>
                  </a:lnTo>
                  <a:lnTo>
                    <a:pt x="5225962" y="2862810"/>
                  </a:lnTo>
                  <a:lnTo>
                    <a:pt x="5184267" y="2871216"/>
                  </a:lnTo>
                  <a:lnTo>
                    <a:pt x="107061" y="2871216"/>
                  </a:lnTo>
                  <a:lnTo>
                    <a:pt x="65365" y="2862810"/>
                  </a:lnTo>
                  <a:lnTo>
                    <a:pt x="31337" y="2839878"/>
                  </a:lnTo>
                  <a:lnTo>
                    <a:pt x="8405" y="2805850"/>
                  </a:lnTo>
                  <a:lnTo>
                    <a:pt x="0" y="2764154"/>
                  </a:lnTo>
                  <a:lnTo>
                    <a:pt x="0" y="107060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35" name="object 35"/>
            <p:cNvSpPr/>
            <p:nvPr/>
          </p:nvSpPr>
          <p:spPr>
            <a:xfrm>
              <a:off x="6684263" y="3947159"/>
              <a:ext cx="1853564" cy="307975"/>
            </a:xfrm>
            <a:custGeom>
              <a:avLst/>
              <a:gdLst/>
              <a:ahLst/>
              <a:cxnLst/>
              <a:rect l="l" t="t" r="r" b="b"/>
              <a:pathLst>
                <a:path w="1853565" h="307975">
                  <a:moveTo>
                    <a:pt x="1801876" y="0"/>
                  </a:moveTo>
                  <a:lnTo>
                    <a:pt x="51307" y="0"/>
                  </a:lnTo>
                  <a:lnTo>
                    <a:pt x="31343" y="4034"/>
                  </a:lnTo>
                  <a:lnTo>
                    <a:pt x="15033" y="15033"/>
                  </a:lnTo>
                  <a:lnTo>
                    <a:pt x="4034" y="31343"/>
                  </a:lnTo>
                  <a:lnTo>
                    <a:pt x="0" y="51307"/>
                  </a:lnTo>
                  <a:lnTo>
                    <a:pt x="0" y="256539"/>
                  </a:lnTo>
                  <a:lnTo>
                    <a:pt x="4034" y="276504"/>
                  </a:lnTo>
                  <a:lnTo>
                    <a:pt x="15033" y="292814"/>
                  </a:lnTo>
                  <a:lnTo>
                    <a:pt x="31343" y="303813"/>
                  </a:lnTo>
                  <a:lnTo>
                    <a:pt x="51307" y="307847"/>
                  </a:lnTo>
                  <a:lnTo>
                    <a:pt x="1801876" y="307847"/>
                  </a:lnTo>
                  <a:lnTo>
                    <a:pt x="1821840" y="303813"/>
                  </a:lnTo>
                  <a:lnTo>
                    <a:pt x="1838150" y="292814"/>
                  </a:lnTo>
                  <a:lnTo>
                    <a:pt x="1849149" y="276504"/>
                  </a:lnTo>
                  <a:lnTo>
                    <a:pt x="1853183" y="256539"/>
                  </a:lnTo>
                  <a:lnTo>
                    <a:pt x="1853183" y="51307"/>
                  </a:lnTo>
                  <a:lnTo>
                    <a:pt x="1849149" y="31343"/>
                  </a:lnTo>
                  <a:lnTo>
                    <a:pt x="1838150" y="15033"/>
                  </a:lnTo>
                  <a:lnTo>
                    <a:pt x="1821840" y="4034"/>
                  </a:lnTo>
                  <a:lnTo>
                    <a:pt x="180187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050"/>
            </a:p>
          </p:txBody>
        </p:sp>
      </p:grpSp>
      <p:sp>
        <p:nvSpPr>
          <p:cNvPr id="36" name="object 36"/>
          <p:cNvSpPr txBox="1"/>
          <p:nvPr/>
        </p:nvSpPr>
        <p:spPr>
          <a:xfrm>
            <a:off x="5184457" y="2954274"/>
            <a:ext cx="1049179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350" spc="-8" dirty="0">
                <a:solidFill>
                  <a:srgbClr val="FFFFFF"/>
                </a:solidFill>
                <a:latin typeface="Calibri"/>
                <a:cs typeface="Calibri"/>
              </a:rPr>
              <a:t>Look-</a:t>
            </a:r>
            <a:r>
              <a:rPr sz="1350" spc="-15" dirty="0">
                <a:solidFill>
                  <a:srgbClr val="FFFFFF"/>
                </a:solidFill>
                <a:latin typeface="Calibri"/>
                <a:cs typeface="Calibri"/>
              </a:rPr>
              <a:t>up-based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5013198" y="3858768"/>
            <a:ext cx="1390173" cy="230981"/>
          </a:xfrm>
          <a:custGeom>
            <a:avLst/>
            <a:gdLst/>
            <a:ahLst/>
            <a:cxnLst/>
            <a:rect l="l" t="t" r="r" b="b"/>
            <a:pathLst>
              <a:path w="1853565" h="307975">
                <a:moveTo>
                  <a:pt x="1801876" y="0"/>
                </a:moveTo>
                <a:lnTo>
                  <a:pt x="51307" y="0"/>
                </a:lnTo>
                <a:lnTo>
                  <a:pt x="31343" y="4034"/>
                </a:lnTo>
                <a:lnTo>
                  <a:pt x="15033" y="15033"/>
                </a:lnTo>
                <a:lnTo>
                  <a:pt x="4034" y="31343"/>
                </a:lnTo>
                <a:lnTo>
                  <a:pt x="0" y="51307"/>
                </a:lnTo>
                <a:lnTo>
                  <a:pt x="0" y="256539"/>
                </a:lnTo>
                <a:lnTo>
                  <a:pt x="4034" y="276504"/>
                </a:lnTo>
                <a:lnTo>
                  <a:pt x="15033" y="292814"/>
                </a:lnTo>
                <a:lnTo>
                  <a:pt x="31343" y="303813"/>
                </a:lnTo>
                <a:lnTo>
                  <a:pt x="51307" y="307847"/>
                </a:lnTo>
                <a:lnTo>
                  <a:pt x="1801876" y="307847"/>
                </a:lnTo>
                <a:lnTo>
                  <a:pt x="1821840" y="303813"/>
                </a:lnTo>
                <a:lnTo>
                  <a:pt x="1838150" y="292814"/>
                </a:lnTo>
                <a:lnTo>
                  <a:pt x="1849149" y="276504"/>
                </a:lnTo>
                <a:lnTo>
                  <a:pt x="1853183" y="256539"/>
                </a:lnTo>
                <a:lnTo>
                  <a:pt x="1853183" y="51307"/>
                </a:lnTo>
                <a:lnTo>
                  <a:pt x="1849149" y="31343"/>
                </a:lnTo>
                <a:lnTo>
                  <a:pt x="1838150" y="15033"/>
                </a:lnTo>
                <a:lnTo>
                  <a:pt x="1821840" y="4034"/>
                </a:lnTo>
                <a:lnTo>
                  <a:pt x="180187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38" name="object 38"/>
          <p:cNvSpPr txBox="1"/>
          <p:nvPr/>
        </p:nvSpPr>
        <p:spPr>
          <a:xfrm>
            <a:off x="5131880" y="3852481"/>
            <a:ext cx="1156811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350" spc="-15" dirty="0">
                <a:solidFill>
                  <a:srgbClr val="FFFFFF"/>
                </a:solidFill>
                <a:latin typeface="Calibri"/>
                <a:cs typeface="Calibri"/>
              </a:rPr>
              <a:t>Hamming-based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6721793" y="3231357"/>
            <a:ext cx="1316354" cy="379431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>
              <a:spcBef>
                <a:spcPts val="79"/>
              </a:spcBef>
            </a:pPr>
            <a:r>
              <a:rPr sz="1200" spc="-8" dirty="0">
                <a:latin typeface="Calibri"/>
                <a:cs typeface="Calibri"/>
              </a:rPr>
              <a:t>Linear-</a:t>
            </a:r>
            <a:r>
              <a:rPr sz="1200" dirty="0">
                <a:latin typeface="Calibri"/>
                <a:cs typeface="Calibri"/>
              </a:rPr>
              <a:t>scan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spc="-19" dirty="0">
                <a:latin typeface="Calibri"/>
                <a:cs typeface="Calibri"/>
              </a:rPr>
              <a:t>by</a:t>
            </a:r>
            <a:endParaRPr sz="1200">
              <a:latin typeface="Calibri"/>
              <a:cs typeface="Calibri"/>
            </a:endParaRPr>
          </a:p>
          <a:p>
            <a:pPr marL="9525"/>
            <a:r>
              <a:rPr sz="1200" spc="-8" dirty="0">
                <a:latin typeface="Calibri"/>
                <a:cs typeface="Calibri"/>
              </a:rPr>
              <a:t>Asymmetric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spc="-8" dirty="0">
                <a:latin typeface="Calibri"/>
                <a:cs typeface="Calibri"/>
              </a:rPr>
              <a:t>Distance</a:t>
            </a:r>
            <a:endParaRPr sz="1200">
              <a:latin typeface="Calibri"/>
              <a:cs typeface="Calibri"/>
            </a:endParaRPr>
          </a:p>
        </p:txBody>
      </p:sp>
      <p:graphicFrame>
        <p:nvGraphicFramePr>
          <p:cNvPr id="40" name="object 40"/>
          <p:cNvGraphicFramePr>
            <a:graphicFrameLocks noGrp="1"/>
          </p:cNvGraphicFramePr>
          <p:nvPr/>
        </p:nvGraphicFramePr>
        <p:xfrm>
          <a:off x="5028437" y="1646586"/>
          <a:ext cx="624836" cy="15049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62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62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620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620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5049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E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41" name="object 41"/>
          <p:cNvGraphicFramePr>
            <a:graphicFrameLocks noGrp="1"/>
          </p:cNvGraphicFramePr>
          <p:nvPr/>
        </p:nvGraphicFramePr>
        <p:xfrm>
          <a:off x="5028437" y="1847279"/>
          <a:ext cx="781046" cy="15049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62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62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620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620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621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5049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E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pSp>
        <p:nvGrpSpPr>
          <p:cNvPr id="42" name="object 42"/>
          <p:cNvGrpSpPr/>
          <p:nvPr/>
        </p:nvGrpSpPr>
        <p:grpSpPr>
          <a:xfrm>
            <a:off x="3097196" y="1441037"/>
            <a:ext cx="3039428" cy="779145"/>
            <a:chOff x="4129595" y="1921382"/>
            <a:chExt cx="4052570" cy="1038860"/>
          </a:xfrm>
        </p:grpSpPr>
        <p:pic>
          <p:nvPicPr>
            <p:cNvPr id="43" name="object 4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139184" y="1938527"/>
              <a:ext cx="1316736" cy="1011936"/>
            </a:xfrm>
            <a:prstGeom prst="rect">
              <a:avLst/>
            </a:prstGeom>
          </p:spPr>
        </p:pic>
        <p:sp>
          <p:nvSpPr>
            <p:cNvPr id="44" name="object 44"/>
            <p:cNvSpPr/>
            <p:nvPr/>
          </p:nvSpPr>
          <p:spPr>
            <a:xfrm>
              <a:off x="4134358" y="1933701"/>
              <a:ext cx="1326515" cy="1021715"/>
            </a:xfrm>
            <a:custGeom>
              <a:avLst/>
              <a:gdLst/>
              <a:ahLst/>
              <a:cxnLst/>
              <a:rect l="l" t="t" r="r" b="b"/>
              <a:pathLst>
                <a:path w="1326514" h="1021714">
                  <a:moveTo>
                    <a:pt x="0" y="1021461"/>
                  </a:moveTo>
                  <a:lnTo>
                    <a:pt x="1326261" y="1021461"/>
                  </a:lnTo>
                  <a:lnTo>
                    <a:pt x="1326261" y="0"/>
                  </a:lnTo>
                  <a:lnTo>
                    <a:pt x="0" y="0"/>
                  </a:lnTo>
                  <a:lnTo>
                    <a:pt x="0" y="1021461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45" name="object 45"/>
            <p:cNvSpPr/>
            <p:nvPr/>
          </p:nvSpPr>
          <p:spPr>
            <a:xfrm>
              <a:off x="6704584" y="1927732"/>
              <a:ext cx="1470660" cy="213360"/>
            </a:xfrm>
            <a:custGeom>
              <a:avLst/>
              <a:gdLst/>
              <a:ahLst/>
              <a:cxnLst/>
              <a:rect l="l" t="t" r="r" b="b"/>
              <a:pathLst>
                <a:path w="1470659" h="213360">
                  <a:moveTo>
                    <a:pt x="214630" y="0"/>
                  </a:moveTo>
                  <a:lnTo>
                    <a:pt x="214630" y="213359"/>
                  </a:lnTo>
                </a:path>
                <a:path w="1470659" h="213360">
                  <a:moveTo>
                    <a:pt x="422910" y="0"/>
                  </a:moveTo>
                  <a:lnTo>
                    <a:pt x="422910" y="213359"/>
                  </a:lnTo>
                </a:path>
                <a:path w="1470659" h="213360">
                  <a:moveTo>
                    <a:pt x="631190" y="0"/>
                  </a:moveTo>
                  <a:lnTo>
                    <a:pt x="631190" y="213359"/>
                  </a:lnTo>
                </a:path>
                <a:path w="1470659" h="213360">
                  <a:moveTo>
                    <a:pt x="839470" y="0"/>
                  </a:moveTo>
                  <a:lnTo>
                    <a:pt x="839470" y="213359"/>
                  </a:lnTo>
                </a:path>
                <a:path w="1470659" h="213360">
                  <a:moveTo>
                    <a:pt x="1047750" y="0"/>
                  </a:moveTo>
                  <a:lnTo>
                    <a:pt x="1047750" y="213359"/>
                  </a:lnTo>
                </a:path>
                <a:path w="1470659" h="213360">
                  <a:moveTo>
                    <a:pt x="1256030" y="0"/>
                  </a:moveTo>
                  <a:lnTo>
                    <a:pt x="1256030" y="213359"/>
                  </a:lnTo>
                </a:path>
                <a:path w="1470659" h="213360">
                  <a:moveTo>
                    <a:pt x="6350" y="0"/>
                  </a:moveTo>
                  <a:lnTo>
                    <a:pt x="6350" y="213359"/>
                  </a:lnTo>
                </a:path>
                <a:path w="1470659" h="213360">
                  <a:moveTo>
                    <a:pt x="1464310" y="0"/>
                  </a:moveTo>
                  <a:lnTo>
                    <a:pt x="1464310" y="213359"/>
                  </a:lnTo>
                </a:path>
                <a:path w="1470659" h="213360">
                  <a:moveTo>
                    <a:pt x="0" y="6350"/>
                  </a:moveTo>
                  <a:lnTo>
                    <a:pt x="1470660" y="6350"/>
                  </a:lnTo>
                </a:path>
                <a:path w="1470659" h="213360">
                  <a:moveTo>
                    <a:pt x="0" y="207009"/>
                  </a:moveTo>
                  <a:lnTo>
                    <a:pt x="1470660" y="207009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46" name="object 46"/>
            <p:cNvSpPr/>
            <p:nvPr/>
          </p:nvSpPr>
          <p:spPr>
            <a:xfrm>
              <a:off x="4614545" y="1991867"/>
              <a:ext cx="1971675" cy="661670"/>
            </a:xfrm>
            <a:custGeom>
              <a:avLst/>
              <a:gdLst/>
              <a:ahLst/>
              <a:cxnLst/>
              <a:rect l="l" t="t" r="r" b="b"/>
              <a:pathLst>
                <a:path w="1971675" h="661669">
                  <a:moveTo>
                    <a:pt x="1961896" y="577596"/>
                  </a:moveTo>
                  <a:lnTo>
                    <a:pt x="1947011" y="570992"/>
                  </a:lnTo>
                  <a:lnTo>
                    <a:pt x="1884045" y="543052"/>
                  </a:lnTo>
                  <a:lnTo>
                    <a:pt x="1885365" y="571588"/>
                  </a:lnTo>
                  <a:lnTo>
                    <a:pt x="362458" y="642112"/>
                  </a:lnTo>
                  <a:lnTo>
                    <a:pt x="363220" y="661162"/>
                  </a:lnTo>
                  <a:lnTo>
                    <a:pt x="1886267" y="590638"/>
                  </a:lnTo>
                  <a:lnTo>
                    <a:pt x="1887601" y="619125"/>
                  </a:lnTo>
                  <a:lnTo>
                    <a:pt x="1961896" y="577596"/>
                  </a:lnTo>
                  <a:close/>
                </a:path>
                <a:path w="1971675" h="661669">
                  <a:moveTo>
                    <a:pt x="1968627" y="38100"/>
                  </a:moveTo>
                  <a:lnTo>
                    <a:pt x="1949577" y="28575"/>
                  </a:lnTo>
                  <a:lnTo>
                    <a:pt x="1892427" y="0"/>
                  </a:lnTo>
                  <a:lnTo>
                    <a:pt x="1892427" y="28575"/>
                  </a:lnTo>
                  <a:lnTo>
                    <a:pt x="21463" y="28575"/>
                  </a:lnTo>
                  <a:lnTo>
                    <a:pt x="21463" y="47625"/>
                  </a:lnTo>
                  <a:lnTo>
                    <a:pt x="1892427" y="47625"/>
                  </a:lnTo>
                  <a:lnTo>
                    <a:pt x="1892427" y="76200"/>
                  </a:lnTo>
                  <a:lnTo>
                    <a:pt x="1949577" y="47625"/>
                  </a:lnTo>
                  <a:lnTo>
                    <a:pt x="1968627" y="38100"/>
                  </a:lnTo>
                  <a:close/>
                </a:path>
                <a:path w="1971675" h="661669">
                  <a:moveTo>
                    <a:pt x="1971154" y="318516"/>
                  </a:moveTo>
                  <a:lnTo>
                    <a:pt x="1953615" y="310134"/>
                  </a:lnTo>
                  <a:lnTo>
                    <a:pt x="1894332" y="281813"/>
                  </a:lnTo>
                  <a:lnTo>
                    <a:pt x="1894801" y="310362"/>
                  </a:lnTo>
                  <a:lnTo>
                    <a:pt x="0" y="343916"/>
                  </a:lnTo>
                  <a:lnTo>
                    <a:pt x="254" y="362966"/>
                  </a:lnTo>
                  <a:lnTo>
                    <a:pt x="1895119" y="329412"/>
                  </a:lnTo>
                  <a:lnTo>
                    <a:pt x="1895602" y="358013"/>
                  </a:lnTo>
                  <a:lnTo>
                    <a:pt x="1971154" y="31851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050"/>
            </a:p>
          </p:txBody>
        </p:sp>
      </p:grpSp>
      <p:sp>
        <p:nvSpPr>
          <p:cNvPr id="47" name="object 47"/>
          <p:cNvSpPr txBox="1"/>
          <p:nvPr/>
        </p:nvSpPr>
        <p:spPr>
          <a:xfrm>
            <a:off x="5289647" y="2071211"/>
            <a:ext cx="180370" cy="137636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9525">
              <a:lnSpc>
                <a:spcPts val="1358"/>
              </a:lnSpc>
            </a:pPr>
            <a:r>
              <a:rPr sz="1350" spc="-38" dirty="0">
                <a:latin typeface="Calibri"/>
                <a:cs typeface="Calibri"/>
              </a:rPr>
              <a:t>…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6731413" y="4168368"/>
            <a:ext cx="1162526" cy="379912"/>
          </a:xfrm>
          <a:prstGeom prst="rect">
            <a:avLst/>
          </a:prstGeom>
        </p:spPr>
        <p:txBody>
          <a:bodyPr vert="horz" wrap="square" lIns="0" tIns="10478" rIns="0" bIns="0" rtlCol="0">
            <a:spAutoFit/>
          </a:bodyPr>
          <a:lstStyle/>
          <a:p>
            <a:pPr marL="9525">
              <a:spcBef>
                <a:spcPts val="83"/>
              </a:spcBef>
            </a:pPr>
            <a:r>
              <a:rPr sz="1200" spc="-8" dirty="0">
                <a:latin typeface="Calibri"/>
                <a:cs typeface="Calibri"/>
              </a:rPr>
              <a:t>Linear-</a:t>
            </a:r>
            <a:r>
              <a:rPr sz="1200" dirty="0">
                <a:latin typeface="Calibri"/>
                <a:cs typeface="Calibri"/>
              </a:rPr>
              <a:t>scan</a:t>
            </a:r>
            <a:r>
              <a:rPr sz="1200" spc="-8" dirty="0">
                <a:latin typeface="Calibri"/>
                <a:cs typeface="Calibri"/>
              </a:rPr>
              <a:t> </a:t>
            </a:r>
            <a:r>
              <a:rPr sz="1200" spc="-19" dirty="0">
                <a:latin typeface="Calibri"/>
                <a:cs typeface="Calibri"/>
              </a:rPr>
              <a:t>by</a:t>
            </a:r>
            <a:endParaRPr sz="1200">
              <a:latin typeface="Calibri"/>
              <a:cs typeface="Calibri"/>
            </a:endParaRPr>
          </a:p>
          <a:p>
            <a:pPr marL="9525"/>
            <a:r>
              <a:rPr sz="1200" dirty="0">
                <a:latin typeface="Calibri"/>
                <a:cs typeface="Calibri"/>
              </a:rPr>
              <a:t>Hamming</a:t>
            </a:r>
            <a:r>
              <a:rPr sz="1200" spc="-53" dirty="0">
                <a:latin typeface="Calibri"/>
                <a:cs typeface="Calibri"/>
              </a:rPr>
              <a:t> </a:t>
            </a:r>
            <a:r>
              <a:rPr sz="1200" spc="-8" dirty="0">
                <a:latin typeface="Calibri"/>
                <a:cs typeface="Calibri"/>
              </a:rPr>
              <a:t>distance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49" name="object 49"/>
          <p:cNvGrpSpPr/>
          <p:nvPr/>
        </p:nvGrpSpPr>
        <p:grpSpPr>
          <a:xfrm>
            <a:off x="816903" y="39910"/>
            <a:ext cx="7323296" cy="4914900"/>
            <a:chOff x="1089203" y="53213"/>
            <a:chExt cx="9764395" cy="6553200"/>
          </a:xfrm>
        </p:grpSpPr>
        <p:sp>
          <p:nvSpPr>
            <p:cNvPr id="50" name="object 50"/>
            <p:cNvSpPr/>
            <p:nvPr/>
          </p:nvSpPr>
          <p:spPr>
            <a:xfrm>
              <a:off x="1089203" y="53213"/>
              <a:ext cx="342900" cy="6553200"/>
            </a:xfrm>
            <a:custGeom>
              <a:avLst/>
              <a:gdLst/>
              <a:ahLst/>
              <a:cxnLst/>
              <a:rect l="l" t="t" r="r" b="b"/>
              <a:pathLst>
                <a:path w="342900" h="6553200">
                  <a:moveTo>
                    <a:pt x="171140" y="151140"/>
                  </a:moveTo>
                  <a:lnTo>
                    <a:pt x="133044" y="216454"/>
                  </a:lnTo>
                  <a:lnTo>
                    <a:pt x="133044" y="6552857"/>
                  </a:lnTo>
                  <a:lnTo>
                    <a:pt x="209244" y="6552857"/>
                  </a:lnTo>
                  <a:lnTo>
                    <a:pt x="209244" y="216454"/>
                  </a:lnTo>
                  <a:lnTo>
                    <a:pt x="171140" y="151140"/>
                  </a:lnTo>
                  <a:close/>
                </a:path>
                <a:path w="342900" h="6553200">
                  <a:moveTo>
                    <a:pt x="171144" y="0"/>
                  </a:moveTo>
                  <a:lnTo>
                    <a:pt x="4888" y="284987"/>
                  </a:lnTo>
                  <a:lnTo>
                    <a:pt x="0" y="299303"/>
                  </a:lnTo>
                  <a:lnTo>
                    <a:pt x="948" y="313880"/>
                  </a:lnTo>
                  <a:lnTo>
                    <a:pt x="7292" y="327028"/>
                  </a:lnTo>
                  <a:lnTo>
                    <a:pt x="18591" y="337057"/>
                  </a:lnTo>
                  <a:lnTo>
                    <a:pt x="32916" y="341969"/>
                  </a:lnTo>
                  <a:lnTo>
                    <a:pt x="47493" y="341010"/>
                  </a:lnTo>
                  <a:lnTo>
                    <a:pt x="60646" y="334646"/>
                  </a:lnTo>
                  <a:lnTo>
                    <a:pt x="70699" y="323341"/>
                  </a:lnTo>
                  <a:lnTo>
                    <a:pt x="133044" y="216455"/>
                  </a:lnTo>
                  <a:lnTo>
                    <a:pt x="133044" y="75564"/>
                  </a:lnTo>
                  <a:lnTo>
                    <a:pt x="215223" y="75564"/>
                  </a:lnTo>
                  <a:lnTo>
                    <a:pt x="171144" y="0"/>
                  </a:lnTo>
                  <a:close/>
                </a:path>
                <a:path w="342900" h="6553200">
                  <a:moveTo>
                    <a:pt x="215223" y="75564"/>
                  </a:moveTo>
                  <a:lnTo>
                    <a:pt x="209244" y="75564"/>
                  </a:lnTo>
                  <a:lnTo>
                    <a:pt x="209244" y="216455"/>
                  </a:lnTo>
                  <a:lnTo>
                    <a:pt x="271601" y="323341"/>
                  </a:lnTo>
                  <a:lnTo>
                    <a:pt x="281630" y="334646"/>
                  </a:lnTo>
                  <a:lnTo>
                    <a:pt x="294778" y="341010"/>
                  </a:lnTo>
                  <a:lnTo>
                    <a:pt x="309355" y="341969"/>
                  </a:lnTo>
                  <a:lnTo>
                    <a:pt x="323671" y="337057"/>
                  </a:lnTo>
                  <a:lnTo>
                    <a:pt x="334975" y="327028"/>
                  </a:lnTo>
                  <a:lnTo>
                    <a:pt x="341339" y="313880"/>
                  </a:lnTo>
                  <a:lnTo>
                    <a:pt x="342298" y="299303"/>
                  </a:lnTo>
                  <a:lnTo>
                    <a:pt x="337387" y="284987"/>
                  </a:lnTo>
                  <a:lnTo>
                    <a:pt x="215223" y="75564"/>
                  </a:lnTo>
                  <a:close/>
                </a:path>
                <a:path w="342900" h="6553200">
                  <a:moveTo>
                    <a:pt x="209244" y="75564"/>
                  </a:moveTo>
                  <a:lnTo>
                    <a:pt x="133044" y="75564"/>
                  </a:lnTo>
                  <a:lnTo>
                    <a:pt x="133044" y="216455"/>
                  </a:lnTo>
                  <a:lnTo>
                    <a:pt x="171140" y="151140"/>
                  </a:lnTo>
                  <a:lnTo>
                    <a:pt x="138238" y="94741"/>
                  </a:lnTo>
                  <a:lnTo>
                    <a:pt x="209244" y="94741"/>
                  </a:lnTo>
                  <a:lnTo>
                    <a:pt x="209244" y="75564"/>
                  </a:lnTo>
                  <a:close/>
                </a:path>
                <a:path w="342900" h="6553200">
                  <a:moveTo>
                    <a:pt x="209244" y="94741"/>
                  </a:moveTo>
                  <a:lnTo>
                    <a:pt x="204037" y="94741"/>
                  </a:lnTo>
                  <a:lnTo>
                    <a:pt x="171140" y="151140"/>
                  </a:lnTo>
                  <a:lnTo>
                    <a:pt x="209244" y="216454"/>
                  </a:lnTo>
                  <a:lnTo>
                    <a:pt x="209244" y="94741"/>
                  </a:lnTo>
                  <a:close/>
                </a:path>
                <a:path w="342900" h="6553200">
                  <a:moveTo>
                    <a:pt x="204037" y="94741"/>
                  </a:moveTo>
                  <a:lnTo>
                    <a:pt x="138238" y="94741"/>
                  </a:lnTo>
                  <a:lnTo>
                    <a:pt x="171140" y="151140"/>
                  </a:lnTo>
                  <a:lnTo>
                    <a:pt x="204037" y="9474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51" name="object 51"/>
            <p:cNvSpPr/>
            <p:nvPr/>
          </p:nvSpPr>
          <p:spPr>
            <a:xfrm>
              <a:off x="2058923" y="3668267"/>
              <a:ext cx="8775700" cy="2810510"/>
            </a:xfrm>
            <a:custGeom>
              <a:avLst/>
              <a:gdLst/>
              <a:ahLst/>
              <a:cxnLst/>
              <a:rect l="l" t="t" r="r" b="b"/>
              <a:pathLst>
                <a:path w="8775700" h="2810510">
                  <a:moveTo>
                    <a:pt x="0" y="94868"/>
                  </a:moveTo>
                  <a:lnTo>
                    <a:pt x="7465" y="57971"/>
                  </a:lnTo>
                  <a:lnTo>
                    <a:pt x="27812" y="27812"/>
                  </a:lnTo>
                  <a:lnTo>
                    <a:pt x="57971" y="7465"/>
                  </a:lnTo>
                  <a:lnTo>
                    <a:pt x="94868" y="0"/>
                  </a:lnTo>
                  <a:lnTo>
                    <a:pt x="3852164" y="0"/>
                  </a:lnTo>
                  <a:lnTo>
                    <a:pt x="3889134" y="7465"/>
                  </a:lnTo>
                  <a:lnTo>
                    <a:pt x="3919331" y="27812"/>
                  </a:lnTo>
                  <a:lnTo>
                    <a:pt x="3939692" y="57971"/>
                  </a:lnTo>
                  <a:lnTo>
                    <a:pt x="3947160" y="94868"/>
                  </a:lnTo>
                  <a:lnTo>
                    <a:pt x="3947160" y="2715323"/>
                  </a:lnTo>
                  <a:lnTo>
                    <a:pt x="3939692" y="2752273"/>
                  </a:lnTo>
                  <a:lnTo>
                    <a:pt x="3919331" y="2782449"/>
                  </a:lnTo>
                  <a:lnTo>
                    <a:pt x="3889134" y="2802795"/>
                  </a:lnTo>
                  <a:lnTo>
                    <a:pt x="3852164" y="2810255"/>
                  </a:lnTo>
                  <a:lnTo>
                    <a:pt x="94868" y="2810255"/>
                  </a:lnTo>
                  <a:lnTo>
                    <a:pt x="57971" y="2802795"/>
                  </a:lnTo>
                  <a:lnTo>
                    <a:pt x="27812" y="2782449"/>
                  </a:lnTo>
                  <a:lnTo>
                    <a:pt x="7465" y="2752273"/>
                  </a:lnTo>
                  <a:lnTo>
                    <a:pt x="0" y="2715323"/>
                  </a:lnTo>
                  <a:lnTo>
                    <a:pt x="0" y="94868"/>
                  </a:lnTo>
                  <a:close/>
                </a:path>
                <a:path w="8775700" h="2810510">
                  <a:moveTo>
                    <a:pt x="4312920" y="102488"/>
                  </a:moveTo>
                  <a:lnTo>
                    <a:pt x="4320986" y="62632"/>
                  </a:lnTo>
                  <a:lnTo>
                    <a:pt x="4342971" y="30051"/>
                  </a:lnTo>
                  <a:lnTo>
                    <a:pt x="4375552" y="8066"/>
                  </a:lnTo>
                  <a:lnTo>
                    <a:pt x="4415409" y="0"/>
                  </a:lnTo>
                  <a:lnTo>
                    <a:pt x="8672703" y="0"/>
                  </a:lnTo>
                  <a:lnTo>
                    <a:pt x="8712559" y="8066"/>
                  </a:lnTo>
                  <a:lnTo>
                    <a:pt x="8745140" y="30051"/>
                  </a:lnTo>
                  <a:lnTo>
                    <a:pt x="8767125" y="62632"/>
                  </a:lnTo>
                  <a:lnTo>
                    <a:pt x="8775192" y="102488"/>
                  </a:lnTo>
                  <a:lnTo>
                    <a:pt x="8775192" y="2707703"/>
                  </a:lnTo>
                  <a:lnTo>
                    <a:pt x="8767125" y="2747623"/>
                  </a:lnTo>
                  <a:lnTo>
                    <a:pt x="8745140" y="2780220"/>
                  </a:lnTo>
                  <a:lnTo>
                    <a:pt x="8712559" y="2802197"/>
                  </a:lnTo>
                  <a:lnTo>
                    <a:pt x="8672703" y="2810255"/>
                  </a:lnTo>
                  <a:lnTo>
                    <a:pt x="4415409" y="2810255"/>
                  </a:lnTo>
                  <a:lnTo>
                    <a:pt x="4375552" y="2802197"/>
                  </a:lnTo>
                  <a:lnTo>
                    <a:pt x="4342971" y="2780220"/>
                  </a:lnTo>
                  <a:lnTo>
                    <a:pt x="4320986" y="2747623"/>
                  </a:lnTo>
                  <a:lnTo>
                    <a:pt x="4312920" y="2707703"/>
                  </a:lnTo>
                  <a:lnTo>
                    <a:pt x="4312920" y="102488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/>
            </a:p>
          </p:txBody>
        </p:sp>
        <p:sp>
          <p:nvSpPr>
            <p:cNvPr id="52" name="object 52"/>
            <p:cNvSpPr/>
            <p:nvPr/>
          </p:nvSpPr>
          <p:spPr>
            <a:xfrm>
              <a:off x="3886199" y="146303"/>
              <a:ext cx="3914140" cy="332740"/>
            </a:xfrm>
            <a:custGeom>
              <a:avLst/>
              <a:gdLst/>
              <a:ahLst/>
              <a:cxnLst/>
              <a:rect l="l" t="t" r="r" b="b"/>
              <a:pathLst>
                <a:path w="3914140" h="332740">
                  <a:moveTo>
                    <a:pt x="3913632" y="0"/>
                  </a:moveTo>
                  <a:lnTo>
                    <a:pt x="0" y="0"/>
                  </a:lnTo>
                  <a:lnTo>
                    <a:pt x="0" y="332232"/>
                  </a:lnTo>
                  <a:lnTo>
                    <a:pt x="3913632" y="332232"/>
                  </a:lnTo>
                  <a:lnTo>
                    <a:pt x="3913632" y="0"/>
                  </a:lnTo>
                  <a:close/>
                </a:path>
              </a:pathLst>
            </a:custGeom>
            <a:solidFill>
              <a:srgbClr val="DEEBF7"/>
            </a:solidFill>
          </p:spPr>
          <p:txBody>
            <a:bodyPr wrap="square" lIns="0" tIns="0" rIns="0" bIns="0" rtlCol="0"/>
            <a:lstStyle/>
            <a:p>
              <a:endParaRPr sz="1050"/>
            </a:p>
          </p:txBody>
        </p:sp>
      </p:grpSp>
      <p:sp>
        <p:nvSpPr>
          <p:cNvPr id="53" name="object 53"/>
          <p:cNvSpPr txBox="1"/>
          <p:nvPr/>
        </p:nvSpPr>
        <p:spPr>
          <a:xfrm>
            <a:off x="2974657" y="53082"/>
            <a:ext cx="3177064" cy="508794"/>
          </a:xfrm>
          <a:prstGeom prst="rect">
            <a:avLst/>
          </a:prstGeom>
        </p:spPr>
        <p:txBody>
          <a:bodyPr vert="horz" wrap="square" lIns="0" tIns="54293" rIns="0" bIns="0" rtlCol="0">
            <a:spAutoFit/>
          </a:bodyPr>
          <a:lstStyle/>
          <a:p>
            <a:pPr marL="9525">
              <a:spcBef>
                <a:spcPts val="428"/>
              </a:spcBef>
            </a:pPr>
            <a:r>
              <a:rPr sz="1500" b="1" spc="-8" dirty="0">
                <a:latin typeface="Calibri"/>
                <a:cs typeface="Calibri"/>
              </a:rPr>
              <a:t>Inverted</a:t>
            </a:r>
            <a:r>
              <a:rPr sz="1500" b="1" spc="-38" dirty="0">
                <a:latin typeface="Calibri"/>
                <a:cs typeface="Calibri"/>
              </a:rPr>
              <a:t> </a:t>
            </a:r>
            <a:r>
              <a:rPr sz="1500" b="1" dirty="0">
                <a:latin typeface="Calibri"/>
                <a:cs typeface="Calibri"/>
              </a:rPr>
              <a:t>index</a:t>
            </a:r>
            <a:r>
              <a:rPr sz="1500" b="1" spc="-41" dirty="0">
                <a:latin typeface="Calibri"/>
                <a:cs typeface="Calibri"/>
              </a:rPr>
              <a:t> </a:t>
            </a:r>
            <a:r>
              <a:rPr sz="1500" b="1" dirty="0">
                <a:latin typeface="Calibri"/>
                <a:cs typeface="Calibri"/>
              </a:rPr>
              <a:t>+</a:t>
            </a:r>
            <a:r>
              <a:rPr sz="1500" b="1" spc="-26" dirty="0">
                <a:latin typeface="Calibri"/>
                <a:cs typeface="Calibri"/>
              </a:rPr>
              <a:t> </a:t>
            </a:r>
            <a:r>
              <a:rPr sz="1500" b="1" dirty="0">
                <a:latin typeface="Calibri"/>
                <a:cs typeface="Calibri"/>
              </a:rPr>
              <a:t>data</a:t>
            </a:r>
            <a:r>
              <a:rPr sz="1500" b="1" spc="-49" dirty="0">
                <a:latin typeface="Calibri"/>
                <a:cs typeface="Calibri"/>
              </a:rPr>
              <a:t> </a:t>
            </a:r>
            <a:r>
              <a:rPr sz="1500" b="1" spc="-8" dirty="0">
                <a:latin typeface="Calibri"/>
                <a:cs typeface="Calibri"/>
              </a:rPr>
              <a:t>compression</a:t>
            </a:r>
            <a:endParaRPr sz="1500" dirty="0">
              <a:latin typeface="Calibri"/>
              <a:cs typeface="Calibri"/>
            </a:endParaRPr>
          </a:p>
          <a:p>
            <a:pPr marL="80010">
              <a:spcBef>
                <a:spcPts val="296"/>
              </a:spcBef>
              <a:tabLst>
                <a:tab pos="2027396" algn="l"/>
              </a:tabLst>
            </a:pPr>
            <a:r>
              <a:rPr sz="1200" b="1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Space</a:t>
            </a:r>
            <a:r>
              <a:rPr sz="1200" b="1" u="sng" spc="-3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200" b="1" u="sng" spc="-8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partition</a:t>
            </a:r>
            <a:r>
              <a:rPr sz="1200" b="1" dirty="0">
                <a:latin typeface="Calibri"/>
                <a:cs typeface="Calibri"/>
              </a:rPr>
              <a:t>	</a:t>
            </a:r>
            <a:r>
              <a:rPr sz="1200" b="1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Data</a:t>
            </a:r>
            <a:r>
              <a:rPr sz="1200" b="1" u="sng" spc="-41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200" b="1" u="sng" spc="-8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compression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1673351" y="2622042"/>
            <a:ext cx="2654141" cy="276701"/>
          </a:xfrm>
          <a:custGeom>
            <a:avLst/>
            <a:gdLst/>
            <a:ahLst/>
            <a:cxnLst/>
            <a:rect l="l" t="t" r="r" b="b"/>
            <a:pathLst>
              <a:path w="3538854" h="368935">
                <a:moveTo>
                  <a:pt x="3538728" y="0"/>
                </a:moveTo>
                <a:lnTo>
                  <a:pt x="0" y="0"/>
                </a:lnTo>
                <a:lnTo>
                  <a:pt x="0" y="368808"/>
                </a:lnTo>
                <a:lnTo>
                  <a:pt x="3538728" y="368808"/>
                </a:lnTo>
                <a:lnTo>
                  <a:pt x="3538728" y="0"/>
                </a:lnTo>
                <a:close/>
              </a:path>
            </a:pathLst>
          </a:custGeom>
          <a:solidFill>
            <a:srgbClr val="FAE4D5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55" name="object 55"/>
          <p:cNvSpPr txBox="1"/>
          <p:nvPr/>
        </p:nvSpPr>
        <p:spPr>
          <a:xfrm>
            <a:off x="1800034" y="2638806"/>
            <a:ext cx="2400300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350" b="1" dirty="0">
                <a:latin typeface="Calibri"/>
                <a:cs typeface="Calibri"/>
              </a:rPr>
              <a:t>For</a:t>
            </a:r>
            <a:r>
              <a:rPr sz="1350" b="1" spc="-23" dirty="0">
                <a:latin typeface="Calibri"/>
                <a:cs typeface="Calibri"/>
              </a:rPr>
              <a:t> </a:t>
            </a:r>
            <a:r>
              <a:rPr sz="1350" b="1" dirty="0">
                <a:latin typeface="Calibri"/>
                <a:cs typeface="Calibri"/>
              </a:rPr>
              <a:t>raw</a:t>
            </a:r>
            <a:r>
              <a:rPr sz="1350" b="1" spc="-8" dirty="0">
                <a:latin typeface="Calibri"/>
                <a:cs typeface="Calibri"/>
              </a:rPr>
              <a:t> </a:t>
            </a:r>
            <a:r>
              <a:rPr sz="1350" b="1" dirty="0">
                <a:latin typeface="Calibri"/>
                <a:cs typeface="Calibri"/>
              </a:rPr>
              <a:t>data:</a:t>
            </a:r>
            <a:r>
              <a:rPr sz="1350" b="1" spc="-23" dirty="0">
                <a:latin typeface="Calibri"/>
                <a:cs typeface="Calibri"/>
              </a:rPr>
              <a:t> </a:t>
            </a:r>
            <a:r>
              <a:rPr sz="1350" b="1" dirty="0">
                <a:latin typeface="Calibri"/>
                <a:cs typeface="Calibri"/>
              </a:rPr>
              <a:t>Acc.</a:t>
            </a:r>
            <a:r>
              <a:rPr sz="1350" b="1" spc="-8" dirty="0">
                <a:latin typeface="Calibri"/>
                <a:cs typeface="Calibri"/>
              </a:rPr>
              <a:t> </a:t>
            </a:r>
            <a:r>
              <a:rPr sz="1350" dirty="0">
                <a:latin typeface="Wingdings"/>
                <a:cs typeface="Wingdings"/>
              </a:rPr>
              <a:t></a:t>
            </a:r>
            <a:r>
              <a:rPr sz="1350" b="1" dirty="0">
                <a:latin typeface="Calibri"/>
                <a:cs typeface="Calibri"/>
              </a:rPr>
              <a:t>,</a:t>
            </a:r>
            <a:r>
              <a:rPr sz="1350" b="1" spc="-30" dirty="0">
                <a:latin typeface="Calibri"/>
                <a:cs typeface="Calibri"/>
              </a:rPr>
              <a:t> </a:t>
            </a:r>
            <a:r>
              <a:rPr sz="1350" b="1" dirty="0">
                <a:latin typeface="Calibri"/>
                <a:cs typeface="Calibri"/>
              </a:rPr>
              <a:t>Memory:</a:t>
            </a:r>
            <a:r>
              <a:rPr sz="1350" b="1" spc="-34" dirty="0">
                <a:latin typeface="Calibri"/>
                <a:cs typeface="Calibri"/>
              </a:rPr>
              <a:t> </a:t>
            </a:r>
            <a:r>
              <a:rPr sz="1350" spc="-38" dirty="0">
                <a:latin typeface="Wingdings"/>
                <a:cs typeface="Wingdings"/>
              </a:rPr>
              <a:t></a:t>
            </a:r>
            <a:endParaRPr sz="1350">
              <a:latin typeface="Wingdings"/>
              <a:cs typeface="Wingdings"/>
            </a:endParaRPr>
          </a:p>
        </p:txBody>
      </p:sp>
      <p:sp>
        <p:nvSpPr>
          <p:cNvPr id="56" name="object 56"/>
          <p:cNvSpPr/>
          <p:nvPr/>
        </p:nvSpPr>
        <p:spPr>
          <a:xfrm>
            <a:off x="4873751" y="2622042"/>
            <a:ext cx="3141345" cy="276701"/>
          </a:xfrm>
          <a:custGeom>
            <a:avLst/>
            <a:gdLst/>
            <a:ahLst/>
            <a:cxnLst/>
            <a:rect l="l" t="t" r="r" b="b"/>
            <a:pathLst>
              <a:path w="4188459" h="368935">
                <a:moveTo>
                  <a:pt x="4187952" y="0"/>
                </a:moveTo>
                <a:lnTo>
                  <a:pt x="0" y="0"/>
                </a:lnTo>
                <a:lnTo>
                  <a:pt x="0" y="368808"/>
                </a:lnTo>
                <a:lnTo>
                  <a:pt x="4187952" y="368808"/>
                </a:lnTo>
                <a:lnTo>
                  <a:pt x="4187952" y="0"/>
                </a:lnTo>
                <a:close/>
              </a:path>
            </a:pathLst>
          </a:custGeom>
          <a:solidFill>
            <a:srgbClr val="FAE4D5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57" name="object 57"/>
          <p:cNvSpPr txBox="1"/>
          <p:nvPr/>
        </p:nvSpPr>
        <p:spPr>
          <a:xfrm>
            <a:off x="4952048" y="2638806"/>
            <a:ext cx="2983230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350" b="1" dirty="0">
                <a:latin typeface="Calibri"/>
                <a:cs typeface="Calibri"/>
              </a:rPr>
              <a:t>For</a:t>
            </a:r>
            <a:r>
              <a:rPr sz="1350" b="1" spc="-23" dirty="0">
                <a:latin typeface="Calibri"/>
                <a:cs typeface="Calibri"/>
              </a:rPr>
              <a:t> </a:t>
            </a:r>
            <a:r>
              <a:rPr sz="1350" b="1" dirty="0">
                <a:latin typeface="Calibri"/>
                <a:cs typeface="Calibri"/>
              </a:rPr>
              <a:t>compressed</a:t>
            </a:r>
            <a:r>
              <a:rPr sz="1350" b="1" spc="-49" dirty="0">
                <a:latin typeface="Calibri"/>
                <a:cs typeface="Calibri"/>
              </a:rPr>
              <a:t> </a:t>
            </a:r>
            <a:r>
              <a:rPr sz="1350" b="1" dirty="0">
                <a:latin typeface="Calibri"/>
                <a:cs typeface="Calibri"/>
              </a:rPr>
              <a:t>data:</a:t>
            </a:r>
            <a:r>
              <a:rPr sz="1350" b="1" spc="-26" dirty="0">
                <a:latin typeface="Calibri"/>
                <a:cs typeface="Calibri"/>
              </a:rPr>
              <a:t> </a:t>
            </a:r>
            <a:r>
              <a:rPr sz="1350" b="1" dirty="0">
                <a:latin typeface="Calibri"/>
                <a:cs typeface="Calibri"/>
              </a:rPr>
              <a:t>Acc. </a:t>
            </a:r>
            <a:r>
              <a:rPr sz="1350" dirty="0">
                <a:latin typeface="Wingdings"/>
                <a:cs typeface="Wingdings"/>
              </a:rPr>
              <a:t></a:t>
            </a:r>
            <a:r>
              <a:rPr sz="1350" b="1" dirty="0">
                <a:latin typeface="Calibri"/>
                <a:cs typeface="Calibri"/>
              </a:rPr>
              <a:t>,</a:t>
            </a:r>
            <a:r>
              <a:rPr sz="1350" b="1" spc="-30" dirty="0">
                <a:latin typeface="Calibri"/>
                <a:cs typeface="Calibri"/>
              </a:rPr>
              <a:t> </a:t>
            </a:r>
            <a:r>
              <a:rPr sz="1350" b="1" dirty="0">
                <a:latin typeface="Calibri"/>
                <a:cs typeface="Calibri"/>
              </a:rPr>
              <a:t>Memory:</a:t>
            </a:r>
            <a:r>
              <a:rPr sz="1350" b="1" spc="-34" dirty="0">
                <a:latin typeface="Calibri"/>
                <a:cs typeface="Calibri"/>
              </a:rPr>
              <a:t> </a:t>
            </a:r>
            <a:r>
              <a:rPr sz="1350" spc="-38" dirty="0">
                <a:latin typeface="Wingdings"/>
                <a:cs typeface="Wingdings"/>
              </a:rPr>
              <a:t></a:t>
            </a:r>
            <a:endParaRPr sz="1350">
              <a:latin typeface="Wingdings"/>
              <a:cs typeface="Wingdings"/>
            </a:endParaRPr>
          </a:p>
        </p:txBody>
      </p:sp>
      <p:sp>
        <p:nvSpPr>
          <p:cNvPr id="58" name="object 58"/>
          <p:cNvSpPr/>
          <p:nvPr/>
        </p:nvSpPr>
        <p:spPr>
          <a:xfrm>
            <a:off x="5871591" y="987457"/>
            <a:ext cx="2472214" cy="2398871"/>
          </a:xfrm>
          <a:custGeom>
            <a:avLst/>
            <a:gdLst/>
            <a:ahLst/>
            <a:cxnLst/>
            <a:rect l="l" t="t" r="r" b="b"/>
            <a:pathLst>
              <a:path w="3296284" h="3198495">
                <a:moveTo>
                  <a:pt x="2854446" y="3078104"/>
                </a:moveTo>
                <a:lnTo>
                  <a:pt x="2787777" y="3144647"/>
                </a:lnTo>
                <a:lnTo>
                  <a:pt x="2841497" y="3198495"/>
                </a:lnTo>
                <a:lnTo>
                  <a:pt x="2908807" y="3131439"/>
                </a:lnTo>
                <a:lnTo>
                  <a:pt x="2956108" y="3079496"/>
                </a:lnTo>
                <a:lnTo>
                  <a:pt x="2853181" y="3079496"/>
                </a:lnTo>
                <a:lnTo>
                  <a:pt x="2854446" y="3078104"/>
                </a:lnTo>
                <a:close/>
              </a:path>
              <a:path w="3296284" h="3198495">
                <a:moveTo>
                  <a:pt x="2957380" y="3078098"/>
                </a:moveTo>
                <a:lnTo>
                  <a:pt x="2854447" y="3078104"/>
                </a:lnTo>
                <a:lnTo>
                  <a:pt x="2853181" y="3079496"/>
                </a:lnTo>
                <a:lnTo>
                  <a:pt x="2956108" y="3079496"/>
                </a:lnTo>
                <a:lnTo>
                  <a:pt x="2957380" y="3078098"/>
                </a:lnTo>
                <a:close/>
              </a:path>
              <a:path w="3296284" h="3198495">
                <a:moveTo>
                  <a:pt x="3012394" y="3012693"/>
                </a:moveTo>
                <a:lnTo>
                  <a:pt x="2913887" y="3012693"/>
                </a:lnTo>
                <a:lnTo>
                  <a:pt x="2854446" y="3078104"/>
                </a:lnTo>
                <a:lnTo>
                  <a:pt x="2957380" y="3078098"/>
                </a:lnTo>
                <a:lnTo>
                  <a:pt x="2970910" y="3063240"/>
                </a:lnTo>
                <a:lnTo>
                  <a:pt x="3012394" y="3012693"/>
                </a:lnTo>
                <a:close/>
              </a:path>
              <a:path w="3296284" h="3198495">
                <a:moveTo>
                  <a:pt x="3062136" y="2947035"/>
                </a:moveTo>
                <a:lnTo>
                  <a:pt x="2967735" y="2947035"/>
                </a:lnTo>
                <a:lnTo>
                  <a:pt x="2912617" y="3014091"/>
                </a:lnTo>
                <a:lnTo>
                  <a:pt x="2913887" y="3012693"/>
                </a:lnTo>
                <a:lnTo>
                  <a:pt x="3012394" y="3012693"/>
                </a:lnTo>
                <a:lnTo>
                  <a:pt x="3027298" y="2994533"/>
                </a:lnTo>
                <a:lnTo>
                  <a:pt x="3062136" y="2947035"/>
                </a:lnTo>
                <a:close/>
              </a:path>
              <a:path w="3296284" h="3198495">
                <a:moveTo>
                  <a:pt x="3106735" y="2881248"/>
                </a:moveTo>
                <a:lnTo>
                  <a:pt x="3015995" y="2881248"/>
                </a:lnTo>
                <a:lnTo>
                  <a:pt x="3014726" y="2883027"/>
                </a:lnTo>
                <a:lnTo>
                  <a:pt x="2966465" y="2948559"/>
                </a:lnTo>
                <a:lnTo>
                  <a:pt x="2967735" y="2947035"/>
                </a:lnTo>
                <a:lnTo>
                  <a:pt x="3062136" y="2947035"/>
                </a:lnTo>
                <a:lnTo>
                  <a:pt x="3077971" y="2925445"/>
                </a:lnTo>
                <a:lnTo>
                  <a:pt x="3106735" y="2881248"/>
                </a:lnTo>
                <a:close/>
              </a:path>
              <a:path w="3296284" h="3198495">
                <a:moveTo>
                  <a:pt x="3015025" y="2882568"/>
                </a:moveTo>
                <a:lnTo>
                  <a:pt x="3014687" y="2883027"/>
                </a:lnTo>
                <a:lnTo>
                  <a:pt x="3015025" y="2882568"/>
                </a:lnTo>
                <a:close/>
              </a:path>
              <a:path w="3296284" h="3198495">
                <a:moveTo>
                  <a:pt x="3015995" y="2881248"/>
                </a:moveTo>
                <a:lnTo>
                  <a:pt x="3015025" y="2882568"/>
                </a:lnTo>
                <a:lnTo>
                  <a:pt x="3014726" y="2883027"/>
                </a:lnTo>
                <a:lnTo>
                  <a:pt x="3015995" y="2881248"/>
                </a:lnTo>
                <a:close/>
              </a:path>
              <a:path w="3296284" h="3198495">
                <a:moveTo>
                  <a:pt x="3146323" y="2815463"/>
                </a:moveTo>
                <a:lnTo>
                  <a:pt x="3058794" y="2815463"/>
                </a:lnTo>
                <a:lnTo>
                  <a:pt x="3015025" y="2882568"/>
                </a:lnTo>
                <a:lnTo>
                  <a:pt x="3015995" y="2881248"/>
                </a:lnTo>
                <a:lnTo>
                  <a:pt x="3106735" y="2881248"/>
                </a:lnTo>
                <a:lnTo>
                  <a:pt x="3123183" y="2855976"/>
                </a:lnTo>
                <a:lnTo>
                  <a:pt x="3146323" y="2815463"/>
                </a:lnTo>
                <a:close/>
              </a:path>
              <a:path w="3296284" h="3198495">
                <a:moveTo>
                  <a:pt x="3095996" y="2749915"/>
                </a:moveTo>
                <a:lnTo>
                  <a:pt x="3057525" y="2817367"/>
                </a:lnTo>
                <a:lnTo>
                  <a:pt x="3058794" y="2815463"/>
                </a:lnTo>
                <a:lnTo>
                  <a:pt x="3146323" y="2815463"/>
                </a:lnTo>
                <a:lnTo>
                  <a:pt x="3162934" y="2786379"/>
                </a:lnTo>
                <a:lnTo>
                  <a:pt x="3179987" y="2751709"/>
                </a:lnTo>
                <a:lnTo>
                  <a:pt x="3095116" y="2751709"/>
                </a:lnTo>
                <a:lnTo>
                  <a:pt x="3095996" y="2749915"/>
                </a:lnTo>
                <a:close/>
              </a:path>
              <a:path w="3296284" h="3198495">
                <a:moveTo>
                  <a:pt x="3096132" y="2749677"/>
                </a:moveTo>
                <a:lnTo>
                  <a:pt x="3095996" y="2749915"/>
                </a:lnTo>
                <a:lnTo>
                  <a:pt x="3095116" y="2751709"/>
                </a:lnTo>
                <a:lnTo>
                  <a:pt x="3096132" y="2749677"/>
                </a:lnTo>
                <a:close/>
              </a:path>
              <a:path w="3296284" h="3198495">
                <a:moveTo>
                  <a:pt x="3180986" y="2749677"/>
                </a:moveTo>
                <a:lnTo>
                  <a:pt x="3096132" y="2749677"/>
                </a:lnTo>
                <a:lnTo>
                  <a:pt x="3095116" y="2751709"/>
                </a:lnTo>
                <a:lnTo>
                  <a:pt x="3179987" y="2751709"/>
                </a:lnTo>
                <a:lnTo>
                  <a:pt x="3180986" y="2749677"/>
                </a:lnTo>
                <a:close/>
              </a:path>
              <a:path w="3296284" h="3198495">
                <a:moveTo>
                  <a:pt x="3210756" y="2683891"/>
                </a:moveTo>
                <a:lnTo>
                  <a:pt x="3128390" y="2683891"/>
                </a:lnTo>
                <a:lnTo>
                  <a:pt x="3127375" y="2686049"/>
                </a:lnTo>
                <a:lnTo>
                  <a:pt x="3095996" y="2749915"/>
                </a:lnTo>
                <a:lnTo>
                  <a:pt x="3096132" y="2749677"/>
                </a:lnTo>
                <a:lnTo>
                  <a:pt x="3180986" y="2749677"/>
                </a:lnTo>
                <a:lnTo>
                  <a:pt x="3197352" y="2716403"/>
                </a:lnTo>
                <a:lnTo>
                  <a:pt x="3210756" y="2683891"/>
                </a:lnTo>
                <a:close/>
              </a:path>
              <a:path w="3296284" h="3198495">
                <a:moveTo>
                  <a:pt x="3127608" y="2685486"/>
                </a:moveTo>
                <a:lnTo>
                  <a:pt x="3127331" y="2686049"/>
                </a:lnTo>
                <a:lnTo>
                  <a:pt x="3127608" y="2685486"/>
                </a:lnTo>
                <a:close/>
              </a:path>
              <a:path w="3296284" h="3198495">
                <a:moveTo>
                  <a:pt x="3128390" y="2683891"/>
                </a:moveTo>
                <a:lnTo>
                  <a:pt x="3127608" y="2685486"/>
                </a:lnTo>
                <a:lnTo>
                  <a:pt x="3127375" y="2686049"/>
                </a:lnTo>
                <a:lnTo>
                  <a:pt x="3128390" y="2683891"/>
                </a:lnTo>
                <a:close/>
              </a:path>
              <a:path w="3296284" h="3198495">
                <a:moveTo>
                  <a:pt x="3235839" y="2618232"/>
                </a:moveTo>
                <a:lnTo>
                  <a:pt x="3155441" y="2618232"/>
                </a:lnTo>
                <a:lnTo>
                  <a:pt x="3154553" y="2620517"/>
                </a:lnTo>
                <a:lnTo>
                  <a:pt x="3127608" y="2685486"/>
                </a:lnTo>
                <a:lnTo>
                  <a:pt x="3128390" y="2683891"/>
                </a:lnTo>
                <a:lnTo>
                  <a:pt x="3210756" y="2683891"/>
                </a:lnTo>
                <a:lnTo>
                  <a:pt x="3226307" y="2646172"/>
                </a:lnTo>
                <a:lnTo>
                  <a:pt x="3235839" y="2618232"/>
                </a:lnTo>
                <a:close/>
              </a:path>
              <a:path w="3296284" h="3198495">
                <a:moveTo>
                  <a:pt x="3154822" y="2619730"/>
                </a:moveTo>
                <a:lnTo>
                  <a:pt x="3154495" y="2620517"/>
                </a:lnTo>
                <a:lnTo>
                  <a:pt x="3154822" y="2619730"/>
                </a:lnTo>
                <a:close/>
              </a:path>
              <a:path w="3296284" h="3198495">
                <a:moveTo>
                  <a:pt x="3155441" y="2618232"/>
                </a:moveTo>
                <a:lnTo>
                  <a:pt x="3154822" y="2619730"/>
                </a:lnTo>
                <a:lnTo>
                  <a:pt x="3154553" y="2620517"/>
                </a:lnTo>
                <a:lnTo>
                  <a:pt x="3155441" y="2618232"/>
                </a:lnTo>
                <a:close/>
              </a:path>
              <a:path w="3296284" h="3198495">
                <a:moveTo>
                  <a:pt x="3256553" y="2552446"/>
                </a:moveTo>
                <a:lnTo>
                  <a:pt x="3177793" y="2552446"/>
                </a:lnTo>
                <a:lnTo>
                  <a:pt x="3177031" y="2554859"/>
                </a:lnTo>
                <a:lnTo>
                  <a:pt x="3154822" y="2619730"/>
                </a:lnTo>
                <a:lnTo>
                  <a:pt x="3155441" y="2618232"/>
                </a:lnTo>
                <a:lnTo>
                  <a:pt x="3235839" y="2618232"/>
                </a:lnTo>
                <a:lnTo>
                  <a:pt x="3250310" y="2575814"/>
                </a:lnTo>
                <a:lnTo>
                  <a:pt x="3256553" y="2552446"/>
                </a:lnTo>
                <a:close/>
              </a:path>
              <a:path w="3296284" h="3198495">
                <a:moveTo>
                  <a:pt x="3177254" y="2554024"/>
                </a:moveTo>
                <a:lnTo>
                  <a:pt x="3176970" y="2554859"/>
                </a:lnTo>
                <a:lnTo>
                  <a:pt x="3177254" y="2554024"/>
                </a:lnTo>
                <a:close/>
              </a:path>
              <a:path w="3296284" h="3198495">
                <a:moveTo>
                  <a:pt x="3177793" y="2552446"/>
                </a:moveTo>
                <a:lnTo>
                  <a:pt x="3177254" y="2554024"/>
                </a:lnTo>
                <a:lnTo>
                  <a:pt x="3177031" y="2554859"/>
                </a:lnTo>
                <a:lnTo>
                  <a:pt x="3177793" y="2552446"/>
                </a:lnTo>
                <a:close/>
              </a:path>
              <a:path w="3296284" h="3198495">
                <a:moveTo>
                  <a:pt x="3195157" y="2487047"/>
                </a:moveTo>
                <a:lnTo>
                  <a:pt x="3177254" y="2554024"/>
                </a:lnTo>
                <a:lnTo>
                  <a:pt x="3177793" y="2552446"/>
                </a:lnTo>
                <a:lnTo>
                  <a:pt x="3256553" y="2552446"/>
                </a:lnTo>
                <a:lnTo>
                  <a:pt x="3269106" y="2505455"/>
                </a:lnTo>
                <a:lnTo>
                  <a:pt x="3272249" y="2489454"/>
                </a:lnTo>
                <a:lnTo>
                  <a:pt x="3194684" y="2489454"/>
                </a:lnTo>
                <a:lnTo>
                  <a:pt x="3195157" y="2487047"/>
                </a:lnTo>
                <a:close/>
              </a:path>
              <a:path w="3296284" h="3198495">
                <a:moveTo>
                  <a:pt x="3272748" y="2486914"/>
                </a:moveTo>
                <a:lnTo>
                  <a:pt x="3195192" y="2486914"/>
                </a:lnTo>
                <a:lnTo>
                  <a:pt x="3194684" y="2489454"/>
                </a:lnTo>
                <a:lnTo>
                  <a:pt x="3272249" y="2489454"/>
                </a:lnTo>
                <a:lnTo>
                  <a:pt x="3272748" y="2486914"/>
                </a:lnTo>
                <a:close/>
              </a:path>
              <a:path w="3296284" h="3198495">
                <a:moveTo>
                  <a:pt x="3284675" y="2421509"/>
                </a:moveTo>
                <a:lnTo>
                  <a:pt x="3208019" y="2421509"/>
                </a:lnTo>
                <a:lnTo>
                  <a:pt x="3195157" y="2487047"/>
                </a:lnTo>
                <a:lnTo>
                  <a:pt x="3195192" y="2486914"/>
                </a:lnTo>
                <a:lnTo>
                  <a:pt x="3272748" y="2486914"/>
                </a:lnTo>
                <a:lnTo>
                  <a:pt x="3282950" y="2434971"/>
                </a:lnTo>
                <a:lnTo>
                  <a:pt x="3284675" y="2421509"/>
                </a:lnTo>
                <a:close/>
              </a:path>
              <a:path w="3296284" h="3198495">
                <a:moveTo>
                  <a:pt x="3292468" y="2356230"/>
                </a:moveTo>
                <a:lnTo>
                  <a:pt x="3216275" y="2356230"/>
                </a:lnTo>
                <a:lnTo>
                  <a:pt x="3216020" y="2358897"/>
                </a:lnTo>
                <a:lnTo>
                  <a:pt x="3207511" y="2424048"/>
                </a:lnTo>
                <a:lnTo>
                  <a:pt x="3208019" y="2421509"/>
                </a:lnTo>
                <a:lnTo>
                  <a:pt x="3284675" y="2421509"/>
                </a:lnTo>
                <a:lnTo>
                  <a:pt x="3291966" y="2364613"/>
                </a:lnTo>
                <a:lnTo>
                  <a:pt x="3292468" y="2356230"/>
                </a:lnTo>
                <a:close/>
              </a:path>
              <a:path w="3296284" h="3198495">
                <a:moveTo>
                  <a:pt x="3216095" y="2357622"/>
                </a:moveTo>
                <a:lnTo>
                  <a:pt x="3215930" y="2358897"/>
                </a:lnTo>
                <a:lnTo>
                  <a:pt x="3216095" y="2357622"/>
                </a:lnTo>
                <a:close/>
              </a:path>
              <a:path w="3296284" h="3198495">
                <a:moveTo>
                  <a:pt x="3216275" y="2356230"/>
                </a:moveTo>
                <a:lnTo>
                  <a:pt x="3216095" y="2357622"/>
                </a:lnTo>
                <a:lnTo>
                  <a:pt x="3216020" y="2358897"/>
                </a:lnTo>
                <a:lnTo>
                  <a:pt x="3216275" y="2356230"/>
                </a:lnTo>
                <a:close/>
              </a:path>
              <a:path w="3296284" h="3198495">
                <a:moveTo>
                  <a:pt x="3296134" y="2291207"/>
                </a:moveTo>
                <a:lnTo>
                  <a:pt x="3219957" y="2291207"/>
                </a:lnTo>
                <a:lnTo>
                  <a:pt x="3219957" y="2293747"/>
                </a:lnTo>
                <a:lnTo>
                  <a:pt x="3219810" y="2293747"/>
                </a:lnTo>
                <a:lnTo>
                  <a:pt x="3216095" y="2357622"/>
                </a:lnTo>
                <a:lnTo>
                  <a:pt x="3216275" y="2356230"/>
                </a:lnTo>
                <a:lnTo>
                  <a:pt x="3292468" y="2356230"/>
                </a:lnTo>
                <a:lnTo>
                  <a:pt x="3296157" y="2294509"/>
                </a:lnTo>
                <a:lnTo>
                  <a:pt x="3296152" y="2293747"/>
                </a:lnTo>
                <a:lnTo>
                  <a:pt x="3219957" y="2293747"/>
                </a:lnTo>
                <a:lnTo>
                  <a:pt x="3219941" y="2291498"/>
                </a:lnTo>
                <a:lnTo>
                  <a:pt x="3296136" y="2291498"/>
                </a:lnTo>
                <a:lnTo>
                  <a:pt x="3296134" y="2291207"/>
                </a:lnTo>
                <a:close/>
              </a:path>
              <a:path w="3296284" h="3198495">
                <a:moveTo>
                  <a:pt x="3295662" y="2226310"/>
                </a:moveTo>
                <a:lnTo>
                  <a:pt x="3219450" y="2226310"/>
                </a:lnTo>
                <a:lnTo>
                  <a:pt x="3219577" y="2228723"/>
                </a:lnTo>
                <a:lnTo>
                  <a:pt x="3219941" y="2291498"/>
                </a:lnTo>
                <a:lnTo>
                  <a:pt x="3219957" y="2291207"/>
                </a:lnTo>
                <a:lnTo>
                  <a:pt x="3296134" y="2291207"/>
                </a:lnTo>
                <a:lnTo>
                  <a:pt x="3295662" y="2226310"/>
                </a:lnTo>
                <a:close/>
              </a:path>
              <a:path w="3296284" h="3198495">
                <a:moveTo>
                  <a:pt x="3219455" y="2227030"/>
                </a:moveTo>
                <a:lnTo>
                  <a:pt x="3219468" y="2228723"/>
                </a:lnTo>
                <a:lnTo>
                  <a:pt x="3219455" y="2227030"/>
                </a:lnTo>
                <a:close/>
              </a:path>
              <a:path w="3296284" h="3198495">
                <a:moveTo>
                  <a:pt x="3291166" y="2161540"/>
                </a:moveTo>
                <a:lnTo>
                  <a:pt x="3214751" y="2161540"/>
                </a:lnTo>
                <a:lnTo>
                  <a:pt x="3215004" y="2164079"/>
                </a:lnTo>
                <a:lnTo>
                  <a:pt x="3219455" y="2227030"/>
                </a:lnTo>
                <a:lnTo>
                  <a:pt x="3219450" y="2226310"/>
                </a:lnTo>
                <a:lnTo>
                  <a:pt x="3295662" y="2226310"/>
                </a:lnTo>
                <a:lnTo>
                  <a:pt x="3295650" y="2224531"/>
                </a:lnTo>
                <a:lnTo>
                  <a:pt x="3291166" y="2161540"/>
                </a:lnTo>
                <a:close/>
              </a:path>
              <a:path w="3296284" h="3198495">
                <a:moveTo>
                  <a:pt x="3214854" y="2162975"/>
                </a:moveTo>
                <a:lnTo>
                  <a:pt x="3214933" y="2164079"/>
                </a:lnTo>
                <a:lnTo>
                  <a:pt x="3214854" y="2162975"/>
                </a:lnTo>
                <a:close/>
              </a:path>
              <a:path w="3296284" h="3198495">
                <a:moveTo>
                  <a:pt x="3214751" y="2161540"/>
                </a:moveTo>
                <a:lnTo>
                  <a:pt x="3214854" y="2162975"/>
                </a:lnTo>
                <a:lnTo>
                  <a:pt x="3215004" y="2164079"/>
                </a:lnTo>
                <a:lnTo>
                  <a:pt x="3214751" y="2161540"/>
                </a:lnTo>
                <a:close/>
              </a:path>
              <a:path w="3296284" h="3198495">
                <a:moveTo>
                  <a:pt x="3282744" y="2097151"/>
                </a:moveTo>
                <a:lnTo>
                  <a:pt x="3205860" y="2097151"/>
                </a:lnTo>
                <a:lnTo>
                  <a:pt x="3206241" y="2099437"/>
                </a:lnTo>
                <a:lnTo>
                  <a:pt x="3214854" y="2162975"/>
                </a:lnTo>
                <a:lnTo>
                  <a:pt x="3214751" y="2161540"/>
                </a:lnTo>
                <a:lnTo>
                  <a:pt x="3291166" y="2161540"/>
                </a:lnTo>
                <a:lnTo>
                  <a:pt x="3290696" y="2154936"/>
                </a:lnTo>
                <a:lnTo>
                  <a:pt x="3282744" y="2097151"/>
                </a:lnTo>
                <a:close/>
              </a:path>
              <a:path w="3296284" h="3198495">
                <a:moveTo>
                  <a:pt x="3206021" y="2098326"/>
                </a:moveTo>
                <a:lnTo>
                  <a:pt x="3206173" y="2099437"/>
                </a:lnTo>
                <a:lnTo>
                  <a:pt x="3206021" y="2098326"/>
                </a:lnTo>
                <a:close/>
              </a:path>
              <a:path w="3296284" h="3198495">
                <a:moveTo>
                  <a:pt x="3205860" y="2097151"/>
                </a:moveTo>
                <a:lnTo>
                  <a:pt x="3206021" y="2098326"/>
                </a:lnTo>
                <a:lnTo>
                  <a:pt x="3206241" y="2099437"/>
                </a:lnTo>
                <a:lnTo>
                  <a:pt x="3205860" y="2097151"/>
                </a:lnTo>
                <a:close/>
              </a:path>
              <a:path w="3296284" h="3198495">
                <a:moveTo>
                  <a:pt x="3270742" y="2032889"/>
                </a:moveTo>
                <a:lnTo>
                  <a:pt x="3193033" y="2032889"/>
                </a:lnTo>
                <a:lnTo>
                  <a:pt x="3193541" y="2035048"/>
                </a:lnTo>
                <a:lnTo>
                  <a:pt x="3206021" y="2098326"/>
                </a:lnTo>
                <a:lnTo>
                  <a:pt x="3205860" y="2097151"/>
                </a:lnTo>
                <a:lnTo>
                  <a:pt x="3282744" y="2097151"/>
                </a:lnTo>
                <a:lnTo>
                  <a:pt x="3281171" y="2085720"/>
                </a:lnTo>
                <a:lnTo>
                  <a:pt x="3270742" y="2032889"/>
                </a:lnTo>
                <a:close/>
              </a:path>
              <a:path w="3296284" h="3198495">
                <a:moveTo>
                  <a:pt x="3193210" y="2033777"/>
                </a:moveTo>
                <a:lnTo>
                  <a:pt x="3193462" y="2035048"/>
                </a:lnTo>
                <a:lnTo>
                  <a:pt x="3193210" y="2033777"/>
                </a:lnTo>
                <a:close/>
              </a:path>
              <a:path w="3296284" h="3198495">
                <a:moveTo>
                  <a:pt x="3193033" y="2032889"/>
                </a:moveTo>
                <a:lnTo>
                  <a:pt x="3193210" y="2033777"/>
                </a:lnTo>
                <a:lnTo>
                  <a:pt x="3193541" y="2035048"/>
                </a:lnTo>
                <a:lnTo>
                  <a:pt x="3193033" y="2032889"/>
                </a:lnTo>
                <a:close/>
              </a:path>
              <a:path w="3296284" h="3198495">
                <a:moveTo>
                  <a:pt x="3255090" y="1968880"/>
                </a:moveTo>
                <a:lnTo>
                  <a:pt x="3176269" y="1968880"/>
                </a:lnTo>
                <a:lnTo>
                  <a:pt x="3176904" y="1970913"/>
                </a:lnTo>
                <a:lnTo>
                  <a:pt x="3193210" y="2033777"/>
                </a:lnTo>
                <a:lnTo>
                  <a:pt x="3193033" y="2032889"/>
                </a:lnTo>
                <a:lnTo>
                  <a:pt x="3270742" y="2032889"/>
                </a:lnTo>
                <a:lnTo>
                  <a:pt x="3267582" y="2016887"/>
                </a:lnTo>
                <a:lnTo>
                  <a:pt x="3255090" y="1968880"/>
                </a:lnTo>
                <a:close/>
              </a:path>
              <a:path w="3296284" h="3198495">
                <a:moveTo>
                  <a:pt x="3176355" y="1969208"/>
                </a:moveTo>
                <a:lnTo>
                  <a:pt x="3176800" y="1970913"/>
                </a:lnTo>
                <a:lnTo>
                  <a:pt x="3176355" y="1969208"/>
                </a:lnTo>
                <a:close/>
              </a:path>
              <a:path w="3296284" h="3198495">
                <a:moveTo>
                  <a:pt x="3176269" y="1968880"/>
                </a:moveTo>
                <a:lnTo>
                  <a:pt x="3176355" y="1969208"/>
                </a:lnTo>
                <a:lnTo>
                  <a:pt x="3176904" y="1970913"/>
                </a:lnTo>
                <a:lnTo>
                  <a:pt x="3176269" y="1968880"/>
                </a:lnTo>
                <a:close/>
              </a:path>
              <a:path w="3296284" h="3198495">
                <a:moveTo>
                  <a:pt x="3235786" y="1905127"/>
                </a:moveTo>
                <a:lnTo>
                  <a:pt x="3155695" y="1905127"/>
                </a:lnTo>
                <a:lnTo>
                  <a:pt x="3156457" y="1907158"/>
                </a:lnTo>
                <a:lnTo>
                  <a:pt x="3176355" y="1969208"/>
                </a:lnTo>
                <a:lnTo>
                  <a:pt x="3176269" y="1968880"/>
                </a:lnTo>
                <a:lnTo>
                  <a:pt x="3255090" y="1968880"/>
                </a:lnTo>
                <a:lnTo>
                  <a:pt x="3249803" y="1948561"/>
                </a:lnTo>
                <a:lnTo>
                  <a:pt x="3235786" y="1905127"/>
                </a:lnTo>
                <a:close/>
              </a:path>
              <a:path w="3296284" h="3198495">
                <a:moveTo>
                  <a:pt x="3155777" y="1905381"/>
                </a:moveTo>
                <a:lnTo>
                  <a:pt x="3156351" y="1907158"/>
                </a:lnTo>
                <a:lnTo>
                  <a:pt x="3155777" y="1905381"/>
                </a:lnTo>
                <a:close/>
              </a:path>
              <a:path w="3296284" h="3198495">
                <a:moveTo>
                  <a:pt x="3212948" y="1841753"/>
                </a:moveTo>
                <a:lnTo>
                  <a:pt x="3131438" y="1841753"/>
                </a:lnTo>
                <a:lnTo>
                  <a:pt x="3155777" y="1905381"/>
                </a:lnTo>
                <a:lnTo>
                  <a:pt x="3155695" y="1905127"/>
                </a:lnTo>
                <a:lnTo>
                  <a:pt x="3235786" y="1905127"/>
                </a:lnTo>
                <a:lnTo>
                  <a:pt x="3227958" y="1880869"/>
                </a:lnTo>
                <a:lnTo>
                  <a:pt x="3212948" y="1841753"/>
                </a:lnTo>
                <a:close/>
              </a:path>
              <a:path w="3296284" h="3198495">
                <a:moveTo>
                  <a:pt x="3186715" y="1778762"/>
                </a:moveTo>
                <a:lnTo>
                  <a:pt x="3103498" y="1778762"/>
                </a:lnTo>
                <a:lnTo>
                  <a:pt x="3132073" y="1843531"/>
                </a:lnTo>
                <a:lnTo>
                  <a:pt x="3131438" y="1841753"/>
                </a:lnTo>
                <a:lnTo>
                  <a:pt x="3212948" y="1841753"/>
                </a:lnTo>
                <a:lnTo>
                  <a:pt x="3202178" y="1813687"/>
                </a:lnTo>
                <a:lnTo>
                  <a:pt x="3186715" y="1778762"/>
                </a:lnTo>
                <a:close/>
              </a:path>
              <a:path w="3296284" h="3198495">
                <a:moveTo>
                  <a:pt x="3157253" y="1716277"/>
                </a:moveTo>
                <a:lnTo>
                  <a:pt x="3072003" y="1716277"/>
                </a:lnTo>
                <a:lnTo>
                  <a:pt x="3104260" y="1780539"/>
                </a:lnTo>
                <a:lnTo>
                  <a:pt x="3103498" y="1778762"/>
                </a:lnTo>
                <a:lnTo>
                  <a:pt x="3186715" y="1778762"/>
                </a:lnTo>
                <a:lnTo>
                  <a:pt x="3172713" y="1747139"/>
                </a:lnTo>
                <a:lnTo>
                  <a:pt x="3157253" y="1716277"/>
                </a:lnTo>
                <a:close/>
              </a:path>
              <a:path w="3296284" h="3198495">
                <a:moveTo>
                  <a:pt x="3088393" y="1592706"/>
                </a:moveTo>
                <a:lnTo>
                  <a:pt x="2998723" y="1592706"/>
                </a:lnTo>
                <a:lnTo>
                  <a:pt x="2999612" y="1594103"/>
                </a:lnTo>
                <a:lnTo>
                  <a:pt x="3037839" y="1655699"/>
                </a:lnTo>
                <a:lnTo>
                  <a:pt x="3072764" y="1717928"/>
                </a:lnTo>
                <a:lnTo>
                  <a:pt x="3072003" y="1716277"/>
                </a:lnTo>
                <a:lnTo>
                  <a:pt x="3157253" y="1716277"/>
                </a:lnTo>
                <a:lnTo>
                  <a:pt x="3139693" y="1681226"/>
                </a:lnTo>
                <a:lnTo>
                  <a:pt x="3102990" y="1616202"/>
                </a:lnTo>
                <a:lnTo>
                  <a:pt x="3088393" y="1592706"/>
                </a:lnTo>
                <a:close/>
              </a:path>
              <a:path w="3296284" h="3198495">
                <a:moveTo>
                  <a:pt x="3036951" y="1654302"/>
                </a:moveTo>
                <a:lnTo>
                  <a:pt x="3037737" y="1655699"/>
                </a:lnTo>
                <a:lnTo>
                  <a:pt x="3036951" y="1654302"/>
                </a:lnTo>
                <a:close/>
              </a:path>
              <a:path w="3296284" h="3198495">
                <a:moveTo>
                  <a:pt x="2999371" y="1593749"/>
                </a:moveTo>
                <a:lnTo>
                  <a:pt x="2999591" y="1594103"/>
                </a:lnTo>
                <a:lnTo>
                  <a:pt x="2999371" y="1593749"/>
                </a:lnTo>
                <a:close/>
              </a:path>
              <a:path w="3296284" h="3198495">
                <a:moveTo>
                  <a:pt x="2998723" y="1592706"/>
                </a:moveTo>
                <a:lnTo>
                  <a:pt x="2999371" y="1593749"/>
                </a:lnTo>
                <a:lnTo>
                  <a:pt x="2999612" y="1594103"/>
                </a:lnTo>
                <a:lnTo>
                  <a:pt x="2998723" y="1592706"/>
                </a:lnTo>
                <a:close/>
              </a:path>
              <a:path w="3296284" h="3198495">
                <a:moveTo>
                  <a:pt x="3049387" y="1531874"/>
                </a:moveTo>
                <a:lnTo>
                  <a:pt x="2957194" y="1531874"/>
                </a:lnTo>
                <a:lnTo>
                  <a:pt x="2999371" y="1593749"/>
                </a:lnTo>
                <a:lnTo>
                  <a:pt x="2998723" y="1592706"/>
                </a:lnTo>
                <a:lnTo>
                  <a:pt x="3088393" y="1592706"/>
                </a:lnTo>
                <a:lnTo>
                  <a:pt x="3062985" y="1551813"/>
                </a:lnTo>
                <a:lnTo>
                  <a:pt x="3049387" y="1531874"/>
                </a:lnTo>
                <a:close/>
              </a:path>
              <a:path w="3296284" h="3198495">
                <a:moveTo>
                  <a:pt x="3007301" y="1471549"/>
                </a:moveTo>
                <a:lnTo>
                  <a:pt x="2912617" y="1471549"/>
                </a:lnTo>
                <a:lnTo>
                  <a:pt x="2913506" y="1472691"/>
                </a:lnTo>
                <a:lnTo>
                  <a:pt x="2957956" y="1533016"/>
                </a:lnTo>
                <a:lnTo>
                  <a:pt x="2957194" y="1531874"/>
                </a:lnTo>
                <a:lnTo>
                  <a:pt x="3049387" y="1531874"/>
                </a:lnTo>
                <a:lnTo>
                  <a:pt x="3019679" y="1488313"/>
                </a:lnTo>
                <a:lnTo>
                  <a:pt x="3007301" y="1471549"/>
                </a:lnTo>
                <a:close/>
              </a:path>
              <a:path w="3296284" h="3198495">
                <a:moveTo>
                  <a:pt x="2912914" y="1471951"/>
                </a:moveTo>
                <a:lnTo>
                  <a:pt x="2913461" y="1472691"/>
                </a:lnTo>
                <a:lnTo>
                  <a:pt x="2912914" y="1471951"/>
                </a:lnTo>
                <a:close/>
              </a:path>
              <a:path w="3296284" h="3198495">
                <a:moveTo>
                  <a:pt x="2912617" y="1471549"/>
                </a:moveTo>
                <a:lnTo>
                  <a:pt x="2912914" y="1471951"/>
                </a:lnTo>
                <a:lnTo>
                  <a:pt x="2913506" y="1472691"/>
                </a:lnTo>
                <a:lnTo>
                  <a:pt x="2912617" y="1471549"/>
                </a:lnTo>
                <a:close/>
              </a:path>
              <a:path w="3296284" h="3198495">
                <a:moveTo>
                  <a:pt x="2704718" y="1237868"/>
                </a:moveTo>
                <a:lnTo>
                  <a:pt x="2761741" y="1295907"/>
                </a:lnTo>
                <a:lnTo>
                  <a:pt x="2815208" y="1353946"/>
                </a:lnTo>
                <a:lnTo>
                  <a:pt x="2865754" y="1412875"/>
                </a:lnTo>
                <a:lnTo>
                  <a:pt x="2912914" y="1471951"/>
                </a:lnTo>
                <a:lnTo>
                  <a:pt x="2912617" y="1471549"/>
                </a:lnTo>
                <a:lnTo>
                  <a:pt x="3007301" y="1471549"/>
                </a:lnTo>
                <a:lnTo>
                  <a:pt x="2973451" y="1425702"/>
                </a:lnTo>
                <a:lnTo>
                  <a:pt x="2924047" y="1363852"/>
                </a:lnTo>
                <a:lnTo>
                  <a:pt x="2871723" y="1302892"/>
                </a:lnTo>
                <a:lnTo>
                  <a:pt x="2816479" y="1242949"/>
                </a:lnTo>
                <a:lnTo>
                  <a:pt x="2812254" y="1238630"/>
                </a:lnTo>
                <a:lnTo>
                  <a:pt x="2705607" y="1238630"/>
                </a:lnTo>
                <a:lnTo>
                  <a:pt x="2704718" y="1237868"/>
                </a:lnTo>
                <a:close/>
              </a:path>
              <a:path w="3296284" h="3198495">
                <a:moveTo>
                  <a:pt x="2864865" y="1411858"/>
                </a:moveTo>
                <a:lnTo>
                  <a:pt x="2865678" y="1412875"/>
                </a:lnTo>
                <a:lnTo>
                  <a:pt x="2864865" y="1411858"/>
                </a:lnTo>
                <a:close/>
              </a:path>
              <a:path w="3296284" h="3198495">
                <a:moveTo>
                  <a:pt x="2814319" y="1353057"/>
                </a:moveTo>
                <a:lnTo>
                  <a:pt x="2815084" y="1353946"/>
                </a:lnTo>
                <a:lnTo>
                  <a:pt x="2814319" y="1353057"/>
                </a:lnTo>
                <a:close/>
              </a:path>
              <a:path w="3296284" h="3198495">
                <a:moveTo>
                  <a:pt x="2760853" y="1295018"/>
                </a:moveTo>
                <a:lnTo>
                  <a:pt x="2761673" y="1295907"/>
                </a:lnTo>
                <a:lnTo>
                  <a:pt x="2760853" y="1295018"/>
                </a:lnTo>
                <a:close/>
              </a:path>
              <a:path w="3296284" h="3198495">
                <a:moveTo>
                  <a:pt x="2756175" y="1181480"/>
                </a:moveTo>
                <a:lnTo>
                  <a:pt x="2646171" y="1181480"/>
                </a:lnTo>
                <a:lnTo>
                  <a:pt x="2705607" y="1238630"/>
                </a:lnTo>
                <a:lnTo>
                  <a:pt x="2812254" y="1238630"/>
                </a:lnTo>
                <a:lnTo>
                  <a:pt x="2758820" y="1184020"/>
                </a:lnTo>
                <a:lnTo>
                  <a:pt x="2756175" y="1181480"/>
                </a:lnTo>
                <a:close/>
              </a:path>
              <a:path w="3296284" h="3198495">
                <a:moveTo>
                  <a:pt x="2698495" y="1126108"/>
                </a:moveTo>
                <a:lnTo>
                  <a:pt x="2584957" y="1126108"/>
                </a:lnTo>
                <a:lnTo>
                  <a:pt x="2646933" y="1182242"/>
                </a:lnTo>
                <a:lnTo>
                  <a:pt x="2646171" y="1181480"/>
                </a:lnTo>
                <a:lnTo>
                  <a:pt x="2756175" y="1181480"/>
                </a:lnTo>
                <a:lnTo>
                  <a:pt x="2698495" y="1126108"/>
                </a:lnTo>
                <a:close/>
              </a:path>
              <a:path w="3296284" h="3198495">
                <a:moveTo>
                  <a:pt x="2638303" y="1071752"/>
                </a:moveTo>
                <a:lnTo>
                  <a:pt x="2521457" y="1071752"/>
                </a:lnTo>
                <a:lnTo>
                  <a:pt x="2522219" y="1072388"/>
                </a:lnTo>
                <a:lnTo>
                  <a:pt x="2585719" y="1126870"/>
                </a:lnTo>
                <a:lnTo>
                  <a:pt x="2584957" y="1126108"/>
                </a:lnTo>
                <a:lnTo>
                  <a:pt x="2698495" y="1126108"/>
                </a:lnTo>
                <a:lnTo>
                  <a:pt x="2638303" y="1071752"/>
                </a:lnTo>
                <a:close/>
              </a:path>
              <a:path w="3296284" h="3198495">
                <a:moveTo>
                  <a:pt x="2521837" y="1072078"/>
                </a:moveTo>
                <a:lnTo>
                  <a:pt x="2522198" y="1072388"/>
                </a:lnTo>
                <a:lnTo>
                  <a:pt x="2521837" y="1072078"/>
                </a:lnTo>
                <a:close/>
              </a:path>
              <a:path w="3296284" h="3198495">
                <a:moveTo>
                  <a:pt x="2455671" y="1018539"/>
                </a:moveTo>
                <a:lnTo>
                  <a:pt x="2521837" y="1072078"/>
                </a:lnTo>
                <a:lnTo>
                  <a:pt x="2521457" y="1071752"/>
                </a:lnTo>
                <a:lnTo>
                  <a:pt x="2638303" y="1071752"/>
                </a:lnTo>
                <a:lnTo>
                  <a:pt x="2635630" y="1069339"/>
                </a:lnTo>
                <a:lnTo>
                  <a:pt x="2576976" y="1019048"/>
                </a:lnTo>
                <a:lnTo>
                  <a:pt x="2456433" y="1019048"/>
                </a:lnTo>
                <a:lnTo>
                  <a:pt x="2455671" y="1018539"/>
                </a:lnTo>
                <a:close/>
              </a:path>
              <a:path w="3296284" h="3198495">
                <a:moveTo>
                  <a:pt x="2512219" y="966215"/>
                </a:moveTo>
                <a:lnTo>
                  <a:pt x="2387727" y="966215"/>
                </a:lnTo>
                <a:lnTo>
                  <a:pt x="2456433" y="1019048"/>
                </a:lnTo>
                <a:lnTo>
                  <a:pt x="2576976" y="1019048"/>
                </a:lnTo>
                <a:lnTo>
                  <a:pt x="2570606" y="1013587"/>
                </a:lnTo>
                <a:lnTo>
                  <a:pt x="2512219" y="966215"/>
                </a:lnTo>
                <a:close/>
              </a:path>
              <a:path w="3296284" h="3198495">
                <a:moveTo>
                  <a:pt x="2378719" y="865377"/>
                </a:moveTo>
                <a:lnTo>
                  <a:pt x="2245867" y="865377"/>
                </a:lnTo>
                <a:lnTo>
                  <a:pt x="2246629" y="865886"/>
                </a:lnTo>
                <a:lnTo>
                  <a:pt x="2318511" y="915796"/>
                </a:lnTo>
                <a:lnTo>
                  <a:pt x="2388488" y="966851"/>
                </a:lnTo>
                <a:lnTo>
                  <a:pt x="2387727" y="966215"/>
                </a:lnTo>
                <a:lnTo>
                  <a:pt x="2512219" y="966215"/>
                </a:lnTo>
                <a:lnTo>
                  <a:pt x="2503296" y="958976"/>
                </a:lnTo>
                <a:lnTo>
                  <a:pt x="2433828" y="905510"/>
                </a:lnTo>
                <a:lnTo>
                  <a:pt x="2378719" y="865377"/>
                </a:lnTo>
                <a:close/>
              </a:path>
              <a:path w="3296284" h="3198495">
                <a:moveTo>
                  <a:pt x="2317750" y="915288"/>
                </a:moveTo>
                <a:lnTo>
                  <a:pt x="2318446" y="915796"/>
                </a:lnTo>
                <a:lnTo>
                  <a:pt x="2317750" y="915288"/>
                </a:lnTo>
                <a:close/>
              </a:path>
              <a:path w="3296284" h="3198495">
                <a:moveTo>
                  <a:pt x="2246039" y="865497"/>
                </a:moveTo>
                <a:lnTo>
                  <a:pt x="2246599" y="865886"/>
                </a:lnTo>
                <a:lnTo>
                  <a:pt x="2246039" y="865497"/>
                </a:lnTo>
                <a:close/>
              </a:path>
              <a:path w="3296284" h="3198495">
                <a:moveTo>
                  <a:pt x="2309474" y="816863"/>
                </a:moveTo>
                <a:lnTo>
                  <a:pt x="2172207" y="816863"/>
                </a:lnTo>
                <a:lnTo>
                  <a:pt x="2246039" y="865497"/>
                </a:lnTo>
                <a:lnTo>
                  <a:pt x="2245867" y="865377"/>
                </a:lnTo>
                <a:lnTo>
                  <a:pt x="2378719" y="865377"/>
                </a:lnTo>
                <a:lnTo>
                  <a:pt x="2362327" y="853439"/>
                </a:lnTo>
                <a:lnTo>
                  <a:pt x="2309474" y="816863"/>
                </a:lnTo>
                <a:close/>
              </a:path>
              <a:path w="3296284" h="3198495">
                <a:moveTo>
                  <a:pt x="2238690" y="769492"/>
                </a:moveTo>
                <a:lnTo>
                  <a:pt x="2096896" y="769492"/>
                </a:lnTo>
                <a:lnTo>
                  <a:pt x="2172969" y="817371"/>
                </a:lnTo>
                <a:lnTo>
                  <a:pt x="2172207" y="816863"/>
                </a:lnTo>
                <a:lnTo>
                  <a:pt x="2309474" y="816863"/>
                </a:lnTo>
                <a:lnTo>
                  <a:pt x="2288920" y="802639"/>
                </a:lnTo>
                <a:lnTo>
                  <a:pt x="2238690" y="769492"/>
                </a:lnTo>
                <a:close/>
              </a:path>
              <a:path w="3296284" h="3198495">
                <a:moveTo>
                  <a:pt x="2167154" y="723645"/>
                </a:moveTo>
                <a:lnTo>
                  <a:pt x="2020061" y="723645"/>
                </a:lnTo>
                <a:lnTo>
                  <a:pt x="2097658" y="770001"/>
                </a:lnTo>
                <a:lnTo>
                  <a:pt x="2096896" y="769492"/>
                </a:lnTo>
                <a:lnTo>
                  <a:pt x="2238690" y="769492"/>
                </a:lnTo>
                <a:lnTo>
                  <a:pt x="2213863" y="753110"/>
                </a:lnTo>
                <a:lnTo>
                  <a:pt x="2167154" y="723645"/>
                </a:lnTo>
                <a:close/>
              </a:path>
              <a:path w="3296284" h="3198495">
                <a:moveTo>
                  <a:pt x="2018525" y="635762"/>
                </a:moveTo>
                <a:lnTo>
                  <a:pt x="1861565" y="635762"/>
                </a:lnTo>
                <a:lnTo>
                  <a:pt x="2021077" y="724280"/>
                </a:lnTo>
                <a:lnTo>
                  <a:pt x="2020061" y="723645"/>
                </a:lnTo>
                <a:lnTo>
                  <a:pt x="2167154" y="723645"/>
                </a:lnTo>
                <a:lnTo>
                  <a:pt x="2137155" y="704723"/>
                </a:lnTo>
                <a:lnTo>
                  <a:pt x="2058542" y="657987"/>
                </a:lnTo>
                <a:lnTo>
                  <a:pt x="2018525" y="635762"/>
                </a:lnTo>
                <a:close/>
              </a:path>
              <a:path w="3296284" h="3198495">
                <a:moveTo>
                  <a:pt x="1781047" y="594487"/>
                </a:moveTo>
                <a:lnTo>
                  <a:pt x="1862581" y="636396"/>
                </a:lnTo>
                <a:lnTo>
                  <a:pt x="1861565" y="635762"/>
                </a:lnTo>
                <a:lnTo>
                  <a:pt x="2018525" y="635762"/>
                </a:lnTo>
                <a:lnTo>
                  <a:pt x="1944664" y="594740"/>
                </a:lnTo>
                <a:lnTo>
                  <a:pt x="1781682" y="594740"/>
                </a:lnTo>
                <a:lnTo>
                  <a:pt x="1781047" y="594487"/>
                </a:lnTo>
                <a:close/>
              </a:path>
              <a:path w="3296284" h="3198495">
                <a:moveTo>
                  <a:pt x="1869754" y="554354"/>
                </a:moveTo>
                <a:lnTo>
                  <a:pt x="1699005" y="554354"/>
                </a:lnTo>
                <a:lnTo>
                  <a:pt x="1781682" y="594740"/>
                </a:lnTo>
                <a:lnTo>
                  <a:pt x="1944664" y="594740"/>
                </a:lnTo>
                <a:lnTo>
                  <a:pt x="1898014" y="568832"/>
                </a:lnTo>
                <a:lnTo>
                  <a:pt x="1869754" y="554354"/>
                </a:lnTo>
                <a:close/>
              </a:path>
              <a:path w="3296284" h="3198495">
                <a:moveTo>
                  <a:pt x="1793731" y="515874"/>
                </a:moveTo>
                <a:lnTo>
                  <a:pt x="1615947" y="515874"/>
                </a:lnTo>
                <a:lnTo>
                  <a:pt x="1699767" y="554736"/>
                </a:lnTo>
                <a:lnTo>
                  <a:pt x="1699005" y="554354"/>
                </a:lnTo>
                <a:lnTo>
                  <a:pt x="1869754" y="554354"/>
                </a:lnTo>
                <a:lnTo>
                  <a:pt x="1815464" y="526541"/>
                </a:lnTo>
                <a:lnTo>
                  <a:pt x="1793731" y="515874"/>
                </a:lnTo>
                <a:close/>
              </a:path>
              <a:path w="3296284" h="3198495">
                <a:moveTo>
                  <a:pt x="1717872" y="479043"/>
                </a:moveTo>
                <a:lnTo>
                  <a:pt x="1532001" y="479043"/>
                </a:lnTo>
                <a:lnTo>
                  <a:pt x="1616582" y="516254"/>
                </a:lnTo>
                <a:lnTo>
                  <a:pt x="1615947" y="515874"/>
                </a:lnTo>
                <a:lnTo>
                  <a:pt x="1793731" y="515874"/>
                </a:lnTo>
                <a:lnTo>
                  <a:pt x="1732152" y="485648"/>
                </a:lnTo>
                <a:lnTo>
                  <a:pt x="1717872" y="479043"/>
                </a:lnTo>
                <a:close/>
              </a:path>
              <a:path w="3296284" h="3198495">
                <a:moveTo>
                  <a:pt x="1447291" y="443864"/>
                </a:moveTo>
                <a:lnTo>
                  <a:pt x="1532762" y="479425"/>
                </a:lnTo>
                <a:lnTo>
                  <a:pt x="1532001" y="479043"/>
                </a:lnTo>
                <a:lnTo>
                  <a:pt x="1717872" y="479043"/>
                </a:lnTo>
                <a:lnTo>
                  <a:pt x="1647570" y="446531"/>
                </a:lnTo>
                <a:lnTo>
                  <a:pt x="1642063" y="444118"/>
                </a:lnTo>
                <a:lnTo>
                  <a:pt x="1448053" y="444118"/>
                </a:lnTo>
                <a:lnTo>
                  <a:pt x="1447291" y="443864"/>
                </a:lnTo>
                <a:close/>
              </a:path>
              <a:path w="3296284" h="3198495">
                <a:moveTo>
                  <a:pt x="1565252" y="410463"/>
                </a:moveTo>
                <a:lnTo>
                  <a:pt x="1361947" y="410463"/>
                </a:lnTo>
                <a:lnTo>
                  <a:pt x="1448053" y="444118"/>
                </a:lnTo>
                <a:lnTo>
                  <a:pt x="1642063" y="444118"/>
                </a:lnTo>
                <a:lnTo>
                  <a:pt x="1565252" y="410463"/>
                </a:lnTo>
                <a:close/>
              </a:path>
              <a:path w="3296284" h="3198495">
                <a:moveTo>
                  <a:pt x="1488964" y="378713"/>
                </a:moveTo>
                <a:lnTo>
                  <a:pt x="1276095" y="378713"/>
                </a:lnTo>
                <a:lnTo>
                  <a:pt x="1362582" y="410717"/>
                </a:lnTo>
                <a:lnTo>
                  <a:pt x="1361947" y="410463"/>
                </a:lnTo>
                <a:lnTo>
                  <a:pt x="1565252" y="410463"/>
                </a:lnTo>
                <a:lnTo>
                  <a:pt x="1562353" y="409193"/>
                </a:lnTo>
                <a:lnTo>
                  <a:pt x="1488964" y="378713"/>
                </a:lnTo>
                <a:close/>
              </a:path>
              <a:path w="3296284" h="3198495">
                <a:moveTo>
                  <a:pt x="1189608" y="348995"/>
                </a:moveTo>
                <a:lnTo>
                  <a:pt x="1276730" y="379094"/>
                </a:lnTo>
                <a:lnTo>
                  <a:pt x="1276095" y="378713"/>
                </a:lnTo>
                <a:lnTo>
                  <a:pt x="1488964" y="378713"/>
                </a:lnTo>
                <a:lnTo>
                  <a:pt x="1476120" y="373379"/>
                </a:lnTo>
                <a:lnTo>
                  <a:pt x="1414301" y="349123"/>
                </a:lnTo>
                <a:lnTo>
                  <a:pt x="1190370" y="349123"/>
                </a:lnTo>
                <a:lnTo>
                  <a:pt x="1189608" y="348995"/>
                </a:lnTo>
                <a:close/>
              </a:path>
              <a:path w="3296284" h="3198495">
                <a:moveTo>
                  <a:pt x="1339500" y="320928"/>
                </a:moveTo>
                <a:lnTo>
                  <a:pt x="1102994" y="320928"/>
                </a:lnTo>
                <a:lnTo>
                  <a:pt x="1190370" y="349123"/>
                </a:lnTo>
                <a:lnTo>
                  <a:pt x="1414301" y="349123"/>
                </a:lnTo>
                <a:lnTo>
                  <a:pt x="1389379" y="339343"/>
                </a:lnTo>
                <a:lnTo>
                  <a:pt x="1339500" y="320928"/>
                </a:lnTo>
                <a:close/>
              </a:path>
              <a:path w="3296284" h="3198495">
                <a:moveTo>
                  <a:pt x="1016126" y="294893"/>
                </a:moveTo>
                <a:lnTo>
                  <a:pt x="1103756" y="321182"/>
                </a:lnTo>
                <a:lnTo>
                  <a:pt x="1102994" y="320928"/>
                </a:lnTo>
                <a:lnTo>
                  <a:pt x="1339500" y="320928"/>
                </a:lnTo>
                <a:lnTo>
                  <a:pt x="1302003" y="307086"/>
                </a:lnTo>
                <a:lnTo>
                  <a:pt x="1267071" y="295020"/>
                </a:lnTo>
                <a:lnTo>
                  <a:pt x="1016888" y="295020"/>
                </a:lnTo>
                <a:lnTo>
                  <a:pt x="1016126" y="294893"/>
                </a:lnTo>
                <a:close/>
              </a:path>
              <a:path w="3296284" h="3198495">
                <a:moveTo>
                  <a:pt x="1195260" y="270637"/>
                </a:moveTo>
                <a:lnTo>
                  <a:pt x="929131" y="270637"/>
                </a:lnTo>
                <a:lnTo>
                  <a:pt x="1016888" y="295020"/>
                </a:lnTo>
                <a:lnTo>
                  <a:pt x="1267071" y="295020"/>
                </a:lnTo>
                <a:lnTo>
                  <a:pt x="1214119" y="276732"/>
                </a:lnTo>
                <a:lnTo>
                  <a:pt x="1195260" y="270637"/>
                </a:lnTo>
                <a:close/>
              </a:path>
              <a:path w="3296284" h="3198495">
                <a:moveTo>
                  <a:pt x="1126894" y="248538"/>
                </a:moveTo>
                <a:lnTo>
                  <a:pt x="842390" y="248538"/>
                </a:lnTo>
                <a:lnTo>
                  <a:pt x="930020" y="270890"/>
                </a:lnTo>
                <a:lnTo>
                  <a:pt x="929131" y="270637"/>
                </a:lnTo>
                <a:lnTo>
                  <a:pt x="1195260" y="270637"/>
                </a:lnTo>
                <a:lnTo>
                  <a:pt x="1126894" y="248538"/>
                </a:lnTo>
                <a:close/>
              </a:path>
              <a:path w="3296284" h="3198495">
                <a:moveTo>
                  <a:pt x="1060132" y="228473"/>
                </a:moveTo>
                <a:lnTo>
                  <a:pt x="755522" y="228473"/>
                </a:lnTo>
                <a:lnTo>
                  <a:pt x="843152" y="248792"/>
                </a:lnTo>
                <a:lnTo>
                  <a:pt x="842390" y="248538"/>
                </a:lnTo>
                <a:lnTo>
                  <a:pt x="1126894" y="248538"/>
                </a:lnTo>
                <a:lnTo>
                  <a:pt x="1126108" y="248285"/>
                </a:lnTo>
                <a:lnTo>
                  <a:pt x="1060132" y="228473"/>
                </a:lnTo>
                <a:close/>
              </a:path>
              <a:path w="3296284" h="3198495">
                <a:moveTo>
                  <a:pt x="997107" y="210438"/>
                </a:moveTo>
                <a:lnTo>
                  <a:pt x="669035" y="210438"/>
                </a:lnTo>
                <a:lnTo>
                  <a:pt x="756284" y="228726"/>
                </a:lnTo>
                <a:lnTo>
                  <a:pt x="755522" y="228473"/>
                </a:lnTo>
                <a:lnTo>
                  <a:pt x="1060132" y="228473"/>
                </a:lnTo>
                <a:lnTo>
                  <a:pt x="1037716" y="221741"/>
                </a:lnTo>
                <a:lnTo>
                  <a:pt x="997107" y="210438"/>
                </a:lnTo>
                <a:close/>
              </a:path>
              <a:path w="3296284" h="3198495">
                <a:moveTo>
                  <a:pt x="231266" y="0"/>
                </a:moveTo>
                <a:lnTo>
                  <a:pt x="0" y="108838"/>
                </a:lnTo>
                <a:lnTo>
                  <a:pt x="225805" y="228600"/>
                </a:lnTo>
                <a:lnTo>
                  <a:pt x="227616" y="152794"/>
                </a:lnTo>
                <a:lnTo>
                  <a:pt x="189102" y="151511"/>
                </a:lnTo>
                <a:lnTo>
                  <a:pt x="191769" y="75311"/>
                </a:lnTo>
                <a:lnTo>
                  <a:pt x="229467" y="75311"/>
                </a:lnTo>
                <a:lnTo>
                  <a:pt x="231266" y="0"/>
                </a:lnTo>
                <a:close/>
              </a:path>
              <a:path w="3296284" h="3198495">
                <a:moveTo>
                  <a:pt x="582802" y="194563"/>
                </a:moveTo>
                <a:lnTo>
                  <a:pt x="669797" y="210692"/>
                </a:lnTo>
                <a:lnTo>
                  <a:pt x="669035" y="210438"/>
                </a:lnTo>
                <a:lnTo>
                  <a:pt x="997107" y="210438"/>
                </a:lnTo>
                <a:lnTo>
                  <a:pt x="949197" y="197103"/>
                </a:lnTo>
                <a:lnTo>
                  <a:pt x="939695" y="194690"/>
                </a:lnTo>
                <a:lnTo>
                  <a:pt x="583818" y="194690"/>
                </a:lnTo>
                <a:lnTo>
                  <a:pt x="582802" y="194563"/>
                </a:lnTo>
                <a:close/>
              </a:path>
              <a:path w="3296284" h="3198495">
                <a:moveTo>
                  <a:pt x="885684" y="180975"/>
                </a:moveTo>
                <a:lnTo>
                  <a:pt x="497204" y="180975"/>
                </a:lnTo>
                <a:lnTo>
                  <a:pt x="498093" y="181101"/>
                </a:lnTo>
                <a:lnTo>
                  <a:pt x="583818" y="194690"/>
                </a:lnTo>
                <a:lnTo>
                  <a:pt x="939695" y="194690"/>
                </a:lnTo>
                <a:lnTo>
                  <a:pt x="885684" y="180975"/>
                </a:lnTo>
                <a:close/>
              </a:path>
              <a:path w="3296284" h="3198495">
                <a:moveTo>
                  <a:pt x="497475" y="181017"/>
                </a:moveTo>
                <a:lnTo>
                  <a:pt x="498006" y="181101"/>
                </a:lnTo>
                <a:lnTo>
                  <a:pt x="497475" y="181017"/>
                </a:lnTo>
                <a:close/>
              </a:path>
              <a:path w="3296284" h="3198495">
                <a:moveTo>
                  <a:pt x="838169" y="169417"/>
                </a:moveTo>
                <a:lnTo>
                  <a:pt x="412241" y="169417"/>
                </a:lnTo>
                <a:lnTo>
                  <a:pt x="497475" y="181017"/>
                </a:lnTo>
                <a:lnTo>
                  <a:pt x="497204" y="180975"/>
                </a:lnTo>
                <a:lnTo>
                  <a:pt x="885684" y="180975"/>
                </a:lnTo>
                <a:lnTo>
                  <a:pt x="860678" y="174625"/>
                </a:lnTo>
                <a:lnTo>
                  <a:pt x="838169" y="169417"/>
                </a:lnTo>
                <a:close/>
              </a:path>
              <a:path w="3296284" h="3198495">
                <a:moveTo>
                  <a:pt x="798090" y="160146"/>
                </a:moveTo>
                <a:lnTo>
                  <a:pt x="327913" y="160146"/>
                </a:lnTo>
                <a:lnTo>
                  <a:pt x="413130" y="169544"/>
                </a:lnTo>
                <a:lnTo>
                  <a:pt x="412241" y="169417"/>
                </a:lnTo>
                <a:lnTo>
                  <a:pt x="838169" y="169417"/>
                </a:lnTo>
                <a:lnTo>
                  <a:pt x="798090" y="160146"/>
                </a:lnTo>
                <a:close/>
              </a:path>
              <a:path w="3296284" h="3198495">
                <a:moveTo>
                  <a:pt x="245846" y="153402"/>
                </a:moveTo>
                <a:lnTo>
                  <a:pt x="328929" y="160274"/>
                </a:lnTo>
                <a:lnTo>
                  <a:pt x="327913" y="160146"/>
                </a:lnTo>
                <a:lnTo>
                  <a:pt x="798090" y="160146"/>
                </a:lnTo>
                <a:lnTo>
                  <a:pt x="772286" y="154177"/>
                </a:lnTo>
                <a:lnTo>
                  <a:pt x="768639" y="153415"/>
                </a:lnTo>
                <a:lnTo>
                  <a:pt x="246252" y="153415"/>
                </a:lnTo>
                <a:lnTo>
                  <a:pt x="245846" y="153402"/>
                </a:lnTo>
                <a:close/>
              </a:path>
              <a:path w="3296284" h="3198495">
                <a:moveTo>
                  <a:pt x="244475" y="153288"/>
                </a:moveTo>
                <a:lnTo>
                  <a:pt x="245846" y="153402"/>
                </a:lnTo>
                <a:lnTo>
                  <a:pt x="246252" y="153415"/>
                </a:lnTo>
                <a:lnTo>
                  <a:pt x="244475" y="153288"/>
                </a:lnTo>
                <a:close/>
              </a:path>
              <a:path w="3296284" h="3198495">
                <a:moveTo>
                  <a:pt x="768032" y="153288"/>
                </a:moveTo>
                <a:lnTo>
                  <a:pt x="244475" y="153288"/>
                </a:lnTo>
                <a:lnTo>
                  <a:pt x="246252" y="153415"/>
                </a:lnTo>
                <a:lnTo>
                  <a:pt x="768639" y="153415"/>
                </a:lnTo>
                <a:lnTo>
                  <a:pt x="768032" y="153288"/>
                </a:lnTo>
                <a:close/>
              </a:path>
              <a:path w="3296284" h="3198495">
                <a:moveTo>
                  <a:pt x="229436" y="76629"/>
                </a:moveTo>
                <a:lnTo>
                  <a:pt x="227616" y="152794"/>
                </a:lnTo>
                <a:lnTo>
                  <a:pt x="245846" y="153402"/>
                </a:lnTo>
                <a:lnTo>
                  <a:pt x="244475" y="153288"/>
                </a:lnTo>
                <a:lnTo>
                  <a:pt x="768032" y="153288"/>
                </a:lnTo>
                <a:lnTo>
                  <a:pt x="684148" y="135762"/>
                </a:lnTo>
                <a:lnTo>
                  <a:pt x="596264" y="119506"/>
                </a:lnTo>
                <a:lnTo>
                  <a:pt x="508761" y="105537"/>
                </a:lnTo>
                <a:lnTo>
                  <a:pt x="421893" y="93852"/>
                </a:lnTo>
                <a:lnTo>
                  <a:pt x="335660" y="84454"/>
                </a:lnTo>
                <a:lnTo>
                  <a:pt x="249808" y="77342"/>
                </a:lnTo>
                <a:lnTo>
                  <a:pt x="229436" y="76629"/>
                </a:lnTo>
                <a:close/>
              </a:path>
              <a:path w="3296284" h="3198495">
                <a:moveTo>
                  <a:pt x="191769" y="75311"/>
                </a:moveTo>
                <a:lnTo>
                  <a:pt x="189102" y="151511"/>
                </a:lnTo>
                <a:lnTo>
                  <a:pt x="227616" y="152794"/>
                </a:lnTo>
                <a:lnTo>
                  <a:pt x="229436" y="76629"/>
                </a:lnTo>
                <a:lnTo>
                  <a:pt x="191769" y="75311"/>
                </a:lnTo>
                <a:close/>
              </a:path>
              <a:path w="3296284" h="3198495">
                <a:moveTo>
                  <a:pt x="229467" y="75311"/>
                </a:moveTo>
                <a:lnTo>
                  <a:pt x="191769" y="75311"/>
                </a:lnTo>
                <a:lnTo>
                  <a:pt x="229436" y="76629"/>
                </a:lnTo>
                <a:lnTo>
                  <a:pt x="229467" y="75311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59" name="object 59"/>
          <p:cNvSpPr/>
          <p:nvPr/>
        </p:nvSpPr>
        <p:spPr>
          <a:xfrm>
            <a:off x="1325975" y="1031271"/>
            <a:ext cx="1640205" cy="3403759"/>
          </a:xfrm>
          <a:custGeom>
            <a:avLst/>
            <a:gdLst/>
            <a:ahLst/>
            <a:cxnLst/>
            <a:rect l="l" t="t" r="r" b="b"/>
            <a:pathLst>
              <a:path w="2186940" h="4538345">
                <a:moveTo>
                  <a:pt x="1961066" y="71336"/>
                </a:moveTo>
                <a:lnTo>
                  <a:pt x="1909063" y="93853"/>
                </a:lnTo>
                <a:lnTo>
                  <a:pt x="1824100" y="135382"/>
                </a:lnTo>
                <a:lnTo>
                  <a:pt x="1741043" y="178943"/>
                </a:lnTo>
                <a:lnTo>
                  <a:pt x="1659762" y="224536"/>
                </a:lnTo>
                <a:lnTo>
                  <a:pt x="1580133" y="272161"/>
                </a:lnTo>
                <a:lnTo>
                  <a:pt x="1502536" y="321945"/>
                </a:lnTo>
                <a:lnTo>
                  <a:pt x="1426590" y="373634"/>
                </a:lnTo>
                <a:lnTo>
                  <a:pt x="1352422" y="427228"/>
                </a:lnTo>
                <a:lnTo>
                  <a:pt x="1280159" y="482600"/>
                </a:lnTo>
                <a:lnTo>
                  <a:pt x="1209675" y="539750"/>
                </a:lnTo>
                <a:lnTo>
                  <a:pt x="1141221" y="598678"/>
                </a:lnTo>
                <a:lnTo>
                  <a:pt x="1074546" y="659257"/>
                </a:lnTo>
                <a:lnTo>
                  <a:pt x="1009650" y="721360"/>
                </a:lnTo>
                <a:lnTo>
                  <a:pt x="946784" y="785113"/>
                </a:lnTo>
                <a:lnTo>
                  <a:pt x="885697" y="850265"/>
                </a:lnTo>
                <a:lnTo>
                  <a:pt x="826515" y="916940"/>
                </a:lnTo>
                <a:lnTo>
                  <a:pt x="769365" y="984885"/>
                </a:lnTo>
                <a:lnTo>
                  <a:pt x="714120" y="1054227"/>
                </a:lnTo>
                <a:lnTo>
                  <a:pt x="660781" y="1124712"/>
                </a:lnTo>
                <a:lnTo>
                  <a:pt x="609472" y="1196467"/>
                </a:lnTo>
                <a:lnTo>
                  <a:pt x="560069" y="1269365"/>
                </a:lnTo>
                <a:lnTo>
                  <a:pt x="512825" y="1343406"/>
                </a:lnTo>
                <a:lnTo>
                  <a:pt x="467487" y="1418336"/>
                </a:lnTo>
                <a:lnTo>
                  <a:pt x="424180" y="1494282"/>
                </a:lnTo>
                <a:lnTo>
                  <a:pt x="382777" y="1571244"/>
                </a:lnTo>
                <a:lnTo>
                  <a:pt x="343662" y="1648968"/>
                </a:lnTo>
                <a:lnTo>
                  <a:pt x="306324" y="1727454"/>
                </a:lnTo>
                <a:lnTo>
                  <a:pt x="271271" y="1806829"/>
                </a:lnTo>
                <a:lnTo>
                  <a:pt x="238125" y="1886839"/>
                </a:lnTo>
                <a:lnTo>
                  <a:pt x="207263" y="1967357"/>
                </a:lnTo>
                <a:lnTo>
                  <a:pt x="178307" y="2048510"/>
                </a:lnTo>
                <a:lnTo>
                  <a:pt x="151510" y="2130298"/>
                </a:lnTo>
                <a:lnTo>
                  <a:pt x="127000" y="2212340"/>
                </a:lnTo>
                <a:lnTo>
                  <a:pt x="104393" y="2294890"/>
                </a:lnTo>
                <a:lnTo>
                  <a:pt x="84074" y="2377821"/>
                </a:lnTo>
                <a:lnTo>
                  <a:pt x="65912" y="2461006"/>
                </a:lnTo>
                <a:lnTo>
                  <a:pt x="49910" y="2544445"/>
                </a:lnTo>
                <a:lnTo>
                  <a:pt x="36068" y="2628011"/>
                </a:lnTo>
                <a:lnTo>
                  <a:pt x="24510" y="2711831"/>
                </a:lnTo>
                <a:lnTo>
                  <a:pt x="15112" y="2795524"/>
                </a:lnTo>
                <a:lnTo>
                  <a:pt x="8000" y="2879344"/>
                </a:lnTo>
                <a:lnTo>
                  <a:pt x="3047" y="2963037"/>
                </a:lnTo>
                <a:lnTo>
                  <a:pt x="507" y="3046603"/>
                </a:lnTo>
                <a:lnTo>
                  <a:pt x="0" y="3130042"/>
                </a:lnTo>
                <a:lnTo>
                  <a:pt x="2031" y="3213354"/>
                </a:lnTo>
                <a:lnTo>
                  <a:pt x="6095" y="3296285"/>
                </a:lnTo>
                <a:lnTo>
                  <a:pt x="12572" y="3378962"/>
                </a:lnTo>
                <a:lnTo>
                  <a:pt x="21462" y="3461131"/>
                </a:lnTo>
                <a:lnTo>
                  <a:pt x="32638" y="3542919"/>
                </a:lnTo>
                <a:lnTo>
                  <a:pt x="46227" y="3624199"/>
                </a:lnTo>
                <a:lnTo>
                  <a:pt x="61975" y="3704844"/>
                </a:lnTo>
                <a:lnTo>
                  <a:pt x="80263" y="3784981"/>
                </a:lnTo>
                <a:lnTo>
                  <a:pt x="100964" y="3864356"/>
                </a:lnTo>
                <a:lnTo>
                  <a:pt x="123951" y="3942969"/>
                </a:lnTo>
                <a:lnTo>
                  <a:pt x="149478" y="4020820"/>
                </a:lnTo>
                <a:lnTo>
                  <a:pt x="177419" y="4097909"/>
                </a:lnTo>
                <a:lnTo>
                  <a:pt x="207644" y="4173982"/>
                </a:lnTo>
                <a:lnTo>
                  <a:pt x="240537" y="4249013"/>
                </a:lnTo>
                <a:lnTo>
                  <a:pt x="275716" y="4323092"/>
                </a:lnTo>
                <a:lnTo>
                  <a:pt x="313563" y="4396155"/>
                </a:lnTo>
                <a:lnTo>
                  <a:pt x="353821" y="4467936"/>
                </a:lnTo>
                <a:lnTo>
                  <a:pt x="396239" y="4538014"/>
                </a:lnTo>
                <a:lnTo>
                  <a:pt x="461518" y="4498543"/>
                </a:lnTo>
                <a:lnTo>
                  <a:pt x="420024" y="4430115"/>
                </a:lnTo>
                <a:lnTo>
                  <a:pt x="419353" y="4429010"/>
                </a:lnTo>
                <a:lnTo>
                  <a:pt x="380364" y="4359440"/>
                </a:lnTo>
                <a:lnTo>
                  <a:pt x="344393" y="4289806"/>
                </a:lnTo>
                <a:lnTo>
                  <a:pt x="309625" y="4216844"/>
                </a:lnTo>
                <a:lnTo>
                  <a:pt x="277749" y="4144010"/>
                </a:lnTo>
                <a:lnTo>
                  <a:pt x="248412" y="4070223"/>
                </a:lnTo>
                <a:lnTo>
                  <a:pt x="221775" y="3996563"/>
                </a:lnTo>
                <a:lnTo>
                  <a:pt x="196595" y="3919855"/>
                </a:lnTo>
                <a:lnTo>
                  <a:pt x="174244" y="3843528"/>
                </a:lnTo>
                <a:lnTo>
                  <a:pt x="154476" y="3767454"/>
                </a:lnTo>
                <a:lnTo>
                  <a:pt x="136397" y="3688461"/>
                </a:lnTo>
                <a:lnTo>
                  <a:pt x="121031" y="3610102"/>
                </a:lnTo>
                <a:lnTo>
                  <a:pt x="108119" y="3531997"/>
                </a:lnTo>
                <a:lnTo>
                  <a:pt x="97184" y="3452495"/>
                </a:lnTo>
                <a:lnTo>
                  <a:pt x="88501" y="3372358"/>
                </a:lnTo>
                <a:lnTo>
                  <a:pt x="88439" y="3371342"/>
                </a:lnTo>
                <a:lnTo>
                  <a:pt x="82258" y="3291967"/>
                </a:lnTo>
                <a:lnTo>
                  <a:pt x="78155" y="3211068"/>
                </a:lnTo>
                <a:lnTo>
                  <a:pt x="76226" y="3130042"/>
                </a:lnTo>
                <a:lnTo>
                  <a:pt x="76576" y="3048508"/>
                </a:lnTo>
                <a:lnTo>
                  <a:pt x="79215" y="2966974"/>
                </a:lnTo>
                <a:lnTo>
                  <a:pt x="83946" y="2884297"/>
                </a:lnTo>
                <a:lnTo>
                  <a:pt x="90931" y="2802509"/>
                </a:lnTo>
                <a:lnTo>
                  <a:pt x="100103" y="2721737"/>
                </a:lnTo>
                <a:lnTo>
                  <a:pt x="111506" y="2638933"/>
                </a:lnTo>
                <a:lnTo>
                  <a:pt x="124968" y="2557399"/>
                </a:lnTo>
                <a:lnTo>
                  <a:pt x="140588" y="2475865"/>
                </a:lnTo>
                <a:lnTo>
                  <a:pt x="158273" y="2395601"/>
                </a:lnTo>
                <a:lnTo>
                  <a:pt x="178059" y="2314575"/>
                </a:lnTo>
                <a:lnTo>
                  <a:pt x="178307" y="2313559"/>
                </a:lnTo>
                <a:lnTo>
                  <a:pt x="200162" y="2233803"/>
                </a:lnTo>
                <a:lnTo>
                  <a:pt x="224408" y="2152650"/>
                </a:lnTo>
                <a:lnTo>
                  <a:pt x="250570" y="2072640"/>
                </a:lnTo>
                <a:lnTo>
                  <a:pt x="278575" y="1994281"/>
                </a:lnTo>
                <a:lnTo>
                  <a:pt x="309118" y="1914525"/>
                </a:lnTo>
                <a:lnTo>
                  <a:pt x="341187" y="1837182"/>
                </a:lnTo>
                <a:lnTo>
                  <a:pt x="375793" y="1758696"/>
                </a:lnTo>
                <a:lnTo>
                  <a:pt x="411880" y="1682877"/>
                </a:lnTo>
                <a:lnTo>
                  <a:pt x="450595" y="1606042"/>
                </a:lnTo>
                <a:lnTo>
                  <a:pt x="490981" y="1530731"/>
                </a:lnTo>
                <a:lnTo>
                  <a:pt x="532893" y="1457452"/>
                </a:lnTo>
                <a:lnTo>
                  <a:pt x="533400" y="1456563"/>
                </a:lnTo>
                <a:lnTo>
                  <a:pt x="577722" y="1383157"/>
                </a:lnTo>
                <a:lnTo>
                  <a:pt x="577909" y="1383157"/>
                </a:lnTo>
                <a:lnTo>
                  <a:pt x="623510" y="1311783"/>
                </a:lnTo>
                <a:lnTo>
                  <a:pt x="672338" y="1239647"/>
                </a:lnTo>
                <a:lnTo>
                  <a:pt x="721868" y="1170305"/>
                </a:lnTo>
                <a:lnTo>
                  <a:pt x="722502" y="1169416"/>
                </a:lnTo>
                <a:lnTo>
                  <a:pt x="774572" y="1100582"/>
                </a:lnTo>
                <a:lnTo>
                  <a:pt x="828068" y="1033526"/>
                </a:lnTo>
                <a:lnTo>
                  <a:pt x="827913" y="1033526"/>
                </a:lnTo>
                <a:lnTo>
                  <a:pt x="884555" y="966343"/>
                </a:lnTo>
                <a:lnTo>
                  <a:pt x="941664" y="901954"/>
                </a:lnTo>
                <a:lnTo>
                  <a:pt x="1001314" y="838326"/>
                </a:lnTo>
                <a:lnTo>
                  <a:pt x="1062745" y="776097"/>
                </a:lnTo>
                <a:lnTo>
                  <a:pt x="1063497" y="775335"/>
                </a:lnTo>
                <a:lnTo>
                  <a:pt x="1126208" y="715263"/>
                </a:lnTo>
                <a:lnTo>
                  <a:pt x="1191322" y="656082"/>
                </a:lnTo>
                <a:lnTo>
                  <a:pt x="1258212" y="598551"/>
                </a:lnTo>
                <a:lnTo>
                  <a:pt x="1258062" y="598551"/>
                </a:lnTo>
                <a:lnTo>
                  <a:pt x="1326999" y="542798"/>
                </a:lnTo>
                <a:lnTo>
                  <a:pt x="1397567" y="488696"/>
                </a:lnTo>
                <a:lnTo>
                  <a:pt x="1469908" y="436372"/>
                </a:lnTo>
                <a:lnTo>
                  <a:pt x="1470787" y="435737"/>
                </a:lnTo>
                <a:lnTo>
                  <a:pt x="1544208" y="385825"/>
                </a:lnTo>
                <a:lnTo>
                  <a:pt x="1544066" y="385825"/>
                </a:lnTo>
                <a:lnTo>
                  <a:pt x="1620773" y="336676"/>
                </a:lnTo>
                <a:lnTo>
                  <a:pt x="1620941" y="336676"/>
                </a:lnTo>
                <a:lnTo>
                  <a:pt x="1698497" y="290068"/>
                </a:lnTo>
                <a:lnTo>
                  <a:pt x="1777872" y="245618"/>
                </a:lnTo>
                <a:lnTo>
                  <a:pt x="1858057" y="203581"/>
                </a:lnTo>
                <a:lnTo>
                  <a:pt x="1940268" y="163449"/>
                </a:lnTo>
                <a:lnTo>
                  <a:pt x="1941830" y="162687"/>
                </a:lnTo>
                <a:lnTo>
                  <a:pt x="1989885" y="141882"/>
                </a:lnTo>
                <a:lnTo>
                  <a:pt x="1961066" y="71336"/>
                </a:lnTo>
                <a:close/>
              </a:path>
              <a:path w="2186940" h="4538345">
                <a:moveTo>
                  <a:pt x="419560" y="4429350"/>
                </a:moveTo>
                <a:lnTo>
                  <a:pt x="419988" y="4430115"/>
                </a:lnTo>
                <a:lnTo>
                  <a:pt x="419560" y="4429350"/>
                </a:lnTo>
                <a:close/>
              </a:path>
              <a:path w="2186940" h="4538345">
                <a:moveTo>
                  <a:pt x="419369" y="4429010"/>
                </a:moveTo>
                <a:lnTo>
                  <a:pt x="419560" y="4429350"/>
                </a:lnTo>
                <a:lnTo>
                  <a:pt x="419369" y="4429010"/>
                </a:lnTo>
                <a:close/>
              </a:path>
              <a:path w="2186940" h="4538345">
                <a:moveTo>
                  <a:pt x="380428" y="4359440"/>
                </a:moveTo>
                <a:lnTo>
                  <a:pt x="381000" y="4360545"/>
                </a:lnTo>
                <a:lnTo>
                  <a:pt x="380428" y="4359440"/>
                </a:lnTo>
                <a:close/>
              </a:path>
              <a:path w="2186940" h="4538345">
                <a:moveTo>
                  <a:pt x="343788" y="4288637"/>
                </a:moveTo>
                <a:lnTo>
                  <a:pt x="344296" y="4289806"/>
                </a:lnTo>
                <a:lnTo>
                  <a:pt x="343788" y="4288637"/>
                </a:lnTo>
                <a:close/>
              </a:path>
              <a:path w="2186940" h="4538345">
                <a:moveTo>
                  <a:pt x="309671" y="4216844"/>
                </a:moveTo>
                <a:lnTo>
                  <a:pt x="310133" y="4217898"/>
                </a:lnTo>
                <a:lnTo>
                  <a:pt x="309671" y="4216844"/>
                </a:lnTo>
                <a:close/>
              </a:path>
              <a:path w="2186940" h="4538345">
                <a:moveTo>
                  <a:pt x="277801" y="4144010"/>
                </a:moveTo>
                <a:lnTo>
                  <a:pt x="278256" y="4145153"/>
                </a:lnTo>
                <a:lnTo>
                  <a:pt x="277801" y="4144010"/>
                </a:lnTo>
                <a:close/>
              </a:path>
              <a:path w="2186940" h="4538345">
                <a:moveTo>
                  <a:pt x="248505" y="4070223"/>
                </a:moveTo>
                <a:lnTo>
                  <a:pt x="248919" y="4071366"/>
                </a:lnTo>
                <a:lnTo>
                  <a:pt x="248505" y="4070223"/>
                </a:lnTo>
                <a:close/>
              </a:path>
              <a:path w="2186940" h="4538345">
                <a:moveTo>
                  <a:pt x="221426" y="3995599"/>
                </a:moveTo>
                <a:lnTo>
                  <a:pt x="221741" y="3996563"/>
                </a:lnTo>
                <a:lnTo>
                  <a:pt x="221426" y="3995599"/>
                </a:lnTo>
                <a:close/>
              </a:path>
              <a:path w="2186940" h="4538345">
                <a:moveTo>
                  <a:pt x="221367" y="3995420"/>
                </a:moveTo>
                <a:lnTo>
                  <a:pt x="221426" y="3995599"/>
                </a:lnTo>
                <a:lnTo>
                  <a:pt x="221367" y="3995420"/>
                </a:lnTo>
                <a:close/>
              </a:path>
              <a:path w="2186940" h="4538345">
                <a:moveTo>
                  <a:pt x="196641" y="3919855"/>
                </a:moveTo>
                <a:lnTo>
                  <a:pt x="196976" y="3920998"/>
                </a:lnTo>
                <a:lnTo>
                  <a:pt x="196641" y="3919855"/>
                </a:lnTo>
                <a:close/>
              </a:path>
              <a:path w="2186940" h="4538345">
                <a:moveTo>
                  <a:pt x="174359" y="3843528"/>
                </a:moveTo>
                <a:lnTo>
                  <a:pt x="174625" y="3844544"/>
                </a:lnTo>
                <a:lnTo>
                  <a:pt x="174359" y="3843528"/>
                </a:lnTo>
                <a:close/>
              </a:path>
              <a:path w="2186940" h="4538345">
                <a:moveTo>
                  <a:pt x="154177" y="3766312"/>
                </a:moveTo>
                <a:lnTo>
                  <a:pt x="154431" y="3767454"/>
                </a:lnTo>
                <a:lnTo>
                  <a:pt x="154177" y="3766312"/>
                </a:lnTo>
                <a:close/>
              </a:path>
              <a:path w="2186940" h="4538345">
                <a:moveTo>
                  <a:pt x="136609" y="3689385"/>
                </a:moveTo>
                <a:lnTo>
                  <a:pt x="136651" y="3689604"/>
                </a:lnTo>
                <a:lnTo>
                  <a:pt x="136609" y="3689385"/>
                </a:lnTo>
                <a:close/>
              </a:path>
              <a:path w="2186940" h="4538345">
                <a:moveTo>
                  <a:pt x="136427" y="3688461"/>
                </a:moveTo>
                <a:lnTo>
                  <a:pt x="136609" y="3689385"/>
                </a:lnTo>
                <a:lnTo>
                  <a:pt x="136427" y="3688461"/>
                </a:lnTo>
                <a:close/>
              </a:path>
              <a:path w="2186940" h="4538345">
                <a:moveTo>
                  <a:pt x="121115" y="3610102"/>
                </a:moveTo>
                <a:lnTo>
                  <a:pt x="121284" y="3611118"/>
                </a:lnTo>
                <a:lnTo>
                  <a:pt x="121115" y="3610102"/>
                </a:lnTo>
                <a:close/>
              </a:path>
              <a:path w="2186940" h="4538345">
                <a:moveTo>
                  <a:pt x="107950" y="3530981"/>
                </a:moveTo>
                <a:lnTo>
                  <a:pt x="108076" y="3531997"/>
                </a:lnTo>
                <a:lnTo>
                  <a:pt x="107950" y="3530981"/>
                </a:lnTo>
                <a:close/>
              </a:path>
              <a:path w="2186940" h="4538345">
                <a:moveTo>
                  <a:pt x="97044" y="3451475"/>
                </a:moveTo>
                <a:lnTo>
                  <a:pt x="97155" y="3452495"/>
                </a:lnTo>
                <a:lnTo>
                  <a:pt x="97044" y="3451475"/>
                </a:lnTo>
                <a:close/>
              </a:path>
              <a:path w="2186940" h="4538345">
                <a:moveTo>
                  <a:pt x="97031" y="3451352"/>
                </a:moveTo>
                <a:close/>
              </a:path>
              <a:path w="2186940" h="4538345">
                <a:moveTo>
                  <a:pt x="88439" y="3371342"/>
                </a:moveTo>
                <a:lnTo>
                  <a:pt x="88518" y="3372358"/>
                </a:lnTo>
                <a:lnTo>
                  <a:pt x="88439" y="3371342"/>
                </a:lnTo>
                <a:close/>
              </a:path>
              <a:path w="2186940" h="4538345">
                <a:moveTo>
                  <a:pt x="82168" y="3290824"/>
                </a:moveTo>
                <a:lnTo>
                  <a:pt x="82168" y="3291967"/>
                </a:lnTo>
                <a:lnTo>
                  <a:pt x="82168" y="3290824"/>
                </a:lnTo>
                <a:close/>
              </a:path>
              <a:path w="2186940" h="4538345">
                <a:moveTo>
                  <a:pt x="78105" y="3210052"/>
                </a:moveTo>
                <a:lnTo>
                  <a:pt x="78105" y="3211068"/>
                </a:lnTo>
                <a:lnTo>
                  <a:pt x="78105" y="3210052"/>
                </a:lnTo>
                <a:close/>
              </a:path>
              <a:path w="2186940" h="4538345">
                <a:moveTo>
                  <a:pt x="76203" y="3129067"/>
                </a:moveTo>
                <a:lnTo>
                  <a:pt x="76200" y="3129915"/>
                </a:lnTo>
                <a:lnTo>
                  <a:pt x="76203" y="3129067"/>
                </a:lnTo>
                <a:close/>
              </a:path>
              <a:path w="2186940" h="4538345">
                <a:moveTo>
                  <a:pt x="76613" y="3047492"/>
                </a:moveTo>
                <a:lnTo>
                  <a:pt x="76581" y="3048508"/>
                </a:lnTo>
                <a:lnTo>
                  <a:pt x="76613" y="3047492"/>
                </a:lnTo>
                <a:close/>
              </a:path>
              <a:path w="2186940" h="4538345">
                <a:moveTo>
                  <a:pt x="79247" y="2965958"/>
                </a:moveTo>
                <a:lnTo>
                  <a:pt x="79120" y="2966974"/>
                </a:lnTo>
                <a:lnTo>
                  <a:pt x="79247" y="2965958"/>
                </a:lnTo>
                <a:close/>
              </a:path>
              <a:path w="2186940" h="4538345">
                <a:moveTo>
                  <a:pt x="84032" y="2884297"/>
                </a:moveTo>
                <a:lnTo>
                  <a:pt x="83946" y="2885313"/>
                </a:lnTo>
                <a:lnTo>
                  <a:pt x="84032" y="2884297"/>
                </a:lnTo>
                <a:close/>
              </a:path>
              <a:path w="2186940" h="4538345">
                <a:moveTo>
                  <a:pt x="91045" y="2802509"/>
                </a:moveTo>
                <a:lnTo>
                  <a:pt x="90931" y="2803525"/>
                </a:lnTo>
                <a:lnTo>
                  <a:pt x="91045" y="2802509"/>
                </a:lnTo>
                <a:close/>
              </a:path>
              <a:path w="2186940" h="4538345">
                <a:moveTo>
                  <a:pt x="100202" y="2720848"/>
                </a:moveTo>
                <a:lnTo>
                  <a:pt x="100075" y="2721737"/>
                </a:lnTo>
                <a:lnTo>
                  <a:pt x="100202" y="2720848"/>
                </a:lnTo>
                <a:close/>
              </a:path>
              <a:path w="2186940" h="4538345">
                <a:moveTo>
                  <a:pt x="111546" y="2638933"/>
                </a:moveTo>
                <a:lnTo>
                  <a:pt x="111378" y="2639949"/>
                </a:lnTo>
                <a:lnTo>
                  <a:pt x="111546" y="2638933"/>
                </a:lnTo>
                <a:close/>
              </a:path>
              <a:path w="2186940" h="4538345">
                <a:moveTo>
                  <a:pt x="125010" y="2557399"/>
                </a:moveTo>
                <a:lnTo>
                  <a:pt x="124840" y="2558288"/>
                </a:lnTo>
                <a:lnTo>
                  <a:pt x="125010" y="2557399"/>
                </a:lnTo>
                <a:close/>
              </a:path>
              <a:path w="2186940" h="4538345">
                <a:moveTo>
                  <a:pt x="140684" y="2475865"/>
                </a:moveTo>
                <a:lnTo>
                  <a:pt x="140462" y="2476881"/>
                </a:lnTo>
                <a:lnTo>
                  <a:pt x="140684" y="2475865"/>
                </a:lnTo>
                <a:close/>
              </a:path>
              <a:path w="2186940" h="4538345">
                <a:moveTo>
                  <a:pt x="158495" y="2394585"/>
                </a:moveTo>
                <a:lnTo>
                  <a:pt x="158241" y="2395601"/>
                </a:lnTo>
                <a:lnTo>
                  <a:pt x="158495" y="2394585"/>
                </a:lnTo>
                <a:close/>
              </a:path>
              <a:path w="2186940" h="4538345">
                <a:moveTo>
                  <a:pt x="178332" y="2313559"/>
                </a:moveTo>
                <a:lnTo>
                  <a:pt x="178105" y="2314386"/>
                </a:lnTo>
                <a:lnTo>
                  <a:pt x="178332" y="2313559"/>
                </a:lnTo>
                <a:close/>
              </a:path>
              <a:path w="2186940" h="4538345">
                <a:moveTo>
                  <a:pt x="224445" y="2152650"/>
                </a:moveTo>
                <a:lnTo>
                  <a:pt x="224155" y="2153539"/>
                </a:lnTo>
                <a:lnTo>
                  <a:pt x="224445" y="2152650"/>
                </a:lnTo>
                <a:close/>
              </a:path>
              <a:path w="2186940" h="4538345">
                <a:moveTo>
                  <a:pt x="250678" y="2072640"/>
                </a:moveTo>
                <a:lnTo>
                  <a:pt x="250316" y="2073656"/>
                </a:lnTo>
                <a:lnTo>
                  <a:pt x="250678" y="2072640"/>
                </a:lnTo>
                <a:close/>
              </a:path>
              <a:path w="2186940" h="4538345">
                <a:moveTo>
                  <a:pt x="278891" y="1993392"/>
                </a:moveTo>
                <a:lnTo>
                  <a:pt x="278510" y="1994281"/>
                </a:lnTo>
                <a:lnTo>
                  <a:pt x="278891" y="1993392"/>
                </a:lnTo>
                <a:close/>
              </a:path>
              <a:path w="2186940" h="4538345">
                <a:moveTo>
                  <a:pt x="309157" y="1914525"/>
                </a:moveTo>
                <a:lnTo>
                  <a:pt x="308737" y="1915541"/>
                </a:lnTo>
                <a:lnTo>
                  <a:pt x="309157" y="1914525"/>
                </a:lnTo>
                <a:close/>
              </a:path>
              <a:path w="2186940" h="4538345">
                <a:moveTo>
                  <a:pt x="341502" y="1836420"/>
                </a:moveTo>
                <a:lnTo>
                  <a:pt x="341121" y="1837182"/>
                </a:lnTo>
                <a:lnTo>
                  <a:pt x="341502" y="1836420"/>
                </a:lnTo>
                <a:close/>
              </a:path>
              <a:path w="2186940" h="4538345">
                <a:moveTo>
                  <a:pt x="375894" y="1758696"/>
                </a:moveTo>
                <a:lnTo>
                  <a:pt x="375412" y="1759712"/>
                </a:lnTo>
                <a:lnTo>
                  <a:pt x="375894" y="1758696"/>
                </a:lnTo>
                <a:close/>
              </a:path>
              <a:path w="2186940" h="4538345">
                <a:moveTo>
                  <a:pt x="412191" y="1682221"/>
                </a:moveTo>
                <a:lnTo>
                  <a:pt x="411860" y="1682877"/>
                </a:lnTo>
                <a:lnTo>
                  <a:pt x="412191" y="1682221"/>
                </a:lnTo>
                <a:close/>
              </a:path>
              <a:path w="2186940" h="4538345">
                <a:moveTo>
                  <a:pt x="450690" y="1606042"/>
                </a:moveTo>
                <a:lnTo>
                  <a:pt x="450214" y="1606931"/>
                </a:lnTo>
                <a:lnTo>
                  <a:pt x="450690" y="1606042"/>
                </a:lnTo>
                <a:close/>
              </a:path>
              <a:path w="2186940" h="4538345">
                <a:moveTo>
                  <a:pt x="491107" y="1530731"/>
                </a:moveTo>
                <a:lnTo>
                  <a:pt x="490600" y="1531620"/>
                </a:lnTo>
                <a:lnTo>
                  <a:pt x="491107" y="1530731"/>
                </a:lnTo>
                <a:close/>
              </a:path>
              <a:path w="2186940" h="4538345">
                <a:moveTo>
                  <a:pt x="533428" y="1456563"/>
                </a:moveTo>
                <a:lnTo>
                  <a:pt x="532911" y="1457419"/>
                </a:lnTo>
                <a:lnTo>
                  <a:pt x="533428" y="1456563"/>
                </a:lnTo>
                <a:close/>
              </a:path>
              <a:path w="2186940" h="4538345">
                <a:moveTo>
                  <a:pt x="577909" y="1383157"/>
                </a:moveTo>
                <a:lnTo>
                  <a:pt x="577722" y="1383157"/>
                </a:lnTo>
                <a:lnTo>
                  <a:pt x="577341" y="1384046"/>
                </a:lnTo>
                <a:lnTo>
                  <a:pt x="577909" y="1383157"/>
                </a:lnTo>
                <a:close/>
              </a:path>
              <a:path w="2186940" h="4538345">
                <a:moveTo>
                  <a:pt x="624077" y="1310894"/>
                </a:moveTo>
                <a:lnTo>
                  <a:pt x="623443" y="1311783"/>
                </a:lnTo>
                <a:lnTo>
                  <a:pt x="624077" y="1310894"/>
                </a:lnTo>
                <a:close/>
              </a:path>
              <a:path w="2186940" h="4538345">
                <a:moveTo>
                  <a:pt x="672373" y="1239647"/>
                </a:moveTo>
                <a:lnTo>
                  <a:pt x="671830" y="1240409"/>
                </a:lnTo>
                <a:lnTo>
                  <a:pt x="672373" y="1239647"/>
                </a:lnTo>
                <a:close/>
              </a:path>
              <a:path w="2186940" h="4538345">
                <a:moveTo>
                  <a:pt x="722540" y="1169416"/>
                </a:moveTo>
                <a:lnTo>
                  <a:pt x="721876" y="1170294"/>
                </a:lnTo>
                <a:lnTo>
                  <a:pt x="722540" y="1169416"/>
                </a:lnTo>
                <a:close/>
              </a:path>
              <a:path w="2186940" h="4538345">
                <a:moveTo>
                  <a:pt x="774671" y="1100582"/>
                </a:moveTo>
                <a:lnTo>
                  <a:pt x="774064" y="1101344"/>
                </a:lnTo>
                <a:lnTo>
                  <a:pt x="774671" y="1100582"/>
                </a:lnTo>
                <a:close/>
              </a:path>
              <a:path w="2186940" h="4538345">
                <a:moveTo>
                  <a:pt x="828675" y="1032763"/>
                </a:moveTo>
                <a:lnTo>
                  <a:pt x="827913" y="1033526"/>
                </a:lnTo>
                <a:lnTo>
                  <a:pt x="828068" y="1033526"/>
                </a:lnTo>
                <a:lnTo>
                  <a:pt x="828675" y="1032763"/>
                </a:lnTo>
                <a:close/>
              </a:path>
              <a:path w="2186940" h="4538345">
                <a:moveTo>
                  <a:pt x="884595" y="966343"/>
                </a:moveTo>
                <a:lnTo>
                  <a:pt x="883919" y="967105"/>
                </a:lnTo>
                <a:lnTo>
                  <a:pt x="884595" y="966343"/>
                </a:lnTo>
                <a:close/>
              </a:path>
              <a:path w="2186940" h="4538345">
                <a:moveTo>
                  <a:pt x="942339" y="901192"/>
                </a:moveTo>
                <a:lnTo>
                  <a:pt x="941577" y="901954"/>
                </a:lnTo>
                <a:lnTo>
                  <a:pt x="942339" y="901192"/>
                </a:lnTo>
                <a:close/>
              </a:path>
              <a:path w="2186940" h="4538345">
                <a:moveTo>
                  <a:pt x="1002030" y="837565"/>
                </a:moveTo>
                <a:lnTo>
                  <a:pt x="1001268" y="838326"/>
                </a:lnTo>
                <a:lnTo>
                  <a:pt x="1002030" y="837565"/>
                </a:lnTo>
                <a:close/>
              </a:path>
              <a:path w="2186940" h="4538345">
                <a:moveTo>
                  <a:pt x="1063531" y="775335"/>
                </a:moveTo>
                <a:lnTo>
                  <a:pt x="1062909" y="775930"/>
                </a:lnTo>
                <a:lnTo>
                  <a:pt x="1063531" y="775335"/>
                </a:lnTo>
                <a:close/>
              </a:path>
              <a:path w="2186940" h="4538345">
                <a:moveTo>
                  <a:pt x="1126870" y="714629"/>
                </a:moveTo>
                <a:lnTo>
                  <a:pt x="1126108" y="715263"/>
                </a:lnTo>
                <a:lnTo>
                  <a:pt x="1126870" y="714629"/>
                </a:lnTo>
                <a:close/>
              </a:path>
              <a:path w="2186940" h="4538345">
                <a:moveTo>
                  <a:pt x="1192021" y="655447"/>
                </a:moveTo>
                <a:lnTo>
                  <a:pt x="1191259" y="656082"/>
                </a:lnTo>
                <a:lnTo>
                  <a:pt x="1192021" y="655447"/>
                </a:lnTo>
                <a:close/>
              </a:path>
              <a:path w="2186940" h="4538345">
                <a:moveTo>
                  <a:pt x="1258951" y="597916"/>
                </a:moveTo>
                <a:lnTo>
                  <a:pt x="1258062" y="598551"/>
                </a:lnTo>
                <a:lnTo>
                  <a:pt x="1258212" y="598551"/>
                </a:lnTo>
                <a:lnTo>
                  <a:pt x="1258951" y="597916"/>
                </a:lnTo>
                <a:close/>
              </a:path>
              <a:path w="2186940" h="4538345">
                <a:moveTo>
                  <a:pt x="1327784" y="542163"/>
                </a:moveTo>
                <a:lnTo>
                  <a:pt x="1326895" y="542798"/>
                </a:lnTo>
                <a:lnTo>
                  <a:pt x="1327784" y="542163"/>
                </a:lnTo>
                <a:close/>
              </a:path>
              <a:path w="2186940" h="4538345">
                <a:moveTo>
                  <a:pt x="1398396" y="488061"/>
                </a:moveTo>
                <a:lnTo>
                  <a:pt x="1397508" y="488696"/>
                </a:lnTo>
                <a:lnTo>
                  <a:pt x="1398396" y="488061"/>
                </a:lnTo>
                <a:close/>
              </a:path>
              <a:path w="2186940" h="4538345">
                <a:moveTo>
                  <a:pt x="1470831" y="435737"/>
                </a:moveTo>
                <a:lnTo>
                  <a:pt x="1470074" y="436252"/>
                </a:lnTo>
                <a:lnTo>
                  <a:pt x="1470831" y="435737"/>
                </a:lnTo>
                <a:close/>
              </a:path>
              <a:path w="2186940" h="4538345">
                <a:moveTo>
                  <a:pt x="1544955" y="385318"/>
                </a:moveTo>
                <a:lnTo>
                  <a:pt x="1544066" y="385825"/>
                </a:lnTo>
                <a:lnTo>
                  <a:pt x="1544208" y="385825"/>
                </a:lnTo>
                <a:lnTo>
                  <a:pt x="1544955" y="385318"/>
                </a:lnTo>
                <a:close/>
              </a:path>
              <a:path w="2186940" h="4538345">
                <a:moveTo>
                  <a:pt x="1620941" y="336676"/>
                </a:moveTo>
                <a:lnTo>
                  <a:pt x="1620773" y="336676"/>
                </a:lnTo>
                <a:lnTo>
                  <a:pt x="1619884" y="337312"/>
                </a:lnTo>
                <a:lnTo>
                  <a:pt x="1620941" y="336676"/>
                </a:lnTo>
                <a:close/>
              </a:path>
              <a:path w="2186940" h="4538345">
                <a:moveTo>
                  <a:pt x="1698614" y="290068"/>
                </a:moveTo>
                <a:lnTo>
                  <a:pt x="1697482" y="290703"/>
                </a:lnTo>
                <a:lnTo>
                  <a:pt x="1698614" y="290068"/>
                </a:lnTo>
                <a:close/>
              </a:path>
              <a:path w="2186940" h="4538345">
                <a:moveTo>
                  <a:pt x="1777952" y="245618"/>
                </a:moveTo>
                <a:lnTo>
                  <a:pt x="1776983" y="246125"/>
                </a:lnTo>
                <a:lnTo>
                  <a:pt x="1777952" y="245618"/>
                </a:lnTo>
                <a:close/>
              </a:path>
              <a:path w="2186940" h="4538345">
                <a:moveTo>
                  <a:pt x="2154333" y="56515"/>
                </a:moveTo>
                <a:lnTo>
                  <a:pt x="1995296" y="56515"/>
                </a:lnTo>
                <a:lnTo>
                  <a:pt x="2025649" y="126365"/>
                </a:lnTo>
                <a:lnTo>
                  <a:pt x="1989885" y="141882"/>
                </a:lnTo>
                <a:lnTo>
                  <a:pt x="2018410" y="211709"/>
                </a:lnTo>
                <a:lnTo>
                  <a:pt x="2154333" y="56515"/>
                </a:lnTo>
                <a:close/>
              </a:path>
              <a:path w="2186940" h="4538345">
                <a:moveTo>
                  <a:pt x="1858692" y="203248"/>
                </a:moveTo>
                <a:lnTo>
                  <a:pt x="1858009" y="203581"/>
                </a:lnTo>
                <a:lnTo>
                  <a:pt x="1858692" y="203248"/>
                </a:lnTo>
                <a:close/>
              </a:path>
              <a:path w="2186940" h="4538345">
                <a:moveTo>
                  <a:pt x="1941830" y="162687"/>
                </a:moveTo>
                <a:lnTo>
                  <a:pt x="1940179" y="163449"/>
                </a:lnTo>
                <a:lnTo>
                  <a:pt x="1940984" y="163099"/>
                </a:lnTo>
                <a:lnTo>
                  <a:pt x="1941830" y="162687"/>
                </a:lnTo>
                <a:close/>
              </a:path>
              <a:path w="2186940" h="4538345">
                <a:moveTo>
                  <a:pt x="1940984" y="163099"/>
                </a:moveTo>
                <a:lnTo>
                  <a:pt x="1940179" y="163449"/>
                </a:lnTo>
                <a:lnTo>
                  <a:pt x="1940984" y="163099"/>
                </a:lnTo>
                <a:close/>
              </a:path>
              <a:path w="2186940" h="4538345">
                <a:moveTo>
                  <a:pt x="1941935" y="162687"/>
                </a:moveTo>
                <a:lnTo>
                  <a:pt x="1940984" y="163099"/>
                </a:lnTo>
                <a:lnTo>
                  <a:pt x="1941935" y="162687"/>
                </a:lnTo>
                <a:close/>
              </a:path>
              <a:path w="2186940" h="4538345">
                <a:moveTo>
                  <a:pt x="1995296" y="56515"/>
                </a:moveTo>
                <a:lnTo>
                  <a:pt x="1961066" y="71336"/>
                </a:lnTo>
                <a:lnTo>
                  <a:pt x="1989885" y="141882"/>
                </a:lnTo>
                <a:lnTo>
                  <a:pt x="2025649" y="126365"/>
                </a:lnTo>
                <a:lnTo>
                  <a:pt x="1995296" y="56515"/>
                </a:lnTo>
                <a:close/>
              </a:path>
              <a:path w="2186940" h="4538345">
                <a:moveTo>
                  <a:pt x="1931923" y="0"/>
                </a:moveTo>
                <a:lnTo>
                  <a:pt x="1961066" y="71336"/>
                </a:lnTo>
                <a:lnTo>
                  <a:pt x="1995296" y="56515"/>
                </a:lnTo>
                <a:lnTo>
                  <a:pt x="2154333" y="56515"/>
                </a:lnTo>
                <a:lnTo>
                  <a:pt x="2186812" y="19431"/>
                </a:lnTo>
                <a:lnTo>
                  <a:pt x="1931923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>
            <a:endParaRPr sz="1050"/>
          </a:p>
        </p:txBody>
      </p:sp>
      <p:sp>
        <p:nvSpPr>
          <p:cNvPr id="60" name="object 60"/>
          <p:cNvSpPr txBox="1">
            <a:spLocks noGrp="1"/>
          </p:cNvSpPr>
          <p:nvPr>
            <p:ph type="sldNum" sz="quarter" idx="7"/>
          </p:nvPr>
        </p:nvSpPr>
        <p:spPr>
          <a:xfrm>
            <a:off x="0" y="0"/>
            <a:ext cx="0" cy="1276846"/>
          </a:xfrm>
          <a:prstGeom prst="rect">
            <a:avLst/>
          </a:prstGeom>
        </p:spPr>
        <p:txBody>
          <a:bodyPr vert="horz" wrap="square" lIns="0" tIns="834284" rIns="0" bIns="0" rtlCol="0">
            <a:spAutoFit/>
          </a:bodyPr>
          <a:lstStyle/>
          <a:p>
            <a:pPr marL="8445341">
              <a:lnSpc>
                <a:spcPts val="1785"/>
              </a:lnSpc>
            </a:pPr>
            <a:fld id="{81D60167-4931-47E6-BA6A-407CBD079E47}" type="slidenum">
              <a:rPr spc="-19" dirty="0"/>
              <a:pPr marL="8445341">
                <a:lnSpc>
                  <a:spcPts val="1785"/>
                </a:lnSpc>
              </a:pPr>
              <a:t>71</a:t>
            </a:fld>
            <a:endParaRPr spc="-19" dirty="0"/>
          </a:p>
        </p:txBody>
      </p:sp>
      <p:sp>
        <p:nvSpPr>
          <p:cNvPr id="61" name="Google Shape;138;g1501cc781cf_0_0">
            <a:extLst>
              <a:ext uri="{FF2B5EF4-FFF2-40B4-BE49-F238E27FC236}">
                <a16:creationId xmlns:a16="http://schemas.microsoft.com/office/drawing/2014/main" id="{E6A76616-E5EE-2064-4B84-235AD679A688}"/>
              </a:ext>
            </a:extLst>
          </p:cNvPr>
          <p:cNvSpPr txBox="1"/>
          <p:nvPr/>
        </p:nvSpPr>
        <p:spPr>
          <a:xfrm>
            <a:off x="-1055944" y="4870879"/>
            <a:ext cx="3498234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[</a:t>
            </a: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Slides: Yusuke Matsui</a:t>
            </a:r>
            <a:r>
              <a:rPr lang="en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]</a:t>
            </a:r>
            <a:endParaRPr sz="900" dirty="0">
              <a:solidFill>
                <a:schemeClr val="tx1">
                  <a:lumMod val="65000"/>
                  <a:lumOff val="35000"/>
                </a:schemeClr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FC902E1-E5B7-18D5-C46C-25364537CD8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Let’s assume that we have our retrieval engine and data ready</a:t>
            </a:r>
          </a:p>
        </p:txBody>
      </p:sp>
    </p:spTree>
    <p:extLst>
      <p:ext uri="{BB962C8B-B14F-4D97-AF65-F5344CB8AC3E}">
        <p14:creationId xmlns:p14="http://schemas.microsoft.com/office/powerpoint/2010/main" val="371492397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A07DC-AAAC-1109-5F6E-06B7944996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Retrieval-Augmented LM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2FAED5-3040-3A94-4E61-9491FF20140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33919" y="1390650"/>
            <a:ext cx="8527785" cy="3077573"/>
          </a:xfrm>
        </p:spPr>
        <p:txBody>
          <a:bodyPr/>
          <a:lstStyle/>
          <a:p>
            <a:r>
              <a:rPr lang="en-US" b="1" i="1" dirty="0">
                <a:effectLst/>
                <a:highlight>
                  <a:srgbClr val="FCFFFF"/>
                </a:highlight>
                <a:latin typeface="HelveticaNeue" panose="02000503000000020004" pitchFamily="2" charset="0"/>
              </a:rPr>
              <a:t>x </a:t>
            </a:r>
            <a:r>
              <a:rPr lang="en-US" b="0" dirty="0">
                <a:effectLst/>
                <a:highlight>
                  <a:srgbClr val="FCFFFF"/>
                </a:highlight>
                <a:latin typeface="HelveticaNeue" panose="02000503000000020004" pitchFamily="2" charset="0"/>
              </a:rPr>
              <a:t>= World Cup 2022 was the last before the increase to [MASK] in the 2026 tournament. </a:t>
            </a:r>
            <a:endParaRPr lang="en-US" sz="1400" dirty="0">
              <a:effectLst/>
              <a:highlight>
                <a:srgbClr val="FCFFFF"/>
              </a:highlight>
            </a:endParaRP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383317-2F99-82F0-3787-14CC37CB32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879"/>
          <a:stretch/>
        </p:blipFill>
        <p:spPr>
          <a:xfrm>
            <a:off x="952662" y="1819656"/>
            <a:ext cx="7203785" cy="2852424"/>
          </a:xfrm>
          <a:prstGeom prst="rect">
            <a:avLst/>
          </a:prstGeom>
        </p:spPr>
      </p:pic>
      <p:sp>
        <p:nvSpPr>
          <p:cNvPr id="6" name="Google Shape;138;g1501cc781cf_0_0">
            <a:extLst>
              <a:ext uri="{FF2B5EF4-FFF2-40B4-BE49-F238E27FC236}">
                <a16:creationId xmlns:a16="http://schemas.microsoft.com/office/drawing/2014/main" id="{7C16EA11-9A76-C4A6-CB89-D2442702D87D}"/>
              </a:ext>
            </a:extLst>
          </p:cNvPr>
          <p:cNvSpPr txBox="1"/>
          <p:nvPr/>
        </p:nvSpPr>
        <p:spPr>
          <a:xfrm>
            <a:off x="2903308" y="4893119"/>
            <a:ext cx="3498234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[</a:t>
            </a: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Slides: </a:t>
            </a:r>
            <a:r>
              <a:rPr lang="en-US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Akari</a:t>
            </a: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 </a:t>
            </a:r>
            <a:r>
              <a:rPr lang="en-US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Asai</a:t>
            </a: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, </a:t>
            </a:r>
            <a:r>
              <a:rPr lang="en-US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Sewon</a:t>
            </a: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 Min, </a:t>
            </a:r>
            <a:r>
              <a:rPr lang="en-US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Zexuan</a:t>
            </a: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 Zhong, </a:t>
            </a:r>
            <a:r>
              <a:rPr lang="en-US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Danqi</a:t>
            </a: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 Chen</a:t>
            </a:r>
            <a:r>
              <a:rPr lang="en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]</a:t>
            </a:r>
            <a:endParaRPr sz="900" dirty="0">
              <a:solidFill>
                <a:schemeClr val="tx1">
                  <a:lumMod val="65000"/>
                  <a:lumOff val="35000"/>
                </a:schemeClr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128158177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990751" y="1848707"/>
            <a:ext cx="1020036" cy="253707"/>
          </a:xfrm>
          <a:prstGeom prst="rect">
            <a:avLst/>
          </a:prstGeom>
          <a:solidFill>
            <a:srgbClr val="00A2FF"/>
          </a:solidFill>
        </p:spPr>
        <p:txBody>
          <a:bodyPr vert="horz" wrap="square" lIns="0" tIns="22526" rIns="0" bIns="0" rtlCol="0">
            <a:spAutoFit/>
          </a:bodyPr>
          <a:lstStyle/>
          <a:p>
            <a:pPr marL="140933">
              <a:spcBef>
                <a:spcPts val="177"/>
              </a:spcBef>
            </a:pPr>
            <a:r>
              <a:rPr sz="1501" spc="30" dirty="0">
                <a:solidFill>
                  <a:srgbClr val="FFFFFF"/>
                </a:solidFill>
                <a:latin typeface="Arial MT"/>
                <a:cs typeface="Arial MT"/>
              </a:rPr>
              <a:t>Encoder</a:t>
            </a:r>
            <a:endParaRPr sz="1501">
              <a:latin typeface="Arial MT"/>
              <a:cs typeface="Arial MT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4031113" y="1943199"/>
            <a:ext cx="3676404" cy="1743764"/>
            <a:chOff x="8862767" y="4272637"/>
            <a:chExt cx="8083550" cy="3834129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542862" y="4495653"/>
              <a:ext cx="6403398" cy="2687122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0595216" y="4527066"/>
              <a:ext cx="6299200" cy="2582545"/>
            </a:xfrm>
            <a:custGeom>
              <a:avLst/>
              <a:gdLst/>
              <a:ahLst/>
              <a:cxnLst/>
              <a:rect l="l" t="t" r="r" b="b"/>
              <a:pathLst>
                <a:path w="6299200" h="2582545">
                  <a:moveTo>
                    <a:pt x="6298689" y="0"/>
                  </a:moveTo>
                  <a:lnTo>
                    <a:pt x="0" y="0"/>
                  </a:lnTo>
                  <a:lnTo>
                    <a:pt x="0" y="2582413"/>
                  </a:lnTo>
                  <a:lnTo>
                    <a:pt x="6298689" y="2582413"/>
                  </a:lnTo>
                  <a:lnTo>
                    <a:pt x="6298689" y="0"/>
                  </a:lnTo>
                  <a:close/>
                </a:path>
              </a:pathLst>
            </a:custGeom>
            <a:solidFill>
              <a:srgbClr val="E4E3E5"/>
            </a:solidFill>
          </p:spPr>
          <p:txBody>
            <a:bodyPr wrap="square" lIns="0" tIns="0" rIns="0" bIns="0" rtlCol="0"/>
            <a:lstStyle/>
            <a:p>
              <a:endParaRPr sz="637"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256465" y="5394118"/>
              <a:ext cx="189242" cy="18924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620685" y="5956572"/>
              <a:ext cx="189242" cy="189242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466628" y="5394118"/>
              <a:ext cx="189242" cy="189242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307240" y="4981122"/>
              <a:ext cx="189242" cy="189242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105504" y="6508299"/>
              <a:ext cx="189242" cy="189242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722575" y="6740131"/>
              <a:ext cx="189242" cy="189242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541704" y="6181202"/>
              <a:ext cx="189242" cy="189242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548643" y="5406505"/>
              <a:ext cx="189242" cy="189242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105504" y="5771556"/>
              <a:ext cx="189242" cy="189242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400097" y="6181202"/>
              <a:ext cx="189242" cy="189242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683312" y="6358090"/>
              <a:ext cx="189242" cy="189242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739676" y="6788137"/>
              <a:ext cx="189242" cy="189242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208604" y="5723651"/>
              <a:ext cx="189242" cy="189242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862767" y="4272637"/>
              <a:ext cx="4400011" cy="2016414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8890310" y="6747487"/>
              <a:ext cx="2072005" cy="1358900"/>
            </a:xfrm>
            <a:custGeom>
              <a:avLst/>
              <a:gdLst/>
              <a:ahLst/>
              <a:cxnLst/>
              <a:rect l="l" t="t" r="r" b="b"/>
              <a:pathLst>
                <a:path w="2072004" h="1358900">
                  <a:moveTo>
                    <a:pt x="35083" y="1346200"/>
                  </a:moveTo>
                  <a:lnTo>
                    <a:pt x="9732" y="1346200"/>
                  </a:lnTo>
                  <a:lnTo>
                    <a:pt x="8176" y="1358900"/>
                  </a:lnTo>
                  <a:lnTo>
                    <a:pt x="32926" y="1358900"/>
                  </a:lnTo>
                  <a:lnTo>
                    <a:pt x="35083" y="1346200"/>
                  </a:lnTo>
                  <a:close/>
                </a:path>
                <a:path w="2072004" h="1358900">
                  <a:moveTo>
                    <a:pt x="8326" y="1336457"/>
                  </a:moveTo>
                  <a:lnTo>
                    <a:pt x="2184" y="1346200"/>
                  </a:lnTo>
                  <a:lnTo>
                    <a:pt x="10053" y="1346200"/>
                  </a:lnTo>
                  <a:lnTo>
                    <a:pt x="8326" y="1336457"/>
                  </a:lnTo>
                  <a:close/>
                </a:path>
                <a:path w="2072004" h="1358900">
                  <a:moveTo>
                    <a:pt x="59833" y="1333500"/>
                  </a:moveTo>
                  <a:lnTo>
                    <a:pt x="18370" y="1333500"/>
                  </a:lnTo>
                  <a:lnTo>
                    <a:pt x="10053" y="1346200"/>
                  </a:lnTo>
                  <a:lnTo>
                    <a:pt x="55538" y="1346200"/>
                  </a:lnTo>
                  <a:lnTo>
                    <a:pt x="59833" y="1333500"/>
                  </a:lnTo>
                  <a:close/>
                </a:path>
                <a:path w="2072004" h="1358900">
                  <a:moveTo>
                    <a:pt x="10190" y="1333500"/>
                  </a:moveTo>
                  <a:lnTo>
                    <a:pt x="7801" y="1333500"/>
                  </a:lnTo>
                  <a:lnTo>
                    <a:pt x="8326" y="1336457"/>
                  </a:lnTo>
                  <a:lnTo>
                    <a:pt x="10190" y="1333500"/>
                  </a:lnTo>
                  <a:close/>
                </a:path>
                <a:path w="2072004" h="1358900">
                  <a:moveTo>
                    <a:pt x="66810" y="1320800"/>
                  </a:moveTo>
                  <a:lnTo>
                    <a:pt x="5800" y="1320800"/>
                  </a:lnTo>
                  <a:lnTo>
                    <a:pt x="0" y="1333500"/>
                  </a:lnTo>
                  <a:lnTo>
                    <a:pt x="69477" y="1333500"/>
                  </a:lnTo>
                  <a:lnTo>
                    <a:pt x="66810" y="1320800"/>
                  </a:lnTo>
                  <a:close/>
                </a:path>
                <a:path w="2072004" h="1358900">
                  <a:moveTo>
                    <a:pt x="83556" y="1320800"/>
                  </a:moveTo>
                  <a:lnTo>
                    <a:pt x="70568" y="1320800"/>
                  </a:lnTo>
                  <a:lnTo>
                    <a:pt x="69477" y="1333500"/>
                  </a:lnTo>
                  <a:lnTo>
                    <a:pt x="78547" y="1333500"/>
                  </a:lnTo>
                  <a:lnTo>
                    <a:pt x="83556" y="1320800"/>
                  </a:lnTo>
                  <a:close/>
                </a:path>
                <a:path w="2072004" h="1358900">
                  <a:moveTo>
                    <a:pt x="16925" y="1308100"/>
                  </a:moveTo>
                  <a:lnTo>
                    <a:pt x="7673" y="1308100"/>
                  </a:lnTo>
                  <a:lnTo>
                    <a:pt x="354" y="1320800"/>
                  </a:lnTo>
                  <a:lnTo>
                    <a:pt x="22347" y="1320800"/>
                  </a:lnTo>
                  <a:lnTo>
                    <a:pt x="16925" y="1308100"/>
                  </a:lnTo>
                  <a:close/>
                </a:path>
                <a:path w="2072004" h="1358900">
                  <a:moveTo>
                    <a:pt x="30555" y="1308100"/>
                  </a:moveTo>
                  <a:lnTo>
                    <a:pt x="22466" y="1308100"/>
                  </a:lnTo>
                  <a:lnTo>
                    <a:pt x="26303" y="1320800"/>
                  </a:lnTo>
                  <a:lnTo>
                    <a:pt x="30555" y="1308100"/>
                  </a:lnTo>
                  <a:close/>
                </a:path>
                <a:path w="2072004" h="1358900">
                  <a:moveTo>
                    <a:pt x="81048" y="1308100"/>
                  </a:moveTo>
                  <a:lnTo>
                    <a:pt x="36326" y="1308100"/>
                  </a:lnTo>
                  <a:lnTo>
                    <a:pt x="30841" y="1320800"/>
                  </a:lnTo>
                  <a:lnTo>
                    <a:pt x="81926" y="1320800"/>
                  </a:lnTo>
                  <a:lnTo>
                    <a:pt x="81048" y="1308100"/>
                  </a:lnTo>
                  <a:close/>
                </a:path>
                <a:path w="2072004" h="1358900">
                  <a:moveTo>
                    <a:pt x="99999" y="1308100"/>
                  </a:moveTo>
                  <a:lnTo>
                    <a:pt x="81048" y="1308100"/>
                  </a:lnTo>
                  <a:lnTo>
                    <a:pt x="84840" y="1320800"/>
                  </a:lnTo>
                  <a:lnTo>
                    <a:pt x="95724" y="1320800"/>
                  </a:lnTo>
                  <a:lnTo>
                    <a:pt x="99999" y="1308100"/>
                  </a:lnTo>
                  <a:close/>
                </a:path>
                <a:path w="2072004" h="1358900">
                  <a:moveTo>
                    <a:pt x="27796" y="1295400"/>
                  </a:moveTo>
                  <a:lnTo>
                    <a:pt x="25892" y="1295400"/>
                  </a:lnTo>
                  <a:lnTo>
                    <a:pt x="25145" y="1308100"/>
                  </a:lnTo>
                  <a:lnTo>
                    <a:pt x="27796" y="1295400"/>
                  </a:lnTo>
                  <a:close/>
                </a:path>
                <a:path w="2072004" h="1358900">
                  <a:moveTo>
                    <a:pt x="37269" y="1300347"/>
                  </a:moveTo>
                  <a:lnTo>
                    <a:pt x="32720" y="1308100"/>
                  </a:lnTo>
                  <a:lnTo>
                    <a:pt x="36811" y="1308100"/>
                  </a:lnTo>
                  <a:lnTo>
                    <a:pt x="37269" y="1300347"/>
                  </a:lnTo>
                  <a:close/>
                </a:path>
                <a:path w="2072004" h="1358900">
                  <a:moveTo>
                    <a:pt x="79008" y="1282700"/>
                  </a:moveTo>
                  <a:lnTo>
                    <a:pt x="76203" y="1282700"/>
                  </a:lnTo>
                  <a:lnTo>
                    <a:pt x="77845" y="1295400"/>
                  </a:lnTo>
                  <a:lnTo>
                    <a:pt x="42789" y="1295400"/>
                  </a:lnTo>
                  <a:lnTo>
                    <a:pt x="39049" y="1308100"/>
                  </a:lnTo>
                  <a:lnTo>
                    <a:pt x="90729" y="1308100"/>
                  </a:lnTo>
                  <a:lnTo>
                    <a:pt x="84005" y="1295400"/>
                  </a:lnTo>
                  <a:lnTo>
                    <a:pt x="79008" y="1282700"/>
                  </a:lnTo>
                  <a:close/>
                </a:path>
                <a:path w="2072004" h="1358900">
                  <a:moveTo>
                    <a:pt x="149288" y="1270000"/>
                  </a:moveTo>
                  <a:lnTo>
                    <a:pt x="71689" y="1270000"/>
                  </a:lnTo>
                  <a:lnTo>
                    <a:pt x="71401" y="1271258"/>
                  </a:lnTo>
                  <a:lnTo>
                    <a:pt x="79008" y="1282700"/>
                  </a:lnTo>
                  <a:lnTo>
                    <a:pt x="84005" y="1295400"/>
                  </a:lnTo>
                  <a:lnTo>
                    <a:pt x="90729" y="1308100"/>
                  </a:lnTo>
                  <a:lnTo>
                    <a:pt x="95300" y="1308100"/>
                  </a:lnTo>
                  <a:lnTo>
                    <a:pt x="95808" y="1295400"/>
                  </a:lnTo>
                  <a:lnTo>
                    <a:pt x="91331" y="1295400"/>
                  </a:lnTo>
                  <a:lnTo>
                    <a:pt x="85720" y="1282700"/>
                  </a:lnTo>
                  <a:lnTo>
                    <a:pt x="140791" y="1282700"/>
                  </a:lnTo>
                  <a:lnTo>
                    <a:pt x="149288" y="1270000"/>
                  </a:lnTo>
                  <a:close/>
                </a:path>
                <a:path w="2072004" h="1358900">
                  <a:moveTo>
                    <a:pt x="129362" y="1282700"/>
                  </a:moveTo>
                  <a:lnTo>
                    <a:pt x="93684" y="1282700"/>
                  </a:lnTo>
                  <a:lnTo>
                    <a:pt x="95808" y="1295400"/>
                  </a:lnTo>
                  <a:lnTo>
                    <a:pt x="95300" y="1308100"/>
                  </a:lnTo>
                  <a:lnTo>
                    <a:pt x="112877" y="1308100"/>
                  </a:lnTo>
                  <a:lnTo>
                    <a:pt x="116377" y="1295400"/>
                  </a:lnTo>
                  <a:lnTo>
                    <a:pt x="129859" y="1295400"/>
                  </a:lnTo>
                  <a:lnTo>
                    <a:pt x="129362" y="1282700"/>
                  </a:lnTo>
                  <a:close/>
                </a:path>
                <a:path w="2072004" h="1358900">
                  <a:moveTo>
                    <a:pt x="40172" y="1295400"/>
                  </a:moveTo>
                  <a:lnTo>
                    <a:pt x="37562" y="1295400"/>
                  </a:lnTo>
                  <a:lnTo>
                    <a:pt x="37269" y="1300347"/>
                  </a:lnTo>
                  <a:lnTo>
                    <a:pt x="40172" y="1295400"/>
                  </a:lnTo>
                  <a:close/>
                </a:path>
                <a:path w="2072004" h="1358900">
                  <a:moveTo>
                    <a:pt x="43235" y="1282700"/>
                  </a:moveTo>
                  <a:lnTo>
                    <a:pt x="39405" y="1282700"/>
                  </a:lnTo>
                  <a:lnTo>
                    <a:pt x="38800" y="1295400"/>
                  </a:lnTo>
                  <a:lnTo>
                    <a:pt x="44847" y="1295400"/>
                  </a:lnTo>
                  <a:lnTo>
                    <a:pt x="43235" y="1282700"/>
                  </a:lnTo>
                  <a:close/>
                </a:path>
                <a:path w="2072004" h="1358900">
                  <a:moveTo>
                    <a:pt x="52528" y="1285434"/>
                  </a:moveTo>
                  <a:lnTo>
                    <a:pt x="48126" y="1295400"/>
                  </a:lnTo>
                  <a:lnTo>
                    <a:pt x="53931" y="1295400"/>
                  </a:lnTo>
                  <a:lnTo>
                    <a:pt x="52528" y="1285434"/>
                  </a:lnTo>
                  <a:close/>
                </a:path>
                <a:path w="2072004" h="1358900">
                  <a:moveTo>
                    <a:pt x="76203" y="1282700"/>
                  </a:moveTo>
                  <a:lnTo>
                    <a:pt x="65496" y="1282700"/>
                  </a:lnTo>
                  <a:lnTo>
                    <a:pt x="58088" y="1295400"/>
                  </a:lnTo>
                  <a:lnTo>
                    <a:pt x="70358" y="1295400"/>
                  </a:lnTo>
                  <a:lnTo>
                    <a:pt x="76203" y="1282700"/>
                  </a:lnTo>
                  <a:close/>
                </a:path>
                <a:path w="2072004" h="1358900">
                  <a:moveTo>
                    <a:pt x="89854" y="1282700"/>
                  </a:moveTo>
                  <a:lnTo>
                    <a:pt x="85720" y="1282700"/>
                  </a:lnTo>
                  <a:lnTo>
                    <a:pt x="91331" y="1295400"/>
                  </a:lnTo>
                  <a:lnTo>
                    <a:pt x="92310" y="1295400"/>
                  </a:lnTo>
                  <a:lnTo>
                    <a:pt x="89854" y="1282700"/>
                  </a:lnTo>
                  <a:close/>
                </a:path>
                <a:path w="2072004" h="1358900">
                  <a:moveTo>
                    <a:pt x="93684" y="1282700"/>
                  </a:moveTo>
                  <a:lnTo>
                    <a:pt x="89854" y="1282700"/>
                  </a:lnTo>
                  <a:lnTo>
                    <a:pt x="92310" y="1295400"/>
                  </a:lnTo>
                  <a:lnTo>
                    <a:pt x="95808" y="1295400"/>
                  </a:lnTo>
                  <a:lnTo>
                    <a:pt x="93684" y="1282700"/>
                  </a:lnTo>
                  <a:close/>
                </a:path>
                <a:path w="2072004" h="1358900">
                  <a:moveTo>
                    <a:pt x="148543" y="1282700"/>
                  </a:moveTo>
                  <a:lnTo>
                    <a:pt x="133647" y="1282700"/>
                  </a:lnTo>
                  <a:lnTo>
                    <a:pt x="129859" y="1295400"/>
                  </a:lnTo>
                  <a:lnTo>
                    <a:pt x="138345" y="1295400"/>
                  </a:lnTo>
                  <a:lnTo>
                    <a:pt x="148543" y="1282700"/>
                  </a:lnTo>
                  <a:close/>
                </a:path>
                <a:path w="2072004" h="1358900">
                  <a:moveTo>
                    <a:pt x="53736" y="1282700"/>
                  </a:moveTo>
                  <a:lnTo>
                    <a:pt x="52143" y="1282700"/>
                  </a:lnTo>
                  <a:lnTo>
                    <a:pt x="52528" y="1285434"/>
                  </a:lnTo>
                  <a:lnTo>
                    <a:pt x="53736" y="1282700"/>
                  </a:lnTo>
                  <a:close/>
                </a:path>
                <a:path w="2072004" h="1358900">
                  <a:moveTo>
                    <a:pt x="70564" y="1270000"/>
                  </a:moveTo>
                  <a:lnTo>
                    <a:pt x="61830" y="1270000"/>
                  </a:lnTo>
                  <a:lnTo>
                    <a:pt x="53736" y="1282700"/>
                  </a:lnTo>
                  <a:lnTo>
                    <a:pt x="68782" y="1282700"/>
                  </a:lnTo>
                  <a:lnTo>
                    <a:pt x="71401" y="1271258"/>
                  </a:lnTo>
                  <a:lnTo>
                    <a:pt x="70564" y="1270000"/>
                  </a:lnTo>
                  <a:close/>
                </a:path>
                <a:path w="2072004" h="1358900">
                  <a:moveTo>
                    <a:pt x="71689" y="1270000"/>
                  </a:moveTo>
                  <a:lnTo>
                    <a:pt x="70564" y="1270000"/>
                  </a:lnTo>
                  <a:lnTo>
                    <a:pt x="71401" y="1271258"/>
                  </a:lnTo>
                  <a:lnTo>
                    <a:pt x="71689" y="1270000"/>
                  </a:lnTo>
                  <a:close/>
                </a:path>
                <a:path w="2072004" h="1358900">
                  <a:moveTo>
                    <a:pt x="89542" y="1257300"/>
                  </a:moveTo>
                  <a:lnTo>
                    <a:pt x="81963" y="1257300"/>
                  </a:lnTo>
                  <a:lnTo>
                    <a:pt x="80212" y="1270000"/>
                  </a:lnTo>
                  <a:lnTo>
                    <a:pt x="89542" y="1257300"/>
                  </a:lnTo>
                  <a:close/>
                </a:path>
                <a:path w="2072004" h="1358900">
                  <a:moveTo>
                    <a:pt x="120452" y="1244600"/>
                  </a:moveTo>
                  <a:lnTo>
                    <a:pt x="120040" y="1244600"/>
                  </a:lnTo>
                  <a:lnTo>
                    <a:pt x="101385" y="1257300"/>
                  </a:lnTo>
                  <a:lnTo>
                    <a:pt x="93512" y="1270000"/>
                  </a:lnTo>
                  <a:lnTo>
                    <a:pt x="101092" y="1270000"/>
                  </a:lnTo>
                  <a:lnTo>
                    <a:pt x="108742" y="1257300"/>
                  </a:lnTo>
                  <a:lnTo>
                    <a:pt x="115820" y="1257300"/>
                  </a:lnTo>
                  <a:lnTo>
                    <a:pt x="120452" y="1244600"/>
                  </a:lnTo>
                  <a:close/>
                </a:path>
                <a:path w="2072004" h="1358900">
                  <a:moveTo>
                    <a:pt x="148400" y="1257300"/>
                  </a:moveTo>
                  <a:lnTo>
                    <a:pt x="113980" y="1257300"/>
                  </a:lnTo>
                  <a:lnTo>
                    <a:pt x="107134" y="1270000"/>
                  </a:lnTo>
                  <a:lnTo>
                    <a:pt x="152830" y="1270000"/>
                  </a:lnTo>
                  <a:lnTo>
                    <a:pt x="148400" y="1257300"/>
                  </a:lnTo>
                  <a:close/>
                </a:path>
                <a:path w="2072004" h="1358900">
                  <a:moveTo>
                    <a:pt x="179879" y="1257300"/>
                  </a:moveTo>
                  <a:lnTo>
                    <a:pt x="165810" y="1257300"/>
                  </a:lnTo>
                  <a:lnTo>
                    <a:pt x="152830" y="1270000"/>
                  </a:lnTo>
                  <a:lnTo>
                    <a:pt x="170712" y="1270000"/>
                  </a:lnTo>
                  <a:lnTo>
                    <a:pt x="179879" y="1257300"/>
                  </a:lnTo>
                  <a:close/>
                </a:path>
                <a:path w="2072004" h="1358900">
                  <a:moveTo>
                    <a:pt x="189337" y="1231900"/>
                  </a:moveTo>
                  <a:lnTo>
                    <a:pt x="127741" y="1231900"/>
                  </a:lnTo>
                  <a:lnTo>
                    <a:pt x="128609" y="1244600"/>
                  </a:lnTo>
                  <a:lnTo>
                    <a:pt x="124555" y="1257300"/>
                  </a:lnTo>
                  <a:lnTo>
                    <a:pt x="191661" y="1257300"/>
                  </a:lnTo>
                  <a:lnTo>
                    <a:pt x="207291" y="1244600"/>
                  </a:lnTo>
                  <a:lnTo>
                    <a:pt x="183128" y="1244600"/>
                  </a:lnTo>
                  <a:lnTo>
                    <a:pt x="189337" y="1231900"/>
                  </a:lnTo>
                  <a:close/>
                </a:path>
                <a:path w="2072004" h="1358900">
                  <a:moveTo>
                    <a:pt x="235447" y="1219200"/>
                  </a:moveTo>
                  <a:lnTo>
                    <a:pt x="221564" y="1219200"/>
                  </a:lnTo>
                  <a:lnTo>
                    <a:pt x="220733" y="1231900"/>
                  </a:lnTo>
                  <a:lnTo>
                    <a:pt x="189337" y="1231900"/>
                  </a:lnTo>
                  <a:lnTo>
                    <a:pt x="190845" y="1244600"/>
                  </a:lnTo>
                  <a:lnTo>
                    <a:pt x="214143" y="1244600"/>
                  </a:lnTo>
                  <a:lnTo>
                    <a:pt x="227038" y="1231900"/>
                  </a:lnTo>
                  <a:lnTo>
                    <a:pt x="235447" y="1219200"/>
                  </a:lnTo>
                  <a:close/>
                </a:path>
                <a:path w="2072004" h="1358900">
                  <a:moveTo>
                    <a:pt x="228678" y="1231900"/>
                  </a:moveTo>
                  <a:lnTo>
                    <a:pt x="227677" y="1231900"/>
                  </a:lnTo>
                  <a:lnTo>
                    <a:pt x="225281" y="1244600"/>
                  </a:lnTo>
                  <a:lnTo>
                    <a:pt x="228678" y="1231900"/>
                  </a:lnTo>
                  <a:close/>
                </a:path>
                <a:path w="2072004" h="1358900">
                  <a:moveTo>
                    <a:pt x="221564" y="1219200"/>
                  </a:moveTo>
                  <a:lnTo>
                    <a:pt x="179457" y="1219200"/>
                  </a:lnTo>
                  <a:lnTo>
                    <a:pt x="164835" y="1231900"/>
                  </a:lnTo>
                  <a:lnTo>
                    <a:pt x="220733" y="1231900"/>
                  </a:lnTo>
                  <a:lnTo>
                    <a:pt x="221564" y="1219200"/>
                  </a:lnTo>
                  <a:close/>
                </a:path>
                <a:path w="2072004" h="1358900">
                  <a:moveTo>
                    <a:pt x="269254" y="1193800"/>
                  </a:moveTo>
                  <a:lnTo>
                    <a:pt x="190980" y="1193800"/>
                  </a:lnTo>
                  <a:lnTo>
                    <a:pt x="191185" y="1206500"/>
                  </a:lnTo>
                  <a:lnTo>
                    <a:pt x="190368" y="1206500"/>
                  </a:lnTo>
                  <a:lnTo>
                    <a:pt x="183092" y="1219200"/>
                  </a:lnTo>
                  <a:lnTo>
                    <a:pt x="250615" y="1219200"/>
                  </a:lnTo>
                  <a:lnTo>
                    <a:pt x="257567" y="1206500"/>
                  </a:lnTo>
                  <a:lnTo>
                    <a:pt x="268938" y="1200453"/>
                  </a:lnTo>
                  <a:lnTo>
                    <a:pt x="269254" y="1193800"/>
                  </a:lnTo>
                  <a:close/>
                </a:path>
                <a:path w="2072004" h="1358900">
                  <a:moveTo>
                    <a:pt x="190295" y="1193800"/>
                  </a:moveTo>
                  <a:lnTo>
                    <a:pt x="182827" y="1193800"/>
                  </a:lnTo>
                  <a:lnTo>
                    <a:pt x="180963" y="1206500"/>
                  </a:lnTo>
                  <a:lnTo>
                    <a:pt x="190295" y="1193800"/>
                  </a:lnTo>
                  <a:close/>
                </a:path>
                <a:path w="2072004" h="1358900">
                  <a:moveTo>
                    <a:pt x="271411" y="1199138"/>
                  </a:moveTo>
                  <a:lnTo>
                    <a:pt x="268938" y="1200453"/>
                  </a:lnTo>
                  <a:lnTo>
                    <a:pt x="268651" y="1206500"/>
                  </a:lnTo>
                  <a:lnTo>
                    <a:pt x="269955" y="1206500"/>
                  </a:lnTo>
                  <a:lnTo>
                    <a:pt x="271411" y="1199138"/>
                  </a:lnTo>
                  <a:close/>
                </a:path>
                <a:path w="2072004" h="1358900">
                  <a:moveTo>
                    <a:pt x="281451" y="1193800"/>
                  </a:moveTo>
                  <a:lnTo>
                    <a:pt x="272467" y="1193800"/>
                  </a:lnTo>
                  <a:lnTo>
                    <a:pt x="271411" y="1199138"/>
                  </a:lnTo>
                  <a:lnTo>
                    <a:pt x="281451" y="1193800"/>
                  </a:lnTo>
                  <a:close/>
                </a:path>
                <a:path w="2072004" h="1358900">
                  <a:moveTo>
                    <a:pt x="217785" y="1181100"/>
                  </a:moveTo>
                  <a:lnTo>
                    <a:pt x="211275" y="1181100"/>
                  </a:lnTo>
                  <a:lnTo>
                    <a:pt x="201672" y="1193800"/>
                  </a:lnTo>
                  <a:lnTo>
                    <a:pt x="212632" y="1193800"/>
                  </a:lnTo>
                  <a:lnTo>
                    <a:pt x="217785" y="1181100"/>
                  </a:lnTo>
                  <a:close/>
                </a:path>
                <a:path w="2072004" h="1358900">
                  <a:moveTo>
                    <a:pt x="236397" y="1181100"/>
                  </a:moveTo>
                  <a:lnTo>
                    <a:pt x="230131" y="1181100"/>
                  </a:lnTo>
                  <a:lnTo>
                    <a:pt x="212632" y="1193800"/>
                  </a:lnTo>
                  <a:lnTo>
                    <a:pt x="233662" y="1193800"/>
                  </a:lnTo>
                  <a:lnTo>
                    <a:pt x="236397" y="1181100"/>
                  </a:lnTo>
                  <a:close/>
                </a:path>
                <a:path w="2072004" h="1358900">
                  <a:moveTo>
                    <a:pt x="276845" y="1181100"/>
                  </a:moveTo>
                  <a:lnTo>
                    <a:pt x="246702" y="1181100"/>
                  </a:lnTo>
                  <a:lnTo>
                    <a:pt x="236351" y="1193800"/>
                  </a:lnTo>
                  <a:lnTo>
                    <a:pt x="284438" y="1193800"/>
                  </a:lnTo>
                  <a:lnTo>
                    <a:pt x="276845" y="1181100"/>
                  </a:lnTo>
                  <a:close/>
                </a:path>
                <a:path w="2072004" h="1358900">
                  <a:moveTo>
                    <a:pt x="281988" y="1168400"/>
                  </a:moveTo>
                  <a:lnTo>
                    <a:pt x="230205" y="1168400"/>
                  </a:lnTo>
                  <a:lnTo>
                    <a:pt x="229537" y="1181100"/>
                  </a:lnTo>
                  <a:lnTo>
                    <a:pt x="268990" y="1181100"/>
                  </a:lnTo>
                  <a:lnTo>
                    <a:pt x="281988" y="1168400"/>
                  </a:lnTo>
                  <a:close/>
                </a:path>
                <a:path w="2072004" h="1358900">
                  <a:moveTo>
                    <a:pt x="315448" y="1168400"/>
                  </a:moveTo>
                  <a:lnTo>
                    <a:pt x="290570" y="1168400"/>
                  </a:lnTo>
                  <a:lnTo>
                    <a:pt x="292631" y="1181100"/>
                  </a:lnTo>
                  <a:lnTo>
                    <a:pt x="306627" y="1181100"/>
                  </a:lnTo>
                  <a:lnTo>
                    <a:pt x="315448" y="1168400"/>
                  </a:lnTo>
                  <a:close/>
                </a:path>
                <a:path w="2072004" h="1358900">
                  <a:moveTo>
                    <a:pt x="245515" y="1155700"/>
                  </a:moveTo>
                  <a:lnTo>
                    <a:pt x="242281" y="1155700"/>
                  </a:lnTo>
                  <a:lnTo>
                    <a:pt x="241659" y="1168400"/>
                  </a:lnTo>
                  <a:lnTo>
                    <a:pt x="242964" y="1168400"/>
                  </a:lnTo>
                  <a:lnTo>
                    <a:pt x="245515" y="1155700"/>
                  </a:lnTo>
                  <a:close/>
                </a:path>
                <a:path w="2072004" h="1358900">
                  <a:moveTo>
                    <a:pt x="321952" y="1155700"/>
                  </a:moveTo>
                  <a:lnTo>
                    <a:pt x="253015" y="1155700"/>
                  </a:lnTo>
                  <a:lnTo>
                    <a:pt x="245242" y="1168400"/>
                  </a:lnTo>
                  <a:lnTo>
                    <a:pt x="316944" y="1168400"/>
                  </a:lnTo>
                  <a:lnTo>
                    <a:pt x="321952" y="1155700"/>
                  </a:lnTo>
                  <a:close/>
                </a:path>
                <a:path w="2072004" h="1358900">
                  <a:moveTo>
                    <a:pt x="330749" y="1155700"/>
                  </a:moveTo>
                  <a:lnTo>
                    <a:pt x="321952" y="1155700"/>
                  </a:lnTo>
                  <a:lnTo>
                    <a:pt x="319949" y="1168400"/>
                  </a:lnTo>
                  <a:lnTo>
                    <a:pt x="324693" y="1168400"/>
                  </a:lnTo>
                  <a:lnTo>
                    <a:pt x="330749" y="1155700"/>
                  </a:lnTo>
                  <a:close/>
                </a:path>
                <a:path w="2072004" h="1358900">
                  <a:moveTo>
                    <a:pt x="344809" y="1155700"/>
                  </a:moveTo>
                  <a:lnTo>
                    <a:pt x="335333" y="1155700"/>
                  </a:lnTo>
                  <a:lnTo>
                    <a:pt x="343828" y="1168400"/>
                  </a:lnTo>
                  <a:lnTo>
                    <a:pt x="344809" y="1155700"/>
                  </a:lnTo>
                  <a:close/>
                </a:path>
                <a:path w="2072004" h="1358900">
                  <a:moveTo>
                    <a:pt x="311325" y="1143000"/>
                  </a:moveTo>
                  <a:lnTo>
                    <a:pt x="290273" y="1143000"/>
                  </a:lnTo>
                  <a:lnTo>
                    <a:pt x="276463" y="1155700"/>
                  </a:lnTo>
                  <a:lnTo>
                    <a:pt x="306812" y="1155700"/>
                  </a:lnTo>
                  <a:lnTo>
                    <a:pt x="311325" y="1143000"/>
                  </a:lnTo>
                  <a:close/>
                </a:path>
                <a:path w="2072004" h="1358900">
                  <a:moveTo>
                    <a:pt x="353823" y="1143000"/>
                  </a:moveTo>
                  <a:lnTo>
                    <a:pt x="314158" y="1143000"/>
                  </a:lnTo>
                  <a:lnTo>
                    <a:pt x="310204" y="1155700"/>
                  </a:lnTo>
                  <a:lnTo>
                    <a:pt x="355386" y="1155700"/>
                  </a:lnTo>
                  <a:lnTo>
                    <a:pt x="353823" y="1143000"/>
                  </a:lnTo>
                  <a:close/>
                </a:path>
                <a:path w="2072004" h="1358900">
                  <a:moveTo>
                    <a:pt x="314029" y="1130300"/>
                  </a:moveTo>
                  <a:lnTo>
                    <a:pt x="286012" y="1130300"/>
                  </a:lnTo>
                  <a:lnTo>
                    <a:pt x="288723" y="1143000"/>
                  </a:lnTo>
                  <a:lnTo>
                    <a:pt x="317752" y="1143000"/>
                  </a:lnTo>
                  <a:lnTo>
                    <a:pt x="314029" y="1130300"/>
                  </a:lnTo>
                  <a:close/>
                </a:path>
                <a:path w="2072004" h="1358900">
                  <a:moveTo>
                    <a:pt x="379961" y="1130300"/>
                  </a:moveTo>
                  <a:lnTo>
                    <a:pt x="318205" y="1130300"/>
                  </a:lnTo>
                  <a:lnTo>
                    <a:pt x="317752" y="1143000"/>
                  </a:lnTo>
                  <a:lnTo>
                    <a:pt x="372302" y="1143000"/>
                  </a:lnTo>
                  <a:lnTo>
                    <a:pt x="379961" y="1130300"/>
                  </a:lnTo>
                  <a:close/>
                </a:path>
                <a:path w="2072004" h="1358900">
                  <a:moveTo>
                    <a:pt x="311715" y="1117600"/>
                  </a:moveTo>
                  <a:lnTo>
                    <a:pt x="308541" y="1117600"/>
                  </a:lnTo>
                  <a:lnTo>
                    <a:pt x="305393" y="1130300"/>
                  </a:lnTo>
                  <a:lnTo>
                    <a:pt x="316152" y="1130300"/>
                  </a:lnTo>
                  <a:lnTo>
                    <a:pt x="311715" y="1117600"/>
                  </a:lnTo>
                  <a:close/>
                </a:path>
                <a:path w="2072004" h="1358900">
                  <a:moveTo>
                    <a:pt x="318421" y="1129095"/>
                  </a:moveTo>
                  <a:lnTo>
                    <a:pt x="316152" y="1130300"/>
                  </a:lnTo>
                  <a:lnTo>
                    <a:pt x="318559" y="1130300"/>
                  </a:lnTo>
                  <a:lnTo>
                    <a:pt x="318421" y="1129095"/>
                  </a:lnTo>
                  <a:close/>
                </a:path>
                <a:path w="2072004" h="1358900">
                  <a:moveTo>
                    <a:pt x="416942" y="1104900"/>
                  </a:moveTo>
                  <a:lnTo>
                    <a:pt x="340730" y="1104900"/>
                  </a:lnTo>
                  <a:lnTo>
                    <a:pt x="340064" y="1117600"/>
                  </a:lnTo>
                  <a:lnTo>
                    <a:pt x="318948" y="1128814"/>
                  </a:lnTo>
                  <a:lnTo>
                    <a:pt x="318559" y="1130300"/>
                  </a:lnTo>
                  <a:lnTo>
                    <a:pt x="392027" y="1130300"/>
                  </a:lnTo>
                  <a:lnTo>
                    <a:pt x="398080" y="1117600"/>
                  </a:lnTo>
                  <a:lnTo>
                    <a:pt x="414525" y="1117600"/>
                  </a:lnTo>
                  <a:lnTo>
                    <a:pt x="416942" y="1104900"/>
                  </a:lnTo>
                  <a:close/>
                </a:path>
                <a:path w="2072004" h="1358900">
                  <a:moveTo>
                    <a:pt x="321892" y="1117600"/>
                  </a:moveTo>
                  <a:lnTo>
                    <a:pt x="317102" y="1117600"/>
                  </a:lnTo>
                  <a:lnTo>
                    <a:pt x="318421" y="1129095"/>
                  </a:lnTo>
                  <a:lnTo>
                    <a:pt x="318948" y="1128814"/>
                  </a:lnTo>
                  <a:lnTo>
                    <a:pt x="321892" y="1117600"/>
                  </a:lnTo>
                  <a:close/>
                </a:path>
                <a:path w="2072004" h="1358900">
                  <a:moveTo>
                    <a:pt x="347271" y="1092200"/>
                  </a:moveTo>
                  <a:lnTo>
                    <a:pt x="344396" y="1092200"/>
                  </a:lnTo>
                  <a:lnTo>
                    <a:pt x="336168" y="1104900"/>
                  </a:lnTo>
                  <a:lnTo>
                    <a:pt x="347098" y="1104900"/>
                  </a:lnTo>
                  <a:lnTo>
                    <a:pt x="347271" y="1092200"/>
                  </a:lnTo>
                  <a:close/>
                </a:path>
                <a:path w="2072004" h="1358900">
                  <a:moveTo>
                    <a:pt x="414572" y="1092200"/>
                  </a:moveTo>
                  <a:lnTo>
                    <a:pt x="363376" y="1092200"/>
                  </a:lnTo>
                  <a:lnTo>
                    <a:pt x="349214" y="1104900"/>
                  </a:lnTo>
                  <a:lnTo>
                    <a:pt x="414735" y="1104900"/>
                  </a:lnTo>
                  <a:lnTo>
                    <a:pt x="414572" y="1092200"/>
                  </a:lnTo>
                  <a:close/>
                </a:path>
                <a:path w="2072004" h="1358900">
                  <a:moveTo>
                    <a:pt x="437609" y="1092200"/>
                  </a:moveTo>
                  <a:lnTo>
                    <a:pt x="428220" y="1092200"/>
                  </a:lnTo>
                  <a:lnTo>
                    <a:pt x="426596" y="1104900"/>
                  </a:lnTo>
                  <a:lnTo>
                    <a:pt x="437609" y="1092200"/>
                  </a:lnTo>
                  <a:close/>
                </a:path>
                <a:path w="2072004" h="1358900">
                  <a:moveTo>
                    <a:pt x="382910" y="1086488"/>
                  </a:moveTo>
                  <a:lnTo>
                    <a:pt x="375520" y="1092200"/>
                  </a:lnTo>
                  <a:lnTo>
                    <a:pt x="386733" y="1092200"/>
                  </a:lnTo>
                  <a:lnTo>
                    <a:pt x="382910" y="1086488"/>
                  </a:lnTo>
                  <a:close/>
                </a:path>
                <a:path w="2072004" h="1358900">
                  <a:moveTo>
                    <a:pt x="438596" y="1079500"/>
                  </a:moveTo>
                  <a:lnTo>
                    <a:pt x="391955" y="1079500"/>
                  </a:lnTo>
                  <a:lnTo>
                    <a:pt x="387923" y="1082615"/>
                  </a:lnTo>
                  <a:lnTo>
                    <a:pt x="386733" y="1092200"/>
                  </a:lnTo>
                  <a:lnTo>
                    <a:pt x="440459" y="1092200"/>
                  </a:lnTo>
                  <a:lnTo>
                    <a:pt x="438596" y="1079500"/>
                  </a:lnTo>
                  <a:close/>
                </a:path>
                <a:path w="2072004" h="1358900">
                  <a:moveTo>
                    <a:pt x="388310" y="1079500"/>
                  </a:moveTo>
                  <a:lnTo>
                    <a:pt x="378232" y="1079500"/>
                  </a:lnTo>
                  <a:lnTo>
                    <a:pt x="382910" y="1086488"/>
                  </a:lnTo>
                  <a:lnTo>
                    <a:pt x="387923" y="1082615"/>
                  </a:lnTo>
                  <a:lnTo>
                    <a:pt x="388310" y="1079500"/>
                  </a:lnTo>
                  <a:close/>
                </a:path>
                <a:path w="2072004" h="1358900">
                  <a:moveTo>
                    <a:pt x="403366" y="1066800"/>
                  </a:moveTo>
                  <a:lnTo>
                    <a:pt x="389844" y="1066800"/>
                  </a:lnTo>
                  <a:lnTo>
                    <a:pt x="392854" y="1079500"/>
                  </a:lnTo>
                  <a:lnTo>
                    <a:pt x="399395" y="1079500"/>
                  </a:lnTo>
                  <a:lnTo>
                    <a:pt x="403366" y="1066800"/>
                  </a:lnTo>
                  <a:close/>
                </a:path>
                <a:path w="2072004" h="1358900">
                  <a:moveTo>
                    <a:pt x="448632" y="1028700"/>
                  </a:moveTo>
                  <a:lnTo>
                    <a:pt x="438902" y="1028700"/>
                  </a:lnTo>
                  <a:lnTo>
                    <a:pt x="441944" y="1041400"/>
                  </a:lnTo>
                  <a:lnTo>
                    <a:pt x="448207" y="1041400"/>
                  </a:lnTo>
                  <a:lnTo>
                    <a:pt x="439647" y="1054100"/>
                  </a:lnTo>
                  <a:lnTo>
                    <a:pt x="425938" y="1066800"/>
                  </a:lnTo>
                  <a:lnTo>
                    <a:pt x="409261" y="1066800"/>
                  </a:lnTo>
                  <a:lnTo>
                    <a:pt x="404649" y="1079500"/>
                  </a:lnTo>
                  <a:lnTo>
                    <a:pt x="462065" y="1079500"/>
                  </a:lnTo>
                  <a:lnTo>
                    <a:pt x="468698" y="1066800"/>
                  </a:lnTo>
                  <a:lnTo>
                    <a:pt x="468836" y="1057672"/>
                  </a:lnTo>
                  <a:lnTo>
                    <a:pt x="465574" y="1054100"/>
                  </a:lnTo>
                  <a:lnTo>
                    <a:pt x="459648" y="1054100"/>
                  </a:lnTo>
                  <a:lnTo>
                    <a:pt x="459974" y="1040164"/>
                  </a:lnTo>
                  <a:lnTo>
                    <a:pt x="448632" y="1028700"/>
                  </a:lnTo>
                  <a:close/>
                </a:path>
                <a:path w="2072004" h="1358900">
                  <a:moveTo>
                    <a:pt x="410166" y="1054100"/>
                  </a:moveTo>
                  <a:lnTo>
                    <a:pt x="405574" y="1054100"/>
                  </a:lnTo>
                  <a:lnTo>
                    <a:pt x="407609" y="1066800"/>
                  </a:lnTo>
                  <a:lnTo>
                    <a:pt x="410490" y="1066800"/>
                  </a:lnTo>
                  <a:lnTo>
                    <a:pt x="410896" y="1066369"/>
                  </a:lnTo>
                  <a:lnTo>
                    <a:pt x="410166" y="1054100"/>
                  </a:lnTo>
                  <a:close/>
                </a:path>
                <a:path w="2072004" h="1358900">
                  <a:moveTo>
                    <a:pt x="410896" y="1066369"/>
                  </a:moveTo>
                  <a:lnTo>
                    <a:pt x="410490" y="1066800"/>
                  </a:lnTo>
                  <a:lnTo>
                    <a:pt x="410922" y="1066800"/>
                  </a:lnTo>
                  <a:lnTo>
                    <a:pt x="410896" y="1066369"/>
                  </a:lnTo>
                  <a:close/>
                </a:path>
                <a:path w="2072004" h="1358900">
                  <a:moveTo>
                    <a:pt x="415322" y="1061673"/>
                  </a:moveTo>
                  <a:lnTo>
                    <a:pt x="410896" y="1066369"/>
                  </a:lnTo>
                  <a:lnTo>
                    <a:pt x="410922" y="1066800"/>
                  </a:lnTo>
                  <a:lnTo>
                    <a:pt x="415444" y="1066800"/>
                  </a:lnTo>
                  <a:lnTo>
                    <a:pt x="415322" y="1061673"/>
                  </a:lnTo>
                  <a:close/>
                </a:path>
                <a:path w="2072004" h="1358900">
                  <a:moveTo>
                    <a:pt x="508559" y="1041400"/>
                  </a:moveTo>
                  <a:lnTo>
                    <a:pt x="466659" y="1041400"/>
                  </a:lnTo>
                  <a:lnTo>
                    <a:pt x="468891" y="1054100"/>
                  </a:lnTo>
                  <a:lnTo>
                    <a:pt x="468836" y="1057672"/>
                  </a:lnTo>
                  <a:lnTo>
                    <a:pt x="477171" y="1066800"/>
                  </a:lnTo>
                  <a:lnTo>
                    <a:pt x="483778" y="1066800"/>
                  </a:lnTo>
                  <a:lnTo>
                    <a:pt x="492362" y="1054100"/>
                  </a:lnTo>
                  <a:lnTo>
                    <a:pt x="501197" y="1054100"/>
                  </a:lnTo>
                  <a:lnTo>
                    <a:pt x="508559" y="1041400"/>
                  </a:lnTo>
                  <a:close/>
                </a:path>
                <a:path w="2072004" h="1358900">
                  <a:moveTo>
                    <a:pt x="420879" y="1047335"/>
                  </a:moveTo>
                  <a:lnTo>
                    <a:pt x="415142" y="1054100"/>
                  </a:lnTo>
                  <a:lnTo>
                    <a:pt x="415322" y="1061673"/>
                  </a:lnTo>
                  <a:lnTo>
                    <a:pt x="422461" y="1054100"/>
                  </a:lnTo>
                  <a:lnTo>
                    <a:pt x="421493" y="1054100"/>
                  </a:lnTo>
                  <a:lnTo>
                    <a:pt x="420879" y="1047335"/>
                  </a:lnTo>
                  <a:close/>
                </a:path>
                <a:path w="2072004" h="1358900">
                  <a:moveTo>
                    <a:pt x="459974" y="1040164"/>
                  </a:moveTo>
                  <a:lnTo>
                    <a:pt x="459648" y="1054100"/>
                  </a:lnTo>
                  <a:lnTo>
                    <a:pt x="465574" y="1054100"/>
                  </a:lnTo>
                  <a:lnTo>
                    <a:pt x="468836" y="1057672"/>
                  </a:lnTo>
                  <a:lnTo>
                    <a:pt x="468891" y="1054100"/>
                  </a:lnTo>
                  <a:lnTo>
                    <a:pt x="466659" y="1041400"/>
                  </a:lnTo>
                  <a:lnTo>
                    <a:pt x="461197" y="1041400"/>
                  </a:lnTo>
                  <a:lnTo>
                    <a:pt x="459974" y="1040164"/>
                  </a:lnTo>
                  <a:close/>
                </a:path>
                <a:path w="2072004" h="1358900">
                  <a:moveTo>
                    <a:pt x="424947" y="1052684"/>
                  </a:moveTo>
                  <a:lnTo>
                    <a:pt x="422461" y="1054100"/>
                  </a:lnTo>
                  <a:lnTo>
                    <a:pt x="424833" y="1054100"/>
                  </a:lnTo>
                  <a:lnTo>
                    <a:pt x="424947" y="1052684"/>
                  </a:lnTo>
                  <a:close/>
                </a:path>
                <a:path w="2072004" h="1358900">
                  <a:moveTo>
                    <a:pt x="518005" y="1041400"/>
                  </a:moveTo>
                  <a:lnTo>
                    <a:pt x="508559" y="1041400"/>
                  </a:lnTo>
                  <a:lnTo>
                    <a:pt x="507867" y="1054100"/>
                  </a:lnTo>
                  <a:lnTo>
                    <a:pt x="518005" y="1041400"/>
                  </a:lnTo>
                  <a:close/>
                </a:path>
                <a:path w="2072004" h="1358900">
                  <a:moveTo>
                    <a:pt x="444763" y="1041400"/>
                  </a:moveTo>
                  <a:lnTo>
                    <a:pt x="425912" y="1041400"/>
                  </a:lnTo>
                  <a:lnTo>
                    <a:pt x="424947" y="1052684"/>
                  </a:lnTo>
                  <a:lnTo>
                    <a:pt x="444763" y="1041400"/>
                  </a:lnTo>
                  <a:close/>
                </a:path>
                <a:path w="2072004" h="1358900">
                  <a:moveTo>
                    <a:pt x="425863" y="1041400"/>
                  </a:moveTo>
                  <a:lnTo>
                    <a:pt x="420339" y="1041400"/>
                  </a:lnTo>
                  <a:lnTo>
                    <a:pt x="420879" y="1047335"/>
                  </a:lnTo>
                  <a:lnTo>
                    <a:pt x="425858" y="1041463"/>
                  </a:lnTo>
                  <a:close/>
                </a:path>
                <a:path w="2072004" h="1358900">
                  <a:moveTo>
                    <a:pt x="481391" y="1003300"/>
                  </a:moveTo>
                  <a:lnTo>
                    <a:pt x="477960" y="1016000"/>
                  </a:lnTo>
                  <a:lnTo>
                    <a:pt x="468210" y="1016000"/>
                  </a:lnTo>
                  <a:lnTo>
                    <a:pt x="460243" y="1028700"/>
                  </a:lnTo>
                  <a:lnTo>
                    <a:pt x="459974" y="1040164"/>
                  </a:lnTo>
                  <a:lnTo>
                    <a:pt x="461197" y="1041400"/>
                  </a:lnTo>
                  <a:lnTo>
                    <a:pt x="528110" y="1041400"/>
                  </a:lnTo>
                  <a:lnTo>
                    <a:pt x="527319" y="1028700"/>
                  </a:lnTo>
                  <a:lnTo>
                    <a:pt x="478864" y="1028700"/>
                  </a:lnTo>
                  <a:lnTo>
                    <a:pt x="479734" y="1016000"/>
                  </a:lnTo>
                  <a:lnTo>
                    <a:pt x="481391" y="1003300"/>
                  </a:lnTo>
                  <a:close/>
                </a:path>
                <a:path w="2072004" h="1358900">
                  <a:moveTo>
                    <a:pt x="534830" y="1028700"/>
                  </a:moveTo>
                  <a:lnTo>
                    <a:pt x="527319" y="1028700"/>
                  </a:lnTo>
                  <a:lnTo>
                    <a:pt x="532408" y="1041400"/>
                  </a:lnTo>
                  <a:lnTo>
                    <a:pt x="534830" y="1028700"/>
                  </a:lnTo>
                  <a:close/>
                </a:path>
                <a:path w="2072004" h="1358900">
                  <a:moveTo>
                    <a:pt x="516486" y="990600"/>
                  </a:moveTo>
                  <a:lnTo>
                    <a:pt x="511543" y="990600"/>
                  </a:lnTo>
                  <a:lnTo>
                    <a:pt x="505293" y="1003078"/>
                  </a:lnTo>
                  <a:lnTo>
                    <a:pt x="505320" y="1003300"/>
                  </a:lnTo>
                  <a:lnTo>
                    <a:pt x="478864" y="1028700"/>
                  </a:lnTo>
                  <a:lnTo>
                    <a:pt x="543155" y="1028700"/>
                  </a:lnTo>
                  <a:lnTo>
                    <a:pt x="541447" y="1016000"/>
                  </a:lnTo>
                  <a:lnTo>
                    <a:pt x="568387" y="1016000"/>
                  </a:lnTo>
                  <a:lnTo>
                    <a:pt x="576900" y="1003300"/>
                  </a:lnTo>
                  <a:lnTo>
                    <a:pt x="516966" y="1003300"/>
                  </a:lnTo>
                  <a:lnTo>
                    <a:pt x="516486" y="990600"/>
                  </a:lnTo>
                  <a:close/>
                </a:path>
                <a:path w="2072004" h="1358900">
                  <a:moveTo>
                    <a:pt x="504423" y="995834"/>
                  </a:moveTo>
                  <a:lnTo>
                    <a:pt x="494269" y="1003300"/>
                  </a:lnTo>
                  <a:lnTo>
                    <a:pt x="487687" y="1003300"/>
                  </a:lnTo>
                  <a:lnTo>
                    <a:pt x="486056" y="1016000"/>
                  </a:lnTo>
                  <a:lnTo>
                    <a:pt x="491312" y="1016000"/>
                  </a:lnTo>
                  <a:lnTo>
                    <a:pt x="505183" y="1003300"/>
                  </a:lnTo>
                  <a:lnTo>
                    <a:pt x="505293" y="1003078"/>
                  </a:lnTo>
                  <a:lnTo>
                    <a:pt x="504423" y="995834"/>
                  </a:lnTo>
                  <a:close/>
                </a:path>
                <a:path w="2072004" h="1358900">
                  <a:moveTo>
                    <a:pt x="591886" y="990600"/>
                  </a:moveTo>
                  <a:lnTo>
                    <a:pt x="520102" y="990600"/>
                  </a:lnTo>
                  <a:lnTo>
                    <a:pt x="519217" y="1003300"/>
                  </a:lnTo>
                  <a:lnTo>
                    <a:pt x="585802" y="1003300"/>
                  </a:lnTo>
                  <a:lnTo>
                    <a:pt x="591886" y="990600"/>
                  </a:lnTo>
                  <a:close/>
                </a:path>
                <a:path w="2072004" h="1358900">
                  <a:moveTo>
                    <a:pt x="511543" y="990600"/>
                  </a:moveTo>
                  <a:lnTo>
                    <a:pt x="503794" y="990600"/>
                  </a:lnTo>
                  <a:lnTo>
                    <a:pt x="504423" y="995834"/>
                  </a:lnTo>
                  <a:lnTo>
                    <a:pt x="511543" y="990600"/>
                  </a:lnTo>
                  <a:close/>
                </a:path>
                <a:path w="2072004" h="1358900">
                  <a:moveTo>
                    <a:pt x="612532" y="977900"/>
                  </a:moveTo>
                  <a:lnTo>
                    <a:pt x="543647" y="977900"/>
                  </a:lnTo>
                  <a:lnTo>
                    <a:pt x="534104" y="990600"/>
                  </a:lnTo>
                  <a:lnTo>
                    <a:pt x="602019" y="990600"/>
                  </a:lnTo>
                  <a:lnTo>
                    <a:pt x="612532" y="977900"/>
                  </a:lnTo>
                  <a:close/>
                </a:path>
                <a:path w="2072004" h="1358900">
                  <a:moveTo>
                    <a:pt x="535852" y="965200"/>
                  </a:moveTo>
                  <a:lnTo>
                    <a:pt x="530088" y="977900"/>
                  </a:lnTo>
                  <a:lnTo>
                    <a:pt x="532419" y="977900"/>
                  </a:lnTo>
                  <a:lnTo>
                    <a:pt x="535852" y="965200"/>
                  </a:lnTo>
                  <a:close/>
                </a:path>
                <a:path w="2072004" h="1358900">
                  <a:moveTo>
                    <a:pt x="556477" y="965200"/>
                  </a:moveTo>
                  <a:lnTo>
                    <a:pt x="549890" y="965200"/>
                  </a:lnTo>
                  <a:lnTo>
                    <a:pt x="552408" y="977900"/>
                  </a:lnTo>
                  <a:lnTo>
                    <a:pt x="556477" y="965200"/>
                  </a:lnTo>
                  <a:close/>
                </a:path>
                <a:path w="2072004" h="1358900">
                  <a:moveTo>
                    <a:pt x="658052" y="952500"/>
                  </a:moveTo>
                  <a:lnTo>
                    <a:pt x="565007" y="952500"/>
                  </a:lnTo>
                  <a:lnTo>
                    <a:pt x="570757" y="965200"/>
                  </a:lnTo>
                  <a:lnTo>
                    <a:pt x="561191" y="977900"/>
                  </a:lnTo>
                  <a:lnTo>
                    <a:pt x="592651" y="977900"/>
                  </a:lnTo>
                  <a:lnTo>
                    <a:pt x="596837" y="965200"/>
                  </a:lnTo>
                  <a:lnTo>
                    <a:pt x="648801" y="965200"/>
                  </a:lnTo>
                  <a:lnTo>
                    <a:pt x="658052" y="952500"/>
                  </a:lnTo>
                  <a:close/>
                </a:path>
                <a:path w="2072004" h="1358900">
                  <a:moveTo>
                    <a:pt x="627662" y="965200"/>
                  </a:moveTo>
                  <a:lnTo>
                    <a:pt x="617804" y="965200"/>
                  </a:lnTo>
                  <a:lnTo>
                    <a:pt x="613185" y="977900"/>
                  </a:lnTo>
                  <a:lnTo>
                    <a:pt x="625728" y="977900"/>
                  </a:lnTo>
                  <a:lnTo>
                    <a:pt x="627662" y="965200"/>
                  </a:lnTo>
                  <a:close/>
                </a:path>
                <a:path w="2072004" h="1358900">
                  <a:moveTo>
                    <a:pt x="583424" y="939800"/>
                  </a:moveTo>
                  <a:lnTo>
                    <a:pt x="575093" y="952500"/>
                  </a:lnTo>
                  <a:lnTo>
                    <a:pt x="579982" y="952500"/>
                  </a:lnTo>
                  <a:lnTo>
                    <a:pt x="583424" y="939800"/>
                  </a:lnTo>
                  <a:close/>
                </a:path>
                <a:path w="2072004" h="1358900">
                  <a:moveTo>
                    <a:pt x="593175" y="939800"/>
                  </a:moveTo>
                  <a:lnTo>
                    <a:pt x="592813" y="939800"/>
                  </a:lnTo>
                  <a:lnTo>
                    <a:pt x="583988" y="952500"/>
                  </a:lnTo>
                  <a:lnTo>
                    <a:pt x="587171" y="952500"/>
                  </a:lnTo>
                  <a:lnTo>
                    <a:pt x="593175" y="939800"/>
                  </a:lnTo>
                  <a:close/>
                </a:path>
                <a:path w="2072004" h="1358900">
                  <a:moveTo>
                    <a:pt x="652275" y="939800"/>
                  </a:moveTo>
                  <a:lnTo>
                    <a:pt x="596618" y="939800"/>
                  </a:lnTo>
                  <a:lnTo>
                    <a:pt x="593944" y="952500"/>
                  </a:lnTo>
                  <a:lnTo>
                    <a:pt x="651343" y="952500"/>
                  </a:lnTo>
                  <a:lnTo>
                    <a:pt x="652275" y="939800"/>
                  </a:lnTo>
                  <a:close/>
                </a:path>
                <a:path w="2072004" h="1358900">
                  <a:moveTo>
                    <a:pt x="668939" y="939800"/>
                  </a:moveTo>
                  <a:lnTo>
                    <a:pt x="651343" y="952500"/>
                  </a:lnTo>
                  <a:lnTo>
                    <a:pt x="667117" y="952500"/>
                  </a:lnTo>
                  <a:lnTo>
                    <a:pt x="668939" y="939800"/>
                  </a:lnTo>
                  <a:close/>
                </a:path>
                <a:path w="2072004" h="1358900">
                  <a:moveTo>
                    <a:pt x="606326" y="930094"/>
                  </a:moveTo>
                  <a:lnTo>
                    <a:pt x="597900" y="939800"/>
                  </a:lnTo>
                  <a:lnTo>
                    <a:pt x="607258" y="939800"/>
                  </a:lnTo>
                  <a:lnTo>
                    <a:pt x="606326" y="930094"/>
                  </a:lnTo>
                  <a:close/>
                </a:path>
                <a:path w="2072004" h="1358900">
                  <a:moveTo>
                    <a:pt x="628253" y="914400"/>
                  </a:moveTo>
                  <a:lnTo>
                    <a:pt x="621706" y="914400"/>
                  </a:lnTo>
                  <a:lnTo>
                    <a:pt x="608926" y="927100"/>
                  </a:lnTo>
                  <a:lnTo>
                    <a:pt x="607482" y="928763"/>
                  </a:lnTo>
                  <a:lnTo>
                    <a:pt x="617059" y="939800"/>
                  </a:lnTo>
                  <a:lnTo>
                    <a:pt x="673441" y="939800"/>
                  </a:lnTo>
                  <a:lnTo>
                    <a:pt x="677070" y="927100"/>
                  </a:lnTo>
                  <a:lnTo>
                    <a:pt x="629198" y="927100"/>
                  </a:lnTo>
                  <a:lnTo>
                    <a:pt x="628253" y="914400"/>
                  </a:lnTo>
                  <a:close/>
                </a:path>
                <a:path w="2072004" h="1358900">
                  <a:moveTo>
                    <a:pt x="708575" y="914400"/>
                  </a:moveTo>
                  <a:lnTo>
                    <a:pt x="647665" y="914400"/>
                  </a:lnTo>
                  <a:lnTo>
                    <a:pt x="644241" y="927100"/>
                  </a:lnTo>
                  <a:lnTo>
                    <a:pt x="682823" y="927100"/>
                  </a:lnTo>
                  <a:lnTo>
                    <a:pt x="682847" y="939800"/>
                  </a:lnTo>
                  <a:lnTo>
                    <a:pt x="688041" y="939800"/>
                  </a:lnTo>
                  <a:lnTo>
                    <a:pt x="698614" y="927100"/>
                  </a:lnTo>
                  <a:lnTo>
                    <a:pt x="708575" y="914400"/>
                  </a:lnTo>
                  <a:close/>
                </a:path>
                <a:path w="2072004" h="1358900">
                  <a:moveTo>
                    <a:pt x="606039" y="927100"/>
                  </a:moveTo>
                  <a:lnTo>
                    <a:pt x="606326" y="930094"/>
                  </a:lnTo>
                  <a:lnTo>
                    <a:pt x="607482" y="928763"/>
                  </a:lnTo>
                  <a:lnTo>
                    <a:pt x="606039" y="927100"/>
                  </a:lnTo>
                  <a:close/>
                </a:path>
                <a:path w="2072004" h="1358900">
                  <a:moveTo>
                    <a:pt x="643798" y="914400"/>
                  </a:moveTo>
                  <a:lnTo>
                    <a:pt x="640244" y="914400"/>
                  </a:lnTo>
                  <a:lnTo>
                    <a:pt x="633440" y="927100"/>
                  </a:lnTo>
                  <a:lnTo>
                    <a:pt x="640596" y="927100"/>
                  </a:lnTo>
                  <a:lnTo>
                    <a:pt x="643798" y="914400"/>
                  </a:lnTo>
                  <a:close/>
                </a:path>
                <a:path w="2072004" h="1358900">
                  <a:moveTo>
                    <a:pt x="665397" y="901700"/>
                  </a:moveTo>
                  <a:lnTo>
                    <a:pt x="657828" y="901700"/>
                  </a:lnTo>
                  <a:lnTo>
                    <a:pt x="648875" y="914400"/>
                  </a:lnTo>
                  <a:lnTo>
                    <a:pt x="664432" y="914400"/>
                  </a:lnTo>
                  <a:lnTo>
                    <a:pt x="665397" y="901700"/>
                  </a:lnTo>
                  <a:close/>
                </a:path>
                <a:path w="2072004" h="1358900">
                  <a:moveTo>
                    <a:pt x="712218" y="901700"/>
                  </a:moveTo>
                  <a:lnTo>
                    <a:pt x="666926" y="901700"/>
                  </a:lnTo>
                  <a:lnTo>
                    <a:pt x="667208" y="914400"/>
                  </a:lnTo>
                  <a:lnTo>
                    <a:pt x="713185" y="914400"/>
                  </a:lnTo>
                  <a:lnTo>
                    <a:pt x="712218" y="901700"/>
                  </a:lnTo>
                  <a:close/>
                </a:path>
                <a:path w="2072004" h="1358900">
                  <a:moveTo>
                    <a:pt x="720218" y="901700"/>
                  </a:moveTo>
                  <a:lnTo>
                    <a:pt x="717608" y="901700"/>
                  </a:lnTo>
                  <a:lnTo>
                    <a:pt x="716456" y="914400"/>
                  </a:lnTo>
                  <a:lnTo>
                    <a:pt x="719868" y="914400"/>
                  </a:lnTo>
                  <a:lnTo>
                    <a:pt x="720218" y="901700"/>
                  </a:lnTo>
                  <a:close/>
                </a:path>
                <a:path w="2072004" h="1358900">
                  <a:moveTo>
                    <a:pt x="757304" y="889000"/>
                  </a:moveTo>
                  <a:lnTo>
                    <a:pt x="666929" y="889000"/>
                  </a:lnTo>
                  <a:lnTo>
                    <a:pt x="660799" y="901700"/>
                  </a:lnTo>
                  <a:lnTo>
                    <a:pt x="734910" y="901700"/>
                  </a:lnTo>
                  <a:lnTo>
                    <a:pt x="723944" y="914400"/>
                  </a:lnTo>
                  <a:lnTo>
                    <a:pt x="738798" y="901700"/>
                  </a:lnTo>
                  <a:lnTo>
                    <a:pt x="757304" y="889000"/>
                  </a:lnTo>
                  <a:close/>
                </a:path>
                <a:path w="2072004" h="1358900">
                  <a:moveTo>
                    <a:pt x="680212" y="876300"/>
                  </a:moveTo>
                  <a:lnTo>
                    <a:pt x="672276" y="889000"/>
                  </a:lnTo>
                  <a:lnTo>
                    <a:pt x="675915" y="889000"/>
                  </a:lnTo>
                  <a:lnTo>
                    <a:pt x="680212" y="876300"/>
                  </a:lnTo>
                  <a:close/>
                </a:path>
                <a:path w="2072004" h="1358900">
                  <a:moveTo>
                    <a:pt x="692755" y="876300"/>
                  </a:moveTo>
                  <a:lnTo>
                    <a:pt x="684182" y="889000"/>
                  </a:lnTo>
                  <a:lnTo>
                    <a:pt x="692183" y="889000"/>
                  </a:lnTo>
                  <a:lnTo>
                    <a:pt x="692755" y="876300"/>
                  </a:lnTo>
                  <a:close/>
                </a:path>
                <a:path w="2072004" h="1358900">
                  <a:moveTo>
                    <a:pt x="772244" y="876300"/>
                  </a:moveTo>
                  <a:lnTo>
                    <a:pt x="696965" y="876300"/>
                  </a:lnTo>
                  <a:lnTo>
                    <a:pt x="695650" y="889000"/>
                  </a:lnTo>
                  <a:lnTo>
                    <a:pt x="761413" y="889000"/>
                  </a:lnTo>
                  <a:lnTo>
                    <a:pt x="772244" y="876300"/>
                  </a:lnTo>
                  <a:close/>
                </a:path>
                <a:path w="2072004" h="1358900">
                  <a:moveTo>
                    <a:pt x="706797" y="857928"/>
                  </a:moveTo>
                  <a:lnTo>
                    <a:pt x="698451" y="863600"/>
                  </a:lnTo>
                  <a:lnTo>
                    <a:pt x="685681" y="876300"/>
                  </a:lnTo>
                  <a:lnTo>
                    <a:pt x="707209" y="876300"/>
                  </a:lnTo>
                  <a:lnTo>
                    <a:pt x="711520" y="863600"/>
                  </a:lnTo>
                  <a:lnTo>
                    <a:pt x="706769" y="863600"/>
                  </a:lnTo>
                  <a:lnTo>
                    <a:pt x="706797" y="857928"/>
                  </a:lnTo>
                  <a:close/>
                </a:path>
                <a:path w="2072004" h="1358900">
                  <a:moveTo>
                    <a:pt x="718871" y="863600"/>
                  </a:moveTo>
                  <a:lnTo>
                    <a:pt x="718038" y="863600"/>
                  </a:lnTo>
                  <a:lnTo>
                    <a:pt x="712469" y="876300"/>
                  </a:lnTo>
                  <a:lnTo>
                    <a:pt x="714695" y="873562"/>
                  </a:lnTo>
                  <a:lnTo>
                    <a:pt x="718871" y="863600"/>
                  </a:lnTo>
                  <a:close/>
                </a:path>
                <a:path w="2072004" h="1358900">
                  <a:moveTo>
                    <a:pt x="760252" y="850900"/>
                  </a:moveTo>
                  <a:lnTo>
                    <a:pt x="740164" y="850900"/>
                  </a:lnTo>
                  <a:lnTo>
                    <a:pt x="722792" y="863600"/>
                  </a:lnTo>
                  <a:lnTo>
                    <a:pt x="714695" y="873562"/>
                  </a:lnTo>
                  <a:lnTo>
                    <a:pt x="713547" y="876300"/>
                  </a:lnTo>
                  <a:lnTo>
                    <a:pt x="783536" y="876300"/>
                  </a:lnTo>
                  <a:lnTo>
                    <a:pt x="786356" y="863600"/>
                  </a:lnTo>
                  <a:lnTo>
                    <a:pt x="761763" y="863600"/>
                  </a:lnTo>
                  <a:lnTo>
                    <a:pt x="760252" y="850900"/>
                  </a:lnTo>
                  <a:close/>
                </a:path>
                <a:path w="2072004" h="1358900">
                  <a:moveTo>
                    <a:pt x="723606" y="850900"/>
                  </a:moveTo>
                  <a:lnTo>
                    <a:pt x="717138" y="850900"/>
                  </a:lnTo>
                  <a:lnTo>
                    <a:pt x="706797" y="857928"/>
                  </a:lnTo>
                  <a:lnTo>
                    <a:pt x="706769" y="863600"/>
                  </a:lnTo>
                  <a:lnTo>
                    <a:pt x="718038" y="863600"/>
                  </a:lnTo>
                  <a:lnTo>
                    <a:pt x="723606" y="850900"/>
                  </a:lnTo>
                  <a:close/>
                </a:path>
                <a:path w="2072004" h="1358900">
                  <a:moveTo>
                    <a:pt x="802123" y="850900"/>
                  </a:moveTo>
                  <a:lnTo>
                    <a:pt x="771865" y="850900"/>
                  </a:lnTo>
                  <a:lnTo>
                    <a:pt x="761763" y="863600"/>
                  </a:lnTo>
                  <a:lnTo>
                    <a:pt x="797941" y="863600"/>
                  </a:lnTo>
                  <a:lnTo>
                    <a:pt x="802123" y="850900"/>
                  </a:lnTo>
                  <a:close/>
                </a:path>
                <a:path w="2072004" h="1358900">
                  <a:moveTo>
                    <a:pt x="811378" y="850900"/>
                  </a:moveTo>
                  <a:lnTo>
                    <a:pt x="805608" y="850900"/>
                  </a:lnTo>
                  <a:lnTo>
                    <a:pt x="801659" y="863600"/>
                  </a:lnTo>
                  <a:lnTo>
                    <a:pt x="807481" y="863600"/>
                  </a:lnTo>
                  <a:lnTo>
                    <a:pt x="811378" y="850900"/>
                  </a:lnTo>
                  <a:close/>
                </a:path>
                <a:path w="2072004" h="1358900">
                  <a:moveTo>
                    <a:pt x="828641" y="838200"/>
                  </a:moveTo>
                  <a:lnTo>
                    <a:pt x="744349" y="838200"/>
                  </a:lnTo>
                  <a:lnTo>
                    <a:pt x="738423" y="850900"/>
                  </a:lnTo>
                  <a:lnTo>
                    <a:pt x="830667" y="850900"/>
                  </a:lnTo>
                  <a:lnTo>
                    <a:pt x="828641" y="838200"/>
                  </a:lnTo>
                  <a:close/>
                </a:path>
                <a:path w="2072004" h="1358900">
                  <a:moveTo>
                    <a:pt x="837393" y="825500"/>
                  </a:moveTo>
                  <a:lnTo>
                    <a:pt x="772581" y="825500"/>
                  </a:lnTo>
                  <a:lnTo>
                    <a:pt x="775762" y="838200"/>
                  </a:lnTo>
                  <a:lnTo>
                    <a:pt x="827590" y="838200"/>
                  </a:lnTo>
                  <a:lnTo>
                    <a:pt x="837393" y="825500"/>
                  </a:lnTo>
                  <a:close/>
                </a:path>
                <a:path w="2072004" h="1358900">
                  <a:moveTo>
                    <a:pt x="852417" y="825500"/>
                  </a:moveTo>
                  <a:lnTo>
                    <a:pt x="837393" y="825500"/>
                  </a:lnTo>
                  <a:lnTo>
                    <a:pt x="846995" y="838200"/>
                  </a:lnTo>
                  <a:lnTo>
                    <a:pt x="852417" y="825500"/>
                  </a:lnTo>
                  <a:close/>
                </a:path>
                <a:path w="2072004" h="1358900">
                  <a:moveTo>
                    <a:pt x="804174" y="800100"/>
                  </a:moveTo>
                  <a:lnTo>
                    <a:pt x="801061" y="800100"/>
                  </a:lnTo>
                  <a:lnTo>
                    <a:pt x="796980" y="812800"/>
                  </a:lnTo>
                  <a:lnTo>
                    <a:pt x="791221" y="825500"/>
                  </a:lnTo>
                  <a:lnTo>
                    <a:pt x="841987" y="825500"/>
                  </a:lnTo>
                  <a:lnTo>
                    <a:pt x="837621" y="812800"/>
                  </a:lnTo>
                  <a:lnTo>
                    <a:pt x="807003" y="812800"/>
                  </a:lnTo>
                  <a:lnTo>
                    <a:pt x="804174" y="800100"/>
                  </a:lnTo>
                  <a:close/>
                </a:path>
                <a:path w="2072004" h="1358900">
                  <a:moveTo>
                    <a:pt x="876160" y="812800"/>
                  </a:moveTo>
                  <a:lnTo>
                    <a:pt x="864135" y="812800"/>
                  </a:lnTo>
                  <a:lnTo>
                    <a:pt x="872660" y="825500"/>
                  </a:lnTo>
                  <a:lnTo>
                    <a:pt x="876160" y="812800"/>
                  </a:lnTo>
                  <a:close/>
                </a:path>
                <a:path w="2072004" h="1358900">
                  <a:moveTo>
                    <a:pt x="843787" y="800100"/>
                  </a:moveTo>
                  <a:lnTo>
                    <a:pt x="804174" y="800100"/>
                  </a:lnTo>
                  <a:lnTo>
                    <a:pt x="811627" y="812800"/>
                  </a:lnTo>
                  <a:lnTo>
                    <a:pt x="848035" y="812800"/>
                  </a:lnTo>
                  <a:lnTo>
                    <a:pt x="847203" y="806551"/>
                  </a:lnTo>
                  <a:lnTo>
                    <a:pt x="843787" y="800100"/>
                  </a:lnTo>
                  <a:close/>
                </a:path>
                <a:path w="2072004" h="1358900">
                  <a:moveTo>
                    <a:pt x="889920" y="800100"/>
                  </a:moveTo>
                  <a:lnTo>
                    <a:pt x="846343" y="800100"/>
                  </a:lnTo>
                  <a:lnTo>
                    <a:pt x="847203" y="806551"/>
                  </a:lnTo>
                  <a:lnTo>
                    <a:pt x="850511" y="812800"/>
                  </a:lnTo>
                  <a:lnTo>
                    <a:pt x="883528" y="812800"/>
                  </a:lnTo>
                  <a:lnTo>
                    <a:pt x="889920" y="800100"/>
                  </a:lnTo>
                  <a:close/>
                </a:path>
                <a:path w="2072004" h="1358900">
                  <a:moveTo>
                    <a:pt x="846343" y="800100"/>
                  </a:moveTo>
                  <a:lnTo>
                    <a:pt x="843787" y="800100"/>
                  </a:lnTo>
                  <a:lnTo>
                    <a:pt x="847203" y="806551"/>
                  </a:lnTo>
                  <a:lnTo>
                    <a:pt x="846343" y="800100"/>
                  </a:lnTo>
                  <a:close/>
                </a:path>
                <a:path w="2072004" h="1358900">
                  <a:moveTo>
                    <a:pt x="813302" y="787400"/>
                  </a:moveTo>
                  <a:lnTo>
                    <a:pt x="810233" y="800100"/>
                  </a:lnTo>
                  <a:lnTo>
                    <a:pt x="816242" y="800100"/>
                  </a:lnTo>
                  <a:lnTo>
                    <a:pt x="813302" y="787400"/>
                  </a:lnTo>
                  <a:close/>
                </a:path>
                <a:path w="2072004" h="1358900">
                  <a:moveTo>
                    <a:pt x="830347" y="787400"/>
                  </a:moveTo>
                  <a:lnTo>
                    <a:pt x="816132" y="787400"/>
                  </a:lnTo>
                  <a:lnTo>
                    <a:pt x="820727" y="800100"/>
                  </a:lnTo>
                  <a:lnTo>
                    <a:pt x="838790" y="800100"/>
                  </a:lnTo>
                  <a:lnTo>
                    <a:pt x="830347" y="787400"/>
                  </a:lnTo>
                  <a:close/>
                </a:path>
                <a:path w="2072004" h="1358900">
                  <a:moveTo>
                    <a:pt x="835808" y="774700"/>
                  </a:moveTo>
                  <a:lnTo>
                    <a:pt x="830347" y="787400"/>
                  </a:lnTo>
                  <a:lnTo>
                    <a:pt x="838790" y="800100"/>
                  </a:lnTo>
                  <a:lnTo>
                    <a:pt x="841515" y="800100"/>
                  </a:lnTo>
                  <a:lnTo>
                    <a:pt x="832678" y="787400"/>
                  </a:lnTo>
                  <a:lnTo>
                    <a:pt x="839720" y="787400"/>
                  </a:lnTo>
                  <a:lnTo>
                    <a:pt x="835808" y="774700"/>
                  </a:lnTo>
                  <a:close/>
                </a:path>
                <a:path w="2072004" h="1358900">
                  <a:moveTo>
                    <a:pt x="900574" y="787400"/>
                  </a:moveTo>
                  <a:lnTo>
                    <a:pt x="832678" y="787400"/>
                  </a:lnTo>
                  <a:lnTo>
                    <a:pt x="841515" y="800100"/>
                  </a:lnTo>
                  <a:lnTo>
                    <a:pt x="900859" y="800100"/>
                  </a:lnTo>
                  <a:lnTo>
                    <a:pt x="900574" y="787400"/>
                  </a:lnTo>
                  <a:close/>
                </a:path>
                <a:path w="2072004" h="1358900">
                  <a:moveTo>
                    <a:pt x="855932" y="774700"/>
                  </a:moveTo>
                  <a:lnTo>
                    <a:pt x="844387" y="774700"/>
                  </a:lnTo>
                  <a:lnTo>
                    <a:pt x="842455" y="787400"/>
                  </a:lnTo>
                  <a:lnTo>
                    <a:pt x="850250" y="787400"/>
                  </a:lnTo>
                  <a:lnTo>
                    <a:pt x="855932" y="774700"/>
                  </a:lnTo>
                  <a:close/>
                </a:path>
                <a:path w="2072004" h="1358900">
                  <a:moveTo>
                    <a:pt x="895015" y="774700"/>
                  </a:moveTo>
                  <a:lnTo>
                    <a:pt x="855932" y="774700"/>
                  </a:lnTo>
                  <a:lnTo>
                    <a:pt x="852829" y="787400"/>
                  </a:lnTo>
                  <a:lnTo>
                    <a:pt x="896034" y="787400"/>
                  </a:lnTo>
                  <a:lnTo>
                    <a:pt x="895015" y="774700"/>
                  </a:lnTo>
                  <a:close/>
                </a:path>
                <a:path w="2072004" h="1358900">
                  <a:moveTo>
                    <a:pt x="917991" y="774700"/>
                  </a:moveTo>
                  <a:lnTo>
                    <a:pt x="895015" y="774700"/>
                  </a:lnTo>
                  <a:lnTo>
                    <a:pt x="896034" y="787400"/>
                  </a:lnTo>
                  <a:lnTo>
                    <a:pt x="909071" y="787400"/>
                  </a:lnTo>
                  <a:lnTo>
                    <a:pt x="917991" y="774700"/>
                  </a:lnTo>
                  <a:close/>
                </a:path>
                <a:path w="2072004" h="1358900">
                  <a:moveTo>
                    <a:pt x="930495" y="774700"/>
                  </a:moveTo>
                  <a:lnTo>
                    <a:pt x="919851" y="774700"/>
                  </a:lnTo>
                  <a:lnTo>
                    <a:pt x="921677" y="787400"/>
                  </a:lnTo>
                  <a:lnTo>
                    <a:pt x="930495" y="774700"/>
                  </a:lnTo>
                  <a:close/>
                </a:path>
                <a:path w="2072004" h="1358900">
                  <a:moveTo>
                    <a:pt x="879822" y="749300"/>
                  </a:moveTo>
                  <a:lnTo>
                    <a:pt x="861167" y="762000"/>
                  </a:lnTo>
                  <a:lnTo>
                    <a:pt x="853294" y="774700"/>
                  </a:lnTo>
                  <a:lnTo>
                    <a:pt x="860875" y="774700"/>
                  </a:lnTo>
                  <a:lnTo>
                    <a:pt x="868525" y="762000"/>
                  </a:lnTo>
                  <a:lnTo>
                    <a:pt x="880234" y="762000"/>
                  </a:lnTo>
                  <a:lnTo>
                    <a:pt x="879822" y="749300"/>
                  </a:lnTo>
                  <a:close/>
                </a:path>
                <a:path w="2072004" h="1358900">
                  <a:moveTo>
                    <a:pt x="880234" y="762000"/>
                  </a:moveTo>
                  <a:lnTo>
                    <a:pt x="868525" y="762000"/>
                  </a:lnTo>
                  <a:lnTo>
                    <a:pt x="873762" y="774700"/>
                  </a:lnTo>
                  <a:lnTo>
                    <a:pt x="875602" y="774700"/>
                  </a:lnTo>
                  <a:lnTo>
                    <a:pt x="880234" y="762000"/>
                  </a:lnTo>
                  <a:close/>
                </a:path>
                <a:path w="2072004" h="1358900">
                  <a:moveTo>
                    <a:pt x="924116" y="762000"/>
                  </a:moveTo>
                  <a:lnTo>
                    <a:pt x="884337" y="762000"/>
                  </a:lnTo>
                  <a:lnTo>
                    <a:pt x="875602" y="774700"/>
                  </a:lnTo>
                  <a:lnTo>
                    <a:pt x="908183" y="774700"/>
                  </a:lnTo>
                  <a:lnTo>
                    <a:pt x="924116" y="762000"/>
                  </a:lnTo>
                  <a:close/>
                </a:path>
                <a:path w="2072004" h="1358900">
                  <a:moveTo>
                    <a:pt x="933454" y="762000"/>
                  </a:moveTo>
                  <a:lnTo>
                    <a:pt x="924116" y="762000"/>
                  </a:lnTo>
                  <a:lnTo>
                    <a:pt x="923302" y="774700"/>
                  </a:lnTo>
                  <a:lnTo>
                    <a:pt x="933454" y="762000"/>
                  </a:lnTo>
                  <a:close/>
                </a:path>
                <a:path w="2072004" h="1358900">
                  <a:moveTo>
                    <a:pt x="944476" y="762000"/>
                  </a:moveTo>
                  <a:lnTo>
                    <a:pt x="941735" y="762000"/>
                  </a:lnTo>
                  <a:lnTo>
                    <a:pt x="935308" y="774700"/>
                  </a:lnTo>
                  <a:lnTo>
                    <a:pt x="939662" y="774700"/>
                  </a:lnTo>
                  <a:lnTo>
                    <a:pt x="944476" y="762000"/>
                  </a:lnTo>
                  <a:close/>
                </a:path>
                <a:path w="2072004" h="1358900">
                  <a:moveTo>
                    <a:pt x="896070" y="736600"/>
                  </a:moveTo>
                  <a:lnTo>
                    <a:pt x="890253" y="736600"/>
                  </a:lnTo>
                  <a:lnTo>
                    <a:pt x="887524" y="749300"/>
                  </a:lnTo>
                  <a:lnTo>
                    <a:pt x="888391" y="762000"/>
                  </a:lnTo>
                  <a:lnTo>
                    <a:pt x="951443" y="762000"/>
                  </a:lnTo>
                  <a:lnTo>
                    <a:pt x="967074" y="749300"/>
                  </a:lnTo>
                  <a:lnTo>
                    <a:pt x="892851" y="749300"/>
                  </a:lnTo>
                  <a:lnTo>
                    <a:pt x="896070" y="736600"/>
                  </a:lnTo>
                  <a:close/>
                </a:path>
                <a:path w="2072004" h="1358900">
                  <a:moveTo>
                    <a:pt x="905096" y="736600"/>
                  </a:moveTo>
                  <a:lnTo>
                    <a:pt x="896070" y="736600"/>
                  </a:lnTo>
                  <a:lnTo>
                    <a:pt x="893510" y="749300"/>
                  </a:lnTo>
                  <a:lnTo>
                    <a:pt x="901536" y="749300"/>
                  </a:lnTo>
                  <a:lnTo>
                    <a:pt x="905096" y="736600"/>
                  </a:lnTo>
                  <a:close/>
                </a:path>
                <a:path w="2072004" h="1358900">
                  <a:moveTo>
                    <a:pt x="927189" y="736600"/>
                  </a:moveTo>
                  <a:lnTo>
                    <a:pt x="914198" y="749300"/>
                  </a:lnTo>
                  <a:lnTo>
                    <a:pt x="924617" y="749300"/>
                  </a:lnTo>
                  <a:lnTo>
                    <a:pt x="927189" y="736600"/>
                  </a:lnTo>
                  <a:close/>
                </a:path>
                <a:path w="2072004" h="1358900">
                  <a:moveTo>
                    <a:pt x="995230" y="736600"/>
                  </a:moveTo>
                  <a:lnTo>
                    <a:pt x="939240" y="736600"/>
                  </a:lnTo>
                  <a:lnTo>
                    <a:pt x="924617" y="749300"/>
                  </a:lnTo>
                  <a:lnTo>
                    <a:pt x="986821" y="749300"/>
                  </a:lnTo>
                  <a:lnTo>
                    <a:pt x="995230" y="736600"/>
                  </a:lnTo>
                  <a:close/>
                </a:path>
                <a:path w="2072004" h="1358900">
                  <a:moveTo>
                    <a:pt x="936116" y="723900"/>
                  </a:moveTo>
                  <a:lnTo>
                    <a:pt x="933525" y="723900"/>
                  </a:lnTo>
                  <a:lnTo>
                    <a:pt x="930035" y="736600"/>
                  </a:lnTo>
                  <a:lnTo>
                    <a:pt x="931726" y="736600"/>
                  </a:lnTo>
                  <a:lnTo>
                    <a:pt x="936116" y="723900"/>
                  </a:lnTo>
                  <a:close/>
                </a:path>
                <a:path w="2072004" h="1358900">
                  <a:moveTo>
                    <a:pt x="1001237" y="723900"/>
                  </a:moveTo>
                  <a:lnTo>
                    <a:pt x="942875" y="723900"/>
                  </a:lnTo>
                  <a:lnTo>
                    <a:pt x="942282" y="736600"/>
                  </a:lnTo>
                  <a:lnTo>
                    <a:pt x="992949" y="736600"/>
                  </a:lnTo>
                  <a:lnTo>
                    <a:pt x="1001237" y="723900"/>
                  </a:lnTo>
                  <a:close/>
                </a:path>
                <a:path w="2072004" h="1358900">
                  <a:moveTo>
                    <a:pt x="1003106" y="723900"/>
                  </a:moveTo>
                  <a:lnTo>
                    <a:pt x="998538" y="736600"/>
                  </a:lnTo>
                  <a:lnTo>
                    <a:pt x="1004325" y="736600"/>
                  </a:lnTo>
                  <a:lnTo>
                    <a:pt x="1003106" y="723900"/>
                  </a:lnTo>
                  <a:close/>
                </a:path>
                <a:path w="2072004" h="1358900">
                  <a:moveTo>
                    <a:pt x="1002099" y="685800"/>
                  </a:moveTo>
                  <a:lnTo>
                    <a:pt x="992422" y="685800"/>
                  </a:lnTo>
                  <a:lnTo>
                    <a:pt x="989914" y="698500"/>
                  </a:lnTo>
                  <a:lnTo>
                    <a:pt x="972415" y="711200"/>
                  </a:lnTo>
                  <a:lnTo>
                    <a:pt x="950968" y="711200"/>
                  </a:lnTo>
                  <a:lnTo>
                    <a:pt x="952559" y="723900"/>
                  </a:lnTo>
                  <a:lnTo>
                    <a:pt x="1017350" y="723900"/>
                  </a:lnTo>
                  <a:lnTo>
                    <a:pt x="1041234" y="711200"/>
                  </a:lnTo>
                  <a:lnTo>
                    <a:pt x="1044220" y="698500"/>
                  </a:lnTo>
                  <a:lnTo>
                    <a:pt x="996179" y="698500"/>
                  </a:lnTo>
                  <a:lnTo>
                    <a:pt x="1002099" y="685800"/>
                  </a:lnTo>
                  <a:close/>
                </a:path>
                <a:path w="2072004" h="1358900">
                  <a:moveTo>
                    <a:pt x="977568" y="698500"/>
                  </a:moveTo>
                  <a:lnTo>
                    <a:pt x="961455" y="698500"/>
                  </a:lnTo>
                  <a:lnTo>
                    <a:pt x="957328" y="711200"/>
                  </a:lnTo>
                  <a:lnTo>
                    <a:pt x="972415" y="711200"/>
                  </a:lnTo>
                  <a:lnTo>
                    <a:pt x="977568" y="698500"/>
                  </a:lnTo>
                  <a:close/>
                </a:path>
                <a:path w="2072004" h="1358900">
                  <a:moveTo>
                    <a:pt x="1036627" y="685800"/>
                  </a:moveTo>
                  <a:lnTo>
                    <a:pt x="1002099" y="685800"/>
                  </a:lnTo>
                  <a:lnTo>
                    <a:pt x="999253" y="698500"/>
                  </a:lnTo>
                  <a:lnTo>
                    <a:pt x="1042805" y="698500"/>
                  </a:lnTo>
                  <a:lnTo>
                    <a:pt x="1042039" y="694852"/>
                  </a:lnTo>
                  <a:lnTo>
                    <a:pt x="1036627" y="685800"/>
                  </a:lnTo>
                  <a:close/>
                </a:path>
                <a:path w="2072004" h="1358900">
                  <a:moveTo>
                    <a:pt x="1042039" y="694852"/>
                  </a:moveTo>
                  <a:lnTo>
                    <a:pt x="1042805" y="698500"/>
                  </a:lnTo>
                  <a:lnTo>
                    <a:pt x="1044220" y="698500"/>
                  </a:lnTo>
                  <a:lnTo>
                    <a:pt x="1042039" y="694852"/>
                  </a:lnTo>
                  <a:close/>
                </a:path>
                <a:path w="2072004" h="1358900">
                  <a:moveTo>
                    <a:pt x="1066410" y="685800"/>
                  </a:moveTo>
                  <a:lnTo>
                    <a:pt x="1040138" y="685800"/>
                  </a:lnTo>
                  <a:lnTo>
                    <a:pt x="1042039" y="694852"/>
                  </a:lnTo>
                  <a:lnTo>
                    <a:pt x="1044220" y="698500"/>
                  </a:lnTo>
                  <a:lnTo>
                    <a:pt x="1061625" y="698500"/>
                  </a:lnTo>
                  <a:lnTo>
                    <a:pt x="1066410" y="685800"/>
                  </a:lnTo>
                  <a:close/>
                </a:path>
                <a:path w="2072004" h="1358900">
                  <a:moveTo>
                    <a:pt x="999154" y="673100"/>
                  </a:moveTo>
                  <a:lnTo>
                    <a:pt x="989988" y="673100"/>
                  </a:lnTo>
                  <a:lnTo>
                    <a:pt x="989319" y="685800"/>
                  </a:lnTo>
                  <a:lnTo>
                    <a:pt x="1003948" y="685800"/>
                  </a:lnTo>
                  <a:lnTo>
                    <a:pt x="999154" y="673100"/>
                  </a:lnTo>
                  <a:close/>
                </a:path>
                <a:path w="2072004" h="1358900">
                  <a:moveTo>
                    <a:pt x="1017565" y="673100"/>
                  </a:moveTo>
                  <a:lnTo>
                    <a:pt x="1005024" y="673100"/>
                  </a:lnTo>
                  <a:lnTo>
                    <a:pt x="1005521" y="685800"/>
                  </a:lnTo>
                  <a:lnTo>
                    <a:pt x="1014973" y="685800"/>
                  </a:lnTo>
                  <a:lnTo>
                    <a:pt x="1017565" y="673100"/>
                  </a:lnTo>
                  <a:close/>
                </a:path>
                <a:path w="2072004" h="1358900">
                  <a:moveTo>
                    <a:pt x="1041770" y="673100"/>
                  </a:moveTo>
                  <a:lnTo>
                    <a:pt x="1021012" y="673100"/>
                  </a:lnTo>
                  <a:lnTo>
                    <a:pt x="1014973" y="685800"/>
                  </a:lnTo>
                  <a:lnTo>
                    <a:pt x="1028772" y="685800"/>
                  </a:lnTo>
                  <a:lnTo>
                    <a:pt x="1041770" y="673100"/>
                  </a:lnTo>
                  <a:close/>
                </a:path>
                <a:path w="2072004" h="1358900">
                  <a:moveTo>
                    <a:pt x="1114281" y="647700"/>
                  </a:moveTo>
                  <a:lnTo>
                    <a:pt x="1047033" y="647700"/>
                  </a:lnTo>
                  <a:lnTo>
                    <a:pt x="1050056" y="660400"/>
                  </a:lnTo>
                  <a:lnTo>
                    <a:pt x="1036245" y="673100"/>
                  </a:lnTo>
                  <a:lnTo>
                    <a:pt x="1047883" y="673100"/>
                  </a:lnTo>
                  <a:lnTo>
                    <a:pt x="1050352" y="685800"/>
                  </a:lnTo>
                  <a:lnTo>
                    <a:pt x="1084475" y="685800"/>
                  </a:lnTo>
                  <a:lnTo>
                    <a:pt x="1090531" y="673100"/>
                  </a:lnTo>
                  <a:lnTo>
                    <a:pt x="1110350" y="660400"/>
                  </a:lnTo>
                  <a:lnTo>
                    <a:pt x="1113605" y="660400"/>
                  </a:lnTo>
                  <a:lnTo>
                    <a:pt x="1114281" y="647700"/>
                  </a:lnTo>
                  <a:close/>
                </a:path>
                <a:path w="2072004" h="1358900">
                  <a:moveTo>
                    <a:pt x="1032282" y="660400"/>
                  </a:moveTo>
                  <a:lnTo>
                    <a:pt x="1017856" y="660400"/>
                  </a:lnTo>
                  <a:lnTo>
                    <a:pt x="1015449" y="673100"/>
                  </a:lnTo>
                  <a:lnTo>
                    <a:pt x="1036245" y="673100"/>
                  </a:lnTo>
                  <a:lnTo>
                    <a:pt x="1032282" y="660400"/>
                  </a:lnTo>
                  <a:close/>
                </a:path>
                <a:path w="2072004" h="1358900">
                  <a:moveTo>
                    <a:pt x="1060815" y="635000"/>
                  </a:moveTo>
                  <a:lnTo>
                    <a:pt x="1048854" y="635000"/>
                  </a:lnTo>
                  <a:lnTo>
                    <a:pt x="1045794" y="647700"/>
                  </a:lnTo>
                  <a:lnTo>
                    <a:pt x="1065175" y="647700"/>
                  </a:lnTo>
                  <a:lnTo>
                    <a:pt x="1060815" y="635000"/>
                  </a:lnTo>
                  <a:close/>
                </a:path>
                <a:path w="2072004" h="1358900">
                  <a:moveTo>
                    <a:pt x="1071497" y="622300"/>
                  </a:moveTo>
                  <a:lnTo>
                    <a:pt x="1065175" y="647700"/>
                  </a:lnTo>
                  <a:lnTo>
                    <a:pt x="1139743" y="647700"/>
                  </a:lnTo>
                  <a:lnTo>
                    <a:pt x="1145232" y="635000"/>
                  </a:lnTo>
                  <a:lnTo>
                    <a:pt x="1075935" y="635000"/>
                  </a:lnTo>
                  <a:lnTo>
                    <a:pt x="1071497" y="622300"/>
                  </a:lnTo>
                  <a:close/>
                </a:path>
                <a:path w="2072004" h="1358900">
                  <a:moveTo>
                    <a:pt x="1160599" y="622300"/>
                  </a:moveTo>
                  <a:lnTo>
                    <a:pt x="1099847" y="622300"/>
                  </a:lnTo>
                  <a:lnTo>
                    <a:pt x="1075935" y="635000"/>
                  </a:lnTo>
                  <a:lnTo>
                    <a:pt x="1157862" y="635000"/>
                  </a:lnTo>
                  <a:lnTo>
                    <a:pt x="1160599" y="622300"/>
                  </a:lnTo>
                  <a:close/>
                </a:path>
                <a:path w="2072004" h="1358900">
                  <a:moveTo>
                    <a:pt x="1174517" y="609600"/>
                  </a:moveTo>
                  <a:lnTo>
                    <a:pt x="1095950" y="609600"/>
                  </a:lnTo>
                  <a:lnTo>
                    <a:pt x="1100512" y="622300"/>
                  </a:lnTo>
                  <a:lnTo>
                    <a:pt x="1176724" y="622300"/>
                  </a:lnTo>
                  <a:lnTo>
                    <a:pt x="1174517" y="609600"/>
                  </a:lnTo>
                  <a:close/>
                </a:path>
                <a:path w="2072004" h="1358900">
                  <a:moveTo>
                    <a:pt x="1188563" y="596900"/>
                  </a:moveTo>
                  <a:lnTo>
                    <a:pt x="1123159" y="596900"/>
                  </a:lnTo>
                  <a:lnTo>
                    <a:pt x="1108996" y="609600"/>
                  </a:lnTo>
                  <a:lnTo>
                    <a:pt x="1174354" y="609600"/>
                  </a:lnTo>
                  <a:lnTo>
                    <a:pt x="1188563" y="596900"/>
                  </a:lnTo>
                  <a:close/>
                </a:path>
                <a:path w="2072004" h="1358900">
                  <a:moveTo>
                    <a:pt x="1197430" y="596900"/>
                  </a:moveTo>
                  <a:lnTo>
                    <a:pt x="1188563" y="596900"/>
                  </a:lnTo>
                  <a:lnTo>
                    <a:pt x="1188003" y="609600"/>
                  </a:lnTo>
                  <a:lnTo>
                    <a:pt x="1200241" y="609600"/>
                  </a:lnTo>
                  <a:lnTo>
                    <a:pt x="1198628" y="598602"/>
                  </a:lnTo>
                  <a:lnTo>
                    <a:pt x="1197430" y="596900"/>
                  </a:lnTo>
                  <a:close/>
                </a:path>
                <a:path w="2072004" h="1358900">
                  <a:moveTo>
                    <a:pt x="1207079" y="596900"/>
                  </a:moveTo>
                  <a:lnTo>
                    <a:pt x="1198378" y="596900"/>
                  </a:lnTo>
                  <a:lnTo>
                    <a:pt x="1198628" y="598602"/>
                  </a:lnTo>
                  <a:lnTo>
                    <a:pt x="1206361" y="609600"/>
                  </a:lnTo>
                  <a:lnTo>
                    <a:pt x="1207079" y="596900"/>
                  </a:lnTo>
                  <a:close/>
                </a:path>
                <a:path w="2072004" h="1358900">
                  <a:moveTo>
                    <a:pt x="1148093" y="584200"/>
                  </a:moveTo>
                  <a:lnTo>
                    <a:pt x="1139424" y="584200"/>
                  </a:lnTo>
                  <a:lnTo>
                    <a:pt x="1139345" y="586187"/>
                  </a:lnTo>
                  <a:lnTo>
                    <a:pt x="1146516" y="596900"/>
                  </a:lnTo>
                  <a:lnTo>
                    <a:pt x="1148093" y="584200"/>
                  </a:lnTo>
                  <a:close/>
                </a:path>
                <a:path w="2072004" h="1358900">
                  <a:moveTo>
                    <a:pt x="1220025" y="546100"/>
                  </a:moveTo>
                  <a:lnTo>
                    <a:pt x="1199640" y="546100"/>
                  </a:lnTo>
                  <a:lnTo>
                    <a:pt x="1201727" y="558800"/>
                  </a:lnTo>
                  <a:lnTo>
                    <a:pt x="1204545" y="558800"/>
                  </a:lnTo>
                  <a:lnTo>
                    <a:pt x="1191266" y="566361"/>
                  </a:lnTo>
                  <a:lnTo>
                    <a:pt x="1185720" y="571500"/>
                  </a:lnTo>
                  <a:lnTo>
                    <a:pt x="1173716" y="584200"/>
                  </a:lnTo>
                  <a:lnTo>
                    <a:pt x="1152637" y="584200"/>
                  </a:lnTo>
                  <a:lnTo>
                    <a:pt x="1151738" y="596900"/>
                  </a:lnTo>
                  <a:lnTo>
                    <a:pt x="1221847" y="596900"/>
                  </a:lnTo>
                  <a:lnTo>
                    <a:pt x="1228480" y="584200"/>
                  </a:lnTo>
                  <a:lnTo>
                    <a:pt x="1228576" y="571500"/>
                  </a:lnTo>
                  <a:lnTo>
                    <a:pt x="1225356" y="571500"/>
                  </a:lnTo>
                  <a:lnTo>
                    <a:pt x="1219430" y="558800"/>
                  </a:lnTo>
                  <a:lnTo>
                    <a:pt x="1220025" y="546100"/>
                  </a:lnTo>
                  <a:close/>
                </a:path>
                <a:path w="2072004" h="1358900">
                  <a:moveTo>
                    <a:pt x="1139424" y="584200"/>
                  </a:moveTo>
                  <a:lnTo>
                    <a:pt x="1138014" y="584200"/>
                  </a:lnTo>
                  <a:lnTo>
                    <a:pt x="1139345" y="586187"/>
                  </a:lnTo>
                  <a:lnTo>
                    <a:pt x="1139424" y="584200"/>
                  </a:lnTo>
                  <a:close/>
                </a:path>
                <a:path w="2072004" h="1358900">
                  <a:moveTo>
                    <a:pt x="1159609" y="571500"/>
                  </a:moveTo>
                  <a:lnTo>
                    <a:pt x="1154329" y="571500"/>
                  </a:lnTo>
                  <a:lnTo>
                    <a:pt x="1149626" y="584200"/>
                  </a:lnTo>
                  <a:lnTo>
                    <a:pt x="1156677" y="584200"/>
                  </a:lnTo>
                  <a:lnTo>
                    <a:pt x="1159609" y="571500"/>
                  </a:lnTo>
                  <a:close/>
                </a:path>
                <a:path w="2072004" h="1358900">
                  <a:moveTo>
                    <a:pt x="1198685" y="546100"/>
                  </a:moveTo>
                  <a:lnTo>
                    <a:pt x="1185695" y="546100"/>
                  </a:lnTo>
                  <a:lnTo>
                    <a:pt x="1174925" y="558800"/>
                  </a:lnTo>
                  <a:lnTo>
                    <a:pt x="1175227" y="571500"/>
                  </a:lnTo>
                  <a:lnTo>
                    <a:pt x="1159609" y="571500"/>
                  </a:lnTo>
                  <a:lnTo>
                    <a:pt x="1160816" y="584200"/>
                  </a:lnTo>
                  <a:lnTo>
                    <a:pt x="1170272" y="584200"/>
                  </a:lnTo>
                  <a:lnTo>
                    <a:pt x="1182243" y="571500"/>
                  </a:lnTo>
                  <a:lnTo>
                    <a:pt x="1191266" y="566361"/>
                  </a:lnTo>
                  <a:lnTo>
                    <a:pt x="1199429" y="558800"/>
                  </a:lnTo>
                  <a:lnTo>
                    <a:pt x="1201727" y="558800"/>
                  </a:lnTo>
                  <a:lnTo>
                    <a:pt x="1198685" y="546100"/>
                  </a:lnTo>
                  <a:close/>
                </a:path>
                <a:path w="2072004" h="1358900">
                  <a:moveTo>
                    <a:pt x="1260979" y="558800"/>
                  </a:moveTo>
                  <a:lnTo>
                    <a:pt x="1228673" y="558800"/>
                  </a:lnTo>
                  <a:lnTo>
                    <a:pt x="1228576" y="571500"/>
                  </a:lnTo>
                  <a:lnTo>
                    <a:pt x="1236953" y="571500"/>
                  </a:lnTo>
                  <a:lnTo>
                    <a:pt x="1243561" y="584200"/>
                  </a:lnTo>
                  <a:lnTo>
                    <a:pt x="1252144" y="571500"/>
                  </a:lnTo>
                  <a:lnTo>
                    <a:pt x="1260979" y="558800"/>
                  </a:lnTo>
                  <a:close/>
                </a:path>
                <a:path w="2072004" h="1358900">
                  <a:moveTo>
                    <a:pt x="1231569" y="533400"/>
                  </a:moveTo>
                  <a:lnTo>
                    <a:pt x="1227992" y="533400"/>
                  </a:lnTo>
                  <a:lnTo>
                    <a:pt x="1220025" y="546100"/>
                  </a:lnTo>
                  <a:lnTo>
                    <a:pt x="1219430" y="558800"/>
                  </a:lnTo>
                  <a:lnTo>
                    <a:pt x="1225356" y="571500"/>
                  </a:lnTo>
                  <a:lnTo>
                    <a:pt x="1228576" y="571500"/>
                  </a:lnTo>
                  <a:lnTo>
                    <a:pt x="1228673" y="558800"/>
                  </a:lnTo>
                  <a:lnTo>
                    <a:pt x="1226441" y="558800"/>
                  </a:lnTo>
                  <a:lnTo>
                    <a:pt x="1220979" y="546100"/>
                  </a:lnTo>
                  <a:lnTo>
                    <a:pt x="1231507" y="546100"/>
                  </a:lnTo>
                  <a:lnTo>
                    <a:pt x="1231569" y="533400"/>
                  </a:lnTo>
                  <a:close/>
                </a:path>
                <a:path w="2072004" h="1358900">
                  <a:moveTo>
                    <a:pt x="1204545" y="558800"/>
                  </a:moveTo>
                  <a:lnTo>
                    <a:pt x="1199429" y="558800"/>
                  </a:lnTo>
                  <a:lnTo>
                    <a:pt x="1191266" y="566361"/>
                  </a:lnTo>
                  <a:lnTo>
                    <a:pt x="1204545" y="558800"/>
                  </a:lnTo>
                  <a:close/>
                </a:path>
                <a:path w="2072004" h="1358900">
                  <a:moveTo>
                    <a:pt x="1199640" y="546100"/>
                  </a:moveTo>
                  <a:lnTo>
                    <a:pt x="1198685" y="546100"/>
                  </a:lnTo>
                  <a:lnTo>
                    <a:pt x="1201727" y="558800"/>
                  </a:lnTo>
                  <a:lnTo>
                    <a:pt x="1199640" y="546100"/>
                  </a:lnTo>
                  <a:close/>
                </a:path>
                <a:path w="2072004" h="1358900">
                  <a:moveTo>
                    <a:pt x="1287892" y="546100"/>
                  </a:moveTo>
                  <a:lnTo>
                    <a:pt x="1220979" y="546100"/>
                  </a:lnTo>
                  <a:lnTo>
                    <a:pt x="1226441" y="558800"/>
                  </a:lnTo>
                  <a:lnTo>
                    <a:pt x="1277788" y="558800"/>
                  </a:lnTo>
                  <a:lnTo>
                    <a:pt x="1287892" y="546100"/>
                  </a:lnTo>
                  <a:close/>
                </a:path>
                <a:path w="2072004" h="1358900">
                  <a:moveTo>
                    <a:pt x="1214266" y="533400"/>
                  </a:moveTo>
                  <a:lnTo>
                    <a:pt x="1204078" y="533400"/>
                  </a:lnTo>
                  <a:lnTo>
                    <a:pt x="1212873" y="546100"/>
                  </a:lnTo>
                  <a:lnTo>
                    <a:pt x="1214266" y="533400"/>
                  </a:lnTo>
                  <a:close/>
                </a:path>
                <a:path w="2072004" h="1358900">
                  <a:moveTo>
                    <a:pt x="1297238" y="533400"/>
                  </a:moveTo>
                  <a:lnTo>
                    <a:pt x="1231569" y="533400"/>
                  </a:lnTo>
                  <a:lnTo>
                    <a:pt x="1231507" y="546100"/>
                  </a:lnTo>
                  <a:lnTo>
                    <a:pt x="1294612" y="546100"/>
                  </a:lnTo>
                  <a:lnTo>
                    <a:pt x="1297238" y="533400"/>
                  </a:lnTo>
                  <a:close/>
                </a:path>
                <a:path w="2072004" h="1358900">
                  <a:moveTo>
                    <a:pt x="1241174" y="520700"/>
                  </a:moveTo>
                  <a:lnTo>
                    <a:pt x="1237743" y="520700"/>
                  </a:lnTo>
                  <a:lnTo>
                    <a:pt x="1232317" y="533400"/>
                  </a:lnTo>
                  <a:lnTo>
                    <a:pt x="1239517" y="533400"/>
                  </a:lnTo>
                  <a:lnTo>
                    <a:pt x="1241174" y="520700"/>
                  </a:lnTo>
                  <a:close/>
                </a:path>
                <a:path w="2072004" h="1358900">
                  <a:moveTo>
                    <a:pt x="1279884" y="495300"/>
                  </a:moveTo>
                  <a:lnTo>
                    <a:pt x="1276971" y="495300"/>
                  </a:lnTo>
                  <a:lnTo>
                    <a:pt x="1263576" y="508000"/>
                  </a:lnTo>
                  <a:lnTo>
                    <a:pt x="1264966" y="508000"/>
                  </a:lnTo>
                  <a:lnTo>
                    <a:pt x="1263714" y="509145"/>
                  </a:lnTo>
                  <a:lnTo>
                    <a:pt x="1265102" y="520700"/>
                  </a:lnTo>
                  <a:lnTo>
                    <a:pt x="1251813" y="533400"/>
                  </a:lnTo>
                  <a:lnTo>
                    <a:pt x="1302938" y="533400"/>
                  </a:lnTo>
                  <a:lnTo>
                    <a:pt x="1301230" y="520700"/>
                  </a:lnTo>
                  <a:lnTo>
                    <a:pt x="1276748" y="520700"/>
                  </a:lnTo>
                  <a:lnTo>
                    <a:pt x="1276268" y="508000"/>
                  </a:lnTo>
                  <a:lnTo>
                    <a:pt x="1279884" y="495300"/>
                  </a:lnTo>
                  <a:close/>
                </a:path>
                <a:path w="2072004" h="1358900">
                  <a:moveTo>
                    <a:pt x="1328170" y="520700"/>
                  </a:moveTo>
                  <a:lnTo>
                    <a:pt x="1301230" y="520700"/>
                  </a:lnTo>
                  <a:lnTo>
                    <a:pt x="1306887" y="533400"/>
                  </a:lnTo>
                  <a:lnTo>
                    <a:pt x="1316878" y="533400"/>
                  </a:lnTo>
                  <a:lnTo>
                    <a:pt x="1328170" y="520700"/>
                  </a:lnTo>
                  <a:close/>
                </a:path>
                <a:path w="2072004" h="1358900">
                  <a:moveTo>
                    <a:pt x="1263576" y="508000"/>
                  </a:moveTo>
                  <a:lnTo>
                    <a:pt x="1248010" y="508000"/>
                  </a:lnTo>
                  <a:lnTo>
                    <a:pt x="1247470" y="520700"/>
                  </a:lnTo>
                  <a:lnTo>
                    <a:pt x="1251095" y="520700"/>
                  </a:lnTo>
                  <a:lnTo>
                    <a:pt x="1263714" y="509145"/>
                  </a:lnTo>
                  <a:lnTo>
                    <a:pt x="1263576" y="508000"/>
                  </a:lnTo>
                  <a:close/>
                </a:path>
                <a:path w="2072004" h="1358900">
                  <a:moveTo>
                    <a:pt x="1361802" y="495300"/>
                  </a:moveTo>
                  <a:lnTo>
                    <a:pt x="1279884" y="495300"/>
                  </a:lnTo>
                  <a:lnTo>
                    <a:pt x="1278999" y="508000"/>
                  </a:lnTo>
                  <a:lnTo>
                    <a:pt x="1276748" y="520700"/>
                  </a:lnTo>
                  <a:lnTo>
                    <a:pt x="1341538" y="520700"/>
                  </a:lnTo>
                  <a:lnTo>
                    <a:pt x="1345584" y="508000"/>
                  </a:lnTo>
                  <a:lnTo>
                    <a:pt x="1354683" y="508000"/>
                  </a:lnTo>
                  <a:lnTo>
                    <a:pt x="1361802" y="495300"/>
                  </a:lnTo>
                  <a:close/>
                </a:path>
                <a:path w="2072004" h="1358900">
                  <a:moveTo>
                    <a:pt x="1292201" y="482600"/>
                  </a:moveTo>
                  <a:lnTo>
                    <a:pt x="1289871" y="482600"/>
                  </a:lnTo>
                  <a:lnTo>
                    <a:pt x="1285273" y="495300"/>
                  </a:lnTo>
                  <a:lnTo>
                    <a:pt x="1292201" y="482600"/>
                  </a:lnTo>
                  <a:close/>
                </a:path>
                <a:path w="2072004" h="1358900">
                  <a:moveTo>
                    <a:pt x="1303429" y="482600"/>
                  </a:moveTo>
                  <a:lnTo>
                    <a:pt x="1293886" y="495300"/>
                  </a:lnTo>
                  <a:lnTo>
                    <a:pt x="1307976" y="495300"/>
                  </a:lnTo>
                  <a:lnTo>
                    <a:pt x="1303429" y="482600"/>
                  </a:lnTo>
                  <a:close/>
                </a:path>
                <a:path w="2072004" h="1358900">
                  <a:moveTo>
                    <a:pt x="1406207" y="469900"/>
                  </a:moveTo>
                  <a:lnTo>
                    <a:pt x="1330539" y="469900"/>
                  </a:lnTo>
                  <a:lnTo>
                    <a:pt x="1320974" y="482600"/>
                  </a:lnTo>
                  <a:lnTo>
                    <a:pt x="1307976" y="495300"/>
                  </a:lnTo>
                  <a:lnTo>
                    <a:pt x="1364738" y="495300"/>
                  </a:lnTo>
                  <a:lnTo>
                    <a:pt x="1357105" y="482600"/>
                  </a:lnTo>
                  <a:lnTo>
                    <a:pt x="1392458" y="482600"/>
                  </a:lnTo>
                  <a:lnTo>
                    <a:pt x="1406207" y="469900"/>
                  </a:lnTo>
                  <a:close/>
                </a:path>
                <a:path w="2072004" h="1358900">
                  <a:moveTo>
                    <a:pt x="1385511" y="482600"/>
                  </a:moveTo>
                  <a:lnTo>
                    <a:pt x="1372968" y="482600"/>
                  </a:lnTo>
                  <a:lnTo>
                    <a:pt x="1364738" y="495300"/>
                  </a:lnTo>
                  <a:lnTo>
                    <a:pt x="1372315" y="495300"/>
                  </a:lnTo>
                  <a:lnTo>
                    <a:pt x="1385511" y="482600"/>
                  </a:lnTo>
                  <a:close/>
                </a:path>
                <a:path w="2072004" h="1358900">
                  <a:moveTo>
                    <a:pt x="1317035" y="469900"/>
                  </a:moveTo>
                  <a:lnTo>
                    <a:pt x="1309672" y="482600"/>
                  </a:lnTo>
                  <a:lnTo>
                    <a:pt x="1316260" y="482600"/>
                  </a:lnTo>
                  <a:lnTo>
                    <a:pt x="1317035" y="469900"/>
                  </a:lnTo>
                  <a:close/>
                </a:path>
                <a:path w="2072004" h="1358900">
                  <a:moveTo>
                    <a:pt x="1365609" y="457200"/>
                  </a:moveTo>
                  <a:lnTo>
                    <a:pt x="1335469" y="457200"/>
                  </a:lnTo>
                  <a:lnTo>
                    <a:pt x="1330438" y="469900"/>
                  </a:lnTo>
                  <a:lnTo>
                    <a:pt x="1365253" y="469900"/>
                  </a:lnTo>
                  <a:lnTo>
                    <a:pt x="1365609" y="457200"/>
                  </a:lnTo>
                  <a:close/>
                </a:path>
                <a:path w="2072004" h="1358900">
                  <a:moveTo>
                    <a:pt x="1426900" y="457200"/>
                  </a:moveTo>
                  <a:lnTo>
                    <a:pt x="1365609" y="457200"/>
                  </a:lnTo>
                  <a:lnTo>
                    <a:pt x="1365253" y="469900"/>
                  </a:lnTo>
                  <a:lnTo>
                    <a:pt x="1417835" y="469900"/>
                  </a:lnTo>
                  <a:lnTo>
                    <a:pt x="1426900" y="457200"/>
                  </a:lnTo>
                  <a:close/>
                </a:path>
                <a:path w="2072004" h="1358900">
                  <a:moveTo>
                    <a:pt x="1376163" y="431800"/>
                  </a:moveTo>
                  <a:lnTo>
                    <a:pt x="1368708" y="431800"/>
                  </a:lnTo>
                  <a:lnTo>
                    <a:pt x="1357682" y="444500"/>
                  </a:lnTo>
                  <a:lnTo>
                    <a:pt x="1356400" y="457200"/>
                  </a:lnTo>
                  <a:lnTo>
                    <a:pt x="1367041" y="457200"/>
                  </a:lnTo>
                  <a:lnTo>
                    <a:pt x="1365822" y="444500"/>
                  </a:lnTo>
                  <a:lnTo>
                    <a:pt x="1377765" y="444500"/>
                  </a:lnTo>
                  <a:lnTo>
                    <a:pt x="1376163" y="431800"/>
                  </a:lnTo>
                  <a:close/>
                </a:path>
                <a:path w="2072004" h="1358900">
                  <a:moveTo>
                    <a:pt x="1432207" y="444500"/>
                  </a:moveTo>
                  <a:lnTo>
                    <a:pt x="1373981" y="444500"/>
                  </a:lnTo>
                  <a:lnTo>
                    <a:pt x="1367041" y="457200"/>
                  </a:lnTo>
                  <a:lnTo>
                    <a:pt x="1422193" y="457200"/>
                  </a:lnTo>
                  <a:lnTo>
                    <a:pt x="1432207" y="444500"/>
                  </a:lnTo>
                  <a:close/>
                </a:path>
                <a:path w="2072004" h="1358900">
                  <a:moveTo>
                    <a:pt x="1447824" y="444500"/>
                  </a:moveTo>
                  <a:lnTo>
                    <a:pt x="1437366" y="444500"/>
                  </a:lnTo>
                  <a:lnTo>
                    <a:pt x="1436369" y="457200"/>
                  </a:lnTo>
                  <a:lnTo>
                    <a:pt x="1447824" y="444500"/>
                  </a:lnTo>
                  <a:close/>
                </a:path>
                <a:path w="2072004" h="1358900">
                  <a:moveTo>
                    <a:pt x="1388035" y="431800"/>
                  </a:moveTo>
                  <a:lnTo>
                    <a:pt x="1381527" y="431800"/>
                  </a:lnTo>
                  <a:lnTo>
                    <a:pt x="1377765" y="444500"/>
                  </a:lnTo>
                  <a:lnTo>
                    <a:pt x="1388981" y="444500"/>
                  </a:lnTo>
                  <a:lnTo>
                    <a:pt x="1388035" y="431800"/>
                  </a:lnTo>
                  <a:close/>
                </a:path>
                <a:path w="2072004" h="1358900">
                  <a:moveTo>
                    <a:pt x="1468357" y="431800"/>
                  </a:moveTo>
                  <a:lnTo>
                    <a:pt x="1393223" y="431800"/>
                  </a:lnTo>
                  <a:lnTo>
                    <a:pt x="1388981" y="444500"/>
                  </a:lnTo>
                  <a:lnTo>
                    <a:pt x="1458397" y="444500"/>
                  </a:lnTo>
                  <a:lnTo>
                    <a:pt x="1468357" y="431800"/>
                  </a:lnTo>
                  <a:close/>
                </a:path>
                <a:path w="2072004" h="1358900">
                  <a:moveTo>
                    <a:pt x="1397270" y="419100"/>
                  </a:moveTo>
                  <a:lnTo>
                    <a:pt x="1390729" y="431800"/>
                  </a:lnTo>
                  <a:lnTo>
                    <a:pt x="1394498" y="431800"/>
                  </a:lnTo>
                  <a:lnTo>
                    <a:pt x="1397270" y="419100"/>
                  </a:lnTo>
                  <a:close/>
                </a:path>
                <a:path w="2072004" h="1358900">
                  <a:moveTo>
                    <a:pt x="1424214" y="419100"/>
                  </a:moveTo>
                  <a:lnTo>
                    <a:pt x="1408658" y="419100"/>
                  </a:lnTo>
                  <a:lnTo>
                    <a:pt x="1400027" y="431800"/>
                  </a:lnTo>
                  <a:lnTo>
                    <a:pt x="1426990" y="431800"/>
                  </a:lnTo>
                  <a:lnTo>
                    <a:pt x="1424214" y="419100"/>
                  </a:lnTo>
                  <a:close/>
                </a:path>
                <a:path w="2072004" h="1358900">
                  <a:moveTo>
                    <a:pt x="1479651" y="419100"/>
                  </a:moveTo>
                  <a:lnTo>
                    <a:pt x="1426708" y="419100"/>
                  </a:lnTo>
                  <a:lnTo>
                    <a:pt x="1426990" y="431800"/>
                  </a:lnTo>
                  <a:lnTo>
                    <a:pt x="1477972" y="431800"/>
                  </a:lnTo>
                  <a:lnTo>
                    <a:pt x="1479651" y="419100"/>
                  </a:lnTo>
                  <a:close/>
                </a:path>
                <a:path w="2072004" h="1358900">
                  <a:moveTo>
                    <a:pt x="1405408" y="406400"/>
                  </a:moveTo>
                  <a:lnTo>
                    <a:pt x="1399296" y="419100"/>
                  </a:lnTo>
                  <a:lnTo>
                    <a:pt x="1401584" y="419100"/>
                  </a:lnTo>
                  <a:lnTo>
                    <a:pt x="1405408" y="406400"/>
                  </a:lnTo>
                  <a:close/>
                </a:path>
                <a:path w="2072004" h="1358900">
                  <a:moveTo>
                    <a:pt x="1494693" y="406400"/>
                  </a:moveTo>
                  <a:lnTo>
                    <a:pt x="1414199" y="406400"/>
                  </a:lnTo>
                  <a:lnTo>
                    <a:pt x="1417611" y="419100"/>
                  </a:lnTo>
                  <a:lnTo>
                    <a:pt x="1483516" y="419100"/>
                  </a:lnTo>
                  <a:lnTo>
                    <a:pt x="1494693" y="406400"/>
                  </a:lnTo>
                  <a:close/>
                </a:path>
                <a:path w="2072004" h="1358900">
                  <a:moveTo>
                    <a:pt x="1517075" y="393700"/>
                  </a:moveTo>
                  <a:lnTo>
                    <a:pt x="1435697" y="393700"/>
                  </a:lnTo>
                  <a:lnTo>
                    <a:pt x="1426711" y="406400"/>
                  </a:lnTo>
                  <a:lnTo>
                    <a:pt x="1494693" y="406400"/>
                  </a:lnTo>
                  <a:lnTo>
                    <a:pt x="1483727" y="419100"/>
                  </a:lnTo>
                  <a:lnTo>
                    <a:pt x="1498581" y="419100"/>
                  </a:lnTo>
                  <a:lnTo>
                    <a:pt x="1517086" y="406400"/>
                  </a:lnTo>
                  <a:lnTo>
                    <a:pt x="1517075" y="393700"/>
                  </a:lnTo>
                  <a:close/>
                </a:path>
                <a:path w="2072004" h="1358900">
                  <a:moveTo>
                    <a:pt x="1461165" y="381000"/>
                  </a:moveTo>
                  <a:lnTo>
                    <a:pt x="1456747" y="381000"/>
                  </a:lnTo>
                  <a:lnTo>
                    <a:pt x="1455432" y="393700"/>
                  </a:lnTo>
                  <a:lnTo>
                    <a:pt x="1465013" y="393700"/>
                  </a:lnTo>
                  <a:lnTo>
                    <a:pt x="1461165" y="381000"/>
                  </a:lnTo>
                  <a:close/>
                </a:path>
                <a:path w="2072004" h="1358900">
                  <a:moveTo>
                    <a:pt x="1536080" y="381000"/>
                  </a:moveTo>
                  <a:lnTo>
                    <a:pt x="1466228" y="381000"/>
                  </a:lnTo>
                  <a:lnTo>
                    <a:pt x="1467105" y="393700"/>
                  </a:lnTo>
                  <a:lnTo>
                    <a:pt x="1540133" y="393700"/>
                  </a:lnTo>
                  <a:lnTo>
                    <a:pt x="1536080" y="381000"/>
                  </a:lnTo>
                  <a:close/>
                </a:path>
                <a:path w="2072004" h="1358900">
                  <a:moveTo>
                    <a:pt x="1469618" y="373263"/>
                  </a:moveTo>
                  <a:lnTo>
                    <a:pt x="1458233" y="381000"/>
                  </a:lnTo>
                  <a:lnTo>
                    <a:pt x="1466991" y="381000"/>
                  </a:lnTo>
                  <a:lnTo>
                    <a:pt x="1469618" y="373263"/>
                  </a:lnTo>
                  <a:close/>
                </a:path>
                <a:path w="2072004" h="1358900">
                  <a:moveTo>
                    <a:pt x="1476108" y="376602"/>
                  </a:moveTo>
                  <a:lnTo>
                    <a:pt x="1472251" y="381000"/>
                  </a:lnTo>
                  <a:lnTo>
                    <a:pt x="1478653" y="381000"/>
                  </a:lnTo>
                  <a:lnTo>
                    <a:pt x="1476108" y="376602"/>
                  </a:lnTo>
                  <a:close/>
                </a:path>
                <a:path w="2072004" h="1358900">
                  <a:moveTo>
                    <a:pt x="1519688" y="355600"/>
                  </a:moveTo>
                  <a:lnTo>
                    <a:pt x="1509959" y="355600"/>
                  </a:lnTo>
                  <a:lnTo>
                    <a:pt x="1499946" y="368300"/>
                  </a:lnTo>
                  <a:lnTo>
                    <a:pt x="1482574" y="381000"/>
                  </a:lnTo>
                  <a:lnTo>
                    <a:pt x="1555416" y="381000"/>
                  </a:lnTo>
                  <a:lnTo>
                    <a:pt x="1556001" y="380181"/>
                  </a:lnTo>
                  <a:lnTo>
                    <a:pt x="1555549" y="368300"/>
                  </a:lnTo>
                  <a:lnTo>
                    <a:pt x="1520034" y="368300"/>
                  </a:lnTo>
                  <a:lnTo>
                    <a:pt x="1519688" y="355600"/>
                  </a:lnTo>
                  <a:close/>
                </a:path>
                <a:path w="2072004" h="1358900">
                  <a:moveTo>
                    <a:pt x="1564481" y="368300"/>
                  </a:moveTo>
                  <a:lnTo>
                    <a:pt x="1555549" y="368300"/>
                  </a:lnTo>
                  <a:lnTo>
                    <a:pt x="1556001" y="380181"/>
                  </a:lnTo>
                  <a:lnTo>
                    <a:pt x="1564481" y="368300"/>
                  </a:lnTo>
                  <a:close/>
                </a:path>
                <a:path w="2072004" h="1358900">
                  <a:moveTo>
                    <a:pt x="1483388" y="368300"/>
                  </a:moveTo>
                  <a:lnTo>
                    <a:pt x="1476920" y="368300"/>
                  </a:lnTo>
                  <a:lnTo>
                    <a:pt x="1472888" y="371040"/>
                  </a:lnTo>
                  <a:lnTo>
                    <a:pt x="1476108" y="376602"/>
                  </a:lnTo>
                  <a:lnTo>
                    <a:pt x="1483388" y="368300"/>
                  </a:lnTo>
                  <a:close/>
                </a:path>
                <a:path w="2072004" h="1358900">
                  <a:moveTo>
                    <a:pt x="1471302" y="368300"/>
                  </a:moveTo>
                  <a:lnTo>
                    <a:pt x="1469618" y="373263"/>
                  </a:lnTo>
                  <a:lnTo>
                    <a:pt x="1472888" y="371040"/>
                  </a:lnTo>
                  <a:lnTo>
                    <a:pt x="1471302" y="368300"/>
                  </a:lnTo>
                  <a:close/>
                </a:path>
                <a:path w="2072004" h="1358900">
                  <a:moveTo>
                    <a:pt x="1492129" y="355600"/>
                  </a:moveTo>
                  <a:lnTo>
                    <a:pt x="1488257" y="355600"/>
                  </a:lnTo>
                  <a:lnTo>
                    <a:pt x="1490099" y="368300"/>
                  </a:lnTo>
                  <a:lnTo>
                    <a:pt x="1492129" y="355600"/>
                  </a:lnTo>
                  <a:close/>
                </a:path>
                <a:path w="2072004" h="1358900">
                  <a:moveTo>
                    <a:pt x="1583569" y="355600"/>
                  </a:moveTo>
                  <a:lnTo>
                    <a:pt x="1531648" y="355600"/>
                  </a:lnTo>
                  <a:lnTo>
                    <a:pt x="1521546" y="368300"/>
                  </a:lnTo>
                  <a:lnTo>
                    <a:pt x="1571161" y="368300"/>
                  </a:lnTo>
                  <a:lnTo>
                    <a:pt x="1583569" y="355600"/>
                  </a:lnTo>
                  <a:close/>
                </a:path>
                <a:path w="2072004" h="1358900">
                  <a:moveTo>
                    <a:pt x="1519684" y="342900"/>
                  </a:moveTo>
                  <a:lnTo>
                    <a:pt x="1505719" y="355600"/>
                  </a:lnTo>
                  <a:lnTo>
                    <a:pt x="1523306" y="355600"/>
                  </a:lnTo>
                  <a:lnTo>
                    <a:pt x="1519684" y="342900"/>
                  </a:lnTo>
                  <a:close/>
                </a:path>
                <a:path w="2072004" h="1358900">
                  <a:moveTo>
                    <a:pt x="1587371" y="342900"/>
                  </a:moveTo>
                  <a:lnTo>
                    <a:pt x="1530559" y="342900"/>
                  </a:lnTo>
                  <a:lnTo>
                    <a:pt x="1523306" y="355600"/>
                  </a:lnTo>
                  <a:lnTo>
                    <a:pt x="1588425" y="355600"/>
                  </a:lnTo>
                  <a:lnTo>
                    <a:pt x="1587371" y="342900"/>
                  </a:lnTo>
                  <a:close/>
                </a:path>
                <a:path w="2072004" h="1358900">
                  <a:moveTo>
                    <a:pt x="1611256" y="330200"/>
                  </a:moveTo>
                  <a:lnTo>
                    <a:pt x="1533153" y="330200"/>
                  </a:lnTo>
                  <a:lnTo>
                    <a:pt x="1532364" y="342900"/>
                  </a:lnTo>
                  <a:lnTo>
                    <a:pt x="1612199" y="342900"/>
                  </a:lnTo>
                  <a:lnTo>
                    <a:pt x="1611256" y="330200"/>
                  </a:lnTo>
                  <a:close/>
                </a:path>
                <a:path w="2072004" h="1358900">
                  <a:moveTo>
                    <a:pt x="1603877" y="279400"/>
                  </a:moveTo>
                  <a:lnTo>
                    <a:pt x="1600340" y="292100"/>
                  </a:lnTo>
                  <a:lnTo>
                    <a:pt x="1598328" y="304800"/>
                  </a:lnTo>
                  <a:lnTo>
                    <a:pt x="1600029" y="317500"/>
                  </a:lnTo>
                  <a:lnTo>
                    <a:pt x="1556764" y="317500"/>
                  </a:lnTo>
                  <a:lnTo>
                    <a:pt x="1551004" y="330200"/>
                  </a:lnTo>
                  <a:lnTo>
                    <a:pt x="1607820" y="330200"/>
                  </a:lnTo>
                  <a:lnTo>
                    <a:pt x="1606127" y="317500"/>
                  </a:lnTo>
                  <a:lnTo>
                    <a:pt x="1601299" y="304800"/>
                  </a:lnTo>
                  <a:lnTo>
                    <a:pt x="1673052" y="304800"/>
                  </a:lnTo>
                  <a:lnTo>
                    <a:pt x="1675483" y="292100"/>
                  </a:lnTo>
                  <a:lnTo>
                    <a:pt x="1606752" y="292100"/>
                  </a:lnTo>
                  <a:lnTo>
                    <a:pt x="1603877" y="279400"/>
                  </a:lnTo>
                  <a:close/>
                </a:path>
                <a:path w="2072004" h="1358900">
                  <a:moveTo>
                    <a:pt x="1643201" y="317500"/>
                  </a:moveTo>
                  <a:lnTo>
                    <a:pt x="1609009" y="317500"/>
                  </a:lnTo>
                  <a:lnTo>
                    <a:pt x="1611567" y="330200"/>
                  </a:lnTo>
                  <a:lnTo>
                    <a:pt x="1619149" y="330200"/>
                  </a:lnTo>
                  <a:lnTo>
                    <a:pt x="1643201" y="317500"/>
                  </a:lnTo>
                  <a:close/>
                </a:path>
                <a:path w="2072004" h="1358900">
                  <a:moveTo>
                    <a:pt x="1598328" y="304800"/>
                  </a:moveTo>
                  <a:lnTo>
                    <a:pt x="1572123" y="304800"/>
                  </a:lnTo>
                  <a:lnTo>
                    <a:pt x="1560844" y="317500"/>
                  </a:lnTo>
                  <a:lnTo>
                    <a:pt x="1600029" y="317500"/>
                  </a:lnTo>
                  <a:lnTo>
                    <a:pt x="1598328" y="304800"/>
                  </a:lnTo>
                  <a:close/>
                </a:path>
                <a:path w="2072004" h="1358900">
                  <a:moveTo>
                    <a:pt x="1667065" y="304800"/>
                  </a:moveTo>
                  <a:lnTo>
                    <a:pt x="1601299" y="304800"/>
                  </a:lnTo>
                  <a:lnTo>
                    <a:pt x="1606127" y="317500"/>
                  </a:lnTo>
                  <a:lnTo>
                    <a:pt x="1657217" y="317500"/>
                  </a:lnTo>
                  <a:lnTo>
                    <a:pt x="1667065" y="304800"/>
                  </a:lnTo>
                  <a:close/>
                </a:path>
                <a:path w="2072004" h="1358900">
                  <a:moveTo>
                    <a:pt x="1573085" y="292100"/>
                  </a:moveTo>
                  <a:lnTo>
                    <a:pt x="1570016" y="304800"/>
                  </a:lnTo>
                  <a:lnTo>
                    <a:pt x="1576025" y="304800"/>
                  </a:lnTo>
                  <a:lnTo>
                    <a:pt x="1573085" y="292100"/>
                  </a:lnTo>
                  <a:close/>
                </a:path>
                <a:path w="2072004" h="1358900">
                  <a:moveTo>
                    <a:pt x="1578743" y="292100"/>
                  </a:moveTo>
                  <a:lnTo>
                    <a:pt x="1577831" y="304800"/>
                  </a:lnTo>
                  <a:lnTo>
                    <a:pt x="1592462" y="304800"/>
                  </a:lnTo>
                  <a:lnTo>
                    <a:pt x="1578743" y="292100"/>
                  </a:lnTo>
                  <a:close/>
                </a:path>
                <a:path w="2072004" h="1358900">
                  <a:moveTo>
                    <a:pt x="1647243" y="279400"/>
                  </a:moveTo>
                  <a:lnTo>
                    <a:pt x="1630005" y="279400"/>
                  </a:lnTo>
                  <a:lnTo>
                    <a:pt x="1614822" y="292100"/>
                  </a:lnTo>
                  <a:lnTo>
                    <a:pt x="1646520" y="292100"/>
                  </a:lnTo>
                  <a:lnTo>
                    <a:pt x="1647243" y="279400"/>
                  </a:lnTo>
                  <a:close/>
                </a:path>
                <a:path w="2072004" h="1358900">
                  <a:moveTo>
                    <a:pt x="1694172" y="279400"/>
                  </a:moveTo>
                  <a:lnTo>
                    <a:pt x="1647243" y="279400"/>
                  </a:lnTo>
                  <a:lnTo>
                    <a:pt x="1646520" y="292100"/>
                  </a:lnTo>
                  <a:lnTo>
                    <a:pt x="1691346" y="292100"/>
                  </a:lnTo>
                  <a:lnTo>
                    <a:pt x="1694172" y="279400"/>
                  </a:lnTo>
                  <a:close/>
                </a:path>
                <a:path w="2072004" h="1358900">
                  <a:moveTo>
                    <a:pt x="1636793" y="266700"/>
                  </a:moveTo>
                  <a:lnTo>
                    <a:pt x="1626604" y="266700"/>
                  </a:lnTo>
                  <a:lnTo>
                    <a:pt x="1638525" y="279400"/>
                  </a:lnTo>
                  <a:lnTo>
                    <a:pt x="1650238" y="279400"/>
                  </a:lnTo>
                  <a:lnTo>
                    <a:pt x="1636793" y="266700"/>
                  </a:lnTo>
                  <a:close/>
                </a:path>
                <a:path w="2072004" h="1358900">
                  <a:moveTo>
                    <a:pt x="1716434" y="266700"/>
                  </a:moveTo>
                  <a:lnTo>
                    <a:pt x="1650579" y="266700"/>
                  </a:lnTo>
                  <a:lnTo>
                    <a:pt x="1650238" y="279400"/>
                  </a:lnTo>
                  <a:lnTo>
                    <a:pt x="1708502" y="279400"/>
                  </a:lnTo>
                  <a:lnTo>
                    <a:pt x="1716434" y="266700"/>
                  </a:lnTo>
                  <a:close/>
                </a:path>
                <a:path w="2072004" h="1358900">
                  <a:moveTo>
                    <a:pt x="1656101" y="254000"/>
                  </a:moveTo>
                  <a:lnTo>
                    <a:pt x="1638099" y="266700"/>
                  </a:lnTo>
                  <a:lnTo>
                    <a:pt x="1649794" y="266700"/>
                  </a:lnTo>
                  <a:lnTo>
                    <a:pt x="1656101" y="254000"/>
                  </a:lnTo>
                  <a:close/>
                </a:path>
                <a:path w="2072004" h="1358900">
                  <a:moveTo>
                    <a:pt x="1681176" y="241300"/>
                  </a:moveTo>
                  <a:lnTo>
                    <a:pt x="1676960" y="241300"/>
                  </a:lnTo>
                  <a:lnTo>
                    <a:pt x="1664677" y="266700"/>
                  </a:lnTo>
                  <a:lnTo>
                    <a:pt x="1714489" y="266700"/>
                  </a:lnTo>
                  <a:lnTo>
                    <a:pt x="1721840" y="254000"/>
                  </a:lnTo>
                  <a:lnTo>
                    <a:pt x="1679671" y="254000"/>
                  </a:lnTo>
                  <a:lnTo>
                    <a:pt x="1681176" y="241300"/>
                  </a:lnTo>
                  <a:close/>
                </a:path>
                <a:path w="2072004" h="1358900">
                  <a:moveTo>
                    <a:pt x="1676960" y="241300"/>
                  </a:moveTo>
                  <a:lnTo>
                    <a:pt x="1667677" y="241300"/>
                  </a:lnTo>
                  <a:lnTo>
                    <a:pt x="1662855" y="254000"/>
                  </a:lnTo>
                  <a:lnTo>
                    <a:pt x="1676960" y="241300"/>
                  </a:lnTo>
                  <a:close/>
                </a:path>
                <a:path w="2072004" h="1358900">
                  <a:moveTo>
                    <a:pt x="1708050" y="241300"/>
                  </a:moveTo>
                  <a:lnTo>
                    <a:pt x="1681176" y="241300"/>
                  </a:lnTo>
                  <a:lnTo>
                    <a:pt x="1679679" y="254000"/>
                  </a:lnTo>
                  <a:lnTo>
                    <a:pt x="1698125" y="254000"/>
                  </a:lnTo>
                  <a:lnTo>
                    <a:pt x="1708050" y="241300"/>
                  </a:lnTo>
                  <a:close/>
                </a:path>
                <a:path w="2072004" h="1358900">
                  <a:moveTo>
                    <a:pt x="1781650" y="228600"/>
                  </a:moveTo>
                  <a:lnTo>
                    <a:pt x="1708704" y="228600"/>
                  </a:lnTo>
                  <a:lnTo>
                    <a:pt x="1694571" y="241300"/>
                  </a:lnTo>
                  <a:lnTo>
                    <a:pt x="1718245" y="241300"/>
                  </a:lnTo>
                  <a:lnTo>
                    <a:pt x="1708591" y="254000"/>
                  </a:lnTo>
                  <a:lnTo>
                    <a:pt x="1741585" y="254000"/>
                  </a:lnTo>
                  <a:lnTo>
                    <a:pt x="1755988" y="241300"/>
                  </a:lnTo>
                  <a:lnTo>
                    <a:pt x="1781650" y="228600"/>
                  </a:lnTo>
                  <a:close/>
                </a:path>
                <a:path w="2072004" h="1358900">
                  <a:moveTo>
                    <a:pt x="1694522" y="228600"/>
                  </a:moveTo>
                  <a:lnTo>
                    <a:pt x="1688537" y="241300"/>
                  </a:lnTo>
                  <a:lnTo>
                    <a:pt x="1694571" y="241300"/>
                  </a:lnTo>
                  <a:lnTo>
                    <a:pt x="1694522" y="228600"/>
                  </a:lnTo>
                  <a:close/>
                </a:path>
                <a:path w="2072004" h="1358900">
                  <a:moveTo>
                    <a:pt x="1711531" y="215900"/>
                  </a:moveTo>
                  <a:lnTo>
                    <a:pt x="1707136" y="215900"/>
                  </a:lnTo>
                  <a:lnTo>
                    <a:pt x="1698447" y="228600"/>
                  </a:lnTo>
                  <a:lnTo>
                    <a:pt x="1704274" y="228600"/>
                  </a:lnTo>
                  <a:lnTo>
                    <a:pt x="1711531" y="215900"/>
                  </a:lnTo>
                  <a:close/>
                </a:path>
                <a:path w="2072004" h="1358900">
                  <a:moveTo>
                    <a:pt x="1793146" y="215900"/>
                  </a:moveTo>
                  <a:lnTo>
                    <a:pt x="1719506" y="215900"/>
                  </a:lnTo>
                  <a:lnTo>
                    <a:pt x="1721628" y="228600"/>
                  </a:lnTo>
                  <a:lnTo>
                    <a:pt x="1785160" y="228600"/>
                  </a:lnTo>
                  <a:lnTo>
                    <a:pt x="1793146" y="215900"/>
                  </a:lnTo>
                  <a:close/>
                </a:path>
                <a:path w="2072004" h="1358900">
                  <a:moveTo>
                    <a:pt x="1817447" y="203200"/>
                  </a:moveTo>
                  <a:lnTo>
                    <a:pt x="1758828" y="203200"/>
                  </a:lnTo>
                  <a:lnTo>
                    <a:pt x="1761079" y="215900"/>
                  </a:lnTo>
                  <a:lnTo>
                    <a:pt x="1793146" y="215900"/>
                  </a:lnTo>
                  <a:lnTo>
                    <a:pt x="1789029" y="228600"/>
                  </a:lnTo>
                  <a:lnTo>
                    <a:pt x="1811429" y="215900"/>
                  </a:lnTo>
                  <a:lnTo>
                    <a:pt x="1817447" y="203200"/>
                  </a:lnTo>
                  <a:close/>
                </a:path>
                <a:path w="2072004" h="1358900">
                  <a:moveTo>
                    <a:pt x="1761051" y="190500"/>
                  </a:moveTo>
                  <a:lnTo>
                    <a:pt x="1745274" y="190500"/>
                  </a:lnTo>
                  <a:lnTo>
                    <a:pt x="1746152" y="203200"/>
                  </a:lnTo>
                  <a:lnTo>
                    <a:pt x="1733575" y="215900"/>
                  </a:lnTo>
                  <a:lnTo>
                    <a:pt x="1756150" y="215900"/>
                  </a:lnTo>
                  <a:lnTo>
                    <a:pt x="1758828" y="203200"/>
                  </a:lnTo>
                  <a:lnTo>
                    <a:pt x="1751939" y="203200"/>
                  </a:lnTo>
                  <a:lnTo>
                    <a:pt x="1761051" y="190500"/>
                  </a:lnTo>
                  <a:close/>
                </a:path>
                <a:path w="2072004" h="1358900">
                  <a:moveTo>
                    <a:pt x="1774694" y="190500"/>
                  </a:moveTo>
                  <a:lnTo>
                    <a:pt x="1761051" y="190500"/>
                  </a:lnTo>
                  <a:lnTo>
                    <a:pt x="1758135" y="203200"/>
                  </a:lnTo>
                  <a:lnTo>
                    <a:pt x="1772917" y="203200"/>
                  </a:lnTo>
                  <a:lnTo>
                    <a:pt x="1774694" y="190500"/>
                  </a:lnTo>
                  <a:close/>
                </a:path>
                <a:path w="2072004" h="1358900">
                  <a:moveTo>
                    <a:pt x="1804089" y="190500"/>
                  </a:moveTo>
                  <a:lnTo>
                    <a:pt x="1774694" y="190500"/>
                  </a:lnTo>
                  <a:lnTo>
                    <a:pt x="1774464" y="203200"/>
                  </a:lnTo>
                  <a:lnTo>
                    <a:pt x="1798991" y="203200"/>
                  </a:lnTo>
                  <a:lnTo>
                    <a:pt x="1804089" y="190500"/>
                  </a:lnTo>
                  <a:close/>
                </a:path>
                <a:path w="2072004" h="1358900">
                  <a:moveTo>
                    <a:pt x="1806138" y="190500"/>
                  </a:moveTo>
                  <a:lnTo>
                    <a:pt x="1804089" y="190500"/>
                  </a:lnTo>
                  <a:lnTo>
                    <a:pt x="1798991" y="203200"/>
                  </a:lnTo>
                  <a:lnTo>
                    <a:pt x="1806138" y="190500"/>
                  </a:lnTo>
                  <a:close/>
                </a:path>
                <a:path w="2072004" h="1358900">
                  <a:moveTo>
                    <a:pt x="1826087" y="190500"/>
                  </a:moveTo>
                  <a:lnTo>
                    <a:pt x="1806138" y="190500"/>
                  </a:lnTo>
                  <a:lnTo>
                    <a:pt x="1798991" y="203200"/>
                  </a:lnTo>
                  <a:lnTo>
                    <a:pt x="1822431" y="203200"/>
                  </a:lnTo>
                  <a:lnTo>
                    <a:pt x="1826087" y="190500"/>
                  </a:lnTo>
                  <a:close/>
                </a:path>
                <a:path w="2072004" h="1358900">
                  <a:moveTo>
                    <a:pt x="1835509" y="190500"/>
                  </a:moveTo>
                  <a:lnTo>
                    <a:pt x="1829618" y="190500"/>
                  </a:lnTo>
                  <a:lnTo>
                    <a:pt x="1832825" y="203200"/>
                  </a:lnTo>
                  <a:lnTo>
                    <a:pt x="1835509" y="190500"/>
                  </a:lnTo>
                  <a:close/>
                </a:path>
                <a:path w="2072004" h="1358900">
                  <a:moveTo>
                    <a:pt x="1771744" y="177800"/>
                  </a:moveTo>
                  <a:lnTo>
                    <a:pt x="1767330" y="177800"/>
                  </a:lnTo>
                  <a:lnTo>
                    <a:pt x="1754852" y="190500"/>
                  </a:lnTo>
                  <a:lnTo>
                    <a:pt x="1773861" y="190500"/>
                  </a:lnTo>
                  <a:lnTo>
                    <a:pt x="1771744" y="177800"/>
                  </a:lnTo>
                  <a:close/>
                </a:path>
                <a:path w="2072004" h="1358900">
                  <a:moveTo>
                    <a:pt x="1787068" y="177800"/>
                  </a:moveTo>
                  <a:lnTo>
                    <a:pt x="1784579" y="177800"/>
                  </a:lnTo>
                  <a:lnTo>
                    <a:pt x="1783256" y="190500"/>
                  </a:lnTo>
                  <a:lnTo>
                    <a:pt x="1787068" y="177800"/>
                  </a:lnTo>
                  <a:close/>
                </a:path>
                <a:path w="2072004" h="1358900">
                  <a:moveTo>
                    <a:pt x="1855027" y="177800"/>
                  </a:moveTo>
                  <a:lnTo>
                    <a:pt x="1793136" y="177800"/>
                  </a:lnTo>
                  <a:lnTo>
                    <a:pt x="1787839" y="190500"/>
                  </a:lnTo>
                  <a:lnTo>
                    <a:pt x="1852130" y="190500"/>
                  </a:lnTo>
                  <a:lnTo>
                    <a:pt x="1855027" y="177800"/>
                  </a:lnTo>
                  <a:close/>
                </a:path>
                <a:path w="2072004" h="1358900">
                  <a:moveTo>
                    <a:pt x="1858362" y="177800"/>
                  </a:moveTo>
                  <a:lnTo>
                    <a:pt x="1855027" y="177800"/>
                  </a:lnTo>
                  <a:lnTo>
                    <a:pt x="1856802" y="190500"/>
                  </a:lnTo>
                  <a:lnTo>
                    <a:pt x="1858362" y="177800"/>
                  </a:lnTo>
                  <a:close/>
                </a:path>
                <a:path w="2072004" h="1358900">
                  <a:moveTo>
                    <a:pt x="1873100" y="165100"/>
                  </a:moveTo>
                  <a:lnTo>
                    <a:pt x="1787488" y="165100"/>
                  </a:lnTo>
                  <a:lnTo>
                    <a:pt x="1786820" y="177800"/>
                  </a:lnTo>
                  <a:lnTo>
                    <a:pt x="1862772" y="177800"/>
                  </a:lnTo>
                  <a:lnTo>
                    <a:pt x="1873100" y="165100"/>
                  </a:lnTo>
                  <a:close/>
                </a:path>
                <a:path w="2072004" h="1358900">
                  <a:moveTo>
                    <a:pt x="1802065" y="152400"/>
                  </a:moveTo>
                  <a:lnTo>
                    <a:pt x="1798138" y="152400"/>
                  </a:lnTo>
                  <a:lnTo>
                    <a:pt x="1795751" y="165100"/>
                  </a:lnTo>
                  <a:lnTo>
                    <a:pt x="1802065" y="152400"/>
                  </a:lnTo>
                  <a:close/>
                </a:path>
                <a:path w="2072004" h="1358900">
                  <a:moveTo>
                    <a:pt x="1823966" y="152400"/>
                  </a:moveTo>
                  <a:lnTo>
                    <a:pt x="1806083" y="152400"/>
                  </a:lnTo>
                  <a:lnTo>
                    <a:pt x="1801535" y="165100"/>
                  </a:lnTo>
                  <a:lnTo>
                    <a:pt x="1826305" y="165100"/>
                  </a:lnTo>
                  <a:lnTo>
                    <a:pt x="1823966" y="152400"/>
                  </a:lnTo>
                  <a:close/>
                </a:path>
                <a:path w="2072004" h="1358900">
                  <a:moveTo>
                    <a:pt x="1896638" y="139700"/>
                  </a:moveTo>
                  <a:lnTo>
                    <a:pt x="1837221" y="139700"/>
                  </a:lnTo>
                  <a:lnTo>
                    <a:pt x="1835254" y="152400"/>
                  </a:lnTo>
                  <a:lnTo>
                    <a:pt x="1826305" y="165100"/>
                  </a:lnTo>
                  <a:lnTo>
                    <a:pt x="1888735" y="165100"/>
                  </a:lnTo>
                  <a:lnTo>
                    <a:pt x="1894242" y="152400"/>
                  </a:lnTo>
                  <a:lnTo>
                    <a:pt x="1895061" y="152400"/>
                  </a:lnTo>
                  <a:lnTo>
                    <a:pt x="1896638" y="139700"/>
                  </a:lnTo>
                  <a:close/>
                </a:path>
                <a:path w="2072004" h="1358900">
                  <a:moveTo>
                    <a:pt x="1852336" y="127000"/>
                  </a:moveTo>
                  <a:lnTo>
                    <a:pt x="1849501" y="127000"/>
                  </a:lnTo>
                  <a:lnTo>
                    <a:pt x="1847692" y="139700"/>
                  </a:lnTo>
                  <a:lnTo>
                    <a:pt x="1848079" y="139700"/>
                  </a:lnTo>
                  <a:lnTo>
                    <a:pt x="1852336" y="127000"/>
                  </a:lnTo>
                  <a:close/>
                </a:path>
                <a:path w="2072004" h="1358900">
                  <a:moveTo>
                    <a:pt x="1937363" y="127000"/>
                  </a:moveTo>
                  <a:lnTo>
                    <a:pt x="1869322" y="127000"/>
                  </a:lnTo>
                  <a:lnTo>
                    <a:pt x="1857126" y="139700"/>
                  </a:lnTo>
                  <a:lnTo>
                    <a:pt x="1930370" y="139700"/>
                  </a:lnTo>
                  <a:lnTo>
                    <a:pt x="1937363" y="127000"/>
                  </a:lnTo>
                  <a:close/>
                </a:path>
                <a:path w="2072004" h="1358900">
                  <a:moveTo>
                    <a:pt x="1859635" y="118072"/>
                  </a:moveTo>
                  <a:lnTo>
                    <a:pt x="1855467" y="127000"/>
                  </a:lnTo>
                  <a:lnTo>
                    <a:pt x="1857563" y="127000"/>
                  </a:lnTo>
                  <a:lnTo>
                    <a:pt x="1859635" y="118072"/>
                  </a:lnTo>
                  <a:close/>
                </a:path>
                <a:path w="2072004" h="1358900">
                  <a:moveTo>
                    <a:pt x="1878614" y="114300"/>
                  </a:moveTo>
                  <a:lnTo>
                    <a:pt x="1869289" y="114300"/>
                  </a:lnTo>
                  <a:lnTo>
                    <a:pt x="1868736" y="127000"/>
                  </a:lnTo>
                  <a:lnTo>
                    <a:pt x="1877851" y="127000"/>
                  </a:lnTo>
                  <a:lnTo>
                    <a:pt x="1878614" y="114300"/>
                  </a:lnTo>
                  <a:close/>
                </a:path>
                <a:path w="2072004" h="1358900">
                  <a:moveTo>
                    <a:pt x="1901661" y="114300"/>
                  </a:moveTo>
                  <a:lnTo>
                    <a:pt x="1884837" y="114300"/>
                  </a:lnTo>
                  <a:lnTo>
                    <a:pt x="1877851" y="127000"/>
                  </a:lnTo>
                  <a:lnTo>
                    <a:pt x="1888832" y="127000"/>
                  </a:lnTo>
                  <a:lnTo>
                    <a:pt x="1901661" y="114300"/>
                  </a:lnTo>
                  <a:close/>
                </a:path>
                <a:path w="2072004" h="1358900">
                  <a:moveTo>
                    <a:pt x="1943324" y="114300"/>
                  </a:moveTo>
                  <a:lnTo>
                    <a:pt x="1914188" y="114300"/>
                  </a:lnTo>
                  <a:lnTo>
                    <a:pt x="1901057" y="127000"/>
                  </a:lnTo>
                  <a:lnTo>
                    <a:pt x="1943673" y="127000"/>
                  </a:lnTo>
                  <a:lnTo>
                    <a:pt x="1943324" y="114300"/>
                  </a:lnTo>
                  <a:close/>
                </a:path>
                <a:path w="2072004" h="1358900">
                  <a:moveTo>
                    <a:pt x="1861397" y="114300"/>
                  </a:moveTo>
                  <a:lnTo>
                    <a:pt x="1860511" y="114300"/>
                  </a:lnTo>
                  <a:lnTo>
                    <a:pt x="1859635" y="118072"/>
                  </a:lnTo>
                  <a:lnTo>
                    <a:pt x="1861397" y="114300"/>
                  </a:lnTo>
                  <a:close/>
                </a:path>
                <a:path w="2072004" h="1358900">
                  <a:moveTo>
                    <a:pt x="1883895" y="101600"/>
                  </a:moveTo>
                  <a:lnTo>
                    <a:pt x="1874800" y="114300"/>
                  </a:lnTo>
                  <a:lnTo>
                    <a:pt x="1889429" y="114300"/>
                  </a:lnTo>
                  <a:lnTo>
                    <a:pt x="1883895" y="101600"/>
                  </a:lnTo>
                  <a:close/>
                </a:path>
                <a:path w="2072004" h="1358900">
                  <a:moveTo>
                    <a:pt x="1911140" y="88900"/>
                  </a:moveTo>
                  <a:lnTo>
                    <a:pt x="1901678" y="101600"/>
                  </a:lnTo>
                  <a:lnTo>
                    <a:pt x="1894899" y="114300"/>
                  </a:lnTo>
                  <a:lnTo>
                    <a:pt x="1902097" y="114300"/>
                  </a:lnTo>
                  <a:lnTo>
                    <a:pt x="1903855" y="101600"/>
                  </a:lnTo>
                  <a:lnTo>
                    <a:pt x="1918159" y="101600"/>
                  </a:lnTo>
                  <a:lnTo>
                    <a:pt x="1911140" y="88900"/>
                  </a:lnTo>
                  <a:close/>
                </a:path>
                <a:path w="2072004" h="1358900">
                  <a:moveTo>
                    <a:pt x="1962961" y="101600"/>
                  </a:moveTo>
                  <a:lnTo>
                    <a:pt x="1907695" y="101600"/>
                  </a:lnTo>
                  <a:lnTo>
                    <a:pt x="1902097" y="114300"/>
                  </a:lnTo>
                  <a:lnTo>
                    <a:pt x="1958457" y="114300"/>
                  </a:lnTo>
                  <a:lnTo>
                    <a:pt x="1962961" y="101600"/>
                  </a:lnTo>
                  <a:close/>
                </a:path>
                <a:path w="2072004" h="1358900">
                  <a:moveTo>
                    <a:pt x="1934687" y="81865"/>
                  </a:moveTo>
                  <a:lnTo>
                    <a:pt x="1930470" y="88900"/>
                  </a:lnTo>
                  <a:lnTo>
                    <a:pt x="1918159" y="101600"/>
                  </a:lnTo>
                  <a:lnTo>
                    <a:pt x="1930648" y="101600"/>
                  </a:lnTo>
                  <a:lnTo>
                    <a:pt x="1932120" y="98285"/>
                  </a:lnTo>
                  <a:lnTo>
                    <a:pt x="1934767" y="88900"/>
                  </a:lnTo>
                  <a:lnTo>
                    <a:pt x="1936752" y="88900"/>
                  </a:lnTo>
                  <a:lnTo>
                    <a:pt x="1934687" y="81865"/>
                  </a:lnTo>
                  <a:close/>
                </a:path>
                <a:path w="2072004" h="1358900">
                  <a:moveTo>
                    <a:pt x="1987368" y="88900"/>
                  </a:moveTo>
                  <a:lnTo>
                    <a:pt x="1936289" y="88900"/>
                  </a:lnTo>
                  <a:lnTo>
                    <a:pt x="1932120" y="98285"/>
                  </a:lnTo>
                  <a:lnTo>
                    <a:pt x="1931185" y="101600"/>
                  </a:lnTo>
                  <a:lnTo>
                    <a:pt x="1982758" y="101600"/>
                  </a:lnTo>
                  <a:lnTo>
                    <a:pt x="1987368" y="88900"/>
                  </a:lnTo>
                  <a:close/>
                </a:path>
                <a:path w="2072004" h="1358900">
                  <a:moveTo>
                    <a:pt x="1936289" y="88900"/>
                  </a:moveTo>
                  <a:lnTo>
                    <a:pt x="1934767" y="88900"/>
                  </a:lnTo>
                  <a:lnTo>
                    <a:pt x="1932120" y="98285"/>
                  </a:lnTo>
                  <a:lnTo>
                    <a:pt x="1936289" y="88900"/>
                  </a:lnTo>
                  <a:close/>
                </a:path>
                <a:path w="2072004" h="1358900">
                  <a:moveTo>
                    <a:pt x="1983698" y="63500"/>
                  </a:moveTo>
                  <a:lnTo>
                    <a:pt x="1962218" y="63500"/>
                  </a:lnTo>
                  <a:lnTo>
                    <a:pt x="1936878" y="88900"/>
                  </a:lnTo>
                  <a:lnTo>
                    <a:pt x="1989756" y="88900"/>
                  </a:lnTo>
                  <a:lnTo>
                    <a:pt x="1990981" y="76200"/>
                  </a:lnTo>
                  <a:lnTo>
                    <a:pt x="1981096" y="76200"/>
                  </a:lnTo>
                  <a:lnTo>
                    <a:pt x="1986372" y="71721"/>
                  </a:lnTo>
                  <a:lnTo>
                    <a:pt x="1983698" y="63500"/>
                  </a:lnTo>
                  <a:close/>
                </a:path>
                <a:path w="2072004" h="1358900">
                  <a:moveTo>
                    <a:pt x="1994462" y="76200"/>
                  </a:moveTo>
                  <a:lnTo>
                    <a:pt x="1990981" y="76200"/>
                  </a:lnTo>
                  <a:lnTo>
                    <a:pt x="1989756" y="88900"/>
                  </a:lnTo>
                  <a:lnTo>
                    <a:pt x="1992067" y="88900"/>
                  </a:lnTo>
                  <a:lnTo>
                    <a:pt x="1994462" y="76200"/>
                  </a:lnTo>
                  <a:close/>
                </a:path>
                <a:path w="2072004" h="1358900">
                  <a:moveTo>
                    <a:pt x="2013782" y="76200"/>
                  </a:moveTo>
                  <a:lnTo>
                    <a:pt x="1994462" y="76200"/>
                  </a:lnTo>
                  <a:lnTo>
                    <a:pt x="1992067" y="88900"/>
                  </a:lnTo>
                  <a:lnTo>
                    <a:pt x="2005808" y="88900"/>
                  </a:lnTo>
                  <a:lnTo>
                    <a:pt x="2013782" y="76200"/>
                  </a:lnTo>
                  <a:close/>
                </a:path>
                <a:path w="2072004" h="1358900">
                  <a:moveTo>
                    <a:pt x="2014226" y="76200"/>
                  </a:moveTo>
                  <a:lnTo>
                    <a:pt x="2010750" y="88900"/>
                  </a:lnTo>
                  <a:lnTo>
                    <a:pt x="2016278" y="88900"/>
                  </a:lnTo>
                  <a:lnTo>
                    <a:pt x="2014226" y="76200"/>
                  </a:lnTo>
                  <a:close/>
                </a:path>
                <a:path w="2072004" h="1358900">
                  <a:moveTo>
                    <a:pt x="1938083" y="76200"/>
                  </a:moveTo>
                  <a:lnTo>
                    <a:pt x="1933024" y="76200"/>
                  </a:lnTo>
                  <a:lnTo>
                    <a:pt x="1934687" y="81865"/>
                  </a:lnTo>
                  <a:lnTo>
                    <a:pt x="1938083" y="76200"/>
                  </a:lnTo>
                  <a:close/>
                </a:path>
                <a:path w="2072004" h="1358900">
                  <a:moveTo>
                    <a:pt x="1944998" y="63500"/>
                  </a:moveTo>
                  <a:lnTo>
                    <a:pt x="1940018" y="76200"/>
                  </a:lnTo>
                  <a:lnTo>
                    <a:pt x="1942888" y="76200"/>
                  </a:lnTo>
                  <a:lnTo>
                    <a:pt x="1944998" y="63500"/>
                  </a:lnTo>
                  <a:close/>
                </a:path>
                <a:path w="2072004" h="1358900">
                  <a:moveTo>
                    <a:pt x="1986372" y="71721"/>
                  </a:moveTo>
                  <a:lnTo>
                    <a:pt x="1981096" y="76200"/>
                  </a:lnTo>
                  <a:lnTo>
                    <a:pt x="1987829" y="76200"/>
                  </a:lnTo>
                  <a:lnTo>
                    <a:pt x="1986372" y="71721"/>
                  </a:lnTo>
                  <a:close/>
                </a:path>
                <a:path w="2072004" h="1358900">
                  <a:moveTo>
                    <a:pt x="2022124" y="63500"/>
                  </a:moveTo>
                  <a:lnTo>
                    <a:pt x="1996059" y="63500"/>
                  </a:lnTo>
                  <a:lnTo>
                    <a:pt x="1986372" y="71721"/>
                  </a:lnTo>
                  <a:lnTo>
                    <a:pt x="1987829" y="76200"/>
                  </a:lnTo>
                  <a:lnTo>
                    <a:pt x="2018617" y="76200"/>
                  </a:lnTo>
                  <a:lnTo>
                    <a:pt x="2022124" y="63500"/>
                  </a:lnTo>
                  <a:close/>
                </a:path>
                <a:path w="2072004" h="1358900">
                  <a:moveTo>
                    <a:pt x="2039587" y="63500"/>
                  </a:moveTo>
                  <a:lnTo>
                    <a:pt x="2026962" y="63500"/>
                  </a:lnTo>
                  <a:lnTo>
                    <a:pt x="2031906" y="76200"/>
                  </a:lnTo>
                  <a:lnTo>
                    <a:pt x="2037322" y="76200"/>
                  </a:lnTo>
                  <a:lnTo>
                    <a:pt x="2039587" y="63500"/>
                  </a:lnTo>
                  <a:close/>
                </a:path>
                <a:path w="2072004" h="1358900">
                  <a:moveTo>
                    <a:pt x="2049052" y="63500"/>
                  </a:moveTo>
                  <a:lnTo>
                    <a:pt x="2044791" y="63500"/>
                  </a:lnTo>
                  <a:lnTo>
                    <a:pt x="2039388" y="76200"/>
                  </a:lnTo>
                  <a:lnTo>
                    <a:pt x="2049052" y="63500"/>
                  </a:lnTo>
                  <a:close/>
                </a:path>
                <a:path w="2072004" h="1358900">
                  <a:moveTo>
                    <a:pt x="2007064" y="38100"/>
                  </a:moveTo>
                  <a:lnTo>
                    <a:pt x="1980454" y="38100"/>
                  </a:lnTo>
                  <a:lnTo>
                    <a:pt x="1975028" y="50800"/>
                  </a:lnTo>
                  <a:lnTo>
                    <a:pt x="1973013" y="63500"/>
                  </a:lnTo>
                  <a:lnTo>
                    <a:pt x="1980774" y="50800"/>
                  </a:lnTo>
                  <a:lnTo>
                    <a:pt x="2008090" y="50800"/>
                  </a:lnTo>
                  <a:lnTo>
                    <a:pt x="2007064" y="38100"/>
                  </a:lnTo>
                  <a:close/>
                </a:path>
                <a:path w="2072004" h="1358900">
                  <a:moveTo>
                    <a:pt x="1979126" y="56615"/>
                  </a:moveTo>
                  <a:lnTo>
                    <a:pt x="1973013" y="63500"/>
                  </a:lnTo>
                  <a:lnTo>
                    <a:pt x="1976384" y="63500"/>
                  </a:lnTo>
                  <a:lnTo>
                    <a:pt x="1979126" y="56615"/>
                  </a:lnTo>
                  <a:close/>
                </a:path>
                <a:path w="2072004" h="1358900">
                  <a:moveTo>
                    <a:pt x="2051601" y="50800"/>
                  </a:moveTo>
                  <a:lnTo>
                    <a:pt x="1985629" y="50800"/>
                  </a:lnTo>
                  <a:lnTo>
                    <a:pt x="1989515" y="63500"/>
                  </a:lnTo>
                  <a:lnTo>
                    <a:pt x="2046844" y="63500"/>
                  </a:lnTo>
                  <a:lnTo>
                    <a:pt x="2051601" y="50800"/>
                  </a:lnTo>
                  <a:close/>
                </a:path>
                <a:path w="2072004" h="1358900">
                  <a:moveTo>
                    <a:pt x="2057701" y="50800"/>
                  </a:moveTo>
                  <a:lnTo>
                    <a:pt x="2055680" y="50800"/>
                  </a:lnTo>
                  <a:lnTo>
                    <a:pt x="2052005" y="63500"/>
                  </a:lnTo>
                  <a:lnTo>
                    <a:pt x="2057701" y="50800"/>
                  </a:lnTo>
                  <a:close/>
                </a:path>
                <a:path w="2072004" h="1358900">
                  <a:moveTo>
                    <a:pt x="2064926" y="50800"/>
                  </a:moveTo>
                  <a:lnTo>
                    <a:pt x="2061178" y="50800"/>
                  </a:lnTo>
                  <a:lnTo>
                    <a:pt x="2061178" y="63500"/>
                  </a:lnTo>
                  <a:lnTo>
                    <a:pt x="2064926" y="50800"/>
                  </a:lnTo>
                  <a:close/>
                </a:path>
                <a:path w="2072004" h="1358900">
                  <a:moveTo>
                    <a:pt x="1984290" y="50800"/>
                  </a:moveTo>
                  <a:lnTo>
                    <a:pt x="1981442" y="50800"/>
                  </a:lnTo>
                  <a:lnTo>
                    <a:pt x="1979126" y="56615"/>
                  </a:lnTo>
                  <a:lnTo>
                    <a:pt x="1984290" y="50800"/>
                  </a:lnTo>
                  <a:close/>
                </a:path>
                <a:path w="2072004" h="1358900">
                  <a:moveTo>
                    <a:pt x="2069435" y="38100"/>
                  </a:moveTo>
                  <a:lnTo>
                    <a:pt x="2011546" y="38100"/>
                  </a:lnTo>
                  <a:lnTo>
                    <a:pt x="2011242" y="50800"/>
                  </a:lnTo>
                  <a:lnTo>
                    <a:pt x="2068210" y="50800"/>
                  </a:lnTo>
                  <a:lnTo>
                    <a:pt x="2069435" y="38100"/>
                  </a:lnTo>
                  <a:close/>
                </a:path>
                <a:path w="2072004" h="1358900">
                  <a:moveTo>
                    <a:pt x="2007979" y="25400"/>
                  </a:moveTo>
                  <a:lnTo>
                    <a:pt x="1998583" y="25400"/>
                  </a:lnTo>
                  <a:lnTo>
                    <a:pt x="1988552" y="38100"/>
                  </a:lnTo>
                  <a:lnTo>
                    <a:pt x="2007236" y="38100"/>
                  </a:lnTo>
                  <a:lnTo>
                    <a:pt x="2007979" y="25400"/>
                  </a:lnTo>
                  <a:close/>
                </a:path>
                <a:path w="2072004" h="1358900">
                  <a:moveTo>
                    <a:pt x="2071608" y="25400"/>
                  </a:moveTo>
                  <a:lnTo>
                    <a:pt x="2021616" y="25400"/>
                  </a:lnTo>
                  <a:lnTo>
                    <a:pt x="2008352" y="38100"/>
                  </a:lnTo>
                  <a:lnTo>
                    <a:pt x="2067104" y="38100"/>
                  </a:lnTo>
                  <a:lnTo>
                    <a:pt x="2071608" y="25400"/>
                  </a:lnTo>
                  <a:close/>
                </a:path>
                <a:path w="2072004" h="1358900">
                  <a:moveTo>
                    <a:pt x="2035546" y="12700"/>
                  </a:moveTo>
                  <a:lnTo>
                    <a:pt x="2024459" y="12700"/>
                  </a:lnTo>
                  <a:lnTo>
                    <a:pt x="2026251" y="25400"/>
                  </a:lnTo>
                  <a:lnTo>
                    <a:pt x="2035639" y="25400"/>
                  </a:lnTo>
                  <a:lnTo>
                    <a:pt x="2035546" y="12700"/>
                  </a:lnTo>
                  <a:close/>
                </a:path>
                <a:path w="2072004" h="1358900">
                  <a:moveTo>
                    <a:pt x="2057574" y="1560"/>
                  </a:moveTo>
                  <a:lnTo>
                    <a:pt x="2048652" y="12700"/>
                  </a:lnTo>
                  <a:lnTo>
                    <a:pt x="2039814" y="12700"/>
                  </a:lnTo>
                  <a:lnTo>
                    <a:pt x="2035639" y="25400"/>
                  </a:lnTo>
                  <a:lnTo>
                    <a:pt x="2051733" y="25400"/>
                  </a:lnTo>
                  <a:lnTo>
                    <a:pt x="2053712" y="12700"/>
                  </a:lnTo>
                  <a:lnTo>
                    <a:pt x="2057785" y="2580"/>
                  </a:lnTo>
                  <a:lnTo>
                    <a:pt x="2057574" y="1560"/>
                  </a:lnTo>
                  <a:close/>
                </a:path>
                <a:path w="2072004" h="1358900">
                  <a:moveTo>
                    <a:pt x="2065827" y="12700"/>
                  </a:moveTo>
                  <a:lnTo>
                    <a:pt x="2062602" y="12700"/>
                  </a:lnTo>
                  <a:lnTo>
                    <a:pt x="2051733" y="25400"/>
                  </a:lnTo>
                  <a:lnTo>
                    <a:pt x="2065258" y="25400"/>
                  </a:lnTo>
                  <a:lnTo>
                    <a:pt x="2065827" y="12700"/>
                  </a:lnTo>
                  <a:close/>
                </a:path>
                <a:path w="2072004" h="1358900">
                  <a:moveTo>
                    <a:pt x="2051618" y="0"/>
                  </a:moveTo>
                  <a:lnTo>
                    <a:pt x="2038660" y="0"/>
                  </a:lnTo>
                  <a:lnTo>
                    <a:pt x="2028606" y="12700"/>
                  </a:lnTo>
                  <a:lnTo>
                    <a:pt x="2040486" y="12700"/>
                  </a:lnTo>
                  <a:lnTo>
                    <a:pt x="2051618" y="0"/>
                  </a:lnTo>
                  <a:close/>
                </a:path>
                <a:path w="2072004" h="1358900">
                  <a:moveTo>
                    <a:pt x="2064403" y="0"/>
                  </a:moveTo>
                  <a:lnTo>
                    <a:pt x="2058824" y="0"/>
                  </a:lnTo>
                  <a:lnTo>
                    <a:pt x="2057785" y="2580"/>
                  </a:lnTo>
                  <a:lnTo>
                    <a:pt x="2059879" y="12700"/>
                  </a:lnTo>
                  <a:lnTo>
                    <a:pt x="2062874" y="12700"/>
                  </a:lnTo>
                  <a:lnTo>
                    <a:pt x="2064403" y="0"/>
                  </a:lnTo>
                  <a:close/>
                </a:path>
                <a:path w="2072004" h="1358900">
                  <a:moveTo>
                    <a:pt x="2058824" y="0"/>
                  </a:moveTo>
                  <a:lnTo>
                    <a:pt x="2057251" y="0"/>
                  </a:lnTo>
                  <a:lnTo>
                    <a:pt x="2057574" y="1560"/>
                  </a:lnTo>
                  <a:lnTo>
                    <a:pt x="2058824" y="0"/>
                  </a:lnTo>
                  <a:close/>
                </a:path>
              </a:pathLst>
            </a:custGeom>
            <a:solidFill>
              <a:srgbClr val="00A2FF"/>
            </a:solidFill>
          </p:spPr>
          <p:txBody>
            <a:bodyPr wrap="square" lIns="0" tIns="0" rIns="0" bIns="0" rtlCol="0"/>
            <a:lstStyle/>
            <a:p>
              <a:endParaRPr sz="637"/>
            </a:p>
          </p:txBody>
        </p:sp>
        <p:pic>
          <p:nvPicPr>
            <p:cNvPr id="21" name="object 2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853177" y="6642344"/>
              <a:ext cx="269489" cy="247650"/>
            </a:xfrm>
            <a:prstGeom prst="rect">
              <a:avLst/>
            </a:prstGeom>
          </p:spPr>
        </p:pic>
      </p:grpSp>
      <p:sp>
        <p:nvSpPr>
          <p:cNvPr id="22" name="object 22"/>
          <p:cNvSpPr txBox="1"/>
          <p:nvPr/>
        </p:nvSpPr>
        <p:spPr>
          <a:xfrm>
            <a:off x="2990751" y="3574061"/>
            <a:ext cx="1020036" cy="253707"/>
          </a:xfrm>
          <a:prstGeom prst="rect">
            <a:avLst/>
          </a:prstGeom>
          <a:solidFill>
            <a:srgbClr val="00A2FF"/>
          </a:solidFill>
        </p:spPr>
        <p:txBody>
          <a:bodyPr vert="horz" wrap="square" lIns="0" tIns="22526" rIns="0" bIns="0" rtlCol="0">
            <a:spAutoFit/>
          </a:bodyPr>
          <a:lstStyle/>
          <a:p>
            <a:pPr marL="140933">
              <a:spcBef>
                <a:spcPts val="177"/>
              </a:spcBef>
            </a:pPr>
            <a:r>
              <a:rPr sz="1501" spc="30" dirty="0">
                <a:solidFill>
                  <a:srgbClr val="FFFFFF"/>
                </a:solidFill>
                <a:latin typeface="Arial MT"/>
                <a:cs typeface="Arial MT"/>
              </a:rPr>
              <a:t>Encoder</a:t>
            </a:r>
            <a:endParaRPr sz="1501">
              <a:latin typeface="Arial MT"/>
              <a:cs typeface="Arial MT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2990751" y="2711383"/>
            <a:ext cx="1020036" cy="253707"/>
          </a:xfrm>
          <a:prstGeom prst="rect">
            <a:avLst/>
          </a:prstGeom>
          <a:solidFill>
            <a:srgbClr val="00A2FF"/>
          </a:solidFill>
        </p:spPr>
        <p:txBody>
          <a:bodyPr vert="horz" wrap="square" lIns="0" tIns="22526" rIns="0" bIns="0" rtlCol="0">
            <a:spAutoFit/>
          </a:bodyPr>
          <a:lstStyle/>
          <a:p>
            <a:pPr marL="140933">
              <a:spcBef>
                <a:spcPts val="177"/>
              </a:spcBef>
            </a:pPr>
            <a:r>
              <a:rPr sz="1501" spc="30" dirty="0">
                <a:solidFill>
                  <a:srgbClr val="FFFFFF"/>
                </a:solidFill>
                <a:latin typeface="Arial MT"/>
                <a:cs typeface="Arial MT"/>
              </a:rPr>
              <a:t>Encoder</a:t>
            </a:r>
            <a:endParaRPr sz="1501">
              <a:latin typeface="Arial MT"/>
              <a:cs typeface="Arial MT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5609610" y="3249798"/>
            <a:ext cx="1283709" cy="259219"/>
          </a:xfrm>
          <a:prstGeom prst="rect">
            <a:avLst/>
          </a:prstGeom>
        </p:spPr>
        <p:txBody>
          <a:bodyPr vert="horz" wrap="square" lIns="0" tIns="7220" rIns="0" bIns="0" rtlCol="0">
            <a:spAutoFit/>
          </a:bodyPr>
          <a:lstStyle/>
          <a:p>
            <a:pPr marL="5776">
              <a:spcBef>
                <a:spcPts val="57"/>
              </a:spcBef>
            </a:pPr>
            <a:r>
              <a:rPr sz="1637" b="1" spc="5" dirty="0">
                <a:latin typeface="Times New Roman"/>
                <a:cs typeface="Times New Roman"/>
              </a:rPr>
              <a:t>z</a:t>
            </a:r>
            <a:r>
              <a:rPr sz="1637" b="1" spc="34" dirty="0">
                <a:latin typeface="Times New Roman"/>
                <a:cs typeface="Times New Roman"/>
              </a:rPr>
              <a:t> </a:t>
            </a:r>
            <a:r>
              <a:rPr sz="1637" spc="223" dirty="0">
                <a:latin typeface="Cambria"/>
                <a:cs typeface="Cambria"/>
              </a:rPr>
              <a:t>=</a:t>
            </a:r>
            <a:r>
              <a:rPr sz="1637" spc="84" dirty="0">
                <a:latin typeface="Cambria"/>
                <a:cs typeface="Cambria"/>
              </a:rPr>
              <a:t> </a:t>
            </a:r>
            <a:r>
              <a:rPr sz="1637" spc="-50" dirty="0">
                <a:latin typeface="Cambria"/>
                <a:cs typeface="Cambria"/>
              </a:rPr>
              <a:t>Encoder(</a:t>
            </a:r>
            <a:r>
              <a:rPr sz="1637" i="1" spc="-50" dirty="0">
                <a:latin typeface="Times New Roman"/>
                <a:cs typeface="Times New Roman"/>
              </a:rPr>
              <a:t>z</a:t>
            </a:r>
            <a:r>
              <a:rPr sz="1637" spc="-50" dirty="0">
                <a:latin typeface="Cambria"/>
                <a:cs typeface="Cambria"/>
              </a:rPr>
              <a:t>)</a:t>
            </a:r>
            <a:endParaRPr sz="1637">
              <a:latin typeface="Cambria"/>
              <a:cs typeface="Cambria"/>
            </a:endParaRPr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BA3B5B8A-867A-5DE6-FEBA-A91CCBAD37B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6" name="object 26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895895" y="3312142"/>
            <a:ext cx="2000109" cy="857190"/>
          </a:xfrm>
          <a:prstGeom prst="rect">
            <a:avLst/>
          </a:prstGeom>
        </p:spPr>
      </p:pic>
      <p:sp>
        <p:nvSpPr>
          <p:cNvPr id="27" name="object 27"/>
          <p:cNvSpPr txBox="1"/>
          <p:nvPr/>
        </p:nvSpPr>
        <p:spPr>
          <a:xfrm>
            <a:off x="943517" y="3335953"/>
            <a:ext cx="1904914" cy="681073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62092" rIns="0" bIns="0" rtlCol="0">
            <a:spAutoFit/>
          </a:bodyPr>
          <a:lstStyle/>
          <a:p>
            <a:pPr marL="121873" marR="118985" algn="ctr">
              <a:lnSpc>
                <a:spcPct val="102499"/>
              </a:lnSpc>
              <a:spcBef>
                <a:spcPts val="489"/>
              </a:spcBef>
            </a:pPr>
            <a:r>
              <a:rPr sz="1342" spc="-77" dirty="0">
                <a:latin typeface="Arial MT"/>
                <a:cs typeface="Arial MT"/>
              </a:rPr>
              <a:t>Team</a:t>
            </a:r>
            <a:r>
              <a:rPr sz="1342" spc="-5" dirty="0">
                <a:latin typeface="Arial MT"/>
                <a:cs typeface="Arial MT"/>
              </a:rPr>
              <a:t> </a:t>
            </a:r>
            <a:r>
              <a:rPr sz="1342" spc="-45" dirty="0">
                <a:latin typeface="Arial MT"/>
                <a:cs typeface="Arial MT"/>
              </a:rPr>
              <a:t>USA</a:t>
            </a:r>
            <a:r>
              <a:rPr sz="1342" spc="-2" dirty="0">
                <a:latin typeface="Arial MT"/>
                <a:cs typeface="Arial MT"/>
              </a:rPr>
              <a:t> </a:t>
            </a:r>
            <a:r>
              <a:rPr sz="1342" spc="-16" dirty="0">
                <a:latin typeface="Arial MT"/>
                <a:cs typeface="Arial MT"/>
              </a:rPr>
              <a:t>celebrated </a:t>
            </a:r>
            <a:r>
              <a:rPr sz="1342" spc="-14" dirty="0">
                <a:latin typeface="Arial MT"/>
                <a:cs typeface="Arial MT"/>
              </a:rPr>
              <a:t> </a:t>
            </a:r>
            <a:r>
              <a:rPr sz="1342" spc="-23" dirty="0">
                <a:latin typeface="Arial MT"/>
                <a:cs typeface="Arial MT"/>
              </a:rPr>
              <a:t>after</a:t>
            </a:r>
            <a:r>
              <a:rPr sz="1342" spc="-7" dirty="0">
                <a:latin typeface="Arial MT"/>
                <a:cs typeface="Arial MT"/>
              </a:rPr>
              <a:t> </a:t>
            </a:r>
            <a:r>
              <a:rPr sz="1342" spc="-18" dirty="0">
                <a:latin typeface="Arial MT"/>
                <a:cs typeface="Arial MT"/>
              </a:rPr>
              <a:t>winning</a:t>
            </a:r>
            <a:r>
              <a:rPr sz="1342" spc="-7" dirty="0">
                <a:latin typeface="Arial MT"/>
                <a:cs typeface="Arial MT"/>
              </a:rPr>
              <a:t> </a:t>
            </a:r>
            <a:r>
              <a:rPr sz="1342" spc="-16" dirty="0">
                <a:latin typeface="Arial MT"/>
                <a:cs typeface="Arial MT"/>
              </a:rPr>
              <a:t>its</a:t>
            </a:r>
            <a:r>
              <a:rPr sz="1342" spc="-7" dirty="0">
                <a:latin typeface="Arial MT"/>
                <a:cs typeface="Arial MT"/>
              </a:rPr>
              <a:t> </a:t>
            </a:r>
            <a:r>
              <a:rPr sz="1342" spc="-2" dirty="0">
                <a:latin typeface="Arial MT"/>
                <a:cs typeface="Arial MT"/>
              </a:rPr>
              <a:t>match </a:t>
            </a:r>
            <a:r>
              <a:rPr sz="1342" spc="-368" dirty="0">
                <a:latin typeface="Arial MT"/>
                <a:cs typeface="Arial MT"/>
              </a:rPr>
              <a:t> </a:t>
            </a:r>
            <a:r>
              <a:rPr sz="1342" spc="-23" dirty="0">
                <a:latin typeface="Arial MT"/>
                <a:cs typeface="Arial MT"/>
              </a:rPr>
              <a:t>against</a:t>
            </a:r>
            <a:r>
              <a:rPr sz="1342" spc="-2" dirty="0">
                <a:latin typeface="Arial MT"/>
                <a:cs typeface="Arial MT"/>
              </a:rPr>
              <a:t> </a:t>
            </a:r>
            <a:r>
              <a:rPr sz="1342" spc="-41" dirty="0">
                <a:latin typeface="Arial MT"/>
                <a:cs typeface="Arial MT"/>
              </a:rPr>
              <a:t>Iran</a:t>
            </a:r>
            <a:r>
              <a:rPr sz="1342" dirty="0">
                <a:latin typeface="Arial MT"/>
                <a:cs typeface="Arial MT"/>
              </a:rPr>
              <a:t> </a:t>
            </a:r>
            <a:r>
              <a:rPr sz="1342" spc="7" dirty="0">
                <a:latin typeface="Arial MT"/>
                <a:cs typeface="Arial MT"/>
              </a:rPr>
              <a:t>…</a:t>
            </a:r>
            <a:endParaRPr sz="1342">
              <a:latin typeface="Arial MT"/>
              <a:cs typeface="Arial MT"/>
            </a:endParaRPr>
          </a:p>
        </p:txBody>
      </p:sp>
      <p:pic>
        <p:nvPicPr>
          <p:cNvPr id="28" name="object 28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895895" y="2448432"/>
            <a:ext cx="2000109" cy="857190"/>
          </a:xfrm>
          <a:prstGeom prst="rect">
            <a:avLst/>
          </a:prstGeom>
        </p:spPr>
      </p:pic>
      <p:sp>
        <p:nvSpPr>
          <p:cNvPr id="29" name="object 29"/>
          <p:cNvSpPr txBox="1"/>
          <p:nvPr/>
        </p:nvSpPr>
        <p:spPr>
          <a:xfrm>
            <a:off x="943517" y="2472243"/>
            <a:ext cx="1904914" cy="681073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62092" rIns="0" bIns="0" rtlCol="0">
            <a:spAutoFit/>
          </a:bodyPr>
          <a:lstStyle/>
          <a:p>
            <a:pPr marL="80575" marR="77109" algn="ctr">
              <a:lnSpc>
                <a:spcPct val="102499"/>
              </a:lnSpc>
              <a:spcBef>
                <a:spcPts val="489"/>
              </a:spcBef>
            </a:pPr>
            <a:r>
              <a:rPr sz="1342" spc="-48" dirty="0">
                <a:latin typeface="Arial MT"/>
                <a:cs typeface="Arial MT"/>
              </a:rPr>
              <a:t>In</a:t>
            </a:r>
            <a:r>
              <a:rPr sz="1342" spc="-7" dirty="0">
                <a:latin typeface="Arial MT"/>
                <a:cs typeface="Arial MT"/>
              </a:rPr>
              <a:t> </a:t>
            </a:r>
            <a:r>
              <a:rPr sz="1342" spc="2" dirty="0">
                <a:latin typeface="Arial MT"/>
                <a:cs typeface="Arial MT"/>
              </a:rPr>
              <a:t>2022,</a:t>
            </a:r>
            <a:r>
              <a:rPr sz="1342" spc="-5" dirty="0">
                <a:latin typeface="Arial MT"/>
                <a:cs typeface="Arial MT"/>
              </a:rPr>
              <a:t> </a:t>
            </a:r>
            <a:r>
              <a:rPr sz="1342" spc="-14" dirty="0">
                <a:latin typeface="Arial MT"/>
                <a:cs typeface="Arial MT"/>
              </a:rPr>
              <a:t>the</a:t>
            </a:r>
            <a:r>
              <a:rPr sz="1342" spc="-5" dirty="0">
                <a:latin typeface="Arial MT"/>
                <a:cs typeface="Arial MT"/>
              </a:rPr>
              <a:t> </a:t>
            </a:r>
            <a:r>
              <a:rPr sz="1342" spc="2" dirty="0">
                <a:latin typeface="Arial MT"/>
                <a:cs typeface="Arial MT"/>
              </a:rPr>
              <a:t>32</a:t>
            </a:r>
            <a:r>
              <a:rPr sz="1342" spc="-5" dirty="0">
                <a:latin typeface="Arial MT"/>
                <a:cs typeface="Arial MT"/>
              </a:rPr>
              <a:t> </a:t>
            </a:r>
            <a:r>
              <a:rPr sz="1342" spc="-25" dirty="0">
                <a:latin typeface="Arial MT"/>
                <a:cs typeface="Arial MT"/>
              </a:rPr>
              <a:t>national </a:t>
            </a:r>
            <a:r>
              <a:rPr sz="1342" spc="-368" dirty="0">
                <a:latin typeface="Arial MT"/>
                <a:cs typeface="Arial MT"/>
              </a:rPr>
              <a:t> </a:t>
            </a:r>
            <a:r>
              <a:rPr sz="1342" spc="-16" dirty="0">
                <a:latin typeface="Arial MT"/>
                <a:cs typeface="Arial MT"/>
              </a:rPr>
              <a:t>teams</a:t>
            </a:r>
            <a:r>
              <a:rPr sz="1342" spc="-2" dirty="0">
                <a:latin typeface="Arial MT"/>
                <a:cs typeface="Arial MT"/>
              </a:rPr>
              <a:t> </a:t>
            </a:r>
            <a:r>
              <a:rPr sz="1342" spc="-30" dirty="0">
                <a:latin typeface="Arial MT"/>
                <a:cs typeface="Arial MT"/>
              </a:rPr>
              <a:t>involved</a:t>
            </a:r>
            <a:r>
              <a:rPr sz="1342" spc="-2" dirty="0">
                <a:latin typeface="Arial MT"/>
                <a:cs typeface="Arial MT"/>
              </a:rPr>
              <a:t> </a:t>
            </a:r>
            <a:r>
              <a:rPr sz="1342" spc="-36" dirty="0">
                <a:latin typeface="Arial MT"/>
                <a:cs typeface="Arial MT"/>
              </a:rPr>
              <a:t>in</a:t>
            </a:r>
            <a:r>
              <a:rPr sz="1342" dirty="0">
                <a:latin typeface="Arial MT"/>
                <a:cs typeface="Arial MT"/>
              </a:rPr>
              <a:t> </a:t>
            </a:r>
            <a:r>
              <a:rPr sz="1342" spc="-14" dirty="0">
                <a:latin typeface="Arial MT"/>
                <a:cs typeface="Arial MT"/>
              </a:rPr>
              <a:t>the </a:t>
            </a:r>
            <a:r>
              <a:rPr sz="1342" spc="-11" dirty="0">
                <a:latin typeface="Arial MT"/>
                <a:cs typeface="Arial MT"/>
              </a:rPr>
              <a:t> </a:t>
            </a:r>
            <a:r>
              <a:rPr sz="1342" spc="-9" dirty="0">
                <a:latin typeface="Arial MT"/>
                <a:cs typeface="Arial MT"/>
              </a:rPr>
              <a:t>tournament.</a:t>
            </a:r>
            <a:endParaRPr sz="1342">
              <a:latin typeface="Arial MT"/>
              <a:cs typeface="Arial MT"/>
            </a:endParaRPr>
          </a:p>
        </p:txBody>
      </p:sp>
      <p:pic>
        <p:nvPicPr>
          <p:cNvPr id="30" name="object 30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895895" y="1586787"/>
            <a:ext cx="2000109" cy="857190"/>
          </a:xfrm>
          <a:prstGeom prst="rect">
            <a:avLst/>
          </a:prstGeom>
        </p:spPr>
      </p:pic>
      <p:sp>
        <p:nvSpPr>
          <p:cNvPr id="31" name="object 31"/>
          <p:cNvSpPr txBox="1"/>
          <p:nvPr/>
        </p:nvSpPr>
        <p:spPr>
          <a:xfrm>
            <a:off x="943517" y="1610598"/>
            <a:ext cx="1904914" cy="57629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166925" rIns="0" bIns="0" rtlCol="0">
            <a:spAutoFit/>
          </a:bodyPr>
          <a:lstStyle/>
          <a:p>
            <a:pPr marL="51984" marR="48518" indent="105989">
              <a:lnSpc>
                <a:spcPct val="102499"/>
              </a:lnSpc>
              <a:spcBef>
                <a:spcPts val="1314"/>
              </a:spcBef>
            </a:pPr>
            <a:r>
              <a:rPr sz="1342" spc="-84" dirty="0">
                <a:latin typeface="Arial MT"/>
                <a:cs typeface="Arial MT"/>
              </a:rPr>
              <a:t>FI</a:t>
            </a:r>
            <a:r>
              <a:rPr sz="1342" spc="-171" dirty="0">
                <a:latin typeface="Arial MT"/>
                <a:cs typeface="Arial MT"/>
              </a:rPr>
              <a:t>F</a:t>
            </a:r>
            <a:r>
              <a:rPr sz="1342" spc="-45" dirty="0">
                <a:latin typeface="Arial MT"/>
                <a:cs typeface="Arial MT"/>
              </a:rPr>
              <a:t>A</a:t>
            </a:r>
            <a:r>
              <a:rPr sz="1342" spc="2" dirty="0">
                <a:latin typeface="Arial MT"/>
                <a:cs typeface="Arial MT"/>
              </a:rPr>
              <a:t> </a:t>
            </a:r>
            <a:r>
              <a:rPr sz="1342" spc="-68" dirty="0">
                <a:latin typeface="Arial MT"/>
                <a:cs typeface="Arial MT"/>
              </a:rPr>
              <a:t>W</a:t>
            </a:r>
            <a:r>
              <a:rPr sz="1342" spc="-11" dirty="0">
                <a:latin typeface="Arial MT"/>
                <a:cs typeface="Arial MT"/>
              </a:rPr>
              <a:t>orld</a:t>
            </a:r>
            <a:r>
              <a:rPr sz="1342" spc="2" dirty="0">
                <a:latin typeface="Arial MT"/>
                <a:cs typeface="Arial MT"/>
              </a:rPr>
              <a:t> </a:t>
            </a:r>
            <a:r>
              <a:rPr sz="1342" spc="-5" dirty="0">
                <a:latin typeface="Arial MT"/>
                <a:cs typeface="Arial MT"/>
              </a:rPr>
              <a:t>Cup</a:t>
            </a:r>
            <a:r>
              <a:rPr sz="1342" spc="2" dirty="0">
                <a:latin typeface="Arial MT"/>
                <a:cs typeface="Arial MT"/>
              </a:rPr>
              <a:t> 2026  </a:t>
            </a:r>
            <a:r>
              <a:rPr sz="1342" spc="-30" dirty="0">
                <a:latin typeface="Arial MT"/>
                <a:cs typeface="Arial MT"/>
              </a:rPr>
              <a:t>will</a:t>
            </a:r>
            <a:r>
              <a:rPr sz="1342" spc="-5" dirty="0">
                <a:latin typeface="Arial MT"/>
                <a:cs typeface="Arial MT"/>
              </a:rPr>
              <a:t> </a:t>
            </a:r>
            <a:r>
              <a:rPr sz="1342" spc="-14" dirty="0">
                <a:latin typeface="Arial MT"/>
                <a:cs typeface="Arial MT"/>
              </a:rPr>
              <a:t>expand</a:t>
            </a:r>
            <a:r>
              <a:rPr sz="1342" spc="-2" dirty="0">
                <a:latin typeface="Arial MT"/>
                <a:cs typeface="Arial MT"/>
              </a:rPr>
              <a:t> </a:t>
            </a:r>
            <a:r>
              <a:rPr sz="1342" spc="14" dirty="0">
                <a:latin typeface="Arial MT"/>
                <a:cs typeface="Arial MT"/>
              </a:rPr>
              <a:t>to</a:t>
            </a:r>
            <a:r>
              <a:rPr sz="1342" spc="-5" dirty="0">
                <a:latin typeface="Arial MT"/>
                <a:cs typeface="Arial MT"/>
              </a:rPr>
              <a:t> </a:t>
            </a:r>
            <a:r>
              <a:rPr sz="1342" spc="2" dirty="0">
                <a:latin typeface="Arial MT"/>
                <a:cs typeface="Arial MT"/>
              </a:rPr>
              <a:t>48</a:t>
            </a:r>
            <a:r>
              <a:rPr sz="1342" spc="-2" dirty="0">
                <a:latin typeface="Arial MT"/>
                <a:cs typeface="Arial MT"/>
              </a:rPr>
              <a:t> </a:t>
            </a:r>
            <a:r>
              <a:rPr sz="1342" spc="-14" dirty="0">
                <a:latin typeface="Arial MT"/>
                <a:cs typeface="Arial MT"/>
              </a:rPr>
              <a:t>teams.</a:t>
            </a:r>
            <a:endParaRPr sz="1342">
              <a:latin typeface="Arial MT"/>
              <a:cs typeface="Arial MT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859869" y="4301886"/>
            <a:ext cx="2072418" cy="596137"/>
          </a:xfrm>
          <a:prstGeom prst="rect">
            <a:avLst/>
          </a:prstGeom>
        </p:spPr>
        <p:txBody>
          <a:bodyPr vert="horz" wrap="square" lIns="0" tIns="1155" rIns="0" bIns="0" rtlCol="0">
            <a:spAutoFit/>
          </a:bodyPr>
          <a:lstStyle/>
          <a:p>
            <a:pPr algn="ctr">
              <a:spcBef>
                <a:spcPts val="9"/>
              </a:spcBef>
            </a:pPr>
            <a:r>
              <a:rPr sz="1342" spc="-23" dirty="0">
                <a:solidFill>
                  <a:srgbClr val="CB297B"/>
                </a:solidFill>
                <a:latin typeface="Arial MT"/>
                <a:cs typeface="Arial MT"/>
              </a:rPr>
              <a:t>Wikipedia</a:t>
            </a:r>
            <a:endParaRPr sz="1342">
              <a:latin typeface="Arial MT"/>
              <a:cs typeface="Arial MT"/>
            </a:endParaRPr>
          </a:p>
          <a:p>
            <a:pPr algn="ctr">
              <a:spcBef>
                <a:spcPts val="39"/>
              </a:spcBef>
            </a:pPr>
            <a:r>
              <a:rPr sz="1342" spc="-2" dirty="0">
                <a:solidFill>
                  <a:srgbClr val="CB297B"/>
                </a:solidFill>
                <a:latin typeface="Arial MT"/>
                <a:cs typeface="Arial MT"/>
              </a:rPr>
              <a:t>13M</a:t>
            </a:r>
            <a:r>
              <a:rPr sz="1342" spc="-5" dirty="0">
                <a:solidFill>
                  <a:srgbClr val="CB297B"/>
                </a:solidFill>
                <a:latin typeface="Arial MT"/>
                <a:cs typeface="Arial MT"/>
              </a:rPr>
              <a:t> </a:t>
            </a:r>
            <a:r>
              <a:rPr sz="1342" spc="-9" dirty="0">
                <a:solidFill>
                  <a:srgbClr val="CB297B"/>
                </a:solidFill>
                <a:latin typeface="Arial MT"/>
                <a:cs typeface="Arial MT"/>
              </a:rPr>
              <a:t>chunks</a:t>
            </a:r>
            <a:r>
              <a:rPr sz="1342" spc="-2" dirty="0">
                <a:solidFill>
                  <a:srgbClr val="CB297B"/>
                </a:solidFill>
                <a:latin typeface="Arial MT"/>
                <a:cs typeface="Arial MT"/>
              </a:rPr>
              <a:t> </a:t>
            </a:r>
            <a:r>
              <a:rPr sz="1342" spc="-43" dirty="0">
                <a:solidFill>
                  <a:srgbClr val="CB297B"/>
                </a:solidFill>
                <a:latin typeface="Arial MT"/>
                <a:cs typeface="Arial MT"/>
              </a:rPr>
              <a:t>(passages)</a:t>
            </a:r>
            <a:endParaRPr sz="1342">
              <a:latin typeface="Arial MT"/>
              <a:cs typeface="Arial MT"/>
            </a:endParaRPr>
          </a:p>
          <a:p>
            <a:pPr algn="ctr">
              <a:spcBef>
                <a:spcPts val="48"/>
              </a:spcBef>
            </a:pPr>
            <a:r>
              <a:rPr sz="1182" spc="-30" dirty="0">
                <a:solidFill>
                  <a:srgbClr val="CB297B"/>
                </a:solidFill>
                <a:latin typeface="Arial MT"/>
                <a:cs typeface="Arial MT"/>
              </a:rPr>
              <a:t>(called</a:t>
            </a:r>
            <a:r>
              <a:rPr sz="1182" spc="5" dirty="0">
                <a:solidFill>
                  <a:srgbClr val="CB297B"/>
                </a:solidFill>
                <a:latin typeface="Arial MT"/>
                <a:cs typeface="Arial MT"/>
              </a:rPr>
              <a:t> </a:t>
            </a:r>
            <a:r>
              <a:rPr sz="1182" i="1" spc="2" dirty="0">
                <a:solidFill>
                  <a:srgbClr val="CB297B"/>
                </a:solidFill>
              </a:rPr>
              <a:t>documents</a:t>
            </a:r>
            <a:r>
              <a:rPr sz="1182" i="1" spc="5" dirty="0">
                <a:solidFill>
                  <a:srgbClr val="CB297B"/>
                </a:solidFill>
              </a:rPr>
              <a:t> </a:t>
            </a:r>
            <a:r>
              <a:rPr sz="1182" spc="-27" dirty="0">
                <a:solidFill>
                  <a:srgbClr val="CB297B"/>
                </a:solidFill>
                <a:latin typeface="Arial MT"/>
                <a:cs typeface="Arial MT"/>
              </a:rPr>
              <a:t>in</a:t>
            </a:r>
            <a:r>
              <a:rPr sz="1182" spc="5" dirty="0">
                <a:solidFill>
                  <a:srgbClr val="CB297B"/>
                </a:solidFill>
                <a:latin typeface="Arial MT"/>
                <a:cs typeface="Arial MT"/>
              </a:rPr>
              <a:t> </a:t>
            </a:r>
            <a:r>
              <a:rPr sz="1182" spc="-9" dirty="0">
                <a:solidFill>
                  <a:srgbClr val="CB297B"/>
                </a:solidFill>
                <a:latin typeface="Arial MT"/>
                <a:cs typeface="Arial MT"/>
              </a:rPr>
              <a:t>the</a:t>
            </a:r>
            <a:r>
              <a:rPr sz="1182" spc="5" dirty="0">
                <a:solidFill>
                  <a:srgbClr val="CB297B"/>
                </a:solidFill>
                <a:latin typeface="Arial MT"/>
                <a:cs typeface="Arial MT"/>
              </a:rPr>
              <a:t> </a:t>
            </a:r>
            <a:r>
              <a:rPr sz="1182" spc="-23" dirty="0">
                <a:solidFill>
                  <a:srgbClr val="CB297B"/>
                </a:solidFill>
                <a:latin typeface="Arial MT"/>
                <a:cs typeface="Arial MT"/>
              </a:rPr>
              <a:t>paper)</a:t>
            </a:r>
            <a:endParaRPr sz="1182">
              <a:latin typeface="Arial MT"/>
              <a:cs typeface="Arial MT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8733081" y="4820969"/>
            <a:ext cx="69889" cy="128976"/>
          </a:xfrm>
          <a:prstGeom prst="rect">
            <a:avLst/>
          </a:prstGeom>
        </p:spPr>
        <p:txBody>
          <a:bodyPr vert="horz" wrap="square" lIns="0" tIns="2888" rIns="0" bIns="0" rtlCol="0">
            <a:spAutoFit/>
          </a:bodyPr>
          <a:lstStyle/>
          <a:p>
            <a:pPr marL="5776">
              <a:spcBef>
                <a:spcPts val="23"/>
              </a:spcBef>
            </a:pPr>
            <a:r>
              <a:rPr sz="819" spc="2" dirty="0">
                <a:latin typeface="Arial MT"/>
                <a:cs typeface="Arial MT"/>
              </a:rPr>
              <a:t>7</a:t>
            </a:r>
            <a:endParaRPr sz="819">
              <a:latin typeface="Arial MT"/>
              <a:cs typeface="Arial MT"/>
            </a:endParaRPr>
          </a:p>
        </p:txBody>
      </p:sp>
      <p:sp>
        <p:nvSpPr>
          <p:cNvPr id="36" name="Title 35">
            <a:extLst>
              <a:ext uri="{FF2B5EF4-FFF2-40B4-BE49-F238E27FC236}">
                <a16:creationId xmlns:a16="http://schemas.microsoft.com/office/drawing/2014/main" id="{E8FEDDD6-0B7F-4AE3-46B7-EB646667DE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Retrieval-Augmented LM</a:t>
            </a:r>
          </a:p>
        </p:txBody>
      </p:sp>
      <p:sp>
        <p:nvSpPr>
          <p:cNvPr id="37" name="Google Shape;138;g1501cc781cf_0_0">
            <a:extLst>
              <a:ext uri="{FF2B5EF4-FFF2-40B4-BE49-F238E27FC236}">
                <a16:creationId xmlns:a16="http://schemas.microsoft.com/office/drawing/2014/main" id="{EFB86FEA-2F47-F8F7-9D9A-C26D6B8FC44A}"/>
              </a:ext>
            </a:extLst>
          </p:cNvPr>
          <p:cNvSpPr txBox="1"/>
          <p:nvPr/>
        </p:nvSpPr>
        <p:spPr>
          <a:xfrm>
            <a:off x="2903308" y="4893119"/>
            <a:ext cx="3498234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[</a:t>
            </a: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Slides: </a:t>
            </a:r>
            <a:r>
              <a:rPr lang="en-US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Akari</a:t>
            </a: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 </a:t>
            </a:r>
            <a:r>
              <a:rPr lang="en-US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Asai</a:t>
            </a: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, </a:t>
            </a:r>
            <a:r>
              <a:rPr lang="en-US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Sewon</a:t>
            </a: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 Min, </a:t>
            </a:r>
            <a:r>
              <a:rPr lang="en-US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Zexuan</a:t>
            </a: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 Zhong, </a:t>
            </a:r>
            <a:r>
              <a:rPr lang="en-US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Danqi</a:t>
            </a: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 Chen</a:t>
            </a:r>
            <a:r>
              <a:rPr lang="en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]</a:t>
            </a:r>
            <a:endParaRPr sz="900" dirty="0">
              <a:solidFill>
                <a:schemeClr val="tx1">
                  <a:lumMod val="65000"/>
                  <a:lumOff val="35000"/>
                </a:schemeClr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990751" y="1848707"/>
            <a:ext cx="1020036" cy="253707"/>
          </a:xfrm>
          <a:prstGeom prst="rect">
            <a:avLst/>
          </a:prstGeom>
          <a:solidFill>
            <a:srgbClr val="00A2FF"/>
          </a:solidFill>
        </p:spPr>
        <p:txBody>
          <a:bodyPr vert="horz" wrap="square" lIns="0" tIns="22526" rIns="0" bIns="0" rtlCol="0">
            <a:spAutoFit/>
          </a:bodyPr>
          <a:lstStyle/>
          <a:p>
            <a:pPr marL="140933">
              <a:spcBef>
                <a:spcPts val="177"/>
              </a:spcBef>
            </a:pPr>
            <a:r>
              <a:rPr sz="1501" spc="30" dirty="0">
                <a:solidFill>
                  <a:srgbClr val="FFFFFF"/>
                </a:solidFill>
                <a:latin typeface="Arial MT"/>
                <a:cs typeface="Arial MT"/>
              </a:rPr>
              <a:t>Encoder</a:t>
            </a:r>
            <a:endParaRPr sz="1501">
              <a:latin typeface="Arial MT"/>
              <a:cs typeface="Arial MT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4031113" y="1943199"/>
            <a:ext cx="3676404" cy="1743764"/>
            <a:chOff x="8862767" y="4272637"/>
            <a:chExt cx="8083550" cy="3834129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542862" y="4495653"/>
              <a:ext cx="6403398" cy="2687122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0595216" y="4527066"/>
              <a:ext cx="6299200" cy="2582545"/>
            </a:xfrm>
            <a:custGeom>
              <a:avLst/>
              <a:gdLst/>
              <a:ahLst/>
              <a:cxnLst/>
              <a:rect l="l" t="t" r="r" b="b"/>
              <a:pathLst>
                <a:path w="6299200" h="2582545">
                  <a:moveTo>
                    <a:pt x="6298689" y="0"/>
                  </a:moveTo>
                  <a:lnTo>
                    <a:pt x="0" y="0"/>
                  </a:lnTo>
                  <a:lnTo>
                    <a:pt x="0" y="2582413"/>
                  </a:lnTo>
                  <a:lnTo>
                    <a:pt x="6298689" y="2582413"/>
                  </a:lnTo>
                  <a:lnTo>
                    <a:pt x="6298689" y="0"/>
                  </a:lnTo>
                  <a:close/>
                </a:path>
              </a:pathLst>
            </a:custGeom>
            <a:solidFill>
              <a:srgbClr val="E4E3E5"/>
            </a:solidFill>
          </p:spPr>
          <p:txBody>
            <a:bodyPr wrap="square" lIns="0" tIns="0" rIns="0" bIns="0" rtlCol="0"/>
            <a:lstStyle/>
            <a:p>
              <a:endParaRPr sz="637"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256465" y="5394118"/>
              <a:ext cx="189242" cy="18924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620685" y="5956572"/>
              <a:ext cx="189242" cy="189242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466628" y="5394118"/>
              <a:ext cx="189242" cy="189242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307240" y="4981122"/>
              <a:ext cx="189242" cy="189242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105504" y="6508299"/>
              <a:ext cx="189242" cy="189242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722575" y="6740131"/>
              <a:ext cx="189242" cy="189242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541704" y="6181202"/>
              <a:ext cx="189242" cy="189242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548643" y="5406505"/>
              <a:ext cx="189242" cy="189242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105504" y="5771556"/>
              <a:ext cx="189242" cy="189242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400097" y="6181202"/>
              <a:ext cx="189242" cy="189242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683312" y="6358090"/>
              <a:ext cx="189242" cy="189242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739676" y="6788137"/>
              <a:ext cx="189242" cy="189242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208604" y="5723651"/>
              <a:ext cx="189242" cy="189242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862767" y="4272637"/>
              <a:ext cx="4400011" cy="2016414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8890310" y="6747487"/>
              <a:ext cx="2072005" cy="1358900"/>
            </a:xfrm>
            <a:custGeom>
              <a:avLst/>
              <a:gdLst/>
              <a:ahLst/>
              <a:cxnLst/>
              <a:rect l="l" t="t" r="r" b="b"/>
              <a:pathLst>
                <a:path w="2072004" h="1358900">
                  <a:moveTo>
                    <a:pt x="35083" y="1346200"/>
                  </a:moveTo>
                  <a:lnTo>
                    <a:pt x="9732" y="1346200"/>
                  </a:lnTo>
                  <a:lnTo>
                    <a:pt x="8176" y="1358900"/>
                  </a:lnTo>
                  <a:lnTo>
                    <a:pt x="32926" y="1358900"/>
                  </a:lnTo>
                  <a:lnTo>
                    <a:pt x="35083" y="1346200"/>
                  </a:lnTo>
                  <a:close/>
                </a:path>
                <a:path w="2072004" h="1358900">
                  <a:moveTo>
                    <a:pt x="8326" y="1336457"/>
                  </a:moveTo>
                  <a:lnTo>
                    <a:pt x="2184" y="1346200"/>
                  </a:lnTo>
                  <a:lnTo>
                    <a:pt x="10053" y="1346200"/>
                  </a:lnTo>
                  <a:lnTo>
                    <a:pt x="8326" y="1336457"/>
                  </a:lnTo>
                  <a:close/>
                </a:path>
                <a:path w="2072004" h="1358900">
                  <a:moveTo>
                    <a:pt x="59833" y="1333500"/>
                  </a:moveTo>
                  <a:lnTo>
                    <a:pt x="18370" y="1333500"/>
                  </a:lnTo>
                  <a:lnTo>
                    <a:pt x="10053" y="1346200"/>
                  </a:lnTo>
                  <a:lnTo>
                    <a:pt x="55538" y="1346200"/>
                  </a:lnTo>
                  <a:lnTo>
                    <a:pt x="59833" y="1333500"/>
                  </a:lnTo>
                  <a:close/>
                </a:path>
                <a:path w="2072004" h="1358900">
                  <a:moveTo>
                    <a:pt x="10190" y="1333500"/>
                  </a:moveTo>
                  <a:lnTo>
                    <a:pt x="7801" y="1333500"/>
                  </a:lnTo>
                  <a:lnTo>
                    <a:pt x="8326" y="1336457"/>
                  </a:lnTo>
                  <a:lnTo>
                    <a:pt x="10190" y="1333500"/>
                  </a:lnTo>
                  <a:close/>
                </a:path>
                <a:path w="2072004" h="1358900">
                  <a:moveTo>
                    <a:pt x="66810" y="1320800"/>
                  </a:moveTo>
                  <a:lnTo>
                    <a:pt x="5800" y="1320800"/>
                  </a:lnTo>
                  <a:lnTo>
                    <a:pt x="0" y="1333500"/>
                  </a:lnTo>
                  <a:lnTo>
                    <a:pt x="69477" y="1333500"/>
                  </a:lnTo>
                  <a:lnTo>
                    <a:pt x="66810" y="1320800"/>
                  </a:lnTo>
                  <a:close/>
                </a:path>
                <a:path w="2072004" h="1358900">
                  <a:moveTo>
                    <a:pt x="83556" y="1320800"/>
                  </a:moveTo>
                  <a:lnTo>
                    <a:pt x="70568" y="1320800"/>
                  </a:lnTo>
                  <a:lnTo>
                    <a:pt x="69477" y="1333500"/>
                  </a:lnTo>
                  <a:lnTo>
                    <a:pt x="78547" y="1333500"/>
                  </a:lnTo>
                  <a:lnTo>
                    <a:pt x="83556" y="1320800"/>
                  </a:lnTo>
                  <a:close/>
                </a:path>
                <a:path w="2072004" h="1358900">
                  <a:moveTo>
                    <a:pt x="16925" y="1308100"/>
                  </a:moveTo>
                  <a:lnTo>
                    <a:pt x="7673" y="1308100"/>
                  </a:lnTo>
                  <a:lnTo>
                    <a:pt x="354" y="1320800"/>
                  </a:lnTo>
                  <a:lnTo>
                    <a:pt x="22347" y="1320800"/>
                  </a:lnTo>
                  <a:lnTo>
                    <a:pt x="16925" y="1308100"/>
                  </a:lnTo>
                  <a:close/>
                </a:path>
                <a:path w="2072004" h="1358900">
                  <a:moveTo>
                    <a:pt x="30555" y="1308100"/>
                  </a:moveTo>
                  <a:lnTo>
                    <a:pt x="22466" y="1308100"/>
                  </a:lnTo>
                  <a:lnTo>
                    <a:pt x="26303" y="1320800"/>
                  </a:lnTo>
                  <a:lnTo>
                    <a:pt x="30555" y="1308100"/>
                  </a:lnTo>
                  <a:close/>
                </a:path>
                <a:path w="2072004" h="1358900">
                  <a:moveTo>
                    <a:pt x="81048" y="1308100"/>
                  </a:moveTo>
                  <a:lnTo>
                    <a:pt x="36326" y="1308100"/>
                  </a:lnTo>
                  <a:lnTo>
                    <a:pt x="30841" y="1320800"/>
                  </a:lnTo>
                  <a:lnTo>
                    <a:pt x="81926" y="1320800"/>
                  </a:lnTo>
                  <a:lnTo>
                    <a:pt x="81048" y="1308100"/>
                  </a:lnTo>
                  <a:close/>
                </a:path>
                <a:path w="2072004" h="1358900">
                  <a:moveTo>
                    <a:pt x="99999" y="1308100"/>
                  </a:moveTo>
                  <a:lnTo>
                    <a:pt x="81048" y="1308100"/>
                  </a:lnTo>
                  <a:lnTo>
                    <a:pt x="84840" y="1320800"/>
                  </a:lnTo>
                  <a:lnTo>
                    <a:pt x="95724" y="1320800"/>
                  </a:lnTo>
                  <a:lnTo>
                    <a:pt x="99999" y="1308100"/>
                  </a:lnTo>
                  <a:close/>
                </a:path>
                <a:path w="2072004" h="1358900">
                  <a:moveTo>
                    <a:pt x="27796" y="1295400"/>
                  </a:moveTo>
                  <a:lnTo>
                    <a:pt x="25892" y="1295400"/>
                  </a:lnTo>
                  <a:lnTo>
                    <a:pt x="25145" y="1308100"/>
                  </a:lnTo>
                  <a:lnTo>
                    <a:pt x="27796" y="1295400"/>
                  </a:lnTo>
                  <a:close/>
                </a:path>
                <a:path w="2072004" h="1358900">
                  <a:moveTo>
                    <a:pt x="37269" y="1300347"/>
                  </a:moveTo>
                  <a:lnTo>
                    <a:pt x="32720" y="1308100"/>
                  </a:lnTo>
                  <a:lnTo>
                    <a:pt x="36811" y="1308100"/>
                  </a:lnTo>
                  <a:lnTo>
                    <a:pt x="37269" y="1300347"/>
                  </a:lnTo>
                  <a:close/>
                </a:path>
                <a:path w="2072004" h="1358900">
                  <a:moveTo>
                    <a:pt x="79008" y="1282700"/>
                  </a:moveTo>
                  <a:lnTo>
                    <a:pt x="76203" y="1282700"/>
                  </a:lnTo>
                  <a:lnTo>
                    <a:pt x="77845" y="1295400"/>
                  </a:lnTo>
                  <a:lnTo>
                    <a:pt x="42789" y="1295400"/>
                  </a:lnTo>
                  <a:lnTo>
                    <a:pt x="39049" y="1308100"/>
                  </a:lnTo>
                  <a:lnTo>
                    <a:pt x="90729" y="1308100"/>
                  </a:lnTo>
                  <a:lnTo>
                    <a:pt x="84005" y="1295400"/>
                  </a:lnTo>
                  <a:lnTo>
                    <a:pt x="79008" y="1282700"/>
                  </a:lnTo>
                  <a:close/>
                </a:path>
                <a:path w="2072004" h="1358900">
                  <a:moveTo>
                    <a:pt x="149288" y="1270000"/>
                  </a:moveTo>
                  <a:lnTo>
                    <a:pt x="71689" y="1270000"/>
                  </a:lnTo>
                  <a:lnTo>
                    <a:pt x="71401" y="1271258"/>
                  </a:lnTo>
                  <a:lnTo>
                    <a:pt x="79008" y="1282700"/>
                  </a:lnTo>
                  <a:lnTo>
                    <a:pt x="84005" y="1295400"/>
                  </a:lnTo>
                  <a:lnTo>
                    <a:pt x="90729" y="1308100"/>
                  </a:lnTo>
                  <a:lnTo>
                    <a:pt x="95300" y="1308100"/>
                  </a:lnTo>
                  <a:lnTo>
                    <a:pt x="95808" y="1295400"/>
                  </a:lnTo>
                  <a:lnTo>
                    <a:pt x="91331" y="1295400"/>
                  </a:lnTo>
                  <a:lnTo>
                    <a:pt x="85720" y="1282700"/>
                  </a:lnTo>
                  <a:lnTo>
                    <a:pt x="140791" y="1282700"/>
                  </a:lnTo>
                  <a:lnTo>
                    <a:pt x="149288" y="1270000"/>
                  </a:lnTo>
                  <a:close/>
                </a:path>
                <a:path w="2072004" h="1358900">
                  <a:moveTo>
                    <a:pt x="129362" y="1282700"/>
                  </a:moveTo>
                  <a:lnTo>
                    <a:pt x="93684" y="1282700"/>
                  </a:lnTo>
                  <a:lnTo>
                    <a:pt x="95808" y="1295400"/>
                  </a:lnTo>
                  <a:lnTo>
                    <a:pt x="95300" y="1308100"/>
                  </a:lnTo>
                  <a:lnTo>
                    <a:pt x="112877" y="1308100"/>
                  </a:lnTo>
                  <a:lnTo>
                    <a:pt x="116377" y="1295400"/>
                  </a:lnTo>
                  <a:lnTo>
                    <a:pt x="129859" y="1295400"/>
                  </a:lnTo>
                  <a:lnTo>
                    <a:pt x="129362" y="1282700"/>
                  </a:lnTo>
                  <a:close/>
                </a:path>
                <a:path w="2072004" h="1358900">
                  <a:moveTo>
                    <a:pt x="40172" y="1295400"/>
                  </a:moveTo>
                  <a:lnTo>
                    <a:pt x="37562" y="1295400"/>
                  </a:lnTo>
                  <a:lnTo>
                    <a:pt x="37269" y="1300347"/>
                  </a:lnTo>
                  <a:lnTo>
                    <a:pt x="40172" y="1295400"/>
                  </a:lnTo>
                  <a:close/>
                </a:path>
                <a:path w="2072004" h="1358900">
                  <a:moveTo>
                    <a:pt x="43235" y="1282700"/>
                  </a:moveTo>
                  <a:lnTo>
                    <a:pt x="39405" y="1282700"/>
                  </a:lnTo>
                  <a:lnTo>
                    <a:pt x="38800" y="1295400"/>
                  </a:lnTo>
                  <a:lnTo>
                    <a:pt x="44847" y="1295400"/>
                  </a:lnTo>
                  <a:lnTo>
                    <a:pt x="43235" y="1282700"/>
                  </a:lnTo>
                  <a:close/>
                </a:path>
                <a:path w="2072004" h="1358900">
                  <a:moveTo>
                    <a:pt x="52528" y="1285434"/>
                  </a:moveTo>
                  <a:lnTo>
                    <a:pt x="48126" y="1295400"/>
                  </a:lnTo>
                  <a:lnTo>
                    <a:pt x="53931" y="1295400"/>
                  </a:lnTo>
                  <a:lnTo>
                    <a:pt x="52528" y="1285434"/>
                  </a:lnTo>
                  <a:close/>
                </a:path>
                <a:path w="2072004" h="1358900">
                  <a:moveTo>
                    <a:pt x="76203" y="1282700"/>
                  </a:moveTo>
                  <a:lnTo>
                    <a:pt x="65496" y="1282700"/>
                  </a:lnTo>
                  <a:lnTo>
                    <a:pt x="58088" y="1295400"/>
                  </a:lnTo>
                  <a:lnTo>
                    <a:pt x="70358" y="1295400"/>
                  </a:lnTo>
                  <a:lnTo>
                    <a:pt x="76203" y="1282700"/>
                  </a:lnTo>
                  <a:close/>
                </a:path>
                <a:path w="2072004" h="1358900">
                  <a:moveTo>
                    <a:pt x="89854" y="1282700"/>
                  </a:moveTo>
                  <a:lnTo>
                    <a:pt x="85720" y="1282700"/>
                  </a:lnTo>
                  <a:lnTo>
                    <a:pt x="91331" y="1295400"/>
                  </a:lnTo>
                  <a:lnTo>
                    <a:pt x="92310" y="1295400"/>
                  </a:lnTo>
                  <a:lnTo>
                    <a:pt x="89854" y="1282700"/>
                  </a:lnTo>
                  <a:close/>
                </a:path>
                <a:path w="2072004" h="1358900">
                  <a:moveTo>
                    <a:pt x="93684" y="1282700"/>
                  </a:moveTo>
                  <a:lnTo>
                    <a:pt x="89854" y="1282700"/>
                  </a:lnTo>
                  <a:lnTo>
                    <a:pt x="92310" y="1295400"/>
                  </a:lnTo>
                  <a:lnTo>
                    <a:pt x="95808" y="1295400"/>
                  </a:lnTo>
                  <a:lnTo>
                    <a:pt x="93684" y="1282700"/>
                  </a:lnTo>
                  <a:close/>
                </a:path>
                <a:path w="2072004" h="1358900">
                  <a:moveTo>
                    <a:pt x="148543" y="1282700"/>
                  </a:moveTo>
                  <a:lnTo>
                    <a:pt x="133647" y="1282700"/>
                  </a:lnTo>
                  <a:lnTo>
                    <a:pt x="129859" y="1295400"/>
                  </a:lnTo>
                  <a:lnTo>
                    <a:pt x="138345" y="1295400"/>
                  </a:lnTo>
                  <a:lnTo>
                    <a:pt x="148543" y="1282700"/>
                  </a:lnTo>
                  <a:close/>
                </a:path>
                <a:path w="2072004" h="1358900">
                  <a:moveTo>
                    <a:pt x="53736" y="1282700"/>
                  </a:moveTo>
                  <a:lnTo>
                    <a:pt x="52143" y="1282700"/>
                  </a:lnTo>
                  <a:lnTo>
                    <a:pt x="52528" y="1285434"/>
                  </a:lnTo>
                  <a:lnTo>
                    <a:pt x="53736" y="1282700"/>
                  </a:lnTo>
                  <a:close/>
                </a:path>
                <a:path w="2072004" h="1358900">
                  <a:moveTo>
                    <a:pt x="70564" y="1270000"/>
                  </a:moveTo>
                  <a:lnTo>
                    <a:pt x="61830" y="1270000"/>
                  </a:lnTo>
                  <a:lnTo>
                    <a:pt x="53736" y="1282700"/>
                  </a:lnTo>
                  <a:lnTo>
                    <a:pt x="68782" y="1282700"/>
                  </a:lnTo>
                  <a:lnTo>
                    <a:pt x="71401" y="1271258"/>
                  </a:lnTo>
                  <a:lnTo>
                    <a:pt x="70564" y="1270000"/>
                  </a:lnTo>
                  <a:close/>
                </a:path>
                <a:path w="2072004" h="1358900">
                  <a:moveTo>
                    <a:pt x="71689" y="1270000"/>
                  </a:moveTo>
                  <a:lnTo>
                    <a:pt x="70564" y="1270000"/>
                  </a:lnTo>
                  <a:lnTo>
                    <a:pt x="71401" y="1271258"/>
                  </a:lnTo>
                  <a:lnTo>
                    <a:pt x="71689" y="1270000"/>
                  </a:lnTo>
                  <a:close/>
                </a:path>
                <a:path w="2072004" h="1358900">
                  <a:moveTo>
                    <a:pt x="89542" y="1257300"/>
                  </a:moveTo>
                  <a:lnTo>
                    <a:pt x="81963" y="1257300"/>
                  </a:lnTo>
                  <a:lnTo>
                    <a:pt x="80212" y="1270000"/>
                  </a:lnTo>
                  <a:lnTo>
                    <a:pt x="89542" y="1257300"/>
                  </a:lnTo>
                  <a:close/>
                </a:path>
                <a:path w="2072004" h="1358900">
                  <a:moveTo>
                    <a:pt x="120452" y="1244600"/>
                  </a:moveTo>
                  <a:lnTo>
                    <a:pt x="120040" y="1244600"/>
                  </a:lnTo>
                  <a:lnTo>
                    <a:pt x="101385" y="1257300"/>
                  </a:lnTo>
                  <a:lnTo>
                    <a:pt x="93512" y="1270000"/>
                  </a:lnTo>
                  <a:lnTo>
                    <a:pt x="101092" y="1270000"/>
                  </a:lnTo>
                  <a:lnTo>
                    <a:pt x="108742" y="1257300"/>
                  </a:lnTo>
                  <a:lnTo>
                    <a:pt x="115820" y="1257300"/>
                  </a:lnTo>
                  <a:lnTo>
                    <a:pt x="120452" y="1244600"/>
                  </a:lnTo>
                  <a:close/>
                </a:path>
                <a:path w="2072004" h="1358900">
                  <a:moveTo>
                    <a:pt x="148400" y="1257300"/>
                  </a:moveTo>
                  <a:lnTo>
                    <a:pt x="113980" y="1257300"/>
                  </a:lnTo>
                  <a:lnTo>
                    <a:pt x="107134" y="1270000"/>
                  </a:lnTo>
                  <a:lnTo>
                    <a:pt x="152830" y="1270000"/>
                  </a:lnTo>
                  <a:lnTo>
                    <a:pt x="148400" y="1257300"/>
                  </a:lnTo>
                  <a:close/>
                </a:path>
                <a:path w="2072004" h="1358900">
                  <a:moveTo>
                    <a:pt x="179879" y="1257300"/>
                  </a:moveTo>
                  <a:lnTo>
                    <a:pt x="165810" y="1257300"/>
                  </a:lnTo>
                  <a:lnTo>
                    <a:pt x="152830" y="1270000"/>
                  </a:lnTo>
                  <a:lnTo>
                    <a:pt x="170712" y="1270000"/>
                  </a:lnTo>
                  <a:lnTo>
                    <a:pt x="179879" y="1257300"/>
                  </a:lnTo>
                  <a:close/>
                </a:path>
                <a:path w="2072004" h="1358900">
                  <a:moveTo>
                    <a:pt x="189337" y="1231900"/>
                  </a:moveTo>
                  <a:lnTo>
                    <a:pt x="127741" y="1231900"/>
                  </a:lnTo>
                  <a:lnTo>
                    <a:pt x="128609" y="1244600"/>
                  </a:lnTo>
                  <a:lnTo>
                    <a:pt x="124555" y="1257300"/>
                  </a:lnTo>
                  <a:lnTo>
                    <a:pt x="191661" y="1257300"/>
                  </a:lnTo>
                  <a:lnTo>
                    <a:pt x="207291" y="1244600"/>
                  </a:lnTo>
                  <a:lnTo>
                    <a:pt x="183128" y="1244600"/>
                  </a:lnTo>
                  <a:lnTo>
                    <a:pt x="189337" y="1231900"/>
                  </a:lnTo>
                  <a:close/>
                </a:path>
                <a:path w="2072004" h="1358900">
                  <a:moveTo>
                    <a:pt x="235447" y="1219200"/>
                  </a:moveTo>
                  <a:lnTo>
                    <a:pt x="221564" y="1219200"/>
                  </a:lnTo>
                  <a:lnTo>
                    <a:pt x="220733" y="1231900"/>
                  </a:lnTo>
                  <a:lnTo>
                    <a:pt x="189337" y="1231900"/>
                  </a:lnTo>
                  <a:lnTo>
                    <a:pt x="190845" y="1244600"/>
                  </a:lnTo>
                  <a:lnTo>
                    <a:pt x="214143" y="1244600"/>
                  </a:lnTo>
                  <a:lnTo>
                    <a:pt x="227038" y="1231900"/>
                  </a:lnTo>
                  <a:lnTo>
                    <a:pt x="235447" y="1219200"/>
                  </a:lnTo>
                  <a:close/>
                </a:path>
                <a:path w="2072004" h="1358900">
                  <a:moveTo>
                    <a:pt x="228678" y="1231900"/>
                  </a:moveTo>
                  <a:lnTo>
                    <a:pt x="227677" y="1231900"/>
                  </a:lnTo>
                  <a:lnTo>
                    <a:pt x="225281" y="1244600"/>
                  </a:lnTo>
                  <a:lnTo>
                    <a:pt x="228678" y="1231900"/>
                  </a:lnTo>
                  <a:close/>
                </a:path>
                <a:path w="2072004" h="1358900">
                  <a:moveTo>
                    <a:pt x="221564" y="1219200"/>
                  </a:moveTo>
                  <a:lnTo>
                    <a:pt x="179457" y="1219200"/>
                  </a:lnTo>
                  <a:lnTo>
                    <a:pt x="164835" y="1231900"/>
                  </a:lnTo>
                  <a:lnTo>
                    <a:pt x="220733" y="1231900"/>
                  </a:lnTo>
                  <a:lnTo>
                    <a:pt x="221564" y="1219200"/>
                  </a:lnTo>
                  <a:close/>
                </a:path>
                <a:path w="2072004" h="1358900">
                  <a:moveTo>
                    <a:pt x="269254" y="1193800"/>
                  </a:moveTo>
                  <a:lnTo>
                    <a:pt x="190980" y="1193800"/>
                  </a:lnTo>
                  <a:lnTo>
                    <a:pt x="191185" y="1206500"/>
                  </a:lnTo>
                  <a:lnTo>
                    <a:pt x="190368" y="1206500"/>
                  </a:lnTo>
                  <a:lnTo>
                    <a:pt x="183092" y="1219200"/>
                  </a:lnTo>
                  <a:lnTo>
                    <a:pt x="250615" y="1219200"/>
                  </a:lnTo>
                  <a:lnTo>
                    <a:pt x="257567" y="1206500"/>
                  </a:lnTo>
                  <a:lnTo>
                    <a:pt x="268938" y="1200453"/>
                  </a:lnTo>
                  <a:lnTo>
                    <a:pt x="269254" y="1193800"/>
                  </a:lnTo>
                  <a:close/>
                </a:path>
                <a:path w="2072004" h="1358900">
                  <a:moveTo>
                    <a:pt x="190295" y="1193800"/>
                  </a:moveTo>
                  <a:lnTo>
                    <a:pt x="182827" y="1193800"/>
                  </a:lnTo>
                  <a:lnTo>
                    <a:pt x="180963" y="1206500"/>
                  </a:lnTo>
                  <a:lnTo>
                    <a:pt x="190295" y="1193800"/>
                  </a:lnTo>
                  <a:close/>
                </a:path>
                <a:path w="2072004" h="1358900">
                  <a:moveTo>
                    <a:pt x="271411" y="1199138"/>
                  </a:moveTo>
                  <a:lnTo>
                    <a:pt x="268938" y="1200453"/>
                  </a:lnTo>
                  <a:lnTo>
                    <a:pt x="268651" y="1206500"/>
                  </a:lnTo>
                  <a:lnTo>
                    <a:pt x="269955" y="1206500"/>
                  </a:lnTo>
                  <a:lnTo>
                    <a:pt x="271411" y="1199138"/>
                  </a:lnTo>
                  <a:close/>
                </a:path>
                <a:path w="2072004" h="1358900">
                  <a:moveTo>
                    <a:pt x="281451" y="1193800"/>
                  </a:moveTo>
                  <a:lnTo>
                    <a:pt x="272467" y="1193800"/>
                  </a:lnTo>
                  <a:lnTo>
                    <a:pt x="271411" y="1199138"/>
                  </a:lnTo>
                  <a:lnTo>
                    <a:pt x="281451" y="1193800"/>
                  </a:lnTo>
                  <a:close/>
                </a:path>
                <a:path w="2072004" h="1358900">
                  <a:moveTo>
                    <a:pt x="217785" y="1181100"/>
                  </a:moveTo>
                  <a:lnTo>
                    <a:pt x="211275" y="1181100"/>
                  </a:lnTo>
                  <a:lnTo>
                    <a:pt x="201672" y="1193800"/>
                  </a:lnTo>
                  <a:lnTo>
                    <a:pt x="212632" y="1193800"/>
                  </a:lnTo>
                  <a:lnTo>
                    <a:pt x="217785" y="1181100"/>
                  </a:lnTo>
                  <a:close/>
                </a:path>
                <a:path w="2072004" h="1358900">
                  <a:moveTo>
                    <a:pt x="236397" y="1181100"/>
                  </a:moveTo>
                  <a:lnTo>
                    <a:pt x="230131" y="1181100"/>
                  </a:lnTo>
                  <a:lnTo>
                    <a:pt x="212632" y="1193800"/>
                  </a:lnTo>
                  <a:lnTo>
                    <a:pt x="233662" y="1193800"/>
                  </a:lnTo>
                  <a:lnTo>
                    <a:pt x="236397" y="1181100"/>
                  </a:lnTo>
                  <a:close/>
                </a:path>
                <a:path w="2072004" h="1358900">
                  <a:moveTo>
                    <a:pt x="276845" y="1181100"/>
                  </a:moveTo>
                  <a:lnTo>
                    <a:pt x="246702" y="1181100"/>
                  </a:lnTo>
                  <a:lnTo>
                    <a:pt x="236351" y="1193800"/>
                  </a:lnTo>
                  <a:lnTo>
                    <a:pt x="284438" y="1193800"/>
                  </a:lnTo>
                  <a:lnTo>
                    <a:pt x="276845" y="1181100"/>
                  </a:lnTo>
                  <a:close/>
                </a:path>
                <a:path w="2072004" h="1358900">
                  <a:moveTo>
                    <a:pt x="281988" y="1168400"/>
                  </a:moveTo>
                  <a:lnTo>
                    <a:pt x="230205" y="1168400"/>
                  </a:lnTo>
                  <a:lnTo>
                    <a:pt x="229537" y="1181100"/>
                  </a:lnTo>
                  <a:lnTo>
                    <a:pt x="268990" y="1181100"/>
                  </a:lnTo>
                  <a:lnTo>
                    <a:pt x="281988" y="1168400"/>
                  </a:lnTo>
                  <a:close/>
                </a:path>
                <a:path w="2072004" h="1358900">
                  <a:moveTo>
                    <a:pt x="315448" y="1168400"/>
                  </a:moveTo>
                  <a:lnTo>
                    <a:pt x="290570" y="1168400"/>
                  </a:lnTo>
                  <a:lnTo>
                    <a:pt x="292631" y="1181100"/>
                  </a:lnTo>
                  <a:lnTo>
                    <a:pt x="306627" y="1181100"/>
                  </a:lnTo>
                  <a:lnTo>
                    <a:pt x="315448" y="1168400"/>
                  </a:lnTo>
                  <a:close/>
                </a:path>
                <a:path w="2072004" h="1358900">
                  <a:moveTo>
                    <a:pt x="245515" y="1155700"/>
                  </a:moveTo>
                  <a:lnTo>
                    <a:pt x="242281" y="1155700"/>
                  </a:lnTo>
                  <a:lnTo>
                    <a:pt x="241659" y="1168400"/>
                  </a:lnTo>
                  <a:lnTo>
                    <a:pt x="242964" y="1168400"/>
                  </a:lnTo>
                  <a:lnTo>
                    <a:pt x="245515" y="1155700"/>
                  </a:lnTo>
                  <a:close/>
                </a:path>
                <a:path w="2072004" h="1358900">
                  <a:moveTo>
                    <a:pt x="321952" y="1155700"/>
                  </a:moveTo>
                  <a:lnTo>
                    <a:pt x="253015" y="1155700"/>
                  </a:lnTo>
                  <a:lnTo>
                    <a:pt x="245242" y="1168400"/>
                  </a:lnTo>
                  <a:lnTo>
                    <a:pt x="316944" y="1168400"/>
                  </a:lnTo>
                  <a:lnTo>
                    <a:pt x="321952" y="1155700"/>
                  </a:lnTo>
                  <a:close/>
                </a:path>
                <a:path w="2072004" h="1358900">
                  <a:moveTo>
                    <a:pt x="330749" y="1155700"/>
                  </a:moveTo>
                  <a:lnTo>
                    <a:pt x="321952" y="1155700"/>
                  </a:lnTo>
                  <a:lnTo>
                    <a:pt x="319949" y="1168400"/>
                  </a:lnTo>
                  <a:lnTo>
                    <a:pt x="324693" y="1168400"/>
                  </a:lnTo>
                  <a:lnTo>
                    <a:pt x="330749" y="1155700"/>
                  </a:lnTo>
                  <a:close/>
                </a:path>
                <a:path w="2072004" h="1358900">
                  <a:moveTo>
                    <a:pt x="344809" y="1155700"/>
                  </a:moveTo>
                  <a:lnTo>
                    <a:pt x="335333" y="1155700"/>
                  </a:lnTo>
                  <a:lnTo>
                    <a:pt x="343828" y="1168400"/>
                  </a:lnTo>
                  <a:lnTo>
                    <a:pt x="344809" y="1155700"/>
                  </a:lnTo>
                  <a:close/>
                </a:path>
                <a:path w="2072004" h="1358900">
                  <a:moveTo>
                    <a:pt x="311325" y="1143000"/>
                  </a:moveTo>
                  <a:lnTo>
                    <a:pt x="290273" y="1143000"/>
                  </a:lnTo>
                  <a:lnTo>
                    <a:pt x="276463" y="1155700"/>
                  </a:lnTo>
                  <a:lnTo>
                    <a:pt x="306812" y="1155700"/>
                  </a:lnTo>
                  <a:lnTo>
                    <a:pt x="311325" y="1143000"/>
                  </a:lnTo>
                  <a:close/>
                </a:path>
                <a:path w="2072004" h="1358900">
                  <a:moveTo>
                    <a:pt x="353823" y="1143000"/>
                  </a:moveTo>
                  <a:lnTo>
                    <a:pt x="314158" y="1143000"/>
                  </a:lnTo>
                  <a:lnTo>
                    <a:pt x="310204" y="1155700"/>
                  </a:lnTo>
                  <a:lnTo>
                    <a:pt x="355386" y="1155700"/>
                  </a:lnTo>
                  <a:lnTo>
                    <a:pt x="353823" y="1143000"/>
                  </a:lnTo>
                  <a:close/>
                </a:path>
                <a:path w="2072004" h="1358900">
                  <a:moveTo>
                    <a:pt x="314029" y="1130300"/>
                  </a:moveTo>
                  <a:lnTo>
                    <a:pt x="286012" y="1130300"/>
                  </a:lnTo>
                  <a:lnTo>
                    <a:pt x="288723" y="1143000"/>
                  </a:lnTo>
                  <a:lnTo>
                    <a:pt x="317752" y="1143000"/>
                  </a:lnTo>
                  <a:lnTo>
                    <a:pt x="314029" y="1130300"/>
                  </a:lnTo>
                  <a:close/>
                </a:path>
                <a:path w="2072004" h="1358900">
                  <a:moveTo>
                    <a:pt x="379961" y="1130300"/>
                  </a:moveTo>
                  <a:lnTo>
                    <a:pt x="318205" y="1130300"/>
                  </a:lnTo>
                  <a:lnTo>
                    <a:pt x="317752" y="1143000"/>
                  </a:lnTo>
                  <a:lnTo>
                    <a:pt x="372302" y="1143000"/>
                  </a:lnTo>
                  <a:lnTo>
                    <a:pt x="379961" y="1130300"/>
                  </a:lnTo>
                  <a:close/>
                </a:path>
                <a:path w="2072004" h="1358900">
                  <a:moveTo>
                    <a:pt x="311715" y="1117600"/>
                  </a:moveTo>
                  <a:lnTo>
                    <a:pt x="308541" y="1117600"/>
                  </a:lnTo>
                  <a:lnTo>
                    <a:pt x="305393" y="1130300"/>
                  </a:lnTo>
                  <a:lnTo>
                    <a:pt x="316152" y="1130300"/>
                  </a:lnTo>
                  <a:lnTo>
                    <a:pt x="311715" y="1117600"/>
                  </a:lnTo>
                  <a:close/>
                </a:path>
                <a:path w="2072004" h="1358900">
                  <a:moveTo>
                    <a:pt x="318421" y="1129095"/>
                  </a:moveTo>
                  <a:lnTo>
                    <a:pt x="316152" y="1130300"/>
                  </a:lnTo>
                  <a:lnTo>
                    <a:pt x="318559" y="1130300"/>
                  </a:lnTo>
                  <a:lnTo>
                    <a:pt x="318421" y="1129095"/>
                  </a:lnTo>
                  <a:close/>
                </a:path>
                <a:path w="2072004" h="1358900">
                  <a:moveTo>
                    <a:pt x="416942" y="1104900"/>
                  </a:moveTo>
                  <a:lnTo>
                    <a:pt x="340730" y="1104900"/>
                  </a:lnTo>
                  <a:lnTo>
                    <a:pt x="340064" y="1117600"/>
                  </a:lnTo>
                  <a:lnTo>
                    <a:pt x="318948" y="1128814"/>
                  </a:lnTo>
                  <a:lnTo>
                    <a:pt x="318559" y="1130300"/>
                  </a:lnTo>
                  <a:lnTo>
                    <a:pt x="392027" y="1130300"/>
                  </a:lnTo>
                  <a:lnTo>
                    <a:pt x="398080" y="1117600"/>
                  </a:lnTo>
                  <a:lnTo>
                    <a:pt x="414525" y="1117600"/>
                  </a:lnTo>
                  <a:lnTo>
                    <a:pt x="416942" y="1104900"/>
                  </a:lnTo>
                  <a:close/>
                </a:path>
                <a:path w="2072004" h="1358900">
                  <a:moveTo>
                    <a:pt x="321892" y="1117600"/>
                  </a:moveTo>
                  <a:lnTo>
                    <a:pt x="317102" y="1117600"/>
                  </a:lnTo>
                  <a:lnTo>
                    <a:pt x="318421" y="1129095"/>
                  </a:lnTo>
                  <a:lnTo>
                    <a:pt x="318948" y="1128814"/>
                  </a:lnTo>
                  <a:lnTo>
                    <a:pt x="321892" y="1117600"/>
                  </a:lnTo>
                  <a:close/>
                </a:path>
                <a:path w="2072004" h="1358900">
                  <a:moveTo>
                    <a:pt x="347271" y="1092200"/>
                  </a:moveTo>
                  <a:lnTo>
                    <a:pt x="344396" y="1092200"/>
                  </a:lnTo>
                  <a:lnTo>
                    <a:pt x="336168" y="1104900"/>
                  </a:lnTo>
                  <a:lnTo>
                    <a:pt x="347098" y="1104900"/>
                  </a:lnTo>
                  <a:lnTo>
                    <a:pt x="347271" y="1092200"/>
                  </a:lnTo>
                  <a:close/>
                </a:path>
                <a:path w="2072004" h="1358900">
                  <a:moveTo>
                    <a:pt x="414572" y="1092200"/>
                  </a:moveTo>
                  <a:lnTo>
                    <a:pt x="363376" y="1092200"/>
                  </a:lnTo>
                  <a:lnTo>
                    <a:pt x="349214" y="1104900"/>
                  </a:lnTo>
                  <a:lnTo>
                    <a:pt x="414735" y="1104900"/>
                  </a:lnTo>
                  <a:lnTo>
                    <a:pt x="414572" y="1092200"/>
                  </a:lnTo>
                  <a:close/>
                </a:path>
                <a:path w="2072004" h="1358900">
                  <a:moveTo>
                    <a:pt x="437609" y="1092200"/>
                  </a:moveTo>
                  <a:lnTo>
                    <a:pt x="428220" y="1092200"/>
                  </a:lnTo>
                  <a:lnTo>
                    <a:pt x="426596" y="1104900"/>
                  </a:lnTo>
                  <a:lnTo>
                    <a:pt x="437609" y="1092200"/>
                  </a:lnTo>
                  <a:close/>
                </a:path>
                <a:path w="2072004" h="1358900">
                  <a:moveTo>
                    <a:pt x="382910" y="1086488"/>
                  </a:moveTo>
                  <a:lnTo>
                    <a:pt x="375520" y="1092200"/>
                  </a:lnTo>
                  <a:lnTo>
                    <a:pt x="386733" y="1092200"/>
                  </a:lnTo>
                  <a:lnTo>
                    <a:pt x="382910" y="1086488"/>
                  </a:lnTo>
                  <a:close/>
                </a:path>
                <a:path w="2072004" h="1358900">
                  <a:moveTo>
                    <a:pt x="438596" y="1079500"/>
                  </a:moveTo>
                  <a:lnTo>
                    <a:pt x="391955" y="1079500"/>
                  </a:lnTo>
                  <a:lnTo>
                    <a:pt x="387923" y="1082615"/>
                  </a:lnTo>
                  <a:lnTo>
                    <a:pt x="386733" y="1092200"/>
                  </a:lnTo>
                  <a:lnTo>
                    <a:pt x="440459" y="1092200"/>
                  </a:lnTo>
                  <a:lnTo>
                    <a:pt x="438596" y="1079500"/>
                  </a:lnTo>
                  <a:close/>
                </a:path>
                <a:path w="2072004" h="1358900">
                  <a:moveTo>
                    <a:pt x="388310" y="1079500"/>
                  </a:moveTo>
                  <a:lnTo>
                    <a:pt x="378232" y="1079500"/>
                  </a:lnTo>
                  <a:lnTo>
                    <a:pt x="382910" y="1086488"/>
                  </a:lnTo>
                  <a:lnTo>
                    <a:pt x="387923" y="1082615"/>
                  </a:lnTo>
                  <a:lnTo>
                    <a:pt x="388310" y="1079500"/>
                  </a:lnTo>
                  <a:close/>
                </a:path>
                <a:path w="2072004" h="1358900">
                  <a:moveTo>
                    <a:pt x="403366" y="1066800"/>
                  </a:moveTo>
                  <a:lnTo>
                    <a:pt x="389844" y="1066800"/>
                  </a:lnTo>
                  <a:lnTo>
                    <a:pt x="392854" y="1079500"/>
                  </a:lnTo>
                  <a:lnTo>
                    <a:pt x="399395" y="1079500"/>
                  </a:lnTo>
                  <a:lnTo>
                    <a:pt x="403366" y="1066800"/>
                  </a:lnTo>
                  <a:close/>
                </a:path>
                <a:path w="2072004" h="1358900">
                  <a:moveTo>
                    <a:pt x="448632" y="1028700"/>
                  </a:moveTo>
                  <a:lnTo>
                    <a:pt x="438902" y="1028700"/>
                  </a:lnTo>
                  <a:lnTo>
                    <a:pt x="441944" y="1041400"/>
                  </a:lnTo>
                  <a:lnTo>
                    <a:pt x="448207" y="1041400"/>
                  </a:lnTo>
                  <a:lnTo>
                    <a:pt x="439647" y="1054100"/>
                  </a:lnTo>
                  <a:lnTo>
                    <a:pt x="425938" y="1066800"/>
                  </a:lnTo>
                  <a:lnTo>
                    <a:pt x="409261" y="1066800"/>
                  </a:lnTo>
                  <a:lnTo>
                    <a:pt x="404649" y="1079500"/>
                  </a:lnTo>
                  <a:lnTo>
                    <a:pt x="462065" y="1079500"/>
                  </a:lnTo>
                  <a:lnTo>
                    <a:pt x="468698" y="1066800"/>
                  </a:lnTo>
                  <a:lnTo>
                    <a:pt x="468836" y="1057672"/>
                  </a:lnTo>
                  <a:lnTo>
                    <a:pt x="465574" y="1054100"/>
                  </a:lnTo>
                  <a:lnTo>
                    <a:pt x="459648" y="1054100"/>
                  </a:lnTo>
                  <a:lnTo>
                    <a:pt x="459974" y="1040164"/>
                  </a:lnTo>
                  <a:lnTo>
                    <a:pt x="448632" y="1028700"/>
                  </a:lnTo>
                  <a:close/>
                </a:path>
                <a:path w="2072004" h="1358900">
                  <a:moveTo>
                    <a:pt x="410166" y="1054100"/>
                  </a:moveTo>
                  <a:lnTo>
                    <a:pt x="405574" y="1054100"/>
                  </a:lnTo>
                  <a:lnTo>
                    <a:pt x="407609" y="1066800"/>
                  </a:lnTo>
                  <a:lnTo>
                    <a:pt x="410490" y="1066800"/>
                  </a:lnTo>
                  <a:lnTo>
                    <a:pt x="410896" y="1066369"/>
                  </a:lnTo>
                  <a:lnTo>
                    <a:pt x="410166" y="1054100"/>
                  </a:lnTo>
                  <a:close/>
                </a:path>
                <a:path w="2072004" h="1358900">
                  <a:moveTo>
                    <a:pt x="410896" y="1066369"/>
                  </a:moveTo>
                  <a:lnTo>
                    <a:pt x="410490" y="1066800"/>
                  </a:lnTo>
                  <a:lnTo>
                    <a:pt x="410922" y="1066800"/>
                  </a:lnTo>
                  <a:lnTo>
                    <a:pt x="410896" y="1066369"/>
                  </a:lnTo>
                  <a:close/>
                </a:path>
                <a:path w="2072004" h="1358900">
                  <a:moveTo>
                    <a:pt x="415322" y="1061673"/>
                  </a:moveTo>
                  <a:lnTo>
                    <a:pt x="410896" y="1066369"/>
                  </a:lnTo>
                  <a:lnTo>
                    <a:pt x="410922" y="1066800"/>
                  </a:lnTo>
                  <a:lnTo>
                    <a:pt x="415444" y="1066800"/>
                  </a:lnTo>
                  <a:lnTo>
                    <a:pt x="415322" y="1061673"/>
                  </a:lnTo>
                  <a:close/>
                </a:path>
                <a:path w="2072004" h="1358900">
                  <a:moveTo>
                    <a:pt x="508559" y="1041400"/>
                  </a:moveTo>
                  <a:lnTo>
                    <a:pt x="466659" y="1041400"/>
                  </a:lnTo>
                  <a:lnTo>
                    <a:pt x="468891" y="1054100"/>
                  </a:lnTo>
                  <a:lnTo>
                    <a:pt x="468836" y="1057672"/>
                  </a:lnTo>
                  <a:lnTo>
                    <a:pt x="477171" y="1066800"/>
                  </a:lnTo>
                  <a:lnTo>
                    <a:pt x="483778" y="1066800"/>
                  </a:lnTo>
                  <a:lnTo>
                    <a:pt x="492362" y="1054100"/>
                  </a:lnTo>
                  <a:lnTo>
                    <a:pt x="501197" y="1054100"/>
                  </a:lnTo>
                  <a:lnTo>
                    <a:pt x="508559" y="1041400"/>
                  </a:lnTo>
                  <a:close/>
                </a:path>
                <a:path w="2072004" h="1358900">
                  <a:moveTo>
                    <a:pt x="420879" y="1047335"/>
                  </a:moveTo>
                  <a:lnTo>
                    <a:pt x="415142" y="1054100"/>
                  </a:lnTo>
                  <a:lnTo>
                    <a:pt x="415322" y="1061673"/>
                  </a:lnTo>
                  <a:lnTo>
                    <a:pt x="422461" y="1054100"/>
                  </a:lnTo>
                  <a:lnTo>
                    <a:pt x="421493" y="1054100"/>
                  </a:lnTo>
                  <a:lnTo>
                    <a:pt x="420879" y="1047335"/>
                  </a:lnTo>
                  <a:close/>
                </a:path>
                <a:path w="2072004" h="1358900">
                  <a:moveTo>
                    <a:pt x="459974" y="1040164"/>
                  </a:moveTo>
                  <a:lnTo>
                    <a:pt x="459648" y="1054100"/>
                  </a:lnTo>
                  <a:lnTo>
                    <a:pt x="465574" y="1054100"/>
                  </a:lnTo>
                  <a:lnTo>
                    <a:pt x="468836" y="1057672"/>
                  </a:lnTo>
                  <a:lnTo>
                    <a:pt x="468891" y="1054100"/>
                  </a:lnTo>
                  <a:lnTo>
                    <a:pt x="466659" y="1041400"/>
                  </a:lnTo>
                  <a:lnTo>
                    <a:pt x="461197" y="1041400"/>
                  </a:lnTo>
                  <a:lnTo>
                    <a:pt x="459974" y="1040164"/>
                  </a:lnTo>
                  <a:close/>
                </a:path>
                <a:path w="2072004" h="1358900">
                  <a:moveTo>
                    <a:pt x="424947" y="1052684"/>
                  </a:moveTo>
                  <a:lnTo>
                    <a:pt x="422461" y="1054100"/>
                  </a:lnTo>
                  <a:lnTo>
                    <a:pt x="424833" y="1054100"/>
                  </a:lnTo>
                  <a:lnTo>
                    <a:pt x="424947" y="1052684"/>
                  </a:lnTo>
                  <a:close/>
                </a:path>
                <a:path w="2072004" h="1358900">
                  <a:moveTo>
                    <a:pt x="518005" y="1041400"/>
                  </a:moveTo>
                  <a:lnTo>
                    <a:pt x="508559" y="1041400"/>
                  </a:lnTo>
                  <a:lnTo>
                    <a:pt x="507867" y="1054100"/>
                  </a:lnTo>
                  <a:lnTo>
                    <a:pt x="518005" y="1041400"/>
                  </a:lnTo>
                  <a:close/>
                </a:path>
                <a:path w="2072004" h="1358900">
                  <a:moveTo>
                    <a:pt x="444763" y="1041400"/>
                  </a:moveTo>
                  <a:lnTo>
                    <a:pt x="425912" y="1041400"/>
                  </a:lnTo>
                  <a:lnTo>
                    <a:pt x="424947" y="1052684"/>
                  </a:lnTo>
                  <a:lnTo>
                    <a:pt x="444763" y="1041400"/>
                  </a:lnTo>
                  <a:close/>
                </a:path>
                <a:path w="2072004" h="1358900">
                  <a:moveTo>
                    <a:pt x="425863" y="1041400"/>
                  </a:moveTo>
                  <a:lnTo>
                    <a:pt x="420339" y="1041400"/>
                  </a:lnTo>
                  <a:lnTo>
                    <a:pt x="420879" y="1047335"/>
                  </a:lnTo>
                  <a:lnTo>
                    <a:pt x="425858" y="1041463"/>
                  </a:lnTo>
                  <a:close/>
                </a:path>
                <a:path w="2072004" h="1358900">
                  <a:moveTo>
                    <a:pt x="481391" y="1003300"/>
                  </a:moveTo>
                  <a:lnTo>
                    <a:pt x="477960" y="1016000"/>
                  </a:lnTo>
                  <a:lnTo>
                    <a:pt x="468210" y="1016000"/>
                  </a:lnTo>
                  <a:lnTo>
                    <a:pt x="460243" y="1028700"/>
                  </a:lnTo>
                  <a:lnTo>
                    <a:pt x="459974" y="1040164"/>
                  </a:lnTo>
                  <a:lnTo>
                    <a:pt x="461197" y="1041400"/>
                  </a:lnTo>
                  <a:lnTo>
                    <a:pt x="528110" y="1041400"/>
                  </a:lnTo>
                  <a:lnTo>
                    <a:pt x="527319" y="1028700"/>
                  </a:lnTo>
                  <a:lnTo>
                    <a:pt x="478864" y="1028700"/>
                  </a:lnTo>
                  <a:lnTo>
                    <a:pt x="479734" y="1016000"/>
                  </a:lnTo>
                  <a:lnTo>
                    <a:pt x="481391" y="1003300"/>
                  </a:lnTo>
                  <a:close/>
                </a:path>
                <a:path w="2072004" h="1358900">
                  <a:moveTo>
                    <a:pt x="534830" y="1028700"/>
                  </a:moveTo>
                  <a:lnTo>
                    <a:pt x="527319" y="1028700"/>
                  </a:lnTo>
                  <a:lnTo>
                    <a:pt x="532408" y="1041400"/>
                  </a:lnTo>
                  <a:lnTo>
                    <a:pt x="534830" y="1028700"/>
                  </a:lnTo>
                  <a:close/>
                </a:path>
                <a:path w="2072004" h="1358900">
                  <a:moveTo>
                    <a:pt x="516486" y="990600"/>
                  </a:moveTo>
                  <a:lnTo>
                    <a:pt x="511543" y="990600"/>
                  </a:lnTo>
                  <a:lnTo>
                    <a:pt x="505293" y="1003078"/>
                  </a:lnTo>
                  <a:lnTo>
                    <a:pt x="505320" y="1003300"/>
                  </a:lnTo>
                  <a:lnTo>
                    <a:pt x="478864" y="1028700"/>
                  </a:lnTo>
                  <a:lnTo>
                    <a:pt x="543155" y="1028700"/>
                  </a:lnTo>
                  <a:lnTo>
                    <a:pt x="541447" y="1016000"/>
                  </a:lnTo>
                  <a:lnTo>
                    <a:pt x="568387" y="1016000"/>
                  </a:lnTo>
                  <a:lnTo>
                    <a:pt x="576900" y="1003300"/>
                  </a:lnTo>
                  <a:lnTo>
                    <a:pt x="516966" y="1003300"/>
                  </a:lnTo>
                  <a:lnTo>
                    <a:pt x="516486" y="990600"/>
                  </a:lnTo>
                  <a:close/>
                </a:path>
                <a:path w="2072004" h="1358900">
                  <a:moveTo>
                    <a:pt x="504423" y="995834"/>
                  </a:moveTo>
                  <a:lnTo>
                    <a:pt x="494269" y="1003300"/>
                  </a:lnTo>
                  <a:lnTo>
                    <a:pt x="487687" y="1003300"/>
                  </a:lnTo>
                  <a:lnTo>
                    <a:pt x="486056" y="1016000"/>
                  </a:lnTo>
                  <a:lnTo>
                    <a:pt x="491312" y="1016000"/>
                  </a:lnTo>
                  <a:lnTo>
                    <a:pt x="505183" y="1003300"/>
                  </a:lnTo>
                  <a:lnTo>
                    <a:pt x="505293" y="1003078"/>
                  </a:lnTo>
                  <a:lnTo>
                    <a:pt x="504423" y="995834"/>
                  </a:lnTo>
                  <a:close/>
                </a:path>
                <a:path w="2072004" h="1358900">
                  <a:moveTo>
                    <a:pt x="591886" y="990600"/>
                  </a:moveTo>
                  <a:lnTo>
                    <a:pt x="520102" y="990600"/>
                  </a:lnTo>
                  <a:lnTo>
                    <a:pt x="519217" y="1003300"/>
                  </a:lnTo>
                  <a:lnTo>
                    <a:pt x="585802" y="1003300"/>
                  </a:lnTo>
                  <a:lnTo>
                    <a:pt x="591886" y="990600"/>
                  </a:lnTo>
                  <a:close/>
                </a:path>
                <a:path w="2072004" h="1358900">
                  <a:moveTo>
                    <a:pt x="511543" y="990600"/>
                  </a:moveTo>
                  <a:lnTo>
                    <a:pt x="503794" y="990600"/>
                  </a:lnTo>
                  <a:lnTo>
                    <a:pt x="504423" y="995834"/>
                  </a:lnTo>
                  <a:lnTo>
                    <a:pt x="511543" y="990600"/>
                  </a:lnTo>
                  <a:close/>
                </a:path>
                <a:path w="2072004" h="1358900">
                  <a:moveTo>
                    <a:pt x="612532" y="977900"/>
                  </a:moveTo>
                  <a:lnTo>
                    <a:pt x="543647" y="977900"/>
                  </a:lnTo>
                  <a:lnTo>
                    <a:pt x="534104" y="990600"/>
                  </a:lnTo>
                  <a:lnTo>
                    <a:pt x="602019" y="990600"/>
                  </a:lnTo>
                  <a:lnTo>
                    <a:pt x="612532" y="977900"/>
                  </a:lnTo>
                  <a:close/>
                </a:path>
                <a:path w="2072004" h="1358900">
                  <a:moveTo>
                    <a:pt x="535852" y="965200"/>
                  </a:moveTo>
                  <a:lnTo>
                    <a:pt x="530088" y="977900"/>
                  </a:lnTo>
                  <a:lnTo>
                    <a:pt x="532419" y="977900"/>
                  </a:lnTo>
                  <a:lnTo>
                    <a:pt x="535852" y="965200"/>
                  </a:lnTo>
                  <a:close/>
                </a:path>
                <a:path w="2072004" h="1358900">
                  <a:moveTo>
                    <a:pt x="556477" y="965200"/>
                  </a:moveTo>
                  <a:lnTo>
                    <a:pt x="549890" y="965200"/>
                  </a:lnTo>
                  <a:lnTo>
                    <a:pt x="552408" y="977900"/>
                  </a:lnTo>
                  <a:lnTo>
                    <a:pt x="556477" y="965200"/>
                  </a:lnTo>
                  <a:close/>
                </a:path>
                <a:path w="2072004" h="1358900">
                  <a:moveTo>
                    <a:pt x="658052" y="952500"/>
                  </a:moveTo>
                  <a:lnTo>
                    <a:pt x="565007" y="952500"/>
                  </a:lnTo>
                  <a:lnTo>
                    <a:pt x="570757" y="965200"/>
                  </a:lnTo>
                  <a:lnTo>
                    <a:pt x="561191" y="977900"/>
                  </a:lnTo>
                  <a:lnTo>
                    <a:pt x="592651" y="977900"/>
                  </a:lnTo>
                  <a:lnTo>
                    <a:pt x="596837" y="965200"/>
                  </a:lnTo>
                  <a:lnTo>
                    <a:pt x="648801" y="965200"/>
                  </a:lnTo>
                  <a:lnTo>
                    <a:pt x="658052" y="952500"/>
                  </a:lnTo>
                  <a:close/>
                </a:path>
                <a:path w="2072004" h="1358900">
                  <a:moveTo>
                    <a:pt x="627662" y="965200"/>
                  </a:moveTo>
                  <a:lnTo>
                    <a:pt x="617804" y="965200"/>
                  </a:lnTo>
                  <a:lnTo>
                    <a:pt x="613185" y="977900"/>
                  </a:lnTo>
                  <a:lnTo>
                    <a:pt x="625728" y="977900"/>
                  </a:lnTo>
                  <a:lnTo>
                    <a:pt x="627662" y="965200"/>
                  </a:lnTo>
                  <a:close/>
                </a:path>
                <a:path w="2072004" h="1358900">
                  <a:moveTo>
                    <a:pt x="583424" y="939800"/>
                  </a:moveTo>
                  <a:lnTo>
                    <a:pt x="575093" y="952500"/>
                  </a:lnTo>
                  <a:lnTo>
                    <a:pt x="579982" y="952500"/>
                  </a:lnTo>
                  <a:lnTo>
                    <a:pt x="583424" y="939800"/>
                  </a:lnTo>
                  <a:close/>
                </a:path>
                <a:path w="2072004" h="1358900">
                  <a:moveTo>
                    <a:pt x="593175" y="939800"/>
                  </a:moveTo>
                  <a:lnTo>
                    <a:pt x="592813" y="939800"/>
                  </a:lnTo>
                  <a:lnTo>
                    <a:pt x="583988" y="952500"/>
                  </a:lnTo>
                  <a:lnTo>
                    <a:pt x="587171" y="952500"/>
                  </a:lnTo>
                  <a:lnTo>
                    <a:pt x="593175" y="939800"/>
                  </a:lnTo>
                  <a:close/>
                </a:path>
                <a:path w="2072004" h="1358900">
                  <a:moveTo>
                    <a:pt x="652275" y="939800"/>
                  </a:moveTo>
                  <a:lnTo>
                    <a:pt x="596618" y="939800"/>
                  </a:lnTo>
                  <a:lnTo>
                    <a:pt x="593944" y="952500"/>
                  </a:lnTo>
                  <a:lnTo>
                    <a:pt x="651343" y="952500"/>
                  </a:lnTo>
                  <a:lnTo>
                    <a:pt x="652275" y="939800"/>
                  </a:lnTo>
                  <a:close/>
                </a:path>
                <a:path w="2072004" h="1358900">
                  <a:moveTo>
                    <a:pt x="668939" y="939800"/>
                  </a:moveTo>
                  <a:lnTo>
                    <a:pt x="651343" y="952500"/>
                  </a:lnTo>
                  <a:lnTo>
                    <a:pt x="667117" y="952500"/>
                  </a:lnTo>
                  <a:lnTo>
                    <a:pt x="668939" y="939800"/>
                  </a:lnTo>
                  <a:close/>
                </a:path>
                <a:path w="2072004" h="1358900">
                  <a:moveTo>
                    <a:pt x="606326" y="930094"/>
                  </a:moveTo>
                  <a:lnTo>
                    <a:pt x="597900" y="939800"/>
                  </a:lnTo>
                  <a:lnTo>
                    <a:pt x="607258" y="939800"/>
                  </a:lnTo>
                  <a:lnTo>
                    <a:pt x="606326" y="930094"/>
                  </a:lnTo>
                  <a:close/>
                </a:path>
                <a:path w="2072004" h="1358900">
                  <a:moveTo>
                    <a:pt x="628253" y="914400"/>
                  </a:moveTo>
                  <a:lnTo>
                    <a:pt x="621706" y="914400"/>
                  </a:lnTo>
                  <a:lnTo>
                    <a:pt x="608926" y="927100"/>
                  </a:lnTo>
                  <a:lnTo>
                    <a:pt x="607482" y="928763"/>
                  </a:lnTo>
                  <a:lnTo>
                    <a:pt x="617059" y="939800"/>
                  </a:lnTo>
                  <a:lnTo>
                    <a:pt x="673441" y="939800"/>
                  </a:lnTo>
                  <a:lnTo>
                    <a:pt x="677070" y="927100"/>
                  </a:lnTo>
                  <a:lnTo>
                    <a:pt x="629198" y="927100"/>
                  </a:lnTo>
                  <a:lnTo>
                    <a:pt x="628253" y="914400"/>
                  </a:lnTo>
                  <a:close/>
                </a:path>
                <a:path w="2072004" h="1358900">
                  <a:moveTo>
                    <a:pt x="708575" y="914400"/>
                  </a:moveTo>
                  <a:lnTo>
                    <a:pt x="647665" y="914400"/>
                  </a:lnTo>
                  <a:lnTo>
                    <a:pt x="644241" y="927100"/>
                  </a:lnTo>
                  <a:lnTo>
                    <a:pt x="682823" y="927100"/>
                  </a:lnTo>
                  <a:lnTo>
                    <a:pt x="682847" y="939800"/>
                  </a:lnTo>
                  <a:lnTo>
                    <a:pt x="688041" y="939800"/>
                  </a:lnTo>
                  <a:lnTo>
                    <a:pt x="698614" y="927100"/>
                  </a:lnTo>
                  <a:lnTo>
                    <a:pt x="708575" y="914400"/>
                  </a:lnTo>
                  <a:close/>
                </a:path>
                <a:path w="2072004" h="1358900">
                  <a:moveTo>
                    <a:pt x="606039" y="927100"/>
                  </a:moveTo>
                  <a:lnTo>
                    <a:pt x="606326" y="930094"/>
                  </a:lnTo>
                  <a:lnTo>
                    <a:pt x="607482" y="928763"/>
                  </a:lnTo>
                  <a:lnTo>
                    <a:pt x="606039" y="927100"/>
                  </a:lnTo>
                  <a:close/>
                </a:path>
                <a:path w="2072004" h="1358900">
                  <a:moveTo>
                    <a:pt x="643798" y="914400"/>
                  </a:moveTo>
                  <a:lnTo>
                    <a:pt x="640244" y="914400"/>
                  </a:lnTo>
                  <a:lnTo>
                    <a:pt x="633440" y="927100"/>
                  </a:lnTo>
                  <a:lnTo>
                    <a:pt x="640596" y="927100"/>
                  </a:lnTo>
                  <a:lnTo>
                    <a:pt x="643798" y="914400"/>
                  </a:lnTo>
                  <a:close/>
                </a:path>
                <a:path w="2072004" h="1358900">
                  <a:moveTo>
                    <a:pt x="665397" y="901700"/>
                  </a:moveTo>
                  <a:lnTo>
                    <a:pt x="657828" y="901700"/>
                  </a:lnTo>
                  <a:lnTo>
                    <a:pt x="648875" y="914400"/>
                  </a:lnTo>
                  <a:lnTo>
                    <a:pt x="664432" y="914400"/>
                  </a:lnTo>
                  <a:lnTo>
                    <a:pt x="665397" y="901700"/>
                  </a:lnTo>
                  <a:close/>
                </a:path>
                <a:path w="2072004" h="1358900">
                  <a:moveTo>
                    <a:pt x="712218" y="901700"/>
                  </a:moveTo>
                  <a:lnTo>
                    <a:pt x="666926" y="901700"/>
                  </a:lnTo>
                  <a:lnTo>
                    <a:pt x="667208" y="914400"/>
                  </a:lnTo>
                  <a:lnTo>
                    <a:pt x="713185" y="914400"/>
                  </a:lnTo>
                  <a:lnTo>
                    <a:pt x="712218" y="901700"/>
                  </a:lnTo>
                  <a:close/>
                </a:path>
                <a:path w="2072004" h="1358900">
                  <a:moveTo>
                    <a:pt x="720218" y="901700"/>
                  </a:moveTo>
                  <a:lnTo>
                    <a:pt x="717608" y="901700"/>
                  </a:lnTo>
                  <a:lnTo>
                    <a:pt x="716456" y="914400"/>
                  </a:lnTo>
                  <a:lnTo>
                    <a:pt x="719868" y="914400"/>
                  </a:lnTo>
                  <a:lnTo>
                    <a:pt x="720218" y="901700"/>
                  </a:lnTo>
                  <a:close/>
                </a:path>
                <a:path w="2072004" h="1358900">
                  <a:moveTo>
                    <a:pt x="757304" y="889000"/>
                  </a:moveTo>
                  <a:lnTo>
                    <a:pt x="666929" y="889000"/>
                  </a:lnTo>
                  <a:lnTo>
                    <a:pt x="660799" y="901700"/>
                  </a:lnTo>
                  <a:lnTo>
                    <a:pt x="734910" y="901700"/>
                  </a:lnTo>
                  <a:lnTo>
                    <a:pt x="723944" y="914400"/>
                  </a:lnTo>
                  <a:lnTo>
                    <a:pt x="738798" y="901700"/>
                  </a:lnTo>
                  <a:lnTo>
                    <a:pt x="757304" y="889000"/>
                  </a:lnTo>
                  <a:close/>
                </a:path>
                <a:path w="2072004" h="1358900">
                  <a:moveTo>
                    <a:pt x="680212" y="876300"/>
                  </a:moveTo>
                  <a:lnTo>
                    <a:pt x="672276" y="889000"/>
                  </a:lnTo>
                  <a:lnTo>
                    <a:pt x="675915" y="889000"/>
                  </a:lnTo>
                  <a:lnTo>
                    <a:pt x="680212" y="876300"/>
                  </a:lnTo>
                  <a:close/>
                </a:path>
                <a:path w="2072004" h="1358900">
                  <a:moveTo>
                    <a:pt x="692755" y="876300"/>
                  </a:moveTo>
                  <a:lnTo>
                    <a:pt x="684182" y="889000"/>
                  </a:lnTo>
                  <a:lnTo>
                    <a:pt x="692183" y="889000"/>
                  </a:lnTo>
                  <a:lnTo>
                    <a:pt x="692755" y="876300"/>
                  </a:lnTo>
                  <a:close/>
                </a:path>
                <a:path w="2072004" h="1358900">
                  <a:moveTo>
                    <a:pt x="772244" y="876300"/>
                  </a:moveTo>
                  <a:lnTo>
                    <a:pt x="696965" y="876300"/>
                  </a:lnTo>
                  <a:lnTo>
                    <a:pt x="695650" y="889000"/>
                  </a:lnTo>
                  <a:lnTo>
                    <a:pt x="761413" y="889000"/>
                  </a:lnTo>
                  <a:lnTo>
                    <a:pt x="772244" y="876300"/>
                  </a:lnTo>
                  <a:close/>
                </a:path>
                <a:path w="2072004" h="1358900">
                  <a:moveTo>
                    <a:pt x="706797" y="857928"/>
                  </a:moveTo>
                  <a:lnTo>
                    <a:pt x="698451" y="863600"/>
                  </a:lnTo>
                  <a:lnTo>
                    <a:pt x="685681" y="876300"/>
                  </a:lnTo>
                  <a:lnTo>
                    <a:pt x="707209" y="876300"/>
                  </a:lnTo>
                  <a:lnTo>
                    <a:pt x="711520" y="863600"/>
                  </a:lnTo>
                  <a:lnTo>
                    <a:pt x="706769" y="863600"/>
                  </a:lnTo>
                  <a:lnTo>
                    <a:pt x="706797" y="857928"/>
                  </a:lnTo>
                  <a:close/>
                </a:path>
                <a:path w="2072004" h="1358900">
                  <a:moveTo>
                    <a:pt x="718871" y="863600"/>
                  </a:moveTo>
                  <a:lnTo>
                    <a:pt x="718038" y="863600"/>
                  </a:lnTo>
                  <a:lnTo>
                    <a:pt x="712469" y="876300"/>
                  </a:lnTo>
                  <a:lnTo>
                    <a:pt x="714695" y="873562"/>
                  </a:lnTo>
                  <a:lnTo>
                    <a:pt x="718871" y="863600"/>
                  </a:lnTo>
                  <a:close/>
                </a:path>
                <a:path w="2072004" h="1358900">
                  <a:moveTo>
                    <a:pt x="760252" y="850900"/>
                  </a:moveTo>
                  <a:lnTo>
                    <a:pt x="740164" y="850900"/>
                  </a:lnTo>
                  <a:lnTo>
                    <a:pt x="722792" y="863600"/>
                  </a:lnTo>
                  <a:lnTo>
                    <a:pt x="714695" y="873562"/>
                  </a:lnTo>
                  <a:lnTo>
                    <a:pt x="713547" y="876300"/>
                  </a:lnTo>
                  <a:lnTo>
                    <a:pt x="783536" y="876300"/>
                  </a:lnTo>
                  <a:lnTo>
                    <a:pt x="786356" y="863600"/>
                  </a:lnTo>
                  <a:lnTo>
                    <a:pt x="761763" y="863600"/>
                  </a:lnTo>
                  <a:lnTo>
                    <a:pt x="760252" y="850900"/>
                  </a:lnTo>
                  <a:close/>
                </a:path>
                <a:path w="2072004" h="1358900">
                  <a:moveTo>
                    <a:pt x="723606" y="850900"/>
                  </a:moveTo>
                  <a:lnTo>
                    <a:pt x="717138" y="850900"/>
                  </a:lnTo>
                  <a:lnTo>
                    <a:pt x="706797" y="857928"/>
                  </a:lnTo>
                  <a:lnTo>
                    <a:pt x="706769" y="863600"/>
                  </a:lnTo>
                  <a:lnTo>
                    <a:pt x="718038" y="863600"/>
                  </a:lnTo>
                  <a:lnTo>
                    <a:pt x="723606" y="850900"/>
                  </a:lnTo>
                  <a:close/>
                </a:path>
                <a:path w="2072004" h="1358900">
                  <a:moveTo>
                    <a:pt x="802123" y="850900"/>
                  </a:moveTo>
                  <a:lnTo>
                    <a:pt x="771865" y="850900"/>
                  </a:lnTo>
                  <a:lnTo>
                    <a:pt x="761763" y="863600"/>
                  </a:lnTo>
                  <a:lnTo>
                    <a:pt x="797941" y="863600"/>
                  </a:lnTo>
                  <a:lnTo>
                    <a:pt x="802123" y="850900"/>
                  </a:lnTo>
                  <a:close/>
                </a:path>
                <a:path w="2072004" h="1358900">
                  <a:moveTo>
                    <a:pt x="811378" y="850900"/>
                  </a:moveTo>
                  <a:lnTo>
                    <a:pt x="805608" y="850900"/>
                  </a:lnTo>
                  <a:lnTo>
                    <a:pt x="801659" y="863600"/>
                  </a:lnTo>
                  <a:lnTo>
                    <a:pt x="807481" y="863600"/>
                  </a:lnTo>
                  <a:lnTo>
                    <a:pt x="811378" y="850900"/>
                  </a:lnTo>
                  <a:close/>
                </a:path>
                <a:path w="2072004" h="1358900">
                  <a:moveTo>
                    <a:pt x="828641" y="838200"/>
                  </a:moveTo>
                  <a:lnTo>
                    <a:pt x="744349" y="838200"/>
                  </a:lnTo>
                  <a:lnTo>
                    <a:pt x="738423" y="850900"/>
                  </a:lnTo>
                  <a:lnTo>
                    <a:pt x="830667" y="850900"/>
                  </a:lnTo>
                  <a:lnTo>
                    <a:pt x="828641" y="838200"/>
                  </a:lnTo>
                  <a:close/>
                </a:path>
                <a:path w="2072004" h="1358900">
                  <a:moveTo>
                    <a:pt x="837393" y="825500"/>
                  </a:moveTo>
                  <a:lnTo>
                    <a:pt x="772581" y="825500"/>
                  </a:lnTo>
                  <a:lnTo>
                    <a:pt x="775762" y="838200"/>
                  </a:lnTo>
                  <a:lnTo>
                    <a:pt x="827590" y="838200"/>
                  </a:lnTo>
                  <a:lnTo>
                    <a:pt x="837393" y="825500"/>
                  </a:lnTo>
                  <a:close/>
                </a:path>
                <a:path w="2072004" h="1358900">
                  <a:moveTo>
                    <a:pt x="852417" y="825500"/>
                  </a:moveTo>
                  <a:lnTo>
                    <a:pt x="837393" y="825500"/>
                  </a:lnTo>
                  <a:lnTo>
                    <a:pt x="846995" y="838200"/>
                  </a:lnTo>
                  <a:lnTo>
                    <a:pt x="852417" y="825500"/>
                  </a:lnTo>
                  <a:close/>
                </a:path>
                <a:path w="2072004" h="1358900">
                  <a:moveTo>
                    <a:pt x="804174" y="800100"/>
                  </a:moveTo>
                  <a:lnTo>
                    <a:pt x="801061" y="800100"/>
                  </a:lnTo>
                  <a:lnTo>
                    <a:pt x="796980" y="812800"/>
                  </a:lnTo>
                  <a:lnTo>
                    <a:pt x="791221" y="825500"/>
                  </a:lnTo>
                  <a:lnTo>
                    <a:pt x="841987" y="825500"/>
                  </a:lnTo>
                  <a:lnTo>
                    <a:pt x="837621" y="812800"/>
                  </a:lnTo>
                  <a:lnTo>
                    <a:pt x="807003" y="812800"/>
                  </a:lnTo>
                  <a:lnTo>
                    <a:pt x="804174" y="800100"/>
                  </a:lnTo>
                  <a:close/>
                </a:path>
                <a:path w="2072004" h="1358900">
                  <a:moveTo>
                    <a:pt x="876160" y="812800"/>
                  </a:moveTo>
                  <a:lnTo>
                    <a:pt x="864135" y="812800"/>
                  </a:lnTo>
                  <a:lnTo>
                    <a:pt x="872660" y="825500"/>
                  </a:lnTo>
                  <a:lnTo>
                    <a:pt x="876160" y="812800"/>
                  </a:lnTo>
                  <a:close/>
                </a:path>
                <a:path w="2072004" h="1358900">
                  <a:moveTo>
                    <a:pt x="843787" y="800100"/>
                  </a:moveTo>
                  <a:lnTo>
                    <a:pt x="804174" y="800100"/>
                  </a:lnTo>
                  <a:lnTo>
                    <a:pt x="811627" y="812800"/>
                  </a:lnTo>
                  <a:lnTo>
                    <a:pt x="848035" y="812800"/>
                  </a:lnTo>
                  <a:lnTo>
                    <a:pt x="847203" y="806551"/>
                  </a:lnTo>
                  <a:lnTo>
                    <a:pt x="843787" y="800100"/>
                  </a:lnTo>
                  <a:close/>
                </a:path>
                <a:path w="2072004" h="1358900">
                  <a:moveTo>
                    <a:pt x="889920" y="800100"/>
                  </a:moveTo>
                  <a:lnTo>
                    <a:pt x="846343" y="800100"/>
                  </a:lnTo>
                  <a:lnTo>
                    <a:pt x="847203" y="806551"/>
                  </a:lnTo>
                  <a:lnTo>
                    <a:pt x="850511" y="812800"/>
                  </a:lnTo>
                  <a:lnTo>
                    <a:pt x="883528" y="812800"/>
                  </a:lnTo>
                  <a:lnTo>
                    <a:pt x="889920" y="800100"/>
                  </a:lnTo>
                  <a:close/>
                </a:path>
                <a:path w="2072004" h="1358900">
                  <a:moveTo>
                    <a:pt x="846343" y="800100"/>
                  </a:moveTo>
                  <a:lnTo>
                    <a:pt x="843787" y="800100"/>
                  </a:lnTo>
                  <a:lnTo>
                    <a:pt x="847203" y="806551"/>
                  </a:lnTo>
                  <a:lnTo>
                    <a:pt x="846343" y="800100"/>
                  </a:lnTo>
                  <a:close/>
                </a:path>
                <a:path w="2072004" h="1358900">
                  <a:moveTo>
                    <a:pt x="813302" y="787400"/>
                  </a:moveTo>
                  <a:lnTo>
                    <a:pt x="810233" y="800100"/>
                  </a:lnTo>
                  <a:lnTo>
                    <a:pt x="816242" y="800100"/>
                  </a:lnTo>
                  <a:lnTo>
                    <a:pt x="813302" y="787400"/>
                  </a:lnTo>
                  <a:close/>
                </a:path>
                <a:path w="2072004" h="1358900">
                  <a:moveTo>
                    <a:pt x="830347" y="787400"/>
                  </a:moveTo>
                  <a:lnTo>
                    <a:pt x="816132" y="787400"/>
                  </a:lnTo>
                  <a:lnTo>
                    <a:pt x="820727" y="800100"/>
                  </a:lnTo>
                  <a:lnTo>
                    <a:pt x="838790" y="800100"/>
                  </a:lnTo>
                  <a:lnTo>
                    <a:pt x="830347" y="787400"/>
                  </a:lnTo>
                  <a:close/>
                </a:path>
                <a:path w="2072004" h="1358900">
                  <a:moveTo>
                    <a:pt x="835808" y="774700"/>
                  </a:moveTo>
                  <a:lnTo>
                    <a:pt x="830347" y="787400"/>
                  </a:lnTo>
                  <a:lnTo>
                    <a:pt x="838790" y="800100"/>
                  </a:lnTo>
                  <a:lnTo>
                    <a:pt x="841515" y="800100"/>
                  </a:lnTo>
                  <a:lnTo>
                    <a:pt x="832678" y="787400"/>
                  </a:lnTo>
                  <a:lnTo>
                    <a:pt x="839720" y="787400"/>
                  </a:lnTo>
                  <a:lnTo>
                    <a:pt x="835808" y="774700"/>
                  </a:lnTo>
                  <a:close/>
                </a:path>
                <a:path w="2072004" h="1358900">
                  <a:moveTo>
                    <a:pt x="900574" y="787400"/>
                  </a:moveTo>
                  <a:lnTo>
                    <a:pt x="832678" y="787400"/>
                  </a:lnTo>
                  <a:lnTo>
                    <a:pt x="841515" y="800100"/>
                  </a:lnTo>
                  <a:lnTo>
                    <a:pt x="900859" y="800100"/>
                  </a:lnTo>
                  <a:lnTo>
                    <a:pt x="900574" y="787400"/>
                  </a:lnTo>
                  <a:close/>
                </a:path>
                <a:path w="2072004" h="1358900">
                  <a:moveTo>
                    <a:pt x="855932" y="774700"/>
                  </a:moveTo>
                  <a:lnTo>
                    <a:pt x="844387" y="774700"/>
                  </a:lnTo>
                  <a:lnTo>
                    <a:pt x="842455" y="787400"/>
                  </a:lnTo>
                  <a:lnTo>
                    <a:pt x="850250" y="787400"/>
                  </a:lnTo>
                  <a:lnTo>
                    <a:pt x="855932" y="774700"/>
                  </a:lnTo>
                  <a:close/>
                </a:path>
                <a:path w="2072004" h="1358900">
                  <a:moveTo>
                    <a:pt x="895015" y="774700"/>
                  </a:moveTo>
                  <a:lnTo>
                    <a:pt x="855932" y="774700"/>
                  </a:lnTo>
                  <a:lnTo>
                    <a:pt x="852829" y="787400"/>
                  </a:lnTo>
                  <a:lnTo>
                    <a:pt x="896034" y="787400"/>
                  </a:lnTo>
                  <a:lnTo>
                    <a:pt x="895015" y="774700"/>
                  </a:lnTo>
                  <a:close/>
                </a:path>
                <a:path w="2072004" h="1358900">
                  <a:moveTo>
                    <a:pt x="917991" y="774700"/>
                  </a:moveTo>
                  <a:lnTo>
                    <a:pt x="895015" y="774700"/>
                  </a:lnTo>
                  <a:lnTo>
                    <a:pt x="896034" y="787400"/>
                  </a:lnTo>
                  <a:lnTo>
                    <a:pt x="909071" y="787400"/>
                  </a:lnTo>
                  <a:lnTo>
                    <a:pt x="917991" y="774700"/>
                  </a:lnTo>
                  <a:close/>
                </a:path>
                <a:path w="2072004" h="1358900">
                  <a:moveTo>
                    <a:pt x="930495" y="774700"/>
                  </a:moveTo>
                  <a:lnTo>
                    <a:pt x="919851" y="774700"/>
                  </a:lnTo>
                  <a:lnTo>
                    <a:pt x="921677" y="787400"/>
                  </a:lnTo>
                  <a:lnTo>
                    <a:pt x="930495" y="774700"/>
                  </a:lnTo>
                  <a:close/>
                </a:path>
                <a:path w="2072004" h="1358900">
                  <a:moveTo>
                    <a:pt x="879822" y="749300"/>
                  </a:moveTo>
                  <a:lnTo>
                    <a:pt x="861167" y="762000"/>
                  </a:lnTo>
                  <a:lnTo>
                    <a:pt x="853294" y="774700"/>
                  </a:lnTo>
                  <a:lnTo>
                    <a:pt x="860875" y="774700"/>
                  </a:lnTo>
                  <a:lnTo>
                    <a:pt x="868525" y="762000"/>
                  </a:lnTo>
                  <a:lnTo>
                    <a:pt x="880234" y="762000"/>
                  </a:lnTo>
                  <a:lnTo>
                    <a:pt x="879822" y="749300"/>
                  </a:lnTo>
                  <a:close/>
                </a:path>
                <a:path w="2072004" h="1358900">
                  <a:moveTo>
                    <a:pt x="880234" y="762000"/>
                  </a:moveTo>
                  <a:lnTo>
                    <a:pt x="868525" y="762000"/>
                  </a:lnTo>
                  <a:lnTo>
                    <a:pt x="873762" y="774700"/>
                  </a:lnTo>
                  <a:lnTo>
                    <a:pt x="875602" y="774700"/>
                  </a:lnTo>
                  <a:lnTo>
                    <a:pt x="880234" y="762000"/>
                  </a:lnTo>
                  <a:close/>
                </a:path>
                <a:path w="2072004" h="1358900">
                  <a:moveTo>
                    <a:pt x="924116" y="762000"/>
                  </a:moveTo>
                  <a:lnTo>
                    <a:pt x="884337" y="762000"/>
                  </a:lnTo>
                  <a:lnTo>
                    <a:pt x="875602" y="774700"/>
                  </a:lnTo>
                  <a:lnTo>
                    <a:pt x="908183" y="774700"/>
                  </a:lnTo>
                  <a:lnTo>
                    <a:pt x="924116" y="762000"/>
                  </a:lnTo>
                  <a:close/>
                </a:path>
                <a:path w="2072004" h="1358900">
                  <a:moveTo>
                    <a:pt x="933454" y="762000"/>
                  </a:moveTo>
                  <a:lnTo>
                    <a:pt x="924116" y="762000"/>
                  </a:lnTo>
                  <a:lnTo>
                    <a:pt x="923302" y="774700"/>
                  </a:lnTo>
                  <a:lnTo>
                    <a:pt x="933454" y="762000"/>
                  </a:lnTo>
                  <a:close/>
                </a:path>
                <a:path w="2072004" h="1358900">
                  <a:moveTo>
                    <a:pt x="944476" y="762000"/>
                  </a:moveTo>
                  <a:lnTo>
                    <a:pt x="941735" y="762000"/>
                  </a:lnTo>
                  <a:lnTo>
                    <a:pt x="935308" y="774700"/>
                  </a:lnTo>
                  <a:lnTo>
                    <a:pt x="939662" y="774700"/>
                  </a:lnTo>
                  <a:lnTo>
                    <a:pt x="944476" y="762000"/>
                  </a:lnTo>
                  <a:close/>
                </a:path>
                <a:path w="2072004" h="1358900">
                  <a:moveTo>
                    <a:pt x="896070" y="736600"/>
                  </a:moveTo>
                  <a:lnTo>
                    <a:pt x="890253" y="736600"/>
                  </a:lnTo>
                  <a:lnTo>
                    <a:pt x="887524" y="749300"/>
                  </a:lnTo>
                  <a:lnTo>
                    <a:pt x="888391" y="762000"/>
                  </a:lnTo>
                  <a:lnTo>
                    <a:pt x="951443" y="762000"/>
                  </a:lnTo>
                  <a:lnTo>
                    <a:pt x="967074" y="749300"/>
                  </a:lnTo>
                  <a:lnTo>
                    <a:pt x="892851" y="749300"/>
                  </a:lnTo>
                  <a:lnTo>
                    <a:pt x="896070" y="736600"/>
                  </a:lnTo>
                  <a:close/>
                </a:path>
                <a:path w="2072004" h="1358900">
                  <a:moveTo>
                    <a:pt x="905096" y="736600"/>
                  </a:moveTo>
                  <a:lnTo>
                    <a:pt x="896070" y="736600"/>
                  </a:lnTo>
                  <a:lnTo>
                    <a:pt x="893510" y="749300"/>
                  </a:lnTo>
                  <a:lnTo>
                    <a:pt x="901536" y="749300"/>
                  </a:lnTo>
                  <a:lnTo>
                    <a:pt x="905096" y="736600"/>
                  </a:lnTo>
                  <a:close/>
                </a:path>
                <a:path w="2072004" h="1358900">
                  <a:moveTo>
                    <a:pt x="927189" y="736600"/>
                  </a:moveTo>
                  <a:lnTo>
                    <a:pt x="914198" y="749300"/>
                  </a:lnTo>
                  <a:lnTo>
                    <a:pt x="924617" y="749300"/>
                  </a:lnTo>
                  <a:lnTo>
                    <a:pt x="927189" y="736600"/>
                  </a:lnTo>
                  <a:close/>
                </a:path>
                <a:path w="2072004" h="1358900">
                  <a:moveTo>
                    <a:pt x="995230" y="736600"/>
                  </a:moveTo>
                  <a:lnTo>
                    <a:pt x="939240" y="736600"/>
                  </a:lnTo>
                  <a:lnTo>
                    <a:pt x="924617" y="749300"/>
                  </a:lnTo>
                  <a:lnTo>
                    <a:pt x="986821" y="749300"/>
                  </a:lnTo>
                  <a:lnTo>
                    <a:pt x="995230" y="736600"/>
                  </a:lnTo>
                  <a:close/>
                </a:path>
                <a:path w="2072004" h="1358900">
                  <a:moveTo>
                    <a:pt x="936116" y="723900"/>
                  </a:moveTo>
                  <a:lnTo>
                    <a:pt x="933525" y="723900"/>
                  </a:lnTo>
                  <a:lnTo>
                    <a:pt x="930035" y="736600"/>
                  </a:lnTo>
                  <a:lnTo>
                    <a:pt x="931726" y="736600"/>
                  </a:lnTo>
                  <a:lnTo>
                    <a:pt x="936116" y="723900"/>
                  </a:lnTo>
                  <a:close/>
                </a:path>
                <a:path w="2072004" h="1358900">
                  <a:moveTo>
                    <a:pt x="1001237" y="723900"/>
                  </a:moveTo>
                  <a:lnTo>
                    <a:pt x="942875" y="723900"/>
                  </a:lnTo>
                  <a:lnTo>
                    <a:pt x="942282" y="736600"/>
                  </a:lnTo>
                  <a:lnTo>
                    <a:pt x="992949" y="736600"/>
                  </a:lnTo>
                  <a:lnTo>
                    <a:pt x="1001237" y="723900"/>
                  </a:lnTo>
                  <a:close/>
                </a:path>
                <a:path w="2072004" h="1358900">
                  <a:moveTo>
                    <a:pt x="1003106" y="723900"/>
                  </a:moveTo>
                  <a:lnTo>
                    <a:pt x="998538" y="736600"/>
                  </a:lnTo>
                  <a:lnTo>
                    <a:pt x="1004325" y="736600"/>
                  </a:lnTo>
                  <a:lnTo>
                    <a:pt x="1003106" y="723900"/>
                  </a:lnTo>
                  <a:close/>
                </a:path>
                <a:path w="2072004" h="1358900">
                  <a:moveTo>
                    <a:pt x="1002099" y="685800"/>
                  </a:moveTo>
                  <a:lnTo>
                    <a:pt x="992422" y="685800"/>
                  </a:lnTo>
                  <a:lnTo>
                    <a:pt x="989914" y="698500"/>
                  </a:lnTo>
                  <a:lnTo>
                    <a:pt x="972415" y="711200"/>
                  </a:lnTo>
                  <a:lnTo>
                    <a:pt x="950968" y="711200"/>
                  </a:lnTo>
                  <a:lnTo>
                    <a:pt x="952559" y="723900"/>
                  </a:lnTo>
                  <a:lnTo>
                    <a:pt x="1017350" y="723900"/>
                  </a:lnTo>
                  <a:lnTo>
                    <a:pt x="1041234" y="711200"/>
                  </a:lnTo>
                  <a:lnTo>
                    <a:pt x="1044220" y="698500"/>
                  </a:lnTo>
                  <a:lnTo>
                    <a:pt x="996179" y="698500"/>
                  </a:lnTo>
                  <a:lnTo>
                    <a:pt x="1002099" y="685800"/>
                  </a:lnTo>
                  <a:close/>
                </a:path>
                <a:path w="2072004" h="1358900">
                  <a:moveTo>
                    <a:pt x="977568" y="698500"/>
                  </a:moveTo>
                  <a:lnTo>
                    <a:pt x="961455" y="698500"/>
                  </a:lnTo>
                  <a:lnTo>
                    <a:pt x="957328" y="711200"/>
                  </a:lnTo>
                  <a:lnTo>
                    <a:pt x="972415" y="711200"/>
                  </a:lnTo>
                  <a:lnTo>
                    <a:pt x="977568" y="698500"/>
                  </a:lnTo>
                  <a:close/>
                </a:path>
                <a:path w="2072004" h="1358900">
                  <a:moveTo>
                    <a:pt x="1036627" y="685800"/>
                  </a:moveTo>
                  <a:lnTo>
                    <a:pt x="1002099" y="685800"/>
                  </a:lnTo>
                  <a:lnTo>
                    <a:pt x="999253" y="698500"/>
                  </a:lnTo>
                  <a:lnTo>
                    <a:pt x="1042805" y="698500"/>
                  </a:lnTo>
                  <a:lnTo>
                    <a:pt x="1042039" y="694852"/>
                  </a:lnTo>
                  <a:lnTo>
                    <a:pt x="1036627" y="685800"/>
                  </a:lnTo>
                  <a:close/>
                </a:path>
                <a:path w="2072004" h="1358900">
                  <a:moveTo>
                    <a:pt x="1042039" y="694852"/>
                  </a:moveTo>
                  <a:lnTo>
                    <a:pt x="1042805" y="698500"/>
                  </a:lnTo>
                  <a:lnTo>
                    <a:pt x="1044220" y="698500"/>
                  </a:lnTo>
                  <a:lnTo>
                    <a:pt x="1042039" y="694852"/>
                  </a:lnTo>
                  <a:close/>
                </a:path>
                <a:path w="2072004" h="1358900">
                  <a:moveTo>
                    <a:pt x="1066410" y="685800"/>
                  </a:moveTo>
                  <a:lnTo>
                    <a:pt x="1040138" y="685800"/>
                  </a:lnTo>
                  <a:lnTo>
                    <a:pt x="1042039" y="694852"/>
                  </a:lnTo>
                  <a:lnTo>
                    <a:pt x="1044220" y="698500"/>
                  </a:lnTo>
                  <a:lnTo>
                    <a:pt x="1061625" y="698500"/>
                  </a:lnTo>
                  <a:lnTo>
                    <a:pt x="1066410" y="685800"/>
                  </a:lnTo>
                  <a:close/>
                </a:path>
                <a:path w="2072004" h="1358900">
                  <a:moveTo>
                    <a:pt x="999154" y="673100"/>
                  </a:moveTo>
                  <a:lnTo>
                    <a:pt x="989988" y="673100"/>
                  </a:lnTo>
                  <a:lnTo>
                    <a:pt x="989319" y="685800"/>
                  </a:lnTo>
                  <a:lnTo>
                    <a:pt x="1003948" y="685800"/>
                  </a:lnTo>
                  <a:lnTo>
                    <a:pt x="999154" y="673100"/>
                  </a:lnTo>
                  <a:close/>
                </a:path>
                <a:path w="2072004" h="1358900">
                  <a:moveTo>
                    <a:pt x="1017565" y="673100"/>
                  </a:moveTo>
                  <a:lnTo>
                    <a:pt x="1005024" y="673100"/>
                  </a:lnTo>
                  <a:lnTo>
                    <a:pt x="1005521" y="685800"/>
                  </a:lnTo>
                  <a:lnTo>
                    <a:pt x="1014973" y="685800"/>
                  </a:lnTo>
                  <a:lnTo>
                    <a:pt x="1017565" y="673100"/>
                  </a:lnTo>
                  <a:close/>
                </a:path>
                <a:path w="2072004" h="1358900">
                  <a:moveTo>
                    <a:pt x="1041770" y="673100"/>
                  </a:moveTo>
                  <a:lnTo>
                    <a:pt x="1021012" y="673100"/>
                  </a:lnTo>
                  <a:lnTo>
                    <a:pt x="1014973" y="685800"/>
                  </a:lnTo>
                  <a:lnTo>
                    <a:pt x="1028772" y="685800"/>
                  </a:lnTo>
                  <a:lnTo>
                    <a:pt x="1041770" y="673100"/>
                  </a:lnTo>
                  <a:close/>
                </a:path>
                <a:path w="2072004" h="1358900">
                  <a:moveTo>
                    <a:pt x="1114281" y="647700"/>
                  </a:moveTo>
                  <a:lnTo>
                    <a:pt x="1047033" y="647700"/>
                  </a:lnTo>
                  <a:lnTo>
                    <a:pt x="1050056" y="660400"/>
                  </a:lnTo>
                  <a:lnTo>
                    <a:pt x="1036245" y="673100"/>
                  </a:lnTo>
                  <a:lnTo>
                    <a:pt x="1047883" y="673100"/>
                  </a:lnTo>
                  <a:lnTo>
                    <a:pt x="1050352" y="685800"/>
                  </a:lnTo>
                  <a:lnTo>
                    <a:pt x="1084475" y="685800"/>
                  </a:lnTo>
                  <a:lnTo>
                    <a:pt x="1090531" y="673100"/>
                  </a:lnTo>
                  <a:lnTo>
                    <a:pt x="1110350" y="660400"/>
                  </a:lnTo>
                  <a:lnTo>
                    <a:pt x="1113605" y="660400"/>
                  </a:lnTo>
                  <a:lnTo>
                    <a:pt x="1114281" y="647700"/>
                  </a:lnTo>
                  <a:close/>
                </a:path>
                <a:path w="2072004" h="1358900">
                  <a:moveTo>
                    <a:pt x="1032282" y="660400"/>
                  </a:moveTo>
                  <a:lnTo>
                    <a:pt x="1017856" y="660400"/>
                  </a:lnTo>
                  <a:lnTo>
                    <a:pt x="1015449" y="673100"/>
                  </a:lnTo>
                  <a:lnTo>
                    <a:pt x="1036245" y="673100"/>
                  </a:lnTo>
                  <a:lnTo>
                    <a:pt x="1032282" y="660400"/>
                  </a:lnTo>
                  <a:close/>
                </a:path>
                <a:path w="2072004" h="1358900">
                  <a:moveTo>
                    <a:pt x="1060815" y="635000"/>
                  </a:moveTo>
                  <a:lnTo>
                    <a:pt x="1048854" y="635000"/>
                  </a:lnTo>
                  <a:lnTo>
                    <a:pt x="1045794" y="647700"/>
                  </a:lnTo>
                  <a:lnTo>
                    <a:pt x="1065175" y="647700"/>
                  </a:lnTo>
                  <a:lnTo>
                    <a:pt x="1060815" y="635000"/>
                  </a:lnTo>
                  <a:close/>
                </a:path>
                <a:path w="2072004" h="1358900">
                  <a:moveTo>
                    <a:pt x="1071497" y="622300"/>
                  </a:moveTo>
                  <a:lnTo>
                    <a:pt x="1065175" y="647700"/>
                  </a:lnTo>
                  <a:lnTo>
                    <a:pt x="1139743" y="647700"/>
                  </a:lnTo>
                  <a:lnTo>
                    <a:pt x="1145232" y="635000"/>
                  </a:lnTo>
                  <a:lnTo>
                    <a:pt x="1075935" y="635000"/>
                  </a:lnTo>
                  <a:lnTo>
                    <a:pt x="1071497" y="622300"/>
                  </a:lnTo>
                  <a:close/>
                </a:path>
                <a:path w="2072004" h="1358900">
                  <a:moveTo>
                    <a:pt x="1160599" y="622300"/>
                  </a:moveTo>
                  <a:lnTo>
                    <a:pt x="1099847" y="622300"/>
                  </a:lnTo>
                  <a:lnTo>
                    <a:pt x="1075935" y="635000"/>
                  </a:lnTo>
                  <a:lnTo>
                    <a:pt x="1157862" y="635000"/>
                  </a:lnTo>
                  <a:lnTo>
                    <a:pt x="1160599" y="622300"/>
                  </a:lnTo>
                  <a:close/>
                </a:path>
                <a:path w="2072004" h="1358900">
                  <a:moveTo>
                    <a:pt x="1174517" y="609600"/>
                  </a:moveTo>
                  <a:lnTo>
                    <a:pt x="1095950" y="609600"/>
                  </a:lnTo>
                  <a:lnTo>
                    <a:pt x="1100512" y="622300"/>
                  </a:lnTo>
                  <a:lnTo>
                    <a:pt x="1176724" y="622300"/>
                  </a:lnTo>
                  <a:lnTo>
                    <a:pt x="1174517" y="609600"/>
                  </a:lnTo>
                  <a:close/>
                </a:path>
                <a:path w="2072004" h="1358900">
                  <a:moveTo>
                    <a:pt x="1188563" y="596900"/>
                  </a:moveTo>
                  <a:lnTo>
                    <a:pt x="1123159" y="596900"/>
                  </a:lnTo>
                  <a:lnTo>
                    <a:pt x="1108996" y="609600"/>
                  </a:lnTo>
                  <a:lnTo>
                    <a:pt x="1174354" y="609600"/>
                  </a:lnTo>
                  <a:lnTo>
                    <a:pt x="1188563" y="596900"/>
                  </a:lnTo>
                  <a:close/>
                </a:path>
                <a:path w="2072004" h="1358900">
                  <a:moveTo>
                    <a:pt x="1197430" y="596900"/>
                  </a:moveTo>
                  <a:lnTo>
                    <a:pt x="1188563" y="596900"/>
                  </a:lnTo>
                  <a:lnTo>
                    <a:pt x="1188003" y="609600"/>
                  </a:lnTo>
                  <a:lnTo>
                    <a:pt x="1200241" y="609600"/>
                  </a:lnTo>
                  <a:lnTo>
                    <a:pt x="1198628" y="598602"/>
                  </a:lnTo>
                  <a:lnTo>
                    <a:pt x="1197430" y="596900"/>
                  </a:lnTo>
                  <a:close/>
                </a:path>
                <a:path w="2072004" h="1358900">
                  <a:moveTo>
                    <a:pt x="1207079" y="596900"/>
                  </a:moveTo>
                  <a:lnTo>
                    <a:pt x="1198378" y="596900"/>
                  </a:lnTo>
                  <a:lnTo>
                    <a:pt x="1198628" y="598602"/>
                  </a:lnTo>
                  <a:lnTo>
                    <a:pt x="1206361" y="609600"/>
                  </a:lnTo>
                  <a:lnTo>
                    <a:pt x="1207079" y="596900"/>
                  </a:lnTo>
                  <a:close/>
                </a:path>
                <a:path w="2072004" h="1358900">
                  <a:moveTo>
                    <a:pt x="1148093" y="584200"/>
                  </a:moveTo>
                  <a:lnTo>
                    <a:pt x="1139424" y="584200"/>
                  </a:lnTo>
                  <a:lnTo>
                    <a:pt x="1139345" y="586187"/>
                  </a:lnTo>
                  <a:lnTo>
                    <a:pt x="1146516" y="596900"/>
                  </a:lnTo>
                  <a:lnTo>
                    <a:pt x="1148093" y="584200"/>
                  </a:lnTo>
                  <a:close/>
                </a:path>
                <a:path w="2072004" h="1358900">
                  <a:moveTo>
                    <a:pt x="1220025" y="546100"/>
                  </a:moveTo>
                  <a:lnTo>
                    <a:pt x="1199640" y="546100"/>
                  </a:lnTo>
                  <a:lnTo>
                    <a:pt x="1201727" y="558800"/>
                  </a:lnTo>
                  <a:lnTo>
                    <a:pt x="1204545" y="558800"/>
                  </a:lnTo>
                  <a:lnTo>
                    <a:pt x="1191266" y="566361"/>
                  </a:lnTo>
                  <a:lnTo>
                    <a:pt x="1185720" y="571500"/>
                  </a:lnTo>
                  <a:lnTo>
                    <a:pt x="1173716" y="584200"/>
                  </a:lnTo>
                  <a:lnTo>
                    <a:pt x="1152637" y="584200"/>
                  </a:lnTo>
                  <a:lnTo>
                    <a:pt x="1151738" y="596900"/>
                  </a:lnTo>
                  <a:lnTo>
                    <a:pt x="1221847" y="596900"/>
                  </a:lnTo>
                  <a:lnTo>
                    <a:pt x="1228480" y="584200"/>
                  </a:lnTo>
                  <a:lnTo>
                    <a:pt x="1228576" y="571500"/>
                  </a:lnTo>
                  <a:lnTo>
                    <a:pt x="1225356" y="571500"/>
                  </a:lnTo>
                  <a:lnTo>
                    <a:pt x="1219430" y="558800"/>
                  </a:lnTo>
                  <a:lnTo>
                    <a:pt x="1220025" y="546100"/>
                  </a:lnTo>
                  <a:close/>
                </a:path>
                <a:path w="2072004" h="1358900">
                  <a:moveTo>
                    <a:pt x="1139424" y="584200"/>
                  </a:moveTo>
                  <a:lnTo>
                    <a:pt x="1138014" y="584200"/>
                  </a:lnTo>
                  <a:lnTo>
                    <a:pt x="1139345" y="586187"/>
                  </a:lnTo>
                  <a:lnTo>
                    <a:pt x="1139424" y="584200"/>
                  </a:lnTo>
                  <a:close/>
                </a:path>
                <a:path w="2072004" h="1358900">
                  <a:moveTo>
                    <a:pt x="1159609" y="571500"/>
                  </a:moveTo>
                  <a:lnTo>
                    <a:pt x="1154329" y="571500"/>
                  </a:lnTo>
                  <a:lnTo>
                    <a:pt x="1149626" y="584200"/>
                  </a:lnTo>
                  <a:lnTo>
                    <a:pt x="1156677" y="584200"/>
                  </a:lnTo>
                  <a:lnTo>
                    <a:pt x="1159609" y="571500"/>
                  </a:lnTo>
                  <a:close/>
                </a:path>
                <a:path w="2072004" h="1358900">
                  <a:moveTo>
                    <a:pt x="1198685" y="546100"/>
                  </a:moveTo>
                  <a:lnTo>
                    <a:pt x="1185695" y="546100"/>
                  </a:lnTo>
                  <a:lnTo>
                    <a:pt x="1174925" y="558800"/>
                  </a:lnTo>
                  <a:lnTo>
                    <a:pt x="1175227" y="571500"/>
                  </a:lnTo>
                  <a:lnTo>
                    <a:pt x="1159609" y="571500"/>
                  </a:lnTo>
                  <a:lnTo>
                    <a:pt x="1160816" y="584200"/>
                  </a:lnTo>
                  <a:lnTo>
                    <a:pt x="1170272" y="584200"/>
                  </a:lnTo>
                  <a:lnTo>
                    <a:pt x="1182243" y="571500"/>
                  </a:lnTo>
                  <a:lnTo>
                    <a:pt x="1191266" y="566361"/>
                  </a:lnTo>
                  <a:lnTo>
                    <a:pt x="1199429" y="558800"/>
                  </a:lnTo>
                  <a:lnTo>
                    <a:pt x="1201727" y="558800"/>
                  </a:lnTo>
                  <a:lnTo>
                    <a:pt x="1198685" y="546100"/>
                  </a:lnTo>
                  <a:close/>
                </a:path>
                <a:path w="2072004" h="1358900">
                  <a:moveTo>
                    <a:pt x="1260979" y="558800"/>
                  </a:moveTo>
                  <a:lnTo>
                    <a:pt x="1228673" y="558800"/>
                  </a:lnTo>
                  <a:lnTo>
                    <a:pt x="1228576" y="571500"/>
                  </a:lnTo>
                  <a:lnTo>
                    <a:pt x="1236953" y="571500"/>
                  </a:lnTo>
                  <a:lnTo>
                    <a:pt x="1243561" y="584200"/>
                  </a:lnTo>
                  <a:lnTo>
                    <a:pt x="1252144" y="571500"/>
                  </a:lnTo>
                  <a:lnTo>
                    <a:pt x="1260979" y="558800"/>
                  </a:lnTo>
                  <a:close/>
                </a:path>
                <a:path w="2072004" h="1358900">
                  <a:moveTo>
                    <a:pt x="1231569" y="533400"/>
                  </a:moveTo>
                  <a:lnTo>
                    <a:pt x="1227992" y="533400"/>
                  </a:lnTo>
                  <a:lnTo>
                    <a:pt x="1220025" y="546100"/>
                  </a:lnTo>
                  <a:lnTo>
                    <a:pt x="1219430" y="558800"/>
                  </a:lnTo>
                  <a:lnTo>
                    <a:pt x="1225356" y="571500"/>
                  </a:lnTo>
                  <a:lnTo>
                    <a:pt x="1228576" y="571500"/>
                  </a:lnTo>
                  <a:lnTo>
                    <a:pt x="1228673" y="558800"/>
                  </a:lnTo>
                  <a:lnTo>
                    <a:pt x="1226441" y="558800"/>
                  </a:lnTo>
                  <a:lnTo>
                    <a:pt x="1220979" y="546100"/>
                  </a:lnTo>
                  <a:lnTo>
                    <a:pt x="1231507" y="546100"/>
                  </a:lnTo>
                  <a:lnTo>
                    <a:pt x="1231569" y="533400"/>
                  </a:lnTo>
                  <a:close/>
                </a:path>
                <a:path w="2072004" h="1358900">
                  <a:moveTo>
                    <a:pt x="1204545" y="558800"/>
                  </a:moveTo>
                  <a:lnTo>
                    <a:pt x="1199429" y="558800"/>
                  </a:lnTo>
                  <a:lnTo>
                    <a:pt x="1191266" y="566361"/>
                  </a:lnTo>
                  <a:lnTo>
                    <a:pt x="1204545" y="558800"/>
                  </a:lnTo>
                  <a:close/>
                </a:path>
                <a:path w="2072004" h="1358900">
                  <a:moveTo>
                    <a:pt x="1199640" y="546100"/>
                  </a:moveTo>
                  <a:lnTo>
                    <a:pt x="1198685" y="546100"/>
                  </a:lnTo>
                  <a:lnTo>
                    <a:pt x="1201727" y="558800"/>
                  </a:lnTo>
                  <a:lnTo>
                    <a:pt x="1199640" y="546100"/>
                  </a:lnTo>
                  <a:close/>
                </a:path>
                <a:path w="2072004" h="1358900">
                  <a:moveTo>
                    <a:pt x="1287892" y="546100"/>
                  </a:moveTo>
                  <a:lnTo>
                    <a:pt x="1220979" y="546100"/>
                  </a:lnTo>
                  <a:lnTo>
                    <a:pt x="1226441" y="558800"/>
                  </a:lnTo>
                  <a:lnTo>
                    <a:pt x="1277788" y="558800"/>
                  </a:lnTo>
                  <a:lnTo>
                    <a:pt x="1287892" y="546100"/>
                  </a:lnTo>
                  <a:close/>
                </a:path>
                <a:path w="2072004" h="1358900">
                  <a:moveTo>
                    <a:pt x="1214266" y="533400"/>
                  </a:moveTo>
                  <a:lnTo>
                    <a:pt x="1204078" y="533400"/>
                  </a:lnTo>
                  <a:lnTo>
                    <a:pt x="1212873" y="546100"/>
                  </a:lnTo>
                  <a:lnTo>
                    <a:pt x="1214266" y="533400"/>
                  </a:lnTo>
                  <a:close/>
                </a:path>
                <a:path w="2072004" h="1358900">
                  <a:moveTo>
                    <a:pt x="1297238" y="533400"/>
                  </a:moveTo>
                  <a:lnTo>
                    <a:pt x="1231569" y="533400"/>
                  </a:lnTo>
                  <a:lnTo>
                    <a:pt x="1231507" y="546100"/>
                  </a:lnTo>
                  <a:lnTo>
                    <a:pt x="1294612" y="546100"/>
                  </a:lnTo>
                  <a:lnTo>
                    <a:pt x="1297238" y="533400"/>
                  </a:lnTo>
                  <a:close/>
                </a:path>
                <a:path w="2072004" h="1358900">
                  <a:moveTo>
                    <a:pt x="1241174" y="520700"/>
                  </a:moveTo>
                  <a:lnTo>
                    <a:pt x="1237743" y="520700"/>
                  </a:lnTo>
                  <a:lnTo>
                    <a:pt x="1232317" y="533400"/>
                  </a:lnTo>
                  <a:lnTo>
                    <a:pt x="1239517" y="533400"/>
                  </a:lnTo>
                  <a:lnTo>
                    <a:pt x="1241174" y="520700"/>
                  </a:lnTo>
                  <a:close/>
                </a:path>
                <a:path w="2072004" h="1358900">
                  <a:moveTo>
                    <a:pt x="1279884" y="495300"/>
                  </a:moveTo>
                  <a:lnTo>
                    <a:pt x="1276971" y="495300"/>
                  </a:lnTo>
                  <a:lnTo>
                    <a:pt x="1263576" y="508000"/>
                  </a:lnTo>
                  <a:lnTo>
                    <a:pt x="1264966" y="508000"/>
                  </a:lnTo>
                  <a:lnTo>
                    <a:pt x="1263714" y="509145"/>
                  </a:lnTo>
                  <a:lnTo>
                    <a:pt x="1265102" y="520700"/>
                  </a:lnTo>
                  <a:lnTo>
                    <a:pt x="1251813" y="533400"/>
                  </a:lnTo>
                  <a:lnTo>
                    <a:pt x="1302938" y="533400"/>
                  </a:lnTo>
                  <a:lnTo>
                    <a:pt x="1301230" y="520700"/>
                  </a:lnTo>
                  <a:lnTo>
                    <a:pt x="1276748" y="520700"/>
                  </a:lnTo>
                  <a:lnTo>
                    <a:pt x="1276268" y="508000"/>
                  </a:lnTo>
                  <a:lnTo>
                    <a:pt x="1279884" y="495300"/>
                  </a:lnTo>
                  <a:close/>
                </a:path>
                <a:path w="2072004" h="1358900">
                  <a:moveTo>
                    <a:pt x="1328170" y="520700"/>
                  </a:moveTo>
                  <a:lnTo>
                    <a:pt x="1301230" y="520700"/>
                  </a:lnTo>
                  <a:lnTo>
                    <a:pt x="1306887" y="533400"/>
                  </a:lnTo>
                  <a:lnTo>
                    <a:pt x="1316878" y="533400"/>
                  </a:lnTo>
                  <a:lnTo>
                    <a:pt x="1328170" y="520700"/>
                  </a:lnTo>
                  <a:close/>
                </a:path>
                <a:path w="2072004" h="1358900">
                  <a:moveTo>
                    <a:pt x="1263576" y="508000"/>
                  </a:moveTo>
                  <a:lnTo>
                    <a:pt x="1248010" y="508000"/>
                  </a:lnTo>
                  <a:lnTo>
                    <a:pt x="1247470" y="520700"/>
                  </a:lnTo>
                  <a:lnTo>
                    <a:pt x="1251095" y="520700"/>
                  </a:lnTo>
                  <a:lnTo>
                    <a:pt x="1263714" y="509145"/>
                  </a:lnTo>
                  <a:lnTo>
                    <a:pt x="1263576" y="508000"/>
                  </a:lnTo>
                  <a:close/>
                </a:path>
                <a:path w="2072004" h="1358900">
                  <a:moveTo>
                    <a:pt x="1361802" y="495300"/>
                  </a:moveTo>
                  <a:lnTo>
                    <a:pt x="1279884" y="495300"/>
                  </a:lnTo>
                  <a:lnTo>
                    <a:pt x="1278999" y="508000"/>
                  </a:lnTo>
                  <a:lnTo>
                    <a:pt x="1276748" y="520700"/>
                  </a:lnTo>
                  <a:lnTo>
                    <a:pt x="1341538" y="520700"/>
                  </a:lnTo>
                  <a:lnTo>
                    <a:pt x="1345584" y="508000"/>
                  </a:lnTo>
                  <a:lnTo>
                    <a:pt x="1354683" y="508000"/>
                  </a:lnTo>
                  <a:lnTo>
                    <a:pt x="1361802" y="495300"/>
                  </a:lnTo>
                  <a:close/>
                </a:path>
                <a:path w="2072004" h="1358900">
                  <a:moveTo>
                    <a:pt x="1292201" y="482600"/>
                  </a:moveTo>
                  <a:lnTo>
                    <a:pt x="1289871" y="482600"/>
                  </a:lnTo>
                  <a:lnTo>
                    <a:pt x="1285273" y="495300"/>
                  </a:lnTo>
                  <a:lnTo>
                    <a:pt x="1292201" y="482600"/>
                  </a:lnTo>
                  <a:close/>
                </a:path>
                <a:path w="2072004" h="1358900">
                  <a:moveTo>
                    <a:pt x="1303429" y="482600"/>
                  </a:moveTo>
                  <a:lnTo>
                    <a:pt x="1293886" y="495300"/>
                  </a:lnTo>
                  <a:lnTo>
                    <a:pt x="1307976" y="495300"/>
                  </a:lnTo>
                  <a:lnTo>
                    <a:pt x="1303429" y="482600"/>
                  </a:lnTo>
                  <a:close/>
                </a:path>
                <a:path w="2072004" h="1358900">
                  <a:moveTo>
                    <a:pt x="1406207" y="469900"/>
                  </a:moveTo>
                  <a:lnTo>
                    <a:pt x="1330539" y="469900"/>
                  </a:lnTo>
                  <a:lnTo>
                    <a:pt x="1320974" y="482600"/>
                  </a:lnTo>
                  <a:lnTo>
                    <a:pt x="1307976" y="495300"/>
                  </a:lnTo>
                  <a:lnTo>
                    <a:pt x="1364738" y="495300"/>
                  </a:lnTo>
                  <a:lnTo>
                    <a:pt x="1357105" y="482600"/>
                  </a:lnTo>
                  <a:lnTo>
                    <a:pt x="1392458" y="482600"/>
                  </a:lnTo>
                  <a:lnTo>
                    <a:pt x="1406207" y="469900"/>
                  </a:lnTo>
                  <a:close/>
                </a:path>
                <a:path w="2072004" h="1358900">
                  <a:moveTo>
                    <a:pt x="1385511" y="482600"/>
                  </a:moveTo>
                  <a:lnTo>
                    <a:pt x="1372968" y="482600"/>
                  </a:lnTo>
                  <a:lnTo>
                    <a:pt x="1364738" y="495300"/>
                  </a:lnTo>
                  <a:lnTo>
                    <a:pt x="1372315" y="495300"/>
                  </a:lnTo>
                  <a:lnTo>
                    <a:pt x="1385511" y="482600"/>
                  </a:lnTo>
                  <a:close/>
                </a:path>
                <a:path w="2072004" h="1358900">
                  <a:moveTo>
                    <a:pt x="1317035" y="469900"/>
                  </a:moveTo>
                  <a:lnTo>
                    <a:pt x="1309672" y="482600"/>
                  </a:lnTo>
                  <a:lnTo>
                    <a:pt x="1316260" y="482600"/>
                  </a:lnTo>
                  <a:lnTo>
                    <a:pt x="1317035" y="469900"/>
                  </a:lnTo>
                  <a:close/>
                </a:path>
                <a:path w="2072004" h="1358900">
                  <a:moveTo>
                    <a:pt x="1365609" y="457200"/>
                  </a:moveTo>
                  <a:lnTo>
                    <a:pt x="1335469" y="457200"/>
                  </a:lnTo>
                  <a:lnTo>
                    <a:pt x="1330438" y="469900"/>
                  </a:lnTo>
                  <a:lnTo>
                    <a:pt x="1365253" y="469900"/>
                  </a:lnTo>
                  <a:lnTo>
                    <a:pt x="1365609" y="457200"/>
                  </a:lnTo>
                  <a:close/>
                </a:path>
                <a:path w="2072004" h="1358900">
                  <a:moveTo>
                    <a:pt x="1426900" y="457200"/>
                  </a:moveTo>
                  <a:lnTo>
                    <a:pt x="1365609" y="457200"/>
                  </a:lnTo>
                  <a:lnTo>
                    <a:pt x="1365253" y="469900"/>
                  </a:lnTo>
                  <a:lnTo>
                    <a:pt x="1417835" y="469900"/>
                  </a:lnTo>
                  <a:lnTo>
                    <a:pt x="1426900" y="457200"/>
                  </a:lnTo>
                  <a:close/>
                </a:path>
                <a:path w="2072004" h="1358900">
                  <a:moveTo>
                    <a:pt x="1376163" y="431800"/>
                  </a:moveTo>
                  <a:lnTo>
                    <a:pt x="1368708" y="431800"/>
                  </a:lnTo>
                  <a:lnTo>
                    <a:pt x="1357682" y="444500"/>
                  </a:lnTo>
                  <a:lnTo>
                    <a:pt x="1356400" y="457200"/>
                  </a:lnTo>
                  <a:lnTo>
                    <a:pt x="1367041" y="457200"/>
                  </a:lnTo>
                  <a:lnTo>
                    <a:pt x="1365822" y="444500"/>
                  </a:lnTo>
                  <a:lnTo>
                    <a:pt x="1377765" y="444500"/>
                  </a:lnTo>
                  <a:lnTo>
                    <a:pt x="1376163" y="431800"/>
                  </a:lnTo>
                  <a:close/>
                </a:path>
                <a:path w="2072004" h="1358900">
                  <a:moveTo>
                    <a:pt x="1432207" y="444500"/>
                  </a:moveTo>
                  <a:lnTo>
                    <a:pt x="1373981" y="444500"/>
                  </a:lnTo>
                  <a:lnTo>
                    <a:pt x="1367041" y="457200"/>
                  </a:lnTo>
                  <a:lnTo>
                    <a:pt x="1422193" y="457200"/>
                  </a:lnTo>
                  <a:lnTo>
                    <a:pt x="1432207" y="444500"/>
                  </a:lnTo>
                  <a:close/>
                </a:path>
                <a:path w="2072004" h="1358900">
                  <a:moveTo>
                    <a:pt x="1447824" y="444500"/>
                  </a:moveTo>
                  <a:lnTo>
                    <a:pt x="1437366" y="444500"/>
                  </a:lnTo>
                  <a:lnTo>
                    <a:pt x="1436369" y="457200"/>
                  </a:lnTo>
                  <a:lnTo>
                    <a:pt x="1447824" y="444500"/>
                  </a:lnTo>
                  <a:close/>
                </a:path>
                <a:path w="2072004" h="1358900">
                  <a:moveTo>
                    <a:pt x="1388035" y="431800"/>
                  </a:moveTo>
                  <a:lnTo>
                    <a:pt x="1381527" y="431800"/>
                  </a:lnTo>
                  <a:lnTo>
                    <a:pt x="1377765" y="444500"/>
                  </a:lnTo>
                  <a:lnTo>
                    <a:pt x="1388981" y="444500"/>
                  </a:lnTo>
                  <a:lnTo>
                    <a:pt x="1388035" y="431800"/>
                  </a:lnTo>
                  <a:close/>
                </a:path>
                <a:path w="2072004" h="1358900">
                  <a:moveTo>
                    <a:pt x="1468357" y="431800"/>
                  </a:moveTo>
                  <a:lnTo>
                    <a:pt x="1393223" y="431800"/>
                  </a:lnTo>
                  <a:lnTo>
                    <a:pt x="1388981" y="444500"/>
                  </a:lnTo>
                  <a:lnTo>
                    <a:pt x="1458397" y="444500"/>
                  </a:lnTo>
                  <a:lnTo>
                    <a:pt x="1468357" y="431800"/>
                  </a:lnTo>
                  <a:close/>
                </a:path>
                <a:path w="2072004" h="1358900">
                  <a:moveTo>
                    <a:pt x="1397270" y="419100"/>
                  </a:moveTo>
                  <a:lnTo>
                    <a:pt x="1390729" y="431800"/>
                  </a:lnTo>
                  <a:lnTo>
                    <a:pt x="1394498" y="431800"/>
                  </a:lnTo>
                  <a:lnTo>
                    <a:pt x="1397270" y="419100"/>
                  </a:lnTo>
                  <a:close/>
                </a:path>
                <a:path w="2072004" h="1358900">
                  <a:moveTo>
                    <a:pt x="1424214" y="419100"/>
                  </a:moveTo>
                  <a:lnTo>
                    <a:pt x="1408658" y="419100"/>
                  </a:lnTo>
                  <a:lnTo>
                    <a:pt x="1400027" y="431800"/>
                  </a:lnTo>
                  <a:lnTo>
                    <a:pt x="1426990" y="431800"/>
                  </a:lnTo>
                  <a:lnTo>
                    <a:pt x="1424214" y="419100"/>
                  </a:lnTo>
                  <a:close/>
                </a:path>
                <a:path w="2072004" h="1358900">
                  <a:moveTo>
                    <a:pt x="1479651" y="419100"/>
                  </a:moveTo>
                  <a:lnTo>
                    <a:pt x="1426708" y="419100"/>
                  </a:lnTo>
                  <a:lnTo>
                    <a:pt x="1426990" y="431800"/>
                  </a:lnTo>
                  <a:lnTo>
                    <a:pt x="1477972" y="431800"/>
                  </a:lnTo>
                  <a:lnTo>
                    <a:pt x="1479651" y="419100"/>
                  </a:lnTo>
                  <a:close/>
                </a:path>
                <a:path w="2072004" h="1358900">
                  <a:moveTo>
                    <a:pt x="1405408" y="406400"/>
                  </a:moveTo>
                  <a:lnTo>
                    <a:pt x="1399296" y="419100"/>
                  </a:lnTo>
                  <a:lnTo>
                    <a:pt x="1401584" y="419100"/>
                  </a:lnTo>
                  <a:lnTo>
                    <a:pt x="1405408" y="406400"/>
                  </a:lnTo>
                  <a:close/>
                </a:path>
                <a:path w="2072004" h="1358900">
                  <a:moveTo>
                    <a:pt x="1494693" y="406400"/>
                  </a:moveTo>
                  <a:lnTo>
                    <a:pt x="1414199" y="406400"/>
                  </a:lnTo>
                  <a:lnTo>
                    <a:pt x="1417611" y="419100"/>
                  </a:lnTo>
                  <a:lnTo>
                    <a:pt x="1483516" y="419100"/>
                  </a:lnTo>
                  <a:lnTo>
                    <a:pt x="1494693" y="406400"/>
                  </a:lnTo>
                  <a:close/>
                </a:path>
                <a:path w="2072004" h="1358900">
                  <a:moveTo>
                    <a:pt x="1517075" y="393700"/>
                  </a:moveTo>
                  <a:lnTo>
                    <a:pt x="1435697" y="393700"/>
                  </a:lnTo>
                  <a:lnTo>
                    <a:pt x="1426711" y="406400"/>
                  </a:lnTo>
                  <a:lnTo>
                    <a:pt x="1494693" y="406400"/>
                  </a:lnTo>
                  <a:lnTo>
                    <a:pt x="1483727" y="419100"/>
                  </a:lnTo>
                  <a:lnTo>
                    <a:pt x="1498581" y="419100"/>
                  </a:lnTo>
                  <a:lnTo>
                    <a:pt x="1517086" y="406400"/>
                  </a:lnTo>
                  <a:lnTo>
                    <a:pt x="1517075" y="393700"/>
                  </a:lnTo>
                  <a:close/>
                </a:path>
                <a:path w="2072004" h="1358900">
                  <a:moveTo>
                    <a:pt x="1461165" y="381000"/>
                  </a:moveTo>
                  <a:lnTo>
                    <a:pt x="1456747" y="381000"/>
                  </a:lnTo>
                  <a:lnTo>
                    <a:pt x="1455432" y="393700"/>
                  </a:lnTo>
                  <a:lnTo>
                    <a:pt x="1465013" y="393700"/>
                  </a:lnTo>
                  <a:lnTo>
                    <a:pt x="1461165" y="381000"/>
                  </a:lnTo>
                  <a:close/>
                </a:path>
                <a:path w="2072004" h="1358900">
                  <a:moveTo>
                    <a:pt x="1536080" y="381000"/>
                  </a:moveTo>
                  <a:lnTo>
                    <a:pt x="1466228" y="381000"/>
                  </a:lnTo>
                  <a:lnTo>
                    <a:pt x="1467105" y="393700"/>
                  </a:lnTo>
                  <a:lnTo>
                    <a:pt x="1540133" y="393700"/>
                  </a:lnTo>
                  <a:lnTo>
                    <a:pt x="1536080" y="381000"/>
                  </a:lnTo>
                  <a:close/>
                </a:path>
                <a:path w="2072004" h="1358900">
                  <a:moveTo>
                    <a:pt x="1469618" y="373263"/>
                  </a:moveTo>
                  <a:lnTo>
                    <a:pt x="1458233" y="381000"/>
                  </a:lnTo>
                  <a:lnTo>
                    <a:pt x="1466991" y="381000"/>
                  </a:lnTo>
                  <a:lnTo>
                    <a:pt x="1469618" y="373263"/>
                  </a:lnTo>
                  <a:close/>
                </a:path>
                <a:path w="2072004" h="1358900">
                  <a:moveTo>
                    <a:pt x="1476108" y="376602"/>
                  </a:moveTo>
                  <a:lnTo>
                    <a:pt x="1472251" y="381000"/>
                  </a:lnTo>
                  <a:lnTo>
                    <a:pt x="1478653" y="381000"/>
                  </a:lnTo>
                  <a:lnTo>
                    <a:pt x="1476108" y="376602"/>
                  </a:lnTo>
                  <a:close/>
                </a:path>
                <a:path w="2072004" h="1358900">
                  <a:moveTo>
                    <a:pt x="1519688" y="355600"/>
                  </a:moveTo>
                  <a:lnTo>
                    <a:pt x="1509959" y="355600"/>
                  </a:lnTo>
                  <a:lnTo>
                    <a:pt x="1499946" y="368300"/>
                  </a:lnTo>
                  <a:lnTo>
                    <a:pt x="1482574" y="381000"/>
                  </a:lnTo>
                  <a:lnTo>
                    <a:pt x="1555416" y="381000"/>
                  </a:lnTo>
                  <a:lnTo>
                    <a:pt x="1556001" y="380181"/>
                  </a:lnTo>
                  <a:lnTo>
                    <a:pt x="1555549" y="368300"/>
                  </a:lnTo>
                  <a:lnTo>
                    <a:pt x="1520034" y="368300"/>
                  </a:lnTo>
                  <a:lnTo>
                    <a:pt x="1519688" y="355600"/>
                  </a:lnTo>
                  <a:close/>
                </a:path>
                <a:path w="2072004" h="1358900">
                  <a:moveTo>
                    <a:pt x="1564481" y="368300"/>
                  </a:moveTo>
                  <a:lnTo>
                    <a:pt x="1555549" y="368300"/>
                  </a:lnTo>
                  <a:lnTo>
                    <a:pt x="1556001" y="380181"/>
                  </a:lnTo>
                  <a:lnTo>
                    <a:pt x="1564481" y="368300"/>
                  </a:lnTo>
                  <a:close/>
                </a:path>
                <a:path w="2072004" h="1358900">
                  <a:moveTo>
                    <a:pt x="1483388" y="368300"/>
                  </a:moveTo>
                  <a:lnTo>
                    <a:pt x="1476920" y="368300"/>
                  </a:lnTo>
                  <a:lnTo>
                    <a:pt x="1472888" y="371040"/>
                  </a:lnTo>
                  <a:lnTo>
                    <a:pt x="1476108" y="376602"/>
                  </a:lnTo>
                  <a:lnTo>
                    <a:pt x="1483388" y="368300"/>
                  </a:lnTo>
                  <a:close/>
                </a:path>
                <a:path w="2072004" h="1358900">
                  <a:moveTo>
                    <a:pt x="1471302" y="368300"/>
                  </a:moveTo>
                  <a:lnTo>
                    <a:pt x="1469618" y="373263"/>
                  </a:lnTo>
                  <a:lnTo>
                    <a:pt x="1472888" y="371040"/>
                  </a:lnTo>
                  <a:lnTo>
                    <a:pt x="1471302" y="368300"/>
                  </a:lnTo>
                  <a:close/>
                </a:path>
                <a:path w="2072004" h="1358900">
                  <a:moveTo>
                    <a:pt x="1492129" y="355600"/>
                  </a:moveTo>
                  <a:lnTo>
                    <a:pt x="1488257" y="355600"/>
                  </a:lnTo>
                  <a:lnTo>
                    <a:pt x="1490099" y="368300"/>
                  </a:lnTo>
                  <a:lnTo>
                    <a:pt x="1492129" y="355600"/>
                  </a:lnTo>
                  <a:close/>
                </a:path>
                <a:path w="2072004" h="1358900">
                  <a:moveTo>
                    <a:pt x="1583569" y="355600"/>
                  </a:moveTo>
                  <a:lnTo>
                    <a:pt x="1531648" y="355600"/>
                  </a:lnTo>
                  <a:lnTo>
                    <a:pt x="1521546" y="368300"/>
                  </a:lnTo>
                  <a:lnTo>
                    <a:pt x="1571161" y="368300"/>
                  </a:lnTo>
                  <a:lnTo>
                    <a:pt x="1583569" y="355600"/>
                  </a:lnTo>
                  <a:close/>
                </a:path>
                <a:path w="2072004" h="1358900">
                  <a:moveTo>
                    <a:pt x="1519684" y="342900"/>
                  </a:moveTo>
                  <a:lnTo>
                    <a:pt x="1505719" y="355600"/>
                  </a:lnTo>
                  <a:lnTo>
                    <a:pt x="1523306" y="355600"/>
                  </a:lnTo>
                  <a:lnTo>
                    <a:pt x="1519684" y="342900"/>
                  </a:lnTo>
                  <a:close/>
                </a:path>
                <a:path w="2072004" h="1358900">
                  <a:moveTo>
                    <a:pt x="1587371" y="342900"/>
                  </a:moveTo>
                  <a:lnTo>
                    <a:pt x="1530559" y="342900"/>
                  </a:lnTo>
                  <a:lnTo>
                    <a:pt x="1523306" y="355600"/>
                  </a:lnTo>
                  <a:lnTo>
                    <a:pt x="1588425" y="355600"/>
                  </a:lnTo>
                  <a:lnTo>
                    <a:pt x="1587371" y="342900"/>
                  </a:lnTo>
                  <a:close/>
                </a:path>
                <a:path w="2072004" h="1358900">
                  <a:moveTo>
                    <a:pt x="1611256" y="330200"/>
                  </a:moveTo>
                  <a:lnTo>
                    <a:pt x="1533153" y="330200"/>
                  </a:lnTo>
                  <a:lnTo>
                    <a:pt x="1532364" y="342900"/>
                  </a:lnTo>
                  <a:lnTo>
                    <a:pt x="1612199" y="342900"/>
                  </a:lnTo>
                  <a:lnTo>
                    <a:pt x="1611256" y="330200"/>
                  </a:lnTo>
                  <a:close/>
                </a:path>
                <a:path w="2072004" h="1358900">
                  <a:moveTo>
                    <a:pt x="1603877" y="279400"/>
                  </a:moveTo>
                  <a:lnTo>
                    <a:pt x="1600340" y="292100"/>
                  </a:lnTo>
                  <a:lnTo>
                    <a:pt x="1598328" y="304800"/>
                  </a:lnTo>
                  <a:lnTo>
                    <a:pt x="1600029" y="317500"/>
                  </a:lnTo>
                  <a:lnTo>
                    <a:pt x="1556764" y="317500"/>
                  </a:lnTo>
                  <a:lnTo>
                    <a:pt x="1551004" y="330200"/>
                  </a:lnTo>
                  <a:lnTo>
                    <a:pt x="1607820" y="330200"/>
                  </a:lnTo>
                  <a:lnTo>
                    <a:pt x="1606127" y="317500"/>
                  </a:lnTo>
                  <a:lnTo>
                    <a:pt x="1601299" y="304800"/>
                  </a:lnTo>
                  <a:lnTo>
                    <a:pt x="1673052" y="304800"/>
                  </a:lnTo>
                  <a:lnTo>
                    <a:pt x="1675483" y="292100"/>
                  </a:lnTo>
                  <a:lnTo>
                    <a:pt x="1606752" y="292100"/>
                  </a:lnTo>
                  <a:lnTo>
                    <a:pt x="1603877" y="279400"/>
                  </a:lnTo>
                  <a:close/>
                </a:path>
                <a:path w="2072004" h="1358900">
                  <a:moveTo>
                    <a:pt x="1643201" y="317500"/>
                  </a:moveTo>
                  <a:lnTo>
                    <a:pt x="1609009" y="317500"/>
                  </a:lnTo>
                  <a:lnTo>
                    <a:pt x="1611567" y="330200"/>
                  </a:lnTo>
                  <a:lnTo>
                    <a:pt x="1619149" y="330200"/>
                  </a:lnTo>
                  <a:lnTo>
                    <a:pt x="1643201" y="317500"/>
                  </a:lnTo>
                  <a:close/>
                </a:path>
                <a:path w="2072004" h="1358900">
                  <a:moveTo>
                    <a:pt x="1598328" y="304800"/>
                  </a:moveTo>
                  <a:lnTo>
                    <a:pt x="1572123" y="304800"/>
                  </a:lnTo>
                  <a:lnTo>
                    <a:pt x="1560844" y="317500"/>
                  </a:lnTo>
                  <a:lnTo>
                    <a:pt x="1600029" y="317500"/>
                  </a:lnTo>
                  <a:lnTo>
                    <a:pt x="1598328" y="304800"/>
                  </a:lnTo>
                  <a:close/>
                </a:path>
                <a:path w="2072004" h="1358900">
                  <a:moveTo>
                    <a:pt x="1667065" y="304800"/>
                  </a:moveTo>
                  <a:lnTo>
                    <a:pt x="1601299" y="304800"/>
                  </a:lnTo>
                  <a:lnTo>
                    <a:pt x="1606127" y="317500"/>
                  </a:lnTo>
                  <a:lnTo>
                    <a:pt x="1657217" y="317500"/>
                  </a:lnTo>
                  <a:lnTo>
                    <a:pt x="1667065" y="304800"/>
                  </a:lnTo>
                  <a:close/>
                </a:path>
                <a:path w="2072004" h="1358900">
                  <a:moveTo>
                    <a:pt x="1573085" y="292100"/>
                  </a:moveTo>
                  <a:lnTo>
                    <a:pt x="1570016" y="304800"/>
                  </a:lnTo>
                  <a:lnTo>
                    <a:pt x="1576025" y="304800"/>
                  </a:lnTo>
                  <a:lnTo>
                    <a:pt x="1573085" y="292100"/>
                  </a:lnTo>
                  <a:close/>
                </a:path>
                <a:path w="2072004" h="1358900">
                  <a:moveTo>
                    <a:pt x="1578743" y="292100"/>
                  </a:moveTo>
                  <a:lnTo>
                    <a:pt x="1577831" y="304800"/>
                  </a:lnTo>
                  <a:lnTo>
                    <a:pt x="1592462" y="304800"/>
                  </a:lnTo>
                  <a:lnTo>
                    <a:pt x="1578743" y="292100"/>
                  </a:lnTo>
                  <a:close/>
                </a:path>
                <a:path w="2072004" h="1358900">
                  <a:moveTo>
                    <a:pt x="1647243" y="279400"/>
                  </a:moveTo>
                  <a:lnTo>
                    <a:pt x="1630005" y="279400"/>
                  </a:lnTo>
                  <a:lnTo>
                    <a:pt x="1614822" y="292100"/>
                  </a:lnTo>
                  <a:lnTo>
                    <a:pt x="1646520" y="292100"/>
                  </a:lnTo>
                  <a:lnTo>
                    <a:pt x="1647243" y="279400"/>
                  </a:lnTo>
                  <a:close/>
                </a:path>
                <a:path w="2072004" h="1358900">
                  <a:moveTo>
                    <a:pt x="1694172" y="279400"/>
                  </a:moveTo>
                  <a:lnTo>
                    <a:pt x="1647243" y="279400"/>
                  </a:lnTo>
                  <a:lnTo>
                    <a:pt x="1646520" y="292100"/>
                  </a:lnTo>
                  <a:lnTo>
                    <a:pt x="1691346" y="292100"/>
                  </a:lnTo>
                  <a:lnTo>
                    <a:pt x="1694172" y="279400"/>
                  </a:lnTo>
                  <a:close/>
                </a:path>
                <a:path w="2072004" h="1358900">
                  <a:moveTo>
                    <a:pt x="1636793" y="266700"/>
                  </a:moveTo>
                  <a:lnTo>
                    <a:pt x="1626604" y="266700"/>
                  </a:lnTo>
                  <a:lnTo>
                    <a:pt x="1638525" y="279400"/>
                  </a:lnTo>
                  <a:lnTo>
                    <a:pt x="1650238" y="279400"/>
                  </a:lnTo>
                  <a:lnTo>
                    <a:pt x="1636793" y="266700"/>
                  </a:lnTo>
                  <a:close/>
                </a:path>
                <a:path w="2072004" h="1358900">
                  <a:moveTo>
                    <a:pt x="1716434" y="266700"/>
                  </a:moveTo>
                  <a:lnTo>
                    <a:pt x="1650579" y="266700"/>
                  </a:lnTo>
                  <a:lnTo>
                    <a:pt x="1650238" y="279400"/>
                  </a:lnTo>
                  <a:lnTo>
                    <a:pt x="1708502" y="279400"/>
                  </a:lnTo>
                  <a:lnTo>
                    <a:pt x="1716434" y="266700"/>
                  </a:lnTo>
                  <a:close/>
                </a:path>
                <a:path w="2072004" h="1358900">
                  <a:moveTo>
                    <a:pt x="1656101" y="254000"/>
                  </a:moveTo>
                  <a:lnTo>
                    <a:pt x="1638099" y="266700"/>
                  </a:lnTo>
                  <a:lnTo>
                    <a:pt x="1649794" y="266700"/>
                  </a:lnTo>
                  <a:lnTo>
                    <a:pt x="1656101" y="254000"/>
                  </a:lnTo>
                  <a:close/>
                </a:path>
                <a:path w="2072004" h="1358900">
                  <a:moveTo>
                    <a:pt x="1681176" y="241300"/>
                  </a:moveTo>
                  <a:lnTo>
                    <a:pt x="1676960" y="241300"/>
                  </a:lnTo>
                  <a:lnTo>
                    <a:pt x="1664677" y="266700"/>
                  </a:lnTo>
                  <a:lnTo>
                    <a:pt x="1714489" y="266700"/>
                  </a:lnTo>
                  <a:lnTo>
                    <a:pt x="1721840" y="254000"/>
                  </a:lnTo>
                  <a:lnTo>
                    <a:pt x="1679671" y="254000"/>
                  </a:lnTo>
                  <a:lnTo>
                    <a:pt x="1681176" y="241300"/>
                  </a:lnTo>
                  <a:close/>
                </a:path>
                <a:path w="2072004" h="1358900">
                  <a:moveTo>
                    <a:pt x="1676960" y="241300"/>
                  </a:moveTo>
                  <a:lnTo>
                    <a:pt x="1667677" y="241300"/>
                  </a:lnTo>
                  <a:lnTo>
                    <a:pt x="1662855" y="254000"/>
                  </a:lnTo>
                  <a:lnTo>
                    <a:pt x="1676960" y="241300"/>
                  </a:lnTo>
                  <a:close/>
                </a:path>
                <a:path w="2072004" h="1358900">
                  <a:moveTo>
                    <a:pt x="1708050" y="241300"/>
                  </a:moveTo>
                  <a:lnTo>
                    <a:pt x="1681176" y="241300"/>
                  </a:lnTo>
                  <a:lnTo>
                    <a:pt x="1679679" y="254000"/>
                  </a:lnTo>
                  <a:lnTo>
                    <a:pt x="1698125" y="254000"/>
                  </a:lnTo>
                  <a:lnTo>
                    <a:pt x="1708050" y="241300"/>
                  </a:lnTo>
                  <a:close/>
                </a:path>
                <a:path w="2072004" h="1358900">
                  <a:moveTo>
                    <a:pt x="1781650" y="228600"/>
                  </a:moveTo>
                  <a:lnTo>
                    <a:pt x="1708704" y="228600"/>
                  </a:lnTo>
                  <a:lnTo>
                    <a:pt x="1694571" y="241300"/>
                  </a:lnTo>
                  <a:lnTo>
                    <a:pt x="1718245" y="241300"/>
                  </a:lnTo>
                  <a:lnTo>
                    <a:pt x="1708591" y="254000"/>
                  </a:lnTo>
                  <a:lnTo>
                    <a:pt x="1741585" y="254000"/>
                  </a:lnTo>
                  <a:lnTo>
                    <a:pt x="1755988" y="241300"/>
                  </a:lnTo>
                  <a:lnTo>
                    <a:pt x="1781650" y="228600"/>
                  </a:lnTo>
                  <a:close/>
                </a:path>
                <a:path w="2072004" h="1358900">
                  <a:moveTo>
                    <a:pt x="1694522" y="228600"/>
                  </a:moveTo>
                  <a:lnTo>
                    <a:pt x="1688537" y="241300"/>
                  </a:lnTo>
                  <a:lnTo>
                    <a:pt x="1694571" y="241300"/>
                  </a:lnTo>
                  <a:lnTo>
                    <a:pt x="1694522" y="228600"/>
                  </a:lnTo>
                  <a:close/>
                </a:path>
                <a:path w="2072004" h="1358900">
                  <a:moveTo>
                    <a:pt x="1711531" y="215900"/>
                  </a:moveTo>
                  <a:lnTo>
                    <a:pt x="1707136" y="215900"/>
                  </a:lnTo>
                  <a:lnTo>
                    <a:pt x="1698447" y="228600"/>
                  </a:lnTo>
                  <a:lnTo>
                    <a:pt x="1704274" y="228600"/>
                  </a:lnTo>
                  <a:lnTo>
                    <a:pt x="1711531" y="215900"/>
                  </a:lnTo>
                  <a:close/>
                </a:path>
                <a:path w="2072004" h="1358900">
                  <a:moveTo>
                    <a:pt x="1793146" y="215900"/>
                  </a:moveTo>
                  <a:lnTo>
                    <a:pt x="1719506" y="215900"/>
                  </a:lnTo>
                  <a:lnTo>
                    <a:pt x="1721628" y="228600"/>
                  </a:lnTo>
                  <a:lnTo>
                    <a:pt x="1785160" y="228600"/>
                  </a:lnTo>
                  <a:lnTo>
                    <a:pt x="1793146" y="215900"/>
                  </a:lnTo>
                  <a:close/>
                </a:path>
                <a:path w="2072004" h="1358900">
                  <a:moveTo>
                    <a:pt x="1817447" y="203200"/>
                  </a:moveTo>
                  <a:lnTo>
                    <a:pt x="1758828" y="203200"/>
                  </a:lnTo>
                  <a:lnTo>
                    <a:pt x="1761079" y="215900"/>
                  </a:lnTo>
                  <a:lnTo>
                    <a:pt x="1793146" y="215900"/>
                  </a:lnTo>
                  <a:lnTo>
                    <a:pt x="1789029" y="228600"/>
                  </a:lnTo>
                  <a:lnTo>
                    <a:pt x="1811429" y="215900"/>
                  </a:lnTo>
                  <a:lnTo>
                    <a:pt x="1817447" y="203200"/>
                  </a:lnTo>
                  <a:close/>
                </a:path>
                <a:path w="2072004" h="1358900">
                  <a:moveTo>
                    <a:pt x="1761051" y="190500"/>
                  </a:moveTo>
                  <a:lnTo>
                    <a:pt x="1745274" y="190500"/>
                  </a:lnTo>
                  <a:lnTo>
                    <a:pt x="1746152" y="203200"/>
                  </a:lnTo>
                  <a:lnTo>
                    <a:pt x="1733575" y="215900"/>
                  </a:lnTo>
                  <a:lnTo>
                    <a:pt x="1756150" y="215900"/>
                  </a:lnTo>
                  <a:lnTo>
                    <a:pt x="1758828" y="203200"/>
                  </a:lnTo>
                  <a:lnTo>
                    <a:pt x="1751939" y="203200"/>
                  </a:lnTo>
                  <a:lnTo>
                    <a:pt x="1761051" y="190500"/>
                  </a:lnTo>
                  <a:close/>
                </a:path>
                <a:path w="2072004" h="1358900">
                  <a:moveTo>
                    <a:pt x="1774694" y="190500"/>
                  </a:moveTo>
                  <a:lnTo>
                    <a:pt x="1761051" y="190500"/>
                  </a:lnTo>
                  <a:lnTo>
                    <a:pt x="1758135" y="203200"/>
                  </a:lnTo>
                  <a:lnTo>
                    <a:pt x="1772917" y="203200"/>
                  </a:lnTo>
                  <a:lnTo>
                    <a:pt x="1774694" y="190500"/>
                  </a:lnTo>
                  <a:close/>
                </a:path>
                <a:path w="2072004" h="1358900">
                  <a:moveTo>
                    <a:pt x="1804089" y="190500"/>
                  </a:moveTo>
                  <a:lnTo>
                    <a:pt x="1774694" y="190500"/>
                  </a:lnTo>
                  <a:lnTo>
                    <a:pt x="1774464" y="203200"/>
                  </a:lnTo>
                  <a:lnTo>
                    <a:pt x="1798991" y="203200"/>
                  </a:lnTo>
                  <a:lnTo>
                    <a:pt x="1804089" y="190500"/>
                  </a:lnTo>
                  <a:close/>
                </a:path>
                <a:path w="2072004" h="1358900">
                  <a:moveTo>
                    <a:pt x="1806138" y="190500"/>
                  </a:moveTo>
                  <a:lnTo>
                    <a:pt x="1804089" y="190500"/>
                  </a:lnTo>
                  <a:lnTo>
                    <a:pt x="1798991" y="203200"/>
                  </a:lnTo>
                  <a:lnTo>
                    <a:pt x="1806138" y="190500"/>
                  </a:lnTo>
                  <a:close/>
                </a:path>
                <a:path w="2072004" h="1358900">
                  <a:moveTo>
                    <a:pt x="1826087" y="190500"/>
                  </a:moveTo>
                  <a:lnTo>
                    <a:pt x="1806138" y="190500"/>
                  </a:lnTo>
                  <a:lnTo>
                    <a:pt x="1798991" y="203200"/>
                  </a:lnTo>
                  <a:lnTo>
                    <a:pt x="1822431" y="203200"/>
                  </a:lnTo>
                  <a:lnTo>
                    <a:pt x="1826087" y="190500"/>
                  </a:lnTo>
                  <a:close/>
                </a:path>
                <a:path w="2072004" h="1358900">
                  <a:moveTo>
                    <a:pt x="1835509" y="190500"/>
                  </a:moveTo>
                  <a:lnTo>
                    <a:pt x="1829618" y="190500"/>
                  </a:lnTo>
                  <a:lnTo>
                    <a:pt x="1832825" y="203200"/>
                  </a:lnTo>
                  <a:lnTo>
                    <a:pt x="1835509" y="190500"/>
                  </a:lnTo>
                  <a:close/>
                </a:path>
                <a:path w="2072004" h="1358900">
                  <a:moveTo>
                    <a:pt x="1771744" y="177800"/>
                  </a:moveTo>
                  <a:lnTo>
                    <a:pt x="1767330" y="177800"/>
                  </a:lnTo>
                  <a:lnTo>
                    <a:pt x="1754852" y="190500"/>
                  </a:lnTo>
                  <a:lnTo>
                    <a:pt x="1773861" y="190500"/>
                  </a:lnTo>
                  <a:lnTo>
                    <a:pt x="1771744" y="177800"/>
                  </a:lnTo>
                  <a:close/>
                </a:path>
                <a:path w="2072004" h="1358900">
                  <a:moveTo>
                    <a:pt x="1787068" y="177800"/>
                  </a:moveTo>
                  <a:lnTo>
                    <a:pt x="1784579" y="177800"/>
                  </a:lnTo>
                  <a:lnTo>
                    <a:pt x="1783256" y="190500"/>
                  </a:lnTo>
                  <a:lnTo>
                    <a:pt x="1787068" y="177800"/>
                  </a:lnTo>
                  <a:close/>
                </a:path>
                <a:path w="2072004" h="1358900">
                  <a:moveTo>
                    <a:pt x="1855027" y="177800"/>
                  </a:moveTo>
                  <a:lnTo>
                    <a:pt x="1793136" y="177800"/>
                  </a:lnTo>
                  <a:lnTo>
                    <a:pt x="1787839" y="190500"/>
                  </a:lnTo>
                  <a:lnTo>
                    <a:pt x="1852130" y="190500"/>
                  </a:lnTo>
                  <a:lnTo>
                    <a:pt x="1855027" y="177800"/>
                  </a:lnTo>
                  <a:close/>
                </a:path>
                <a:path w="2072004" h="1358900">
                  <a:moveTo>
                    <a:pt x="1858362" y="177800"/>
                  </a:moveTo>
                  <a:lnTo>
                    <a:pt x="1855027" y="177800"/>
                  </a:lnTo>
                  <a:lnTo>
                    <a:pt x="1856802" y="190500"/>
                  </a:lnTo>
                  <a:lnTo>
                    <a:pt x="1858362" y="177800"/>
                  </a:lnTo>
                  <a:close/>
                </a:path>
                <a:path w="2072004" h="1358900">
                  <a:moveTo>
                    <a:pt x="1873100" y="165100"/>
                  </a:moveTo>
                  <a:lnTo>
                    <a:pt x="1787488" y="165100"/>
                  </a:lnTo>
                  <a:lnTo>
                    <a:pt x="1786820" y="177800"/>
                  </a:lnTo>
                  <a:lnTo>
                    <a:pt x="1862772" y="177800"/>
                  </a:lnTo>
                  <a:lnTo>
                    <a:pt x="1873100" y="165100"/>
                  </a:lnTo>
                  <a:close/>
                </a:path>
                <a:path w="2072004" h="1358900">
                  <a:moveTo>
                    <a:pt x="1802065" y="152400"/>
                  </a:moveTo>
                  <a:lnTo>
                    <a:pt x="1798138" y="152400"/>
                  </a:lnTo>
                  <a:lnTo>
                    <a:pt x="1795751" y="165100"/>
                  </a:lnTo>
                  <a:lnTo>
                    <a:pt x="1802065" y="152400"/>
                  </a:lnTo>
                  <a:close/>
                </a:path>
                <a:path w="2072004" h="1358900">
                  <a:moveTo>
                    <a:pt x="1823966" y="152400"/>
                  </a:moveTo>
                  <a:lnTo>
                    <a:pt x="1806083" y="152400"/>
                  </a:lnTo>
                  <a:lnTo>
                    <a:pt x="1801535" y="165100"/>
                  </a:lnTo>
                  <a:lnTo>
                    <a:pt x="1826305" y="165100"/>
                  </a:lnTo>
                  <a:lnTo>
                    <a:pt x="1823966" y="152400"/>
                  </a:lnTo>
                  <a:close/>
                </a:path>
                <a:path w="2072004" h="1358900">
                  <a:moveTo>
                    <a:pt x="1896638" y="139700"/>
                  </a:moveTo>
                  <a:lnTo>
                    <a:pt x="1837221" y="139700"/>
                  </a:lnTo>
                  <a:lnTo>
                    <a:pt x="1835254" y="152400"/>
                  </a:lnTo>
                  <a:lnTo>
                    <a:pt x="1826305" y="165100"/>
                  </a:lnTo>
                  <a:lnTo>
                    <a:pt x="1888735" y="165100"/>
                  </a:lnTo>
                  <a:lnTo>
                    <a:pt x="1894242" y="152400"/>
                  </a:lnTo>
                  <a:lnTo>
                    <a:pt x="1895061" y="152400"/>
                  </a:lnTo>
                  <a:lnTo>
                    <a:pt x="1896638" y="139700"/>
                  </a:lnTo>
                  <a:close/>
                </a:path>
                <a:path w="2072004" h="1358900">
                  <a:moveTo>
                    <a:pt x="1852336" y="127000"/>
                  </a:moveTo>
                  <a:lnTo>
                    <a:pt x="1849501" y="127000"/>
                  </a:lnTo>
                  <a:lnTo>
                    <a:pt x="1847692" y="139700"/>
                  </a:lnTo>
                  <a:lnTo>
                    <a:pt x="1848079" y="139700"/>
                  </a:lnTo>
                  <a:lnTo>
                    <a:pt x="1852336" y="127000"/>
                  </a:lnTo>
                  <a:close/>
                </a:path>
                <a:path w="2072004" h="1358900">
                  <a:moveTo>
                    <a:pt x="1937363" y="127000"/>
                  </a:moveTo>
                  <a:lnTo>
                    <a:pt x="1869322" y="127000"/>
                  </a:lnTo>
                  <a:lnTo>
                    <a:pt x="1857126" y="139700"/>
                  </a:lnTo>
                  <a:lnTo>
                    <a:pt x="1930370" y="139700"/>
                  </a:lnTo>
                  <a:lnTo>
                    <a:pt x="1937363" y="127000"/>
                  </a:lnTo>
                  <a:close/>
                </a:path>
                <a:path w="2072004" h="1358900">
                  <a:moveTo>
                    <a:pt x="1859635" y="118072"/>
                  </a:moveTo>
                  <a:lnTo>
                    <a:pt x="1855467" y="127000"/>
                  </a:lnTo>
                  <a:lnTo>
                    <a:pt x="1857563" y="127000"/>
                  </a:lnTo>
                  <a:lnTo>
                    <a:pt x="1859635" y="118072"/>
                  </a:lnTo>
                  <a:close/>
                </a:path>
                <a:path w="2072004" h="1358900">
                  <a:moveTo>
                    <a:pt x="1878614" y="114300"/>
                  </a:moveTo>
                  <a:lnTo>
                    <a:pt x="1869289" y="114300"/>
                  </a:lnTo>
                  <a:lnTo>
                    <a:pt x="1868736" y="127000"/>
                  </a:lnTo>
                  <a:lnTo>
                    <a:pt x="1877851" y="127000"/>
                  </a:lnTo>
                  <a:lnTo>
                    <a:pt x="1878614" y="114300"/>
                  </a:lnTo>
                  <a:close/>
                </a:path>
                <a:path w="2072004" h="1358900">
                  <a:moveTo>
                    <a:pt x="1901661" y="114300"/>
                  </a:moveTo>
                  <a:lnTo>
                    <a:pt x="1884837" y="114300"/>
                  </a:lnTo>
                  <a:lnTo>
                    <a:pt x="1877851" y="127000"/>
                  </a:lnTo>
                  <a:lnTo>
                    <a:pt x="1888832" y="127000"/>
                  </a:lnTo>
                  <a:lnTo>
                    <a:pt x="1901661" y="114300"/>
                  </a:lnTo>
                  <a:close/>
                </a:path>
                <a:path w="2072004" h="1358900">
                  <a:moveTo>
                    <a:pt x="1943324" y="114300"/>
                  </a:moveTo>
                  <a:lnTo>
                    <a:pt x="1914188" y="114300"/>
                  </a:lnTo>
                  <a:lnTo>
                    <a:pt x="1901057" y="127000"/>
                  </a:lnTo>
                  <a:lnTo>
                    <a:pt x="1943673" y="127000"/>
                  </a:lnTo>
                  <a:lnTo>
                    <a:pt x="1943324" y="114300"/>
                  </a:lnTo>
                  <a:close/>
                </a:path>
                <a:path w="2072004" h="1358900">
                  <a:moveTo>
                    <a:pt x="1861397" y="114300"/>
                  </a:moveTo>
                  <a:lnTo>
                    <a:pt x="1860511" y="114300"/>
                  </a:lnTo>
                  <a:lnTo>
                    <a:pt x="1859635" y="118072"/>
                  </a:lnTo>
                  <a:lnTo>
                    <a:pt x="1861397" y="114300"/>
                  </a:lnTo>
                  <a:close/>
                </a:path>
                <a:path w="2072004" h="1358900">
                  <a:moveTo>
                    <a:pt x="1883895" y="101600"/>
                  </a:moveTo>
                  <a:lnTo>
                    <a:pt x="1874800" y="114300"/>
                  </a:lnTo>
                  <a:lnTo>
                    <a:pt x="1889429" y="114300"/>
                  </a:lnTo>
                  <a:lnTo>
                    <a:pt x="1883895" y="101600"/>
                  </a:lnTo>
                  <a:close/>
                </a:path>
                <a:path w="2072004" h="1358900">
                  <a:moveTo>
                    <a:pt x="1911140" y="88900"/>
                  </a:moveTo>
                  <a:lnTo>
                    <a:pt x="1901678" y="101600"/>
                  </a:lnTo>
                  <a:lnTo>
                    <a:pt x="1894899" y="114300"/>
                  </a:lnTo>
                  <a:lnTo>
                    <a:pt x="1902097" y="114300"/>
                  </a:lnTo>
                  <a:lnTo>
                    <a:pt x="1903855" y="101600"/>
                  </a:lnTo>
                  <a:lnTo>
                    <a:pt x="1918159" y="101600"/>
                  </a:lnTo>
                  <a:lnTo>
                    <a:pt x="1911140" y="88900"/>
                  </a:lnTo>
                  <a:close/>
                </a:path>
                <a:path w="2072004" h="1358900">
                  <a:moveTo>
                    <a:pt x="1962961" y="101600"/>
                  </a:moveTo>
                  <a:lnTo>
                    <a:pt x="1907695" y="101600"/>
                  </a:lnTo>
                  <a:lnTo>
                    <a:pt x="1902097" y="114300"/>
                  </a:lnTo>
                  <a:lnTo>
                    <a:pt x="1958457" y="114300"/>
                  </a:lnTo>
                  <a:lnTo>
                    <a:pt x="1962961" y="101600"/>
                  </a:lnTo>
                  <a:close/>
                </a:path>
                <a:path w="2072004" h="1358900">
                  <a:moveTo>
                    <a:pt x="1934687" y="81865"/>
                  </a:moveTo>
                  <a:lnTo>
                    <a:pt x="1930470" y="88900"/>
                  </a:lnTo>
                  <a:lnTo>
                    <a:pt x="1918159" y="101600"/>
                  </a:lnTo>
                  <a:lnTo>
                    <a:pt x="1930648" y="101600"/>
                  </a:lnTo>
                  <a:lnTo>
                    <a:pt x="1932120" y="98285"/>
                  </a:lnTo>
                  <a:lnTo>
                    <a:pt x="1934767" y="88900"/>
                  </a:lnTo>
                  <a:lnTo>
                    <a:pt x="1936752" y="88900"/>
                  </a:lnTo>
                  <a:lnTo>
                    <a:pt x="1934687" y="81865"/>
                  </a:lnTo>
                  <a:close/>
                </a:path>
                <a:path w="2072004" h="1358900">
                  <a:moveTo>
                    <a:pt x="1987368" y="88900"/>
                  </a:moveTo>
                  <a:lnTo>
                    <a:pt x="1936289" y="88900"/>
                  </a:lnTo>
                  <a:lnTo>
                    <a:pt x="1932120" y="98285"/>
                  </a:lnTo>
                  <a:lnTo>
                    <a:pt x="1931185" y="101600"/>
                  </a:lnTo>
                  <a:lnTo>
                    <a:pt x="1982758" y="101600"/>
                  </a:lnTo>
                  <a:lnTo>
                    <a:pt x="1987368" y="88900"/>
                  </a:lnTo>
                  <a:close/>
                </a:path>
                <a:path w="2072004" h="1358900">
                  <a:moveTo>
                    <a:pt x="1936289" y="88900"/>
                  </a:moveTo>
                  <a:lnTo>
                    <a:pt x="1934767" y="88900"/>
                  </a:lnTo>
                  <a:lnTo>
                    <a:pt x="1932120" y="98285"/>
                  </a:lnTo>
                  <a:lnTo>
                    <a:pt x="1936289" y="88900"/>
                  </a:lnTo>
                  <a:close/>
                </a:path>
                <a:path w="2072004" h="1358900">
                  <a:moveTo>
                    <a:pt x="1983698" y="63500"/>
                  </a:moveTo>
                  <a:lnTo>
                    <a:pt x="1962218" y="63500"/>
                  </a:lnTo>
                  <a:lnTo>
                    <a:pt x="1936878" y="88900"/>
                  </a:lnTo>
                  <a:lnTo>
                    <a:pt x="1989756" y="88900"/>
                  </a:lnTo>
                  <a:lnTo>
                    <a:pt x="1990981" y="76200"/>
                  </a:lnTo>
                  <a:lnTo>
                    <a:pt x="1981096" y="76200"/>
                  </a:lnTo>
                  <a:lnTo>
                    <a:pt x="1986372" y="71721"/>
                  </a:lnTo>
                  <a:lnTo>
                    <a:pt x="1983698" y="63500"/>
                  </a:lnTo>
                  <a:close/>
                </a:path>
                <a:path w="2072004" h="1358900">
                  <a:moveTo>
                    <a:pt x="1994462" y="76200"/>
                  </a:moveTo>
                  <a:lnTo>
                    <a:pt x="1990981" y="76200"/>
                  </a:lnTo>
                  <a:lnTo>
                    <a:pt x="1989756" y="88900"/>
                  </a:lnTo>
                  <a:lnTo>
                    <a:pt x="1992067" y="88900"/>
                  </a:lnTo>
                  <a:lnTo>
                    <a:pt x="1994462" y="76200"/>
                  </a:lnTo>
                  <a:close/>
                </a:path>
                <a:path w="2072004" h="1358900">
                  <a:moveTo>
                    <a:pt x="2013782" y="76200"/>
                  </a:moveTo>
                  <a:lnTo>
                    <a:pt x="1994462" y="76200"/>
                  </a:lnTo>
                  <a:lnTo>
                    <a:pt x="1992067" y="88900"/>
                  </a:lnTo>
                  <a:lnTo>
                    <a:pt x="2005808" y="88900"/>
                  </a:lnTo>
                  <a:lnTo>
                    <a:pt x="2013782" y="76200"/>
                  </a:lnTo>
                  <a:close/>
                </a:path>
                <a:path w="2072004" h="1358900">
                  <a:moveTo>
                    <a:pt x="2014226" y="76200"/>
                  </a:moveTo>
                  <a:lnTo>
                    <a:pt x="2010750" y="88900"/>
                  </a:lnTo>
                  <a:lnTo>
                    <a:pt x="2016278" y="88900"/>
                  </a:lnTo>
                  <a:lnTo>
                    <a:pt x="2014226" y="76200"/>
                  </a:lnTo>
                  <a:close/>
                </a:path>
                <a:path w="2072004" h="1358900">
                  <a:moveTo>
                    <a:pt x="1938083" y="76200"/>
                  </a:moveTo>
                  <a:lnTo>
                    <a:pt x="1933024" y="76200"/>
                  </a:lnTo>
                  <a:lnTo>
                    <a:pt x="1934687" y="81865"/>
                  </a:lnTo>
                  <a:lnTo>
                    <a:pt x="1938083" y="76200"/>
                  </a:lnTo>
                  <a:close/>
                </a:path>
                <a:path w="2072004" h="1358900">
                  <a:moveTo>
                    <a:pt x="1944998" y="63500"/>
                  </a:moveTo>
                  <a:lnTo>
                    <a:pt x="1940018" y="76200"/>
                  </a:lnTo>
                  <a:lnTo>
                    <a:pt x="1942888" y="76200"/>
                  </a:lnTo>
                  <a:lnTo>
                    <a:pt x="1944998" y="63500"/>
                  </a:lnTo>
                  <a:close/>
                </a:path>
                <a:path w="2072004" h="1358900">
                  <a:moveTo>
                    <a:pt x="1986372" y="71721"/>
                  </a:moveTo>
                  <a:lnTo>
                    <a:pt x="1981096" y="76200"/>
                  </a:lnTo>
                  <a:lnTo>
                    <a:pt x="1987829" y="76200"/>
                  </a:lnTo>
                  <a:lnTo>
                    <a:pt x="1986372" y="71721"/>
                  </a:lnTo>
                  <a:close/>
                </a:path>
                <a:path w="2072004" h="1358900">
                  <a:moveTo>
                    <a:pt x="2022124" y="63500"/>
                  </a:moveTo>
                  <a:lnTo>
                    <a:pt x="1996059" y="63500"/>
                  </a:lnTo>
                  <a:lnTo>
                    <a:pt x="1986372" y="71721"/>
                  </a:lnTo>
                  <a:lnTo>
                    <a:pt x="1987829" y="76200"/>
                  </a:lnTo>
                  <a:lnTo>
                    <a:pt x="2018617" y="76200"/>
                  </a:lnTo>
                  <a:lnTo>
                    <a:pt x="2022124" y="63500"/>
                  </a:lnTo>
                  <a:close/>
                </a:path>
                <a:path w="2072004" h="1358900">
                  <a:moveTo>
                    <a:pt x="2039587" y="63500"/>
                  </a:moveTo>
                  <a:lnTo>
                    <a:pt x="2026962" y="63500"/>
                  </a:lnTo>
                  <a:lnTo>
                    <a:pt x="2031906" y="76200"/>
                  </a:lnTo>
                  <a:lnTo>
                    <a:pt x="2037322" y="76200"/>
                  </a:lnTo>
                  <a:lnTo>
                    <a:pt x="2039587" y="63500"/>
                  </a:lnTo>
                  <a:close/>
                </a:path>
                <a:path w="2072004" h="1358900">
                  <a:moveTo>
                    <a:pt x="2049052" y="63500"/>
                  </a:moveTo>
                  <a:lnTo>
                    <a:pt x="2044791" y="63500"/>
                  </a:lnTo>
                  <a:lnTo>
                    <a:pt x="2039388" y="76200"/>
                  </a:lnTo>
                  <a:lnTo>
                    <a:pt x="2049052" y="63500"/>
                  </a:lnTo>
                  <a:close/>
                </a:path>
                <a:path w="2072004" h="1358900">
                  <a:moveTo>
                    <a:pt x="2007064" y="38100"/>
                  </a:moveTo>
                  <a:lnTo>
                    <a:pt x="1980454" y="38100"/>
                  </a:lnTo>
                  <a:lnTo>
                    <a:pt x="1975028" y="50800"/>
                  </a:lnTo>
                  <a:lnTo>
                    <a:pt x="1973013" y="63500"/>
                  </a:lnTo>
                  <a:lnTo>
                    <a:pt x="1980774" y="50800"/>
                  </a:lnTo>
                  <a:lnTo>
                    <a:pt x="2008090" y="50800"/>
                  </a:lnTo>
                  <a:lnTo>
                    <a:pt x="2007064" y="38100"/>
                  </a:lnTo>
                  <a:close/>
                </a:path>
                <a:path w="2072004" h="1358900">
                  <a:moveTo>
                    <a:pt x="1979126" y="56615"/>
                  </a:moveTo>
                  <a:lnTo>
                    <a:pt x="1973013" y="63500"/>
                  </a:lnTo>
                  <a:lnTo>
                    <a:pt x="1976384" y="63500"/>
                  </a:lnTo>
                  <a:lnTo>
                    <a:pt x="1979126" y="56615"/>
                  </a:lnTo>
                  <a:close/>
                </a:path>
                <a:path w="2072004" h="1358900">
                  <a:moveTo>
                    <a:pt x="2051601" y="50800"/>
                  </a:moveTo>
                  <a:lnTo>
                    <a:pt x="1985629" y="50800"/>
                  </a:lnTo>
                  <a:lnTo>
                    <a:pt x="1989515" y="63500"/>
                  </a:lnTo>
                  <a:lnTo>
                    <a:pt x="2046844" y="63500"/>
                  </a:lnTo>
                  <a:lnTo>
                    <a:pt x="2051601" y="50800"/>
                  </a:lnTo>
                  <a:close/>
                </a:path>
                <a:path w="2072004" h="1358900">
                  <a:moveTo>
                    <a:pt x="2057701" y="50800"/>
                  </a:moveTo>
                  <a:lnTo>
                    <a:pt x="2055680" y="50800"/>
                  </a:lnTo>
                  <a:lnTo>
                    <a:pt x="2052005" y="63500"/>
                  </a:lnTo>
                  <a:lnTo>
                    <a:pt x="2057701" y="50800"/>
                  </a:lnTo>
                  <a:close/>
                </a:path>
                <a:path w="2072004" h="1358900">
                  <a:moveTo>
                    <a:pt x="2064926" y="50800"/>
                  </a:moveTo>
                  <a:lnTo>
                    <a:pt x="2061178" y="50800"/>
                  </a:lnTo>
                  <a:lnTo>
                    <a:pt x="2061178" y="63500"/>
                  </a:lnTo>
                  <a:lnTo>
                    <a:pt x="2064926" y="50800"/>
                  </a:lnTo>
                  <a:close/>
                </a:path>
                <a:path w="2072004" h="1358900">
                  <a:moveTo>
                    <a:pt x="1984290" y="50800"/>
                  </a:moveTo>
                  <a:lnTo>
                    <a:pt x="1981442" y="50800"/>
                  </a:lnTo>
                  <a:lnTo>
                    <a:pt x="1979126" y="56615"/>
                  </a:lnTo>
                  <a:lnTo>
                    <a:pt x="1984290" y="50800"/>
                  </a:lnTo>
                  <a:close/>
                </a:path>
                <a:path w="2072004" h="1358900">
                  <a:moveTo>
                    <a:pt x="2069435" y="38100"/>
                  </a:moveTo>
                  <a:lnTo>
                    <a:pt x="2011546" y="38100"/>
                  </a:lnTo>
                  <a:lnTo>
                    <a:pt x="2011242" y="50800"/>
                  </a:lnTo>
                  <a:lnTo>
                    <a:pt x="2068210" y="50800"/>
                  </a:lnTo>
                  <a:lnTo>
                    <a:pt x="2069435" y="38100"/>
                  </a:lnTo>
                  <a:close/>
                </a:path>
                <a:path w="2072004" h="1358900">
                  <a:moveTo>
                    <a:pt x="2007979" y="25400"/>
                  </a:moveTo>
                  <a:lnTo>
                    <a:pt x="1998583" y="25400"/>
                  </a:lnTo>
                  <a:lnTo>
                    <a:pt x="1988552" y="38100"/>
                  </a:lnTo>
                  <a:lnTo>
                    <a:pt x="2007236" y="38100"/>
                  </a:lnTo>
                  <a:lnTo>
                    <a:pt x="2007979" y="25400"/>
                  </a:lnTo>
                  <a:close/>
                </a:path>
                <a:path w="2072004" h="1358900">
                  <a:moveTo>
                    <a:pt x="2071608" y="25400"/>
                  </a:moveTo>
                  <a:lnTo>
                    <a:pt x="2021616" y="25400"/>
                  </a:lnTo>
                  <a:lnTo>
                    <a:pt x="2008352" y="38100"/>
                  </a:lnTo>
                  <a:lnTo>
                    <a:pt x="2067104" y="38100"/>
                  </a:lnTo>
                  <a:lnTo>
                    <a:pt x="2071608" y="25400"/>
                  </a:lnTo>
                  <a:close/>
                </a:path>
                <a:path w="2072004" h="1358900">
                  <a:moveTo>
                    <a:pt x="2035546" y="12700"/>
                  </a:moveTo>
                  <a:lnTo>
                    <a:pt x="2024459" y="12700"/>
                  </a:lnTo>
                  <a:lnTo>
                    <a:pt x="2026251" y="25400"/>
                  </a:lnTo>
                  <a:lnTo>
                    <a:pt x="2035639" y="25400"/>
                  </a:lnTo>
                  <a:lnTo>
                    <a:pt x="2035546" y="12700"/>
                  </a:lnTo>
                  <a:close/>
                </a:path>
                <a:path w="2072004" h="1358900">
                  <a:moveTo>
                    <a:pt x="2057574" y="1560"/>
                  </a:moveTo>
                  <a:lnTo>
                    <a:pt x="2048652" y="12700"/>
                  </a:lnTo>
                  <a:lnTo>
                    <a:pt x="2039814" y="12700"/>
                  </a:lnTo>
                  <a:lnTo>
                    <a:pt x="2035639" y="25400"/>
                  </a:lnTo>
                  <a:lnTo>
                    <a:pt x="2051733" y="25400"/>
                  </a:lnTo>
                  <a:lnTo>
                    <a:pt x="2053712" y="12700"/>
                  </a:lnTo>
                  <a:lnTo>
                    <a:pt x="2057785" y="2580"/>
                  </a:lnTo>
                  <a:lnTo>
                    <a:pt x="2057574" y="1560"/>
                  </a:lnTo>
                  <a:close/>
                </a:path>
                <a:path w="2072004" h="1358900">
                  <a:moveTo>
                    <a:pt x="2065827" y="12700"/>
                  </a:moveTo>
                  <a:lnTo>
                    <a:pt x="2062602" y="12700"/>
                  </a:lnTo>
                  <a:lnTo>
                    <a:pt x="2051733" y="25400"/>
                  </a:lnTo>
                  <a:lnTo>
                    <a:pt x="2065258" y="25400"/>
                  </a:lnTo>
                  <a:lnTo>
                    <a:pt x="2065827" y="12700"/>
                  </a:lnTo>
                  <a:close/>
                </a:path>
                <a:path w="2072004" h="1358900">
                  <a:moveTo>
                    <a:pt x="2051618" y="0"/>
                  </a:moveTo>
                  <a:lnTo>
                    <a:pt x="2038660" y="0"/>
                  </a:lnTo>
                  <a:lnTo>
                    <a:pt x="2028606" y="12700"/>
                  </a:lnTo>
                  <a:lnTo>
                    <a:pt x="2040486" y="12700"/>
                  </a:lnTo>
                  <a:lnTo>
                    <a:pt x="2051618" y="0"/>
                  </a:lnTo>
                  <a:close/>
                </a:path>
                <a:path w="2072004" h="1358900">
                  <a:moveTo>
                    <a:pt x="2064403" y="0"/>
                  </a:moveTo>
                  <a:lnTo>
                    <a:pt x="2058824" y="0"/>
                  </a:lnTo>
                  <a:lnTo>
                    <a:pt x="2057785" y="2580"/>
                  </a:lnTo>
                  <a:lnTo>
                    <a:pt x="2059879" y="12700"/>
                  </a:lnTo>
                  <a:lnTo>
                    <a:pt x="2062874" y="12700"/>
                  </a:lnTo>
                  <a:lnTo>
                    <a:pt x="2064403" y="0"/>
                  </a:lnTo>
                  <a:close/>
                </a:path>
                <a:path w="2072004" h="1358900">
                  <a:moveTo>
                    <a:pt x="2058824" y="0"/>
                  </a:moveTo>
                  <a:lnTo>
                    <a:pt x="2057251" y="0"/>
                  </a:lnTo>
                  <a:lnTo>
                    <a:pt x="2057574" y="1560"/>
                  </a:lnTo>
                  <a:lnTo>
                    <a:pt x="2058824" y="0"/>
                  </a:lnTo>
                  <a:close/>
                </a:path>
              </a:pathLst>
            </a:custGeom>
            <a:solidFill>
              <a:srgbClr val="00A2FF"/>
            </a:solidFill>
          </p:spPr>
          <p:txBody>
            <a:bodyPr wrap="square" lIns="0" tIns="0" rIns="0" bIns="0" rtlCol="0"/>
            <a:lstStyle/>
            <a:p>
              <a:endParaRPr sz="637"/>
            </a:p>
          </p:txBody>
        </p:sp>
        <p:pic>
          <p:nvPicPr>
            <p:cNvPr id="21" name="object 2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853177" y="6642344"/>
              <a:ext cx="269489" cy="247650"/>
            </a:xfrm>
            <a:prstGeom prst="rect">
              <a:avLst/>
            </a:prstGeom>
          </p:spPr>
        </p:pic>
      </p:grpSp>
      <p:sp>
        <p:nvSpPr>
          <p:cNvPr id="22" name="object 22"/>
          <p:cNvSpPr txBox="1"/>
          <p:nvPr/>
        </p:nvSpPr>
        <p:spPr>
          <a:xfrm>
            <a:off x="2990751" y="3574061"/>
            <a:ext cx="1020036" cy="253707"/>
          </a:xfrm>
          <a:prstGeom prst="rect">
            <a:avLst/>
          </a:prstGeom>
          <a:solidFill>
            <a:srgbClr val="00A2FF"/>
          </a:solidFill>
        </p:spPr>
        <p:txBody>
          <a:bodyPr vert="horz" wrap="square" lIns="0" tIns="22526" rIns="0" bIns="0" rtlCol="0">
            <a:spAutoFit/>
          </a:bodyPr>
          <a:lstStyle/>
          <a:p>
            <a:pPr marL="140933">
              <a:spcBef>
                <a:spcPts val="177"/>
              </a:spcBef>
            </a:pPr>
            <a:r>
              <a:rPr sz="1501" spc="30" dirty="0">
                <a:solidFill>
                  <a:srgbClr val="FFFFFF"/>
                </a:solidFill>
                <a:latin typeface="Arial MT"/>
                <a:cs typeface="Arial MT"/>
              </a:rPr>
              <a:t>Encoder</a:t>
            </a:r>
            <a:endParaRPr sz="1501">
              <a:latin typeface="Arial MT"/>
              <a:cs typeface="Arial MT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2990751" y="2711383"/>
            <a:ext cx="1020036" cy="253707"/>
          </a:xfrm>
          <a:prstGeom prst="rect">
            <a:avLst/>
          </a:prstGeom>
          <a:solidFill>
            <a:srgbClr val="00A2FF"/>
          </a:solidFill>
        </p:spPr>
        <p:txBody>
          <a:bodyPr vert="horz" wrap="square" lIns="0" tIns="22526" rIns="0" bIns="0" rtlCol="0">
            <a:spAutoFit/>
          </a:bodyPr>
          <a:lstStyle/>
          <a:p>
            <a:pPr marL="140933">
              <a:spcBef>
                <a:spcPts val="177"/>
              </a:spcBef>
            </a:pPr>
            <a:r>
              <a:rPr sz="1501" spc="30" dirty="0">
                <a:solidFill>
                  <a:srgbClr val="FFFFFF"/>
                </a:solidFill>
                <a:latin typeface="Arial MT"/>
                <a:cs typeface="Arial MT"/>
              </a:rPr>
              <a:t>Encoder</a:t>
            </a:r>
            <a:endParaRPr sz="1501">
              <a:latin typeface="Arial MT"/>
              <a:cs typeface="Arial MT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5609610" y="3249798"/>
            <a:ext cx="1283709" cy="259219"/>
          </a:xfrm>
          <a:prstGeom prst="rect">
            <a:avLst/>
          </a:prstGeom>
        </p:spPr>
        <p:txBody>
          <a:bodyPr vert="horz" wrap="square" lIns="0" tIns="7220" rIns="0" bIns="0" rtlCol="0">
            <a:spAutoFit/>
          </a:bodyPr>
          <a:lstStyle/>
          <a:p>
            <a:pPr marL="5776">
              <a:spcBef>
                <a:spcPts val="57"/>
              </a:spcBef>
            </a:pPr>
            <a:r>
              <a:rPr sz="1637" b="1" spc="5" dirty="0">
                <a:latin typeface="Times New Roman"/>
                <a:cs typeface="Times New Roman"/>
              </a:rPr>
              <a:t>z</a:t>
            </a:r>
            <a:r>
              <a:rPr sz="1637" b="1" spc="34" dirty="0">
                <a:latin typeface="Times New Roman"/>
                <a:cs typeface="Times New Roman"/>
              </a:rPr>
              <a:t> </a:t>
            </a:r>
            <a:r>
              <a:rPr sz="1637" spc="223" dirty="0">
                <a:latin typeface="Cambria"/>
                <a:cs typeface="Cambria"/>
              </a:rPr>
              <a:t>=</a:t>
            </a:r>
            <a:r>
              <a:rPr sz="1637" spc="84" dirty="0">
                <a:latin typeface="Cambria"/>
                <a:cs typeface="Cambria"/>
              </a:rPr>
              <a:t> </a:t>
            </a:r>
            <a:r>
              <a:rPr sz="1637" spc="-50" dirty="0">
                <a:latin typeface="Cambria"/>
                <a:cs typeface="Cambria"/>
              </a:rPr>
              <a:t>Encoder(</a:t>
            </a:r>
            <a:r>
              <a:rPr sz="1637" i="1" spc="-50" dirty="0">
                <a:latin typeface="Times New Roman"/>
                <a:cs typeface="Times New Roman"/>
              </a:rPr>
              <a:t>z</a:t>
            </a:r>
            <a:r>
              <a:rPr sz="1637" spc="-50" dirty="0">
                <a:latin typeface="Cambria"/>
                <a:cs typeface="Cambria"/>
              </a:rPr>
              <a:t>)</a:t>
            </a:r>
            <a:endParaRPr sz="1637">
              <a:latin typeface="Cambria"/>
              <a:cs typeface="Cambria"/>
            </a:endParaRP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D6ECCF1A-6F8B-321B-5F4A-9BD21C89662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6" name="object 26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895895" y="3312142"/>
            <a:ext cx="2000109" cy="857190"/>
          </a:xfrm>
          <a:prstGeom prst="rect">
            <a:avLst/>
          </a:prstGeom>
        </p:spPr>
      </p:pic>
      <p:sp>
        <p:nvSpPr>
          <p:cNvPr id="27" name="object 27"/>
          <p:cNvSpPr txBox="1"/>
          <p:nvPr/>
        </p:nvSpPr>
        <p:spPr>
          <a:xfrm>
            <a:off x="943517" y="3335953"/>
            <a:ext cx="1904914" cy="681073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62092" rIns="0" bIns="0" rtlCol="0">
            <a:spAutoFit/>
          </a:bodyPr>
          <a:lstStyle/>
          <a:p>
            <a:pPr marL="121873" marR="118985" algn="ctr">
              <a:lnSpc>
                <a:spcPct val="102499"/>
              </a:lnSpc>
              <a:spcBef>
                <a:spcPts val="489"/>
              </a:spcBef>
            </a:pPr>
            <a:r>
              <a:rPr sz="1342" spc="-77" dirty="0">
                <a:latin typeface="Arial MT"/>
                <a:cs typeface="Arial MT"/>
              </a:rPr>
              <a:t>Team</a:t>
            </a:r>
            <a:r>
              <a:rPr sz="1342" spc="-5" dirty="0">
                <a:latin typeface="Arial MT"/>
                <a:cs typeface="Arial MT"/>
              </a:rPr>
              <a:t> </a:t>
            </a:r>
            <a:r>
              <a:rPr sz="1342" spc="-45" dirty="0">
                <a:latin typeface="Arial MT"/>
                <a:cs typeface="Arial MT"/>
              </a:rPr>
              <a:t>USA</a:t>
            </a:r>
            <a:r>
              <a:rPr sz="1342" spc="-2" dirty="0">
                <a:latin typeface="Arial MT"/>
                <a:cs typeface="Arial MT"/>
              </a:rPr>
              <a:t> </a:t>
            </a:r>
            <a:r>
              <a:rPr sz="1342" spc="-16" dirty="0">
                <a:latin typeface="Arial MT"/>
                <a:cs typeface="Arial MT"/>
              </a:rPr>
              <a:t>celebrated </a:t>
            </a:r>
            <a:r>
              <a:rPr sz="1342" spc="-14" dirty="0">
                <a:latin typeface="Arial MT"/>
                <a:cs typeface="Arial MT"/>
              </a:rPr>
              <a:t> </a:t>
            </a:r>
            <a:r>
              <a:rPr sz="1342" spc="-23" dirty="0">
                <a:latin typeface="Arial MT"/>
                <a:cs typeface="Arial MT"/>
              </a:rPr>
              <a:t>after</a:t>
            </a:r>
            <a:r>
              <a:rPr sz="1342" spc="-7" dirty="0">
                <a:latin typeface="Arial MT"/>
                <a:cs typeface="Arial MT"/>
              </a:rPr>
              <a:t> </a:t>
            </a:r>
            <a:r>
              <a:rPr sz="1342" spc="-18" dirty="0">
                <a:latin typeface="Arial MT"/>
                <a:cs typeface="Arial MT"/>
              </a:rPr>
              <a:t>winning</a:t>
            </a:r>
            <a:r>
              <a:rPr sz="1342" spc="-7" dirty="0">
                <a:latin typeface="Arial MT"/>
                <a:cs typeface="Arial MT"/>
              </a:rPr>
              <a:t> </a:t>
            </a:r>
            <a:r>
              <a:rPr sz="1342" spc="-16" dirty="0">
                <a:latin typeface="Arial MT"/>
                <a:cs typeface="Arial MT"/>
              </a:rPr>
              <a:t>its</a:t>
            </a:r>
            <a:r>
              <a:rPr sz="1342" spc="-7" dirty="0">
                <a:latin typeface="Arial MT"/>
                <a:cs typeface="Arial MT"/>
              </a:rPr>
              <a:t> </a:t>
            </a:r>
            <a:r>
              <a:rPr sz="1342" spc="-2" dirty="0">
                <a:latin typeface="Arial MT"/>
                <a:cs typeface="Arial MT"/>
              </a:rPr>
              <a:t>match </a:t>
            </a:r>
            <a:r>
              <a:rPr sz="1342" spc="-368" dirty="0">
                <a:latin typeface="Arial MT"/>
                <a:cs typeface="Arial MT"/>
              </a:rPr>
              <a:t> </a:t>
            </a:r>
            <a:r>
              <a:rPr sz="1342" spc="-23" dirty="0">
                <a:latin typeface="Arial MT"/>
                <a:cs typeface="Arial MT"/>
              </a:rPr>
              <a:t>against</a:t>
            </a:r>
            <a:r>
              <a:rPr sz="1342" spc="-2" dirty="0">
                <a:latin typeface="Arial MT"/>
                <a:cs typeface="Arial MT"/>
              </a:rPr>
              <a:t> </a:t>
            </a:r>
            <a:r>
              <a:rPr sz="1342" spc="-41" dirty="0">
                <a:latin typeface="Arial MT"/>
                <a:cs typeface="Arial MT"/>
              </a:rPr>
              <a:t>Iran</a:t>
            </a:r>
            <a:r>
              <a:rPr sz="1342" dirty="0">
                <a:latin typeface="Arial MT"/>
                <a:cs typeface="Arial MT"/>
              </a:rPr>
              <a:t> </a:t>
            </a:r>
            <a:r>
              <a:rPr sz="1342" spc="7" dirty="0">
                <a:latin typeface="Arial MT"/>
                <a:cs typeface="Arial MT"/>
              </a:rPr>
              <a:t>…</a:t>
            </a:r>
            <a:endParaRPr sz="1342">
              <a:latin typeface="Arial MT"/>
              <a:cs typeface="Arial MT"/>
            </a:endParaRPr>
          </a:p>
        </p:txBody>
      </p:sp>
      <p:pic>
        <p:nvPicPr>
          <p:cNvPr id="28" name="object 28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895895" y="2448432"/>
            <a:ext cx="2000109" cy="857190"/>
          </a:xfrm>
          <a:prstGeom prst="rect">
            <a:avLst/>
          </a:prstGeom>
        </p:spPr>
      </p:pic>
      <p:sp>
        <p:nvSpPr>
          <p:cNvPr id="29" name="object 29"/>
          <p:cNvSpPr txBox="1"/>
          <p:nvPr/>
        </p:nvSpPr>
        <p:spPr>
          <a:xfrm>
            <a:off x="943517" y="2472243"/>
            <a:ext cx="1904914" cy="681073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62092" rIns="0" bIns="0" rtlCol="0">
            <a:spAutoFit/>
          </a:bodyPr>
          <a:lstStyle/>
          <a:p>
            <a:pPr marL="80575" marR="77109" algn="ctr">
              <a:lnSpc>
                <a:spcPct val="102499"/>
              </a:lnSpc>
              <a:spcBef>
                <a:spcPts val="489"/>
              </a:spcBef>
            </a:pPr>
            <a:r>
              <a:rPr sz="1342" spc="-48" dirty="0">
                <a:latin typeface="Arial MT"/>
                <a:cs typeface="Arial MT"/>
              </a:rPr>
              <a:t>In</a:t>
            </a:r>
            <a:r>
              <a:rPr sz="1342" spc="-7" dirty="0">
                <a:latin typeface="Arial MT"/>
                <a:cs typeface="Arial MT"/>
              </a:rPr>
              <a:t> </a:t>
            </a:r>
            <a:r>
              <a:rPr sz="1342" spc="2" dirty="0">
                <a:latin typeface="Arial MT"/>
                <a:cs typeface="Arial MT"/>
              </a:rPr>
              <a:t>2022,</a:t>
            </a:r>
            <a:r>
              <a:rPr sz="1342" spc="-5" dirty="0">
                <a:latin typeface="Arial MT"/>
                <a:cs typeface="Arial MT"/>
              </a:rPr>
              <a:t> </a:t>
            </a:r>
            <a:r>
              <a:rPr sz="1342" spc="-14" dirty="0">
                <a:latin typeface="Arial MT"/>
                <a:cs typeface="Arial MT"/>
              </a:rPr>
              <a:t>the</a:t>
            </a:r>
            <a:r>
              <a:rPr sz="1342" spc="-5" dirty="0">
                <a:latin typeface="Arial MT"/>
                <a:cs typeface="Arial MT"/>
              </a:rPr>
              <a:t> </a:t>
            </a:r>
            <a:r>
              <a:rPr sz="1342" spc="2" dirty="0">
                <a:latin typeface="Arial MT"/>
                <a:cs typeface="Arial MT"/>
              </a:rPr>
              <a:t>32</a:t>
            </a:r>
            <a:r>
              <a:rPr sz="1342" spc="-5" dirty="0">
                <a:latin typeface="Arial MT"/>
                <a:cs typeface="Arial MT"/>
              </a:rPr>
              <a:t> </a:t>
            </a:r>
            <a:r>
              <a:rPr sz="1342" spc="-25" dirty="0">
                <a:latin typeface="Arial MT"/>
                <a:cs typeface="Arial MT"/>
              </a:rPr>
              <a:t>national </a:t>
            </a:r>
            <a:r>
              <a:rPr sz="1342" spc="-368" dirty="0">
                <a:latin typeface="Arial MT"/>
                <a:cs typeface="Arial MT"/>
              </a:rPr>
              <a:t> </a:t>
            </a:r>
            <a:r>
              <a:rPr sz="1342" spc="-16" dirty="0">
                <a:latin typeface="Arial MT"/>
                <a:cs typeface="Arial MT"/>
              </a:rPr>
              <a:t>teams</a:t>
            </a:r>
            <a:r>
              <a:rPr sz="1342" spc="-2" dirty="0">
                <a:latin typeface="Arial MT"/>
                <a:cs typeface="Arial MT"/>
              </a:rPr>
              <a:t> </a:t>
            </a:r>
            <a:r>
              <a:rPr sz="1342" spc="-30" dirty="0">
                <a:latin typeface="Arial MT"/>
                <a:cs typeface="Arial MT"/>
              </a:rPr>
              <a:t>involved</a:t>
            </a:r>
            <a:r>
              <a:rPr sz="1342" spc="-2" dirty="0">
                <a:latin typeface="Arial MT"/>
                <a:cs typeface="Arial MT"/>
              </a:rPr>
              <a:t> </a:t>
            </a:r>
            <a:r>
              <a:rPr sz="1342" spc="-36" dirty="0">
                <a:latin typeface="Arial MT"/>
                <a:cs typeface="Arial MT"/>
              </a:rPr>
              <a:t>in</a:t>
            </a:r>
            <a:r>
              <a:rPr sz="1342" dirty="0">
                <a:latin typeface="Arial MT"/>
                <a:cs typeface="Arial MT"/>
              </a:rPr>
              <a:t> </a:t>
            </a:r>
            <a:r>
              <a:rPr sz="1342" spc="-14" dirty="0">
                <a:latin typeface="Arial MT"/>
                <a:cs typeface="Arial MT"/>
              </a:rPr>
              <a:t>the </a:t>
            </a:r>
            <a:r>
              <a:rPr sz="1342" spc="-11" dirty="0">
                <a:latin typeface="Arial MT"/>
                <a:cs typeface="Arial MT"/>
              </a:rPr>
              <a:t> </a:t>
            </a:r>
            <a:r>
              <a:rPr sz="1342" spc="-9" dirty="0">
                <a:latin typeface="Arial MT"/>
                <a:cs typeface="Arial MT"/>
              </a:rPr>
              <a:t>tournament.</a:t>
            </a:r>
            <a:endParaRPr sz="1342">
              <a:latin typeface="Arial MT"/>
              <a:cs typeface="Arial MT"/>
            </a:endParaRPr>
          </a:p>
        </p:txBody>
      </p:sp>
      <p:pic>
        <p:nvPicPr>
          <p:cNvPr id="30" name="object 30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895895" y="1586787"/>
            <a:ext cx="2000109" cy="857190"/>
          </a:xfrm>
          <a:prstGeom prst="rect">
            <a:avLst/>
          </a:prstGeom>
        </p:spPr>
      </p:pic>
      <p:sp>
        <p:nvSpPr>
          <p:cNvPr id="31" name="object 31"/>
          <p:cNvSpPr txBox="1"/>
          <p:nvPr/>
        </p:nvSpPr>
        <p:spPr>
          <a:xfrm>
            <a:off x="943517" y="1610598"/>
            <a:ext cx="1904914" cy="57629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166925" rIns="0" bIns="0" rtlCol="0">
            <a:spAutoFit/>
          </a:bodyPr>
          <a:lstStyle/>
          <a:p>
            <a:pPr marL="51984" marR="48518" indent="105989">
              <a:lnSpc>
                <a:spcPct val="102499"/>
              </a:lnSpc>
              <a:spcBef>
                <a:spcPts val="1314"/>
              </a:spcBef>
            </a:pPr>
            <a:r>
              <a:rPr sz="1342" spc="-84" dirty="0">
                <a:latin typeface="Arial MT"/>
                <a:cs typeface="Arial MT"/>
              </a:rPr>
              <a:t>FI</a:t>
            </a:r>
            <a:r>
              <a:rPr sz="1342" spc="-171" dirty="0">
                <a:latin typeface="Arial MT"/>
                <a:cs typeface="Arial MT"/>
              </a:rPr>
              <a:t>F</a:t>
            </a:r>
            <a:r>
              <a:rPr sz="1342" spc="-45" dirty="0">
                <a:latin typeface="Arial MT"/>
                <a:cs typeface="Arial MT"/>
              </a:rPr>
              <a:t>A</a:t>
            </a:r>
            <a:r>
              <a:rPr sz="1342" spc="2" dirty="0">
                <a:latin typeface="Arial MT"/>
                <a:cs typeface="Arial MT"/>
              </a:rPr>
              <a:t> </a:t>
            </a:r>
            <a:r>
              <a:rPr sz="1342" spc="-68" dirty="0">
                <a:latin typeface="Arial MT"/>
                <a:cs typeface="Arial MT"/>
              </a:rPr>
              <a:t>W</a:t>
            </a:r>
            <a:r>
              <a:rPr sz="1342" spc="-11" dirty="0">
                <a:latin typeface="Arial MT"/>
                <a:cs typeface="Arial MT"/>
              </a:rPr>
              <a:t>orld</a:t>
            </a:r>
            <a:r>
              <a:rPr sz="1342" spc="2" dirty="0">
                <a:latin typeface="Arial MT"/>
                <a:cs typeface="Arial MT"/>
              </a:rPr>
              <a:t> </a:t>
            </a:r>
            <a:r>
              <a:rPr sz="1342" spc="-5" dirty="0">
                <a:latin typeface="Arial MT"/>
                <a:cs typeface="Arial MT"/>
              </a:rPr>
              <a:t>Cup</a:t>
            </a:r>
            <a:r>
              <a:rPr sz="1342" spc="2" dirty="0">
                <a:latin typeface="Arial MT"/>
                <a:cs typeface="Arial MT"/>
              </a:rPr>
              <a:t> 2026  </a:t>
            </a:r>
            <a:r>
              <a:rPr sz="1342" spc="-30" dirty="0">
                <a:latin typeface="Arial MT"/>
                <a:cs typeface="Arial MT"/>
              </a:rPr>
              <a:t>will</a:t>
            </a:r>
            <a:r>
              <a:rPr sz="1342" spc="-5" dirty="0">
                <a:latin typeface="Arial MT"/>
                <a:cs typeface="Arial MT"/>
              </a:rPr>
              <a:t> </a:t>
            </a:r>
            <a:r>
              <a:rPr sz="1342" spc="-14" dirty="0">
                <a:latin typeface="Arial MT"/>
                <a:cs typeface="Arial MT"/>
              </a:rPr>
              <a:t>expand</a:t>
            </a:r>
            <a:r>
              <a:rPr sz="1342" spc="-2" dirty="0">
                <a:latin typeface="Arial MT"/>
                <a:cs typeface="Arial MT"/>
              </a:rPr>
              <a:t> </a:t>
            </a:r>
            <a:r>
              <a:rPr sz="1342" spc="14" dirty="0">
                <a:latin typeface="Arial MT"/>
                <a:cs typeface="Arial MT"/>
              </a:rPr>
              <a:t>to</a:t>
            </a:r>
            <a:r>
              <a:rPr sz="1342" spc="-5" dirty="0">
                <a:latin typeface="Arial MT"/>
                <a:cs typeface="Arial MT"/>
              </a:rPr>
              <a:t> </a:t>
            </a:r>
            <a:r>
              <a:rPr sz="1342" spc="2" dirty="0">
                <a:latin typeface="Arial MT"/>
                <a:cs typeface="Arial MT"/>
              </a:rPr>
              <a:t>48</a:t>
            </a:r>
            <a:r>
              <a:rPr sz="1342" spc="-2" dirty="0">
                <a:latin typeface="Arial MT"/>
                <a:cs typeface="Arial MT"/>
              </a:rPr>
              <a:t> </a:t>
            </a:r>
            <a:r>
              <a:rPr sz="1342" spc="-14" dirty="0">
                <a:latin typeface="Arial MT"/>
                <a:cs typeface="Arial MT"/>
              </a:rPr>
              <a:t>teams.</a:t>
            </a:r>
            <a:endParaRPr sz="1342">
              <a:latin typeface="Arial MT"/>
              <a:cs typeface="Arial MT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859869" y="4301886"/>
            <a:ext cx="2072418" cy="596137"/>
          </a:xfrm>
          <a:prstGeom prst="rect">
            <a:avLst/>
          </a:prstGeom>
        </p:spPr>
        <p:txBody>
          <a:bodyPr vert="horz" wrap="square" lIns="0" tIns="1155" rIns="0" bIns="0" rtlCol="0">
            <a:spAutoFit/>
          </a:bodyPr>
          <a:lstStyle/>
          <a:p>
            <a:pPr algn="ctr">
              <a:spcBef>
                <a:spcPts val="9"/>
              </a:spcBef>
            </a:pPr>
            <a:r>
              <a:rPr sz="1342" spc="-23" dirty="0">
                <a:solidFill>
                  <a:srgbClr val="CB297B"/>
                </a:solidFill>
                <a:latin typeface="Arial MT"/>
                <a:cs typeface="Arial MT"/>
              </a:rPr>
              <a:t>Wikipedia</a:t>
            </a:r>
            <a:endParaRPr sz="1342">
              <a:latin typeface="Arial MT"/>
              <a:cs typeface="Arial MT"/>
            </a:endParaRPr>
          </a:p>
          <a:p>
            <a:pPr algn="ctr">
              <a:spcBef>
                <a:spcPts val="39"/>
              </a:spcBef>
            </a:pPr>
            <a:r>
              <a:rPr sz="1342" spc="-2" dirty="0">
                <a:solidFill>
                  <a:srgbClr val="CB297B"/>
                </a:solidFill>
                <a:latin typeface="Arial MT"/>
                <a:cs typeface="Arial MT"/>
              </a:rPr>
              <a:t>13M</a:t>
            </a:r>
            <a:r>
              <a:rPr sz="1342" spc="-5" dirty="0">
                <a:solidFill>
                  <a:srgbClr val="CB297B"/>
                </a:solidFill>
                <a:latin typeface="Arial MT"/>
                <a:cs typeface="Arial MT"/>
              </a:rPr>
              <a:t> </a:t>
            </a:r>
            <a:r>
              <a:rPr sz="1342" spc="-9" dirty="0">
                <a:solidFill>
                  <a:srgbClr val="CB297B"/>
                </a:solidFill>
                <a:latin typeface="Arial MT"/>
                <a:cs typeface="Arial MT"/>
              </a:rPr>
              <a:t>chunks</a:t>
            </a:r>
            <a:r>
              <a:rPr sz="1342" spc="-2" dirty="0">
                <a:solidFill>
                  <a:srgbClr val="CB297B"/>
                </a:solidFill>
                <a:latin typeface="Arial MT"/>
                <a:cs typeface="Arial MT"/>
              </a:rPr>
              <a:t> </a:t>
            </a:r>
            <a:r>
              <a:rPr sz="1342" spc="-43" dirty="0">
                <a:solidFill>
                  <a:srgbClr val="CB297B"/>
                </a:solidFill>
                <a:latin typeface="Arial MT"/>
                <a:cs typeface="Arial MT"/>
              </a:rPr>
              <a:t>(passages)</a:t>
            </a:r>
            <a:endParaRPr sz="1342">
              <a:latin typeface="Arial MT"/>
              <a:cs typeface="Arial MT"/>
            </a:endParaRPr>
          </a:p>
          <a:p>
            <a:pPr algn="ctr">
              <a:spcBef>
                <a:spcPts val="48"/>
              </a:spcBef>
            </a:pPr>
            <a:r>
              <a:rPr sz="1182" spc="-30" dirty="0">
                <a:solidFill>
                  <a:srgbClr val="CB297B"/>
                </a:solidFill>
                <a:latin typeface="Arial MT"/>
                <a:cs typeface="Arial MT"/>
              </a:rPr>
              <a:t>(called</a:t>
            </a:r>
            <a:r>
              <a:rPr sz="1182" spc="5" dirty="0">
                <a:solidFill>
                  <a:srgbClr val="CB297B"/>
                </a:solidFill>
                <a:latin typeface="Arial MT"/>
                <a:cs typeface="Arial MT"/>
              </a:rPr>
              <a:t> </a:t>
            </a:r>
            <a:r>
              <a:rPr sz="1182" i="1" spc="2" dirty="0">
                <a:solidFill>
                  <a:srgbClr val="CB297B"/>
                </a:solidFill>
              </a:rPr>
              <a:t>documents</a:t>
            </a:r>
            <a:r>
              <a:rPr sz="1182" i="1" spc="5" dirty="0">
                <a:solidFill>
                  <a:srgbClr val="CB297B"/>
                </a:solidFill>
              </a:rPr>
              <a:t> </a:t>
            </a:r>
            <a:r>
              <a:rPr sz="1182" spc="-27" dirty="0">
                <a:solidFill>
                  <a:srgbClr val="CB297B"/>
                </a:solidFill>
                <a:latin typeface="Arial MT"/>
                <a:cs typeface="Arial MT"/>
              </a:rPr>
              <a:t>in</a:t>
            </a:r>
            <a:r>
              <a:rPr sz="1182" spc="5" dirty="0">
                <a:solidFill>
                  <a:srgbClr val="CB297B"/>
                </a:solidFill>
                <a:latin typeface="Arial MT"/>
                <a:cs typeface="Arial MT"/>
              </a:rPr>
              <a:t> </a:t>
            </a:r>
            <a:r>
              <a:rPr sz="1182" spc="-9" dirty="0">
                <a:solidFill>
                  <a:srgbClr val="CB297B"/>
                </a:solidFill>
                <a:latin typeface="Arial MT"/>
                <a:cs typeface="Arial MT"/>
              </a:rPr>
              <a:t>the</a:t>
            </a:r>
            <a:r>
              <a:rPr sz="1182" spc="5" dirty="0">
                <a:solidFill>
                  <a:srgbClr val="CB297B"/>
                </a:solidFill>
                <a:latin typeface="Arial MT"/>
                <a:cs typeface="Arial MT"/>
              </a:rPr>
              <a:t> </a:t>
            </a:r>
            <a:r>
              <a:rPr sz="1182" spc="-23" dirty="0">
                <a:solidFill>
                  <a:srgbClr val="CB297B"/>
                </a:solidFill>
                <a:latin typeface="Arial MT"/>
                <a:cs typeface="Arial MT"/>
              </a:rPr>
              <a:t>paper)</a:t>
            </a:r>
            <a:endParaRPr sz="1182">
              <a:latin typeface="Arial MT"/>
              <a:cs typeface="Arial MT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8733081" y="4820969"/>
            <a:ext cx="69889" cy="128976"/>
          </a:xfrm>
          <a:prstGeom prst="rect">
            <a:avLst/>
          </a:prstGeom>
        </p:spPr>
        <p:txBody>
          <a:bodyPr vert="horz" wrap="square" lIns="0" tIns="2888" rIns="0" bIns="0" rtlCol="0">
            <a:spAutoFit/>
          </a:bodyPr>
          <a:lstStyle/>
          <a:p>
            <a:pPr marL="5776">
              <a:spcBef>
                <a:spcPts val="23"/>
              </a:spcBef>
            </a:pPr>
            <a:r>
              <a:rPr sz="819" spc="2" dirty="0">
                <a:latin typeface="Arial MT"/>
                <a:cs typeface="Arial MT"/>
              </a:rPr>
              <a:t>7</a:t>
            </a:r>
            <a:endParaRPr sz="819">
              <a:latin typeface="Arial MT"/>
              <a:cs typeface="Arial MT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4276871" y="996283"/>
            <a:ext cx="4561571" cy="259219"/>
          </a:xfrm>
          <a:prstGeom prst="rect">
            <a:avLst/>
          </a:prstGeom>
        </p:spPr>
        <p:txBody>
          <a:bodyPr vert="horz" wrap="square" lIns="0" tIns="7220" rIns="0" bIns="0" rtlCol="0">
            <a:spAutoFit/>
          </a:bodyPr>
          <a:lstStyle/>
          <a:p>
            <a:pPr marL="5776">
              <a:spcBef>
                <a:spcPts val="57"/>
              </a:spcBef>
            </a:pPr>
            <a:r>
              <a:rPr sz="1637" b="1" i="1" spc="-55" dirty="0"/>
              <a:t>x</a:t>
            </a:r>
            <a:r>
              <a:rPr sz="1637" b="1" i="1" spc="-64" dirty="0"/>
              <a:t> </a:t>
            </a:r>
            <a:r>
              <a:rPr sz="1637" spc="32" dirty="0">
                <a:latin typeface="Arial MT"/>
                <a:cs typeface="Arial MT"/>
              </a:rPr>
              <a:t>=</a:t>
            </a:r>
            <a:r>
              <a:rPr sz="1637" spc="-32" dirty="0">
                <a:latin typeface="Arial MT"/>
                <a:cs typeface="Arial MT"/>
              </a:rPr>
              <a:t> </a:t>
            </a:r>
            <a:r>
              <a:rPr sz="1410" spc="-43" dirty="0">
                <a:latin typeface="Arial MT"/>
                <a:cs typeface="Arial MT"/>
              </a:rPr>
              <a:t>World</a:t>
            </a:r>
            <a:r>
              <a:rPr sz="1410" spc="-55" dirty="0">
                <a:latin typeface="Arial MT"/>
                <a:cs typeface="Arial MT"/>
              </a:rPr>
              <a:t> </a:t>
            </a:r>
            <a:r>
              <a:rPr sz="1410" spc="-20" dirty="0">
                <a:latin typeface="Arial MT"/>
                <a:cs typeface="Arial MT"/>
              </a:rPr>
              <a:t>Cup</a:t>
            </a:r>
            <a:r>
              <a:rPr sz="1410" spc="-52" dirty="0">
                <a:latin typeface="Arial MT"/>
                <a:cs typeface="Arial MT"/>
              </a:rPr>
              <a:t> </a:t>
            </a:r>
            <a:r>
              <a:rPr sz="1410" spc="-16" dirty="0">
                <a:latin typeface="Arial MT"/>
                <a:cs typeface="Arial MT"/>
              </a:rPr>
              <a:t>2022</a:t>
            </a:r>
            <a:r>
              <a:rPr sz="1410" spc="-55" dirty="0">
                <a:latin typeface="Arial MT"/>
                <a:cs typeface="Arial MT"/>
              </a:rPr>
              <a:t> </a:t>
            </a:r>
            <a:r>
              <a:rPr sz="1410" spc="-30" dirty="0">
                <a:latin typeface="Arial MT"/>
                <a:cs typeface="Arial MT"/>
              </a:rPr>
              <a:t>was</a:t>
            </a:r>
            <a:r>
              <a:rPr sz="1410" spc="-52" dirty="0">
                <a:latin typeface="Arial MT"/>
                <a:cs typeface="Arial MT"/>
              </a:rPr>
              <a:t> </a:t>
            </a:r>
            <a:r>
              <a:rPr sz="1410" spc="14" dirty="0">
                <a:latin typeface="Arial MT"/>
                <a:cs typeface="Arial MT"/>
              </a:rPr>
              <a:t>…</a:t>
            </a:r>
            <a:r>
              <a:rPr sz="1410" spc="-55" dirty="0">
                <a:latin typeface="Arial MT"/>
                <a:cs typeface="Arial MT"/>
              </a:rPr>
              <a:t> </a:t>
            </a:r>
            <a:r>
              <a:rPr sz="1410" spc="-32" dirty="0">
                <a:latin typeface="Arial MT"/>
                <a:cs typeface="Arial MT"/>
              </a:rPr>
              <a:t>the</a:t>
            </a:r>
            <a:r>
              <a:rPr sz="1410" spc="-55" dirty="0">
                <a:latin typeface="Arial MT"/>
                <a:cs typeface="Arial MT"/>
              </a:rPr>
              <a:t> </a:t>
            </a:r>
            <a:r>
              <a:rPr sz="1410" spc="-57" dirty="0">
                <a:latin typeface="Arial MT"/>
                <a:cs typeface="Arial MT"/>
              </a:rPr>
              <a:t>increase</a:t>
            </a:r>
            <a:r>
              <a:rPr sz="1410" spc="-52" dirty="0">
                <a:latin typeface="Arial MT"/>
                <a:cs typeface="Arial MT"/>
              </a:rPr>
              <a:t> </a:t>
            </a:r>
            <a:r>
              <a:rPr sz="1410" spc="2" dirty="0">
                <a:latin typeface="Arial MT"/>
                <a:cs typeface="Arial MT"/>
              </a:rPr>
              <a:t>to</a:t>
            </a:r>
            <a:r>
              <a:rPr sz="1410" spc="-55" dirty="0">
                <a:latin typeface="Arial MT"/>
                <a:cs typeface="Arial MT"/>
              </a:rPr>
              <a:t> </a:t>
            </a:r>
            <a:r>
              <a:rPr sz="1410" spc="-59" dirty="0">
                <a:latin typeface="Arial MT"/>
                <a:cs typeface="Arial MT"/>
              </a:rPr>
              <a:t>[MASK]</a:t>
            </a:r>
            <a:r>
              <a:rPr sz="1410" spc="-52" dirty="0">
                <a:latin typeface="Arial MT"/>
                <a:cs typeface="Arial MT"/>
              </a:rPr>
              <a:t> </a:t>
            </a:r>
            <a:r>
              <a:rPr sz="1410" spc="-50" dirty="0">
                <a:latin typeface="Arial MT"/>
                <a:cs typeface="Arial MT"/>
              </a:rPr>
              <a:t>in</a:t>
            </a:r>
            <a:r>
              <a:rPr sz="1410" spc="-55" dirty="0">
                <a:latin typeface="Arial MT"/>
                <a:cs typeface="Arial MT"/>
              </a:rPr>
              <a:t> </a:t>
            </a:r>
            <a:r>
              <a:rPr sz="1410" spc="-18" dirty="0">
                <a:latin typeface="Arial MT"/>
                <a:cs typeface="Arial MT"/>
              </a:rPr>
              <a:t>2026.</a:t>
            </a:r>
            <a:endParaRPr sz="1410">
              <a:latin typeface="Arial MT"/>
              <a:cs typeface="Arial MT"/>
            </a:endParaRPr>
          </a:p>
        </p:txBody>
      </p:sp>
      <p:sp>
        <p:nvSpPr>
          <p:cNvPr id="37" name="Title 36">
            <a:extLst>
              <a:ext uri="{FF2B5EF4-FFF2-40B4-BE49-F238E27FC236}">
                <a16:creationId xmlns:a16="http://schemas.microsoft.com/office/drawing/2014/main" id="{083D1B13-E51C-572E-EB60-2B44D51E57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Retrieval-Augmented LM</a:t>
            </a:r>
          </a:p>
        </p:txBody>
      </p:sp>
      <p:sp>
        <p:nvSpPr>
          <p:cNvPr id="38" name="Google Shape;138;g1501cc781cf_0_0">
            <a:extLst>
              <a:ext uri="{FF2B5EF4-FFF2-40B4-BE49-F238E27FC236}">
                <a16:creationId xmlns:a16="http://schemas.microsoft.com/office/drawing/2014/main" id="{33349130-EAB8-E0A1-426C-D6F038785932}"/>
              </a:ext>
            </a:extLst>
          </p:cNvPr>
          <p:cNvSpPr txBox="1"/>
          <p:nvPr/>
        </p:nvSpPr>
        <p:spPr>
          <a:xfrm>
            <a:off x="2903308" y="4893119"/>
            <a:ext cx="3498234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[</a:t>
            </a: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Slides: </a:t>
            </a:r>
            <a:r>
              <a:rPr lang="en-US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Akari</a:t>
            </a: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 </a:t>
            </a:r>
            <a:r>
              <a:rPr lang="en-US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Asai</a:t>
            </a: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, </a:t>
            </a:r>
            <a:r>
              <a:rPr lang="en-US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Sewon</a:t>
            </a: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 Min, </a:t>
            </a:r>
            <a:r>
              <a:rPr lang="en-US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Zexuan</a:t>
            </a: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 Zhong, </a:t>
            </a:r>
            <a:r>
              <a:rPr lang="en-US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Danqi</a:t>
            </a: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 Chen</a:t>
            </a:r>
            <a:r>
              <a:rPr lang="en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]</a:t>
            </a:r>
            <a:endParaRPr sz="900" dirty="0">
              <a:solidFill>
                <a:schemeClr val="tx1">
                  <a:lumMod val="65000"/>
                  <a:lumOff val="35000"/>
                </a:schemeClr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990751" y="1848707"/>
            <a:ext cx="1020036" cy="253707"/>
          </a:xfrm>
          <a:prstGeom prst="rect">
            <a:avLst/>
          </a:prstGeom>
          <a:solidFill>
            <a:srgbClr val="00A2FF"/>
          </a:solidFill>
        </p:spPr>
        <p:txBody>
          <a:bodyPr vert="horz" wrap="square" lIns="0" tIns="22526" rIns="0" bIns="0" rtlCol="0">
            <a:spAutoFit/>
          </a:bodyPr>
          <a:lstStyle/>
          <a:p>
            <a:pPr marL="140933">
              <a:spcBef>
                <a:spcPts val="177"/>
              </a:spcBef>
            </a:pPr>
            <a:r>
              <a:rPr sz="1501" spc="30" dirty="0">
                <a:solidFill>
                  <a:srgbClr val="FFFFFF"/>
                </a:solidFill>
                <a:latin typeface="Arial MT"/>
                <a:cs typeface="Arial MT"/>
              </a:rPr>
              <a:t>Encoder</a:t>
            </a:r>
            <a:endParaRPr sz="1501">
              <a:latin typeface="Arial MT"/>
              <a:cs typeface="Arial MT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4031113" y="1688174"/>
            <a:ext cx="3676404" cy="1998774"/>
            <a:chOff x="8862767" y="3711898"/>
            <a:chExt cx="8083550" cy="439483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542862" y="4495653"/>
              <a:ext cx="6403398" cy="2687122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0595216" y="4527066"/>
              <a:ext cx="6299200" cy="2582545"/>
            </a:xfrm>
            <a:custGeom>
              <a:avLst/>
              <a:gdLst/>
              <a:ahLst/>
              <a:cxnLst/>
              <a:rect l="l" t="t" r="r" b="b"/>
              <a:pathLst>
                <a:path w="6299200" h="2582545">
                  <a:moveTo>
                    <a:pt x="6298689" y="0"/>
                  </a:moveTo>
                  <a:lnTo>
                    <a:pt x="0" y="0"/>
                  </a:lnTo>
                  <a:lnTo>
                    <a:pt x="0" y="2582413"/>
                  </a:lnTo>
                  <a:lnTo>
                    <a:pt x="6298689" y="2582413"/>
                  </a:lnTo>
                  <a:lnTo>
                    <a:pt x="6298689" y="0"/>
                  </a:lnTo>
                  <a:close/>
                </a:path>
              </a:pathLst>
            </a:custGeom>
            <a:solidFill>
              <a:srgbClr val="E4E3E5"/>
            </a:solidFill>
          </p:spPr>
          <p:txBody>
            <a:bodyPr wrap="square" lIns="0" tIns="0" rIns="0" bIns="0" rtlCol="0"/>
            <a:lstStyle/>
            <a:p>
              <a:endParaRPr sz="637"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256465" y="5394118"/>
              <a:ext cx="189242" cy="18924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620685" y="5956572"/>
              <a:ext cx="189242" cy="189242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466628" y="5394118"/>
              <a:ext cx="189242" cy="189242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307240" y="4981122"/>
              <a:ext cx="189242" cy="189242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105504" y="6508299"/>
              <a:ext cx="189242" cy="189242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722575" y="6740130"/>
              <a:ext cx="189242" cy="189242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541704" y="6181202"/>
              <a:ext cx="189242" cy="189242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548643" y="5406505"/>
              <a:ext cx="189242" cy="189242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105504" y="5771556"/>
              <a:ext cx="189242" cy="189242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400097" y="6181202"/>
              <a:ext cx="189242" cy="189242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683312" y="6358090"/>
              <a:ext cx="189242" cy="189242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739676" y="6788137"/>
              <a:ext cx="189242" cy="189242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208604" y="5723651"/>
              <a:ext cx="189242" cy="189242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862767" y="4272636"/>
              <a:ext cx="4400011" cy="2016414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8890310" y="6747487"/>
              <a:ext cx="2072005" cy="1358900"/>
            </a:xfrm>
            <a:custGeom>
              <a:avLst/>
              <a:gdLst/>
              <a:ahLst/>
              <a:cxnLst/>
              <a:rect l="l" t="t" r="r" b="b"/>
              <a:pathLst>
                <a:path w="2072004" h="1358900">
                  <a:moveTo>
                    <a:pt x="35083" y="1346200"/>
                  </a:moveTo>
                  <a:lnTo>
                    <a:pt x="9732" y="1346200"/>
                  </a:lnTo>
                  <a:lnTo>
                    <a:pt x="8176" y="1358900"/>
                  </a:lnTo>
                  <a:lnTo>
                    <a:pt x="32926" y="1358900"/>
                  </a:lnTo>
                  <a:lnTo>
                    <a:pt x="35083" y="1346200"/>
                  </a:lnTo>
                  <a:close/>
                </a:path>
                <a:path w="2072004" h="1358900">
                  <a:moveTo>
                    <a:pt x="8326" y="1336457"/>
                  </a:moveTo>
                  <a:lnTo>
                    <a:pt x="2184" y="1346200"/>
                  </a:lnTo>
                  <a:lnTo>
                    <a:pt x="10053" y="1346200"/>
                  </a:lnTo>
                  <a:lnTo>
                    <a:pt x="8326" y="1336457"/>
                  </a:lnTo>
                  <a:close/>
                </a:path>
                <a:path w="2072004" h="1358900">
                  <a:moveTo>
                    <a:pt x="59833" y="1333500"/>
                  </a:moveTo>
                  <a:lnTo>
                    <a:pt x="18370" y="1333500"/>
                  </a:lnTo>
                  <a:lnTo>
                    <a:pt x="10053" y="1346200"/>
                  </a:lnTo>
                  <a:lnTo>
                    <a:pt x="55538" y="1346200"/>
                  </a:lnTo>
                  <a:lnTo>
                    <a:pt x="59833" y="1333500"/>
                  </a:lnTo>
                  <a:close/>
                </a:path>
                <a:path w="2072004" h="1358900">
                  <a:moveTo>
                    <a:pt x="10190" y="1333500"/>
                  </a:moveTo>
                  <a:lnTo>
                    <a:pt x="7801" y="1333500"/>
                  </a:lnTo>
                  <a:lnTo>
                    <a:pt x="8326" y="1336457"/>
                  </a:lnTo>
                  <a:lnTo>
                    <a:pt x="10190" y="1333500"/>
                  </a:lnTo>
                  <a:close/>
                </a:path>
                <a:path w="2072004" h="1358900">
                  <a:moveTo>
                    <a:pt x="66810" y="1320800"/>
                  </a:moveTo>
                  <a:lnTo>
                    <a:pt x="5800" y="1320800"/>
                  </a:lnTo>
                  <a:lnTo>
                    <a:pt x="0" y="1333500"/>
                  </a:lnTo>
                  <a:lnTo>
                    <a:pt x="69477" y="1333500"/>
                  </a:lnTo>
                  <a:lnTo>
                    <a:pt x="66810" y="1320800"/>
                  </a:lnTo>
                  <a:close/>
                </a:path>
                <a:path w="2072004" h="1358900">
                  <a:moveTo>
                    <a:pt x="83556" y="1320800"/>
                  </a:moveTo>
                  <a:lnTo>
                    <a:pt x="70568" y="1320800"/>
                  </a:lnTo>
                  <a:lnTo>
                    <a:pt x="69477" y="1333500"/>
                  </a:lnTo>
                  <a:lnTo>
                    <a:pt x="78547" y="1333500"/>
                  </a:lnTo>
                  <a:lnTo>
                    <a:pt x="83556" y="1320800"/>
                  </a:lnTo>
                  <a:close/>
                </a:path>
                <a:path w="2072004" h="1358900">
                  <a:moveTo>
                    <a:pt x="16925" y="1308100"/>
                  </a:moveTo>
                  <a:lnTo>
                    <a:pt x="7673" y="1308100"/>
                  </a:lnTo>
                  <a:lnTo>
                    <a:pt x="354" y="1320800"/>
                  </a:lnTo>
                  <a:lnTo>
                    <a:pt x="22347" y="1320800"/>
                  </a:lnTo>
                  <a:lnTo>
                    <a:pt x="16925" y="1308100"/>
                  </a:lnTo>
                  <a:close/>
                </a:path>
                <a:path w="2072004" h="1358900">
                  <a:moveTo>
                    <a:pt x="30555" y="1308100"/>
                  </a:moveTo>
                  <a:lnTo>
                    <a:pt x="22466" y="1308100"/>
                  </a:lnTo>
                  <a:lnTo>
                    <a:pt x="26303" y="1320800"/>
                  </a:lnTo>
                  <a:lnTo>
                    <a:pt x="30555" y="1308100"/>
                  </a:lnTo>
                  <a:close/>
                </a:path>
                <a:path w="2072004" h="1358900">
                  <a:moveTo>
                    <a:pt x="81048" y="1308100"/>
                  </a:moveTo>
                  <a:lnTo>
                    <a:pt x="36326" y="1308100"/>
                  </a:lnTo>
                  <a:lnTo>
                    <a:pt x="30841" y="1320800"/>
                  </a:lnTo>
                  <a:lnTo>
                    <a:pt x="81926" y="1320800"/>
                  </a:lnTo>
                  <a:lnTo>
                    <a:pt x="81048" y="1308100"/>
                  </a:lnTo>
                  <a:close/>
                </a:path>
                <a:path w="2072004" h="1358900">
                  <a:moveTo>
                    <a:pt x="99999" y="1308100"/>
                  </a:moveTo>
                  <a:lnTo>
                    <a:pt x="81048" y="1308100"/>
                  </a:lnTo>
                  <a:lnTo>
                    <a:pt x="84840" y="1320800"/>
                  </a:lnTo>
                  <a:lnTo>
                    <a:pt x="95724" y="1320800"/>
                  </a:lnTo>
                  <a:lnTo>
                    <a:pt x="99999" y="1308100"/>
                  </a:lnTo>
                  <a:close/>
                </a:path>
                <a:path w="2072004" h="1358900">
                  <a:moveTo>
                    <a:pt x="27796" y="1295400"/>
                  </a:moveTo>
                  <a:lnTo>
                    <a:pt x="25892" y="1295400"/>
                  </a:lnTo>
                  <a:lnTo>
                    <a:pt x="25145" y="1308100"/>
                  </a:lnTo>
                  <a:lnTo>
                    <a:pt x="27796" y="1295400"/>
                  </a:lnTo>
                  <a:close/>
                </a:path>
                <a:path w="2072004" h="1358900">
                  <a:moveTo>
                    <a:pt x="37269" y="1300347"/>
                  </a:moveTo>
                  <a:lnTo>
                    <a:pt x="32720" y="1308100"/>
                  </a:lnTo>
                  <a:lnTo>
                    <a:pt x="36811" y="1308100"/>
                  </a:lnTo>
                  <a:lnTo>
                    <a:pt x="37269" y="1300347"/>
                  </a:lnTo>
                  <a:close/>
                </a:path>
                <a:path w="2072004" h="1358900">
                  <a:moveTo>
                    <a:pt x="79008" y="1282700"/>
                  </a:moveTo>
                  <a:lnTo>
                    <a:pt x="76203" y="1282700"/>
                  </a:lnTo>
                  <a:lnTo>
                    <a:pt x="77845" y="1295400"/>
                  </a:lnTo>
                  <a:lnTo>
                    <a:pt x="42789" y="1295400"/>
                  </a:lnTo>
                  <a:lnTo>
                    <a:pt x="39049" y="1308100"/>
                  </a:lnTo>
                  <a:lnTo>
                    <a:pt x="90729" y="1308100"/>
                  </a:lnTo>
                  <a:lnTo>
                    <a:pt x="84005" y="1295400"/>
                  </a:lnTo>
                  <a:lnTo>
                    <a:pt x="79008" y="1282700"/>
                  </a:lnTo>
                  <a:close/>
                </a:path>
                <a:path w="2072004" h="1358900">
                  <a:moveTo>
                    <a:pt x="149288" y="1270000"/>
                  </a:moveTo>
                  <a:lnTo>
                    <a:pt x="71689" y="1270000"/>
                  </a:lnTo>
                  <a:lnTo>
                    <a:pt x="71401" y="1271258"/>
                  </a:lnTo>
                  <a:lnTo>
                    <a:pt x="79008" y="1282700"/>
                  </a:lnTo>
                  <a:lnTo>
                    <a:pt x="84005" y="1295400"/>
                  </a:lnTo>
                  <a:lnTo>
                    <a:pt x="90729" y="1308100"/>
                  </a:lnTo>
                  <a:lnTo>
                    <a:pt x="95300" y="1308100"/>
                  </a:lnTo>
                  <a:lnTo>
                    <a:pt x="95808" y="1295400"/>
                  </a:lnTo>
                  <a:lnTo>
                    <a:pt x="91331" y="1295400"/>
                  </a:lnTo>
                  <a:lnTo>
                    <a:pt x="85720" y="1282700"/>
                  </a:lnTo>
                  <a:lnTo>
                    <a:pt x="140791" y="1282700"/>
                  </a:lnTo>
                  <a:lnTo>
                    <a:pt x="149288" y="1270000"/>
                  </a:lnTo>
                  <a:close/>
                </a:path>
                <a:path w="2072004" h="1358900">
                  <a:moveTo>
                    <a:pt x="129362" y="1282700"/>
                  </a:moveTo>
                  <a:lnTo>
                    <a:pt x="93684" y="1282700"/>
                  </a:lnTo>
                  <a:lnTo>
                    <a:pt x="95808" y="1295400"/>
                  </a:lnTo>
                  <a:lnTo>
                    <a:pt x="95300" y="1308100"/>
                  </a:lnTo>
                  <a:lnTo>
                    <a:pt x="112877" y="1308100"/>
                  </a:lnTo>
                  <a:lnTo>
                    <a:pt x="116377" y="1295400"/>
                  </a:lnTo>
                  <a:lnTo>
                    <a:pt x="129859" y="1295400"/>
                  </a:lnTo>
                  <a:lnTo>
                    <a:pt x="129362" y="1282700"/>
                  </a:lnTo>
                  <a:close/>
                </a:path>
                <a:path w="2072004" h="1358900">
                  <a:moveTo>
                    <a:pt x="40172" y="1295400"/>
                  </a:moveTo>
                  <a:lnTo>
                    <a:pt x="37562" y="1295400"/>
                  </a:lnTo>
                  <a:lnTo>
                    <a:pt x="37269" y="1300347"/>
                  </a:lnTo>
                  <a:lnTo>
                    <a:pt x="40172" y="1295400"/>
                  </a:lnTo>
                  <a:close/>
                </a:path>
                <a:path w="2072004" h="1358900">
                  <a:moveTo>
                    <a:pt x="43235" y="1282700"/>
                  </a:moveTo>
                  <a:lnTo>
                    <a:pt x="39405" y="1282700"/>
                  </a:lnTo>
                  <a:lnTo>
                    <a:pt x="38800" y="1295400"/>
                  </a:lnTo>
                  <a:lnTo>
                    <a:pt x="44847" y="1295400"/>
                  </a:lnTo>
                  <a:lnTo>
                    <a:pt x="43235" y="1282700"/>
                  </a:lnTo>
                  <a:close/>
                </a:path>
                <a:path w="2072004" h="1358900">
                  <a:moveTo>
                    <a:pt x="52528" y="1285434"/>
                  </a:moveTo>
                  <a:lnTo>
                    <a:pt x="48126" y="1295400"/>
                  </a:lnTo>
                  <a:lnTo>
                    <a:pt x="53931" y="1295400"/>
                  </a:lnTo>
                  <a:lnTo>
                    <a:pt x="52528" y="1285434"/>
                  </a:lnTo>
                  <a:close/>
                </a:path>
                <a:path w="2072004" h="1358900">
                  <a:moveTo>
                    <a:pt x="76203" y="1282700"/>
                  </a:moveTo>
                  <a:lnTo>
                    <a:pt x="65496" y="1282700"/>
                  </a:lnTo>
                  <a:lnTo>
                    <a:pt x="58088" y="1295400"/>
                  </a:lnTo>
                  <a:lnTo>
                    <a:pt x="70358" y="1295400"/>
                  </a:lnTo>
                  <a:lnTo>
                    <a:pt x="76203" y="1282700"/>
                  </a:lnTo>
                  <a:close/>
                </a:path>
                <a:path w="2072004" h="1358900">
                  <a:moveTo>
                    <a:pt x="89854" y="1282700"/>
                  </a:moveTo>
                  <a:lnTo>
                    <a:pt x="85720" y="1282700"/>
                  </a:lnTo>
                  <a:lnTo>
                    <a:pt x="91331" y="1295400"/>
                  </a:lnTo>
                  <a:lnTo>
                    <a:pt x="92310" y="1295400"/>
                  </a:lnTo>
                  <a:lnTo>
                    <a:pt x="89854" y="1282700"/>
                  </a:lnTo>
                  <a:close/>
                </a:path>
                <a:path w="2072004" h="1358900">
                  <a:moveTo>
                    <a:pt x="93684" y="1282700"/>
                  </a:moveTo>
                  <a:lnTo>
                    <a:pt x="89854" y="1282700"/>
                  </a:lnTo>
                  <a:lnTo>
                    <a:pt x="92310" y="1295400"/>
                  </a:lnTo>
                  <a:lnTo>
                    <a:pt x="95808" y="1295400"/>
                  </a:lnTo>
                  <a:lnTo>
                    <a:pt x="93684" y="1282700"/>
                  </a:lnTo>
                  <a:close/>
                </a:path>
                <a:path w="2072004" h="1358900">
                  <a:moveTo>
                    <a:pt x="148543" y="1282700"/>
                  </a:moveTo>
                  <a:lnTo>
                    <a:pt x="133647" y="1282700"/>
                  </a:lnTo>
                  <a:lnTo>
                    <a:pt x="129859" y="1295400"/>
                  </a:lnTo>
                  <a:lnTo>
                    <a:pt x="138345" y="1295400"/>
                  </a:lnTo>
                  <a:lnTo>
                    <a:pt x="148543" y="1282700"/>
                  </a:lnTo>
                  <a:close/>
                </a:path>
                <a:path w="2072004" h="1358900">
                  <a:moveTo>
                    <a:pt x="53736" y="1282700"/>
                  </a:moveTo>
                  <a:lnTo>
                    <a:pt x="52143" y="1282700"/>
                  </a:lnTo>
                  <a:lnTo>
                    <a:pt x="52528" y="1285434"/>
                  </a:lnTo>
                  <a:lnTo>
                    <a:pt x="53736" y="1282700"/>
                  </a:lnTo>
                  <a:close/>
                </a:path>
                <a:path w="2072004" h="1358900">
                  <a:moveTo>
                    <a:pt x="70564" y="1270000"/>
                  </a:moveTo>
                  <a:lnTo>
                    <a:pt x="61830" y="1270000"/>
                  </a:lnTo>
                  <a:lnTo>
                    <a:pt x="53736" y="1282700"/>
                  </a:lnTo>
                  <a:lnTo>
                    <a:pt x="68782" y="1282700"/>
                  </a:lnTo>
                  <a:lnTo>
                    <a:pt x="71401" y="1271258"/>
                  </a:lnTo>
                  <a:lnTo>
                    <a:pt x="70564" y="1270000"/>
                  </a:lnTo>
                  <a:close/>
                </a:path>
                <a:path w="2072004" h="1358900">
                  <a:moveTo>
                    <a:pt x="71689" y="1270000"/>
                  </a:moveTo>
                  <a:lnTo>
                    <a:pt x="70564" y="1270000"/>
                  </a:lnTo>
                  <a:lnTo>
                    <a:pt x="71401" y="1271258"/>
                  </a:lnTo>
                  <a:lnTo>
                    <a:pt x="71689" y="1270000"/>
                  </a:lnTo>
                  <a:close/>
                </a:path>
                <a:path w="2072004" h="1358900">
                  <a:moveTo>
                    <a:pt x="89542" y="1257300"/>
                  </a:moveTo>
                  <a:lnTo>
                    <a:pt x="81963" y="1257300"/>
                  </a:lnTo>
                  <a:lnTo>
                    <a:pt x="80212" y="1270000"/>
                  </a:lnTo>
                  <a:lnTo>
                    <a:pt x="89542" y="1257300"/>
                  </a:lnTo>
                  <a:close/>
                </a:path>
                <a:path w="2072004" h="1358900">
                  <a:moveTo>
                    <a:pt x="120452" y="1244600"/>
                  </a:moveTo>
                  <a:lnTo>
                    <a:pt x="120040" y="1244600"/>
                  </a:lnTo>
                  <a:lnTo>
                    <a:pt x="101385" y="1257300"/>
                  </a:lnTo>
                  <a:lnTo>
                    <a:pt x="93512" y="1270000"/>
                  </a:lnTo>
                  <a:lnTo>
                    <a:pt x="101092" y="1270000"/>
                  </a:lnTo>
                  <a:lnTo>
                    <a:pt x="108742" y="1257300"/>
                  </a:lnTo>
                  <a:lnTo>
                    <a:pt x="115820" y="1257300"/>
                  </a:lnTo>
                  <a:lnTo>
                    <a:pt x="120452" y="1244600"/>
                  </a:lnTo>
                  <a:close/>
                </a:path>
                <a:path w="2072004" h="1358900">
                  <a:moveTo>
                    <a:pt x="148400" y="1257300"/>
                  </a:moveTo>
                  <a:lnTo>
                    <a:pt x="113980" y="1257300"/>
                  </a:lnTo>
                  <a:lnTo>
                    <a:pt x="107134" y="1270000"/>
                  </a:lnTo>
                  <a:lnTo>
                    <a:pt x="152830" y="1270000"/>
                  </a:lnTo>
                  <a:lnTo>
                    <a:pt x="148400" y="1257300"/>
                  </a:lnTo>
                  <a:close/>
                </a:path>
                <a:path w="2072004" h="1358900">
                  <a:moveTo>
                    <a:pt x="179879" y="1257300"/>
                  </a:moveTo>
                  <a:lnTo>
                    <a:pt x="165810" y="1257300"/>
                  </a:lnTo>
                  <a:lnTo>
                    <a:pt x="152830" y="1270000"/>
                  </a:lnTo>
                  <a:lnTo>
                    <a:pt x="170712" y="1270000"/>
                  </a:lnTo>
                  <a:lnTo>
                    <a:pt x="179879" y="1257300"/>
                  </a:lnTo>
                  <a:close/>
                </a:path>
                <a:path w="2072004" h="1358900">
                  <a:moveTo>
                    <a:pt x="189337" y="1231900"/>
                  </a:moveTo>
                  <a:lnTo>
                    <a:pt x="127741" y="1231900"/>
                  </a:lnTo>
                  <a:lnTo>
                    <a:pt x="128609" y="1244600"/>
                  </a:lnTo>
                  <a:lnTo>
                    <a:pt x="124555" y="1257300"/>
                  </a:lnTo>
                  <a:lnTo>
                    <a:pt x="191661" y="1257300"/>
                  </a:lnTo>
                  <a:lnTo>
                    <a:pt x="207291" y="1244600"/>
                  </a:lnTo>
                  <a:lnTo>
                    <a:pt x="183128" y="1244600"/>
                  </a:lnTo>
                  <a:lnTo>
                    <a:pt x="189337" y="1231900"/>
                  </a:lnTo>
                  <a:close/>
                </a:path>
                <a:path w="2072004" h="1358900">
                  <a:moveTo>
                    <a:pt x="235447" y="1219200"/>
                  </a:moveTo>
                  <a:lnTo>
                    <a:pt x="221564" y="1219200"/>
                  </a:lnTo>
                  <a:lnTo>
                    <a:pt x="220733" y="1231900"/>
                  </a:lnTo>
                  <a:lnTo>
                    <a:pt x="189337" y="1231900"/>
                  </a:lnTo>
                  <a:lnTo>
                    <a:pt x="190845" y="1244600"/>
                  </a:lnTo>
                  <a:lnTo>
                    <a:pt x="214143" y="1244600"/>
                  </a:lnTo>
                  <a:lnTo>
                    <a:pt x="227038" y="1231900"/>
                  </a:lnTo>
                  <a:lnTo>
                    <a:pt x="235447" y="1219200"/>
                  </a:lnTo>
                  <a:close/>
                </a:path>
                <a:path w="2072004" h="1358900">
                  <a:moveTo>
                    <a:pt x="228678" y="1231900"/>
                  </a:moveTo>
                  <a:lnTo>
                    <a:pt x="227677" y="1231900"/>
                  </a:lnTo>
                  <a:lnTo>
                    <a:pt x="225281" y="1244600"/>
                  </a:lnTo>
                  <a:lnTo>
                    <a:pt x="228678" y="1231900"/>
                  </a:lnTo>
                  <a:close/>
                </a:path>
                <a:path w="2072004" h="1358900">
                  <a:moveTo>
                    <a:pt x="221564" y="1219200"/>
                  </a:moveTo>
                  <a:lnTo>
                    <a:pt x="179457" y="1219200"/>
                  </a:lnTo>
                  <a:lnTo>
                    <a:pt x="164835" y="1231900"/>
                  </a:lnTo>
                  <a:lnTo>
                    <a:pt x="220733" y="1231900"/>
                  </a:lnTo>
                  <a:lnTo>
                    <a:pt x="221564" y="1219200"/>
                  </a:lnTo>
                  <a:close/>
                </a:path>
                <a:path w="2072004" h="1358900">
                  <a:moveTo>
                    <a:pt x="269254" y="1193800"/>
                  </a:moveTo>
                  <a:lnTo>
                    <a:pt x="190980" y="1193800"/>
                  </a:lnTo>
                  <a:lnTo>
                    <a:pt x="191185" y="1206500"/>
                  </a:lnTo>
                  <a:lnTo>
                    <a:pt x="190368" y="1206500"/>
                  </a:lnTo>
                  <a:lnTo>
                    <a:pt x="183092" y="1219200"/>
                  </a:lnTo>
                  <a:lnTo>
                    <a:pt x="250615" y="1219200"/>
                  </a:lnTo>
                  <a:lnTo>
                    <a:pt x="257567" y="1206500"/>
                  </a:lnTo>
                  <a:lnTo>
                    <a:pt x="268938" y="1200453"/>
                  </a:lnTo>
                  <a:lnTo>
                    <a:pt x="269254" y="1193800"/>
                  </a:lnTo>
                  <a:close/>
                </a:path>
                <a:path w="2072004" h="1358900">
                  <a:moveTo>
                    <a:pt x="190295" y="1193800"/>
                  </a:moveTo>
                  <a:lnTo>
                    <a:pt x="182827" y="1193800"/>
                  </a:lnTo>
                  <a:lnTo>
                    <a:pt x="180963" y="1206500"/>
                  </a:lnTo>
                  <a:lnTo>
                    <a:pt x="190295" y="1193800"/>
                  </a:lnTo>
                  <a:close/>
                </a:path>
                <a:path w="2072004" h="1358900">
                  <a:moveTo>
                    <a:pt x="271411" y="1199138"/>
                  </a:moveTo>
                  <a:lnTo>
                    <a:pt x="268938" y="1200453"/>
                  </a:lnTo>
                  <a:lnTo>
                    <a:pt x="268651" y="1206500"/>
                  </a:lnTo>
                  <a:lnTo>
                    <a:pt x="269955" y="1206500"/>
                  </a:lnTo>
                  <a:lnTo>
                    <a:pt x="271411" y="1199138"/>
                  </a:lnTo>
                  <a:close/>
                </a:path>
                <a:path w="2072004" h="1358900">
                  <a:moveTo>
                    <a:pt x="281451" y="1193800"/>
                  </a:moveTo>
                  <a:lnTo>
                    <a:pt x="272467" y="1193800"/>
                  </a:lnTo>
                  <a:lnTo>
                    <a:pt x="271411" y="1199138"/>
                  </a:lnTo>
                  <a:lnTo>
                    <a:pt x="281451" y="1193800"/>
                  </a:lnTo>
                  <a:close/>
                </a:path>
                <a:path w="2072004" h="1358900">
                  <a:moveTo>
                    <a:pt x="217785" y="1181100"/>
                  </a:moveTo>
                  <a:lnTo>
                    <a:pt x="211275" y="1181100"/>
                  </a:lnTo>
                  <a:lnTo>
                    <a:pt x="201672" y="1193800"/>
                  </a:lnTo>
                  <a:lnTo>
                    <a:pt x="212632" y="1193800"/>
                  </a:lnTo>
                  <a:lnTo>
                    <a:pt x="217785" y="1181100"/>
                  </a:lnTo>
                  <a:close/>
                </a:path>
                <a:path w="2072004" h="1358900">
                  <a:moveTo>
                    <a:pt x="236397" y="1181100"/>
                  </a:moveTo>
                  <a:lnTo>
                    <a:pt x="230131" y="1181100"/>
                  </a:lnTo>
                  <a:lnTo>
                    <a:pt x="212632" y="1193800"/>
                  </a:lnTo>
                  <a:lnTo>
                    <a:pt x="233662" y="1193800"/>
                  </a:lnTo>
                  <a:lnTo>
                    <a:pt x="236397" y="1181100"/>
                  </a:lnTo>
                  <a:close/>
                </a:path>
                <a:path w="2072004" h="1358900">
                  <a:moveTo>
                    <a:pt x="276845" y="1181100"/>
                  </a:moveTo>
                  <a:lnTo>
                    <a:pt x="246702" y="1181100"/>
                  </a:lnTo>
                  <a:lnTo>
                    <a:pt x="236351" y="1193800"/>
                  </a:lnTo>
                  <a:lnTo>
                    <a:pt x="284438" y="1193800"/>
                  </a:lnTo>
                  <a:lnTo>
                    <a:pt x="276845" y="1181100"/>
                  </a:lnTo>
                  <a:close/>
                </a:path>
                <a:path w="2072004" h="1358900">
                  <a:moveTo>
                    <a:pt x="281988" y="1168400"/>
                  </a:moveTo>
                  <a:lnTo>
                    <a:pt x="230205" y="1168400"/>
                  </a:lnTo>
                  <a:lnTo>
                    <a:pt x="229537" y="1181100"/>
                  </a:lnTo>
                  <a:lnTo>
                    <a:pt x="268990" y="1181100"/>
                  </a:lnTo>
                  <a:lnTo>
                    <a:pt x="281988" y="1168400"/>
                  </a:lnTo>
                  <a:close/>
                </a:path>
                <a:path w="2072004" h="1358900">
                  <a:moveTo>
                    <a:pt x="315448" y="1168400"/>
                  </a:moveTo>
                  <a:lnTo>
                    <a:pt x="290570" y="1168400"/>
                  </a:lnTo>
                  <a:lnTo>
                    <a:pt x="292631" y="1181100"/>
                  </a:lnTo>
                  <a:lnTo>
                    <a:pt x="306627" y="1181100"/>
                  </a:lnTo>
                  <a:lnTo>
                    <a:pt x="315448" y="1168400"/>
                  </a:lnTo>
                  <a:close/>
                </a:path>
                <a:path w="2072004" h="1358900">
                  <a:moveTo>
                    <a:pt x="245515" y="1155700"/>
                  </a:moveTo>
                  <a:lnTo>
                    <a:pt x="242281" y="1155700"/>
                  </a:lnTo>
                  <a:lnTo>
                    <a:pt x="241659" y="1168400"/>
                  </a:lnTo>
                  <a:lnTo>
                    <a:pt x="242964" y="1168400"/>
                  </a:lnTo>
                  <a:lnTo>
                    <a:pt x="245515" y="1155700"/>
                  </a:lnTo>
                  <a:close/>
                </a:path>
                <a:path w="2072004" h="1358900">
                  <a:moveTo>
                    <a:pt x="321952" y="1155700"/>
                  </a:moveTo>
                  <a:lnTo>
                    <a:pt x="253015" y="1155700"/>
                  </a:lnTo>
                  <a:lnTo>
                    <a:pt x="245242" y="1168400"/>
                  </a:lnTo>
                  <a:lnTo>
                    <a:pt x="316944" y="1168400"/>
                  </a:lnTo>
                  <a:lnTo>
                    <a:pt x="321952" y="1155700"/>
                  </a:lnTo>
                  <a:close/>
                </a:path>
                <a:path w="2072004" h="1358900">
                  <a:moveTo>
                    <a:pt x="330749" y="1155700"/>
                  </a:moveTo>
                  <a:lnTo>
                    <a:pt x="321952" y="1155700"/>
                  </a:lnTo>
                  <a:lnTo>
                    <a:pt x="319949" y="1168400"/>
                  </a:lnTo>
                  <a:lnTo>
                    <a:pt x="324693" y="1168400"/>
                  </a:lnTo>
                  <a:lnTo>
                    <a:pt x="330749" y="1155700"/>
                  </a:lnTo>
                  <a:close/>
                </a:path>
                <a:path w="2072004" h="1358900">
                  <a:moveTo>
                    <a:pt x="344809" y="1155700"/>
                  </a:moveTo>
                  <a:lnTo>
                    <a:pt x="335333" y="1155700"/>
                  </a:lnTo>
                  <a:lnTo>
                    <a:pt x="343828" y="1168400"/>
                  </a:lnTo>
                  <a:lnTo>
                    <a:pt x="344809" y="1155700"/>
                  </a:lnTo>
                  <a:close/>
                </a:path>
                <a:path w="2072004" h="1358900">
                  <a:moveTo>
                    <a:pt x="311325" y="1143000"/>
                  </a:moveTo>
                  <a:lnTo>
                    <a:pt x="290273" y="1143000"/>
                  </a:lnTo>
                  <a:lnTo>
                    <a:pt x="276463" y="1155700"/>
                  </a:lnTo>
                  <a:lnTo>
                    <a:pt x="306812" y="1155700"/>
                  </a:lnTo>
                  <a:lnTo>
                    <a:pt x="311325" y="1143000"/>
                  </a:lnTo>
                  <a:close/>
                </a:path>
                <a:path w="2072004" h="1358900">
                  <a:moveTo>
                    <a:pt x="353823" y="1143000"/>
                  </a:moveTo>
                  <a:lnTo>
                    <a:pt x="314158" y="1143000"/>
                  </a:lnTo>
                  <a:lnTo>
                    <a:pt x="310204" y="1155700"/>
                  </a:lnTo>
                  <a:lnTo>
                    <a:pt x="355386" y="1155700"/>
                  </a:lnTo>
                  <a:lnTo>
                    <a:pt x="353823" y="1143000"/>
                  </a:lnTo>
                  <a:close/>
                </a:path>
                <a:path w="2072004" h="1358900">
                  <a:moveTo>
                    <a:pt x="314029" y="1130300"/>
                  </a:moveTo>
                  <a:lnTo>
                    <a:pt x="286012" y="1130300"/>
                  </a:lnTo>
                  <a:lnTo>
                    <a:pt x="288723" y="1143000"/>
                  </a:lnTo>
                  <a:lnTo>
                    <a:pt x="317752" y="1143000"/>
                  </a:lnTo>
                  <a:lnTo>
                    <a:pt x="314029" y="1130300"/>
                  </a:lnTo>
                  <a:close/>
                </a:path>
                <a:path w="2072004" h="1358900">
                  <a:moveTo>
                    <a:pt x="379961" y="1130300"/>
                  </a:moveTo>
                  <a:lnTo>
                    <a:pt x="318205" y="1130300"/>
                  </a:lnTo>
                  <a:lnTo>
                    <a:pt x="317752" y="1143000"/>
                  </a:lnTo>
                  <a:lnTo>
                    <a:pt x="372302" y="1143000"/>
                  </a:lnTo>
                  <a:lnTo>
                    <a:pt x="379961" y="1130300"/>
                  </a:lnTo>
                  <a:close/>
                </a:path>
                <a:path w="2072004" h="1358900">
                  <a:moveTo>
                    <a:pt x="311715" y="1117600"/>
                  </a:moveTo>
                  <a:lnTo>
                    <a:pt x="308541" y="1117600"/>
                  </a:lnTo>
                  <a:lnTo>
                    <a:pt x="305393" y="1130300"/>
                  </a:lnTo>
                  <a:lnTo>
                    <a:pt x="316152" y="1130300"/>
                  </a:lnTo>
                  <a:lnTo>
                    <a:pt x="311715" y="1117600"/>
                  </a:lnTo>
                  <a:close/>
                </a:path>
                <a:path w="2072004" h="1358900">
                  <a:moveTo>
                    <a:pt x="318421" y="1129095"/>
                  </a:moveTo>
                  <a:lnTo>
                    <a:pt x="316152" y="1130300"/>
                  </a:lnTo>
                  <a:lnTo>
                    <a:pt x="318559" y="1130300"/>
                  </a:lnTo>
                  <a:lnTo>
                    <a:pt x="318421" y="1129095"/>
                  </a:lnTo>
                  <a:close/>
                </a:path>
                <a:path w="2072004" h="1358900">
                  <a:moveTo>
                    <a:pt x="416942" y="1104900"/>
                  </a:moveTo>
                  <a:lnTo>
                    <a:pt x="340730" y="1104900"/>
                  </a:lnTo>
                  <a:lnTo>
                    <a:pt x="340064" y="1117600"/>
                  </a:lnTo>
                  <a:lnTo>
                    <a:pt x="318948" y="1128814"/>
                  </a:lnTo>
                  <a:lnTo>
                    <a:pt x="318559" y="1130300"/>
                  </a:lnTo>
                  <a:lnTo>
                    <a:pt x="392027" y="1130300"/>
                  </a:lnTo>
                  <a:lnTo>
                    <a:pt x="398080" y="1117600"/>
                  </a:lnTo>
                  <a:lnTo>
                    <a:pt x="414525" y="1117600"/>
                  </a:lnTo>
                  <a:lnTo>
                    <a:pt x="416942" y="1104900"/>
                  </a:lnTo>
                  <a:close/>
                </a:path>
                <a:path w="2072004" h="1358900">
                  <a:moveTo>
                    <a:pt x="321892" y="1117600"/>
                  </a:moveTo>
                  <a:lnTo>
                    <a:pt x="317102" y="1117600"/>
                  </a:lnTo>
                  <a:lnTo>
                    <a:pt x="318421" y="1129095"/>
                  </a:lnTo>
                  <a:lnTo>
                    <a:pt x="318948" y="1128814"/>
                  </a:lnTo>
                  <a:lnTo>
                    <a:pt x="321892" y="1117600"/>
                  </a:lnTo>
                  <a:close/>
                </a:path>
                <a:path w="2072004" h="1358900">
                  <a:moveTo>
                    <a:pt x="347271" y="1092200"/>
                  </a:moveTo>
                  <a:lnTo>
                    <a:pt x="344396" y="1092200"/>
                  </a:lnTo>
                  <a:lnTo>
                    <a:pt x="336168" y="1104900"/>
                  </a:lnTo>
                  <a:lnTo>
                    <a:pt x="347098" y="1104900"/>
                  </a:lnTo>
                  <a:lnTo>
                    <a:pt x="347271" y="1092200"/>
                  </a:lnTo>
                  <a:close/>
                </a:path>
                <a:path w="2072004" h="1358900">
                  <a:moveTo>
                    <a:pt x="414572" y="1092200"/>
                  </a:moveTo>
                  <a:lnTo>
                    <a:pt x="363376" y="1092200"/>
                  </a:lnTo>
                  <a:lnTo>
                    <a:pt x="349214" y="1104900"/>
                  </a:lnTo>
                  <a:lnTo>
                    <a:pt x="414735" y="1104900"/>
                  </a:lnTo>
                  <a:lnTo>
                    <a:pt x="414572" y="1092200"/>
                  </a:lnTo>
                  <a:close/>
                </a:path>
                <a:path w="2072004" h="1358900">
                  <a:moveTo>
                    <a:pt x="437609" y="1092200"/>
                  </a:moveTo>
                  <a:lnTo>
                    <a:pt x="428220" y="1092200"/>
                  </a:lnTo>
                  <a:lnTo>
                    <a:pt x="426596" y="1104900"/>
                  </a:lnTo>
                  <a:lnTo>
                    <a:pt x="437609" y="1092200"/>
                  </a:lnTo>
                  <a:close/>
                </a:path>
                <a:path w="2072004" h="1358900">
                  <a:moveTo>
                    <a:pt x="382910" y="1086488"/>
                  </a:moveTo>
                  <a:lnTo>
                    <a:pt x="375520" y="1092200"/>
                  </a:lnTo>
                  <a:lnTo>
                    <a:pt x="386733" y="1092200"/>
                  </a:lnTo>
                  <a:lnTo>
                    <a:pt x="382910" y="1086488"/>
                  </a:lnTo>
                  <a:close/>
                </a:path>
                <a:path w="2072004" h="1358900">
                  <a:moveTo>
                    <a:pt x="438596" y="1079500"/>
                  </a:moveTo>
                  <a:lnTo>
                    <a:pt x="391955" y="1079500"/>
                  </a:lnTo>
                  <a:lnTo>
                    <a:pt x="387923" y="1082615"/>
                  </a:lnTo>
                  <a:lnTo>
                    <a:pt x="386733" y="1092200"/>
                  </a:lnTo>
                  <a:lnTo>
                    <a:pt x="440459" y="1092200"/>
                  </a:lnTo>
                  <a:lnTo>
                    <a:pt x="438596" y="1079500"/>
                  </a:lnTo>
                  <a:close/>
                </a:path>
                <a:path w="2072004" h="1358900">
                  <a:moveTo>
                    <a:pt x="388310" y="1079500"/>
                  </a:moveTo>
                  <a:lnTo>
                    <a:pt x="378232" y="1079500"/>
                  </a:lnTo>
                  <a:lnTo>
                    <a:pt x="382910" y="1086488"/>
                  </a:lnTo>
                  <a:lnTo>
                    <a:pt x="387923" y="1082615"/>
                  </a:lnTo>
                  <a:lnTo>
                    <a:pt x="388310" y="1079500"/>
                  </a:lnTo>
                  <a:close/>
                </a:path>
                <a:path w="2072004" h="1358900">
                  <a:moveTo>
                    <a:pt x="403366" y="1066800"/>
                  </a:moveTo>
                  <a:lnTo>
                    <a:pt x="389844" y="1066800"/>
                  </a:lnTo>
                  <a:lnTo>
                    <a:pt x="392854" y="1079500"/>
                  </a:lnTo>
                  <a:lnTo>
                    <a:pt x="399395" y="1079500"/>
                  </a:lnTo>
                  <a:lnTo>
                    <a:pt x="403366" y="1066800"/>
                  </a:lnTo>
                  <a:close/>
                </a:path>
                <a:path w="2072004" h="1358900">
                  <a:moveTo>
                    <a:pt x="448632" y="1028700"/>
                  </a:moveTo>
                  <a:lnTo>
                    <a:pt x="438902" y="1028700"/>
                  </a:lnTo>
                  <a:lnTo>
                    <a:pt x="441944" y="1041400"/>
                  </a:lnTo>
                  <a:lnTo>
                    <a:pt x="448207" y="1041400"/>
                  </a:lnTo>
                  <a:lnTo>
                    <a:pt x="439647" y="1054100"/>
                  </a:lnTo>
                  <a:lnTo>
                    <a:pt x="425938" y="1066800"/>
                  </a:lnTo>
                  <a:lnTo>
                    <a:pt x="409261" y="1066800"/>
                  </a:lnTo>
                  <a:lnTo>
                    <a:pt x="404649" y="1079500"/>
                  </a:lnTo>
                  <a:lnTo>
                    <a:pt x="462065" y="1079500"/>
                  </a:lnTo>
                  <a:lnTo>
                    <a:pt x="468698" y="1066800"/>
                  </a:lnTo>
                  <a:lnTo>
                    <a:pt x="468836" y="1057672"/>
                  </a:lnTo>
                  <a:lnTo>
                    <a:pt x="465574" y="1054100"/>
                  </a:lnTo>
                  <a:lnTo>
                    <a:pt x="459648" y="1054100"/>
                  </a:lnTo>
                  <a:lnTo>
                    <a:pt x="459974" y="1040164"/>
                  </a:lnTo>
                  <a:lnTo>
                    <a:pt x="448632" y="1028700"/>
                  </a:lnTo>
                  <a:close/>
                </a:path>
                <a:path w="2072004" h="1358900">
                  <a:moveTo>
                    <a:pt x="410166" y="1054100"/>
                  </a:moveTo>
                  <a:lnTo>
                    <a:pt x="405574" y="1054100"/>
                  </a:lnTo>
                  <a:lnTo>
                    <a:pt x="407609" y="1066800"/>
                  </a:lnTo>
                  <a:lnTo>
                    <a:pt x="410490" y="1066800"/>
                  </a:lnTo>
                  <a:lnTo>
                    <a:pt x="410896" y="1066369"/>
                  </a:lnTo>
                  <a:lnTo>
                    <a:pt x="410166" y="1054100"/>
                  </a:lnTo>
                  <a:close/>
                </a:path>
                <a:path w="2072004" h="1358900">
                  <a:moveTo>
                    <a:pt x="410896" y="1066369"/>
                  </a:moveTo>
                  <a:lnTo>
                    <a:pt x="410490" y="1066800"/>
                  </a:lnTo>
                  <a:lnTo>
                    <a:pt x="410922" y="1066800"/>
                  </a:lnTo>
                  <a:lnTo>
                    <a:pt x="410896" y="1066369"/>
                  </a:lnTo>
                  <a:close/>
                </a:path>
                <a:path w="2072004" h="1358900">
                  <a:moveTo>
                    <a:pt x="415322" y="1061673"/>
                  </a:moveTo>
                  <a:lnTo>
                    <a:pt x="410896" y="1066369"/>
                  </a:lnTo>
                  <a:lnTo>
                    <a:pt x="410922" y="1066800"/>
                  </a:lnTo>
                  <a:lnTo>
                    <a:pt x="415444" y="1066800"/>
                  </a:lnTo>
                  <a:lnTo>
                    <a:pt x="415322" y="1061673"/>
                  </a:lnTo>
                  <a:close/>
                </a:path>
                <a:path w="2072004" h="1358900">
                  <a:moveTo>
                    <a:pt x="508559" y="1041400"/>
                  </a:moveTo>
                  <a:lnTo>
                    <a:pt x="466659" y="1041400"/>
                  </a:lnTo>
                  <a:lnTo>
                    <a:pt x="468891" y="1054100"/>
                  </a:lnTo>
                  <a:lnTo>
                    <a:pt x="468836" y="1057672"/>
                  </a:lnTo>
                  <a:lnTo>
                    <a:pt x="477171" y="1066800"/>
                  </a:lnTo>
                  <a:lnTo>
                    <a:pt x="483778" y="1066800"/>
                  </a:lnTo>
                  <a:lnTo>
                    <a:pt x="492362" y="1054100"/>
                  </a:lnTo>
                  <a:lnTo>
                    <a:pt x="501197" y="1054100"/>
                  </a:lnTo>
                  <a:lnTo>
                    <a:pt x="508559" y="1041400"/>
                  </a:lnTo>
                  <a:close/>
                </a:path>
                <a:path w="2072004" h="1358900">
                  <a:moveTo>
                    <a:pt x="420879" y="1047335"/>
                  </a:moveTo>
                  <a:lnTo>
                    <a:pt x="415142" y="1054100"/>
                  </a:lnTo>
                  <a:lnTo>
                    <a:pt x="415322" y="1061673"/>
                  </a:lnTo>
                  <a:lnTo>
                    <a:pt x="422461" y="1054100"/>
                  </a:lnTo>
                  <a:lnTo>
                    <a:pt x="421493" y="1054100"/>
                  </a:lnTo>
                  <a:lnTo>
                    <a:pt x="420879" y="1047335"/>
                  </a:lnTo>
                  <a:close/>
                </a:path>
                <a:path w="2072004" h="1358900">
                  <a:moveTo>
                    <a:pt x="459974" y="1040164"/>
                  </a:moveTo>
                  <a:lnTo>
                    <a:pt x="459648" y="1054100"/>
                  </a:lnTo>
                  <a:lnTo>
                    <a:pt x="465574" y="1054100"/>
                  </a:lnTo>
                  <a:lnTo>
                    <a:pt x="468836" y="1057672"/>
                  </a:lnTo>
                  <a:lnTo>
                    <a:pt x="468891" y="1054100"/>
                  </a:lnTo>
                  <a:lnTo>
                    <a:pt x="466659" y="1041400"/>
                  </a:lnTo>
                  <a:lnTo>
                    <a:pt x="461197" y="1041400"/>
                  </a:lnTo>
                  <a:lnTo>
                    <a:pt x="459974" y="1040164"/>
                  </a:lnTo>
                  <a:close/>
                </a:path>
                <a:path w="2072004" h="1358900">
                  <a:moveTo>
                    <a:pt x="424947" y="1052684"/>
                  </a:moveTo>
                  <a:lnTo>
                    <a:pt x="422461" y="1054100"/>
                  </a:lnTo>
                  <a:lnTo>
                    <a:pt x="424833" y="1054100"/>
                  </a:lnTo>
                  <a:lnTo>
                    <a:pt x="424947" y="1052684"/>
                  </a:lnTo>
                  <a:close/>
                </a:path>
                <a:path w="2072004" h="1358900">
                  <a:moveTo>
                    <a:pt x="518005" y="1041400"/>
                  </a:moveTo>
                  <a:lnTo>
                    <a:pt x="508559" y="1041400"/>
                  </a:lnTo>
                  <a:lnTo>
                    <a:pt x="507867" y="1054100"/>
                  </a:lnTo>
                  <a:lnTo>
                    <a:pt x="518005" y="1041400"/>
                  </a:lnTo>
                  <a:close/>
                </a:path>
                <a:path w="2072004" h="1358900">
                  <a:moveTo>
                    <a:pt x="444763" y="1041400"/>
                  </a:moveTo>
                  <a:lnTo>
                    <a:pt x="425912" y="1041400"/>
                  </a:lnTo>
                  <a:lnTo>
                    <a:pt x="424947" y="1052684"/>
                  </a:lnTo>
                  <a:lnTo>
                    <a:pt x="444763" y="1041400"/>
                  </a:lnTo>
                  <a:close/>
                </a:path>
                <a:path w="2072004" h="1358900">
                  <a:moveTo>
                    <a:pt x="425863" y="1041400"/>
                  </a:moveTo>
                  <a:lnTo>
                    <a:pt x="420339" y="1041400"/>
                  </a:lnTo>
                  <a:lnTo>
                    <a:pt x="420879" y="1047335"/>
                  </a:lnTo>
                  <a:lnTo>
                    <a:pt x="425858" y="1041463"/>
                  </a:lnTo>
                  <a:close/>
                </a:path>
                <a:path w="2072004" h="1358900">
                  <a:moveTo>
                    <a:pt x="481391" y="1003300"/>
                  </a:moveTo>
                  <a:lnTo>
                    <a:pt x="477960" y="1016000"/>
                  </a:lnTo>
                  <a:lnTo>
                    <a:pt x="468210" y="1016000"/>
                  </a:lnTo>
                  <a:lnTo>
                    <a:pt x="460243" y="1028700"/>
                  </a:lnTo>
                  <a:lnTo>
                    <a:pt x="459974" y="1040164"/>
                  </a:lnTo>
                  <a:lnTo>
                    <a:pt x="461197" y="1041400"/>
                  </a:lnTo>
                  <a:lnTo>
                    <a:pt x="528110" y="1041400"/>
                  </a:lnTo>
                  <a:lnTo>
                    <a:pt x="527319" y="1028700"/>
                  </a:lnTo>
                  <a:lnTo>
                    <a:pt x="478864" y="1028700"/>
                  </a:lnTo>
                  <a:lnTo>
                    <a:pt x="479734" y="1016000"/>
                  </a:lnTo>
                  <a:lnTo>
                    <a:pt x="481391" y="1003300"/>
                  </a:lnTo>
                  <a:close/>
                </a:path>
                <a:path w="2072004" h="1358900">
                  <a:moveTo>
                    <a:pt x="534830" y="1028700"/>
                  </a:moveTo>
                  <a:lnTo>
                    <a:pt x="527319" y="1028700"/>
                  </a:lnTo>
                  <a:lnTo>
                    <a:pt x="532408" y="1041400"/>
                  </a:lnTo>
                  <a:lnTo>
                    <a:pt x="534830" y="1028700"/>
                  </a:lnTo>
                  <a:close/>
                </a:path>
                <a:path w="2072004" h="1358900">
                  <a:moveTo>
                    <a:pt x="516486" y="990600"/>
                  </a:moveTo>
                  <a:lnTo>
                    <a:pt x="511543" y="990600"/>
                  </a:lnTo>
                  <a:lnTo>
                    <a:pt x="505293" y="1003078"/>
                  </a:lnTo>
                  <a:lnTo>
                    <a:pt x="505320" y="1003300"/>
                  </a:lnTo>
                  <a:lnTo>
                    <a:pt x="478864" y="1028700"/>
                  </a:lnTo>
                  <a:lnTo>
                    <a:pt x="543155" y="1028700"/>
                  </a:lnTo>
                  <a:lnTo>
                    <a:pt x="541447" y="1016000"/>
                  </a:lnTo>
                  <a:lnTo>
                    <a:pt x="568387" y="1016000"/>
                  </a:lnTo>
                  <a:lnTo>
                    <a:pt x="576900" y="1003300"/>
                  </a:lnTo>
                  <a:lnTo>
                    <a:pt x="516966" y="1003300"/>
                  </a:lnTo>
                  <a:lnTo>
                    <a:pt x="516486" y="990600"/>
                  </a:lnTo>
                  <a:close/>
                </a:path>
                <a:path w="2072004" h="1358900">
                  <a:moveTo>
                    <a:pt x="504423" y="995834"/>
                  </a:moveTo>
                  <a:lnTo>
                    <a:pt x="494269" y="1003300"/>
                  </a:lnTo>
                  <a:lnTo>
                    <a:pt x="487687" y="1003300"/>
                  </a:lnTo>
                  <a:lnTo>
                    <a:pt x="486056" y="1016000"/>
                  </a:lnTo>
                  <a:lnTo>
                    <a:pt x="491312" y="1016000"/>
                  </a:lnTo>
                  <a:lnTo>
                    <a:pt x="505183" y="1003300"/>
                  </a:lnTo>
                  <a:lnTo>
                    <a:pt x="505293" y="1003078"/>
                  </a:lnTo>
                  <a:lnTo>
                    <a:pt x="504423" y="995834"/>
                  </a:lnTo>
                  <a:close/>
                </a:path>
                <a:path w="2072004" h="1358900">
                  <a:moveTo>
                    <a:pt x="591886" y="990600"/>
                  </a:moveTo>
                  <a:lnTo>
                    <a:pt x="520102" y="990600"/>
                  </a:lnTo>
                  <a:lnTo>
                    <a:pt x="519217" y="1003300"/>
                  </a:lnTo>
                  <a:lnTo>
                    <a:pt x="585802" y="1003300"/>
                  </a:lnTo>
                  <a:lnTo>
                    <a:pt x="591886" y="990600"/>
                  </a:lnTo>
                  <a:close/>
                </a:path>
                <a:path w="2072004" h="1358900">
                  <a:moveTo>
                    <a:pt x="511543" y="990600"/>
                  </a:moveTo>
                  <a:lnTo>
                    <a:pt x="503794" y="990600"/>
                  </a:lnTo>
                  <a:lnTo>
                    <a:pt x="504423" y="995834"/>
                  </a:lnTo>
                  <a:lnTo>
                    <a:pt x="511543" y="990600"/>
                  </a:lnTo>
                  <a:close/>
                </a:path>
                <a:path w="2072004" h="1358900">
                  <a:moveTo>
                    <a:pt x="612532" y="977900"/>
                  </a:moveTo>
                  <a:lnTo>
                    <a:pt x="543647" y="977900"/>
                  </a:lnTo>
                  <a:lnTo>
                    <a:pt x="534104" y="990600"/>
                  </a:lnTo>
                  <a:lnTo>
                    <a:pt x="602019" y="990600"/>
                  </a:lnTo>
                  <a:lnTo>
                    <a:pt x="612532" y="977900"/>
                  </a:lnTo>
                  <a:close/>
                </a:path>
                <a:path w="2072004" h="1358900">
                  <a:moveTo>
                    <a:pt x="535852" y="965200"/>
                  </a:moveTo>
                  <a:lnTo>
                    <a:pt x="530088" y="977900"/>
                  </a:lnTo>
                  <a:lnTo>
                    <a:pt x="532419" y="977900"/>
                  </a:lnTo>
                  <a:lnTo>
                    <a:pt x="535852" y="965200"/>
                  </a:lnTo>
                  <a:close/>
                </a:path>
                <a:path w="2072004" h="1358900">
                  <a:moveTo>
                    <a:pt x="556477" y="965200"/>
                  </a:moveTo>
                  <a:lnTo>
                    <a:pt x="549890" y="965200"/>
                  </a:lnTo>
                  <a:lnTo>
                    <a:pt x="552408" y="977900"/>
                  </a:lnTo>
                  <a:lnTo>
                    <a:pt x="556477" y="965200"/>
                  </a:lnTo>
                  <a:close/>
                </a:path>
                <a:path w="2072004" h="1358900">
                  <a:moveTo>
                    <a:pt x="658052" y="952500"/>
                  </a:moveTo>
                  <a:lnTo>
                    <a:pt x="565007" y="952500"/>
                  </a:lnTo>
                  <a:lnTo>
                    <a:pt x="570757" y="965200"/>
                  </a:lnTo>
                  <a:lnTo>
                    <a:pt x="561191" y="977900"/>
                  </a:lnTo>
                  <a:lnTo>
                    <a:pt x="592651" y="977900"/>
                  </a:lnTo>
                  <a:lnTo>
                    <a:pt x="596837" y="965200"/>
                  </a:lnTo>
                  <a:lnTo>
                    <a:pt x="648801" y="965200"/>
                  </a:lnTo>
                  <a:lnTo>
                    <a:pt x="658052" y="952500"/>
                  </a:lnTo>
                  <a:close/>
                </a:path>
                <a:path w="2072004" h="1358900">
                  <a:moveTo>
                    <a:pt x="627662" y="965200"/>
                  </a:moveTo>
                  <a:lnTo>
                    <a:pt x="617804" y="965200"/>
                  </a:lnTo>
                  <a:lnTo>
                    <a:pt x="613185" y="977900"/>
                  </a:lnTo>
                  <a:lnTo>
                    <a:pt x="625728" y="977900"/>
                  </a:lnTo>
                  <a:lnTo>
                    <a:pt x="627662" y="965200"/>
                  </a:lnTo>
                  <a:close/>
                </a:path>
                <a:path w="2072004" h="1358900">
                  <a:moveTo>
                    <a:pt x="583424" y="939800"/>
                  </a:moveTo>
                  <a:lnTo>
                    <a:pt x="575093" y="952500"/>
                  </a:lnTo>
                  <a:lnTo>
                    <a:pt x="579982" y="952500"/>
                  </a:lnTo>
                  <a:lnTo>
                    <a:pt x="583424" y="939800"/>
                  </a:lnTo>
                  <a:close/>
                </a:path>
                <a:path w="2072004" h="1358900">
                  <a:moveTo>
                    <a:pt x="593175" y="939800"/>
                  </a:moveTo>
                  <a:lnTo>
                    <a:pt x="592813" y="939800"/>
                  </a:lnTo>
                  <a:lnTo>
                    <a:pt x="583988" y="952500"/>
                  </a:lnTo>
                  <a:lnTo>
                    <a:pt x="587171" y="952500"/>
                  </a:lnTo>
                  <a:lnTo>
                    <a:pt x="593175" y="939800"/>
                  </a:lnTo>
                  <a:close/>
                </a:path>
                <a:path w="2072004" h="1358900">
                  <a:moveTo>
                    <a:pt x="652275" y="939800"/>
                  </a:moveTo>
                  <a:lnTo>
                    <a:pt x="596618" y="939800"/>
                  </a:lnTo>
                  <a:lnTo>
                    <a:pt x="593944" y="952500"/>
                  </a:lnTo>
                  <a:lnTo>
                    <a:pt x="651343" y="952500"/>
                  </a:lnTo>
                  <a:lnTo>
                    <a:pt x="652275" y="939800"/>
                  </a:lnTo>
                  <a:close/>
                </a:path>
                <a:path w="2072004" h="1358900">
                  <a:moveTo>
                    <a:pt x="668939" y="939800"/>
                  </a:moveTo>
                  <a:lnTo>
                    <a:pt x="651343" y="952500"/>
                  </a:lnTo>
                  <a:lnTo>
                    <a:pt x="667117" y="952500"/>
                  </a:lnTo>
                  <a:lnTo>
                    <a:pt x="668939" y="939800"/>
                  </a:lnTo>
                  <a:close/>
                </a:path>
                <a:path w="2072004" h="1358900">
                  <a:moveTo>
                    <a:pt x="606326" y="930094"/>
                  </a:moveTo>
                  <a:lnTo>
                    <a:pt x="597900" y="939800"/>
                  </a:lnTo>
                  <a:lnTo>
                    <a:pt x="607258" y="939800"/>
                  </a:lnTo>
                  <a:lnTo>
                    <a:pt x="606326" y="930094"/>
                  </a:lnTo>
                  <a:close/>
                </a:path>
                <a:path w="2072004" h="1358900">
                  <a:moveTo>
                    <a:pt x="628253" y="914400"/>
                  </a:moveTo>
                  <a:lnTo>
                    <a:pt x="621706" y="914400"/>
                  </a:lnTo>
                  <a:lnTo>
                    <a:pt x="608926" y="927100"/>
                  </a:lnTo>
                  <a:lnTo>
                    <a:pt x="607482" y="928763"/>
                  </a:lnTo>
                  <a:lnTo>
                    <a:pt x="617059" y="939800"/>
                  </a:lnTo>
                  <a:lnTo>
                    <a:pt x="673441" y="939800"/>
                  </a:lnTo>
                  <a:lnTo>
                    <a:pt x="677070" y="927100"/>
                  </a:lnTo>
                  <a:lnTo>
                    <a:pt x="629198" y="927100"/>
                  </a:lnTo>
                  <a:lnTo>
                    <a:pt x="628253" y="914400"/>
                  </a:lnTo>
                  <a:close/>
                </a:path>
                <a:path w="2072004" h="1358900">
                  <a:moveTo>
                    <a:pt x="708575" y="914400"/>
                  </a:moveTo>
                  <a:lnTo>
                    <a:pt x="647665" y="914400"/>
                  </a:lnTo>
                  <a:lnTo>
                    <a:pt x="644241" y="927100"/>
                  </a:lnTo>
                  <a:lnTo>
                    <a:pt x="682823" y="927100"/>
                  </a:lnTo>
                  <a:lnTo>
                    <a:pt x="682847" y="939800"/>
                  </a:lnTo>
                  <a:lnTo>
                    <a:pt x="688041" y="939800"/>
                  </a:lnTo>
                  <a:lnTo>
                    <a:pt x="698614" y="927100"/>
                  </a:lnTo>
                  <a:lnTo>
                    <a:pt x="708575" y="914400"/>
                  </a:lnTo>
                  <a:close/>
                </a:path>
                <a:path w="2072004" h="1358900">
                  <a:moveTo>
                    <a:pt x="606039" y="927100"/>
                  </a:moveTo>
                  <a:lnTo>
                    <a:pt x="606326" y="930094"/>
                  </a:lnTo>
                  <a:lnTo>
                    <a:pt x="607482" y="928763"/>
                  </a:lnTo>
                  <a:lnTo>
                    <a:pt x="606039" y="927100"/>
                  </a:lnTo>
                  <a:close/>
                </a:path>
                <a:path w="2072004" h="1358900">
                  <a:moveTo>
                    <a:pt x="643798" y="914400"/>
                  </a:moveTo>
                  <a:lnTo>
                    <a:pt x="640244" y="914400"/>
                  </a:lnTo>
                  <a:lnTo>
                    <a:pt x="633440" y="927100"/>
                  </a:lnTo>
                  <a:lnTo>
                    <a:pt x="640596" y="927100"/>
                  </a:lnTo>
                  <a:lnTo>
                    <a:pt x="643798" y="914400"/>
                  </a:lnTo>
                  <a:close/>
                </a:path>
                <a:path w="2072004" h="1358900">
                  <a:moveTo>
                    <a:pt x="665397" y="901700"/>
                  </a:moveTo>
                  <a:lnTo>
                    <a:pt x="657828" y="901700"/>
                  </a:lnTo>
                  <a:lnTo>
                    <a:pt x="648875" y="914400"/>
                  </a:lnTo>
                  <a:lnTo>
                    <a:pt x="664432" y="914400"/>
                  </a:lnTo>
                  <a:lnTo>
                    <a:pt x="665397" y="901700"/>
                  </a:lnTo>
                  <a:close/>
                </a:path>
                <a:path w="2072004" h="1358900">
                  <a:moveTo>
                    <a:pt x="712218" y="901700"/>
                  </a:moveTo>
                  <a:lnTo>
                    <a:pt x="666926" y="901700"/>
                  </a:lnTo>
                  <a:lnTo>
                    <a:pt x="667208" y="914400"/>
                  </a:lnTo>
                  <a:lnTo>
                    <a:pt x="713185" y="914400"/>
                  </a:lnTo>
                  <a:lnTo>
                    <a:pt x="712218" y="901700"/>
                  </a:lnTo>
                  <a:close/>
                </a:path>
                <a:path w="2072004" h="1358900">
                  <a:moveTo>
                    <a:pt x="720218" y="901700"/>
                  </a:moveTo>
                  <a:lnTo>
                    <a:pt x="717608" y="901700"/>
                  </a:lnTo>
                  <a:lnTo>
                    <a:pt x="716456" y="914400"/>
                  </a:lnTo>
                  <a:lnTo>
                    <a:pt x="719868" y="914400"/>
                  </a:lnTo>
                  <a:lnTo>
                    <a:pt x="720218" y="901700"/>
                  </a:lnTo>
                  <a:close/>
                </a:path>
                <a:path w="2072004" h="1358900">
                  <a:moveTo>
                    <a:pt x="757304" y="889000"/>
                  </a:moveTo>
                  <a:lnTo>
                    <a:pt x="666929" y="889000"/>
                  </a:lnTo>
                  <a:lnTo>
                    <a:pt x="660799" y="901700"/>
                  </a:lnTo>
                  <a:lnTo>
                    <a:pt x="734910" y="901700"/>
                  </a:lnTo>
                  <a:lnTo>
                    <a:pt x="723944" y="914400"/>
                  </a:lnTo>
                  <a:lnTo>
                    <a:pt x="738798" y="901700"/>
                  </a:lnTo>
                  <a:lnTo>
                    <a:pt x="757304" y="889000"/>
                  </a:lnTo>
                  <a:close/>
                </a:path>
                <a:path w="2072004" h="1358900">
                  <a:moveTo>
                    <a:pt x="680212" y="876300"/>
                  </a:moveTo>
                  <a:lnTo>
                    <a:pt x="672276" y="889000"/>
                  </a:lnTo>
                  <a:lnTo>
                    <a:pt x="675915" y="889000"/>
                  </a:lnTo>
                  <a:lnTo>
                    <a:pt x="680212" y="876300"/>
                  </a:lnTo>
                  <a:close/>
                </a:path>
                <a:path w="2072004" h="1358900">
                  <a:moveTo>
                    <a:pt x="692755" y="876300"/>
                  </a:moveTo>
                  <a:lnTo>
                    <a:pt x="684182" y="889000"/>
                  </a:lnTo>
                  <a:lnTo>
                    <a:pt x="692183" y="889000"/>
                  </a:lnTo>
                  <a:lnTo>
                    <a:pt x="692755" y="876300"/>
                  </a:lnTo>
                  <a:close/>
                </a:path>
                <a:path w="2072004" h="1358900">
                  <a:moveTo>
                    <a:pt x="772244" y="876300"/>
                  </a:moveTo>
                  <a:lnTo>
                    <a:pt x="696965" y="876300"/>
                  </a:lnTo>
                  <a:lnTo>
                    <a:pt x="695650" y="889000"/>
                  </a:lnTo>
                  <a:lnTo>
                    <a:pt x="761413" y="889000"/>
                  </a:lnTo>
                  <a:lnTo>
                    <a:pt x="772244" y="876300"/>
                  </a:lnTo>
                  <a:close/>
                </a:path>
                <a:path w="2072004" h="1358900">
                  <a:moveTo>
                    <a:pt x="706797" y="857928"/>
                  </a:moveTo>
                  <a:lnTo>
                    <a:pt x="698451" y="863600"/>
                  </a:lnTo>
                  <a:lnTo>
                    <a:pt x="685681" y="876300"/>
                  </a:lnTo>
                  <a:lnTo>
                    <a:pt x="707209" y="876300"/>
                  </a:lnTo>
                  <a:lnTo>
                    <a:pt x="711520" y="863600"/>
                  </a:lnTo>
                  <a:lnTo>
                    <a:pt x="706769" y="863600"/>
                  </a:lnTo>
                  <a:lnTo>
                    <a:pt x="706797" y="857928"/>
                  </a:lnTo>
                  <a:close/>
                </a:path>
                <a:path w="2072004" h="1358900">
                  <a:moveTo>
                    <a:pt x="718871" y="863600"/>
                  </a:moveTo>
                  <a:lnTo>
                    <a:pt x="718038" y="863600"/>
                  </a:lnTo>
                  <a:lnTo>
                    <a:pt x="712469" y="876300"/>
                  </a:lnTo>
                  <a:lnTo>
                    <a:pt x="714695" y="873562"/>
                  </a:lnTo>
                  <a:lnTo>
                    <a:pt x="718871" y="863600"/>
                  </a:lnTo>
                  <a:close/>
                </a:path>
                <a:path w="2072004" h="1358900">
                  <a:moveTo>
                    <a:pt x="760252" y="850900"/>
                  </a:moveTo>
                  <a:lnTo>
                    <a:pt x="740164" y="850900"/>
                  </a:lnTo>
                  <a:lnTo>
                    <a:pt x="722792" y="863600"/>
                  </a:lnTo>
                  <a:lnTo>
                    <a:pt x="714695" y="873562"/>
                  </a:lnTo>
                  <a:lnTo>
                    <a:pt x="713547" y="876300"/>
                  </a:lnTo>
                  <a:lnTo>
                    <a:pt x="783536" y="876300"/>
                  </a:lnTo>
                  <a:lnTo>
                    <a:pt x="786356" y="863600"/>
                  </a:lnTo>
                  <a:lnTo>
                    <a:pt x="761763" y="863600"/>
                  </a:lnTo>
                  <a:lnTo>
                    <a:pt x="760252" y="850900"/>
                  </a:lnTo>
                  <a:close/>
                </a:path>
                <a:path w="2072004" h="1358900">
                  <a:moveTo>
                    <a:pt x="723606" y="850900"/>
                  </a:moveTo>
                  <a:lnTo>
                    <a:pt x="717138" y="850900"/>
                  </a:lnTo>
                  <a:lnTo>
                    <a:pt x="706797" y="857928"/>
                  </a:lnTo>
                  <a:lnTo>
                    <a:pt x="706769" y="863600"/>
                  </a:lnTo>
                  <a:lnTo>
                    <a:pt x="718038" y="863600"/>
                  </a:lnTo>
                  <a:lnTo>
                    <a:pt x="723606" y="850900"/>
                  </a:lnTo>
                  <a:close/>
                </a:path>
                <a:path w="2072004" h="1358900">
                  <a:moveTo>
                    <a:pt x="802123" y="850900"/>
                  </a:moveTo>
                  <a:lnTo>
                    <a:pt x="771865" y="850900"/>
                  </a:lnTo>
                  <a:lnTo>
                    <a:pt x="761763" y="863600"/>
                  </a:lnTo>
                  <a:lnTo>
                    <a:pt x="797941" y="863600"/>
                  </a:lnTo>
                  <a:lnTo>
                    <a:pt x="802123" y="850900"/>
                  </a:lnTo>
                  <a:close/>
                </a:path>
                <a:path w="2072004" h="1358900">
                  <a:moveTo>
                    <a:pt x="811378" y="850900"/>
                  </a:moveTo>
                  <a:lnTo>
                    <a:pt x="805608" y="850900"/>
                  </a:lnTo>
                  <a:lnTo>
                    <a:pt x="801659" y="863600"/>
                  </a:lnTo>
                  <a:lnTo>
                    <a:pt x="807481" y="863600"/>
                  </a:lnTo>
                  <a:lnTo>
                    <a:pt x="811378" y="850900"/>
                  </a:lnTo>
                  <a:close/>
                </a:path>
                <a:path w="2072004" h="1358900">
                  <a:moveTo>
                    <a:pt x="828641" y="838200"/>
                  </a:moveTo>
                  <a:lnTo>
                    <a:pt x="744349" y="838200"/>
                  </a:lnTo>
                  <a:lnTo>
                    <a:pt x="738423" y="850900"/>
                  </a:lnTo>
                  <a:lnTo>
                    <a:pt x="830667" y="850900"/>
                  </a:lnTo>
                  <a:lnTo>
                    <a:pt x="828641" y="838200"/>
                  </a:lnTo>
                  <a:close/>
                </a:path>
                <a:path w="2072004" h="1358900">
                  <a:moveTo>
                    <a:pt x="837393" y="825500"/>
                  </a:moveTo>
                  <a:lnTo>
                    <a:pt x="772581" y="825500"/>
                  </a:lnTo>
                  <a:lnTo>
                    <a:pt x="775762" y="838200"/>
                  </a:lnTo>
                  <a:lnTo>
                    <a:pt x="827590" y="838200"/>
                  </a:lnTo>
                  <a:lnTo>
                    <a:pt x="837393" y="825500"/>
                  </a:lnTo>
                  <a:close/>
                </a:path>
                <a:path w="2072004" h="1358900">
                  <a:moveTo>
                    <a:pt x="852417" y="825500"/>
                  </a:moveTo>
                  <a:lnTo>
                    <a:pt x="837393" y="825500"/>
                  </a:lnTo>
                  <a:lnTo>
                    <a:pt x="846995" y="838200"/>
                  </a:lnTo>
                  <a:lnTo>
                    <a:pt x="852417" y="825500"/>
                  </a:lnTo>
                  <a:close/>
                </a:path>
                <a:path w="2072004" h="1358900">
                  <a:moveTo>
                    <a:pt x="804174" y="800100"/>
                  </a:moveTo>
                  <a:lnTo>
                    <a:pt x="801061" y="800100"/>
                  </a:lnTo>
                  <a:lnTo>
                    <a:pt x="796980" y="812800"/>
                  </a:lnTo>
                  <a:lnTo>
                    <a:pt x="791221" y="825500"/>
                  </a:lnTo>
                  <a:lnTo>
                    <a:pt x="841987" y="825500"/>
                  </a:lnTo>
                  <a:lnTo>
                    <a:pt x="837621" y="812800"/>
                  </a:lnTo>
                  <a:lnTo>
                    <a:pt x="807003" y="812800"/>
                  </a:lnTo>
                  <a:lnTo>
                    <a:pt x="804174" y="800100"/>
                  </a:lnTo>
                  <a:close/>
                </a:path>
                <a:path w="2072004" h="1358900">
                  <a:moveTo>
                    <a:pt x="876160" y="812800"/>
                  </a:moveTo>
                  <a:lnTo>
                    <a:pt x="864135" y="812800"/>
                  </a:lnTo>
                  <a:lnTo>
                    <a:pt x="872660" y="825500"/>
                  </a:lnTo>
                  <a:lnTo>
                    <a:pt x="876160" y="812800"/>
                  </a:lnTo>
                  <a:close/>
                </a:path>
                <a:path w="2072004" h="1358900">
                  <a:moveTo>
                    <a:pt x="843787" y="800100"/>
                  </a:moveTo>
                  <a:lnTo>
                    <a:pt x="804174" y="800100"/>
                  </a:lnTo>
                  <a:lnTo>
                    <a:pt x="811627" y="812800"/>
                  </a:lnTo>
                  <a:lnTo>
                    <a:pt x="848035" y="812800"/>
                  </a:lnTo>
                  <a:lnTo>
                    <a:pt x="847203" y="806551"/>
                  </a:lnTo>
                  <a:lnTo>
                    <a:pt x="843787" y="800100"/>
                  </a:lnTo>
                  <a:close/>
                </a:path>
                <a:path w="2072004" h="1358900">
                  <a:moveTo>
                    <a:pt x="889920" y="800100"/>
                  </a:moveTo>
                  <a:lnTo>
                    <a:pt x="846343" y="800100"/>
                  </a:lnTo>
                  <a:lnTo>
                    <a:pt x="847203" y="806551"/>
                  </a:lnTo>
                  <a:lnTo>
                    <a:pt x="850511" y="812800"/>
                  </a:lnTo>
                  <a:lnTo>
                    <a:pt x="883528" y="812800"/>
                  </a:lnTo>
                  <a:lnTo>
                    <a:pt x="889920" y="800100"/>
                  </a:lnTo>
                  <a:close/>
                </a:path>
                <a:path w="2072004" h="1358900">
                  <a:moveTo>
                    <a:pt x="846343" y="800100"/>
                  </a:moveTo>
                  <a:lnTo>
                    <a:pt x="843787" y="800100"/>
                  </a:lnTo>
                  <a:lnTo>
                    <a:pt x="847203" y="806551"/>
                  </a:lnTo>
                  <a:lnTo>
                    <a:pt x="846343" y="800100"/>
                  </a:lnTo>
                  <a:close/>
                </a:path>
                <a:path w="2072004" h="1358900">
                  <a:moveTo>
                    <a:pt x="813302" y="787400"/>
                  </a:moveTo>
                  <a:lnTo>
                    <a:pt x="810233" y="800100"/>
                  </a:lnTo>
                  <a:lnTo>
                    <a:pt x="816242" y="800100"/>
                  </a:lnTo>
                  <a:lnTo>
                    <a:pt x="813302" y="787400"/>
                  </a:lnTo>
                  <a:close/>
                </a:path>
                <a:path w="2072004" h="1358900">
                  <a:moveTo>
                    <a:pt x="830347" y="787400"/>
                  </a:moveTo>
                  <a:lnTo>
                    <a:pt x="816132" y="787400"/>
                  </a:lnTo>
                  <a:lnTo>
                    <a:pt x="820727" y="800100"/>
                  </a:lnTo>
                  <a:lnTo>
                    <a:pt x="838790" y="800100"/>
                  </a:lnTo>
                  <a:lnTo>
                    <a:pt x="830347" y="787400"/>
                  </a:lnTo>
                  <a:close/>
                </a:path>
                <a:path w="2072004" h="1358900">
                  <a:moveTo>
                    <a:pt x="835808" y="774700"/>
                  </a:moveTo>
                  <a:lnTo>
                    <a:pt x="830347" y="787400"/>
                  </a:lnTo>
                  <a:lnTo>
                    <a:pt x="838790" y="800100"/>
                  </a:lnTo>
                  <a:lnTo>
                    <a:pt x="841515" y="800100"/>
                  </a:lnTo>
                  <a:lnTo>
                    <a:pt x="832678" y="787400"/>
                  </a:lnTo>
                  <a:lnTo>
                    <a:pt x="839720" y="787400"/>
                  </a:lnTo>
                  <a:lnTo>
                    <a:pt x="835808" y="774700"/>
                  </a:lnTo>
                  <a:close/>
                </a:path>
                <a:path w="2072004" h="1358900">
                  <a:moveTo>
                    <a:pt x="900574" y="787400"/>
                  </a:moveTo>
                  <a:lnTo>
                    <a:pt x="832678" y="787400"/>
                  </a:lnTo>
                  <a:lnTo>
                    <a:pt x="841515" y="800100"/>
                  </a:lnTo>
                  <a:lnTo>
                    <a:pt x="900859" y="800100"/>
                  </a:lnTo>
                  <a:lnTo>
                    <a:pt x="900574" y="787400"/>
                  </a:lnTo>
                  <a:close/>
                </a:path>
                <a:path w="2072004" h="1358900">
                  <a:moveTo>
                    <a:pt x="855932" y="774700"/>
                  </a:moveTo>
                  <a:lnTo>
                    <a:pt x="844387" y="774700"/>
                  </a:lnTo>
                  <a:lnTo>
                    <a:pt x="842455" y="787400"/>
                  </a:lnTo>
                  <a:lnTo>
                    <a:pt x="850250" y="787400"/>
                  </a:lnTo>
                  <a:lnTo>
                    <a:pt x="855932" y="774700"/>
                  </a:lnTo>
                  <a:close/>
                </a:path>
                <a:path w="2072004" h="1358900">
                  <a:moveTo>
                    <a:pt x="895015" y="774700"/>
                  </a:moveTo>
                  <a:lnTo>
                    <a:pt x="855932" y="774700"/>
                  </a:lnTo>
                  <a:lnTo>
                    <a:pt x="852829" y="787400"/>
                  </a:lnTo>
                  <a:lnTo>
                    <a:pt x="896034" y="787400"/>
                  </a:lnTo>
                  <a:lnTo>
                    <a:pt x="895015" y="774700"/>
                  </a:lnTo>
                  <a:close/>
                </a:path>
                <a:path w="2072004" h="1358900">
                  <a:moveTo>
                    <a:pt x="917991" y="774700"/>
                  </a:moveTo>
                  <a:lnTo>
                    <a:pt x="895015" y="774700"/>
                  </a:lnTo>
                  <a:lnTo>
                    <a:pt x="896034" y="787400"/>
                  </a:lnTo>
                  <a:lnTo>
                    <a:pt x="909071" y="787400"/>
                  </a:lnTo>
                  <a:lnTo>
                    <a:pt x="917991" y="774700"/>
                  </a:lnTo>
                  <a:close/>
                </a:path>
                <a:path w="2072004" h="1358900">
                  <a:moveTo>
                    <a:pt x="930495" y="774700"/>
                  </a:moveTo>
                  <a:lnTo>
                    <a:pt x="919851" y="774700"/>
                  </a:lnTo>
                  <a:lnTo>
                    <a:pt x="921677" y="787400"/>
                  </a:lnTo>
                  <a:lnTo>
                    <a:pt x="930495" y="774700"/>
                  </a:lnTo>
                  <a:close/>
                </a:path>
                <a:path w="2072004" h="1358900">
                  <a:moveTo>
                    <a:pt x="879822" y="749300"/>
                  </a:moveTo>
                  <a:lnTo>
                    <a:pt x="861167" y="762000"/>
                  </a:lnTo>
                  <a:lnTo>
                    <a:pt x="853294" y="774700"/>
                  </a:lnTo>
                  <a:lnTo>
                    <a:pt x="860875" y="774700"/>
                  </a:lnTo>
                  <a:lnTo>
                    <a:pt x="868525" y="762000"/>
                  </a:lnTo>
                  <a:lnTo>
                    <a:pt x="880234" y="762000"/>
                  </a:lnTo>
                  <a:lnTo>
                    <a:pt x="879822" y="749300"/>
                  </a:lnTo>
                  <a:close/>
                </a:path>
                <a:path w="2072004" h="1358900">
                  <a:moveTo>
                    <a:pt x="880234" y="762000"/>
                  </a:moveTo>
                  <a:lnTo>
                    <a:pt x="868525" y="762000"/>
                  </a:lnTo>
                  <a:lnTo>
                    <a:pt x="873762" y="774700"/>
                  </a:lnTo>
                  <a:lnTo>
                    <a:pt x="875602" y="774700"/>
                  </a:lnTo>
                  <a:lnTo>
                    <a:pt x="880234" y="762000"/>
                  </a:lnTo>
                  <a:close/>
                </a:path>
                <a:path w="2072004" h="1358900">
                  <a:moveTo>
                    <a:pt x="924116" y="762000"/>
                  </a:moveTo>
                  <a:lnTo>
                    <a:pt x="884337" y="762000"/>
                  </a:lnTo>
                  <a:lnTo>
                    <a:pt x="875602" y="774700"/>
                  </a:lnTo>
                  <a:lnTo>
                    <a:pt x="908183" y="774700"/>
                  </a:lnTo>
                  <a:lnTo>
                    <a:pt x="924116" y="762000"/>
                  </a:lnTo>
                  <a:close/>
                </a:path>
                <a:path w="2072004" h="1358900">
                  <a:moveTo>
                    <a:pt x="933454" y="762000"/>
                  </a:moveTo>
                  <a:lnTo>
                    <a:pt x="924116" y="762000"/>
                  </a:lnTo>
                  <a:lnTo>
                    <a:pt x="923302" y="774700"/>
                  </a:lnTo>
                  <a:lnTo>
                    <a:pt x="933454" y="762000"/>
                  </a:lnTo>
                  <a:close/>
                </a:path>
                <a:path w="2072004" h="1358900">
                  <a:moveTo>
                    <a:pt x="944476" y="762000"/>
                  </a:moveTo>
                  <a:lnTo>
                    <a:pt x="941735" y="762000"/>
                  </a:lnTo>
                  <a:lnTo>
                    <a:pt x="935308" y="774700"/>
                  </a:lnTo>
                  <a:lnTo>
                    <a:pt x="939662" y="774700"/>
                  </a:lnTo>
                  <a:lnTo>
                    <a:pt x="944476" y="762000"/>
                  </a:lnTo>
                  <a:close/>
                </a:path>
                <a:path w="2072004" h="1358900">
                  <a:moveTo>
                    <a:pt x="896070" y="736600"/>
                  </a:moveTo>
                  <a:lnTo>
                    <a:pt x="890253" y="736600"/>
                  </a:lnTo>
                  <a:lnTo>
                    <a:pt x="887524" y="749300"/>
                  </a:lnTo>
                  <a:lnTo>
                    <a:pt x="888391" y="762000"/>
                  </a:lnTo>
                  <a:lnTo>
                    <a:pt x="951443" y="762000"/>
                  </a:lnTo>
                  <a:lnTo>
                    <a:pt x="967074" y="749300"/>
                  </a:lnTo>
                  <a:lnTo>
                    <a:pt x="892851" y="749300"/>
                  </a:lnTo>
                  <a:lnTo>
                    <a:pt x="896070" y="736600"/>
                  </a:lnTo>
                  <a:close/>
                </a:path>
                <a:path w="2072004" h="1358900">
                  <a:moveTo>
                    <a:pt x="905096" y="736600"/>
                  </a:moveTo>
                  <a:lnTo>
                    <a:pt x="896070" y="736600"/>
                  </a:lnTo>
                  <a:lnTo>
                    <a:pt x="893510" y="749300"/>
                  </a:lnTo>
                  <a:lnTo>
                    <a:pt x="901536" y="749300"/>
                  </a:lnTo>
                  <a:lnTo>
                    <a:pt x="905096" y="736600"/>
                  </a:lnTo>
                  <a:close/>
                </a:path>
                <a:path w="2072004" h="1358900">
                  <a:moveTo>
                    <a:pt x="927189" y="736600"/>
                  </a:moveTo>
                  <a:lnTo>
                    <a:pt x="914198" y="749300"/>
                  </a:lnTo>
                  <a:lnTo>
                    <a:pt x="924617" y="749300"/>
                  </a:lnTo>
                  <a:lnTo>
                    <a:pt x="927189" y="736600"/>
                  </a:lnTo>
                  <a:close/>
                </a:path>
                <a:path w="2072004" h="1358900">
                  <a:moveTo>
                    <a:pt x="995230" y="736600"/>
                  </a:moveTo>
                  <a:lnTo>
                    <a:pt x="939240" y="736600"/>
                  </a:lnTo>
                  <a:lnTo>
                    <a:pt x="924617" y="749300"/>
                  </a:lnTo>
                  <a:lnTo>
                    <a:pt x="986821" y="749300"/>
                  </a:lnTo>
                  <a:lnTo>
                    <a:pt x="995230" y="736600"/>
                  </a:lnTo>
                  <a:close/>
                </a:path>
                <a:path w="2072004" h="1358900">
                  <a:moveTo>
                    <a:pt x="936116" y="723900"/>
                  </a:moveTo>
                  <a:lnTo>
                    <a:pt x="933525" y="723900"/>
                  </a:lnTo>
                  <a:lnTo>
                    <a:pt x="930035" y="736600"/>
                  </a:lnTo>
                  <a:lnTo>
                    <a:pt x="931726" y="736600"/>
                  </a:lnTo>
                  <a:lnTo>
                    <a:pt x="936116" y="723900"/>
                  </a:lnTo>
                  <a:close/>
                </a:path>
                <a:path w="2072004" h="1358900">
                  <a:moveTo>
                    <a:pt x="1001237" y="723900"/>
                  </a:moveTo>
                  <a:lnTo>
                    <a:pt x="942875" y="723900"/>
                  </a:lnTo>
                  <a:lnTo>
                    <a:pt x="942282" y="736600"/>
                  </a:lnTo>
                  <a:lnTo>
                    <a:pt x="992949" y="736600"/>
                  </a:lnTo>
                  <a:lnTo>
                    <a:pt x="1001237" y="723900"/>
                  </a:lnTo>
                  <a:close/>
                </a:path>
                <a:path w="2072004" h="1358900">
                  <a:moveTo>
                    <a:pt x="1003106" y="723900"/>
                  </a:moveTo>
                  <a:lnTo>
                    <a:pt x="998538" y="736600"/>
                  </a:lnTo>
                  <a:lnTo>
                    <a:pt x="1004325" y="736600"/>
                  </a:lnTo>
                  <a:lnTo>
                    <a:pt x="1003106" y="723900"/>
                  </a:lnTo>
                  <a:close/>
                </a:path>
                <a:path w="2072004" h="1358900">
                  <a:moveTo>
                    <a:pt x="1002099" y="685800"/>
                  </a:moveTo>
                  <a:lnTo>
                    <a:pt x="992422" y="685800"/>
                  </a:lnTo>
                  <a:lnTo>
                    <a:pt x="989914" y="698500"/>
                  </a:lnTo>
                  <a:lnTo>
                    <a:pt x="972415" y="711200"/>
                  </a:lnTo>
                  <a:lnTo>
                    <a:pt x="950968" y="711200"/>
                  </a:lnTo>
                  <a:lnTo>
                    <a:pt x="952559" y="723900"/>
                  </a:lnTo>
                  <a:lnTo>
                    <a:pt x="1017350" y="723900"/>
                  </a:lnTo>
                  <a:lnTo>
                    <a:pt x="1041234" y="711200"/>
                  </a:lnTo>
                  <a:lnTo>
                    <a:pt x="1044220" y="698500"/>
                  </a:lnTo>
                  <a:lnTo>
                    <a:pt x="996179" y="698500"/>
                  </a:lnTo>
                  <a:lnTo>
                    <a:pt x="1002099" y="685800"/>
                  </a:lnTo>
                  <a:close/>
                </a:path>
                <a:path w="2072004" h="1358900">
                  <a:moveTo>
                    <a:pt x="977568" y="698500"/>
                  </a:moveTo>
                  <a:lnTo>
                    <a:pt x="961455" y="698500"/>
                  </a:lnTo>
                  <a:lnTo>
                    <a:pt x="957328" y="711200"/>
                  </a:lnTo>
                  <a:lnTo>
                    <a:pt x="972415" y="711200"/>
                  </a:lnTo>
                  <a:lnTo>
                    <a:pt x="977568" y="698500"/>
                  </a:lnTo>
                  <a:close/>
                </a:path>
                <a:path w="2072004" h="1358900">
                  <a:moveTo>
                    <a:pt x="1036627" y="685800"/>
                  </a:moveTo>
                  <a:lnTo>
                    <a:pt x="1002099" y="685800"/>
                  </a:lnTo>
                  <a:lnTo>
                    <a:pt x="999253" y="698500"/>
                  </a:lnTo>
                  <a:lnTo>
                    <a:pt x="1042805" y="698500"/>
                  </a:lnTo>
                  <a:lnTo>
                    <a:pt x="1042039" y="694852"/>
                  </a:lnTo>
                  <a:lnTo>
                    <a:pt x="1036627" y="685800"/>
                  </a:lnTo>
                  <a:close/>
                </a:path>
                <a:path w="2072004" h="1358900">
                  <a:moveTo>
                    <a:pt x="1042039" y="694852"/>
                  </a:moveTo>
                  <a:lnTo>
                    <a:pt x="1042805" y="698500"/>
                  </a:lnTo>
                  <a:lnTo>
                    <a:pt x="1044220" y="698500"/>
                  </a:lnTo>
                  <a:lnTo>
                    <a:pt x="1042039" y="694852"/>
                  </a:lnTo>
                  <a:close/>
                </a:path>
                <a:path w="2072004" h="1358900">
                  <a:moveTo>
                    <a:pt x="1066410" y="685800"/>
                  </a:moveTo>
                  <a:lnTo>
                    <a:pt x="1040138" y="685800"/>
                  </a:lnTo>
                  <a:lnTo>
                    <a:pt x="1042039" y="694852"/>
                  </a:lnTo>
                  <a:lnTo>
                    <a:pt x="1044220" y="698500"/>
                  </a:lnTo>
                  <a:lnTo>
                    <a:pt x="1061625" y="698500"/>
                  </a:lnTo>
                  <a:lnTo>
                    <a:pt x="1066410" y="685800"/>
                  </a:lnTo>
                  <a:close/>
                </a:path>
                <a:path w="2072004" h="1358900">
                  <a:moveTo>
                    <a:pt x="999154" y="673100"/>
                  </a:moveTo>
                  <a:lnTo>
                    <a:pt x="989988" y="673100"/>
                  </a:lnTo>
                  <a:lnTo>
                    <a:pt x="989319" y="685800"/>
                  </a:lnTo>
                  <a:lnTo>
                    <a:pt x="1003948" y="685800"/>
                  </a:lnTo>
                  <a:lnTo>
                    <a:pt x="999154" y="673100"/>
                  </a:lnTo>
                  <a:close/>
                </a:path>
                <a:path w="2072004" h="1358900">
                  <a:moveTo>
                    <a:pt x="1017565" y="673100"/>
                  </a:moveTo>
                  <a:lnTo>
                    <a:pt x="1005024" y="673100"/>
                  </a:lnTo>
                  <a:lnTo>
                    <a:pt x="1005521" y="685800"/>
                  </a:lnTo>
                  <a:lnTo>
                    <a:pt x="1014973" y="685800"/>
                  </a:lnTo>
                  <a:lnTo>
                    <a:pt x="1017565" y="673100"/>
                  </a:lnTo>
                  <a:close/>
                </a:path>
                <a:path w="2072004" h="1358900">
                  <a:moveTo>
                    <a:pt x="1041770" y="673100"/>
                  </a:moveTo>
                  <a:lnTo>
                    <a:pt x="1021012" y="673100"/>
                  </a:lnTo>
                  <a:lnTo>
                    <a:pt x="1014973" y="685800"/>
                  </a:lnTo>
                  <a:lnTo>
                    <a:pt x="1028772" y="685800"/>
                  </a:lnTo>
                  <a:lnTo>
                    <a:pt x="1041770" y="673100"/>
                  </a:lnTo>
                  <a:close/>
                </a:path>
                <a:path w="2072004" h="1358900">
                  <a:moveTo>
                    <a:pt x="1114281" y="647700"/>
                  </a:moveTo>
                  <a:lnTo>
                    <a:pt x="1047033" y="647700"/>
                  </a:lnTo>
                  <a:lnTo>
                    <a:pt x="1050056" y="660400"/>
                  </a:lnTo>
                  <a:lnTo>
                    <a:pt x="1036245" y="673100"/>
                  </a:lnTo>
                  <a:lnTo>
                    <a:pt x="1047883" y="673100"/>
                  </a:lnTo>
                  <a:lnTo>
                    <a:pt x="1050352" y="685800"/>
                  </a:lnTo>
                  <a:lnTo>
                    <a:pt x="1084475" y="685800"/>
                  </a:lnTo>
                  <a:lnTo>
                    <a:pt x="1090531" y="673100"/>
                  </a:lnTo>
                  <a:lnTo>
                    <a:pt x="1110350" y="660400"/>
                  </a:lnTo>
                  <a:lnTo>
                    <a:pt x="1113605" y="660400"/>
                  </a:lnTo>
                  <a:lnTo>
                    <a:pt x="1114281" y="647700"/>
                  </a:lnTo>
                  <a:close/>
                </a:path>
                <a:path w="2072004" h="1358900">
                  <a:moveTo>
                    <a:pt x="1032282" y="660400"/>
                  </a:moveTo>
                  <a:lnTo>
                    <a:pt x="1017856" y="660400"/>
                  </a:lnTo>
                  <a:lnTo>
                    <a:pt x="1015449" y="673100"/>
                  </a:lnTo>
                  <a:lnTo>
                    <a:pt x="1036245" y="673100"/>
                  </a:lnTo>
                  <a:lnTo>
                    <a:pt x="1032282" y="660400"/>
                  </a:lnTo>
                  <a:close/>
                </a:path>
                <a:path w="2072004" h="1358900">
                  <a:moveTo>
                    <a:pt x="1060815" y="635000"/>
                  </a:moveTo>
                  <a:lnTo>
                    <a:pt x="1048854" y="635000"/>
                  </a:lnTo>
                  <a:lnTo>
                    <a:pt x="1045794" y="647700"/>
                  </a:lnTo>
                  <a:lnTo>
                    <a:pt x="1065175" y="647700"/>
                  </a:lnTo>
                  <a:lnTo>
                    <a:pt x="1060815" y="635000"/>
                  </a:lnTo>
                  <a:close/>
                </a:path>
                <a:path w="2072004" h="1358900">
                  <a:moveTo>
                    <a:pt x="1071497" y="622300"/>
                  </a:moveTo>
                  <a:lnTo>
                    <a:pt x="1065175" y="647700"/>
                  </a:lnTo>
                  <a:lnTo>
                    <a:pt x="1139743" y="647700"/>
                  </a:lnTo>
                  <a:lnTo>
                    <a:pt x="1145232" y="635000"/>
                  </a:lnTo>
                  <a:lnTo>
                    <a:pt x="1075935" y="635000"/>
                  </a:lnTo>
                  <a:lnTo>
                    <a:pt x="1071497" y="622300"/>
                  </a:lnTo>
                  <a:close/>
                </a:path>
                <a:path w="2072004" h="1358900">
                  <a:moveTo>
                    <a:pt x="1160599" y="622300"/>
                  </a:moveTo>
                  <a:lnTo>
                    <a:pt x="1099847" y="622300"/>
                  </a:lnTo>
                  <a:lnTo>
                    <a:pt x="1075935" y="635000"/>
                  </a:lnTo>
                  <a:lnTo>
                    <a:pt x="1157862" y="635000"/>
                  </a:lnTo>
                  <a:lnTo>
                    <a:pt x="1160599" y="622300"/>
                  </a:lnTo>
                  <a:close/>
                </a:path>
                <a:path w="2072004" h="1358900">
                  <a:moveTo>
                    <a:pt x="1174517" y="609600"/>
                  </a:moveTo>
                  <a:lnTo>
                    <a:pt x="1095950" y="609600"/>
                  </a:lnTo>
                  <a:lnTo>
                    <a:pt x="1100512" y="622300"/>
                  </a:lnTo>
                  <a:lnTo>
                    <a:pt x="1176724" y="622300"/>
                  </a:lnTo>
                  <a:lnTo>
                    <a:pt x="1174517" y="609600"/>
                  </a:lnTo>
                  <a:close/>
                </a:path>
                <a:path w="2072004" h="1358900">
                  <a:moveTo>
                    <a:pt x="1188563" y="596900"/>
                  </a:moveTo>
                  <a:lnTo>
                    <a:pt x="1123159" y="596900"/>
                  </a:lnTo>
                  <a:lnTo>
                    <a:pt x="1108996" y="609600"/>
                  </a:lnTo>
                  <a:lnTo>
                    <a:pt x="1174354" y="609600"/>
                  </a:lnTo>
                  <a:lnTo>
                    <a:pt x="1188563" y="596900"/>
                  </a:lnTo>
                  <a:close/>
                </a:path>
                <a:path w="2072004" h="1358900">
                  <a:moveTo>
                    <a:pt x="1197430" y="596900"/>
                  </a:moveTo>
                  <a:lnTo>
                    <a:pt x="1188563" y="596900"/>
                  </a:lnTo>
                  <a:lnTo>
                    <a:pt x="1188003" y="609600"/>
                  </a:lnTo>
                  <a:lnTo>
                    <a:pt x="1200241" y="609600"/>
                  </a:lnTo>
                  <a:lnTo>
                    <a:pt x="1198628" y="598602"/>
                  </a:lnTo>
                  <a:lnTo>
                    <a:pt x="1197430" y="596900"/>
                  </a:lnTo>
                  <a:close/>
                </a:path>
                <a:path w="2072004" h="1358900">
                  <a:moveTo>
                    <a:pt x="1207079" y="596900"/>
                  </a:moveTo>
                  <a:lnTo>
                    <a:pt x="1198378" y="596900"/>
                  </a:lnTo>
                  <a:lnTo>
                    <a:pt x="1198628" y="598602"/>
                  </a:lnTo>
                  <a:lnTo>
                    <a:pt x="1206361" y="609600"/>
                  </a:lnTo>
                  <a:lnTo>
                    <a:pt x="1207079" y="596900"/>
                  </a:lnTo>
                  <a:close/>
                </a:path>
                <a:path w="2072004" h="1358900">
                  <a:moveTo>
                    <a:pt x="1148093" y="584200"/>
                  </a:moveTo>
                  <a:lnTo>
                    <a:pt x="1139424" y="584200"/>
                  </a:lnTo>
                  <a:lnTo>
                    <a:pt x="1139345" y="586187"/>
                  </a:lnTo>
                  <a:lnTo>
                    <a:pt x="1146516" y="596900"/>
                  </a:lnTo>
                  <a:lnTo>
                    <a:pt x="1148093" y="584200"/>
                  </a:lnTo>
                  <a:close/>
                </a:path>
                <a:path w="2072004" h="1358900">
                  <a:moveTo>
                    <a:pt x="1220025" y="546100"/>
                  </a:moveTo>
                  <a:lnTo>
                    <a:pt x="1199640" y="546100"/>
                  </a:lnTo>
                  <a:lnTo>
                    <a:pt x="1201727" y="558800"/>
                  </a:lnTo>
                  <a:lnTo>
                    <a:pt x="1204545" y="558800"/>
                  </a:lnTo>
                  <a:lnTo>
                    <a:pt x="1191266" y="566361"/>
                  </a:lnTo>
                  <a:lnTo>
                    <a:pt x="1185720" y="571500"/>
                  </a:lnTo>
                  <a:lnTo>
                    <a:pt x="1173716" y="584200"/>
                  </a:lnTo>
                  <a:lnTo>
                    <a:pt x="1152637" y="584200"/>
                  </a:lnTo>
                  <a:lnTo>
                    <a:pt x="1151738" y="596900"/>
                  </a:lnTo>
                  <a:lnTo>
                    <a:pt x="1221847" y="596900"/>
                  </a:lnTo>
                  <a:lnTo>
                    <a:pt x="1228480" y="584200"/>
                  </a:lnTo>
                  <a:lnTo>
                    <a:pt x="1228576" y="571500"/>
                  </a:lnTo>
                  <a:lnTo>
                    <a:pt x="1225356" y="571500"/>
                  </a:lnTo>
                  <a:lnTo>
                    <a:pt x="1219430" y="558800"/>
                  </a:lnTo>
                  <a:lnTo>
                    <a:pt x="1220025" y="546100"/>
                  </a:lnTo>
                  <a:close/>
                </a:path>
                <a:path w="2072004" h="1358900">
                  <a:moveTo>
                    <a:pt x="1139424" y="584200"/>
                  </a:moveTo>
                  <a:lnTo>
                    <a:pt x="1138014" y="584200"/>
                  </a:lnTo>
                  <a:lnTo>
                    <a:pt x="1139345" y="586187"/>
                  </a:lnTo>
                  <a:lnTo>
                    <a:pt x="1139424" y="584200"/>
                  </a:lnTo>
                  <a:close/>
                </a:path>
                <a:path w="2072004" h="1358900">
                  <a:moveTo>
                    <a:pt x="1159609" y="571500"/>
                  </a:moveTo>
                  <a:lnTo>
                    <a:pt x="1154329" y="571500"/>
                  </a:lnTo>
                  <a:lnTo>
                    <a:pt x="1149626" y="584200"/>
                  </a:lnTo>
                  <a:lnTo>
                    <a:pt x="1156677" y="584200"/>
                  </a:lnTo>
                  <a:lnTo>
                    <a:pt x="1159609" y="571500"/>
                  </a:lnTo>
                  <a:close/>
                </a:path>
                <a:path w="2072004" h="1358900">
                  <a:moveTo>
                    <a:pt x="1198685" y="546100"/>
                  </a:moveTo>
                  <a:lnTo>
                    <a:pt x="1185695" y="546100"/>
                  </a:lnTo>
                  <a:lnTo>
                    <a:pt x="1174925" y="558800"/>
                  </a:lnTo>
                  <a:lnTo>
                    <a:pt x="1175227" y="571500"/>
                  </a:lnTo>
                  <a:lnTo>
                    <a:pt x="1159609" y="571500"/>
                  </a:lnTo>
                  <a:lnTo>
                    <a:pt x="1160816" y="584200"/>
                  </a:lnTo>
                  <a:lnTo>
                    <a:pt x="1170272" y="584200"/>
                  </a:lnTo>
                  <a:lnTo>
                    <a:pt x="1182243" y="571500"/>
                  </a:lnTo>
                  <a:lnTo>
                    <a:pt x="1191266" y="566361"/>
                  </a:lnTo>
                  <a:lnTo>
                    <a:pt x="1199429" y="558800"/>
                  </a:lnTo>
                  <a:lnTo>
                    <a:pt x="1201727" y="558800"/>
                  </a:lnTo>
                  <a:lnTo>
                    <a:pt x="1198685" y="546100"/>
                  </a:lnTo>
                  <a:close/>
                </a:path>
                <a:path w="2072004" h="1358900">
                  <a:moveTo>
                    <a:pt x="1260979" y="558800"/>
                  </a:moveTo>
                  <a:lnTo>
                    <a:pt x="1228673" y="558800"/>
                  </a:lnTo>
                  <a:lnTo>
                    <a:pt x="1228576" y="571500"/>
                  </a:lnTo>
                  <a:lnTo>
                    <a:pt x="1236953" y="571500"/>
                  </a:lnTo>
                  <a:lnTo>
                    <a:pt x="1243561" y="584200"/>
                  </a:lnTo>
                  <a:lnTo>
                    <a:pt x="1252144" y="571500"/>
                  </a:lnTo>
                  <a:lnTo>
                    <a:pt x="1260979" y="558800"/>
                  </a:lnTo>
                  <a:close/>
                </a:path>
                <a:path w="2072004" h="1358900">
                  <a:moveTo>
                    <a:pt x="1231569" y="533400"/>
                  </a:moveTo>
                  <a:lnTo>
                    <a:pt x="1227992" y="533400"/>
                  </a:lnTo>
                  <a:lnTo>
                    <a:pt x="1220025" y="546100"/>
                  </a:lnTo>
                  <a:lnTo>
                    <a:pt x="1219430" y="558800"/>
                  </a:lnTo>
                  <a:lnTo>
                    <a:pt x="1225356" y="571500"/>
                  </a:lnTo>
                  <a:lnTo>
                    <a:pt x="1228576" y="571500"/>
                  </a:lnTo>
                  <a:lnTo>
                    <a:pt x="1228673" y="558800"/>
                  </a:lnTo>
                  <a:lnTo>
                    <a:pt x="1226441" y="558800"/>
                  </a:lnTo>
                  <a:lnTo>
                    <a:pt x="1220979" y="546100"/>
                  </a:lnTo>
                  <a:lnTo>
                    <a:pt x="1231507" y="546100"/>
                  </a:lnTo>
                  <a:lnTo>
                    <a:pt x="1231569" y="533400"/>
                  </a:lnTo>
                  <a:close/>
                </a:path>
                <a:path w="2072004" h="1358900">
                  <a:moveTo>
                    <a:pt x="1204545" y="558800"/>
                  </a:moveTo>
                  <a:lnTo>
                    <a:pt x="1199429" y="558800"/>
                  </a:lnTo>
                  <a:lnTo>
                    <a:pt x="1191266" y="566361"/>
                  </a:lnTo>
                  <a:lnTo>
                    <a:pt x="1204545" y="558800"/>
                  </a:lnTo>
                  <a:close/>
                </a:path>
                <a:path w="2072004" h="1358900">
                  <a:moveTo>
                    <a:pt x="1199640" y="546100"/>
                  </a:moveTo>
                  <a:lnTo>
                    <a:pt x="1198685" y="546100"/>
                  </a:lnTo>
                  <a:lnTo>
                    <a:pt x="1201727" y="558800"/>
                  </a:lnTo>
                  <a:lnTo>
                    <a:pt x="1199640" y="546100"/>
                  </a:lnTo>
                  <a:close/>
                </a:path>
                <a:path w="2072004" h="1358900">
                  <a:moveTo>
                    <a:pt x="1287892" y="546100"/>
                  </a:moveTo>
                  <a:lnTo>
                    <a:pt x="1220979" y="546100"/>
                  </a:lnTo>
                  <a:lnTo>
                    <a:pt x="1226441" y="558800"/>
                  </a:lnTo>
                  <a:lnTo>
                    <a:pt x="1277788" y="558800"/>
                  </a:lnTo>
                  <a:lnTo>
                    <a:pt x="1287892" y="546100"/>
                  </a:lnTo>
                  <a:close/>
                </a:path>
                <a:path w="2072004" h="1358900">
                  <a:moveTo>
                    <a:pt x="1214266" y="533400"/>
                  </a:moveTo>
                  <a:lnTo>
                    <a:pt x="1204078" y="533400"/>
                  </a:lnTo>
                  <a:lnTo>
                    <a:pt x="1212873" y="546100"/>
                  </a:lnTo>
                  <a:lnTo>
                    <a:pt x="1214266" y="533400"/>
                  </a:lnTo>
                  <a:close/>
                </a:path>
                <a:path w="2072004" h="1358900">
                  <a:moveTo>
                    <a:pt x="1297238" y="533400"/>
                  </a:moveTo>
                  <a:lnTo>
                    <a:pt x="1231569" y="533400"/>
                  </a:lnTo>
                  <a:lnTo>
                    <a:pt x="1231507" y="546100"/>
                  </a:lnTo>
                  <a:lnTo>
                    <a:pt x="1294612" y="546100"/>
                  </a:lnTo>
                  <a:lnTo>
                    <a:pt x="1297238" y="533400"/>
                  </a:lnTo>
                  <a:close/>
                </a:path>
                <a:path w="2072004" h="1358900">
                  <a:moveTo>
                    <a:pt x="1241174" y="520700"/>
                  </a:moveTo>
                  <a:lnTo>
                    <a:pt x="1237743" y="520700"/>
                  </a:lnTo>
                  <a:lnTo>
                    <a:pt x="1232317" y="533400"/>
                  </a:lnTo>
                  <a:lnTo>
                    <a:pt x="1239517" y="533400"/>
                  </a:lnTo>
                  <a:lnTo>
                    <a:pt x="1241174" y="520700"/>
                  </a:lnTo>
                  <a:close/>
                </a:path>
                <a:path w="2072004" h="1358900">
                  <a:moveTo>
                    <a:pt x="1279884" y="495300"/>
                  </a:moveTo>
                  <a:lnTo>
                    <a:pt x="1276971" y="495300"/>
                  </a:lnTo>
                  <a:lnTo>
                    <a:pt x="1263576" y="508000"/>
                  </a:lnTo>
                  <a:lnTo>
                    <a:pt x="1264966" y="508000"/>
                  </a:lnTo>
                  <a:lnTo>
                    <a:pt x="1263714" y="509145"/>
                  </a:lnTo>
                  <a:lnTo>
                    <a:pt x="1265102" y="520700"/>
                  </a:lnTo>
                  <a:lnTo>
                    <a:pt x="1251813" y="533400"/>
                  </a:lnTo>
                  <a:lnTo>
                    <a:pt x="1302938" y="533400"/>
                  </a:lnTo>
                  <a:lnTo>
                    <a:pt x="1301230" y="520700"/>
                  </a:lnTo>
                  <a:lnTo>
                    <a:pt x="1276748" y="520700"/>
                  </a:lnTo>
                  <a:lnTo>
                    <a:pt x="1276268" y="508000"/>
                  </a:lnTo>
                  <a:lnTo>
                    <a:pt x="1279884" y="495300"/>
                  </a:lnTo>
                  <a:close/>
                </a:path>
                <a:path w="2072004" h="1358900">
                  <a:moveTo>
                    <a:pt x="1328170" y="520700"/>
                  </a:moveTo>
                  <a:lnTo>
                    <a:pt x="1301230" y="520700"/>
                  </a:lnTo>
                  <a:lnTo>
                    <a:pt x="1306887" y="533400"/>
                  </a:lnTo>
                  <a:lnTo>
                    <a:pt x="1316878" y="533400"/>
                  </a:lnTo>
                  <a:lnTo>
                    <a:pt x="1328170" y="520700"/>
                  </a:lnTo>
                  <a:close/>
                </a:path>
                <a:path w="2072004" h="1358900">
                  <a:moveTo>
                    <a:pt x="1263576" y="508000"/>
                  </a:moveTo>
                  <a:lnTo>
                    <a:pt x="1248010" y="508000"/>
                  </a:lnTo>
                  <a:lnTo>
                    <a:pt x="1247470" y="520700"/>
                  </a:lnTo>
                  <a:lnTo>
                    <a:pt x="1251095" y="520700"/>
                  </a:lnTo>
                  <a:lnTo>
                    <a:pt x="1263714" y="509145"/>
                  </a:lnTo>
                  <a:lnTo>
                    <a:pt x="1263576" y="508000"/>
                  </a:lnTo>
                  <a:close/>
                </a:path>
                <a:path w="2072004" h="1358900">
                  <a:moveTo>
                    <a:pt x="1361802" y="495300"/>
                  </a:moveTo>
                  <a:lnTo>
                    <a:pt x="1279884" y="495300"/>
                  </a:lnTo>
                  <a:lnTo>
                    <a:pt x="1278999" y="508000"/>
                  </a:lnTo>
                  <a:lnTo>
                    <a:pt x="1276748" y="520700"/>
                  </a:lnTo>
                  <a:lnTo>
                    <a:pt x="1341538" y="520700"/>
                  </a:lnTo>
                  <a:lnTo>
                    <a:pt x="1345584" y="508000"/>
                  </a:lnTo>
                  <a:lnTo>
                    <a:pt x="1354683" y="508000"/>
                  </a:lnTo>
                  <a:lnTo>
                    <a:pt x="1361802" y="495300"/>
                  </a:lnTo>
                  <a:close/>
                </a:path>
                <a:path w="2072004" h="1358900">
                  <a:moveTo>
                    <a:pt x="1292201" y="482600"/>
                  </a:moveTo>
                  <a:lnTo>
                    <a:pt x="1289871" y="482600"/>
                  </a:lnTo>
                  <a:lnTo>
                    <a:pt x="1285273" y="495300"/>
                  </a:lnTo>
                  <a:lnTo>
                    <a:pt x="1292201" y="482600"/>
                  </a:lnTo>
                  <a:close/>
                </a:path>
                <a:path w="2072004" h="1358900">
                  <a:moveTo>
                    <a:pt x="1303429" y="482600"/>
                  </a:moveTo>
                  <a:lnTo>
                    <a:pt x="1293886" y="495300"/>
                  </a:lnTo>
                  <a:lnTo>
                    <a:pt x="1307976" y="495300"/>
                  </a:lnTo>
                  <a:lnTo>
                    <a:pt x="1303429" y="482600"/>
                  </a:lnTo>
                  <a:close/>
                </a:path>
                <a:path w="2072004" h="1358900">
                  <a:moveTo>
                    <a:pt x="1406207" y="469900"/>
                  </a:moveTo>
                  <a:lnTo>
                    <a:pt x="1330539" y="469900"/>
                  </a:lnTo>
                  <a:lnTo>
                    <a:pt x="1320974" y="482600"/>
                  </a:lnTo>
                  <a:lnTo>
                    <a:pt x="1307976" y="495300"/>
                  </a:lnTo>
                  <a:lnTo>
                    <a:pt x="1364738" y="495300"/>
                  </a:lnTo>
                  <a:lnTo>
                    <a:pt x="1357105" y="482600"/>
                  </a:lnTo>
                  <a:lnTo>
                    <a:pt x="1392458" y="482600"/>
                  </a:lnTo>
                  <a:lnTo>
                    <a:pt x="1406207" y="469900"/>
                  </a:lnTo>
                  <a:close/>
                </a:path>
                <a:path w="2072004" h="1358900">
                  <a:moveTo>
                    <a:pt x="1385511" y="482600"/>
                  </a:moveTo>
                  <a:lnTo>
                    <a:pt x="1372968" y="482600"/>
                  </a:lnTo>
                  <a:lnTo>
                    <a:pt x="1364738" y="495300"/>
                  </a:lnTo>
                  <a:lnTo>
                    <a:pt x="1372315" y="495300"/>
                  </a:lnTo>
                  <a:lnTo>
                    <a:pt x="1385511" y="482600"/>
                  </a:lnTo>
                  <a:close/>
                </a:path>
                <a:path w="2072004" h="1358900">
                  <a:moveTo>
                    <a:pt x="1317035" y="469900"/>
                  </a:moveTo>
                  <a:lnTo>
                    <a:pt x="1309672" y="482600"/>
                  </a:lnTo>
                  <a:lnTo>
                    <a:pt x="1316260" y="482600"/>
                  </a:lnTo>
                  <a:lnTo>
                    <a:pt x="1317035" y="469900"/>
                  </a:lnTo>
                  <a:close/>
                </a:path>
                <a:path w="2072004" h="1358900">
                  <a:moveTo>
                    <a:pt x="1365609" y="457200"/>
                  </a:moveTo>
                  <a:lnTo>
                    <a:pt x="1335469" y="457200"/>
                  </a:lnTo>
                  <a:lnTo>
                    <a:pt x="1330438" y="469900"/>
                  </a:lnTo>
                  <a:lnTo>
                    <a:pt x="1365253" y="469900"/>
                  </a:lnTo>
                  <a:lnTo>
                    <a:pt x="1365609" y="457200"/>
                  </a:lnTo>
                  <a:close/>
                </a:path>
                <a:path w="2072004" h="1358900">
                  <a:moveTo>
                    <a:pt x="1426900" y="457200"/>
                  </a:moveTo>
                  <a:lnTo>
                    <a:pt x="1365609" y="457200"/>
                  </a:lnTo>
                  <a:lnTo>
                    <a:pt x="1365253" y="469900"/>
                  </a:lnTo>
                  <a:lnTo>
                    <a:pt x="1417835" y="469900"/>
                  </a:lnTo>
                  <a:lnTo>
                    <a:pt x="1426900" y="457200"/>
                  </a:lnTo>
                  <a:close/>
                </a:path>
                <a:path w="2072004" h="1358900">
                  <a:moveTo>
                    <a:pt x="1376163" y="431800"/>
                  </a:moveTo>
                  <a:lnTo>
                    <a:pt x="1368708" y="431800"/>
                  </a:lnTo>
                  <a:lnTo>
                    <a:pt x="1357682" y="444500"/>
                  </a:lnTo>
                  <a:lnTo>
                    <a:pt x="1356400" y="457200"/>
                  </a:lnTo>
                  <a:lnTo>
                    <a:pt x="1367041" y="457200"/>
                  </a:lnTo>
                  <a:lnTo>
                    <a:pt x="1365822" y="444500"/>
                  </a:lnTo>
                  <a:lnTo>
                    <a:pt x="1377765" y="444500"/>
                  </a:lnTo>
                  <a:lnTo>
                    <a:pt x="1376163" y="431800"/>
                  </a:lnTo>
                  <a:close/>
                </a:path>
                <a:path w="2072004" h="1358900">
                  <a:moveTo>
                    <a:pt x="1432207" y="444500"/>
                  </a:moveTo>
                  <a:lnTo>
                    <a:pt x="1373981" y="444500"/>
                  </a:lnTo>
                  <a:lnTo>
                    <a:pt x="1367041" y="457200"/>
                  </a:lnTo>
                  <a:lnTo>
                    <a:pt x="1422193" y="457200"/>
                  </a:lnTo>
                  <a:lnTo>
                    <a:pt x="1432207" y="444500"/>
                  </a:lnTo>
                  <a:close/>
                </a:path>
                <a:path w="2072004" h="1358900">
                  <a:moveTo>
                    <a:pt x="1447824" y="444500"/>
                  </a:moveTo>
                  <a:lnTo>
                    <a:pt x="1437366" y="444500"/>
                  </a:lnTo>
                  <a:lnTo>
                    <a:pt x="1436369" y="457200"/>
                  </a:lnTo>
                  <a:lnTo>
                    <a:pt x="1447824" y="444500"/>
                  </a:lnTo>
                  <a:close/>
                </a:path>
                <a:path w="2072004" h="1358900">
                  <a:moveTo>
                    <a:pt x="1388035" y="431800"/>
                  </a:moveTo>
                  <a:lnTo>
                    <a:pt x="1381527" y="431800"/>
                  </a:lnTo>
                  <a:lnTo>
                    <a:pt x="1377765" y="444500"/>
                  </a:lnTo>
                  <a:lnTo>
                    <a:pt x="1388981" y="444500"/>
                  </a:lnTo>
                  <a:lnTo>
                    <a:pt x="1388035" y="431800"/>
                  </a:lnTo>
                  <a:close/>
                </a:path>
                <a:path w="2072004" h="1358900">
                  <a:moveTo>
                    <a:pt x="1468357" y="431800"/>
                  </a:moveTo>
                  <a:lnTo>
                    <a:pt x="1393223" y="431800"/>
                  </a:lnTo>
                  <a:lnTo>
                    <a:pt x="1388981" y="444500"/>
                  </a:lnTo>
                  <a:lnTo>
                    <a:pt x="1458397" y="444500"/>
                  </a:lnTo>
                  <a:lnTo>
                    <a:pt x="1468357" y="431800"/>
                  </a:lnTo>
                  <a:close/>
                </a:path>
                <a:path w="2072004" h="1358900">
                  <a:moveTo>
                    <a:pt x="1397270" y="419100"/>
                  </a:moveTo>
                  <a:lnTo>
                    <a:pt x="1390729" y="431800"/>
                  </a:lnTo>
                  <a:lnTo>
                    <a:pt x="1394498" y="431800"/>
                  </a:lnTo>
                  <a:lnTo>
                    <a:pt x="1397270" y="419100"/>
                  </a:lnTo>
                  <a:close/>
                </a:path>
                <a:path w="2072004" h="1358900">
                  <a:moveTo>
                    <a:pt x="1424214" y="419100"/>
                  </a:moveTo>
                  <a:lnTo>
                    <a:pt x="1408658" y="419100"/>
                  </a:lnTo>
                  <a:lnTo>
                    <a:pt x="1400027" y="431800"/>
                  </a:lnTo>
                  <a:lnTo>
                    <a:pt x="1426990" y="431800"/>
                  </a:lnTo>
                  <a:lnTo>
                    <a:pt x="1424214" y="419100"/>
                  </a:lnTo>
                  <a:close/>
                </a:path>
                <a:path w="2072004" h="1358900">
                  <a:moveTo>
                    <a:pt x="1479651" y="419100"/>
                  </a:moveTo>
                  <a:lnTo>
                    <a:pt x="1426708" y="419100"/>
                  </a:lnTo>
                  <a:lnTo>
                    <a:pt x="1426990" y="431800"/>
                  </a:lnTo>
                  <a:lnTo>
                    <a:pt x="1477972" y="431800"/>
                  </a:lnTo>
                  <a:lnTo>
                    <a:pt x="1479651" y="419100"/>
                  </a:lnTo>
                  <a:close/>
                </a:path>
                <a:path w="2072004" h="1358900">
                  <a:moveTo>
                    <a:pt x="1405408" y="406400"/>
                  </a:moveTo>
                  <a:lnTo>
                    <a:pt x="1399296" y="419100"/>
                  </a:lnTo>
                  <a:lnTo>
                    <a:pt x="1401584" y="419100"/>
                  </a:lnTo>
                  <a:lnTo>
                    <a:pt x="1405408" y="406400"/>
                  </a:lnTo>
                  <a:close/>
                </a:path>
                <a:path w="2072004" h="1358900">
                  <a:moveTo>
                    <a:pt x="1494693" y="406400"/>
                  </a:moveTo>
                  <a:lnTo>
                    <a:pt x="1414199" y="406400"/>
                  </a:lnTo>
                  <a:lnTo>
                    <a:pt x="1417611" y="419100"/>
                  </a:lnTo>
                  <a:lnTo>
                    <a:pt x="1483516" y="419100"/>
                  </a:lnTo>
                  <a:lnTo>
                    <a:pt x="1494693" y="406400"/>
                  </a:lnTo>
                  <a:close/>
                </a:path>
                <a:path w="2072004" h="1358900">
                  <a:moveTo>
                    <a:pt x="1517075" y="393700"/>
                  </a:moveTo>
                  <a:lnTo>
                    <a:pt x="1435697" y="393700"/>
                  </a:lnTo>
                  <a:lnTo>
                    <a:pt x="1426711" y="406400"/>
                  </a:lnTo>
                  <a:lnTo>
                    <a:pt x="1494693" y="406400"/>
                  </a:lnTo>
                  <a:lnTo>
                    <a:pt x="1483727" y="419100"/>
                  </a:lnTo>
                  <a:lnTo>
                    <a:pt x="1498581" y="419100"/>
                  </a:lnTo>
                  <a:lnTo>
                    <a:pt x="1517086" y="406400"/>
                  </a:lnTo>
                  <a:lnTo>
                    <a:pt x="1517075" y="393700"/>
                  </a:lnTo>
                  <a:close/>
                </a:path>
                <a:path w="2072004" h="1358900">
                  <a:moveTo>
                    <a:pt x="1461165" y="381000"/>
                  </a:moveTo>
                  <a:lnTo>
                    <a:pt x="1456747" y="381000"/>
                  </a:lnTo>
                  <a:lnTo>
                    <a:pt x="1455432" y="393700"/>
                  </a:lnTo>
                  <a:lnTo>
                    <a:pt x="1465013" y="393700"/>
                  </a:lnTo>
                  <a:lnTo>
                    <a:pt x="1461165" y="381000"/>
                  </a:lnTo>
                  <a:close/>
                </a:path>
                <a:path w="2072004" h="1358900">
                  <a:moveTo>
                    <a:pt x="1536080" y="381000"/>
                  </a:moveTo>
                  <a:lnTo>
                    <a:pt x="1466228" y="381000"/>
                  </a:lnTo>
                  <a:lnTo>
                    <a:pt x="1467105" y="393700"/>
                  </a:lnTo>
                  <a:lnTo>
                    <a:pt x="1540133" y="393700"/>
                  </a:lnTo>
                  <a:lnTo>
                    <a:pt x="1536080" y="381000"/>
                  </a:lnTo>
                  <a:close/>
                </a:path>
                <a:path w="2072004" h="1358900">
                  <a:moveTo>
                    <a:pt x="1469618" y="373263"/>
                  </a:moveTo>
                  <a:lnTo>
                    <a:pt x="1458233" y="381000"/>
                  </a:lnTo>
                  <a:lnTo>
                    <a:pt x="1466991" y="381000"/>
                  </a:lnTo>
                  <a:lnTo>
                    <a:pt x="1469618" y="373263"/>
                  </a:lnTo>
                  <a:close/>
                </a:path>
                <a:path w="2072004" h="1358900">
                  <a:moveTo>
                    <a:pt x="1476108" y="376602"/>
                  </a:moveTo>
                  <a:lnTo>
                    <a:pt x="1472251" y="381000"/>
                  </a:lnTo>
                  <a:lnTo>
                    <a:pt x="1478653" y="381000"/>
                  </a:lnTo>
                  <a:lnTo>
                    <a:pt x="1476108" y="376602"/>
                  </a:lnTo>
                  <a:close/>
                </a:path>
                <a:path w="2072004" h="1358900">
                  <a:moveTo>
                    <a:pt x="1519688" y="355600"/>
                  </a:moveTo>
                  <a:lnTo>
                    <a:pt x="1509959" y="355600"/>
                  </a:lnTo>
                  <a:lnTo>
                    <a:pt x="1499946" y="368300"/>
                  </a:lnTo>
                  <a:lnTo>
                    <a:pt x="1482574" y="381000"/>
                  </a:lnTo>
                  <a:lnTo>
                    <a:pt x="1555416" y="381000"/>
                  </a:lnTo>
                  <a:lnTo>
                    <a:pt x="1556001" y="380181"/>
                  </a:lnTo>
                  <a:lnTo>
                    <a:pt x="1555549" y="368300"/>
                  </a:lnTo>
                  <a:lnTo>
                    <a:pt x="1520034" y="368300"/>
                  </a:lnTo>
                  <a:lnTo>
                    <a:pt x="1519688" y="355600"/>
                  </a:lnTo>
                  <a:close/>
                </a:path>
                <a:path w="2072004" h="1358900">
                  <a:moveTo>
                    <a:pt x="1564481" y="368300"/>
                  </a:moveTo>
                  <a:lnTo>
                    <a:pt x="1555549" y="368300"/>
                  </a:lnTo>
                  <a:lnTo>
                    <a:pt x="1556001" y="380181"/>
                  </a:lnTo>
                  <a:lnTo>
                    <a:pt x="1564481" y="368300"/>
                  </a:lnTo>
                  <a:close/>
                </a:path>
                <a:path w="2072004" h="1358900">
                  <a:moveTo>
                    <a:pt x="1483388" y="368300"/>
                  </a:moveTo>
                  <a:lnTo>
                    <a:pt x="1476920" y="368300"/>
                  </a:lnTo>
                  <a:lnTo>
                    <a:pt x="1472888" y="371040"/>
                  </a:lnTo>
                  <a:lnTo>
                    <a:pt x="1476108" y="376602"/>
                  </a:lnTo>
                  <a:lnTo>
                    <a:pt x="1483388" y="368300"/>
                  </a:lnTo>
                  <a:close/>
                </a:path>
                <a:path w="2072004" h="1358900">
                  <a:moveTo>
                    <a:pt x="1471302" y="368300"/>
                  </a:moveTo>
                  <a:lnTo>
                    <a:pt x="1469618" y="373263"/>
                  </a:lnTo>
                  <a:lnTo>
                    <a:pt x="1472888" y="371040"/>
                  </a:lnTo>
                  <a:lnTo>
                    <a:pt x="1471302" y="368300"/>
                  </a:lnTo>
                  <a:close/>
                </a:path>
                <a:path w="2072004" h="1358900">
                  <a:moveTo>
                    <a:pt x="1492129" y="355600"/>
                  </a:moveTo>
                  <a:lnTo>
                    <a:pt x="1488257" y="355600"/>
                  </a:lnTo>
                  <a:lnTo>
                    <a:pt x="1490099" y="368300"/>
                  </a:lnTo>
                  <a:lnTo>
                    <a:pt x="1492129" y="355600"/>
                  </a:lnTo>
                  <a:close/>
                </a:path>
                <a:path w="2072004" h="1358900">
                  <a:moveTo>
                    <a:pt x="1583569" y="355600"/>
                  </a:moveTo>
                  <a:lnTo>
                    <a:pt x="1531648" y="355600"/>
                  </a:lnTo>
                  <a:lnTo>
                    <a:pt x="1521546" y="368300"/>
                  </a:lnTo>
                  <a:lnTo>
                    <a:pt x="1571161" y="368300"/>
                  </a:lnTo>
                  <a:lnTo>
                    <a:pt x="1583569" y="355600"/>
                  </a:lnTo>
                  <a:close/>
                </a:path>
                <a:path w="2072004" h="1358900">
                  <a:moveTo>
                    <a:pt x="1519684" y="342900"/>
                  </a:moveTo>
                  <a:lnTo>
                    <a:pt x="1505719" y="355600"/>
                  </a:lnTo>
                  <a:lnTo>
                    <a:pt x="1523306" y="355600"/>
                  </a:lnTo>
                  <a:lnTo>
                    <a:pt x="1519684" y="342900"/>
                  </a:lnTo>
                  <a:close/>
                </a:path>
                <a:path w="2072004" h="1358900">
                  <a:moveTo>
                    <a:pt x="1587371" y="342900"/>
                  </a:moveTo>
                  <a:lnTo>
                    <a:pt x="1530559" y="342900"/>
                  </a:lnTo>
                  <a:lnTo>
                    <a:pt x="1523306" y="355600"/>
                  </a:lnTo>
                  <a:lnTo>
                    <a:pt x="1588425" y="355600"/>
                  </a:lnTo>
                  <a:lnTo>
                    <a:pt x="1587371" y="342900"/>
                  </a:lnTo>
                  <a:close/>
                </a:path>
                <a:path w="2072004" h="1358900">
                  <a:moveTo>
                    <a:pt x="1611256" y="330200"/>
                  </a:moveTo>
                  <a:lnTo>
                    <a:pt x="1533153" y="330200"/>
                  </a:lnTo>
                  <a:lnTo>
                    <a:pt x="1532364" y="342900"/>
                  </a:lnTo>
                  <a:lnTo>
                    <a:pt x="1612199" y="342900"/>
                  </a:lnTo>
                  <a:lnTo>
                    <a:pt x="1611256" y="330200"/>
                  </a:lnTo>
                  <a:close/>
                </a:path>
                <a:path w="2072004" h="1358900">
                  <a:moveTo>
                    <a:pt x="1603877" y="279400"/>
                  </a:moveTo>
                  <a:lnTo>
                    <a:pt x="1600340" y="292100"/>
                  </a:lnTo>
                  <a:lnTo>
                    <a:pt x="1598328" y="304800"/>
                  </a:lnTo>
                  <a:lnTo>
                    <a:pt x="1600029" y="317500"/>
                  </a:lnTo>
                  <a:lnTo>
                    <a:pt x="1556764" y="317500"/>
                  </a:lnTo>
                  <a:lnTo>
                    <a:pt x="1551004" y="330200"/>
                  </a:lnTo>
                  <a:lnTo>
                    <a:pt x="1607820" y="330200"/>
                  </a:lnTo>
                  <a:lnTo>
                    <a:pt x="1606127" y="317500"/>
                  </a:lnTo>
                  <a:lnTo>
                    <a:pt x="1601299" y="304800"/>
                  </a:lnTo>
                  <a:lnTo>
                    <a:pt x="1673052" y="304800"/>
                  </a:lnTo>
                  <a:lnTo>
                    <a:pt x="1675483" y="292100"/>
                  </a:lnTo>
                  <a:lnTo>
                    <a:pt x="1606752" y="292100"/>
                  </a:lnTo>
                  <a:lnTo>
                    <a:pt x="1603877" y="279400"/>
                  </a:lnTo>
                  <a:close/>
                </a:path>
                <a:path w="2072004" h="1358900">
                  <a:moveTo>
                    <a:pt x="1643201" y="317500"/>
                  </a:moveTo>
                  <a:lnTo>
                    <a:pt x="1609009" y="317500"/>
                  </a:lnTo>
                  <a:lnTo>
                    <a:pt x="1611567" y="330200"/>
                  </a:lnTo>
                  <a:lnTo>
                    <a:pt x="1619149" y="330200"/>
                  </a:lnTo>
                  <a:lnTo>
                    <a:pt x="1643201" y="317500"/>
                  </a:lnTo>
                  <a:close/>
                </a:path>
                <a:path w="2072004" h="1358900">
                  <a:moveTo>
                    <a:pt x="1598328" y="304800"/>
                  </a:moveTo>
                  <a:lnTo>
                    <a:pt x="1572123" y="304800"/>
                  </a:lnTo>
                  <a:lnTo>
                    <a:pt x="1560844" y="317500"/>
                  </a:lnTo>
                  <a:lnTo>
                    <a:pt x="1600029" y="317500"/>
                  </a:lnTo>
                  <a:lnTo>
                    <a:pt x="1598328" y="304800"/>
                  </a:lnTo>
                  <a:close/>
                </a:path>
                <a:path w="2072004" h="1358900">
                  <a:moveTo>
                    <a:pt x="1667065" y="304800"/>
                  </a:moveTo>
                  <a:lnTo>
                    <a:pt x="1601299" y="304800"/>
                  </a:lnTo>
                  <a:lnTo>
                    <a:pt x="1606127" y="317500"/>
                  </a:lnTo>
                  <a:lnTo>
                    <a:pt x="1657217" y="317500"/>
                  </a:lnTo>
                  <a:lnTo>
                    <a:pt x="1667065" y="304800"/>
                  </a:lnTo>
                  <a:close/>
                </a:path>
                <a:path w="2072004" h="1358900">
                  <a:moveTo>
                    <a:pt x="1573085" y="292100"/>
                  </a:moveTo>
                  <a:lnTo>
                    <a:pt x="1570016" y="304800"/>
                  </a:lnTo>
                  <a:lnTo>
                    <a:pt x="1576025" y="304800"/>
                  </a:lnTo>
                  <a:lnTo>
                    <a:pt x="1573085" y="292100"/>
                  </a:lnTo>
                  <a:close/>
                </a:path>
                <a:path w="2072004" h="1358900">
                  <a:moveTo>
                    <a:pt x="1578743" y="292100"/>
                  </a:moveTo>
                  <a:lnTo>
                    <a:pt x="1577831" y="304800"/>
                  </a:lnTo>
                  <a:lnTo>
                    <a:pt x="1592462" y="304800"/>
                  </a:lnTo>
                  <a:lnTo>
                    <a:pt x="1578743" y="292100"/>
                  </a:lnTo>
                  <a:close/>
                </a:path>
                <a:path w="2072004" h="1358900">
                  <a:moveTo>
                    <a:pt x="1647243" y="279400"/>
                  </a:moveTo>
                  <a:lnTo>
                    <a:pt x="1630005" y="279400"/>
                  </a:lnTo>
                  <a:lnTo>
                    <a:pt x="1614822" y="292100"/>
                  </a:lnTo>
                  <a:lnTo>
                    <a:pt x="1646520" y="292100"/>
                  </a:lnTo>
                  <a:lnTo>
                    <a:pt x="1647243" y="279400"/>
                  </a:lnTo>
                  <a:close/>
                </a:path>
                <a:path w="2072004" h="1358900">
                  <a:moveTo>
                    <a:pt x="1694172" y="279400"/>
                  </a:moveTo>
                  <a:lnTo>
                    <a:pt x="1647243" y="279400"/>
                  </a:lnTo>
                  <a:lnTo>
                    <a:pt x="1646520" y="292100"/>
                  </a:lnTo>
                  <a:lnTo>
                    <a:pt x="1691346" y="292100"/>
                  </a:lnTo>
                  <a:lnTo>
                    <a:pt x="1694172" y="279400"/>
                  </a:lnTo>
                  <a:close/>
                </a:path>
                <a:path w="2072004" h="1358900">
                  <a:moveTo>
                    <a:pt x="1636793" y="266700"/>
                  </a:moveTo>
                  <a:lnTo>
                    <a:pt x="1626604" y="266700"/>
                  </a:lnTo>
                  <a:lnTo>
                    <a:pt x="1638525" y="279400"/>
                  </a:lnTo>
                  <a:lnTo>
                    <a:pt x="1650238" y="279400"/>
                  </a:lnTo>
                  <a:lnTo>
                    <a:pt x="1636793" y="266700"/>
                  </a:lnTo>
                  <a:close/>
                </a:path>
                <a:path w="2072004" h="1358900">
                  <a:moveTo>
                    <a:pt x="1716434" y="266700"/>
                  </a:moveTo>
                  <a:lnTo>
                    <a:pt x="1650579" y="266700"/>
                  </a:lnTo>
                  <a:lnTo>
                    <a:pt x="1650238" y="279400"/>
                  </a:lnTo>
                  <a:lnTo>
                    <a:pt x="1708502" y="279400"/>
                  </a:lnTo>
                  <a:lnTo>
                    <a:pt x="1716434" y="266700"/>
                  </a:lnTo>
                  <a:close/>
                </a:path>
                <a:path w="2072004" h="1358900">
                  <a:moveTo>
                    <a:pt x="1656101" y="254000"/>
                  </a:moveTo>
                  <a:lnTo>
                    <a:pt x="1638099" y="266700"/>
                  </a:lnTo>
                  <a:lnTo>
                    <a:pt x="1649794" y="266700"/>
                  </a:lnTo>
                  <a:lnTo>
                    <a:pt x="1656101" y="254000"/>
                  </a:lnTo>
                  <a:close/>
                </a:path>
                <a:path w="2072004" h="1358900">
                  <a:moveTo>
                    <a:pt x="1681176" y="241300"/>
                  </a:moveTo>
                  <a:lnTo>
                    <a:pt x="1676960" y="241300"/>
                  </a:lnTo>
                  <a:lnTo>
                    <a:pt x="1664677" y="266700"/>
                  </a:lnTo>
                  <a:lnTo>
                    <a:pt x="1714489" y="266700"/>
                  </a:lnTo>
                  <a:lnTo>
                    <a:pt x="1721840" y="254000"/>
                  </a:lnTo>
                  <a:lnTo>
                    <a:pt x="1679671" y="254000"/>
                  </a:lnTo>
                  <a:lnTo>
                    <a:pt x="1681176" y="241300"/>
                  </a:lnTo>
                  <a:close/>
                </a:path>
                <a:path w="2072004" h="1358900">
                  <a:moveTo>
                    <a:pt x="1676960" y="241300"/>
                  </a:moveTo>
                  <a:lnTo>
                    <a:pt x="1667677" y="241300"/>
                  </a:lnTo>
                  <a:lnTo>
                    <a:pt x="1662855" y="254000"/>
                  </a:lnTo>
                  <a:lnTo>
                    <a:pt x="1676960" y="241300"/>
                  </a:lnTo>
                  <a:close/>
                </a:path>
                <a:path w="2072004" h="1358900">
                  <a:moveTo>
                    <a:pt x="1708050" y="241300"/>
                  </a:moveTo>
                  <a:lnTo>
                    <a:pt x="1681176" y="241300"/>
                  </a:lnTo>
                  <a:lnTo>
                    <a:pt x="1679679" y="254000"/>
                  </a:lnTo>
                  <a:lnTo>
                    <a:pt x="1698125" y="254000"/>
                  </a:lnTo>
                  <a:lnTo>
                    <a:pt x="1708050" y="241300"/>
                  </a:lnTo>
                  <a:close/>
                </a:path>
                <a:path w="2072004" h="1358900">
                  <a:moveTo>
                    <a:pt x="1781650" y="228600"/>
                  </a:moveTo>
                  <a:lnTo>
                    <a:pt x="1708704" y="228600"/>
                  </a:lnTo>
                  <a:lnTo>
                    <a:pt x="1694571" y="241300"/>
                  </a:lnTo>
                  <a:lnTo>
                    <a:pt x="1718245" y="241300"/>
                  </a:lnTo>
                  <a:lnTo>
                    <a:pt x="1708591" y="254000"/>
                  </a:lnTo>
                  <a:lnTo>
                    <a:pt x="1741585" y="254000"/>
                  </a:lnTo>
                  <a:lnTo>
                    <a:pt x="1755988" y="241300"/>
                  </a:lnTo>
                  <a:lnTo>
                    <a:pt x="1781650" y="228600"/>
                  </a:lnTo>
                  <a:close/>
                </a:path>
                <a:path w="2072004" h="1358900">
                  <a:moveTo>
                    <a:pt x="1694522" y="228600"/>
                  </a:moveTo>
                  <a:lnTo>
                    <a:pt x="1688537" y="241300"/>
                  </a:lnTo>
                  <a:lnTo>
                    <a:pt x="1694571" y="241300"/>
                  </a:lnTo>
                  <a:lnTo>
                    <a:pt x="1694522" y="228600"/>
                  </a:lnTo>
                  <a:close/>
                </a:path>
                <a:path w="2072004" h="1358900">
                  <a:moveTo>
                    <a:pt x="1711531" y="215900"/>
                  </a:moveTo>
                  <a:lnTo>
                    <a:pt x="1707136" y="215900"/>
                  </a:lnTo>
                  <a:lnTo>
                    <a:pt x="1698447" y="228600"/>
                  </a:lnTo>
                  <a:lnTo>
                    <a:pt x="1704274" y="228600"/>
                  </a:lnTo>
                  <a:lnTo>
                    <a:pt x="1711531" y="215900"/>
                  </a:lnTo>
                  <a:close/>
                </a:path>
                <a:path w="2072004" h="1358900">
                  <a:moveTo>
                    <a:pt x="1793146" y="215900"/>
                  </a:moveTo>
                  <a:lnTo>
                    <a:pt x="1719506" y="215900"/>
                  </a:lnTo>
                  <a:lnTo>
                    <a:pt x="1721628" y="228600"/>
                  </a:lnTo>
                  <a:lnTo>
                    <a:pt x="1785160" y="228600"/>
                  </a:lnTo>
                  <a:lnTo>
                    <a:pt x="1793146" y="215900"/>
                  </a:lnTo>
                  <a:close/>
                </a:path>
                <a:path w="2072004" h="1358900">
                  <a:moveTo>
                    <a:pt x="1817447" y="203200"/>
                  </a:moveTo>
                  <a:lnTo>
                    <a:pt x="1758828" y="203200"/>
                  </a:lnTo>
                  <a:lnTo>
                    <a:pt x="1761079" y="215900"/>
                  </a:lnTo>
                  <a:lnTo>
                    <a:pt x="1793146" y="215900"/>
                  </a:lnTo>
                  <a:lnTo>
                    <a:pt x="1789029" y="228600"/>
                  </a:lnTo>
                  <a:lnTo>
                    <a:pt x="1811429" y="215900"/>
                  </a:lnTo>
                  <a:lnTo>
                    <a:pt x="1817447" y="203200"/>
                  </a:lnTo>
                  <a:close/>
                </a:path>
                <a:path w="2072004" h="1358900">
                  <a:moveTo>
                    <a:pt x="1761051" y="190500"/>
                  </a:moveTo>
                  <a:lnTo>
                    <a:pt x="1745274" y="190500"/>
                  </a:lnTo>
                  <a:lnTo>
                    <a:pt x="1746152" y="203200"/>
                  </a:lnTo>
                  <a:lnTo>
                    <a:pt x="1733575" y="215900"/>
                  </a:lnTo>
                  <a:lnTo>
                    <a:pt x="1756150" y="215900"/>
                  </a:lnTo>
                  <a:lnTo>
                    <a:pt x="1758828" y="203200"/>
                  </a:lnTo>
                  <a:lnTo>
                    <a:pt x="1751939" y="203200"/>
                  </a:lnTo>
                  <a:lnTo>
                    <a:pt x="1761051" y="190500"/>
                  </a:lnTo>
                  <a:close/>
                </a:path>
                <a:path w="2072004" h="1358900">
                  <a:moveTo>
                    <a:pt x="1774694" y="190500"/>
                  </a:moveTo>
                  <a:lnTo>
                    <a:pt x="1761051" y="190500"/>
                  </a:lnTo>
                  <a:lnTo>
                    <a:pt x="1758135" y="203200"/>
                  </a:lnTo>
                  <a:lnTo>
                    <a:pt x="1772917" y="203200"/>
                  </a:lnTo>
                  <a:lnTo>
                    <a:pt x="1774694" y="190500"/>
                  </a:lnTo>
                  <a:close/>
                </a:path>
                <a:path w="2072004" h="1358900">
                  <a:moveTo>
                    <a:pt x="1804089" y="190500"/>
                  </a:moveTo>
                  <a:lnTo>
                    <a:pt x="1774694" y="190500"/>
                  </a:lnTo>
                  <a:lnTo>
                    <a:pt x="1774464" y="203200"/>
                  </a:lnTo>
                  <a:lnTo>
                    <a:pt x="1798991" y="203200"/>
                  </a:lnTo>
                  <a:lnTo>
                    <a:pt x="1804089" y="190500"/>
                  </a:lnTo>
                  <a:close/>
                </a:path>
                <a:path w="2072004" h="1358900">
                  <a:moveTo>
                    <a:pt x="1806138" y="190500"/>
                  </a:moveTo>
                  <a:lnTo>
                    <a:pt x="1804089" y="190500"/>
                  </a:lnTo>
                  <a:lnTo>
                    <a:pt x="1798991" y="203200"/>
                  </a:lnTo>
                  <a:lnTo>
                    <a:pt x="1806138" y="190500"/>
                  </a:lnTo>
                  <a:close/>
                </a:path>
                <a:path w="2072004" h="1358900">
                  <a:moveTo>
                    <a:pt x="1826087" y="190500"/>
                  </a:moveTo>
                  <a:lnTo>
                    <a:pt x="1806138" y="190500"/>
                  </a:lnTo>
                  <a:lnTo>
                    <a:pt x="1798991" y="203200"/>
                  </a:lnTo>
                  <a:lnTo>
                    <a:pt x="1822431" y="203200"/>
                  </a:lnTo>
                  <a:lnTo>
                    <a:pt x="1826087" y="190500"/>
                  </a:lnTo>
                  <a:close/>
                </a:path>
                <a:path w="2072004" h="1358900">
                  <a:moveTo>
                    <a:pt x="1835509" y="190500"/>
                  </a:moveTo>
                  <a:lnTo>
                    <a:pt x="1829618" y="190500"/>
                  </a:lnTo>
                  <a:lnTo>
                    <a:pt x="1832825" y="203200"/>
                  </a:lnTo>
                  <a:lnTo>
                    <a:pt x="1835509" y="190500"/>
                  </a:lnTo>
                  <a:close/>
                </a:path>
                <a:path w="2072004" h="1358900">
                  <a:moveTo>
                    <a:pt x="1771744" y="177800"/>
                  </a:moveTo>
                  <a:lnTo>
                    <a:pt x="1767330" y="177800"/>
                  </a:lnTo>
                  <a:lnTo>
                    <a:pt x="1754852" y="190500"/>
                  </a:lnTo>
                  <a:lnTo>
                    <a:pt x="1773861" y="190500"/>
                  </a:lnTo>
                  <a:lnTo>
                    <a:pt x="1771744" y="177800"/>
                  </a:lnTo>
                  <a:close/>
                </a:path>
                <a:path w="2072004" h="1358900">
                  <a:moveTo>
                    <a:pt x="1787068" y="177800"/>
                  </a:moveTo>
                  <a:lnTo>
                    <a:pt x="1784579" y="177800"/>
                  </a:lnTo>
                  <a:lnTo>
                    <a:pt x="1783256" y="190500"/>
                  </a:lnTo>
                  <a:lnTo>
                    <a:pt x="1787068" y="177800"/>
                  </a:lnTo>
                  <a:close/>
                </a:path>
                <a:path w="2072004" h="1358900">
                  <a:moveTo>
                    <a:pt x="1855027" y="177800"/>
                  </a:moveTo>
                  <a:lnTo>
                    <a:pt x="1793136" y="177800"/>
                  </a:lnTo>
                  <a:lnTo>
                    <a:pt x="1787839" y="190500"/>
                  </a:lnTo>
                  <a:lnTo>
                    <a:pt x="1852130" y="190500"/>
                  </a:lnTo>
                  <a:lnTo>
                    <a:pt x="1855027" y="177800"/>
                  </a:lnTo>
                  <a:close/>
                </a:path>
                <a:path w="2072004" h="1358900">
                  <a:moveTo>
                    <a:pt x="1858362" y="177800"/>
                  </a:moveTo>
                  <a:lnTo>
                    <a:pt x="1855027" y="177800"/>
                  </a:lnTo>
                  <a:lnTo>
                    <a:pt x="1856802" y="190500"/>
                  </a:lnTo>
                  <a:lnTo>
                    <a:pt x="1858362" y="177800"/>
                  </a:lnTo>
                  <a:close/>
                </a:path>
                <a:path w="2072004" h="1358900">
                  <a:moveTo>
                    <a:pt x="1873100" y="165100"/>
                  </a:moveTo>
                  <a:lnTo>
                    <a:pt x="1787488" y="165100"/>
                  </a:lnTo>
                  <a:lnTo>
                    <a:pt x="1786820" y="177800"/>
                  </a:lnTo>
                  <a:lnTo>
                    <a:pt x="1862772" y="177800"/>
                  </a:lnTo>
                  <a:lnTo>
                    <a:pt x="1873100" y="165100"/>
                  </a:lnTo>
                  <a:close/>
                </a:path>
                <a:path w="2072004" h="1358900">
                  <a:moveTo>
                    <a:pt x="1802065" y="152400"/>
                  </a:moveTo>
                  <a:lnTo>
                    <a:pt x="1798138" y="152400"/>
                  </a:lnTo>
                  <a:lnTo>
                    <a:pt x="1795751" y="165100"/>
                  </a:lnTo>
                  <a:lnTo>
                    <a:pt x="1802065" y="152400"/>
                  </a:lnTo>
                  <a:close/>
                </a:path>
                <a:path w="2072004" h="1358900">
                  <a:moveTo>
                    <a:pt x="1823966" y="152400"/>
                  </a:moveTo>
                  <a:lnTo>
                    <a:pt x="1806083" y="152400"/>
                  </a:lnTo>
                  <a:lnTo>
                    <a:pt x="1801535" y="165100"/>
                  </a:lnTo>
                  <a:lnTo>
                    <a:pt x="1826305" y="165100"/>
                  </a:lnTo>
                  <a:lnTo>
                    <a:pt x="1823966" y="152400"/>
                  </a:lnTo>
                  <a:close/>
                </a:path>
                <a:path w="2072004" h="1358900">
                  <a:moveTo>
                    <a:pt x="1896638" y="139700"/>
                  </a:moveTo>
                  <a:lnTo>
                    <a:pt x="1837221" y="139700"/>
                  </a:lnTo>
                  <a:lnTo>
                    <a:pt x="1835254" y="152400"/>
                  </a:lnTo>
                  <a:lnTo>
                    <a:pt x="1826305" y="165100"/>
                  </a:lnTo>
                  <a:lnTo>
                    <a:pt x="1888735" y="165100"/>
                  </a:lnTo>
                  <a:lnTo>
                    <a:pt x="1894242" y="152400"/>
                  </a:lnTo>
                  <a:lnTo>
                    <a:pt x="1895061" y="152400"/>
                  </a:lnTo>
                  <a:lnTo>
                    <a:pt x="1896638" y="139700"/>
                  </a:lnTo>
                  <a:close/>
                </a:path>
                <a:path w="2072004" h="1358900">
                  <a:moveTo>
                    <a:pt x="1852336" y="127000"/>
                  </a:moveTo>
                  <a:lnTo>
                    <a:pt x="1849501" y="127000"/>
                  </a:lnTo>
                  <a:lnTo>
                    <a:pt x="1847692" y="139700"/>
                  </a:lnTo>
                  <a:lnTo>
                    <a:pt x="1848079" y="139700"/>
                  </a:lnTo>
                  <a:lnTo>
                    <a:pt x="1852336" y="127000"/>
                  </a:lnTo>
                  <a:close/>
                </a:path>
                <a:path w="2072004" h="1358900">
                  <a:moveTo>
                    <a:pt x="1937363" y="127000"/>
                  </a:moveTo>
                  <a:lnTo>
                    <a:pt x="1869322" y="127000"/>
                  </a:lnTo>
                  <a:lnTo>
                    <a:pt x="1857126" y="139700"/>
                  </a:lnTo>
                  <a:lnTo>
                    <a:pt x="1930370" y="139700"/>
                  </a:lnTo>
                  <a:lnTo>
                    <a:pt x="1937363" y="127000"/>
                  </a:lnTo>
                  <a:close/>
                </a:path>
                <a:path w="2072004" h="1358900">
                  <a:moveTo>
                    <a:pt x="1859635" y="118072"/>
                  </a:moveTo>
                  <a:lnTo>
                    <a:pt x="1855467" y="127000"/>
                  </a:lnTo>
                  <a:lnTo>
                    <a:pt x="1857563" y="127000"/>
                  </a:lnTo>
                  <a:lnTo>
                    <a:pt x="1859635" y="118072"/>
                  </a:lnTo>
                  <a:close/>
                </a:path>
                <a:path w="2072004" h="1358900">
                  <a:moveTo>
                    <a:pt x="1878614" y="114300"/>
                  </a:moveTo>
                  <a:lnTo>
                    <a:pt x="1869289" y="114300"/>
                  </a:lnTo>
                  <a:lnTo>
                    <a:pt x="1868736" y="127000"/>
                  </a:lnTo>
                  <a:lnTo>
                    <a:pt x="1877851" y="127000"/>
                  </a:lnTo>
                  <a:lnTo>
                    <a:pt x="1878614" y="114300"/>
                  </a:lnTo>
                  <a:close/>
                </a:path>
                <a:path w="2072004" h="1358900">
                  <a:moveTo>
                    <a:pt x="1901661" y="114300"/>
                  </a:moveTo>
                  <a:lnTo>
                    <a:pt x="1884837" y="114300"/>
                  </a:lnTo>
                  <a:lnTo>
                    <a:pt x="1877851" y="127000"/>
                  </a:lnTo>
                  <a:lnTo>
                    <a:pt x="1888832" y="127000"/>
                  </a:lnTo>
                  <a:lnTo>
                    <a:pt x="1901661" y="114300"/>
                  </a:lnTo>
                  <a:close/>
                </a:path>
                <a:path w="2072004" h="1358900">
                  <a:moveTo>
                    <a:pt x="1943324" y="114300"/>
                  </a:moveTo>
                  <a:lnTo>
                    <a:pt x="1914188" y="114300"/>
                  </a:lnTo>
                  <a:lnTo>
                    <a:pt x="1901057" y="127000"/>
                  </a:lnTo>
                  <a:lnTo>
                    <a:pt x="1943673" y="127000"/>
                  </a:lnTo>
                  <a:lnTo>
                    <a:pt x="1943324" y="114300"/>
                  </a:lnTo>
                  <a:close/>
                </a:path>
                <a:path w="2072004" h="1358900">
                  <a:moveTo>
                    <a:pt x="1861397" y="114300"/>
                  </a:moveTo>
                  <a:lnTo>
                    <a:pt x="1860511" y="114300"/>
                  </a:lnTo>
                  <a:lnTo>
                    <a:pt x="1859635" y="118072"/>
                  </a:lnTo>
                  <a:lnTo>
                    <a:pt x="1861397" y="114300"/>
                  </a:lnTo>
                  <a:close/>
                </a:path>
                <a:path w="2072004" h="1358900">
                  <a:moveTo>
                    <a:pt x="1883895" y="101600"/>
                  </a:moveTo>
                  <a:lnTo>
                    <a:pt x="1874800" y="114300"/>
                  </a:lnTo>
                  <a:lnTo>
                    <a:pt x="1889429" y="114300"/>
                  </a:lnTo>
                  <a:lnTo>
                    <a:pt x="1883895" y="101600"/>
                  </a:lnTo>
                  <a:close/>
                </a:path>
                <a:path w="2072004" h="1358900">
                  <a:moveTo>
                    <a:pt x="1911140" y="88900"/>
                  </a:moveTo>
                  <a:lnTo>
                    <a:pt x="1901678" y="101600"/>
                  </a:lnTo>
                  <a:lnTo>
                    <a:pt x="1894899" y="114300"/>
                  </a:lnTo>
                  <a:lnTo>
                    <a:pt x="1902097" y="114300"/>
                  </a:lnTo>
                  <a:lnTo>
                    <a:pt x="1903855" y="101600"/>
                  </a:lnTo>
                  <a:lnTo>
                    <a:pt x="1918159" y="101600"/>
                  </a:lnTo>
                  <a:lnTo>
                    <a:pt x="1911140" y="88900"/>
                  </a:lnTo>
                  <a:close/>
                </a:path>
                <a:path w="2072004" h="1358900">
                  <a:moveTo>
                    <a:pt x="1962961" y="101600"/>
                  </a:moveTo>
                  <a:lnTo>
                    <a:pt x="1907695" y="101600"/>
                  </a:lnTo>
                  <a:lnTo>
                    <a:pt x="1902097" y="114300"/>
                  </a:lnTo>
                  <a:lnTo>
                    <a:pt x="1958457" y="114300"/>
                  </a:lnTo>
                  <a:lnTo>
                    <a:pt x="1962961" y="101600"/>
                  </a:lnTo>
                  <a:close/>
                </a:path>
                <a:path w="2072004" h="1358900">
                  <a:moveTo>
                    <a:pt x="1934687" y="81865"/>
                  </a:moveTo>
                  <a:lnTo>
                    <a:pt x="1930470" y="88900"/>
                  </a:lnTo>
                  <a:lnTo>
                    <a:pt x="1918159" y="101600"/>
                  </a:lnTo>
                  <a:lnTo>
                    <a:pt x="1930648" y="101600"/>
                  </a:lnTo>
                  <a:lnTo>
                    <a:pt x="1932120" y="98285"/>
                  </a:lnTo>
                  <a:lnTo>
                    <a:pt x="1934767" y="88900"/>
                  </a:lnTo>
                  <a:lnTo>
                    <a:pt x="1936752" y="88900"/>
                  </a:lnTo>
                  <a:lnTo>
                    <a:pt x="1934687" y="81865"/>
                  </a:lnTo>
                  <a:close/>
                </a:path>
                <a:path w="2072004" h="1358900">
                  <a:moveTo>
                    <a:pt x="1987368" y="88900"/>
                  </a:moveTo>
                  <a:lnTo>
                    <a:pt x="1936289" y="88900"/>
                  </a:lnTo>
                  <a:lnTo>
                    <a:pt x="1932120" y="98285"/>
                  </a:lnTo>
                  <a:lnTo>
                    <a:pt x="1931185" y="101600"/>
                  </a:lnTo>
                  <a:lnTo>
                    <a:pt x="1982758" y="101600"/>
                  </a:lnTo>
                  <a:lnTo>
                    <a:pt x="1987368" y="88900"/>
                  </a:lnTo>
                  <a:close/>
                </a:path>
                <a:path w="2072004" h="1358900">
                  <a:moveTo>
                    <a:pt x="1936289" y="88900"/>
                  </a:moveTo>
                  <a:lnTo>
                    <a:pt x="1934767" y="88900"/>
                  </a:lnTo>
                  <a:lnTo>
                    <a:pt x="1932120" y="98285"/>
                  </a:lnTo>
                  <a:lnTo>
                    <a:pt x="1936289" y="88900"/>
                  </a:lnTo>
                  <a:close/>
                </a:path>
                <a:path w="2072004" h="1358900">
                  <a:moveTo>
                    <a:pt x="1983698" y="63500"/>
                  </a:moveTo>
                  <a:lnTo>
                    <a:pt x="1962218" y="63500"/>
                  </a:lnTo>
                  <a:lnTo>
                    <a:pt x="1936878" y="88900"/>
                  </a:lnTo>
                  <a:lnTo>
                    <a:pt x="1989756" y="88900"/>
                  </a:lnTo>
                  <a:lnTo>
                    <a:pt x="1990981" y="76200"/>
                  </a:lnTo>
                  <a:lnTo>
                    <a:pt x="1981096" y="76200"/>
                  </a:lnTo>
                  <a:lnTo>
                    <a:pt x="1986372" y="71721"/>
                  </a:lnTo>
                  <a:lnTo>
                    <a:pt x="1983698" y="63500"/>
                  </a:lnTo>
                  <a:close/>
                </a:path>
                <a:path w="2072004" h="1358900">
                  <a:moveTo>
                    <a:pt x="1994462" y="76200"/>
                  </a:moveTo>
                  <a:lnTo>
                    <a:pt x="1990981" y="76200"/>
                  </a:lnTo>
                  <a:lnTo>
                    <a:pt x="1989756" y="88900"/>
                  </a:lnTo>
                  <a:lnTo>
                    <a:pt x="1992067" y="88900"/>
                  </a:lnTo>
                  <a:lnTo>
                    <a:pt x="1994462" y="76200"/>
                  </a:lnTo>
                  <a:close/>
                </a:path>
                <a:path w="2072004" h="1358900">
                  <a:moveTo>
                    <a:pt x="2013782" y="76200"/>
                  </a:moveTo>
                  <a:lnTo>
                    <a:pt x="1994462" y="76200"/>
                  </a:lnTo>
                  <a:lnTo>
                    <a:pt x="1992067" y="88900"/>
                  </a:lnTo>
                  <a:lnTo>
                    <a:pt x="2005808" y="88900"/>
                  </a:lnTo>
                  <a:lnTo>
                    <a:pt x="2013782" y="76200"/>
                  </a:lnTo>
                  <a:close/>
                </a:path>
                <a:path w="2072004" h="1358900">
                  <a:moveTo>
                    <a:pt x="2014226" y="76200"/>
                  </a:moveTo>
                  <a:lnTo>
                    <a:pt x="2010750" y="88900"/>
                  </a:lnTo>
                  <a:lnTo>
                    <a:pt x="2016278" y="88900"/>
                  </a:lnTo>
                  <a:lnTo>
                    <a:pt x="2014226" y="76200"/>
                  </a:lnTo>
                  <a:close/>
                </a:path>
                <a:path w="2072004" h="1358900">
                  <a:moveTo>
                    <a:pt x="1938083" y="76200"/>
                  </a:moveTo>
                  <a:lnTo>
                    <a:pt x="1933024" y="76200"/>
                  </a:lnTo>
                  <a:lnTo>
                    <a:pt x="1934687" y="81865"/>
                  </a:lnTo>
                  <a:lnTo>
                    <a:pt x="1938083" y="76200"/>
                  </a:lnTo>
                  <a:close/>
                </a:path>
                <a:path w="2072004" h="1358900">
                  <a:moveTo>
                    <a:pt x="1944998" y="63500"/>
                  </a:moveTo>
                  <a:lnTo>
                    <a:pt x="1940018" y="76200"/>
                  </a:lnTo>
                  <a:lnTo>
                    <a:pt x="1942888" y="76200"/>
                  </a:lnTo>
                  <a:lnTo>
                    <a:pt x="1944998" y="63500"/>
                  </a:lnTo>
                  <a:close/>
                </a:path>
                <a:path w="2072004" h="1358900">
                  <a:moveTo>
                    <a:pt x="1986372" y="71721"/>
                  </a:moveTo>
                  <a:lnTo>
                    <a:pt x="1981096" y="76200"/>
                  </a:lnTo>
                  <a:lnTo>
                    <a:pt x="1987829" y="76200"/>
                  </a:lnTo>
                  <a:lnTo>
                    <a:pt x="1986372" y="71721"/>
                  </a:lnTo>
                  <a:close/>
                </a:path>
                <a:path w="2072004" h="1358900">
                  <a:moveTo>
                    <a:pt x="2022124" y="63500"/>
                  </a:moveTo>
                  <a:lnTo>
                    <a:pt x="1996059" y="63500"/>
                  </a:lnTo>
                  <a:lnTo>
                    <a:pt x="1986372" y="71721"/>
                  </a:lnTo>
                  <a:lnTo>
                    <a:pt x="1987829" y="76200"/>
                  </a:lnTo>
                  <a:lnTo>
                    <a:pt x="2018617" y="76200"/>
                  </a:lnTo>
                  <a:lnTo>
                    <a:pt x="2022124" y="63500"/>
                  </a:lnTo>
                  <a:close/>
                </a:path>
                <a:path w="2072004" h="1358900">
                  <a:moveTo>
                    <a:pt x="2039587" y="63500"/>
                  </a:moveTo>
                  <a:lnTo>
                    <a:pt x="2026962" y="63500"/>
                  </a:lnTo>
                  <a:lnTo>
                    <a:pt x="2031906" y="76200"/>
                  </a:lnTo>
                  <a:lnTo>
                    <a:pt x="2037322" y="76200"/>
                  </a:lnTo>
                  <a:lnTo>
                    <a:pt x="2039587" y="63500"/>
                  </a:lnTo>
                  <a:close/>
                </a:path>
                <a:path w="2072004" h="1358900">
                  <a:moveTo>
                    <a:pt x="2049052" y="63500"/>
                  </a:moveTo>
                  <a:lnTo>
                    <a:pt x="2044791" y="63500"/>
                  </a:lnTo>
                  <a:lnTo>
                    <a:pt x="2039388" y="76200"/>
                  </a:lnTo>
                  <a:lnTo>
                    <a:pt x="2049052" y="63500"/>
                  </a:lnTo>
                  <a:close/>
                </a:path>
                <a:path w="2072004" h="1358900">
                  <a:moveTo>
                    <a:pt x="2007064" y="38100"/>
                  </a:moveTo>
                  <a:lnTo>
                    <a:pt x="1980454" y="38100"/>
                  </a:lnTo>
                  <a:lnTo>
                    <a:pt x="1975028" y="50800"/>
                  </a:lnTo>
                  <a:lnTo>
                    <a:pt x="1973013" y="63500"/>
                  </a:lnTo>
                  <a:lnTo>
                    <a:pt x="1980774" y="50800"/>
                  </a:lnTo>
                  <a:lnTo>
                    <a:pt x="2008090" y="50800"/>
                  </a:lnTo>
                  <a:lnTo>
                    <a:pt x="2007064" y="38100"/>
                  </a:lnTo>
                  <a:close/>
                </a:path>
                <a:path w="2072004" h="1358900">
                  <a:moveTo>
                    <a:pt x="1979126" y="56615"/>
                  </a:moveTo>
                  <a:lnTo>
                    <a:pt x="1973013" y="63500"/>
                  </a:lnTo>
                  <a:lnTo>
                    <a:pt x="1976384" y="63500"/>
                  </a:lnTo>
                  <a:lnTo>
                    <a:pt x="1979126" y="56615"/>
                  </a:lnTo>
                  <a:close/>
                </a:path>
                <a:path w="2072004" h="1358900">
                  <a:moveTo>
                    <a:pt x="2051601" y="50800"/>
                  </a:moveTo>
                  <a:lnTo>
                    <a:pt x="1985629" y="50800"/>
                  </a:lnTo>
                  <a:lnTo>
                    <a:pt x="1989515" y="63500"/>
                  </a:lnTo>
                  <a:lnTo>
                    <a:pt x="2046844" y="63500"/>
                  </a:lnTo>
                  <a:lnTo>
                    <a:pt x="2051601" y="50800"/>
                  </a:lnTo>
                  <a:close/>
                </a:path>
                <a:path w="2072004" h="1358900">
                  <a:moveTo>
                    <a:pt x="2057701" y="50800"/>
                  </a:moveTo>
                  <a:lnTo>
                    <a:pt x="2055680" y="50800"/>
                  </a:lnTo>
                  <a:lnTo>
                    <a:pt x="2052005" y="63500"/>
                  </a:lnTo>
                  <a:lnTo>
                    <a:pt x="2057701" y="50800"/>
                  </a:lnTo>
                  <a:close/>
                </a:path>
                <a:path w="2072004" h="1358900">
                  <a:moveTo>
                    <a:pt x="2064926" y="50800"/>
                  </a:moveTo>
                  <a:lnTo>
                    <a:pt x="2061178" y="50800"/>
                  </a:lnTo>
                  <a:lnTo>
                    <a:pt x="2061178" y="63500"/>
                  </a:lnTo>
                  <a:lnTo>
                    <a:pt x="2064926" y="50800"/>
                  </a:lnTo>
                  <a:close/>
                </a:path>
                <a:path w="2072004" h="1358900">
                  <a:moveTo>
                    <a:pt x="1984290" y="50800"/>
                  </a:moveTo>
                  <a:lnTo>
                    <a:pt x="1981442" y="50800"/>
                  </a:lnTo>
                  <a:lnTo>
                    <a:pt x="1979126" y="56615"/>
                  </a:lnTo>
                  <a:lnTo>
                    <a:pt x="1984290" y="50800"/>
                  </a:lnTo>
                  <a:close/>
                </a:path>
                <a:path w="2072004" h="1358900">
                  <a:moveTo>
                    <a:pt x="2069435" y="38100"/>
                  </a:moveTo>
                  <a:lnTo>
                    <a:pt x="2011546" y="38100"/>
                  </a:lnTo>
                  <a:lnTo>
                    <a:pt x="2011242" y="50800"/>
                  </a:lnTo>
                  <a:lnTo>
                    <a:pt x="2068210" y="50800"/>
                  </a:lnTo>
                  <a:lnTo>
                    <a:pt x="2069435" y="38100"/>
                  </a:lnTo>
                  <a:close/>
                </a:path>
                <a:path w="2072004" h="1358900">
                  <a:moveTo>
                    <a:pt x="2007979" y="25400"/>
                  </a:moveTo>
                  <a:lnTo>
                    <a:pt x="1998583" y="25400"/>
                  </a:lnTo>
                  <a:lnTo>
                    <a:pt x="1988552" y="38100"/>
                  </a:lnTo>
                  <a:lnTo>
                    <a:pt x="2007236" y="38100"/>
                  </a:lnTo>
                  <a:lnTo>
                    <a:pt x="2007979" y="25400"/>
                  </a:lnTo>
                  <a:close/>
                </a:path>
                <a:path w="2072004" h="1358900">
                  <a:moveTo>
                    <a:pt x="2071608" y="25400"/>
                  </a:moveTo>
                  <a:lnTo>
                    <a:pt x="2021616" y="25400"/>
                  </a:lnTo>
                  <a:lnTo>
                    <a:pt x="2008352" y="38100"/>
                  </a:lnTo>
                  <a:lnTo>
                    <a:pt x="2067104" y="38100"/>
                  </a:lnTo>
                  <a:lnTo>
                    <a:pt x="2071608" y="25400"/>
                  </a:lnTo>
                  <a:close/>
                </a:path>
                <a:path w="2072004" h="1358900">
                  <a:moveTo>
                    <a:pt x="2035546" y="12700"/>
                  </a:moveTo>
                  <a:lnTo>
                    <a:pt x="2024459" y="12700"/>
                  </a:lnTo>
                  <a:lnTo>
                    <a:pt x="2026251" y="25400"/>
                  </a:lnTo>
                  <a:lnTo>
                    <a:pt x="2035639" y="25400"/>
                  </a:lnTo>
                  <a:lnTo>
                    <a:pt x="2035546" y="12700"/>
                  </a:lnTo>
                  <a:close/>
                </a:path>
                <a:path w="2072004" h="1358900">
                  <a:moveTo>
                    <a:pt x="2057574" y="1560"/>
                  </a:moveTo>
                  <a:lnTo>
                    <a:pt x="2048652" y="12700"/>
                  </a:lnTo>
                  <a:lnTo>
                    <a:pt x="2039814" y="12700"/>
                  </a:lnTo>
                  <a:lnTo>
                    <a:pt x="2035639" y="25400"/>
                  </a:lnTo>
                  <a:lnTo>
                    <a:pt x="2051733" y="25400"/>
                  </a:lnTo>
                  <a:lnTo>
                    <a:pt x="2053712" y="12700"/>
                  </a:lnTo>
                  <a:lnTo>
                    <a:pt x="2057785" y="2580"/>
                  </a:lnTo>
                  <a:lnTo>
                    <a:pt x="2057574" y="1560"/>
                  </a:lnTo>
                  <a:close/>
                </a:path>
                <a:path w="2072004" h="1358900">
                  <a:moveTo>
                    <a:pt x="2065827" y="12700"/>
                  </a:moveTo>
                  <a:lnTo>
                    <a:pt x="2062602" y="12700"/>
                  </a:lnTo>
                  <a:lnTo>
                    <a:pt x="2051733" y="25400"/>
                  </a:lnTo>
                  <a:lnTo>
                    <a:pt x="2065258" y="25400"/>
                  </a:lnTo>
                  <a:lnTo>
                    <a:pt x="2065827" y="12700"/>
                  </a:lnTo>
                  <a:close/>
                </a:path>
                <a:path w="2072004" h="1358900">
                  <a:moveTo>
                    <a:pt x="2051618" y="0"/>
                  </a:moveTo>
                  <a:lnTo>
                    <a:pt x="2038660" y="0"/>
                  </a:lnTo>
                  <a:lnTo>
                    <a:pt x="2028606" y="12700"/>
                  </a:lnTo>
                  <a:lnTo>
                    <a:pt x="2040486" y="12700"/>
                  </a:lnTo>
                  <a:lnTo>
                    <a:pt x="2051618" y="0"/>
                  </a:lnTo>
                  <a:close/>
                </a:path>
                <a:path w="2072004" h="1358900">
                  <a:moveTo>
                    <a:pt x="2064403" y="0"/>
                  </a:moveTo>
                  <a:lnTo>
                    <a:pt x="2058824" y="0"/>
                  </a:lnTo>
                  <a:lnTo>
                    <a:pt x="2057785" y="2580"/>
                  </a:lnTo>
                  <a:lnTo>
                    <a:pt x="2059879" y="12700"/>
                  </a:lnTo>
                  <a:lnTo>
                    <a:pt x="2062874" y="12700"/>
                  </a:lnTo>
                  <a:lnTo>
                    <a:pt x="2064403" y="0"/>
                  </a:lnTo>
                  <a:close/>
                </a:path>
                <a:path w="2072004" h="1358900">
                  <a:moveTo>
                    <a:pt x="2058824" y="0"/>
                  </a:moveTo>
                  <a:lnTo>
                    <a:pt x="2057251" y="0"/>
                  </a:lnTo>
                  <a:lnTo>
                    <a:pt x="2057574" y="1560"/>
                  </a:lnTo>
                  <a:lnTo>
                    <a:pt x="2058824" y="0"/>
                  </a:lnTo>
                  <a:close/>
                </a:path>
              </a:pathLst>
            </a:custGeom>
            <a:solidFill>
              <a:srgbClr val="00A2FF"/>
            </a:solidFill>
          </p:spPr>
          <p:txBody>
            <a:bodyPr wrap="square" lIns="0" tIns="0" rIns="0" bIns="0" rtlCol="0"/>
            <a:lstStyle/>
            <a:p>
              <a:endParaRPr sz="637"/>
            </a:p>
          </p:txBody>
        </p:sp>
        <p:pic>
          <p:nvPicPr>
            <p:cNvPr id="21" name="object 2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853177" y="6642344"/>
              <a:ext cx="269489" cy="247650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3822974" y="3711898"/>
              <a:ext cx="882144" cy="1548066"/>
            </a:xfrm>
            <a:prstGeom prst="rect">
              <a:avLst/>
            </a:prstGeom>
          </p:spPr>
        </p:pic>
      </p:grpSp>
      <p:sp>
        <p:nvSpPr>
          <p:cNvPr id="23" name="object 23"/>
          <p:cNvSpPr txBox="1"/>
          <p:nvPr/>
        </p:nvSpPr>
        <p:spPr>
          <a:xfrm>
            <a:off x="2990751" y="3574061"/>
            <a:ext cx="1020036" cy="253707"/>
          </a:xfrm>
          <a:prstGeom prst="rect">
            <a:avLst/>
          </a:prstGeom>
          <a:solidFill>
            <a:srgbClr val="00A2FF"/>
          </a:solidFill>
        </p:spPr>
        <p:txBody>
          <a:bodyPr vert="horz" wrap="square" lIns="0" tIns="22526" rIns="0" bIns="0" rtlCol="0">
            <a:spAutoFit/>
          </a:bodyPr>
          <a:lstStyle/>
          <a:p>
            <a:pPr marL="140933">
              <a:spcBef>
                <a:spcPts val="177"/>
              </a:spcBef>
            </a:pPr>
            <a:r>
              <a:rPr sz="1501" spc="30" dirty="0">
                <a:solidFill>
                  <a:srgbClr val="FFFFFF"/>
                </a:solidFill>
                <a:latin typeface="Arial MT"/>
                <a:cs typeface="Arial MT"/>
              </a:rPr>
              <a:t>Encoder</a:t>
            </a:r>
            <a:endParaRPr sz="1501">
              <a:latin typeface="Arial MT"/>
              <a:cs typeface="Arial MT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2990751" y="2711383"/>
            <a:ext cx="1020036" cy="253707"/>
          </a:xfrm>
          <a:prstGeom prst="rect">
            <a:avLst/>
          </a:prstGeom>
          <a:solidFill>
            <a:srgbClr val="00A2FF"/>
          </a:solidFill>
        </p:spPr>
        <p:txBody>
          <a:bodyPr vert="horz" wrap="square" lIns="0" tIns="22526" rIns="0" bIns="0" rtlCol="0">
            <a:spAutoFit/>
          </a:bodyPr>
          <a:lstStyle/>
          <a:p>
            <a:pPr marL="140933">
              <a:spcBef>
                <a:spcPts val="177"/>
              </a:spcBef>
            </a:pPr>
            <a:r>
              <a:rPr sz="1501" spc="30" dirty="0">
                <a:solidFill>
                  <a:srgbClr val="FFFFFF"/>
                </a:solidFill>
                <a:latin typeface="Arial MT"/>
                <a:cs typeface="Arial MT"/>
              </a:rPr>
              <a:t>Encoder</a:t>
            </a:r>
            <a:endParaRPr sz="1501">
              <a:latin typeface="Arial MT"/>
              <a:cs typeface="Arial MT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5597985" y="3189397"/>
            <a:ext cx="1306813" cy="636215"/>
          </a:xfrm>
          <a:prstGeom prst="rect">
            <a:avLst/>
          </a:prstGeom>
        </p:spPr>
        <p:txBody>
          <a:bodyPr vert="horz" wrap="square" lIns="0" tIns="67579" rIns="0" bIns="0" rtlCol="0">
            <a:spAutoFit/>
          </a:bodyPr>
          <a:lstStyle/>
          <a:p>
            <a:pPr marL="17328">
              <a:spcBef>
                <a:spcPts val="532"/>
              </a:spcBef>
            </a:pPr>
            <a:r>
              <a:rPr sz="1637" b="1" spc="5" dirty="0">
                <a:latin typeface="Times New Roman"/>
                <a:cs typeface="Times New Roman"/>
              </a:rPr>
              <a:t>z</a:t>
            </a:r>
            <a:r>
              <a:rPr sz="1637" b="1" spc="36" dirty="0">
                <a:latin typeface="Times New Roman"/>
                <a:cs typeface="Times New Roman"/>
              </a:rPr>
              <a:t> </a:t>
            </a:r>
            <a:r>
              <a:rPr sz="1637" spc="223" dirty="0">
                <a:latin typeface="Cambria"/>
                <a:cs typeface="Cambria"/>
              </a:rPr>
              <a:t>=</a:t>
            </a:r>
            <a:r>
              <a:rPr sz="1637" spc="84" dirty="0">
                <a:latin typeface="Cambria"/>
                <a:cs typeface="Cambria"/>
              </a:rPr>
              <a:t> </a:t>
            </a:r>
            <a:r>
              <a:rPr sz="1637" spc="-50" dirty="0">
                <a:latin typeface="Cambria"/>
                <a:cs typeface="Cambria"/>
              </a:rPr>
              <a:t>Encoder(</a:t>
            </a:r>
            <a:r>
              <a:rPr sz="1637" i="1" spc="-50" dirty="0">
                <a:latin typeface="Times New Roman"/>
                <a:cs typeface="Times New Roman"/>
              </a:rPr>
              <a:t>z</a:t>
            </a:r>
            <a:r>
              <a:rPr sz="1637" spc="-50" dirty="0">
                <a:latin typeface="Cambria"/>
                <a:cs typeface="Cambria"/>
              </a:rPr>
              <a:t>)</a:t>
            </a:r>
            <a:endParaRPr sz="1637">
              <a:latin typeface="Cambria"/>
              <a:cs typeface="Cambria"/>
            </a:endParaRPr>
          </a:p>
          <a:p>
            <a:pPr marL="5776">
              <a:spcBef>
                <a:spcPts val="491"/>
              </a:spcBef>
            </a:pPr>
            <a:r>
              <a:rPr sz="1637" b="1" spc="5" dirty="0">
                <a:latin typeface="Times New Roman"/>
                <a:cs typeface="Times New Roman"/>
              </a:rPr>
              <a:t>x</a:t>
            </a:r>
            <a:r>
              <a:rPr sz="1637" b="1" spc="36" dirty="0">
                <a:latin typeface="Times New Roman"/>
                <a:cs typeface="Times New Roman"/>
              </a:rPr>
              <a:t> </a:t>
            </a:r>
            <a:r>
              <a:rPr sz="1637" spc="223" dirty="0">
                <a:latin typeface="Cambria"/>
                <a:cs typeface="Cambria"/>
              </a:rPr>
              <a:t>=</a:t>
            </a:r>
            <a:r>
              <a:rPr sz="1637" spc="84" dirty="0">
                <a:latin typeface="Cambria"/>
                <a:cs typeface="Cambria"/>
              </a:rPr>
              <a:t> </a:t>
            </a:r>
            <a:r>
              <a:rPr sz="1637" spc="-50" dirty="0">
                <a:latin typeface="Cambria"/>
                <a:cs typeface="Cambria"/>
              </a:rPr>
              <a:t>Encoder(</a:t>
            </a:r>
            <a:r>
              <a:rPr sz="1637" i="1" spc="-50" dirty="0">
                <a:latin typeface="Times New Roman"/>
                <a:cs typeface="Times New Roman"/>
              </a:rPr>
              <a:t>x</a:t>
            </a:r>
            <a:r>
              <a:rPr sz="1637" spc="-50" dirty="0">
                <a:latin typeface="Cambria"/>
                <a:cs typeface="Cambria"/>
              </a:rPr>
              <a:t>)</a:t>
            </a:r>
            <a:endParaRPr sz="1637">
              <a:latin typeface="Cambria"/>
              <a:cs typeface="Cambria"/>
            </a:endParaRPr>
          </a:p>
        </p:txBody>
      </p:sp>
      <p:sp>
        <p:nvSpPr>
          <p:cNvPr id="37" name="Text Placeholder 36">
            <a:extLst>
              <a:ext uri="{FF2B5EF4-FFF2-40B4-BE49-F238E27FC236}">
                <a16:creationId xmlns:a16="http://schemas.microsoft.com/office/drawing/2014/main" id="{4AB9CFD9-D097-8294-8753-1966B8D9947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7" name="object 27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895895" y="3312142"/>
            <a:ext cx="2000109" cy="857190"/>
          </a:xfrm>
          <a:prstGeom prst="rect">
            <a:avLst/>
          </a:prstGeom>
        </p:spPr>
      </p:pic>
      <p:sp>
        <p:nvSpPr>
          <p:cNvPr id="28" name="object 28"/>
          <p:cNvSpPr txBox="1"/>
          <p:nvPr/>
        </p:nvSpPr>
        <p:spPr>
          <a:xfrm>
            <a:off x="943517" y="3335953"/>
            <a:ext cx="1904914" cy="681073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62092" rIns="0" bIns="0" rtlCol="0">
            <a:spAutoFit/>
          </a:bodyPr>
          <a:lstStyle/>
          <a:p>
            <a:pPr marL="121873" marR="118985" algn="ctr">
              <a:lnSpc>
                <a:spcPct val="102499"/>
              </a:lnSpc>
              <a:spcBef>
                <a:spcPts val="489"/>
              </a:spcBef>
            </a:pPr>
            <a:r>
              <a:rPr sz="1342" spc="-77" dirty="0">
                <a:latin typeface="Arial MT"/>
                <a:cs typeface="Arial MT"/>
              </a:rPr>
              <a:t>Team</a:t>
            </a:r>
            <a:r>
              <a:rPr sz="1342" spc="-5" dirty="0">
                <a:latin typeface="Arial MT"/>
                <a:cs typeface="Arial MT"/>
              </a:rPr>
              <a:t> </a:t>
            </a:r>
            <a:r>
              <a:rPr sz="1342" spc="-45" dirty="0">
                <a:latin typeface="Arial MT"/>
                <a:cs typeface="Arial MT"/>
              </a:rPr>
              <a:t>USA</a:t>
            </a:r>
            <a:r>
              <a:rPr sz="1342" spc="-2" dirty="0">
                <a:latin typeface="Arial MT"/>
                <a:cs typeface="Arial MT"/>
              </a:rPr>
              <a:t> </a:t>
            </a:r>
            <a:r>
              <a:rPr sz="1342" spc="-16" dirty="0">
                <a:latin typeface="Arial MT"/>
                <a:cs typeface="Arial MT"/>
              </a:rPr>
              <a:t>celebrated </a:t>
            </a:r>
            <a:r>
              <a:rPr sz="1342" spc="-14" dirty="0">
                <a:latin typeface="Arial MT"/>
                <a:cs typeface="Arial MT"/>
              </a:rPr>
              <a:t> </a:t>
            </a:r>
            <a:r>
              <a:rPr sz="1342" spc="-23" dirty="0">
                <a:latin typeface="Arial MT"/>
                <a:cs typeface="Arial MT"/>
              </a:rPr>
              <a:t>after</a:t>
            </a:r>
            <a:r>
              <a:rPr sz="1342" spc="-7" dirty="0">
                <a:latin typeface="Arial MT"/>
                <a:cs typeface="Arial MT"/>
              </a:rPr>
              <a:t> </a:t>
            </a:r>
            <a:r>
              <a:rPr sz="1342" spc="-18" dirty="0">
                <a:latin typeface="Arial MT"/>
                <a:cs typeface="Arial MT"/>
              </a:rPr>
              <a:t>winning</a:t>
            </a:r>
            <a:r>
              <a:rPr sz="1342" spc="-7" dirty="0">
                <a:latin typeface="Arial MT"/>
                <a:cs typeface="Arial MT"/>
              </a:rPr>
              <a:t> </a:t>
            </a:r>
            <a:r>
              <a:rPr sz="1342" spc="-16" dirty="0">
                <a:latin typeface="Arial MT"/>
                <a:cs typeface="Arial MT"/>
              </a:rPr>
              <a:t>its</a:t>
            </a:r>
            <a:r>
              <a:rPr sz="1342" spc="-7" dirty="0">
                <a:latin typeface="Arial MT"/>
                <a:cs typeface="Arial MT"/>
              </a:rPr>
              <a:t> </a:t>
            </a:r>
            <a:r>
              <a:rPr sz="1342" spc="-2" dirty="0">
                <a:latin typeface="Arial MT"/>
                <a:cs typeface="Arial MT"/>
              </a:rPr>
              <a:t>match </a:t>
            </a:r>
            <a:r>
              <a:rPr sz="1342" spc="-368" dirty="0">
                <a:latin typeface="Arial MT"/>
                <a:cs typeface="Arial MT"/>
              </a:rPr>
              <a:t> </a:t>
            </a:r>
            <a:r>
              <a:rPr sz="1342" spc="-23" dirty="0">
                <a:latin typeface="Arial MT"/>
                <a:cs typeface="Arial MT"/>
              </a:rPr>
              <a:t>against</a:t>
            </a:r>
            <a:r>
              <a:rPr sz="1342" spc="-2" dirty="0">
                <a:latin typeface="Arial MT"/>
                <a:cs typeface="Arial MT"/>
              </a:rPr>
              <a:t> </a:t>
            </a:r>
            <a:r>
              <a:rPr sz="1342" spc="-41" dirty="0">
                <a:latin typeface="Arial MT"/>
                <a:cs typeface="Arial MT"/>
              </a:rPr>
              <a:t>Iran</a:t>
            </a:r>
            <a:r>
              <a:rPr sz="1342" dirty="0">
                <a:latin typeface="Arial MT"/>
                <a:cs typeface="Arial MT"/>
              </a:rPr>
              <a:t> </a:t>
            </a:r>
            <a:r>
              <a:rPr sz="1342" spc="7" dirty="0">
                <a:latin typeface="Arial MT"/>
                <a:cs typeface="Arial MT"/>
              </a:rPr>
              <a:t>…</a:t>
            </a:r>
            <a:endParaRPr sz="1342">
              <a:latin typeface="Arial MT"/>
              <a:cs typeface="Arial MT"/>
            </a:endParaRPr>
          </a:p>
        </p:txBody>
      </p:sp>
      <p:pic>
        <p:nvPicPr>
          <p:cNvPr id="29" name="object 29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895895" y="2448432"/>
            <a:ext cx="2000109" cy="857190"/>
          </a:xfrm>
          <a:prstGeom prst="rect">
            <a:avLst/>
          </a:prstGeom>
        </p:spPr>
      </p:pic>
      <p:sp>
        <p:nvSpPr>
          <p:cNvPr id="30" name="object 30"/>
          <p:cNvSpPr txBox="1"/>
          <p:nvPr/>
        </p:nvSpPr>
        <p:spPr>
          <a:xfrm>
            <a:off x="943517" y="2472243"/>
            <a:ext cx="1904914" cy="681073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62092" rIns="0" bIns="0" rtlCol="0">
            <a:spAutoFit/>
          </a:bodyPr>
          <a:lstStyle/>
          <a:p>
            <a:pPr marL="80575" marR="77109" algn="ctr">
              <a:lnSpc>
                <a:spcPct val="102499"/>
              </a:lnSpc>
              <a:spcBef>
                <a:spcPts val="489"/>
              </a:spcBef>
            </a:pPr>
            <a:r>
              <a:rPr sz="1342" spc="-48" dirty="0">
                <a:latin typeface="Arial MT"/>
                <a:cs typeface="Arial MT"/>
              </a:rPr>
              <a:t>In</a:t>
            </a:r>
            <a:r>
              <a:rPr sz="1342" spc="-7" dirty="0">
                <a:latin typeface="Arial MT"/>
                <a:cs typeface="Arial MT"/>
              </a:rPr>
              <a:t> </a:t>
            </a:r>
            <a:r>
              <a:rPr sz="1342" spc="2" dirty="0">
                <a:latin typeface="Arial MT"/>
                <a:cs typeface="Arial MT"/>
              </a:rPr>
              <a:t>2022,</a:t>
            </a:r>
            <a:r>
              <a:rPr sz="1342" spc="-5" dirty="0">
                <a:latin typeface="Arial MT"/>
                <a:cs typeface="Arial MT"/>
              </a:rPr>
              <a:t> </a:t>
            </a:r>
            <a:r>
              <a:rPr sz="1342" spc="-14" dirty="0">
                <a:latin typeface="Arial MT"/>
                <a:cs typeface="Arial MT"/>
              </a:rPr>
              <a:t>the</a:t>
            </a:r>
            <a:r>
              <a:rPr sz="1342" spc="-5" dirty="0">
                <a:latin typeface="Arial MT"/>
                <a:cs typeface="Arial MT"/>
              </a:rPr>
              <a:t> </a:t>
            </a:r>
            <a:r>
              <a:rPr sz="1342" spc="2" dirty="0">
                <a:latin typeface="Arial MT"/>
                <a:cs typeface="Arial MT"/>
              </a:rPr>
              <a:t>32</a:t>
            </a:r>
            <a:r>
              <a:rPr sz="1342" spc="-5" dirty="0">
                <a:latin typeface="Arial MT"/>
                <a:cs typeface="Arial MT"/>
              </a:rPr>
              <a:t> </a:t>
            </a:r>
            <a:r>
              <a:rPr sz="1342" spc="-25" dirty="0">
                <a:latin typeface="Arial MT"/>
                <a:cs typeface="Arial MT"/>
              </a:rPr>
              <a:t>national </a:t>
            </a:r>
            <a:r>
              <a:rPr sz="1342" spc="-368" dirty="0">
                <a:latin typeface="Arial MT"/>
                <a:cs typeface="Arial MT"/>
              </a:rPr>
              <a:t> </a:t>
            </a:r>
            <a:r>
              <a:rPr sz="1342" spc="-16" dirty="0">
                <a:latin typeface="Arial MT"/>
                <a:cs typeface="Arial MT"/>
              </a:rPr>
              <a:t>teams</a:t>
            </a:r>
            <a:r>
              <a:rPr sz="1342" spc="-2" dirty="0">
                <a:latin typeface="Arial MT"/>
                <a:cs typeface="Arial MT"/>
              </a:rPr>
              <a:t> </a:t>
            </a:r>
            <a:r>
              <a:rPr sz="1342" spc="-30" dirty="0">
                <a:latin typeface="Arial MT"/>
                <a:cs typeface="Arial MT"/>
              </a:rPr>
              <a:t>involved</a:t>
            </a:r>
            <a:r>
              <a:rPr sz="1342" spc="-2" dirty="0">
                <a:latin typeface="Arial MT"/>
                <a:cs typeface="Arial MT"/>
              </a:rPr>
              <a:t> </a:t>
            </a:r>
            <a:r>
              <a:rPr sz="1342" spc="-36" dirty="0">
                <a:latin typeface="Arial MT"/>
                <a:cs typeface="Arial MT"/>
              </a:rPr>
              <a:t>in</a:t>
            </a:r>
            <a:r>
              <a:rPr sz="1342" dirty="0">
                <a:latin typeface="Arial MT"/>
                <a:cs typeface="Arial MT"/>
              </a:rPr>
              <a:t> </a:t>
            </a:r>
            <a:r>
              <a:rPr sz="1342" spc="-14" dirty="0">
                <a:latin typeface="Arial MT"/>
                <a:cs typeface="Arial MT"/>
              </a:rPr>
              <a:t>the </a:t>
            </a:r>
            <a:r>
              <a:rPr sz="1342" spc="-11" dirty="0">
                <a:latin typeface="Arial MT"/>
                <a:cs typeface="Arial MT"/>
              </a:rPr>
              <a:t> </a:t>
            </a:r>
            <a:r>
              <a:rPr sz="1342" spc="-9" dirty="0">
                <a:latin typeface="Arial MT"/>
                <a:cs typeface="Arial MT"/>
              </a:rPr>
              <a:t>tournament.</a:t>
            </a:r>
            <a:endParaRPr sz="1342">
              <a:latin typeface="Arial MT"/>
              <a:cs typeface="Arial MT"/>
            </a:endParaRPr>
          </a:p>
        </p:txBody>
      </p:sp>
      <p:pic>
        <p:nvPicPr>
          <p:cNvPr id="31" name="object 31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895895" y="1586787"/>
            <a:ext cx="2000109" cy="857190"/>
          </a:xfrm>
          <a:prstGeom prst="rect">
            <a:avLst/>
          </a:prstGeom>
        </p:spPr>
      </p:pic>
      <p:sp>
        <p:nvSpPr>
          <p:cNvPr id="32" name="object 32"/>
          <p:cNvSpPr txBox="1"/>
          <p:nvPr/>
        </p:nvSpPr>
        <p:spPr>
          <a:xfrm>
            <a:off x="943517" y="1610598"/>
            <a:ext cx="1904914" cy="57629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166925" rIns="0" bIns="0" rtlCol="0">
            <a:spAutoFit/>
          </a:bodyPr>
          <a:lstStyle/>
          <a:p>
            <a:pPr marL="51984" marR="48518" indent="105989">
              <a:lnSpc>
                <a:spcPct val="102499"/>
              </a:lnSpc>
              <a:spcBef>
                <a:spcPts val="1314"/>
              </a:spcBef>
            </a:pPr>
            <a:r>
              <a:rPr sz="1342" spc="-84" dirty="0">
                <a:latin typeface="Arial MT"/>
                <a:cs typeface="Arial MT"/>
              </a:rPr>
              <a:t>FI</a:t>
            </a:r>
            <a:r>
              <a:rPr sz="1342" spc="-171" dirty="0">
                <a:latin typeface="Arial MT"/>
                <a:cs typeface="Arial MT"/>
              </a:rPr>
              <a:t>F</a:t>
            </a:r>
            <a:r>
              <a:rPr sz="1342" spc="-45" dirty="0">
                <a:latin typeface="Arial MT"/>
                <a:cs typeface="Arial MT"/>
              </a:rPr>
              <a:t>A</a:t>
            </a:r>
            <a:r>
              <a:rPr sz="1342" spc="2" dirty="0">
                <a:latin typeface="Arial MT"/>
                <a:cs typeface="Arial MT"/>
              </a:rPr>
              <a:t> </a:t>
            </a:r>
            <a:r>
              <a:rPr sz="1342" spc="-68" dirty="0">
                <a:latin typeface="Arial MT"/>
                <a:cs typeface="Arial MT"/>
              </a:rPr>
              <a:t>W</a:t>
            </a:r>
            <a:r>
              <a:rPr sz="1342" spc="-11" dirty="0">
                <a:latin typeface="Arial MT"/>
                <a:cs typeface="Arial MT"/>
              </a:rPr>
              <a:t>orld</a:t>
            </a:r>
            <a:r>
              <a:rPr sz="1342" spc="2" dirty="0">
                <a:latin typeface="Arial MT"/>
                <a:cs typeface="Arial MT"/>
              </a:rPr>
              <a:t> </a:t>
            </a:r>
            <a:r>
              <a:rPr sz="1342" spc="-5" dirty="0">
                <a:latin typeface="Arial MT"/>
                <a:cs typeface="Arial MT"/>
              </a:rPr>
              <a:t>Cup</a:t>
            </a:r>
            <a:r>
              <a:rPr sz="1342" spc="2" dirty="0">
                <a:latin typeface="Arial MT"/>
                <a:cs typeface="Arial MT"/>
              </a:rPr>
              <a:t> 2026  </a:t>
            </a:r>
            <a:r>
              <a:rPr sz="1342" spc="-30" dirty="0">
                <a:latin typeface="Arial MT"/>
                <a:cs typeface="Arial MT"/>
              </a:rPr>
              <a:t>will</a:t>
            </a:r>
            <a:r>
              <a:rPr sz="1342" spc="-5" dirty="0">
                <a:latin typeface="Arial MT"/>
                <a:cs typeface="Arial MT"/>
              </a:rPr>
              <a:t> </a:t>
            </a:r>
            <a:r>
              <a:rPr sz="1342" spc="-14" dirty="0">
                <a:latin typeface="Arial MT"/>
                <a:cs typeface="Arial MT"/>
              </a:rPr>
              <a:t>expand</a:t>
            </a:r>
            <a:r>
              <a:rPr sz="1342" spc="-2" dirty="0">
                <a:latin typeface="Arial MT"/>
                <a:cs typeface="Arial MT"/>
              </a:rPr>
              <a:t> </a:t>
            </a:r>
            <a:r>
              <a:rPr sz="1342" spc="14" dirty="0">
                <a:latin typeface="Arial MT"/>
                <a:cs typeface="Arial MT"/>
              </a:rPr>
              <a:t>to</a:t>
            </a:r>
            <a:r>
              <a:rPr sz="1342" spc="-5" dirty="0">
                <a:latin typeface="Arial MT"/>
                <a:cs typeface="Arial MT"/>
              </a:rPr>
              <a:t> </a:t>
            </a:r>
            <a:r>
              <a:rPr sz="1342" spc="2" dirty="0">
                <a:latin typeface="Arial MT"/>
                <a:cs typeface="Arial MT"/>
              </a:rPr>
              <a:t>48</a:t>
            </a:r>
            <a:r>
              <a:rPr sz="1342" spc="-2" dirty="0">
                <a:latin typeface="Arial MT"/>
                <a:cs typeface="Arial MT"/>
              </a:rPr>
              <a:t> </a:t>
            </a:r>
            <a:r>
              <a:rPr sz="1342" spc="-14" dirty="0">
                <a:latin typeface="Arial MT"/>
                <a:cs typeface="Arial MT"/>
              </a:rPr>
              <a:t>teams.</a:t>
            </a:r>
            <a:endParaRPr sz="1342">
              <a:latin typeface="Arial MT"/>
              <a:cs typeface="Arial MT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859869" y="4301886"/>
            <a:ext cx="2072418" cy="596137"/>
          </a:xfrm>
          <a:prstGeom prst="rect">
            <a:avLst/>
          </a:prstGeom>
        </p:spPr>
        <p:txBody>
          <a:bodyPr vert="horz" wrap="square" lIns="0" tIns="1155" rIns="0" bIns="0" rtlCol="0">
            <a:spAutoFit/>
          </a:bodyPr>
          <a:lstStyle/>
          <a:p>
            <a:pPr algn="ctr">
              <a:spcBef>
                <a:spcPts val="9"/>
              </a:spcBef>
            </a:pPr>
            <a:r>
              <a:rPr sz="1342" spc="-23" dirty="0">
                <a:solidFill>
                  <a:srgbClr val="CB297B"/>
                </a:solidFill>
                <a:latin typeface="Arial MT"/>
                <a:cs typeface="Arial MT"/>
              </a:rPr>
              <a:t>Wikipedia</a:t>
            </a:r>
            <a:endParaRPr sz="1342">
              <a:latin typeface="Arial MT"/>
              <a:cs typeface="Arial MT"/>
            </a:endParaRPr>
          </a:p>
          <a:p>
            <a:pPr algn="ctr">
              <a:spcBef>
                <a:spcPts val="39"/>
              </a:spcBef>
            </a:pPr>
            <a:r>
              <a:rPr sz="1342" spc="-2" dirty="0">
                <a:solidFill>
                  <a:srgbClr val="CB297B"/>
                </a:solidFill>
                <a:latin typeface="Arial MT"/>
                <a:cs typeface="Arial MT"/>
              </a:rPr>
              <a:t>13M</a:t>
            </a:r>
            <a:r>
              <a:rPr sz="1342" spc="-5" dirty="0">
                <a:solidFill>
                  <a:srgbClr val="CB297B"/>
                </a:solidFill>
                <a:latin typeface="Arial MT"/>
                <a:cs typeface="Arial MT"/>
              </a:rPr>
              <a:t> </a:t>
            </a:r>
            <a:r>
              <a:rPr sz="1342" spc="-9" dirty="0">
                <a:solidFill>
                  <a:srgbClr val="CB297B"/>
                </a:solidFill>
                <a:latin typeface="Arial MT"/>
                <a:cs typeface="Arial MT"/>
              </a:rPr>
              <a:t>chunks</a:t>
            </a:r>
            <a:r>
              <a:rPr sz="1342" spc="-2" dirty="0">
                <a:solidFill>
                  <a:srgbClr val="CB297B"/>
                </a:solidFill>
                <a:latin typeface="Arial MT"/>
                <a:cs typeface="Arial MT"/>
              </a:rPr>
              <a:t> </a:t>
            </a:r>
            <a:r>
              <a:rPr sz="1342" spc="-43" dirty="0">
                <a:solidFill>
                  <a:srgbClr val="CB297B"/>
                </a:solidFill>
                <a:latin typeface="Arial MT"/>
                <a:cs typeface="Arial MT"/>
              </a:rPr>
              <a:t>(passages)</a:t>
            </a:r>
            <a:endParaRPr sz="1342">
              <a:latin typeface="Arial MT"/>
              <a:cs typeface="Arial MT"/>
            </a:endParaRPr>
          </a:p>
          <a:p>
            <a:pPr algn="ctr">
              <a:spcBef>
                <a:spcPts val="48"/>
              </a:spcBef>
            </a:pPr>
            <a:r>
              <a:rPr sz="1182" spc="-30" dirty="0">
                <a:solidFill>
                  <a:srgbClr val="CB297B"/>
                </a:solidFill>
                <a:latin typeface="Arial MT"/>
                <a:cs typeface="Arial MT"/>
              </a:rPr>
              <a:t>(called</a:t>
            </a:r>
            <a:r>
              <a:rPr sz="1182" spc="5" dirty="0">
                <a:solidFill>
                  <a:srgbClr val="CB297B"/>
                </a:solidFill>
                <a:latin typeface="Arial MT"/>
                <a:cs typeface="Arial MT"/>
              </a:rPr>
              <a:t> </a:t>
            </a:r>
            <a:r>
              <a:rPr sz="1182" i="1" spc="2" dirty="0">
                <a:solidFill>
                  <a:srgbClr val="CB297B"/>
                </a:solidFill>
              </a:rPr>
              <a:t>documents</a:t>
            </a:r>
            <a:r>
              <a:rPr sz="1182" i="1" spc="5" dirty="0">
                <a:solidFill>
                  <a:srgbClr val="CB297B"/>
                </a:solidFill>
              </a:rPr>
              <a:t> </a:t>
            </a:r>
            <a:r>
              <a:rPr sz="1182" spc="-27" dirty="0">
                <a:solidFill>
                  <a:srgbClr val="CB297B"/>
                </a:solidFill>
                <a:latin typeface="Arial MT"/>
                <a:cs typeface="Arial MT"/>
              </a:rPr>
              <a:t>in</a:t>
            </a:r>
            <a:r>
              <a:rPr sz="1182" spc="5" dirty="0">
                <a:solidFill>
                  <a:srgbClr val="CB297B"/>
                </a:solidFill>
                <a:latin typeface="Arial MT"/>
                <a:cs typeface="Arial MT"/>
              </a:rPr>
              <a:t> </a:t>
            </a:r>
            <a:r>
              <a:rPr sz="1182" spc="-9" dirty="0">
                <a:solidFill>
                  <a:srgbClr val="CB297B"/>
                </a:solidFill>
                <a:latin typeface="Arial MT"/>
                <a:cs typeface="Arial MT"/>
              </a:rPr>
              <a:t>the</a:t>
            </a:r>
            <a:r>
              <a:rPr sz="1182" spc="5" dirty="0">
                <a:solidFill>
                  <a:srgbClr val="CB297B"/>
                </a:solidFill>
                <a:latin typeface="Arial MT"/>
                <a:cs typeface="Arial MT"/>
              </a:rPr>
              <a:t> </a:t>
            </a:r>
            <a:r>
              <a:rPr sz="1182" spc="-23" dirty="0">
                <a:solidFill>
                  <a:srgbClr val="CB297B"/>
                </a:solidFill>
                <a:latin typeface="Arial MT"/>
                <a:cs typeface="Arial MT"/>
              </a:rPr>
              <a:t>paper)</a:t>
            </a:r>
            <a:endParaRPr sz="1182">
              <a:latin typeface="Arial MT"/>
              <a:cs typeface="Arial MT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8733081" y="4820969"/>
            <a:ext cx="69889" cy="128976"/>
          </a:xfrm>
          <a:prstGeom prst="rect">
            <a:avLst/>
          </a:prstGeom>
        </p:spPr>
        <p:txBody>
          <a:bodyPr vert="horz" wrap="square" lIns="0" tIns="2888" rIns="0" bIns="0" rtlCol="0">
            <a:spAutoFit/>
          </a:bodyPr>
          <a:lstStyle/>
          <a:p>
            <a:pPr marL="5776">
              <a:spcBef>
                <a:spcPts val="23"/>
              </a:spcBef>
            </a:pPr>
            <a:r>
              <a:rPr sz="819" spc="2" dirty="0">
                <a:latin typeface="Arial MT"/>
                <a:cs typeface="Arial MT"/>
              </a:rPr>
              <a:t>7</a:t>
            </a:r>
            <a:endParaRPr sz="819">
              <a:latin typeface="Arial MT"/>
              <a:cs typeface="Arial MT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6211347" y="1329253"/>
            <a:ext cx="1020036" cy="253707"/>
          </a:xfrm>
          <a:prstGeom prst="rect">
            <a:avLst/>
          </a:prstGeom>
          <a:solidFill>
            <a:srgbClr val="00A2FF"/>
          </a:solidFill>
        </p:spPr>
        <p:txBody>
          <a:bodyPr vert="horz" wrap="square" lIns="0" tIns="22526" rIns="0" bIns="0" rtlCol="0">
            <a:spAutoFit/>
          </a:bodyPr>
          <a:lstStyle/>
          <a:p>
            <a:pPr marL="140933">
              <a:spcBef>
                <a:spcPts val="177"/>
              </a:spcBef>
            </a:pPr>
            <a:r>
              <a:rPr sz="1501" spc="30" dirty="0">
                <a:solidFill>
                  <a:srgbClr val="FFFFFF"/>
                </a:solidFill>
                <a:latin typeface="Arial MT"/>
                <a:cs typeface="Arial MT"/>
              </a:rPr>
              <a:t>Encoder</a:t>
            </a:r>
            <a:endParaRPr sz="1501">
              <a:latin typeface="Arial MT"/>
              <a:cs typeface="Arial MT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4276871" y="996283"/>
            <a:ext cx="4561571" cy="259219"/>
          </a:xfrm>
          <a:prstGeom prst="rect">
            <a:avLst/>
          </a:prstGeom>
        </p:spPr>
        <p:txBody>
          <a:bodyPr vert="horz" wrap="square" lIns="0" tIns="7220" rIns="0" bIns="0" rtlCol="0">
            <a:spAutoFit/>
          </a:bodyPr>
          <a:lstStyle/>
          <a:p>
            <a:pPr marL="5776">
              <a:spcBef>
                <a:spcPts val="57"/>
              </a:spcBef>
            </a:pPr>
            <a:r>
              <a:rPr sz="1637" b="1" i="1" spc="-55" dirty="0"/>
              <a:t>x</a:t>
            </a:r>
            <a:r>
              <a:rPr sz="1637" b="1" i="1" spc="-64" dirty="0"/>
              <a:t> </a:t>
            </a:r>
            <a:r>
              <a:rPr sz="1637" spc="32" dirty="0">
                <a:latin typeface="Arial MT"/>
                <a:cs typeface="Arial MT"/>
              </a:rPr>
              <a:t>=</a:t>
            </a:r>
            <a:r>
              <a:rPr sz="1637" spc="-32" dirty="0">
                <a:latin typeface="Arial MT"/>
                <a:cs typeface="Arial MT"/>
              </a:rPr>
              <a:t> </a:t>
            </a:r>
            <a:r>
              <a:rPr sz="1410" spc="-43" dirty="0">
                <a:latin typeface="Arial MT"/>
                <a:cs typeface="Arial MT"/>
              </a:rPr>
              <a:t>World</a:t>
            </a:r>
            <a:r>
              <a:rPr sz="1410" spc="-55" dirty="0">
                <a:latin typeface="Arial MT"/>
                <a:cs typeface="Arial MT"/>
              </a:rPr>
              <a:t> </a:t>
            </a:r>
            <a:r>
              <a:rPr sz="1410" spc="-20" dirty="0">
                <a:latin typeface="Arial MT"/>
                <a:cs typeface="Arial MT"/>
              </a:rPr>
              <a:t>Cup</a:t>
            </a:r>
            <a:r>
              <a:rPr sz="1410" spc="-52" dirty="0">
                <a:latin typeface="Arial MT"/>
                <a:cs typeface="Arial MT"/>
              </a:rPr>
              <a:t> </a:t>
            </a:r>
            <a:r>
              <a:rPr sz="1410" spc="-16" dirty="0">
                <a:latin typeface="Arial MT"/>
                <a:cs typeface="Arial MT"/>
              </a:rPr>
              <a:t>2022</a:t>
            </a:r>
            <a:r>
              <a:rPr sz="1410" spc="-55" dirty="0">
                <a:latin typeface="Arial MT"/>
                <a:cs typeface="Arial MT"/>
              </a:rPr>
              <a:t> </a:t>
            </a:r>
            <a:r>
              <a:rPr sz="1410" spc="-30" dirty="0">
                <a:latin typeface="Arial MT"/>
                <a:cs typeface="Arial MT"/>
              </a:rPr>
              <a:t>was</a:t>
            </a:r>
            <a:r>
              <a:rPr sz="1410" spc="-52" dirty="0">
                <a:latin typeface="Arial MT"/>
                <a:cs typeface="Arial MT"/>
              </a:rPr>
              <a:t> </a:t>
            </a:r>
            <a:r>
              <a:rPr sz="1410" spc="14" dirty="0">
                <a:latin typeface="Arial MT"/>
                <a:cs typeface="Arial MT"/>
              </a:rPr>
              <a:t>…</a:t>
            </a:r>
            <a:r>
              <a:rPr sz="1410" spc="-55" dirty="0">
                <a:latin typeface="Arial MT"/>
                <a:cs typeface="Arial MT"/>
              </a:rPr>
              <a:t> </a:t>
            </a:r>
            <a:r>
              <a:rPr sz="1410" spc="-32" dirty="0">
                <a:latin typeface="Arial MT"/>
                <a:cs typeface="Arial MT"/>
              </a:rPr>
              <a:t>the</a:t>
            </a:r>
            <a:r>
              <a:rPr sz="1410" spc="-55" dirty="0">
                <a:latin typeface="Arial MT"/>
                <a:cs typeface="Arial MT"/>
              </a:rPr>
              <a:t> </a:t>
            </a:r>
            <a:r>
              <a:rPr sz="1410" spc="-57" dirty="0">
                <a:latin typeface="Arial MT"/>
                <a:cs typeface="Arial MT"/>
              </a:rPr>
              <a:t>increase</a:t>
            </a:r>
            <a:r>
              <a:rPr sz="1410" spc="-52" dirty="0">
                <a:latin typeface="Arial MT"/>
                <a:cs typeface="Arial MT"/>
              </a:rPr>
              <a:t> </a:t>
            </a:r>
            <a:r>
              <a:rPr sz="1410" spc="2" dirty="0">
                <a:latin typeface="Arial MT"/>
                <a:cs typeface="Arial MT"/>
              </a:rPr>
              <a:t>to</a:t>
            </a:r>
            <a:r>
              <a:rPr sz="1410" spc="-55" dirty="0">
                <a:latin typeface="Arial MT"/>
                <a:cs typeface="Arial MT"/>
              </a:rPr>
              <a:t> </a:t>
            </a:r>
            <a:r>
              <a:rPr sz="1410" spc="-59" dirty="0">
                <a:latin typeface="Arial MT"/>
                <a:cs typeface="Arial MT"/>
              </a:rPr>
              <a:t>[MASK]</a:t>
            </a:r>
            <a:r>
              <a:rPr sz="1410" spc="-52" dirty="0">
                <a:latin typeface="Arial MT"/>
                <a:cs typeface="Arial MT"/>
              </a:rPr>
              <a:t> </a:t>
            </a:r>
            <a:r>
              <a:rPr sz="1410" spc="-50" dirty="0">
                <a:latin typeface="Arial MT"/>
                <a:cs typeface="Arial MT"/>
              </a:rPr>
              <a:t>in</a:t>
            </a:r>
            <a:r>
              <a:rPr sz="1410" spc="-55" dirty="0">
                <a:latin typeface="Arial MT"/>
                <a:cs typeface="Arial MT"/>
              </a:rPr>
              <a:t> </a:t>
            </a:r>
            <a:r>
              <a:rPr sz="1410" spc="-18" dirty="0">
                <a:latin typeface="Arial MT"/>
                <a:cs typeface="Arial MT"/>
              </a:rPr>
              <a:t>2026.</a:t>
            </a:r>
            <a:endParaRPr sz="1410">
              <a:latin typeface="Arial MT"/>
              <a:cs typeface="Arial MT"/>
            </a:endParaRPr>
          </a:p>
        </p:txBody>
      </p:sp>
      <p:sp>
        <p:nvSpPr>
          <p:cNvPr id="39" name="Title 38">
            <a:extLst>
              <a:ext uri="{FF2B5EF4-FFF2-40B4-BE49-F238E27FC236}">
                <a16:creationId xmlns:a16="http://schemas.microsoft.com/office/drawing/2014/main" id="{0D0BD243-F814-6C12-7236-B9956D26BA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Retrieval-Augmented LM</a:t>
            </a:r>
          </a:p>
        </p:txBody>
      </p:sp>
      <p:sp>
        <p:nvSpPr>
          <p:cNvPr id="40" name="Google Shape;138;g1501cc781cf_0_0">
            <a:extLst>
              <a:ext uri="{FF2B5EF4-FFF2-40B4-BE49-F238E27FC236}">
                <a16:creationId xmlns:a16="http://schemas.microsoft.com/office/drawing/2014/main" id="{24E11660-6E21-4390-0EC9-6DA6581FDD41}"/>
              </a:ext>
            </a:extLst>
          </p:cNvPr>
          <p:cNvSpPr txBox="1"/>
          <p:nvPr/>
        </p:nvSpPr>
        <p:spPr>
          <a:xfrm>
            <a:off x="2903308" y="4893119"/>
            <a:ext cx="3498234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[</a:t>
            </a: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Slides: </a:t>
            </a:r>
            <a:r>
              <a:rPr lang="en-US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Akari</a:t>
            </a: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 </a:t>
            </a:r>
            <a:r>
              <a:rPr lang="en-US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Asai</a:t>
            </a: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, </a:t>
            </a:r>
            <a:r>
              <a:rPr lang="en-US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Sewon</a:t>
            </a: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 Min, </a:t>
            </a:r>
            <a:r>
              <a:rPr lang="en-US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Zexuan</a:t>
            </a: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 Zhong, </a:t>
            </a:r>
            <a:r>
              <a:rPr lang="en-US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Danqi</a:t>
            </a: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 Chen</a:t>
            </a:r>
            <a:r>
              <a:rPr lang="en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]</a:t>
            </a:r>
            <a:endParaRPr sz="900" dirty="0">
              <a:solidFill>
                <a:schemeClr val="tx1">
                  <a:lumMod val="65000"/>
                  <a:lumOff val="35000"/>
                </a:schemeClr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990751" y="1848707"/>
            <a:ext cx="1020036" cy="253707"/>
          </a:xfrm>
          <a:prstGeom prst="rect">
            <a:avLst/>
          </a:prstGeom>
          <a:solidFill>
            <a:srgbClr val="00A2FF"/>
          </a:solidFill>
        </p:spPr>
        <p:txBody>
          <a:bodyPr vert="horz" wrap="square" lIns="0" tIns="22526" rIns="0" bIns="0" rtlCol="0">
            <a:spAutoFit/>
          </a:bodyPr>
          <a:lstStyle/>
          <a:p>
            <a:pPr marL="140933">
              <a:spcBef>
                <a:spcPts val="177"/>
              </a:spcBef>
            </a:pPr>
            <a:r>
              <a:rPr sz="1501" spc="30" dirty="0">
                <a:solidFill>
                  <a:srgbClr val="FFFFFF"/>
                </a:solidFill>
                <a:latin typeface="Arial MT"/>
                <a:cs typeface="Arial MT"/>
              </a:rPr>
              <a:t>Encoder</a:t>
            </a:r>
            <a:endParaRPr sz="1501">
              <a:latin typeface="Arial MT"/>
              <a:cs typeface="Arial MT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4031113" y="1688174"/>
            <a:ext cx="3676404" cy="1998774"/>
            <a:chOff x="8862767" y="3711898"/>
            <a:chExt cx="8083550" cy="439483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542862" y="4495653"/>
              <a:ext cx="6403398" cy="2687122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0595216" y="4527066"/>
              <a:ext cx="6299200" cy="2582545"/>
            </a:xfrm>
            <a:custGeom>
              <a:avLst/>
              <a:gdLst/>
              <a:ahLst/>
              <a:cxnLst/>
              <a:rect l="l" t="t" r="r" b="b"/>
              <a:pathLst>
                <a:path w="6299200" h="2582545">
                  <a:moveTo>
                    <a:pt x="6298689" y="0"/>
                  </a:moveTo>
                  <a:lnTo>
                    <a:pt x="0" y="0"/>
                  </a:lnTo>
                  <a:lnTo>
                    <a:pt x="0" y="2582413"/>
                  </a:lnTo>
                  <a:lnTo>
                    <a:pt x="6298689" y="2582413"/>
                  </a:lnTo>
                  <a:lnTo>
                    <a:pt x="6298689" y="0"/>
                  </a:lnTo>
                  <a:close/>
                </a:path>
              </a:pathLst>
            </a:custGeom>
            <a:solidFill>
              <a:srgbClr val="E4E3E5"/>
            </a:solidFill>
          </p:spPr>
          <p:txBody>
            <a:bodyPr wrap="square" lIns="0" tIns="0" rIns="0" bIns="0" rtlCol="0"/>
            <a:lstStyle/>
            <a:p>
              <a:endParaRPr sz="637"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256465" y="5394118"/>
              <a:ext cx="189242" cy="18924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620685" y="5956572"/>
              <a:ext cx="189242" cy="189242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466628" y="5394118"/>
              <a:ext cx="189242" cy="189242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307240" y="4981122"/>
              <a:ext cx="189242" cy="189242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105504" y="6508299"/>
              <a:ext cx="189242" cy="189242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722575" y="6740130"/>
              <a:ext cx="189242" cy="189242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541704" y="6181202"/>
              <a:ext cx="189242" cy="189242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548643" y="5406505"/>
              <a:ext cx="189242" cy="189242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105504" y="5771556"/>
              <a:ext cx="189242" cy="189242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400097" y="6181202"/>
              <a:ext cx="189242" cy="189242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683312" y="6358090"/>
              <a:ext cx="189242" cy="189242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739676" y="6788137"/>
              <a:ext cx="189242" cy="189242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208604" y="5723651"/>
              <a:ext cx="189242" cy="189242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862767" y="4272636"/>
              <a:ext cx="4400011" cy="2016414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8890310" y="6747487"/>
              <a:ext cx="2072005" cy="1358900"/>
            </a:xfrm>
            <a:custGeom>
              <a:avLst/>
              <a:gdLst/>
              <a:ahLst/>
              <a:cxnLst/>
              <a:rect l="l" t="t" r="r" b="b"/>
              <a:pathLst>
                <a:path w="2072004" h="1358900">
                  <a:moveTo>
                    <a:pt x="35083" y="1346200"/>
                  </a:moveTo>
                  <a:lnTo>
                    <a:pt x="9732" y="1346200"/>
                  </a:lnTo>
                  <a:lnTo>
                    <a:pt x="8176" y="1358900"/>
                  </a:lnTo>
                  <a:lnTo>
                    <a:pt x="32926" y="1358900"/>
                  </a:lnTo>
                  <a:lnTo>
                    <a:pt x="35083" y="1346200"/>
                  </a:lnTo>
                  <a:close/>
                </a:path>
                <a:path w="2072004" h="1358900">
                  <a:moveTo>
                    <a:pt x="8326" y="1336457"/>
                  </a:moveTo>
                  <a:lnTo>
                    <a:pt x="2184" y="1346200"/>
                  </a:lnTo>
                  <a:lnTo>
                    <a:pt x="10053" y="1346200"/>
                  </a:lnTo>
                  <a:lnTo>
                    <a:pt x="8326" y="1336457"/>
                  </a:lnTo>
                  <a:close/>
                </a:path>
                <a:path w="2072004" h="1358900">
                  <a:moveTo>
                    <a:pt x="59833" y="1333500"/>
                  </a:moveTo>
                  <a:lnTo>
                    <a:pt x="18370" y="1333500"/>
                  </a:lnTo>
                  <a:lnTo>
                    <a:pt x="10053" y="1346200"/>
                  </a:lnTo>
                  <a:lnTo>
                    <a:pt x="55538" y="1346200"/>
                  </a:lnTo>
                  <a:lnTo>
                    <a:pt x="59833" y="1333500"/>
                  </a:lnTo>
                  <a:close/>
                </a:path>
                <a:path w="2072004" h="1358900">
                  <a:moveTo>
                    <a:pt x="10190" y="1333500"/>
                  </a:moveTo>
                  <a:lnTo>
                    <a:pt x="7801" y="1333500"/>
                  </a:lnTo>
                  <a:lnTo>
                    <a:pt x="8326" y="1336457"/>
                  </a:lnTo>
                  <a:lnTo>
                    <a:pt x="10190" y="1333500"/>
                  </a:lnTo>
                  <a:close/>
                </a:path>
                <a:path w="2072004" h="1358900">
                  <a:moveTo>
                    <a:pt x="66810" y="1320800"/>
                  </a:moveTo>
                  <a:lnTo>
                    <a:pt x="5800" y="1320800"/>
                  </a:lnTo>
                  <a:lnTo>
                    <a:pt x="0" y="1333500"/>
                  </a:lnTo>
                  <a:lnTo>
                    <a:pt x="69477" y="1333500"/>
                  </a:lnTo>
                  <a:lnTo>
                    <a:pt x="66810" y="1320800"/>
                  </a:lnTo>
                  <a:close/>
                </a:path>
                <a:path w="2072004" h="1358900">
                  <a:moveTo>
                    <a:pt x="83556" y="1320800"/>
                  </a:moveTo>
                  <a:lnTo>
                    <a:pt x="70568" y="1320800"/>
                  </a:lnTo>
                  <a:lnTo>
                    <a:pt x="69477" y="1333500"/>
                  </a:lnTo>
                  <a:lnTo>
                    <a:pt x="78547" y="1333500"/>
                  </a:lnTo>
                  <a:lnTo>
                    <a:pt x="83556" y="1320800"/>
                  </a:lnTo>
                  <a:close/>
                </a:path>
                <a:path w="2072004" h="1358900">
                  <a:moveTo>
                    <a:pt x="16925" y="1308100"/>
                  </a:moveTo>
                  <a:lnTo>
                    <a:pt x="7673" y="1308100"/>
                  </a:lnTo>
                  <a:lnTo>
                    <a:pt x="354" y="1320800"/>
                  </a:lnTo>
                  <a:lnTo>
                    <a:pt x="22347" y="1320800"/>
                  </a:lnTo>
                  <a:lnTo>
                    <a:pt x="16925" y="1308100"/>
                  </a:lnTo>
                  <a:close/>
                </a:path>
                <a:path w="2072004" h="1358900">
                  <a:moveTo>
                    <a:pt x="30555" y="1308100"/>
                  </a:moveTo>
                  <a:lnTo>
                    <a:pt x="22466" y="1308100"/>
                  </a:lnTo>
                  <a:lnTo>
                    <a:pt x="26303" y="1320800"/>
                  </a:lnTo>
                  <a:lnTo>
                    <a:pt x="30555" y="1308100"/>
                  </a:lnTo>
                  <a:close/>
                </a:path>
                <a:path w="2072004" h="1358900">
                  <a:moveTo>
                    <a:pt x="81048" y="1308100"/>
                  </a:moveTo>
                  <a:lnTo>
                    <a:pt x="36326" y="1308100"/>
                  </a:lnTo>
                  <a:lnTo>
                    <a:pt x="30841" y="1320800"/>
                  </a:lnTo>
                  <a:lnTo>
                    <a:pt x="81926" y="1320800"/>
                  </a:lnTo>
                  <a:lnTo>
                    <a:pt x="81048" y="1308100"/>
                  </a:lnTo>
                  <a:close/>
                </a:path>
                <a:path w="2072004" h="1358900">
                  <a:moveTo>
                    <a:pt x="99999" y="1308100"/>
                  </a:moveTo>
                  <a:lnTo>
                    <a:pt x="81048" y="1308100"/>
                  </a:lnTo>
                  <a:lnTo>
                    <a:pt x="84840" y="1320800"/>
                  </a:lnTo>
                  <a:lnTo>
                    <a:pt x="95724" y="1320800"/>
                  </a:lnTo>
                  <a:lnTo>
                    <a:pt x="99999" y="1308100"/>
                  </a:lnTo>
                  <a:close/>
                </a:path>
                <a:path w="2072004" h="1358900">
                  <a:moveTo>
                    <a:pt x="27796" y="1295400"/>
                  </a:moveTo>
                  <a:lnTo>
                    <a:pt x="25892" y="1295400"/>
                  </a:lnTo>
                  <a:lnTo>
                    <a:pt x="25145" y="1308100"/>
                  </a:lnTo>
                  <a:lnTo>
                    <a:pt x="27796" y="1295400"/>
                  </a:lnTo>
                  <a:close/>
                </a:path>
                <a:path w="2072004" h="1358900">
                  <a:moveTo>
                    <a:pt x="37269" y="1300347"/>
                  </a:moveTo>
                  <a:lnTo>
                    <a:pt x="32720" y="1308100"/>
                  </a:lnTo>
                  <a:lnTo>
                    <a:pt x="36811" y="1308100"/>
                  </a:lnTo>
                  <a:lnTo>
                    <a:pt x="37269" y="1300347"/>
                  </a:lnTo>
                  <a:close/>
                </a:path>
                <a:path w="2072004" h="1358900">
                  <a:moveTo>
                    <a:pt x="79008" y="1282700"/>
                  </a:moveTo>
                  <a:lnTo>
                    <a:pt x="76203" y="1282700"/>
                  </a:lnTo>
                  <a:lnTo>
                    <a:pt x="77845" y="1295400"/>
                  </a:lnTo>
                  <a:lnTo>
                    <a:pt x="42789" y="1295400"/>
                  </a:lnTo>
                  <a:lnTo>
                    <a:pt x="39049" y="1308100"/>
                  </a:lnTo>
                  <a:lnTo>
                    <a:pt x="90729" y="1308100"/>
                  </a:lnTo>
                  <a:lnTo>
                    <a:pt x="84005" y="1295400"/>
                  </a:lnTo>
                  <a:lnTo>
                    <a:pt x="79008" y="1282700"/>
                  </a:lnTo>
                  <a:close/>
                </a:path>
                <a:path w="2072004" h="1358900">
                  <a:moveTo>
                    <a:pt x="149288" y="1270000"/>
                  </a:moveTo>
                  <a:lnTo>
                    <a:pt x="71689" y="1270000"/>
                  </a:lnTo>
                  <a:lnTo>
                    <a:pt x="71401" y="1271258"/>
                  </a:lnTo>
                  <a:lnTo>
                    <a:pt x="79008" y="1282700"/>
                  </a:lnTo>
                  <a:lnTo>
                    <a:pt x="84005" y="1295400"/>
                  </a:lnTo>
                  <a:lnTo>
                    <a:pt x="90729" y="1308100"/>
                  </a:lnTo>
                  <a:lnTo>
                    <a:pt x="95300" y="1308100"/>
                  </a:lnTo>
                  <a:lnTo>
                    <a:pt x="95808" y="1295400"/>
                  </a:lnTo>
                  <a:lnTo>
                    <a:pt x="91331" y="1295400"/>
                  </a:lnTo>
                  <a:lnTo>
                    <a:pt x="85720" y="1282700"/>
                  </a:lnTo>
                  <a:lnTo>
                    <a:pt x="140791" y="1282700"/>
                  </a:lnTo>
                  <a:lnTo>
                    <a:pt x="149288" y="1270000"/>
                  </a:lnTo>
                  <a:close/>
                </a:path>
                <a:path w="2072004" h="1358900">
                  <a:moveTo>
                    <a:pt x="129362" y="1282700"/>
                  </a:moveTo>
                  <a:lnTo>
                    <a:pt x="93684" y="1282700"/>
                  </a:lnTo>
                  <a:lnTo>
                    <a:pt x="95808" y="1295400"/>
                  </a:lnTo>
                  <a:lnTo>
                    <a:pt x="95300" y="1308100"/>
                  </a:lnTo>
                  <a:lnTo>
                    <a:pt x="112877" y="1308100"/>
                  </a:lnTo>
                  <a:lnTo>
                    <a:pt x="116377" y="1295400"/>
                  </a:lnTo>
                  <a:lnTo>
                    <a:pt x="129859" y="1295400"/>
                  </a:lnTo>
                  <a:lnTo>
                    <a:pt x="129362" y="1282700"/>
                  </a:lnTo>
                  <a:close/>
                </a:path>
                <a:path w="2072004" h="1358900">
                  <a:moveTo>
                    <a:pt x="40172" y="1295400"/>
                  </a:moveTo>
                  <a:lnTo>
                    <a:pt x="37562" y="1295400"/>
                  </a:lnTo>
                  <a:lnTo>
                    <a:pt x="37269" y="1300347"/>
                  </a:lnTo>
                  <a:lnTo>
                    <a:pt x="40172" y="1295400"/>
                  </a:lnTo>
                  <a:close/>
                </a:path>
                <a:path w="2072004" h="1358900">
                  <a:moveTo>
                    <a:pt x="43235" y="1282700"/>
                  </a:moveTo>
                  <a:lnTo>
                    <a:pt x="39405" y="1282700"/>
                  </a:lnTo>
                  <a:lnTo>
                    <a:pt x="38800" y="1295400"/>
                  </a:lnTo>
                  <a:lnTo>
                    <a:pt x="44847" y="1295400"/>
                  </a:lnTo>
                  <a:lnTo>
                    <a:pt x="43235" y="1282700"/>
                  </a:lnTo>
                  <a:close/>
                </a:path>
                <a:path w="2072004" h="1358900">
                  <a:moveTo>
                    <a:pt x="52528" y="1285434"/>
                  </a:moveTo>
                  <a:lnTo>
                    <a:pt x="48126" y="1295400"/>
                  </a:lnTo>
                  <a:lnTo>
                    <a:pt x="53931" y="1295400"/>
                  </a:lnTo>
                  <a:lnTo>
                    <a:pt x="52528" y="1285434"/>
                  </a:lnTo>
                  <a:close/>
                </a:path>
                <a:path w="2072004" h="1358900">
                  <a:moveTo>
                    <a:pt x="76203" y="1282700"/>
                  </a:moveTo>
                  <a:lnTo>
                    <a:pt x="65496" y="1282700"/>
                  </a:lnTo>
                  <a:lnTo>
                    <a:pt x="58088" y="1295400"/>
                  </a:lnTo>
                  <a:lnTo>
                    <a:pt x="70358" y="1295400"/>
                  </a:lnTo>
                  <a:lnTo>
                    <a:pt x="76203" y="1282700"/>
                  </a:lnTo>
                  <a:close/>
                </a:path>
                <a:path w="2072004" h="1358900">
                  <a:moveTo>
                    <a:pt x="89854" y="1282700"/>
                  </a:moveTo>
                  <a:lnTo>
                    <a:pt x="85720" y="1282700"/>
                  </a:lnTo>
                  <a:lnTo>
                    <a:pt x="91331" y="1295400"/>
                  </a:lnTo>
                  <a:lnTo>
                    <a:pt x="92310" y="1295400"/>
                  </a:lnTo>
                  <a:lnTo>
                    <a:pt x="89854" y="1282700"/>
                  </a:lnTo>
                  <a:close/>
                </a:path>
                <a:path w="2072004" h="1358900">
                  <a:moveTo>
                    <a:pt x="93684" y="1282700"/>
                  </a:moveTo>
                  <a:lnTo>
                    <a:pt x="89854" y="1282700"/>
                  </a:lnTo>
                  <a:lnTo>
                    <a:pt x="92310" y="1295400"/>
                  </a:lnTo>
                  <a:lnTo>
                    <a:pt x="95808" y="1295400"/>
                  </a:lnTo>
                  <a:lnTo>
                    <a:pt x="93684" y="1282700"/>
                  </a:lnTo>
                  <a:close/>
                </a:path>
                <a:path w="2072004" h="1358900">
                  <a:moveTo>
                    <a:pt x="148543" y="1282700"/>
                  </a:moveTo>
                  <a:lnTo>
                    <a:pt x="133647" y="1282700"/>
                  </a:lnTo>
                  <a:lnTo>
                    <a:pt x="129859" y="1295400"/>
                  </a:lnTo>
                  <a:lnTo>
                    <a:pt x="138345" y="1295400"/>
                  </a:lnTo>
                  <a:lnTo>
                    <a:pt x="148543" y="1282700"/>
                  </a:lnTo>
                  <a:close/>
                </a:path>
                <a:path w="2072004" h="1358900">
                  <a:moveTo>
                    <a:pt x="53736" y="1282700"/>
                  </a:moveTo>
                  <a:lnTo>
                    <a:pt x="52143" y="1282700"/>
                  </a:lnTo>
                  <a:lnTo>
                    <a:pt x="52528" y="1285434"/>
                  </a:lnTo>
                  <a:lnTo>
                    <a:pt x="53736" y="1282700"/>
                  </a:lnTo>
                  <a:close/>
                </a:path>
                <a:path w="2072004" h="1358900">
                  <a:moveTo>
                    <a:pt x="70564" y="1270000"/>
                  </a:moveTo>
                  <a:lnTo>
                    <a:pt x="61830" y="1270000"/>
                  </a:lnTo>
                  <a:lnTo>
                    <a:pt x="53736" y="1282700"/>
                  </a:lnTo>
                  <a:lnTo>
                    <a:pt x="68782" y="1282700"/>
                  </a:lnTo>
                  <a:lnTo>
                    <a:pt x="71401" y="1271258"/>
                  </a:lnTo>
                  <a:lnTo>
                    <a:pt x="70564" y="1270000"/>
                  </a:lnTo>
                  <a:close/>
                </a:path>
                <a:path w="2072004" h="1358900">
                  <a:moveTo>
                    <a:pt x="71689" y="1270000"/>
                  </a:moveTo>
                  <a:lnTo>
                    <a:pt x="70564" y="1270000"/>
                  </a:lnTo>
                  <a:lnTo>
                    <a:pt x="71401" y="1271258"/>
                  </a:lnTo>
                  <a:lnTo>
                    <a:pt x="71689" y="1270000"/>
                  </a:lnTo>
                  <a:close/>
                </a:path>
                <a:path w="2072004" h="1358900">
                  <a:moveTo>
                    <a:pt x="89542" y="1257300"/>
                  </a:moveTo>
                  <a:lnTo>
                    <a:pt x="81963" y="1257300"/>
                  </a:lnTo>
                  <a:lnTo>
                    <a:pt x="80212" y="1270000"/>
                  </a:lnTo>
                  <a:lnTo>
                    <a:pt x="89542" y="1257300"/>
                  </a:lnTo>
                  <a:close/>
                </a:path>
                <a:path w="2072004" h="1358900">
                  <a:moveTo>
                    <a:pt x="120452" y="1244600"/>
                  </a:moveTo>
                  <a:lnTo>
                    <a:pt x="120040" y="1244600"/>
                  </a:lnTo>
                  <a:lnTo>
                    <a:pt x="101385" y="1257300"/>
                  </a:lnTo>
                  <a:lnTo>
                    <a:pt x="93512" y="1270000"/>
                  </a:lnTo>
                  <a:lnTo>
                    <a:pt x="101092" y="1270000"/>
                  </a:lnTo>
                  <a:lnTo>
                    <a:pt x="108742" y="1257300"/>
                  </a:lnTo>
                  <a:lnTo>
                    <a:pt x="115820" y="1257300"/>
                  </a:lnTo>
                  <a:lnTo>
                    <a:pt x="120452" y="1244600"/>
                  </a:lnTo>
                  <a:close/>
                </a:path>
                <a:path w="2072004" h="1358900">
                  <a:moveTo>
                    <a:pt x="148400" y="1257300"/>
                  </a:moveTo>
                  <a:lnTo>
                    <a:pt x="113980" y="1257300"/>
                  </a:lnTo>
                  <a:lnTo>
                    <a:pt x="107134" y="1270000"/>
                  </a:lnTo>
                  <a:lnTo>
                    <a:pt x="152830" y="1270000"/>
                  </a:lnTo>
                  <a:lnTo>
                    <a:pt x="148400" y="1257300"/>
                  </a:lnTo>
                  <a:close/>
                </a:path>
                <a:path w="2072004" h="1358900">
                  <a:moveTo>
                    <a:pt x="179879" y="1257300"/>
                  </a:moveTo>
                  <a:lnTo>
                    <a:pt x="165810" y="1257300"/>
                  </a:lnTo>
                  <a:lnTo>
                    <a:pt x="152830" y="1270000"/>
                  </a:lnTo>
                  <a:lnTo>
                    <a:pt x="170712" y="1270000"/>
                  </a:lnTo>
                  <a:lnTo>
                    <a:pt x="179879" y="1257300"/>
                  </a:lnTo>
                  <a:close/>
                </a:path>
                <a:path w="2072004" h="1358900">
                  <a:moveTo>
                    <a:pt x="189337" y="1231900"/>
                  </a:moveTo>
                  <a:lnTo>
                    <a:pt x="127741" y="1231900"/>
                  </a:lnTo>
                  <a:lnTo>
                    <a:pt x="128609" y="1244600"/>
                  </a:lnTo>
                  <a:lnTo>
                    <a:pt x="124555" y="1257300"/>
                  </a:lnTo>
                  <a:lnTo>
                    <a:pt x="191661" y="1257300"/>
                  </a:lnTo>
                  <a:lnTo>
                    <a:pt x="207291" y="1244600"/>
                  </a:lnTo>
                  <a:lnTo>
                    <a:pt x="183128" y="1244600"/>
                  </a:lnTo>
                  <a:lnTo>
                    <a:pt x="189337" y="1231900"/>
                  </a:lnTo>
                  <a:close/>
                </a:path>
                <a:path w="2072004" h="1358900">
                  <a:moveTo>
                    <a:pt x="235447" y="1219200"/>
                  </a:moveTo>
                  <a:lnTo>
                    <a:pt x="221564" y="1219200"/>
                  </a:lnTo>
                  <a:lnTo>
                    <a:pt x="220733" y="1231900"/>
                  </a:lnTo>
                  <a:lnTo>
                    <a:pt x="189337" y="1231900"/>
                  </a:lnTo>
                  <a:lnTo>
                    <a:pt x="190845" y="1244600"/>
                  </a:lnTo>
                  <a:lnTo>
                    <a:pt x="214143" y="1244600"/>
                  </a:lnTo>
                  <a:lnTo>
                    <a:pt x="227038" y="1231900"/>
                  </a:lnTo>
                  <a:lnTo>
                    <a:pt x="235447" y="1219200"/>
                  </a:lnTo>
                  <a:close/>
                </a:path>
                <a:path w="2072004" h="1358900">
                  <a:moveTo>
                    <a:pt x="228678" y="1231900"/>
                  </a:moveTo>
                  <a:lnTo>
                    <a:pt x="227677" y="1231900"/>
                  </a:lnTo>
                  <a:lnTo>
                    <a:pt x="225281" y="1244600"/>
                  </a:lnTo>
                  <a:lnTo>
                    <a:pt x="228678" y="1231900"/>
                  </a:lnTo>
                  <a:close/>
                </a:path>
                <a:path w="2072004" h="1358900">
                  <a:moveTo>
                    <a:pt x="221564" y="1219200"/>
                  </a:moveTo>
                  <a:lnTo>
                    <a:pt x="179457" y="1219200"/>
                  </a:lnTo>
                  <a:lnTo>
                    <a:pt x="164835" y="1231900"/>
                  </a:lnTo>
                  <a:lnTo>
                    <a:pt x="220733" y="1231900"/>
                  </a:lnTo>
                  <a:lnTo>
                    <a:pt x="221564" y="1219200"/>
                  </a:lnTo>
                  <a:close/>
                </a:path>
                <a:path w="2072004" h="1358900">
                  <a:moveTo>
                    <a:pt x="269254" y="1193800"/>
                  </a:moveTo>
                  <a:lnTo>
                    <a:pt x="190980" y="1193800"/>
                  </a:lnTo>
                  <a:lnTo>
                    <a:pt x="191185" y="1206500"/>
                  </a:lnTo>
                  <a:lnTo>
                    <a:pt x="190368" y="1206500"/>
                  </a:lnTo>
                  <a:lnTo>
                    <a:pt x="183092" y="1219200"/>
                  </a:lnTo>
                  <a:lnTo>
                    <a:pt x="250615" y="1219200"/>
                  </a:lnTo>
                  <a:lnTo>
                    <a:pt x="257567" y="1206500"/>
                  </a:lnTo>
                  <a:lnTo>
                    <a:pt x="268938" y="1200453"/>
                  </a:lnTo>
                  <a:lnTo>
                    <a:pt x="269254" y="1193800"/>
                  </a:lnTo>
                  <a:close/>
                </a:path>
                <a:path w="2072004" h="1358900">
                  <a:moveTo>
                    <a:pt x="190295" y="1193800"/>
                  </a:moveTo>
                  <a:lnTo>
                    <a:pt x="182827" y="1193800"/>
                  </a:lnTo>
                  <a:lnTo>
                    <a:pt x="180963" y="1206500"/>
                  </a:lnTo>
                  <a:lnTo>
                    <a:pt x="190295" y="1193800"/>
                  </a:lnTo>
                  <a:close/>
                </a:path>
                <a:path w="2072004" h="1358900">
                  <a:moveTo>
                    <a:pt x="271411" y="1199138"/>
                  </a:moveTo>
                  <a:lnTo>
                    <a:pt x="268938" y="1200453"/>
                  </a:lnTo>
                  <a:lnTo>
                    <a:pt x="268651" y="1206500"/>
                  </a:lnTo>
                  <a:lnTo>
                    <a:pt x="269955" y="1206500"/>
                  </a:lnTo>
                  <a:lnTo>
                    <a:pt x="271411" y="1199138"/>
                  </a:lnTo>
                  <a:close/>
                </a:path>
                <a:path w="2072004" h="1358900">
                  <a:moveTo>
                    <a:pt x="281451" y="1193800"/>
                  </a:moveTo>
                  <a:lnTo>
                    <a:pt x="272467" y="1193800"/>
                  </a:lnTo>
                  <a:lnTo>
                    <a:pt x="271411" y="1199138"/>
                  </a:lnTo>
                  <a:lnTo>
                    <a:pt x="281451" y="1193800"/>
                  </a:lnTo>
                  <a:close/>
                </a:path>
                <a:path w="2072004" h="1358900">
                  <a:moveTo>
                    <a:pt x="217785" y="1181100"/>
                  </a:moveTo>
                  <a:lnTo>
                    <a:pt x="211275" y="1181100"/>
                  </a:lnTo>
                  <a:lnTo>
                    <a:pt x="201672" y="1193800"/>
                  </a:lnTo>
                  <a:lnTo>
                    <a:pt x="212632" y="1193800"/>
                  </a:lnTo>
                  <a:lnTo>
                    <a:pt x="217785" y="1181100"/>
                  </a:lnTo>
                  <a:close/>
                </a:path>
                <a:path w="2072004" h="1358900">
                  <a:moveTo>
                    <a:pt x="236397" y="1181100"/>
                  </a:moveTo>
                  <a:lnTo>
                    <a:pt x="230131" y="1181100"/>
                  </a:lnTo>
                  <a:lnTo>
                    <a:pt x="212632" y="1193800"/>
                  </a:lnTo>
                  <a:lnTo>
                    <a:pt x="233662" y="1193800"/>
                  </a:lnTo>
                  <a:lnTo>
                    <a:pt x="236397" y="1181100"/>
                  </a:lnTo>
                  <a:close/>
                </a:path>
                <a:path w="2072004" h="1358900">
                  <a:moveTo>
                    <a:pt x="276845" y="1181100"/>
                  </a:moveTo>
                  <a:lnTo>
                    <a:pt x="246702" y="1181100"/>
                  </a:lnTo>
                  <a:lnTo>
                    <a:pt x="236351" y="1193800"/>
                  </a:lnTo>
                  <a:lnTo>
                    <a:pt x="284438" y="1193800"/>
                  </a:lnTo>
                  <a:lnTo>
                    <a:pt x="276845" y="1181100"/>
                  </a:lnTo>
                  <a:close/>
                </a:path>
                <a:path w="2072004" h="1358900">
                  <a:moveTo>
                    <a:pt x="281988" y="1168400"/>
                  </a:moveTo>
                  <a:lnTo>
                    <a:pt x="230205" y="1168400"/>
                  </a:lnTo>
                  <a:lnTo>
                    <a:pt x="229537" y="1181100"/>
                  </a:lnTo>
                  <a:lnTo>
                    <a:pt x="268990" y="1181100"/>
                  </a:lnTo>
                  <a:lnTo>
                    <a:pt x="281988" y="1168400"/>
                  </a:lnTo>
                  <a:close/>
                </a:path>
                <a:path w="2072004" h="1358900">
                  <a:moveTo>
                    <a:pt x="315448" y="1168400"/>
                  </a:moveTo>
                  <a:lnTo>
                    <a:pt x="290570" y="1168400"/>
                  </a:lnTo>
                  <a:lnTo>
                    <a:pt x="292631" y="1181100"/>
                  </a:lnTo>
                  <a:lnTo>
                    <a:pt x="306627" y="1181100"/>
                  </a:lnTo>
                  <a:lnTo>
                    <a:pt x="315448" y="1168400"/>
                  </a:lnTo>
                  <a:close/>
                </a:path>
                <a:path w="2072004" h="1358900">
                  <a:moveTo>
                    <a:pt x="245515" y="1155700"/>
                  </a:moveTo>
                  <a:lnTo>
                    <a:pt x="242281" y="1155700"/>
                  </a:lnTo>
                  <a:lnTo>
                    <a:pt x="241659" y="1168400"/>
                  </a:lnTo>
                  <a:lnTo>
                    <a:pt x="242964" y="1168400"/>
                  </a:lnTo>
                  <a:lnTo>
                    <a:pt x="245515" y="1155700"/>
                  </a:lnTo>
                  <a:close/>
                </a:path>
                <a:path w="2072004" h="1358900">
                  <a:moveTo>
                    <a:pt x="321952" y="1155700"/>
                  </a:moveTo>
                  <a:lnTo>
                    <a:pt x="253015" y="1155700"/>
                  </a:lnTo>
                  <a:lnTo>
                    <a:pt x="245242" y="1168400"/>
                  </a:lnTo>
                  <a:lnTo>
                    <a:pt x="316944" y="1168400"/>
                  </a:lnTo>
                  <a:lnTo>
                    <a:pt x="321952" y="1155700"/>
                  </a:lnTo>
                  <a:close/>
                </a:path>
                <a:path w="2072004" h="1358900">
                  <a:moveTo>
                    <a:pt x="330749" y="1155700"/>
                  </a:moveTo>
                  <a:lnTo>
                    <a:pt x="321952" y="1155700"/>
                  </a:lnTo>
                  <a:lnTo>
                    <a:pt x="319949" y="1168400"/>
                  </a:lnTo>
                  <a:lnTo>
                    <a:pt x="324693" y="1168400"/>
                  </a:lnTo>
                  <a:lnTo>
                    <a:pt x="330749" y="1155700"/>
                  </a:lnTo>
                  <a:close/>
                </a:path>
                <a:path w="2072004" h="1358900">
                  <a:moveTo>
                    <a:pt x="344809" y="1155700"/>
                  </a:moveTo>
                  <a:lnTo>
                    <a:pt x="335333" y="1155700"/>
                  </a:lnTo>
                  <a:lnTo>
                    <a:pt x="343828" y="1168400"/>
                  </a:lnTo>
                  <a:lnTo>
                    <a:pt x="344809" y="1155700"/>
                  </a:lnTo>
                  <a:close/>
                </a:path>
                <a:path w="2072004" h="1358900">
                  <a:moveTo>
                    <a:pt x="311325" y="1143000"/>
                  </a:moveTo>
                  <a:lnTo>
                    <a:pt x="290273" y="1143000"/>
                  </a:lnTo>
                  <a:lnTo>
                    <a:pt x="276463" y="1155700"/>
                  </a:lnTo>
                  <a:lnTo>
                    <a:pt x="306812" y="1155700"/>
                  </a:lnTo>
                  <a:lnTo>
                    <a:pt x="311325" y="1143000"/>
                  </a:lnTo>
                  <a:close/>
                </a:path>
                <a:path w="2072004" h="1358900">
                  <a:moveTo>
                    <a:pt x="353823" y="1143000"/>
                  </a:moveTo>
                  <a:lnTo>
                    <a:pt x="314158" y="1143000"/>
                  </a:lnTo>
                  <a:lnTo>
                    <a:pt x="310204" y="1155700"/>
                  </a:lnTo>
                  <a:lnTo>
                    <a:pt x="355386" y="1155700"/>
                  </a:lnTo>
                  <a:lnTo>
                    <a:pt x="353823" y="1143000"/>
                  </a:lnTo>
                  <a:close/>
                </a:path>
                <a:path w="2072004" h="1358900">
                  <a:moveTo>
                    <a:pt x="314029" y="1130300"/>
                  </a:moveTo>
                  <a:lnTo>
                    <a:pt x="286012" y="1130300"/>
                  </a:lnTo>
                  <a:lnTo>
                    <a:pt x="288723" y="1143000"/>
                  </a:lnTo>
                  <a:lnTo>
                    <a:pt x="317752" y="1143000"/>
                  </a:lnTo>
                  <a:lnTo>
                    <a:pt x="314029" y="1130300"/>
                  </a:lnTo>
                  <a:close/>
                </a:path>
                <a:path w="2072004" h="1358900">
                  <a:moveTo>
                    <a:pt x="379961" y="1130300"/>
                  </a:moveTo>
                  <a:lnTo>
                    <a:pt x="318205" y="1130300"/>
                  </a:lnTo>
                  <a:lnTo>
                    <a:pt x="317752" y="1143000"/>
                  </a:lnTo>
                  <a:lnTo>
                    <a:pt x="372302" y="1143000"/>
                  </a:lnTo>
                  <a:lnTo>
                    <a:pt x="379961" y="1130300"/>
                  </a:lnTo>
                  <a:close/>
                </a:path>
                <a:path w="2072004" h="1358900">
                  <a:moveTo>
                    <a:pt x="311715" y="1117600"/>
                  </a:moveTo>
                  <a:lnTo>
                    <a:pt x="308541" y="1117600"/>
                  </a:lnTo>
                  <a:lnTo>
                    <a:pt x="305393" y="1130300"/>
                  </a:lnTo>
                  <a:lnTo>
                    <a:pt x="316152" y="1130300"/>
                  </a:lnTo>
                  <a:lnTo>
                    <a:pt x="311715" y="1117600"/>
                  </a:lnTo>
                  <a:close/>
                </a:path>
                <a:path w="2072004" h="1358900">
                  <a:moveTo>
                    <a:pt x="318421" y="1129095"/>
                  </a:moveTo>
                  <a:lnTo>
                    <a:pt x="316152" y="1130300"/>
                  </a:lnTo>
                  <a:lnTo>
                    <a:pt x="318559" y="1130300"/>
                  </a:lnTo>
                  <a:lnTo>
                    <a:pt x="318421" y="1129095"/>
                  </a:lnTo>
                  <a:close/>
                </a:path>
                <a:path w="2072004" h="1358900">
                  <a:moveTo>
                    <a:pt x="416942" y="1104900"/>
                  </a:moveTo>
                  <a:lnTo>
                    <a:pt x="340730" y="1104900"/>
                  </a:lnTo>
                  <a:lnTo>
                    <a:pt x="340064" y="1117600"/>
                  </a:lnTo>
                  <a:lnTo>
                    <a:pt x="318948" y="1128814"/>
                  </a:lnTo>
                  <a:lnTo>
                    <a:pt x="318559" y="1130300"/>
                  </a:lnTo>
                  <a:lnTo>
                    <a:pt x="392027" y="1130300"/>
                  </a:lnTo>
                  <a:lnTo>
                    <a:pt x="398080" y="1117600"/>
                  </a:lnTo>
                  <a:lnTo>
                    <a:pt x="414525" y="1117600"/>
                  </a:lnTo>
                  <a:lnTo>
                    <a:pt x="416942" y="1104900"/>
                  </a:lnTo>
                  <a:close/>
                </a:path>
                <a:path w="2072004" h="1358900">
                  <a:moveTo>
                    <a:pt x="321892" y="1117600"/>
                  </a:moveTo>
                  <a:lnTo>
                    <a:pt x="317102" y="1117600"/>
                  </a:lnTo>
                  <a:lnTo>
                    <a:pt x="318421" y="1129095"/>
                  </a:lnTo>
                  <a:lnTo>
                    <a:pt x="318948" y="1128814"/>
                  </a:lnTo>
                  <a:lnTo>
                    <a:pt x="321892" y="1117600"/>
                  </a:lnTo>
                  <a:close/>
                </a:path>
                <a:path w="2072004" h="1358900">
                  <a:moveTo>
                    <a:pt x="347271" y="1092200"/>
                  </a:moveTo>
                  <a:lnTo>
                    <a:pt x="344396" y="1092200"/>
                  </a:lnTo>
                  <a:lnTo>
                    <a:pt x="336168" y="1104900"/>
                  </a:lnTo>
                  <a:lnTo>
                    <a:pt x="347098" y="1104900"/>
                  </a:lnTo>
                  <a:lnTo>
                    <a:pt x="347271" y="1092200"/>
                  </a:lnTo>
                  <a:close/>
                </a:path>
                <a:path w="2072004" h="1358900">
                  <a:moveTo>
                    <a:pt x="414572" y="1092200"/>
                  </a:moveTo>
                  <a:lnTo>
                    <a:pt x="363376" y="1092200"/>
                  </a:lnTo>
                  <a:lnTo>
                    <a:pt x="349214" y="1104900"/>
                  </a:lnTo>
                  <a:lnTo>
                    <a:pt x="414735" y="1104900"/>
                  </a:lnTo>
                  <a:lnTo>
                    <a:pt x="414572" y="1092200"/>
                  </a:lnTo>
                  <a:close/>
                </a:path>
                <a:path w="2072004" h="1358900">
                  <a:moveTo>
                    <a:pt x="437609" y="1092200"/>
                  </a:moveTo>
                  <a:lnTo>
                    <a:pt x="428220" y="1092200"/>
                  </a:lnTo>
                  <a:lnTo>
                    <a:pt x="426596" y="1104900"/>
                  </a:lnTo>
                  <a:lnTo>
                    <a:pt x="437609" y="1092200"/>
                  </a:lnTo>
                  <a:close/>
                </a:path>
                <a:path w="2072004" h="1358900">
                  <a:moveTo>
                    <a:pt x="382910" y="1086488"/>
                  </a:moveTo>
                  <a:lnTo>
                    <a:pt x="375520" y="1092200"/>
                  </a:lnTo>
                  <a:lnTo>
                    <a:pt x="386733" y="1092200"/>
                  </a:lnTo>
                  <a:lnTo>
                    <a:pt x="382910" y="1086488"/>
                  </a:lnTo>
                  <a:close/>
                </a:path>
                <a:path w="2072004" h="1358900">
                  <a:moveTo>
                    <a:pt x="438596" y="1079500"/>
                  </a:moveTo>
                  <a:lnTo>
                    <a:pt x="391955" y="1079500"/>
                  </a:lnTo>
                  <a:lnTo>
                    <a:pt x="387923" y="1082615"/>
                  </a:lnTo>
                  <a:lnTo>
                    <a:pt x="386733" y="1092200"/>
                  </a:lnTo>
                  <a:lnTo>
                    <a:pt x="440459" y="1092200"/>
                  </a:lnTo>
                  <a:lnTo>
                    <a:pt x="438596" y="1079500"/>
                  </a:lnTo>
                  <a:close/>
                </a:path>
                <a:path w="2072004" h="1358900">
                  <a:moveTo>
                    <a:pt x="388310" y="1079500"/>
                  </a:moveTo>
                  <a:lnTo>
                    <a:pt x="378232" y="1079500"/>
                  </a:lnTo>
                  <a:lnTo>
                    <a:pt x="382910" y="1086488"/>
                  </a:lnTo>
                  <a:lnTo>
                    <a:pt x="387923" y="1082615"/>
                  </a:lnTo>
                  <a:lnTo>
                    <a:pt x="388310" y="1079500"/>
                  </a:lnTo>
                  <a:close/>
                </a:path>
                <a:path w="2072004" h="1358900">
                  <a:moveTo>
                    <a:pt x="403366" y="1066800"/>
                  </a:moveTo>
                  <a:lnTo>
                    <a:pt x="389844" y="1066800"/>
                  </a:lnTo>
                  <a:lnTo>
                    <a:pt x="392854" y="1079500"/>
                  </a:lnTo>
                  <a:lnTo>
                    <a:pt x="399395" y="1079500"/>
                  </a:lnTo>
                  <a:lnTo>
                    <a:pt x="403366" y="1066800"/>
                  </a:lnTo>
                  <a:close/>
                </a:path>
                <a:path w="2072004" h="1358900">
                  <a:moveTo>
                    <a:pt x="448632" y="1028700"/>
                  </a:moveTo>
                  <a:lnTo>
                    <a:pt x="438902" y="1028700"/>
                  </a:lnTo>
                  <a:lnTo>
                    <a:pt x="441944" y="1041400"/>
                  </a:lnTo>
                  <a:lnTo>
                    <a:pt x="448207" y="1041400"/>
                  </a:lnTo>
                  <a:lnTo>
                    <a:pt x="439647" y="1054100"/>
                  </a:lnTo>
                  <a:lnTo>
                    <a:pt x="425938" y="1066800"/>
                  </a:lnTo>
                  <a:lnTo>
                    <a:pt x="409261" y="1066800"/>
                  </a:lnTo>
                  <a:lnTo>
                    <a:pt x="404649" y="1079500"/>
                  </a:lnTo>
                  <a:lnTo>
                    <a:pt x="462065" y="1079500"/>
                  </a:lnTo>
                  <a:lnTo>
                    <a:pt x="468698" y="1066800"/>
                  </a:lnTo>
                  <a:lnTo>
                    <a:pt x="468836" y="1057672"/>
                  </a:lnTo>
                  <a:lnTo>
                    <a:pt x="465574" y="1054100"/>
                  </a:lnTo>
                  <a:lnTo>
                    <a:pt x="459648" y="1054100"/>
                  </a:lnTo>
                  <a:lnTo>
                    <a:pt x="459974" y="1040164"/>
                  </a:lnTo>
                  <a:lnTo>
                    <a:pt x="448632" y="1028700"/>
                  </a:lnTo>
                  <a:close/>
                </a:path>
                <a:path w="2072004" h="1358900">
                  <a:moveTo>
                    <a:pt x="410166" y="1054100"/>
                  </a:moveTo>
                  <a:lnTo>
                    <a:pt x="405574" y="1054100"/>
                  </a:lnTo>
                  <a:lnTo>
                    <a:pt x="407609" y="1066800"/>
                  </a:lnTo>
                  <a:lnTo>
                    <a:pt x="410490" y="1066800"/>
                  </a:lnTo>
                  <a:lnTo>
                    <a:pt x="410896" y="1066369"/>
                  </a:lnTo>
                  <a:lnTo>
                    <a:pt x="410166" y="1054100"/>
                  </a:lnTo>
                  <a:close/>
                </a:path>
                <a:path w="2072004" h="1358900">
                  <a:moveTo>
                    <a:pt x="410896" y="1066369"/>
                  </a:moveTo>
                  <a:lnTo>
                    <a:pt x="410490" y="1066800"/>
                  </a:lnTo>
                  <a:lnTo>
                    <a:pt x="410922" y="1066800"/>
                  </a:lnTo>
                  <a:lnTo>
                    <a:pt x="410896" y="1066369"/>
                  </a:lnTo>
                  <a:close/>
                </a:path>
                <a:path w="2072004" h="1358900">
                  <a:moveTo>
                    <a:pt x="415322" y="1061673"/>
                  </a:moveTo>
                  <a:lnTo>
                    <a:pt x="410896" y="1066369"/>
                  </a:lnTo>
                  <a:lnTo>
                    <a:pt x="410922" y="1066800"/>
                  </a:lnTo>
                  <a:lnTo>
                    <a:pt x="415444" y="1066800"/>
                  </a:lnTo>
                  <a:lnTo>
                    <a:pt x="415322" y="1061673"/>
                  </a:lnTo>
                  <a:close/>
                </a:path>
                <a:path w="2072004" h="1358900">
                  <a:moveTo>
                    <a:pt x="508559" y="1041400"/>
                  </a:moveTo>
                  <a:lnTo>
                    <a:pt x="466659" y="1041400"/>
                  </a:lnTo>
                  <a:lnTo>
                    <a:pt x="468891" y="1054100"/>
                  </a:lnTo>
                  <a:lnTo>
                    <a:pt x="468836" y="1057672"/>
                  </a:lnTo>
                  <a:lnTo>
                    <a:pt x="477171" y="1066800"/>
                  </a:lnTo>
                  <a:lnTo>
                    <a:pt x="483778" y="1066800"/>
                  </a:lnTo>
                  <a:lnTo>
                    <a:pt x="492362" y="1054100"/>
                  </a:lnTo>
                  <a:lnTo>
                    <a:pt x="501197" y="1054100"/>
                  </a:lnTo>
                  <a:lnTo>
                    <a:pt x="508559" y="1041400"/>
                  </a:lnTo>
                  <a:close/>
                </a:path>
                <a:path w="2072004" h="1358900">
                  <a:moveTo>
                    <a:pt x="420879" y="1047335"/>
                  </a:moveTo>
                  <a:lnTo>
                    <a:pt x="415142" y="1054100"/>
                  </a:lnTo>
                  <a:lnTo>
                    <a:pt x="415322" y="1061673"/>
                  </a:lnTo>
                  <a:lnTo>
                    <a:pt x="422461" y="1054100"/>
                  </a:lnTo>
                  <a:lnTo>
                    <a:pt x="421493" y="1054100"/>
                  </a:lnTo>
                  <a:lnTo>
                    <a:pt x="420879" y="1047335"/>
                  </a:lnTo>
                  <a:close/>
                </a:path>
                <a:path w="2072004" h="1358900">
                  <a:moveTo>
                    <a:pt x="459974" y="1040164"/>
                  </a:moveTo>
                  <a:lnTo>
                    <a:pt x="459648" y="1054100"/>
                  </a:lnTo>
                  <a:lnTo>
                    <a:pt x="465574" y="1054100"/>
                  </a:lnTo>
                  <a:lnTo>
                    <a:pt x="468836" y="1057672"/>
                  </a:lnTo>
                  <a:lnTo>
                    <a:pt x="468891" y="1054100"/>
                  </a:lnTo>
                  <a:lnTo>
                    <a:pt x="466659" y="1041400"/>
                  </a:lnTo>
                  <a:lnTo>
                    <a:pt x="461197" y="1041400"/>
                  </a:lnTo>
                  <a:lnTo>
                    <a:pt x="459974" y="1040164"/>
                  </a:lnTo>
                  <a:close/>
                </a:path>
                <a:path w="2072004" h="1358900">
                  <a:moveTo>
                    <a:pt x="424947" y="1052684"/>
                  </a:moveTo>
                  <a:lnTo>
                    <a:pt x="422461" y="1054100"/>
                  </a:lnTo>
                  <a:lnTo>
                    <a:pt x="424833" y="1054100"/>
                  </a:lnTo>
                  <a:lnTo>
                    <a:pt x="424947" y="1052684"/>
                  </a:lnTo>
                  <a:close/>
                </a:path>
                <a:path w="2072004" h="1358900">
                  <a:moveTo>
                    <a:pt x="518005" y="1041400"/>
                  </a:moveTo>
                  <a:lnTo>
                    <a:pt x="508559" y="1041400"/>
                  </a:lnTo>
                  <a:lnTo>
                    <a:pt x="507867" y="1054100"/>
                  </a:lnTo>
                  <a:lnTo>
                    <a:pt x="518005" y="1041400"/>
                  </a:lnTo>
                  <a:close/>
                </a:path>
                <a:path w="2072004" h="1358900">
                  <a:moveTo>
                    <a:pt x="444763" y="1041400"/>
                  </a:moveTo>
                  <a:lnTo>
                    <a:pt x="425912" y="1041400"/>
                  </a:lnTo>
                  <a:lnTo>
                    <a:pt x="424947" y="1052684"/>
                  </a:lnTo>
                  <a:lnTo>
                    <a:pt x="444763" y="1041400"/>
                  </a:lnTo>
                  <a:close/>
                </a:path>
                <a:path w="2072004" h="1358900">
                  <a:moveTo>
                    <a:pt x="425863" y="1041400"/>
                  </a:moveTo>
                  <a:lnTo>
                    <a:pt x="420339" y="1041400"/>
                  </a:lnTo>
                  <a:lnTo>
                    <a:pt x="420879" y="1047335"/>
                  </a:lnTo>
                  <a:lnTo>
                    <a:pt x="425858" y="1041463"/>
                  </a:lnTo>
                  <a:close/>
                </a:path>
                <a:path w="2072004" h="1358900">
                  <a:moveTo>
                    <a:pt x="481391" y="1003300"/>
                  </a:moveTo>
                  <a:lnTo>
                    <a:pt x="477960" y="1016000"/>
                  </a:lnTo>
                  <a:lnTo>
                    <a:pt x="468210" y="1016000"/>
                  </a:lnTo>
                  <a:lnTo>
                    <a:pt x="460243" y="1028700"/>
                  </a:lnTo>
                  <a:lnTo>
                    <a:pt x="459974" y="1040164"/>
                  </a:lnTo>
                  <a:lnTo>
                    <a:pt x="461197" y="1041400"/>
                  </a:lnTo>
                  <a:lnTo>
                    <a:pt x="528110" y="1041400"/>
                  </a:lnTo>
                  <a:lnTo>
                    <a:pt x="527319" y="1028700"/>
                  </a:lnTo>
                  <a:lnTo>
                    <a:pt x="478864" y="1028700"/>
                  </a:lnTo>
                  <a:lnTo>
                    <a:pt x="479734" y="1016000"/>
                  </a:lnTo>
                  <a:lnTo>
                    <a:pt x="481391" y="1003300"/>
                  </a:lnTo>
                  <a:close/>
                </a:path>
                <a:path w="2072004" h="1358900">
                  <a:moveTo>
                    <a:pt x="534830" y="1028700"/>
                  </a:moveTo>
                  <a:lnTo>
                    <a:pt x="527319" y="1028700"/>
                  </a:lnTo>
                  <a:lnTo>
                    <a:pt x="532408" y="1041400"/>
                  </a:lnTo>
                  <a:lnTo>
                    <a:pt x="534830" y="1028700"/>
                  </a:lnTo>
                  <a:close/>
                </a:path>
                <a:path w="2072004" h="1358900">
                  <a:moveTo>
                    <a:pt x="516486" y="990600"/>
                  </a:moveTo>
                  <a:lnTo>
                    <a:pt x="511543" y="990600"/>
                  </a:lnTo>
                  <a:lnTo>
                    <a:pt x="505293" y="1003078"/>
                  </a:lnTo>
                  <a:lnTo>
                    <a:pt x="505320" y="1003300"/>
                  </a:lnTo>
                  <a:lnTo>
                    <a:pt x="478864" y="1028700"/>
                  </a:lnTo>
                  <a:lnTo>
                    <a:pt x="543155" y="1028700"/>
                  </a:lnTo>
                  <a:lnTo>
                    <a:pt x="541447" y="1016000"/>
                  </a:lnTo>
                  <a:lnTo>
                    <a:pt x="568387" y="1016000"/>
                  </a:lnTo>
                  <a:lnTo>
                    <a:pt x="576900" y="1003300"/>
                  </a:lnTo>
                  <a:lnTo>
                    <a:pt x="516966" y="1003300"/>
                  </a:lnTo>
                  <a:lnTo>
                    <a:pt x="516486" y="990600"/>
                  </a:lnTo>
                  <a:close/>
                </a:path>
                <a:path w="2072004" h="1358900">
                  <a:moveTo>
                    <a:pt x="504423" y="995834"/>
                  </a:moveTo>
                  <a:lnTo>
                    <a:pt x="494269" y="1003300"/>
                  </a:lnTo>
                  <a:lnTo>
                    <a:pt x="487687" y="1003300"/>
                  </a:lnTo>
                  <a:lnTo>
                    <a:pt x="486056" y="1016000"/>
                  </a:lnTo>
                  <a:lnTo>
                    <a:pt x="491312" y="1016000"/>
                  </a:lnTo>
                  <a:lnTo>
                    <a:pt x="505183" y="1003300"/>
                  </a:lnTo>
                  <a:lnTo>
                    <a:pt x="505293" y="1003078"/>
                  </a:lnTo>
                  <a:lnTo>
                    <a:pt x="504423" y="995834"/>
                  </a:lnTo>
                  <a:close/>
                </a:path>
                <a:path w="2072004" h="1358900">
                  <a:moveTo>
                    <a:pt x="591886" y="990600"/>
                  </a:moveTo>
                  <a:lnTo>
                    <a:pt x="520102" y="990600"/>
                  </a:lnTo>
                  <a:lnTo>
                    <a:pt x="519217" y="1003300"/>
                  </a:lnTo>
                  <a:lnTo>
                    <a:pt x="585802" y="1003300"/>
                  </a:lnTo>
                  <a:lnTo>
                    <a:pt x="591886" y="990600"/>
                  </a:lnTo>
                  <a:close/>
                </a:path>
                <a:path w="2072004" h="1358900">
                  <a:moveTo>
                    <a:pt x="511543" y="990600"/>
                  </a:moveTo>
                  <a:lnTo>
                    <a:pt x="503794" y="990600"/>
                  </a:lnTo>
                  <a:lnTo>
                    <a:pt x="504423" y="995834"/>
                  </a:lnTo>
                  <a:lnTo>
                    <a:pt x="511543" y="990600"/>
                  </a:lnTo>
                  <a:close/>
                </a:path>
                <a:path w="2072004" h="1358900">
                  <a:moveTo>
                    <a:pt x="612532" y="977900"/>
                  </a:moveTo>
                  <a:lnTo>
                    <a:pt x="543647" y="977900"/>
                  </a:lnTo>
                  <a:lnTo>
                    <a:pt x="534104" y="990600"/>
                  </a:lnTo>
                  <a:lnTo>
                    <a:pt x="602019" y="990600"/>
                  </a:lnTo>
                  <a:lnTo>
                    <a:pt x="612532" y="977900"/>
                  </a:lnTo>
                  <a:close/>
                </a:path>
                <a:path w="2072004" h="1358900">
                  <a:moveTo>
                    <a:pt x="535852" y="965200"/>
                  </a:moveTo>
                  <a:lnTo>
                    <a:pt x="530088" y="977900"/>
                  </a:lnTo>
                  <a:lnTo>
                    <a:pt x="532419" y="977900"/>
                  </a:lnTo>
                  <a:lnTo>
                    <a:pt x="535852" y="965200"/>
                  </a:lnTo>
                  <a:close/>
                </a:path>
                <a:path w="2072004" h="1358900">
                  <a:moveTo>
                    <a:pt x="556477" y="965200"/>
                  </a:moveTo>
                  <a:lnTo>
                    <a:pt x="549890" y="965200"/>
                  </a:lnTo>
                  <a:lnTo>
                    <a:pt x="552408" y="977900"/>
                  </a:lnTo>
                  <a:lnTo>
                    <a:pt x="556477" y="965200"/>
                  </a:lnTo>
                  <a:close/>
                </a:path>
                <a:path w="2072004" h="1358900">
                  <a:moveTo>
                    <a:pt x="658052" y="952500"/>
                  </a:moveTo>
                  <a:lnTo>
                    <a:pt x="565007" y="952500"/>
                  </a:lnTo>
                  <a:lnTo>
                    <a:pt x="570757" y="965200"/>
                  </a:lnTo>
                  <a:lnTo>
                    <a:pt x="561191" y="977900"/>
                  </a:lnTo>
                  <a:lnTo>
                    <a:pt x="592651" y="977900"/>
                  </a:lnTo>
                  <a:lnTo>
                    <a:pt x="596837" y="965200"/>
                  </a:lnTo>
                  <a:lnTo>
                    <a:pt x="648801" y="965200"/>
                  </a:lnTo>
                  <a:lnTo>
                    <a:pt x="658052" y="952500"/>
                  </a:lnTo>
                  <a:close/>
                </a:path>
                <a:path w="2072004" h="1358900">
                  <a:moveTo>
                    <a:pt x="627662" y="965200"/>
                  </a:moveTo>
                  <a:lnTo>
                    <a:pt x="617804" y="965200"/>
                  </a:lnTo>
                  <a:lnTo>
                    <a:pt x="613185" y="977900"/>
                  </a:lnTo>
                  <a:lnTo>
                    <a:pt x="625728" y="977900"/>
                  </a:lnTo>
                  <a:lnTo>
                    <a:pt x="627662" y="965200"/>
                  </a:lnTo>
                  <a:close/>
                </a:path>
                <a:path w="2072004" h="1358900">
                  <a:moveTo>
                    <a:pt x="583424" y="939800"/>
                  </a:moveTo>
                  <a:lnTo>
                    <a:pt x="575093" y="952500"/>
                  </a:lnTo>
                  <a:lnTo>
                    <a:pt x="579982" y="952500"/>
                  </a:lnTo>
                  <a:lnTo>
                    <a:pt x="583424" y="939800"/>
                  </a:lnTo>
                  <a:close/>
                </a:path>
                <a:path w="2072004" h="1358900">
                  <a:moveTo>
                    <a:pt x="593175" y="939800"/>
                  </a:moveTo>
                  <a:lnTo>
                    <a:pt x="592813" y="939800"/>
                  </a:lnTo>
                  <a:lnTo>
                    <a:pt x="583988" y="952500"/>
                  </a:lnTo>
                  <a:lnTo>
                    <a:pt x="587171" y="952500"/>
                  </a:lnTo>
                  <a:lnTo>
                    <a:pt x="593175" y="939800"/>
                  </a:lnTo>
                  <a:close/>
                </a:path>
                <a:path w="2072004" h="1358900">
                  <a:moveTo>
                    <a:pt x="652275" y="939800"/>
                  </a:moveTo>
                  <a:lnTo>
                    <a:pt x="596618" y="939800"/>
                  </a:lnTo>
                  <a:lnTo>
                    <a:pt x="593944" y="952500"/>
                  </a:lnTo>
                  <a:lnTo>
                    <a:pt x="651343" y="952500"/>
                  </a:lnTo>
                  <a:lnTo>
                    <a:pt x="652275" y="939800"/>
                  </a:lnTo>
                  <a:close/>
                </a:path>
                <a:path w="2072004" h="1358900">
                  <a:moveTo>
                    <a:pt x="668939" y="939800"/>
                  </a:moveTo>
                  <a:lnTo>
                    <a:pt x="651343" y="952500"/>
                  </a:lnTo>
                  <a:lnTo>
                    <a:pt x="667117" y="952500"/>
                  </a:lnTo>
                  <a:lnTo>
                    <a:pt x="668939" y="939800"/>
                  </a:lnTo>
                  <a:close/>
                </a:path>
                <a:path w="2072004" h="1358900">
                  <a:moveTo>
                    <a:pt x="606326" y="930094"/>
                  </a:moveTo>
                  <a:lnTo>
                    <a:pt x="597900" y="939800"/>
                  </a:lnTo>
                  <a:lnTo>
                    <a:pt x="607258" y="939800"/>
                  </a:lnTo>
                  <a:lnTo>
                    <a:pt x="606326" y="930094"/>
                  </a:lnTo>
                  <a:close/>
                </a:path>
                <a:path w="2072004" h="1358900">
                  <a:moveTo>
                    <a:pt x="628253" y="914400"/>
                  </a:moveTo>
                  <a:lnTo>
                    <a:pt x="621706" y="914400"/>
                  </a:lnTo>
                  <a:lnTo>
                    <a:pt x="608926" y="927100"/>
                  </a:lnTo>
                  <a:lnTo>
                    <a:pt x="607482" y="928763"/>
                  </a:lnTo>
                  <a:lnTo>
                    <a:pt x="617059" y="939800"/>
                  </a:lnTo>
                  <a:lnTo>
                    <a:pt x="673441" y="939800"/>
                  </a:lnTo>
                  <a:lnTo>
                    <a:pt x="677070" y="927100"/>
                  </a:lnTo>
                  <a:lnTo>
                    <a:pt x="629198" y="927100"/>
                  </a:lnTo>
                  <a:lnTo>
                    <a:pt x="628253" y="914400"/>
                  </a:lnTo>
                  <a:close/>
                </a:path>
                <a:path w="2072004" h="1358900">
                  <a:moveTo>
                    <a:pt x="708575" y="914400"/>
                  </a:moveTo>
                  <a:lnTo>
                    <a:pt x="647665" y="914400"/>
                  </a:lnTo>
                  <a:lnTo>
                    <a:pt x="644241" y="927100"/>
                  </a:lnTo>
                  <a:lnTo>
                    <a:pt x="682823" y="927100"/>
                  </a:lnTo>
                  <a:lnTo>
                    <a:pt x="682847" y="939800"/>
                  </a:lnTo>
                  <a:lnTo>
                    <a:pt x="688041" y="939800"/>
                  </a:lnTo>
                  <a:lnTo>
                    <a:pt x="698614" y="927100"/>
                  </a:lnTo>
                  <a:lnTo>
                    <a:pt x="708575" y="914400"/>
                  </a:lnTo>
                  <a:close/>
                </a:path>
                <a:path w="2072004" h="1358900">
                  <a:moveTo>
                    <a:pt x="606039" y="927100"/>
                  </a:moveTo>
                  <a:lnTo>
                    <a:pt x="606326" y="930094"/>
                  </a:lnTo>
                  <a:lnTo>
                    <a:pt x="607482" y="928763"/>
                  </a:lnTo>
                  <a:lnTo>
                    <a:pt x="606039" y="927100"/>
                  </a:lnTo>
                  <a:close/>
                </a:path>
                <a:path w="2072004" h="1358900">
                  <a:moveTo>
                    <a:pt x="643798" y="914400"/>
                  </a:moveTo>
                  <a:lnTo>
                    <a:pt x="640244" y="914400"/>
                  </a:lnTo>
                  <a:lnTo>
                    <a:pt x="633440" y="927100"/>
                  </a:lnTo>
                  <a:lnTo>
                    <a:pt x="640596" y="927100"/>
                  </a:lnTo>
                  <a:lnTo>
                    <a:pt x="643798" y="914400"/>
                  </a:lnTo>
                  <a:close/>
                </a:path>
                <a:path w="2072004" h="1358900">
                  <a:moveTo>
                    <a:pt x="665397" y="901700"/>
                  </a:moveTo>
                  <a:lnTo>
                    <a:pt x="657828" y="901700"/>
                  </a:lnTo>
                  <a:lnTo>
                    <a:pt x="648875" y="914400"/>
                  </a:lnTo>
                  <a:lnTo>
                    <a:pt x="664432" y="914400"/>
                  </a:lnTo>
                  <a:lnTo>
                    <a:pt x="665397" y="901700"/>
                  </a:lnTo>
                  <a:close/>
                </a:path>
                <a:path w="2072004" h="1358900">
                  <a:moveTo>
                    <a:pt x="712218" y="901700"/>
                  </a:moveTo>
                  <a:lnTo>
                    <a:pt x="666926" y="901700"/>
                  </a:lnTo>
                  <a:lnTo>
                    <a:pt x="667208" y="914400"/>
                  </a:lnTo>
                  <a:lnTo>
                    <a:pt x="713185" y="914400"/>
                  </a:lnTo>
                  <a:lnTo>
                    <a:pt x="712218" y="901700"/>
                  </a:lnTo>
                  <a:close/>
                </a:path>
                <a:path w="2072004" h="1358900">
                  <a:moveTo>
                    <a:pt x="720218" y="901700"/>
                  </a:moveTo>
                  <a:lnTo>
                    <a:pt x="717608" y="901700"/>
                  </a:lnTo>
                  <a:lnTo>
                    <a:pt x="716456" y="914400"/>
                  </a:lnTo>
                  <a:lnTo>
                    <a:pt x="719868" y="914400"/>
                  </a:lnTo>
                  <a:lnTo>
                    <a:pt x="720218" y="901700"/>
                  </a:lnTo>
                  <a:close/>
                </a:path>
                <a:path w="2072004" h="1358900">
                  <a:moveTo>
                    <a:pt x="757304" y="889000"/>
                  </a:moveTo>
                  <a:lnTo>
                    <a:pt x="666929" y="889000"/>
                  </a:lnTo>
                  <a:lnTo>
                    <a:pt x="660799" y="901700"/>
                  </a:lnTo>
                  <a:lnTo>
                    <a:pt x="734910" y="901700"/>
                  </a:lnTo>
                  <a:lnTo>
                    <a:pt x="723944" y="914400"/>
                  </a:lnTo>
                  <a:lnTo>
                    <a:pt x="738798" y="901700"/>
                  </a:lnTo>
                  <a:lnTo>
                    <a:pt x="757304" y="889000"/>
                  </a:lnTo>
                  <a:close/>
                </a:path>
                <a:path w="2072004" h="1358900">
                  <a:moveTo>
                    <a:pt x="680212" y="876300"/>
                  </a:moveTo>
                  <a:lnTo>
                    <a:pt x="672276" y="889000"/>
                  </a:lnTo>
                  <a:lnTo>
                    <a:pt x="675915" y="889000"/>
                  </a:lnTo>
                  <a:lnTo>
                    <a:pt x="680212" y="876300"/>
                  </a:lnTo>
                  <a:close/>
                </a:path>
                <a:path w="2072004" h="1358900">
                  <a:moveTo>
                    <a:pt x="692755" y="876300"/>
                  </a:moveTo>
                  <a:lnTo>
                    <a:pt x="684182" y="889000"/>
                  </a:lnTo>
                  <a:lnTo>
                    <a:pt x="692183" y="889000"/>
                  </a:lnTo>
                  <a:lnTo>
                    <a:pt x="692755" y="876300"/>
                  </a:lnTo>
                  <a:close/>
                </a:path>
                <a:path w="2072004" h="1358900">
                  <a:moveTo>
                    <a:pt x="772244" y="876300"/>
                  </a:moveTo>
                  <a:lnTo>
                    <a:pt x="696965" y="876300"/>
                  </a:lnTo>
                  <a:lnTo>
                    <a:pt x="695650" y="889000"/>
                  </a:lnTo>
                  <a:lnTo>
                    <a:pt x="761413" y="889000"/>
                  </a:lnTo>
                  <a:lnTo>
                    <a:pt x="772244" y="876300"/>
                  </a:lnTo>
                  <a:close/>
                </a:path>
                <a:path w="2072004" h="1358900">
                  <a:moveTo>
                    <a:pt x="706797" y="857928"/>
                  </a:moveTo>
                  <a:lnTo>
                    <a:pt x="698451" y="863600"/>
                  </a:lnTo>
                  <a:lnTo>
                    <a:pt x="685681" y="876300"/>
                  </a:lnTo>
                  <a:lnTo>
                    <a:pt x="707209" y="876300"/>
                  </a:lnTo>
                  <a:lnTo>
                    <a:pt x="711520" y="863600"/>
                  </a:lnTo>
                  <a:lnTo>
                    <a:pt x="706769" y="863600"/>
                  </a:lnTo>
                  <a:lnTo>
                    <a:pt x="706797" y="857928"/>
                  </a:lnTo>
                  <a:close/>
                </a:path>
                <a:path w="2072004" h="1358900">
                  <a:moveTo>
                    <a:pt x="718871" y="863600"/>
                  </a:moveTo>
                  <a:lnTo>
                    <a:pt x="718038" y="863600"/>
                  </a:lnTo>
                  <a:lnTo>
                    <a:pt x="712469" y="876300"/>
                  </a:lnTo>
                  <a:lnTo>
                    <a:pt x="714695" y="873562"/>
                  </a:lnTo>
                  <a:lnTo>
                    <a:pt x="718871" y="863600"/>
                  </a:lnTo>
                  <a:close/>
                </a:path>
                <a:path w="2072004" h="1358900">
                  <a:moveTo>
                    <a:pt x="760252" y="850900"/>
                  </a:moveTo>
                  <a:lnTo>
                    <a:pt x="740164" y="850900"/>
                  </a:lnTo>
                  <a:lnTo>
                    <a:pt x="722792" y="863600"/>
                  </a:lnTo>
                  <a:lnTo>
                    <a:pt x="714695" y="873562"/>
                  </a:lnTo>
                  <a:lnTo>
                    <a:pt x="713547" y="876300"/>
                  </a:lnTo>
                  <a:lnTo>
                    <a:pt x="783536" y="876300"/>
                  </a:lnTo>
                  <a:lnTo>
                    <a:pt x="786356" y="863600"/>
                  </a:lnTo>
                  <a:lnTo>
                    <a:pt x="761763" y="863600"/>
                  </a:lnTo>
                  <a:lnTo>
                    <a:pt x="760252" y="850900"/>
                  </a:lnTo>
                  <a:close/>
                </a:path>
                <a:path w="2072004" h="1358900">
                  <a:moveTo>
                    <a:pt x="723606" y="850900"/>
                  </a:moveTo>
                  <a:lnTo>
                    <a:pt x="717138" y="850900"/>
                  </a:lnTo>
                  <a:lnTo>
                    <a:pt x="706797" y="857928"/>
                  </a:lnTo>
                  <a:lnTo>
                    <a:pt x="706769" y="863600"/>
                  </a:lnTo>
                  <a:lnTo>
                    <a:pt x="718038" y="863600"/>
                  </a:lnTo>
                  <a:lnTo>
                    <a:pt x="723606" y="850900"/>
                  </a:lnTo>
                  <a:close/>
                </a:path>
                <a:path w="2072004" h="1358900">
                  <a:moveTo>
                    <a:pt x="802123" y="850900"/>
                  </a:moveTo>
                  <a:lnTo>
                    <a:pt x="771865" y="850900"/>
                  </a:lnTo>
                  <a:lnTo>
                    <a:pt x="761763" y="863600"/>
                  </a:lnTo>
                  <a:lnTo>
                    <a:pt x="797941" y="863600"/>
                  </a:lnTo>
                  <a:lnTo>
                    <a:pt x="802123" y="850900"/>
                  </a:lnTo>
                  <a:close/>
                </a:path>
                <a:path w="2072004" h="1358900">
                  <a:moveTo>
                    <a:pt x="811378" y="850900"/>
                  </a:moveTo>
                  <a:lnTo>
                    <a:pt x="805608" y="850900"/>
                  </a:lnTo>
                  <a:lnTo>
                    <a:pt x="801659" y="863600"/>
                  </a:lnTo>
                  <a:lnTo>
                    <a:pt x="807481" y="863600"/>
                  </a:lnTo>
                  <a:lnTo>
                    <a:pt x="811378" y="850900"/>
                  </a:lnTo>
                  <a:close/>
                </a:path>
                <a:path w="2072004" h="1358900">
                  <a:moveTo>
                    <a:pt x="828641" y="838200"/>
                  </a:moveTo>
                  <a:lnTo>
                    <a:pt x="744349" y="838200"/>
                  </a:lnTo>
                  <a:lnTo>
                    <a:pt x="738423" y="850900"/>
                  </a:lnTo>
                  <a:lnTo>
                    <a:pt x="830667" y="850900"/>
                  </a:lnTo>
                  <a:lnTo>
                    <a:pt x="828641" y="838200"/>
                  </a:lnTo>
                  <a:close/>
                </a:path>
                <a:path w="2072004" h="1358900">
                  <a:moveTo>
                    <a:pt x="837393" y="825500"/>
                  </a:moveTo>
                  <a:lnTo>
                    <a:pt x="772581" y="825500"/>
                  </a:lnTo>
                  <a:lnTo>
                    <a:pt x="775762" y="838200"/>
                  </a:lnTo>
                  <a:lnTo>
                    <a:pt x="827590" y="838200"/>
                  </a:lnTo>
                  <a:lnTo>
                    <a:pt x="837393" y="825500"/>
                  </a:lnTo>
                  <a:close/>
                </a:path>
                <a:path w="2072004" h="1358900">
                  <a:moveTo>
                    <a:pt x="852417" y="825500"/>
                  </a:moveTo>
                  <a:lnTo>
                    <a:pt x="837393" y="825500"/>
                  </a:lnTo>
                  <a:lnTo>
                    <a:pt x="846995" y="838200"/>
                  </a:lnTo>
                  <a:lnTo>
                    <a:pt x="852417" y="825500"/>
                  </a:lnTo>
                  <a:close/>
                </a:path>
                <a:path w="2072004" h="1358900">
                  <a:moveTo>
                    <a:pt x="804174" y="800100"/>
                  </a:moveTo>
                  <a:lnTo>
                    <a:pt x="801061" y="800100"/>
                  </a:lnTo>
                  <a:lnTo>
                    <a:pt x="796980" y="812800"/>
                  </a:lnTo>
                  <a:lnTo>
                    <a:pt x="791221" y="825500"/>
                  </a:lnTo>
                  <a:lnTo>
                    <a:pt x="841987" y="825500"/>
                  </a:lnTo>
                  <a:lnTo>
                    <a:pt x="837621" y="812800"/>
                  </a:lnTo>
                  <a:lnTo>
                    <a:pt x="807003" y="812800"/>
                  </a:lnTo>
                  <a:lnTo>
                    <a:pt x="804174" y="800100"/>
                  </a:lnTo>
                  <a:close/>
                </a:path>
                <a:path w="2072004" h="1358900">
                  <a:moveTo>
                    <a:pt x="876160" y="812800"/>
                  </a:moveTo>
                  <a:lnTo>
                    <a:pt x="864135" y="812800"/>
                  </a:lnTo>
                  <a:lnTo>
                    <a:pt x="872660" y="825500"/>
                  </a:lnTo>
                  <a:lnTo>
                    <a:pt x="876160" y="812800"/>
                  </a:lnTo>
                  <a:close/>
                </a:path>
                <a:path w="2072004" h="1358900">
                  <a:moveTo>
                    <a:pt x="843787" y="800100"/>
                  </a:moveTo>
                  <a:lnTo>
                    <a:pt x="804174" y="800100"/>
                  </a:lnTo>
                  <a:lnTo>
                    <a:pt x="811627" y="812800"/>
                  </a:lnTo>
                  <a:lnTo>
                    <a:pt x="848035" y="812800"/>
                  </a:lnTo>
                  <a:lnTo>
                    <a:pt x="847203" y="806551"/>
                  </a:lnTo>
                  <a:lnTo>
                    <a:pt x="843787" y="800100"/>
                  </a:lnTo>
                  <a:close/>
                </a:path>
                <a:path w="2072004" h="1358900">
                  <a:moveTo>
                    <a:pt x="889920" y="800100"/>
                  </a:moveTo>
                  <a:lnTo>
                    <a:pt x="846343" y="800100"/>
                  </a:lnTo>
                  <a:lnTo>
                    <a:pt x="847203" y="806551"/>
                  </a:lnTo>
                  <a:lnTo>
                    <a:pt x="850511" y="812800"/>
                  </a:lnTo>
                  <a:lnTo>
                    <a:pt x="883528" y="812800"/>
                  </a:lnTo>
                  <a:lnTo>
                    <a:pt x="889920" y="800100"/>
                  </a:lnTo>
                  <a:close/>
                </a:path>
                <a:path w="2072004" h="1358900">
                  <a:moveTo>
                    <a:pt x="846343" y="800100"/>
                  </a:moveTo>
                  <a:lnTo>
                    <a:pt x="843787" y="800100"/>
                  </a:lnTo>
                  <a:lnTo>
                    <a:pt x="847203" y="806551"/>
                  </a:lnTo>
                  <a:lnTo>
                    <a:pt x="846343" y="800100"/>
                  </a:lnTo>
                  <a:close/>
                </a:path>
                <a:path w="2072004" h="1358900">
                  <a:moveTo>
                    <a:pt x="813302" y="787400"/>
                  </a:moveTo>
                  <a:lnTo>
                    <a:pt x="810233" y="800100"/>
                  </a:lnTo>
                  <a:lnTo>
                    <a:pt x="816242" y="800100"/>
                  </a:lnTo>
                  <a:lnTo>
                    <a:pt x="813302" y="787400"/>
                  </a:lnTo>
                  <a:close/>
                </a:path>
                <a:path w="2072004" h="1358900">
                  <a:moveTo>
                    <a:pt x="830347" y="787400"/>
                  </a:moveTo>
                  <a:lnTo>
                    <a:pt x="816132" y="787400"/>
                  </a:lnTo>
                  <a:lnTo>
                    <a:pt x="820727" y="800100"/>
                  </a:lnTo>
                  <a:lnTo>
                    <a:pt x="838790" y="800100"/>
                  </a:lnTo>
                  <a:lnTo>
                    <a:pt x="830347" y="787400"/>
                  </a:lnTo>
                  <a:close/>
                </a:path>
                <a:path w="2072004" h="1358900">
                  <a:moveTo>
                    <a:pt x="835808" y="774700"/>
                  </a:moveTo>
                  <a:lnTo>
                    <a:pt x="830347" y="787400"/>
                  </a:lnTo>
                  <a:lnTo>
                    <a:pt x="838790" y="800100"/>
                  </a:lnTo>
                  <a:lnTo>
                    <a:pt x="841515" y="800100"/>
                  </a:lnTo>
                  <a:lnTo>
                    <a:pt x="832678" y="787400"/>
                  </a:lnTo>
                  <a:lnTo>
                    <a:pt x="839720" y="787400"/>
                  </a:lnTo>
                  <a:lnTo>
                    <a:pt x="835808" y="774700"/>
                  </a:lnTo>
                  <a:close/>
                </a:path>
                <a:path w="2072004" h="1358900">
                  <a:moveTo>
                    <a:pt x="900574" y="787400"/>
                  </a:moveTo>
                  <a:lnTo>
                    <a:pt x="832678" y="787400"/>
                  </a:lnTo>
                  <a:lnTo>
                    <a:pt x="841515" y="800100"/>
                  </a:lnTo>
                  <a:lnTo>
                    <a:pt x="900859" y="800100"/>
                  </a:lnTo>
                  <a:lnTo>
                    <a:pt x="900574" y="787400"/>
                  </a:lnTo>
                  <a:close/>
                </a:path>
                <a:path w="2072004" h="1358900">
                  <a:moveTo>
                    <a:pt x="855932" y="774700"/>
                  </a:moveTo>
                  <a:lnTo>
                    <a:pt x="844387" y="774700"/>
                  </a:lnTo>
                  <a:lnTo>
                    <a:pt x="842455" y="787400"/>
                  </a:lnTo>
                  <a:lnTo>
                    <a:pt x="850250" y="787400"/>
                  </a:lnTo>
                  <a:lnTo>
                    <a:pt x="855932" y="774700"/>
                  </a:lnTo>
                  <a:close/>
                </a:path>
                <a:path w="2072004" h="1358900">
                  <a:moveTo>
                    <a:pt x="895015" y="774700"/>
                  </a:moveTo>
                  <a:lnTo>
                    <a:pt x="855932" y="774700"/>
                  </a:lnTo>
                  <a:lnTo>
                    <a:pt x="852829" y="787400"/>
                  </a:lnTo>
                  <a:lnTo>
                    <a:pt x="896034" y="787400"/>
                  </a:lnTo>
                  <a:lnTo>
                    <a:pt x="895015" y="774700"/>
                  </a:lnTo>
                  <a:close/>
                </a:path>
                <a:path w="2072004" h="1358900">
                  <a:moveTo>
                    <a:pt x="917991" y="774700"/>
                  </a:moveTo>
                  <a:lnTo>
                    <a:pt x="895015" y="774700"/>
                  </a:lnTo>
                  <a:lnTo>
                    <a:pt x="896034" y="787400"/>
                  </a:lnTo>
                  <a:lnTo>
                    <a:pt x="909071" y="787400"/>
                  </a:lnTo>
                  <a:lnTo>
                    <a:pt x="917991" y="774700"/>
                  </a:lnTo>
                  <a:close/>
                </a:path>
                <a:path w="2072004" h="1358900">
                  <a:moveTo>
                    <a:pt x="930495" y="774700"/>
                  </a:moveTo>
                  <a:lnTo>
                    <a:pt x="919851" y="774700"/>
                  </a:lnTo>
                  <a:lnTo>
                    <a:pt x="921677" y="787400"/>
                  </a:lnTo>
                  <a:lnTo>
                    <a:pt x="930495" y="774700"/>
                  </a:lnTo>
                  <a:close/>
                </a:path>
                <a:path w="2072004" h="1358900">
                  <a:moveTo>
                    <a:pt x="879822" y="749300"/>
                  </a:moveTo>
                  <a:lnTo>
                    <a:pt x="861167" y="762000"/>
                  </a:lnTo>
                  <a:lnTo>
                    <a:pt x="853294" y="774700"/>
                  </a:lnTo>
                  <a:lnTo>
                    <a:pt x="860875" y="774700"/>
                  </a:lnTo>
                  <a:lnTo>
                    <a:pt x="868525" y="762000"/>
                  </a:lnTo>
                  <a:lnTo>
                    <a:pt x="880234" y="762000"/>
                  </a:lnTo>
                  <a:lnTo>
                    <a:pt x="879822" y="749300"/>
                  </a:lnTo>
                  <a:close/>
                </a:path>
                <a:path w="2072004" h="1358900">
                  <a:moveTo>
                    <a:pt x="880234" y="762000"/>
                  </a:moveTo>
                  <a:lnTo>
                    <a:pt x="868525" y="762000"/>
                  </a:lnTo>
                  <a:lnTo>
                    <a:pt x="873762" y="774700"/>
                  </a:lnTo>
                  <a:lnTo>
                    <a:pt x="875602" y="774700"/>
                  </a:lnTo>
                  <a:lnTo>
                    <a:pt x="880234" y="762000"/>
                  </a:lnTo>
                  <a:close/>
                </a:path>
                <a:path w="2072004" h="1358900">
                  <a:moveTo>
                    <a:pt x="924116" y="762000"/>
                  </a:moveTo>
                  <a:lnTo>
                    <a:pt x="884337" y="762000"/>
                  </a:lnTo>
                  <a:lnTo>
                    <a:pt x="875602" y="774700"/>
                  </a:lnTo>
                  <a:lnTo>
                    <a:pt x="908183" y="774700"/>
                  </a:lnTo>
                  <a:lnTo>
                    <a:pt x="924116" y="762000"/>
                  </a:lnTo>
                  <a:close/>
                </a:path>
                <a:path w="2072004" h="1358900">
                  <a:moveTo>
                    <a:pt x="933454" y="762000"/>
                  </a:moveTo>
                  <a:lnTo>
                    <a:pt x="924116" y="762000"/>
                  </a:lnTo>
                  <a:lnTo>
                    <a:pt x="923302" y="774700"/>
                  </a:lnTo>
                  <a:lnTo>
                    <a:pt x="933454" y="762000"/>
                  </a:lnTo>
                  <a:close/>
                </a:path>
                <a:path w="2072004" h="1358900">
                  <a:moveTo>
                    <a:pt x="944476" y="762000"/>
                  </a:moveTo>
                  <a:lnTo>
                    <a:pt x="941735" y="762000"/>
                  </a:lnTo>
                  <a:lnTo>
                    <a:pt x="935308" y="774700"/>
                  </a:lnTo>
                  <a:lnTo>
                    <a:pt x="939662" y="774700"/>
                  </a:lnTo>
                  <a:lnTo>
                    <a:pt x="944476" y="762000"/>
                  </a:lnTo>
                  <a:close/>
                </a:path>
                <a:path w="2072004" h="1358900">
                  <a:moveTo>
                    <a:pt x="896070" y="736600"/>
                  </a:moveTo>
                  <a:lnTo>
                    <a:pt x="890253" y="736600"/>
                  </a:lnTo>
                  <a:lnTo>
                    <a:pt x="887524" y="749300"/>
                  </a:lnTo>
                  <a:lnTo>
                    <a:pt x="888391" y="762000"/>
                  </a:lnTo>
                  <a:lnTo>
                    <a:pt x="951443" y="762000"/>
                  </a:lnTo>
                  <a:lnTo>
                    <a:pt x="967074" y="749300"/>
                  </a:lnTo>
                  <a:lnTo>
                    <a:pt x="892851" y="749300"/>
                  </a:lnTo>
                  <a:lnTo>
                    <a:pt x="896070" y="736600"/>
                  </a:lnTo>
                  <a:close/>
                </a:path>
                <a:path w="2072004" h="1358900">
                  <a:moveTo>
                    <a:pt x="905096" y="736600"/>
                  </a:moveTo>
                  <a:lnTo>
                    <a:pt x="896070" y="736600"/>
                  </a:lnTo>
                  <a:lnTo>
                    <a:pt x="893510" y="749300"/>
                  </a:lnTo>
                  <a:lnTo>
                    <a:pt x="901536" y="749300"/>
                  </a:lnTo>
                  <a:lnTo>
                    <a:pt x="905096" y="736600"/>
                  </a:lnTo>
                  <a:close/>
                </a:path>
                <a:path w="2072004" h="1358900">
                  <a:moveTo>
                    <a:pt x="927189" y="736600"/>
                  </a:moveTo>
                  <a:lnTo>
                    <a:pt x="914198" y="749300"/>
                  </a:lnTo>
                  <a:lnTo>
                    <a:pt x="924617" y="749300"/>
                  </a:lnTo>
                  <a:lnTo>
                    <a:pt x="927189" y="736600"/>
                  </a:lnTo>
                  <a:close/>
                </a:path>
                <a:path w="2072004" h="1358900">
                  <a:moveTo>
                    <a:pt x="995230" y="736600"/>
                  </a:moveTo>
                  <a:lnTo>
                    <a:pt x="939240" y="736600"/>
                  </a:lnTo>
                  <a:lnTo>
                    <a:pt x="924617" y="749300"/>
                  </a:lnTo>
                  <a:lnTo>
                    <a:pt x="986821" y="749300"/>
                  </a:lnTo>
                  <a:lnTo>
                    <a:pt x="995230" y="736600"/>
                  </a:lnTo>
                  <a:close/>
                </a:path>
                <a:path w="2072004" h="1358900">
                  <a:moveTo>
                    <a:pt x="936116" y="723900"/>
                  </a:moveTo>
                  <a:lnTo>
                    <a:pt x="933525" y="723900"/>
                  </a:lnTo>
                  <a:lnTo>
                    <a:pt x="930035" y="736600"/>
                  </a:lnTo>
                  <a:lnTo>
                    <a:pt x="931726" y="736600"/>
                  </a:lnTo>
                  <a:lnTo>
                    <a:pt x="936116" y="723900"/>
                  </a:lnTo>
                  <a:close/>
                </a:path>
                <a:path w="2072004" h="1358900">
                  <a:moveTo>
                    <a:pt x="1001237" y="723900"/>
                  </a:moveTo>
                  <a:lnTo>
                    <a:pt x="942875" y="723900"/>
                  </a:lnTo>
                  <a:lnTo>
                    <a:pt x="942282" y="736600"/>
                  </a:lnTo>
                  <a:lnTo>
                    <a:pt x="992949" y="736600"/>
                  </a:lnTo>
                  <a:lnTo>
                    <a:pt x="1001237" y="723900"/>
                  </a:lnTo>
                  <a:close/>
                </a:path>
                <a:path w="2072004" h="1358900">
                  <a:moveTo>
                    <a:pt x="1003106" y="723900"/>
                  </a:moveTo>
                  <a:lnTo>
                    <a:pt x="998538" y="736600"/>
                  </a:lnTo>
                  <a:lnTo>
                    <a:pt x="1004325" y="736600"/>
                  </a:lnTo>
                  <a:lnTo>
                    <a:pt x="1003106" y="723900"/>
                  </a:lnTo>
                  <a:close/>
                </a:path>
                <a:path w="2072004" h="1358900">
                  <a:moveTo>
                    <a:pt x="1002099" y="685800"/>
                  </a:moveTo>
                  <a:lnTo>
                    <a:pt x="992422" y="685800"/>
                  </a:lnTo>
                  <a:lnTo>
                    <a:pt x="989914" y="698500"/>
                  </a:lnTo>
                  <a:lnTo>
                    <a:pt x="972415" y="711200"/>
                  </a:lnTo>
                  <a:lnTo>
                    <a:pt x="950968" y="711200"/>
                  </a:lnTo>
                  <a:lnTo>
                    <a:pt x="952559" y="723900"/>
                  </a:lnTo>
                  <a:lnTo>
                    <a:pt x="1017350" y="723900"/>
                  </a:lnTo>
                  <a:lnTo>
                    <a:pt x="1041234" y="711200"/>
                  </a:lnTo>
                  <a:lnTo>
                    <a:pt x="1044220" y="698500"/>
                  </a:lnTo>
                  <a:lnTo>
                    <a:pt x="996179" y="698500"/>
                  </a:lnTo>
                  <a:lnTo>
                    <a:pt x="1002099" y="685800"/>
                  </a:lnTo>
                  <a:close/>
                </a:path>
                <a:path w="2072004" h="1358900">
                  <a:moveTo>
                    <a:pt x="977568" y="698500"/>
                  </a:moveTo>
                  <a:lnTo>
                    <a:pt x="961455" y="698500"/>
                  </a:lnTo>
                  <a:lnTo>
                    <a:pt x="957328" y="711200"/>
                  </a:lnTo>
                  <a:lnTo>
                    <a:pt x="972415" y="711200"/>
                  </a:lnTo>
                  <a:lnTo>
                    <a:pt x="977568" y="698500"/>
                  </a:lnTo>
                  <a:close/>
                </a:path>
                <a:path w="2072004" h="1358900">
                  <a:moveTo>
                    <a:pt x="1036627" y="685800"/>
                  </a:moveTo>
                  <a:lnTo>
                    <a:pt x="1002099" y="685800"/>
                  </a:lnTo>
                  <a:lnTo>
                    <a:pt x="999253" y="698500"/>
                  </a:lnTo>
                  <a:lnTo>
                    <a:pt x="1042805" y="698500"/>
                  </a:lnTo>
                  <a:lnTo>
                    <a:pt x="1042039" y="694852"/>
                  </a:lnTo>
                  <a:lnTo>
                    <a:pt x="1036627" y="685800"/>
                  </a:lnTo>
                  <a:close/>
                </a:path>
                <a:path w="2072004" h="1358900">
                  <a:moveTo>
                    <a:pt x="1042039" y="694852"/>
                  </a:moveTo>
                  <a:lnTo>
                    <a:pt x="1042805" y="698500"/>
                  </a:lnTo>
                  <a:lnTo>
                    <a:pt x="1044220" y="698500"/>
                  </a:lnTo>
                  <a:lnTo>
                    <a:pt x="1042039" y="694852"/>
                  </a:lnTo>
                  <a:close/>
                </a:path>
                <a:path w="2072004" h="1358900">
                  <a:moveTo>
                    <a:pt x="1066410" y="685800"/>
                  </a:moveTo>
                  <a:lnTo>
                    <a:pt x="1040138" y="685800"/>
                  </a:lnTo>
                  <a:lnTo>
                    <a:pt x="1042039" y="694852"/>
                  </a:lnTo>
                  <a:lnTo>
                    <a:pt x="1044220" y="698500"/>
                  </a:lnTo>
                  <a:lnTo>
                    <a:pt x="1061625" y="698500"/>
                  </a:lnTo>
                  <a:lnTo>
                    <a:pt x="1066410" y="685800"/>
                  </a:lnTo>
                  <a:close/>
                </a:path>
                <a:path w="2072004" h="1358900">
                  <a:moveTo>
                    <a:pt x="999154" y="673100"/>
                  </a:moveTo>
                  <a:lnTo>
                    <a:pt x="989988" y="673100"/>
                  </a:lnTo>
                  <a:lnTo>
                    <a:pt x="989319" y="685800"/>
                  </a:lnTo>
                  <a:lnTo>
                    <a:pt x="1003948" y="685800"/>
                  </a:lnTo>
                  <a:lnTo>
                    <a:pt x="999154" y="673100"/>
                  </a:lnTo>
                  <a:close/>
                </a:path>
                <a:path w="2072004" h="1358900">
                  <a:moveTo>
                    <a:pt x="1017565" y="673100"/>
                  </a:moveTo>
                  <a:lnTo>
                    <a:pt x="1005024" y="673100"/>
                  </a:lnTo>
                  <a:lnTo>
                    <a:pt x="1005521" y="685800"/>
                  </a:lnTo>
                  <a:lnTo>
                    <a:pt x="1014973" y="685800"/>
                  </a:lnTo>
                  <a:lnTo>
                    <a:pt x="1017565" y="673100"/>
                  </a:lnTo>
                  <a:close/>
                </a:path>
                <a:path w="2072004" h="1358900">
                  <a:moveTo>
                    <a:pt x="1041770" y="673100"/>
                  </a:moveTo>
                  <a:lnTo>
                    <a:pt x="1021012" y="673100"/>
                  </a:lnTo>
                  <a:lnTo>
                    <a:pt x="1014973" y="685800"/>
                  </a:lnTo>
                  <a:lnTo>
                    <a:pt x="1028772" y="685800"/>
                  </a:lnTo>
                  <a:lnTo>
                    <a:pt x="1041770" y="673100"/>
                  </a:lnTo>
                  <a:close/>
                </a:path>
                <a:path w="2072004" h="1358900">
                  <a:moveTo>
                    <a:pt x="1114281" y="647700"/>
                  </a:moveTo>
                  <a:lnTo>
                    <a:pt x="1047033" y="647700"/>
                  </a:lnTo>
                  <a:lnTo>
                    <a:pt x="1050056" y="660400"/>
                  </a:lnTo>
                  <a:lnTo>
                    <a:pt x="1036245" y="673100"/>
                  </a:lnTo>
                  <a:lnTo>
                    <a:pt x="1047883" y="673100"/>
                  </a:lnTo>
                  <a:lnTo>
                    <a:pt x="1050352" y="685800"/>
                  </a:lnTo>
                  <a:lnTo>
                    <a:pt x="1084475" y="685800"/>
                  </a:lnTo>
                  <a:lnTo>
                    <a:pt x="1090531" y="673100"/>
                  </a:lnTo>
                  <a:lnTo>
                    <a:pt x="1110350" y="660400"/>
                  </a:lnTo>
                  <a:lnTo>
                    <a:pt x="1113605" y="660400"/>
                  </a:lnTo>
                  <a:lnTo>
                    <a:pt x="1114281" y="647700"/>
                  </a:lnTo>
                  <a:close/>
                </a:path>
                <a:path w="2072004" h="1358900">
                  <a:moveTo>
                    <a:pt x="1032282" y="660400"/>
                  </a:moveTo>
                  <a:lnTo>
                    <a:pt x="1017856" y="660400"/>
                  </a:lnTo>
                  <a:lnTo>
                    <a:pt x="1015449" y="673100"/>
                  </a:lnTo>
                  <a:lnTo>
                    <a:pt x="1036245" y="673100"/>
                  </a:lnTo>
                  <a:lnTo>
                    <a:pt x="1032282" y="660400"/>
                  </a:lnTo>
                  <a:close/>
                </a:path>
                <a:path w="2072004" h="1358900">
                  <a:moveTo>
                    <a:pt x="1060815" y="635000"/>
                  </a:moveTo>
                  <a:lnTo>
                    <a:pt x="1048854" y="635000"/>
                  </a:lnTo>
                  <a:lnTo>
                    <a:pt x="1045794" y="647700"/>
                  </a:lnTo>
                  <a:lnTo>
                    <a:pt x="1065175" y="647700"/>
                  </a:lnTo>
                  <a:lnTo>
                    <a:pt x="1060815" y="635000"/>
                  </a:lnTo>
                  <a:close/>
                </a:path>
                <a:path w="2072004" h="1358900">
                  <a:moveTo>
                    <a:pt x="1071497" y="622300"/>
                  </a:moveTo>
                  <a:lnTo>
                    <a:pt x="1065175" y="647700"/>
                  </a:lnTo>
                  <a:lnTo>
                    <a:pt x="1139743" y="647700"/>
                  </a:lnTo>
                  <a:lnTo>
                    <a:pt x="1145232" y="635000"/>
                  </a:lnTo>
                  <a:lnTo>
                    <a:pt x="1075935" y="635000"/>
                  </a:lnTo>
                  <a:lnTo>
                    <a:pt x="1071497" y="622300"/>
                  </a:lnTo>
                  <a:close/>
                </a:path>
                <a:path w="2072004" h="1358900">
                  <a:moveTo>
                    <a:pt x="1160599" y="622300"/>
                  </a:moveTo>
                  <a:lnTo>
                    <a:pt x="1099847" y="622300"/>
                  </a:lnTo>
                  <a:lnTo>
                    <a:pt x="1075935" y="635000"/>
                  </a:lnTo>
                  <a:lnTo>
                    <a:pt x="1157862" y="635000"/>
                  </a:lnTo>
                  <a:lnTo>
                    <a:pt x="1160599" y="622300"/>
                  </a:lnTo>
                  <a:close/>
                </a:path>
                <a:path w="2072004" h="1358900">
                  <a:moveTo>
                    <a:pt x="1174517" y="609600"/>
                  </a:moveTo>
                  <a:lnTo>
                    <a:pt x="1095950" y="609600"/>
                  </a:lnTo>
                  <a:lnTo>
                    <a:pt x="1100512" y="622300"/>
                  </a:lnTo>
                  <a:lnTo>
                    <a:pt x="1176724" y="622300"/>
                  </a:lnTo>
                  <a:lnTo>
                    <a:pt x="1174517" y="609600"/>
                  </a:lnTo>
                  <a:close/>
                </a:path>
                <a:path w="2072004" h="1358900">
                  <a:moveTo>
                    <a:pt x="1188563" y="596900"/>
                  </a:moveTo>
                  <a:lnTo>
                    <a:pt x="1123159" y="596900"/>
                  </a:lnTo>
                  <a:lnTo>
                    <a:pt x="1108996" y="609600"/>
                  </a:lnTo>
                  <a:lnTo>
                    <a:pt x="1174354" y="609600"/>
                  </a:lnTo>
                  <a:lnTo>
                    <a:pt x="1188563" y="596900"/>
                  </a:lnTo>
                  <a:close/>
                </a:path>
                <a:path w="2072004" h="1358900">
                  <a:moveTo>
                    <a:pt x="1197430" y="596900"/>
                  </a:moveTo>
                  <a:lnTo>
                    <a:pt x="1188563" y="596900"/>
                  </a:lnTo>
                  <a:lnTo>
                    <a:pt x="1188003" y="609600"/>
                  </a:lnTo>
                  <a:lnTo>
                    <a:pt x="1200241" y="609600"/>
                  </a:lnTo>
                  <a:lnTo>
                    <a:pt x="1198628" y="598602"/>
                  </a:lnTo>
                  <a:lnTo>
                    <a:pt x="1197430" y="596900"/>
                  </a:lnTo>
                  <a:close/>
                </a:path>
                <a:path w="2072004" h="1358900">
                  <a:moveTo>
                    <a:pt x="1207079" y="596900"/>
                  </a:moveTo>
                  <a:lnTo>
                    <a:pt x="1198378" y="596900"/>
                  </a:lnTo>
                  <a:lnTo>
                    <a:pt x="1198628" y="598602"/>
                  </a:lnTo>
                  <a:lnTo>
                    <a:pt x="1206361" y="609600"/>
                  </a:lnTo>
                  <a:lnTo>
                    <a:pt x="1207079" y="596900"/>
                  </a:lnTo>
                  <a:close/>
                </a:path>
                <a:path w="2072004" h="1358900">
                  <a:moveTo>
                    <a:pt x="1148093" y="584200"/>
                  </a:moveTo>
                  <a:lnTo>
                    <a:pt x="1139424" y="584200"/>
                  </a:lnTo>
                  <a:lnTo>
                    <a:pt x="1139345" y="586187"/>
                  </a:lnTo>
                  <a:lnTo>
                    <a:pt x="1146516" y="596900"/>
                  </a:lnTo>
                  <a:lnTo>
                    <a:pt x="1148093" y="584200"/>
                  </a:lnTo>
                  <a:close/>
                </a:path>
                <a:path w="2072004" h="1358900">
                  <a:moveTo>
                    <a:pt x="1220025" y="546100"/>
                  </a:moveTo>
                  <a:lnTo>
                    <a:pt x="1199640" y="546100"/>
                  </a:lnTo>
                  <a:lnTo>
                    <a:pt x="1201727" y="558800"/>
                  </a:lnTo>
                  <a:lnTo>
                    <a:pt x="1204545" y="558800"/>
                  </a:lnTo>
                  <a:lnTo>
                    <a:pt x="1191266" y="566361"/>
                  </a:lnTo>
                  <a:lnTo>
                    <a:pt x="1185720" y="571500"/>
                  </a:lnTo>
                  <a:lnTo>
                    <a:pt x="1173716" y="584200"/>
                  </a:lnTo>
                  <a:lnTo>
                    <a:pt x="1152637" y="584200"/>
                  </a:lnTo>
                  <a:lnTo>
                    <a:pt x="1151738" y="596900"/>
                  </a:lnTo>
                  <a:lnTo>
                    <a:pt x="1221847" y="596900"/>
                  </a:lnTo>
                  <a:lnTo>
                    <a:pt x="1228480" y="584200"/>
                  </a:lnTo>
                  <a:lnTo>
                    <a:pt x="1228576" y="571500"/>
                  </a:lnTo>
                  <a:lnTo>
                    <a:pt x="1225356" y="571500"/>
                  </a:lnTo>
                  <a:lnTo>
                    <a:pt x="1219430" y="558800"/>
                  </a:lnTo>
                  <a:lnTo>
                    <a:pt x="1220025" y="546100"/>
                  </a:lnTo>
                  <a:close/>
                </a:path>
                <a:path w="2072004" h="1358900">
                  <a:moveTo>
                    <a:pt x="1139424" y="584200"/>
                  </a:moveTo>
                  <a:lnTo>
                    <a:pt x="1138014" y="584200"/>
                  </a:lnTo>
                  <a:lnTo>
                    <a:pt x="1139345" y="586187"/>
                  </a:lnTo>
                  <a:lnTo>
                    <a:pt x="1139424" y="584200"/>
                  </a:lnTo>
                  <a:close/>
                </a:path>
                <a:path w="2072004" h="1358900">
                  <a:moveTo>
                    <a:pt x="1159609" y="571500"/>
                  </a:moveTo>
                  <a:lnTo>
                    <a:pt x="1154329" y="571500"/>
                  </a:lnTo>
                  <a:lnTo>
                    <a:pt x="1149626" y="584200"/>
                  </a:lnTo>
                  <a:lnTo>
                    <a:pt x="1156677" y="584200"/>
                  </a:lnTo>
                  <a:lnTo>
                    <a:pt x="1159609" y="571500"/>
                  </a:lnTo>
                  <a:close/>
                </a:path>
                <a:path w="2072004" h="1358900">
                  <a:moveTo>
                    <a:pt x="1198685" y="546100"/>
                  </a:moveTo>
                  <a:lnTo>
                    <a:pt x="1185695" y="546100"/>
                  </a:lnTo>
                  <a:lnTo>
                    <a:pt x="1174925" y="558800"/>
                  </a:lnTo>
                  <a:lnTo>
                    <a:pt x="1175227" y="571500"/>
                  </a:lnTo>
                  <a:lnTo>
                    <a:pt x="1159609" y="571500"/>
                  </a:lnTo>
                  <a:lnTo>
                    <a:pt x="1160816" y="584200"/>
                  </a:lnTo>
                  <a:lnTo>
                    <a:pt x="1170272" y="584200"/>
                  </a:lnTo>
                  <a:lnTo>
                    <a:pt x="1182243" y="571500"/>
                  </a:lnTo>
                  <a:lnTo>
                    <a:pt x="1191266" y="566361"/>
                  </a:lnTo>
                  <a:lnTo>
                    <a:pt x="1199429" y="558800"/>
                  </a:lnTo>
                  <a:lnTo>
                    <a:pt x="1201727" y="558800"/>
                  </a:lnTo>
                  <a:lnTo>
                    <a:pt x="1198685" y="546100"/>
                  </a:lnTo>
                  <a:close/>
                </a:path>
                <a:path w="2072004" h="1358900">
                  <a:moveTo>
                    <a:pt x="1260979" y="558800"/>
                  </a:moveTo>
                  <a:lnTo>
                    <a:pt x="1228673" y="558800"/>
                  </a:lnTo>
                  <a:lnTo>
                    <a:pt x="1228576" y="571500"/>
                  </a:lnTo>
                  <a:lnTo>
                    <a:pt x="1236953" y="571500"/>
                  </a:lnTo>
                  <a:lnTo>
                    <a:pt x="1243561" y="584200"/>
                  </a:lnTo>
                  <a:lnTo>
                    <a:pt x="1252144" y="571500"/>
                  </a:lnTo>
                  <a:lnTo>
                    <a:pt x="1260979" y="558800"/>
                  </a:lnTo>
                  <a:close/>
                </a:path>
                <a:path w="2072004" h="1358900">
                  <a:moveTo>
                    <a:pt x="1231569" y="533400"/>
                  </a:moveTo>
                  <a:lnTo>
                    <a:pt x="1227992" y="533400"/>
                  </a:lnTo>
                  <a:lnTo>
                    <a:pt x="1220025" y="546100"/>
                  </a:lnTo>
                  <a:lnTo>
                    <a:pt x="1219430" y="558800"/>
                  </a:lnTo>
                  <a:lnTo>
                    <a:pt x="1225356" y="571500"/>
                  </a:lnTo>
                  <a:lnTo>
                    <a:pt x="1228576" y="571500"/>
                  </a:lnTo>
                  <a:lnTo>
                    <a:pt x="1228673" y="558800"/>
                  </a:lnTo>
                  <a:lnTo>
                    <a:pt x="1226441" y="558800"/>
                  </a:lnTo>
                  <a:lnTo>
                    <a:pt x="1220979" y="546100"/>
                  </a:lnTo>
                  <a:lnTo>
                    <a:pt x="1231507" y="546100"/>
                  </a:lnTo>
                  <a:lnTo>
                    <a:pt x="1231569" y="533400"/>
                  </a:lnTo>
                  <a:close/>
                </a:path>
                <a:path w="2072004" h="1358900">
                  <a:moveTo>
                    <a:pt x="1204545" y="558800"/>
                  </a:moveTo>
                  <a:lnTo>
                    <a:pt x="1199429" y="558800"/>
                  </a:lnTo>
                  <a:lnTo>
                    <a:pt x="1191266" y="566361"/>
                  </a:lnTo>
                  <a:lnTo>
                    <a:pt x="1204545" y="558800"/>
                  </a:lnTo>
                  <a:close/>
                </a:path>
                <a:path w="2072004" h="1358900">
                  <a:moveTo>
                    <a:pt x="1199640" y="546100"/>
                  </a:moveTo>
                  <a:lnTo>
                    <a:pt x="1198685" y="546100"/>
                  </a:lnTo>
                  <a:lnTo>
                    <a:pt x="1201727" y="558800"/>
                  </a:lnTo>
                  <a:lnTo>
                    <a:pt x="1199640" y="546100"/>
                  </a:lnTo>
                  <a:close/>
                </a:path>
                <a:path w="2072004" h="1358900">
                  <a:moveTo>
                    <a:pt x="1287892" y="546100"/>
                  </a:moveTo>
                  <a:lnTo>
                    <a:pt x="1220979" y="546100"/>
                  </a:lnTo>
                  <a:lnTo>
                    <a:pt x="1226441" y="558800"/>
                  </a:lnTo>
                  <a:lnTo>
                    <a:pt x="1277788" y="558800"/>
                  </a:lnTo>
                  <a:lnTo>
                    <a:pt x="1287892" y="546100"/>
                  </a:lnTo>
                  <a:close/>
                </a:path>
                <a:path w="2072004" h="1358900">
                  <a:moveTo>
                    <a:pt x="1214266" y="533400"/>
                  </a:moveTo>
                  <a:lnTo>
                    <a:pt x="1204078" y="533400"/>
                  </a:lnTo>
                  <a:lnTo>
                    <a:pt x="1212873" y="546100"/>
                  </a:lnTo>
                  <a:lnTo>
                    <a:pt x="1214266" y="533400"/>
                  </a:lnTo>
                  <a:close/>
                </a:path>
                <a:path w="2072004" h="1358900">
                  <a:moveTo>
                    <a:pt x="1297238" y="533400"/>
                  </a:moveTo>
                  <a:lnTo>
                    <a:pt x="1231569" y="533400"/>
                  </a:lnTo>
                  <a:lnTo>
                    <a:pt x="1231507" y="546100"/>
                  </a:lnTo>
                  <a:lnTo>
                    <a:pt x="1294612" y="546100"/>
                  </a:lnTo>
                  <a:lnTo>
                    <a:pt x="1297238" y="533400"/>
                  </a:lnTo>
                  <a:close/>
                </a:path>
                <a:path w="2072004" h="1358900">
                  <a:moveTo>
                    <a:pt x="1241174" y="520700"/>
                  </a:moveTo>
                  <a:lnTo>
                    <a:pt x="1237743" y="520700"/>
                  </a:lnTo>
                  <a:lnTo>
                    <a:pt x="1232317" y="533400"/>
                  </a:lnTo>
                  <a:lnTo>
                    <a:pt x="1239517" y="533400"/>
                  </a:lnTo>
                  <a:lnTo>
                    <a:pt x="1241174" y="520700"/>
                  </a:lnTo>
                  <a:close/>
                </a:path>
                <a:path w="2072004" h="1358900">
                  <a:moveTo>
                    <a:pt x="1279884" y="495300"/>
                  </a:moveTo>
                  <a:lnTo>
                    <a:pt x="1276971" y="495300"/>
                  </a:lnTo>
                  <a:lnTo>
                    <a:pt x="1263576" y="508000"/>
                  </a:lnTo>
                  <a:lnTo>
                    <a:pt x="1264966" y="508000"/>
                  </a:lnTo>
                  <a:lnTo>
                    <a:pt x="1263714" y="509145"/>
                  </a:lnTo>
                  <a:lnTo>
                    <a:pt x="1265102" y="520700"/>
                  </a:lnTo>
                  <a:lnTo>
                    <a:pt x="1251813" y="533400"/>
                  </a:lnTo>
                  <a:lnTo>
                    <a:pt x="1302938" y="533400"/>
                  </a:lnTo>
                  <a:lnTo>
                    <a:pt x="1301230" y="520700"/>
                  </a:lnTo>
                  <a:lnTo>
                    <a:pt x="1276748" y="520700"/>
                  </a:lnTo>
                  <a:lnTo>
                    <a:pt x="1276268" y="508000"/>
                  </a:lnTo>
                  <a:lnTo>
                    <a:pt x="1279884" y="495300"/>
                  </a:lnTo>
                  <a:close/>
                </a:path>
                <a:path w="2072004" h="1358900">
                  <a:moveTo>
                    <a:pt x="1328170" y="520700"/>
                  </a:moveTo>
                  <a:lnTo>
                    <a:pt x="1301230" y="520700"/>
                  </a:lnTo>
                  <a:lnTo>
                    <a:pt x="1306887" y="533400"/>
                  </a:lnTo>
                  <a:lnTo>
                    <a:pt x="1316878" y="533400"/>
                  </a:lnTo>
                  <a:lnTo>
                    <a:pt x="1328170" y="520700"/>
                  </a:lnTo>
                  <a:close/>
                </a:path>
                <a:path w="2072004" h="1358900">
                  <a:moveTo>
                    <a:pt x="1263576" y="508000"/>
                  </a:moveTo>
                  <a:lnTo>
                    <a:pt x="1248010" y="508000"/>
                  </a:lnTo>
                  <a:lnTo>
                    <a:pt x="1247470" y="520700"/>
                  </a:lnTo>
                  <a:lnTo>
                    <a:pt x="1251095" y="520700"/>
                  </a:lnTo>
                  <a:lnTo>
                    <a:pt x="1263714" y="509145"/>
                  </a:lnTo>
                  <a:lnTo>
                    <a:pt x="1263576" y="508000"/>
                  </a:lnTo>
                  <a:close/>
                </a:path>
                <a:path w="2072004" h="1358900">
                  <a:moveTo>
                    <a:pt x="1361802" y="495300"/>
                  </a:moveTo>
                  <a:lnTo>
                    <a:pt x="1279884" y="495300"/>
                  </a:lnTo>
                  <a:lnTo>
                    <a:pt x="1278999" y="508000"/>
                  </a:lnTo>
                  <a:lnTo>
                    <a:pt x="1276748" y="520700"/>
                  </a:lnTo>
                  <a:lnTo>
                    <a:pt x="1341538" y="520700"/>
                  </a:lnTo>
                  <a:lnTo>
                    <a:pt x="1345584" y="508000"/>
                  </a:lnTo>
                  <a:lnTo>
                    <a:pt x="1354683" y="508000"/>
                  </a:lnTo>
                  <a:lnTo>
                    <a:pt x="1361802" y="495300"/>
                  </a:lnTo>
                  <a:close/>
                </a:path>
                <a:path w="2072004" h="1358900">
                  <a:moveTo>
                    <a:pt x="1292201" y="482600"/>
                  </a:moveTo>
                  <a:lnTo>
                    <a:pt x="1289871" y="482600"/>
                  </a:lnTo>
                  <a:lnTo>
                    <a:pt x="1285273" y="495300"/>
                  </a:lnTo>
                  <a:lnTo>
                    <a:pt x="1292201" y="482600"/>
                  </a:lnTo>
                  <a:close/>
                </a:path>
                <a:path w="2072004" h="1358900">
                  <a:moveTo>
                    <a:pt x="1303429" y="482600"/>
                  </a:moveTo>
                  <a:lnTo>
                    <a:pt x="1293886" y="495300"/>
                  </a:lnTo>
                  <a:lnTo>
                    <a:pt x="1307976" y="495300"/>
                  </a:lnTo>
                  <a:lnTo>
                    <a:pt x="1303429" y="482600"/>
                  </a:lnTo>
                  <a:close/>
                </a:path>
                <a:path w="2072004" h="1358900">
                  <a:moveTo>
                    <a:pt x="1406207" y="469900"/>
                  </a:moveTo>
                  <a:lnTo>
                    <a:pt x="1330539" y="469900"/>
                  </a:lnTo>
                  <a:lnTo>
                    <a:pt x="1320974" y="482600"/>
                  </a:lnTo>
                  <a:lnTo>
                    <a:pt x="1307976" y="495300"/>
                  </a:lnTo>
                  <a:lnTo>
                    <a:pt x="1364738" y="495300"/>
                  </a:lnTo>
                  <a:lnTo>
                    <a:pt x="1357105" y="482600"/>
                  </a:lnTo>
                  <a:lnTo>
                    <a:pt x="1392458" y="482600"/>
                  </a:lnTo>
                  <a:lnTo>
                    <a:pt x="1406207" y="469900"/>
                  </a:lnTo>
                  <a:close/>
                </a:path>
                <a:path w="2072004" h="1358900">
                  <a:moveTo>
                    <a:pt x="1385511" y="482600"/>
                  </a:moveTo>
                  <a:lnTo>
                    <a:pt x="1372968" y="482600"/>
                  </a:lnTo>
                  <a:lnTo>
                    <a:pt x="1364738" y="495300"/>
                  </a:lnTo>
                  <a:lnTo>
                    <a:pt x="1372315" y="495300"/>
                  </a:lnTo>
                  <a:lnTo>
                    <a:pt x="1385511" y="482600"/>
                  </a:lnTo>
                  <a:close/>
                </a:path>
                <a:path w="2072004" h="1358900">
                  <a:moveTo>
                    <a:pt x="1317035" y="469900"/>
                  </a:moveTo>
                  <a:lnTo>
                    <a:pt x="1309672" y="482600"/>
                  </a:lnTo>
                  <a:lnTo>
                    <a:pt x="1316260" y="482600"/>
                  </a:lnTo>
                  <a:lnTo>
                    <a:pt x="1317035" y="469900"/>
                  </a:lnTo>
                  <a:close/>
                </a:path>
                <a:path w="2072004" h="1358900">
                  <a:moveTo>
                    <a:pt x="1365609" y="457200"/>
                  </a:moveTo>
                  <a:lnTo>
                    <a:pt x="1335469" y="457200"/>
                  </a:lnTo>
                  <a:lnTo>
                    <a:pt x="1330438" y="469900"/>
                  </a:lnTo>
                  <a:lnTo>
                    <a:pt x="1365253" y="469900"/>
                  </a:lnTo>
                  <a:lnTo>
                    <a:pt x="1365609" y="457200"/>
                  </a:lnTo>
                  <a:close/>
                </a:path>
                <a:path w="2072004" h="1358900">
                  <a:moveTo>
                    <a:pt x="1426900" y="457200"/>
                  </a:moveTo>
                  <a:lnTo>
                    <a:pt x="1365609" y="457200"/>
                  </a:lnTo>
                  <a:lnTo>
                    <a:pt x="1365253" y="469900"/>
                  </a:lnTo>
                  <a:lnTo>
                    <a:pt x="1417835" y="469900"/>
                  </a:lnTo>
                  <a:lnTo>
                    <a:pt x="1426900" y="457200"/>
                  </a:lnTo>
                  <a:close/>
                </a:path>
                <a:path w="2072004" h="1358900">
                  <a:moveTo>
                    <a:pt x="1376163" y="431800"/>
                  </a:moveTo>
                  <a:lnTo>
                    <a:pt x="1368708" y="431800"/>
                  </a:lnTo>
                  <a:lnTo>
                    <a:pt x="1357682" y="444500"/>
                  </a:lnTo>
                  <a:lnTo>
                    <a:pt x="1356400" y="457200"/>
                  </a:lnTo>
                  <a:lnTo>
                    <a:pt x="1367041" y="457200"/>
                  </a:lnTo>
                  <a:lnTo>
                    <a:pt x="1365822" y="444500"/>
                  </a:lnTo>
                  <a:lnTo>
                    <a:pt x="1377765" y="444500"/>
                  </a:lnTo>
                  <a:lnTo>
                    <a:pt x="1376163" y="431800"/>
                  </a:lnTo>
                  <a:close/>
                </a:path>
                <a:path w="2072004" h="1358900">
                  <a:moveTo>
                    <a:pt x="1432207" y="444500"/>
                  </a:moveTo>
                  <a:lnTo>
                    <a:pt x="1373981" y="444500"/>
                  </a:lnTo>
                  <a:lnTo>
                    <a:pt x="1367041" y="457200"/>
                  </a:lnTo>
                  <a:lnTo>
                    <a:pt x="1422193" y="457200"/>
                  </a:lnTo>
                  <a:lnTo>
                    <a:pt x="1432207" y="444500"/>
                  </a:lnTo>
                  <a:close/>
                </a:path>
                <a:path w="2072004" h="1358900">
                  <a:moveTo>
                    <a:pt x="1447824" y="444500"/>
                  </a:moveTo>
                  <a:lnTo>
                    <a:pt x="1437366" y="444500"/>
                  </a:lnTo>
                  <a:lnTo>
                    <a:pt x="1436369" y="457200"/>
                  </a:lnTo>
                  <a:lnTo>
                    <a:pt x="1447824" y="444500"/>
                  </a:lnTo>
                  <a:close/>
                </a:path>
                <a:path w="2072004" h="1358900">
                  <a:moveTo>
                    <a:pt x="1388035" y="431800"/>
                  </a:moveTo>
                  <a:lnTo>
                    <a:pt x="1381527" y="431800"/>
                  </a:lnTo>
                  <a:lnTo>
                    <a:pt x="1377765" y="444500"/>
                  </a:lnTo>
                  <a:lnTo>
                    <a:pt x="1388981" y="444500"/>
                  </a:lnTo>
                  <a:lnTo>
                    <a:pt x="1388035" y="431800"/>
                  </a:lnTo>
                  <a:close/>
                </a:path>
                <a:path w="2072004" h="1358900">
                  <a:moveTo>
                    <a:pt x="1468357" y="431800"/>
                  </a:moveTo>
                  <a:lnTo>
                    <a:pt x="1393223" y="431800"/>
                  </a:lnTo>
                  <a:lnTo>
                    <a:pt x="1388981" y="444500"/>
                  </a:lnTo>
                  <a:lnTo>
                    <a:pt x="1458397" y="444500"/>
                  </a:lnTo>
                  <a:lnTo>
                    <a:pt x="1468357" y="431800"/>
                  </a:lnTo>
                  <a:close/>
                </a:path>
                <a:path w="2072004" h="1358900">
                  <a:moveTo>
                    <a:pt x="1397270" y="419100"/>
                  </a:moveTo>
                  <a:lnTo>
                    <a:pt x="1390729" y="431800"/>
                  </a:lnTo>
                  <a:lnTo>
                    <a:pt x="1394498" y="431800"/>
                  </a:lnTo>
                  <a:lnTo>
                    <a:pt x="1397270" y="419100"/>
                  </a:lnTo>
                  <a:close/>
                </a:path>
                <a:path w="2072004" h="1358900">
                  <a:moveTo>
                    <a:pt x="1424214" y="419100"/>
                  </a:moveTo>
                  <a:lnTo>
                    <a:pt x="1408658" y="419100"/>
                  </a:lnTo>
                  <a:lnTo>
                    <a:pt x="1400027" y="431800"/>
                  </a:lnTo>
                  <a:lnTo>
                    <a:pt x="1426990" y="431800"/>
                  </a:lnTo>
                  <a:lnTo>
                    <a:pt x="1424214" y="419100"/>
                  </a:lnTo>
                  <a:close/>
                </a:path>
                <a:path w="2072004" h="1358900">
                  <a:moveTo>
                    <a:pt x="1479651" y="419100"/>
                  </a:moveTo>
                  <a:lnTo>
                    <a:pt x="1426708" y="419100"/>
                  </a:lnTo>
                  <a:lnTo>
                    <a:pt x="1426990" y="431800"/>
                  </a:lnTo>
                  <a:lnTo>
                    <a:pt x="1477972" y="431800"/>
                  </a:lnTo>
                  <a:lnTo>
                    <a:pt x="1479651" y="419100"/>
                  </a:lnTo>
                  <a:close/>
                </a:path>
                <a:path w="2072004" h="1358900">
                  <a:moveTo>
                    <a:pt x="1405408" y="406400"/>
                  </a:moveTo>
                  <a:lnTo>
                    <a:pt x="1399296" y="419100"/>
                  </a:lnTo>
                  <a:lnTo>
                    <a:pt x="1401584" y="419100"/>
                  </a:lnTo>
                  <a:lnTo>
                    <a:pt x="1405408" y="406400"/>
                  </a:lnTo>
                  <a:close/>
                </a:path>
                <a:path w="2072004" h="1358900">
                  <a:moveTo>
                    <a:pt x="1494693" y="406400"/>
                  </a:moveTo>
                  <a:lnTo>
                    <a:pt x="1414199" y="406400"/>
                  </a:lnTo>
                  <a:lnTo>
                    <a:pt x="1417611" y="419100"/>
                  </a:lnTo>
                  <a:lnTo>
                    <a:pt x="1483516" y="419100"/>
                  </a:lnTo>
                  <a:lnTo>
                    <a:pt x="1494693" y="406400"/>
                  </a:lnTo>
                  <a:close/>
                </a:path>
                <a:path w="2072004" h="1358900">
                  <a:moveTo>
                    <a:pt x="1517075" y="393700"/>
                  </a:moveTo>
                  <a:lnTo>
                    <a:pt x="1435697" y="393700"/>
                  </a:lnTo>
                  <a:lnTo>
                    <a:pt x="1426711" y="406400"/>
                  </a:lnTo>
                  <a:lnTo>
                    <a:pt x="1494693" y="406400"/>
                  </a:lnTo>
                  <a:lnTo>
                    <a:pt x="1483727" y="419100"/>
                  </a:lnTo>
                  <a:lnTo>
                    <a:pt x="1498581" y="419100"/>
                  </a:lnTo>
                  <a:lnTo>
                    <a:pt x="1517086" y="406400"/>
                  </a:lnTo>
                  <a:lnTo>
                    <a:pt x="1517075" y="393700"/>
                  </a:lnTo>
                  <a:close/>
                </a:path>
                <a:path w="2072004" h="1358900">
                  <a:moveTo>
                    <a:pt x="1461165" y="381000"/>
                  </a:moveTo>
                  <a:lnTo>
                    <a:pt x="1456747" y="381000"/>
                  </a:lnTo>
                  <a:lnTo>
                    <a:pt x="1455432" y="393700"/>
                  </a:lnTo>
                  <a:lnTo>
                    <a:pt x="1465013" y="393700"/>
                  </a:lnTo>
                  <a:lnTo>
                    <a:pt x="1461165" y="381000"/>
                  </a:lnTo>
                  <a:close/>
                </a:path>
                <a:path w="2072004" h="1358900">
                  <a:moveTo>
                    <a:pt x="1536080" y="381000"/>
                  </a:moveTo>
                  <a:lnTo>
                    <a:pt x="1466228" y="381000"/>
                  </a:lnTo>
                  <a:lnTo>
                    <a:pt x="1467105" y="393700"/>
                  </a:lnTo>
                  <a:lnTo>
                    <a:pt x="1540133" y="393700"/>
                  </a:lnTo>
                  <a:lnTo>
                    <a:pt x="1536080" y="381000"/>
                  </a:lnTo>
                  <a:close/>
                </a:path>
                <a:path w="2072004" h="1358900">
                  <a:moveTo>
                    <a:pt x="1469618" y="373263"/>
                  </a:moveTo>
                  <a:lnTo>
                    <a:pt x="1458233" y="381000"/>
                  </a:lnTo>
                  <a:lnTo>
                    <a:pt x="1466991" y="381000"/>
                  </a:lnTo>
                  <a:lnTo>
                    <a:pt x="1469618" y="373263"/>
                  </a:lnTo>
                  <a:close/>
                </a:path>
                <a:path w="2072004" h="1358900">
                  <a:moveTo>
                    <a:pt x="1476108" y="376602"/>
                  </a:moveTo>
                  <a:lnTo>
                    <a:pt x="1472251" y="381000"/>
                  </a:lnTo>
                  <a:lnTo>
                    <a:pt x="1478653" y="381000"/>
                  </a:lnTo>
                  <a:lnTo>
                    <a:pt x="1476108" y="376602"/>
                  </a:lnTo>
                  <a:close/>
                </a:path>
                <a:path w="2072004" h="1358900">
                  <a:moveTo>
                    <a:pt x="1519688" y="355600"/>
                  </a:moveTo>
                  <a:lnTo>
                    <a:pt x="1509959" y="355600"/>
                  </a:lnTo>
                  <a:lnTo>
                    <a:pt x="1499946" y="368300"/>
                  </a:lnTo>
                  <a:lnTo>
                    <a:pt x="1482574" y="381000"/>
                  </a:lnTo>
                  <a:lnTo>
                    <a:pt x="1555416" y="381000"/>
                  </a:lnTo>
                  <a:lnTo>
                    <a:pt x="1556001" y="380181"/>
                  </a:lnTo>
                  <a:lnTo>
                    <a:pt x="1555549" y="368300"/>
                  </a:lnTo>
                  <a:lnTo>
                    <a:pt x="1520034" y="368300"/>
                  </a:lnTo>
                  <a:lnTo>
                    <a:pt x="1519688" y="355600"/>
                  </a:lnTo>
                  <a:close/>
                </a:path>
                <a:path w="2072004" h="1358900">
                  <a:moveTo>
                    <a:pt x="1564481" y="368300"/>
                  </a:moveTo>
                  <a:lnTo>
                    <a:pt x="1555549" y="368300"/>
                  </a:lnTo>
                  <a:lnTo>
                    <a:pt x="1556001" y="380181"/>
                  </a:lnTo>
                  <a:lnTo>
                    <a:pt x="1564481" y="368300"/>
                  </a:lnTo>
                  <a:close/>
                </a:path>
                <a:path w="2072004" h="1358900">
                  <a:moveTo>
                    <a:pt x="1483388" y="368300"/>
                  </a:moveTo>
                  <a:lnTo>
                    <a:pt x="1476920" y="368300"/>
                  </a:lnTo>
                  <a:lnTo>
                    <a:pt x="1472888" y="371040"/>
                  </a:lnTo>
                  <a:lnTo>
                    <a:pt x="1476108" y="376602"/>
                  </a:lnTo>
                  <a:lnTo>
                    <a:pt x="1483388" y="368300"/>
                  </a:lnTo>
                  <a:close/>
                </a:path>
                <a:path w="2072004" h="1358900">
                  <a:moveTo>
                    <a:pt x="1471302" y="368300"/>
                  </a:moveTo>
                  <a:lnTo>
                    <a:pt x="1469618" y="373263"/>
                  </a:lnTo>
                  <a:lnTo>
                    <a:pt x="1472888" y="371040"/>
                  </a:lnTo>
                  <a:lnTo>
                    <a:pt x="1471302" y="368300"/>
                  </a:lnTo>
                  <a:close/>
                </a:path>
                <a:path w="2072004" h="1358900">
                  <a:moveTo>
                    <a:pt x="1492129" y="355600"/>
                  </a:moveTo>
                  <a:lnTo>
                    <a:pt x="1488257" y="355600"/>
                  </a:lnTo>
                  <a:lnTo>
                    <a:pt x="1490099" y="368300"/>
                  </a:lnTo>
                  <a:lnTo>
                    <a:pt x="1492129" y="355600"/>
                  </a:lnTo>
                  <a:close/>
                </a:path>
                <a:path w="2072004" h="1358900">
                  <a:moveTo>
                    <a:pt x="1583569" y="355600"/>
                  </a:moveTo>
                  <a:lnTo>
                    <a:pt x="1531648" y="355600"/>
                  </a:lnTo>
                  <a:lnTo>
                    <a:pt x="1521546" y="368300"/>
                  </a:lnTo>
                  <a:lnTo>
                    <a:pt x="1571161" y="368300"/>
                  </a:lnTo>
                  <a:lnTo>
                    <a:pt x="1583569" y="355600"/>
                  </a:lnTo>
                  <a:close/>
                </a:path>
                <a:path w="2072004" h="1358900">
                  <a:moveTo>
                    <a:pt x="1519684" y="342900"/>
                  </a:moveTo>
                  <a:lnTo>
                    <a:pt x="1505719" y="355600"/>
                  </a:lnTo>
                  <a:lnTo>
                    <a:pt x="1523306" y="355600"/>
                  </a:lnTo>
                  <a:lnTo>
                    <a:pt x="1519684" y="342900"/>
                  </a:lnTo>
                  <a:close/>
                </a:path>
                <a:path w="2072004" h="1358900">
                  <a:moveTo>
                    <a:pt x="1587371" y="342900"/>
                  </a:moveTo>
                  <a:lnTo>
                    <a:pt x="1530559" y="342900"/>
                  </a:lnTo>
                  <a:lnTo>
                    <a:pt x="1523306" y="355600"/>
                  </a:lnTo>
                  <a:lnTo>
                    <a:pt x="1588425" y="355600"/>
                  </a:lnTo>
                  <a:lnTo>
                    <a:pt x="1587371" y="342900"/>
                  </a:lnTo>
                  <a:close/>
                </a:path>
                <a:path w="2072004" h="1358900">
                  <a:moveTo>
                    <a:pt x="1611256" y="330200"/>
                  </a:moveTo>
                  <a:lnTo>
                    <a:pt x="1533153" y="330200"/>
                  </a:lnTo>
                  <a:lnTo>
                    <a:pt x="1532364" y="342900"/>
                  </a:lnTo>
                  <a:lnTo>
                    <a:pt x="1612199" y="342900"/>
                  </a:lnTo>
                  <a:lnTo>
                    <a:pt x="1611256" y="330200"/>
                  </a:lnTo>
                  <a:close/>
                </a:path>
                <a:path w="2072004" h="1358900">
                  <a:moveTo>
                    <a:pt x="1603877" y="279400"/>
                  </a:moveTo>
                  <a:lnTo>
                    <a:pt x="1600340" y="292100"/>
                  </a:lnTo>
                  <a:lnTo>
                    <a:pt x="1598328" y="304800"/>
                  </a:lnTo>
                  <a:lnTo>
                    <a:pt x="1600029" y="317500"/>
                  </a:lnTo>
                  <a:lnTo>
                    <a:pt x="1556764" y="317500"/>
                  </a:lnTo>
                  <a:lnTo>
                    <a:pt x="1551004" y="330200"/>
                  </a:lnTo>
                  <a:lnTo>
                    <a:pt x="1607820" y="330200"/>
                  </a:lnTo>
                  <a:lnTo>
                    <a:pt x="1606127" y="317500"/>
                  </a:lnTo>
                  <a:lnTo>
                    <a:pt x="1601299" y="304800"/>
                  </a:lnTo>
                  <a:lnTo>
                    <a:pt x="1673052" y="304800"/>
                  </a:lnTo>
                  <a:lnTo>
                    <a:pt x="1675483" y="292100"/>
                  </a:lnTo>
                  <a:lnTo>
                    <a:pt x="1606752" y="292100"/>
                  </a:lnTo>
                  <a:lnTo>
                    <a:pt x="1603877" y="279400"/>
                  </a:lnTo>
                  <a:close/>
                </a:path>
                <a:path w="2072004" h="1358900">
                  <a:moveTo>
                    <a:pt x="1643201" y="317500"/>
                  </a:moveTo>
                  <a:lnTo>
                    <a:pt x="1609009" y="317500"/>
                  </a:lnTo>
                  <a:lnTo>
                    <a:pt x="1611567" y="330200"/>
                  </a:lnTo>
                  <a:lnTo>
                    <a:pt x="1619149" y="330200"/>
                  </a:lnTo>
                  <a:lnTo>
                    <a:pt x="1643201" y="317500"/>
                  </a:lnTo>
                  <a:close/>
                </a:path>
                <a:path w="2072004" h="1358900">
                  <a:moveTo>
                    <a:pt x="1598328" y="304800"/>
                  </a:moveTo>
                  <a:lnTo>
                    <a:pt x="1572123" y="304800"/>
                  </a:lnTo>
                  <a:lnTo>
                    <a:pt x="1560844" y="317500"/>
                  </a:lnTo>
                  <a:lnTo>
                    <a:pt x="1600029" y="317500"/>
                  </a:lnTo>
                  <a:lnTo>
                    <a:pt x="1598328" y="304800"/>
                  </a:lnTo>
                  <a:close/>
                </a:path>
                <a:path w="2072004" h="1358900">
                  <a:moveTo>
                    <a:pt x="1667065" y="304800"/>
                  </a:moveTo>
                  <a:lnTo>
                    <a:pt x="1601299" y="304800"/>
                  </a:lnTo>
                  <a:lnTo>
                    <a:pt x="1606127" y="317500"/>
                  </a:lnTo>
                  <a:lnTo>
                    <a:pt x="1657217" y="317500"/>
                  </a:lnTo>
                  <a:lnTo>
                    <a:pt x="1667065" y="304800"/>
                  </a:lnTo>
                  <a:close/>
                </a:path>
                <a:path w="2072004" h="1358900">
                  <a:moveTo>
                    <a:pt x="1573085" y="292100"/>
                  </a:moveTo>
                  <a:lnTo>
                    <a:pt x="1570016" y="304800"/>
                  </a:lnTo>
                  <a:lnTo>
                    <a:pt x="1576025" y="304800"/>
                  </a:lnTo>
                  <a:lnTo>
                    <a:pt x="1573085" y="292100"/>
                  </a:lnTo>
                  <a:close/>
                </a:path>
                <a:path w="2072004" h="1358900">
                  <a:moveTo>
                    <a:pt x="1578743" y="292100"/>
                  </a:moveTo>
                  <a:lnTo>
                    <a:pt x="1577831" y="304800"/>
                  </a:lnTo>
                  <a:lnTo>
                    <a:pt x="1592462" y="304800"/>
                  </a:lnTo>
                  <a:lnTo>
                    <a:pt x="1578743" y="292100"/>
                  </a:lnTo>
                  <a:close/>
                </a:path>
                <a:path w="2072004" h="1358900">
                  <a:moveTo>
                    <a:pt x="1647243" y="279400"/>
                  </a:moveTo>
                  <a:lnTo>
                    <a:pt x="1630005" y="279400"/>
                  </a:lnTo>
                  <a:lnTo>
                    <a:pt x="1614822" y="292100"/>
                  </a:lnTo>
                  <a:lnTo>
                    <a:pt x="1646520" y="292100"/>
                  </a:lnTo>
                  <a:lnTo>
                    <a:pt x="1647243" y="279400"/>
                  </a:lnTo>
                  <a:close/>
                </a:path>
                <a:path w="2072004" h="1358900">
                  <a:moveTo>
                    <a:pt x="1694172" y="279400"/>
                  </a:moveTo>
                  <a:lnTo>
                    <a:pt x="1647243" y="279400"/>
                  </a:lnTo>
                  <a:lnTo>
                    <a:pt x="1646520" y="292100"/>
                  </a:lnTo>
                  <a:lnTo>
                    <a:pt x="1691346" y="292100"/>
                  </a:lnTo>
                  <a:lnTo>
                    <a:pt x="1694172" y="279400"/>
                  </a:lnTo>
                  <a:close/>
                </a:path>
                <a:path w="2072004" h="1358900">
                  <a:moveTo>
                    <a:pt x="1636793" y="266700"/>
                  </a:moveTo>
                  <a:lnTo>
                    <a:pt x="1626604" y="266700"/>
                  </a:lnTo>
                  <a:lnTo>
                    <a:pt x="1638525" y="279400"/>
                  </a:lnTo>
                  <a:lnTo>
                    <a:pt x="1650238" y="279400"/>
                  </a:lnTo>
                  <a:lnTo>
                    <a:pt x="1636793" y="266700"/>
                  </a:lnTo>
                  <a:close/>
                </a:path>
                <a:path w="2072004" h="1358900">
                  <a:moveTo>
                    <a:pt x="1716434" y="266700"/>
                  </a:moveTo>
                  <a:lnTo>
                    <a:pt x="1650579" y="266700"/>
                  </a:lnTo>
                  <a:lnTo>
                    <a:pt x="1650238" y="279400"/>
                  </a:lnTo>
                  <a:lnTo>
                    <a:pt x="1708502" y="279400"/>
                  </a:lnTo>
                  <a:lnTo>
                    <a:pt x="1716434" y="266700"/>
                  </a:lnTo>
                  <a:close/>
                </a:path>
                <a:path w="2072004" h="1358900">
                  <a:moveTo>
                    <a:pt x="1656101" y="254000"/>
                  </a:moveTo>
                  <a:lnTo>
                    <a:pt x="1638099" y="266700"/>
                  </a:lnTo>
                  <a:lnTo>
                    <a:pt x="1649794" y="266700"/>
                  </a:lnTo>
                  <a:lnTo>
                    <a:pt x="1656101" y="254000"/>
                  </a:lnTo>
                  <a:close/>
                </a:path>
                <a:path w="2072004" h="1358900">
                  <a:moveTo>
                    <a:pt x="1681176" y="241300"/>
                  </a:moveTo>
                  <a:lnTo>
                    <a:pt x="1676960" y="241300"/>
                  </a:lnTo>
                  <a:lnTo>
                    <a:pt x="1664677" y="266700"/>
                  </a:lnTo>
                  <a:lnTo>
                    <a:pt x="1714489" y="266700"/>
                  </a:lnTo>
                  <a:lnTo>
                    <a:pt x="1721840" y="254000"/>
                  </a:lnTo>
                  <a:lnTo>
                    <a:pt x="1679671" y="254000"/>
                  </a:lnTo>
                  <a:lnTo>
                    <a:pt x="1681176" y="241300"/>
                  </a:lnTo>
                  <a:close/>
                </a:path>
                <a:path w="2072004" h="1358900">
                  <a:moveTo>
                    <a:pt x="1676960" y="241300"/>
                  </a:moveTo>
                  <a:lnTo>
                    <a:pt x="1667677" y="241300"/>
                  </a:lnTo>
                  <a:lnTo>
                    <a:pt x="1662855" y="254000"/>
                  </a:lnTo>
                  <a:lnTo>
                    <a:pt x="1676960" y="241300"/>
                  </a:lnTo>
                  <a:close/>
                </a:path>
                <a:path w="2072004" h="1358900">
                  <a:moveTo>
                    <a:pt x="1708050" y="241300"/>
                  </a:moveTo>
                  <a:lnTo>
                    <a:pt x="1681176" y="241300"/>
                  </a:lnTo>
                  <a:lnTo>
                    <a:pt x="1679679" y="254000"/>
                  </a:lnTo>
                  <a:lnTo>
                    <a:pt x="1698125" y="254000"/>
                  </a:lnTo>
                  <a:lnTo>
                    <a:pt x="1708050" y="241300"/>
                  </a:lnTo>
                  <a:close/>
                </a:path>
                <a:path w="2072004" h="1358900">
                  <a:moveTo>
                    <a:pt x="1781650" y="228600"/>
                  </a:moveTo>
                  <a:lnTo>
                    <a:pt x="1708704" y="228600"/>
                  </a:lnTo>
                  <a:lnTo>
                    <a:pt x="1694571" y="241300"/>
                  </a:lnTo>
                  <a:lnTo>
                    <a:pt x="1718245" y="241300"/>
                  </a:lnTo>
                  <a:lnTo>
                    <a:pt x="1708591" y="254000"/>
                  </a:lnTo>
                  <a:lnTo>
                    <a:pt x="1741585" y="254000"/>
                  </a:lnTo>
                  <a:lnTo>
                    <a:pt x="1755988" y="241300"/>
                  </a:lnTo>
                  <a:lnTo>
                    <a:pt x="1781650" y="228600"/>
                  </a:lnTo>
                  <a:close/>
                </a:path>
                <a:path w="2072004" h="1358900">
                  <a:moveTo>
                    <a:pt x="1694522" y="228600"/>
                  </a:moveTo>
                  <a:lnTo>
                    <a:pt x="1688537" y="241300"/>
                  </a:lnTo>
                  <a:lnTo>
                    <a:pt x="1694571" y="241300"/>
                  </a:lnTo>
                  <a:lnTo>
                    <a:pt x="1694522" y="228600"/>
                  </a:lnTo>
                  <a:close/>
                </a:path>
                <a:path w="2072004" h="1358900">
                  <a:moveTo>
                    <a:pt x="1711531" y="215900"/>
                  </a:moveTo>
                  <a:lnTo>
                    <a:pt x="1707136" y="215900"/>
                  </a:lnTo>
                  <a:lnTo>
                    <a:pt x="1698447" y="228600"/>
                  </a:lnTo>
                  <a:lnTo>
                    <a:pt x="1704274" y="228600"/>
                  </a:lnTo>
                  <a:lnTo>
                    <a:pt x="1711531" y="215900"/>
                  </a:lnTo>
                  <a:close/>
                </a:path>
                <a:path w="2072004" h="1358900">
                  <a:moveTo>
                    <a:pt x="1793146" y="215900"/>
                  </a:moveTo>
                  <a:lnTo>
                    <a:pt x="1719506" y="215900"/>
                  </a:lnTo>
                  <a:lnTo>
                    <a:pt x="1721628" y="228600"/>
                  </a:lnTo>
                  <a:lnTo>
                    <a:pt x="1785160" y="228600"/>
                  </a:lnTo>
                  <a:lnTo>
                    <a:pt x="1793146" y="215900"/>
                  </a:lnTo>
                  <a:close/>
                </a:path>
                <a:path w="2072004" h="1358900">
                  <a:moveTo>
                    <a:pt x="1817447" y="203200"/>
                  </a:moveTo>
                  <a:lnTo>
                    <a:pt x="1758828" y="203200"/>
                  </a:lnTo>
                  <a:lnTo>
                    <a:pt x="1761079" y="215900"/>
                  </a:lnTo>
                  <a:lnTo>
                    <a:pt x="1793146" y="215900"/>
                  </a:lnTo>
                  <a:lnTo>
                    <a:pt x="1789029" y="228600"/>
                  </a:lnTo>
                  <a:lnTo>
                    <a:pt x="1811429" y="215900"/>
                  </a:lnTo>
                  <a:lnTo>
                    <a:pt x="1817447" y="203200"/>
                  </a:lnTo>
                  <a:close/>
                </a:path>
                <a:path w="2072004" h="1358900">
                  <a:moveTo>
                    <a:pt x="1761051" y="190500"/>
                  </a:moveTo>
                  <a:lnTo>
                    <a:pt x="1745274" y="190500"/>
                  </a:lnTo>
                  <a:lnTo>
                    <a:pt x="1746152" y="203200"/>
                  </a:lnTo>
                  <a:lnTo>
                    <a:pt x="1733575" y="215900"/>
                  </a:lnTo>
                  <a:lnTo>
                    <a:pt x="1756150" y="215900"/>
                  </a:lnTo>
                  <a:lnTo>
                    <a:pt x="1758828" y="203200"/>
                  </a:lnTo>
                  <a:lnTo>
                    <a:pt x="1751939" y="203200"/>
                  </a:lnTo>
                  <a:lnTo>
                    <a:pt x="1761051" y="190500"/>
                  </a:lnTo>
                  <a:close/>
                </a:path>
                <a:path w="2072004" h="1358900">
                  <a:moveTo>
                    <a:pt x="1774694" y="190500"/>
                  </a:moveTo>
                  <a:lnTo>
                    <a:pt x="1761051" y="190500"/>
                  </a:lnTo>
                  <a:lnTo>
                    <a:pt x="1758135" y="203200"/>
                  </a:lnTo>
                  <a:lnTo>
                    <a:pt x="1772917" y="203200"/>
                  </a:lnTo>
                  <a:lnTo>
                    <a:pt x="1774694" y="190500"/>
                  </a:lnTo>
                  <a:close/>
                </a:path>
                <a:path w="2072004" h="1358900">
                  <a:moveTo>
                    <a:pt x="1804089" y="190500"/>
                  </a:moveTo>
                  <a:lnTo>
                    <a:pt x="1774694" y="190500"/>
                  </a:lnTo>
                  <a:lnTo>
                    <a:pt x="1774464" y="203200"/>
                  </a:lnTo>
                  <a:lnTo>
                    <a:pt x="1798991" y="203200"/>
                  </a:lnTo>
                  <a:lnTo>
                    <a:pt x="1804089" y="190500"/>
                  </a:lnTo>
                  <a:close/>
                </a:path>
                <a:path w="2072004" h="1358900">
                  <a:moveTo>
                    <a:pt x="1806138" y="190500"/>
                  </a:moveTo>
                  <a:lnTo>
                    <a:pt x="1804089" y="190500"/>
                  </a:lnTo>
                  <a:lnTo>
                    <a:pt x="1798991" y="203200"/>
                  </a:lnTo>
                  <a:lnTo>
                    <a:pt x="1806138" y="190500"/>
                  </a:lnTo>
                  <a:close/>
                </a:path>
                <a:path w="2072004" h="1358900">
                  <a:moveTo>
                    <a:pt x="1826087" y="190500"/>
                  </a:moveTo>
                  <a:lnTo>
                    <a:pt x="1806138" y="190500"/>
                  </a:lnTo>
                  <a:lnTo>
                    <a:pt x="1798991" y="203200"/>
                  </a:lnTo>
                  <a:lnTo>
                    <a:pt x="1822431" y="203200"/>
                  </a:lnTo>
                  <a:lnTo>
                    <a:pt x="1826087" y="190500"/>
                  </a:lnTo>
                  <a:close/>
                </a:path>
                <a:path w="2072004" h="1358900">
                  <a:moveTo>
                    <a:pt x="1835509" y="190500"/>
                  </a:moveTo>
                  <a:lnTo>
                    <a:pt x="1829618" y="190500"/>
                  </a:lnTo>
                  <a:lnTo>
                    <a:pt x="1832825" y="203200"/>
                  </a:lnTo>
                  <a:lnTo>
                    <a:pt x="1835509" y="190500"/>
                  </a:lnTo>
                  <a:close/>
                </a:path>
                <a:path w="2072004" h="1358900">
                  <a:moveTo>
                    <a:pt x="1771744" y="177800"/>
                  </a:moveTo>
                  <a:lnTo>
                    <a:pt x="1767330" y="177800"/>
                  </a:lnTo>
                  <a:lnTo>
                    <a:pt x="1754852" y="190500"/>
                  </a:lnTo>
                  <a:lnTo>
                    <a:pt x="1773861" y="190500"/>
                  </a:lnTo>
                  <a:lnTo>
                    <a:pt x="1771744" y="177800"/>
                  </a:lnTo>
                  <a:close/>
                </a:path>
                <a:path w="2072004" h="1358900">
                  <a:moveTo>
                    <a:pt x="1787068" y="177800"/>
                  </a:moveTo>
                  <a:lnTo>
                    <a:pt x="1784579" y="177800"/>
                  </a:lnTo>
                  <a:lnTo>
                    <a:pt x="1783256" y="190500"/>
                  </a:lnTo>
                  <a:lnTo>
                    <a:pt x="1787068" y="177800"/>
                  </a:lnTo>
                  <a:close/>
                </a:path>
                <a:path w="2072004" h="1358900">
                  <a:moveTo>
                    <a:pt x="1855027" y="177800"/>
                  </a:moveTo>
                  <a:lnTo>
                    <a:pt x="1793136" y="177800"/>
                  </a:lnTo>
                  <a:lnTo>
                    <a:pt x="1787839" y="190500"/>
                  </a:lnTo>
                  <a:lnTo>
                    <a:pt x="1852130" y="190500"/>
                  </a:lnTo>
                  <a:lnTo>
                    <a:pt x="1855027" y="177800"/>
                  </a:lnTo>
                  <a:close/>
                </a:path>
                <a:path w="2072004" h="1358900">
                  <a:moveTo>
                    <a:pt x="1858362" y="177800"/>
                  </a:moveTo>
                  <a:lnTo>
                    <a:pt x="1855027" y="177800"/>
                  </a:lnTo>
                  <a:lnTo>
                    <a:pt x="1856802" y="190500"/>
                  </a:lnTo>
                  <a:lnTo>
                    <a:pt x="1858362" y="177800"/>
                  </a:lnTo>
                  <a:close/>
                </a:path>
                <a:path w="2072004" h="1358900">
                  <a:moveTo>
                    <a:pt x="1873100" y="165100"/>
                  </a:moveTo>
                  <a:lnTo>
                    <a:pt x="1787488" y="165100"/>
                  </a:lnTo>
                  <a:lnTo>
                    <a:pt x="1786820" y="177800"/>
                  </a:lnTo>
                  <a:lnTo>
                    <a:pt x="1862772" y="177800"/>
                  </a:lnTo>
                  <a:lnTo>
                    <a:pt x="1873100" y="165100"/>
                  </a:lnTo>
                  <a:close/>
                </a:path>
                <a:path w="2072004" h="1358900">
                  <a:moveTo>
                    <a:pt x="1802065" y="152400"/>
                  </a:moveTo>
                  <a:lnTo>
                    <a:pt x="1798138" y="152400"/>
                  </a:lnTo>
                  <a:lnTo>
                    <a:pt x="1795751" y="165100"/>
                  </a:lnTo>
                  <a:lnTo>
                    <a:pt x="1802065" y="152400"/>
                  </a:lnTo>
                  <a:close/>
                </a:path>
                <a:path w="2072004" h="1358900">
                  <a:moveTo>
                    <a:pt x="1823966" y="152400"/>
                  </a:moveTo>
                  <a:lnTo>
                    <a:pt x="1806083" y="152400"/>
                  </a:lnTo>
                  <a:lnTo>
                    <a:pt x="1801535" y="165100"/>
                  </a:lnTo>
                  <a:lnTo>
                    <a:pt x="1826305" y="165100"/>
                  </a:lnTo>
                  <a:lnTo>
                    <a:pt x="1823966" y="152400"/>
                  </a:lnTo>
                  <a:close/>
                </a:path>
                <a:path w="2072004" h="1358900">
                  <a:moveTo>
                    <a:pt x="1896638" y="139700"/>
                  </a:moveTo>
                  <a:lnTo>
                    <a:pt x="1837221" y="139700"/>
                  </a:lnTo>
                  <a:lnTo>
                    <a:pt x="1835254" y="152400"/>
                  </a:lnTo>
                  <a:lnTo>
                    <a:pt x="1826305" y="165100"/>
                  </a:lnTo>
                  <a:lnTo>
                    <a:pt x="1888735" y="165100"/>
                  </a:lnTo>
                  <a:lnTo>
                    <a:pt x="1894242" y="152400"/>
                  </a:lnTo>
                  <a:lnTo>
                    <a:pt x="1895061" y="152400"/>
                  </a:lnTo>
                  <a:lnTo>
                    <a:pt x="1896638" y="139700"/>
                  </a:lnTo>
                  <a:close/>
                </a:path>
                <a:path w="2072004" h="1358900">
                  <a:moveTo>
                    <a:pt x="1852336" y="127000"/>
                  </a:moveTo>
                  <a:lnTo>
                    <a:pt x="1849501" y="127000"/>
                  </a:lnTo>
                  <a:lnTo>
                    <a:pt x="1847692" y="139700"/>
                  </a:lnTo>
                  <a:lnTo>
                    <a:pt x="1848079" y="139700"/>
                  </a:lnTo>
                  <a:lnTo>
                    <a:pt x="1852336" y="127000"/>
                  </a:lnTo>
                  <a:close/>
                </a:path>
                <a:path w="2072004" h="1358900">
                  <a:moveTo>
                    <a:pt x="1937363" y="127000"/>
                  </a:moveTo>
                  <a:lnTo>
                    <a:pt x="1869322" y="127000"/>
                  </a:lnTo>
                  <a:lnTo>
                    <a:pt x="1857126" y="139700"/>
                  </a:lnTo>
                  <a:lnTo>
                    <a:pt x="1930370" y="139700"/>
                  </a:lnTo>
                  <a:lnTo>
                    <a:pt x="1937363" y="127000"/>
                  </a:lnTo>
                  <a:close/>
                </a:path>
                <a:path w="2072004" h="1358900">
                  <a:moveTo>
                    <a:pt x="1859635" y="118072"/>
                  </a:moveTo>
                  <a:lnTo>
                    <a:pt x="1855467" y="127000"/>
                  </a:lnTo>
                  <a:lnTo>
                    <a:pt x="1857563" y="127000"/>
                  </a:lnTo>
                  <a:lnTo>
                    <a:pt x="1859635" y="118072"/>
                  </a:lnTo>
                  <a:close/>
                </a:path>
                <a:path w="2072004" h="1358900">
                  <a:moveTo>
                    <a:pt x="1878614" y="114300"/>
                  </a:moveTo>
                  <a:lnTo>
                    <a:pt x="1869289" y="114300"/>
                  </a:lnTo>
                  <a:lnTo>
                    <a:pt x="1868736" y="127000"/>
                  </a:lnTo>
                  <a:lnTo>
                    <a:pt x="1877851" y="127000"/>
                  </a:lnTo>
                  <a:lnTo>
                    <a:pt x="1878614" y="114300"/>
                  </a:lnTo>
                  <a:close/>
                </a:path>
                <a:path w="2072004" h="1358900">
                  <a:moveTo>
                    <a:pt x="1901661" y="114300"/>
                  </a:moveTo>
                  <a:lnTo>
                    <a:pt x="1884837" y="114300"/>
                  </a:lnTo>
                  <a:lnTo>
                    <a:pt x="1877851" y="127000"/>
                  </a:lnTo>
                  <a:lnTo>
                    <a:pt x="1888832" y="127000"/>
                  </a:lnTo>
                  <a:lnTo>
                    <a:pt x="1901661" y="114300"/>
                  </a:lnTo>
                  <a:close/>
                </a:path>
                <a:path w="2072004" h="1358900">
                  <a:moveTo>
                    <a:pt x="1943324" y="114300"/>
                  </a:moveTo>
                  <a:lnTo>
                    <a:pt x="1914188" y="114300"/>
                  </a:lnTo>
                  <a:lnTo>
                    <a:pt x="1901057" y="127000"/>
                  </a:lnTo>
                  <a:lnTo>
                    <a:pt x="1943673" y="127000"/>
                  </a:lnTo>
                  <a:lnTo>
                    <a:pt x="1943324" y="114300"/>
                  </a:lnTo>
                  <a:close/>
                </a:path>
                <a:path w="2072004" h="1358900">
                  <a:moveTo>
                    <a:pt x="1861397" y="114300"/>
                  </a:moveTo>
                  <a:lnTo>
                    <a:pt x="1860511" y="114300"/>
                  </a:lnTo>
                  <a:lnTo>
                    <a:pt x="1859635" y="118072"/>
                  </a:lnTo>
                  <a:lnTo>
                    <a:pt x="1861397" y="114300"/>
                  </a:lnTo>
                  <a:close/>
                </a:path>
                <a:path w="2072004" h="1358900">
                  <a:moveTo>
                    <a:pt x="1883895" y="101600"/>
                  </a:moveTo>
                  <a:lnTo>
                    <a:pt x="1874800" y="114300"/>
                  </a:lnTo>
                  <a:lnTo>
                    <a:pt x="1889429" y="114300"/>
                  </a:lnTo>
                  <a:lnTo>
                    <a:pt x="1883895" y="101600"/>
                  </a:lnTo>
                  <a:close/>
                </a:path>
                <a:path w="2072004" h="1358900">
                  <a:moveTo>
                    <a:pt x="1911140" y="88900"/>
                  </a:moveTo>
                  <a:lnTo>
                    <a:pt x="1901678" y="101600"/>
                  </a:lnTo>
                  <a:lnTo>
                    <a:pt x="1894899" y="114300"/>
                  </a:lnTo>
                  <a:lnTo>
                    <a:pt x="1902097" y="114300"/>
                  </a:lnTo>
                  <a:lnTo>
                    <a:pt x="1903855" y="101600"/>
                  </a:lnTo>
                  <a:lnTo>
                    <a:pt x="1918159" y="101600"/>
                  </a:lnTo>
                  <a:lnTo>
                    <a:pt x="1911140" y="88900"/>
                  </a:lnTo>
                  <a:close/>
                </a:path>
                <a:path w="2072004" h="1358900">
                  <a:moveTo>
                    <a:pt x="1962961" y="101600"/>
                  </a:moveTo>
                  <a:lnTo>
                    <a:pt x="1907695" y="101600"/>
                  </a:lnTo>
                  <a:lnTo>
                    <a:pt x="1902097" y="114300"/>
                  </a:lnTo>
                  <a:lnTo>
                    <a:pt x="1958457" y="114300"/>
                  </a:lnTo>
                  <a:lnTo>
                    <a:pt x="1962961" y="101600"/>
                  </a:lnTo>
                  <a:close/>
                </a:path>
                <a:path w="2072004" h="1358900">
                  <a:moveTo>
                    <a:pt x="1934687" y="81865"/>
                  </a:moveTo>
                  <a:lnTo>
                    <a:pt x="1930470" y="88900"/>
                  </a:lnTo>
                  <a:lnTo>
                    <a:pt x="1918159" y="101600"/>
                  </a:lnTo>
                  <a:lnTo>
                    <a:pt x="1930648" y="101600"/>
                  </a:lnTo>
                  <a:lnTo>
                    <a:pt x="1932120" y="98285"/>
                  </a:lnTo>
                  <a:lnTo>
                    <a:pt x="1934767" y="88900"/>
                  </a:lnTo>
                  <a:lnTo>
                    <a:pt x="1936752" y="88900"/>
                  </a:lnTo>
                  <a:lnTo>
                    <a:pt x="1934687" y="81865"/>
                  </a:lnTo>
                  <a:close/>
                </a:path>
                <a:path w="2072004" h="1358900">
                  <a:moveTo>
                    <a:pt x="1987368" y="88900"/>
                  </a:moveTo>
                  <a:lnTo>
                    <a:pt x="1936289" y="88900"/>
                  </a:lnTo>
                  <a:lnTo>
                    <a:pt x="1932120" y="98285"/>
                  </a:lnTo>
                  <a:lnTo>
                    <a:pt x="1931185" y="101600"/>
                  </a:lnTo>
                  <a:lnTo>
                    <a:pt x="1982758" y="101600"/>
                  </a:lnTo>
                  <a:lnTo>
                    <a:pt x="1987368" y="88900"/>
                  </a:lnTo>
                  <a:close/>
                </a:path>
                <a:path w="2072004" h="1358900">
                  <a:moveTo>
                    <a:pt x="1936289" y="88900"/>
                  </a:moveTo>
                  <a:lnTo>
                    <a:pt x="1934767" y="88900"/>
                  </a:lnTo>
                  <a:lnTo>
                    <a:pt x="1932120" y="98285"/>
                  </a:lnTo>
                  <a:lnTo>
                    <a:pt x="1936289" y="88900"/>
                  </a:lnTo>
                  <a:close/>
                </a:path>
                <a:path w="2072004" h="1358900">
                  <a:moveTo>
                    <a:pt x="1983698" y="63500"/>
                  </a:moveTo>
                  <a:lnTo>
                    <a:pt x="1962218" y="63500"/>
                  </a:lnTo>
                  <a:lnTo>
                    <a:pt x="1936878" y="88900"/>
                  </a:lnTo>
                  <a:lnTo>
                    <a:pt x="1989756" y="88900"/>
                  </a:lnTo>
                  <a:lnTo>
                    <a:pt x="1990981" y="76200"/>
                  </a:lnTo>
                  <a:lnTo>
                    <a:pt x="1981096" y="76200"/>
                  </a:lnTo>
                  <a:lnTo>
                    <a:pt x="1986372" y="71721"/>
                  </a:lnTo>
                  <a:lnTo>
                    <a:pt x="1983698" y="63500"/>
                  </a:lnTo>
                  <a:close/>
                </a:path>
                <a:path w="2072004" h="1358900">
                  <a:moveTo>
                    <a:pt x="1994462" y="76200"/>
                  </a:moveTo>
                  <a:lnTo>
                    <a:pt x="1990981" y="76200"/>
                  </a:lnTo>
                  <a:lnTo>
                    <a:pt x="1989756" y="88900"/>
                  </a:lnTo>
                  <a:lnTo>
                    <a:pt x="1992067" y="88900"/>
                  </a:lnTo>
                  <a:lnTo>
                    <a:pt x="1994462" y="76200"/>
                  </a:lnTo>
                  <a:close/>
                </a:path>
                <a:path w="2072004" h="1358900">
                  <a:moveTo>
                    <a:pt x="2013782" y="76200"/>
                  </a:moveTo>
                  <a:lnTo>
                    <a:pt x="1994462" y="76200"/>
                  </a:lnTo>
                  <a:lnTo>
                    <a:pt x="1992067" y="88900"/>
                  </a:lnTo>
                  <a:lnTo>
                    <a:pt x="2005808" y="88900"/>
                  </a:lnTo>
                  <a:lnTo>
                    <a:pt x="2013782" y="76200"/>
                  </a:lnTo>
                  <a:close/>
                </a:path>
                <a:path w="2072004" h="1358900">
                  <a:moveTo>
                    <a:pt x="2014226" y="76200"/>
                  </a:moveTo>
                  <a:lnTo>
                    <a:pt x="2010750" y="88900"/>
                  </a:lnTo>
                  <a:lnTo>
                    <a:pt x="2016278" y="88900"/>
                  </a:lnTo>
                  <a:lnTo>
                    <a:pt x="2014226" y="76200"/>
                  </a:lnTo>
                  <a:close/>
                </a:path>
                <a:path w="2072004" h="1358900">
                  <a:moveTo>
                    <a:pt x="1938083" y="76200"/>
                  </a:moveTo>
                  <a:lnTo>
                    <a:pt x="1933024" y="76200"/>
                  </a:lnTo>
                  <a:lnTo>
                    <a:pt x="1934687" y="81865"/>
                  </a:lnTo>
                  <a:lnTo>
                    <a:pt x="1938083" y="76200"/>
                  </a:lnTo>
                  <a:close/>
                </a:path>
                <a:path w="2072004" h="1358900">
                  <a:moveTo>
                    <a:pt x="1944998" y="63500"/>
                  </a:moveTo>
                  <a:lnTo>
                    <a:pt x="1940018" y="76200"/>
                  </a:lnTo>
                  <a:lnTo>
                    <a:pt x="1942888" y="76200"/>
                  </a:lnTo>
                  <a:lnTo>
                    <a:pt x="1944998" y="63500"/>
                  </a:lnTo>
                  <a:close/>
                </a:path>
                <a:path w="2072004" h="1358900">
                  <a:moveTo>
                    <a:pt x="1986372" y="71721"/>
                  </a:moveTo>
                  <a:lnTo>
                    <a:pt x="1981096" y="76200"/>
                  </a:lnTo>
                  <a:lnTo>
                    <a:pt x="1987829" y="76200"/>
                  </a:lnTo>
                  <a:lnTo>
                    <a:pt x="1986372" y="71721"/>
                  </a:lnTo>
                  <a:close/>
                </a:path>
                <a:path w="2072004" h="1358900">
                  <a:moveTo>
                    <a:pt x="2022124" y="63500"/>
                  </a:moveTo>
                  <a:lnTo>
                    <a:pt x="1996059" y="63500"/>
                  </a:lnTo>
                  <a:lnTo>
                    <a:pt x="1986372" y="71721"/>
                  </a:lnTo>
                  <a:lnTo>
                    <a:pt x="1987829" y="76200"/>
                  </a:lnTo>
                  <a:lnTo>
                    <a:pt x="2018617" y="76200"/>
                  </a:lnTo>
                  <a:lnTo>
                    <a:pt x="2022124" y="63500"/>
                  </a:lnTo>
                  <a:close/>
                </a:path>
                <a:path w="2072004" h="1358900">
                  <a:moveTo>
                    <a:pt x="2039587" y="63500"/>
                  </a:moveTo>
                  <a:lnTo>
                    <a:pt x="2026962" y="63500"/>
                  </a:lnTo>
                  <a:lnTo>
                    <a:pt x="2031906" y="76200"/>
                  </a:lnTo>
                  <a:lnTo>
                    <a:pt x="2037322" y="76200"/>
                  </a:lnTo>
                  <a:lnTo>
                    <a:pt x="2039587" y="63500"/>
                  </a:lnTo>
                  <a:close/>
                </a:path>
                <a:path w="2072004" h="1358900">
                  <a:moveTo>
                    <a:pt x="2049052" y="63500"/>
                  </a:moveTo>
                  <a:lnTo>
                    <a:pt x="2044791" y="63500"/>
                  </a:lnTo>
                  <a:lnTo>
                    <a:pt x="2039388" y="76200"/>
                  </a:lnTo>
                  <a:lnTo>
                    <a:pt x="2049052" y="63500"/>
                  </a:lnTo>
                  <a:close/>
                </a:path>
                <a:path w="2072004" h="1358900">
                  <a:moveTo>
                    <a:pt x="2007064" y="38100"/>
                  </a:moveTo>
                  <a:lnTo>
                    <a:pt x="1980454" y="38100"/>
                  </a:lnTo>
                  <a:lnTo>
                    <a:pt x="1975028" y="50800"/>
                  </a:lnTo>
                  <a:lnTo>
                    <a:pt x="1973013" y="63500"/>
                  </a:lnTo>
                  <a:lnTo>
                    <a:pt x="1980774" y="50800"/>
                  </a:lnTo>
                  <a:lnTo>
                    <a:pt x="2008090" y="50800"/>
                  </a:lnTo>
                  <a:lnTo>
                    <a:pt x="2007064" y="38100"/>
                  </a:lnTo>
                  <a:close/>
                </a:path>
                <a:path w="2072004" h="1358900">
                  <a:moveTo>
                    <a:pt x="1979126" y="56615"/>
                  </a:moveTo>
                  <a:lnTo>
                    <a:pt x="1973013" y="63500"/>
                  </a:lnTo>
                  <a:lnTo>
                    <a:pt x="1976384" y="63500"/>
                  </a:lnTo>
                  <a:lnTo>
                    <a:pt x="1979126" y="56615"/>
                  </a:lnTo>
                  <a:close/>
                </a:path>
                <a:path w="2072004" h="1358900">
                  <a:moveTo>
                    <a:pt x="2051601" y="50800"/>
                  </a:moveTo>
                  <a:lnTo>
                    <a:pt x="1985629" y="50800"/>
                  </a:lnTo>
                  <a:lnTo>
                    <a:pt x="1989515" y="63500"/>
                  </a:lnTo>
                  <a:lnTo>
                    <a:pt x="2046844" y="63500"/>
                  </a:lnTo>
                  <a:lnTo>
                    <a:pt x="2051601" y="50800"/>
                  </a:lnTo>
                  <a:close/>
                </a:path>
                <a:path w="2072004" h="1358900">
                  <a:moveTo>
                    <a:pt x="2057701" y="50800"/>
                  </a:moveTo>
                  <a:lnTo>
                    <a:pt x="2055680" y="50800"/>
                  </a:lnTo>
                  <a:lnTo>
                    <a:pt x="2052005" y="63500"/>
                  </a:lnTo>
                  <a:lnTo>
                    <a:pt x="2057701" y="50800"/>
                  </a:lnTo>
                  <a:close/>
                </a:path>
                <a:path w="2072004" h="1358900">
                  <a:moveTo>
                    <a:pt x="2064926" y="50800"/>
                  </a:moveTo>
                  <a:lnTo>
                    <a:pt x="2061178" y="50800"/>
                  </a:lnTo>
                  <a:lnTo>
                    <a:pt x="2061178" y="63500"/>
                  </a:lnTo>
                  <a:lnTo>
                    <a:pt x="2064926" y="50800"/>
                  </a:lnTo>
                  <a:close/>
                </a:path>
                <a:path w="2072004" h="1358900">
                  <a:moveTo>
                    <a:pt x="1984290" y="50800"/>
                  </a:moveTo>
                  <a:lnTo>
                    <a:pt x="1981442" y="50800"/>
                  </a:lnTo>
                  <a:lnTo>
                    <a:pt x="1979126" y="56615"/>
                  </a:lnTo>
                  <a:lnTo>
                    <a:pt x="1984290" y="50800"/>
                  </a:lnTo>
                  <a:close/>
                </a:path>
                <a:path w="2072004" h="1358900">
                  <a:moveTo>
                    <a:pt x="2069435" y="38100"/>
                  </a:moveTo>
                  <a:lnTo>
                    <a:pt x="2011546" y="38100"/>
                  </a:lnTo>
                  <a:lnTo>
                    <a:pt x="2011242" y="50800"/>
                  </a:lnTo>
                  <a:lnTo>
                    <a:pt x="2068210" y="50800"/>
                  </a:lnTo>
                  <a:lnTo>
                    <a:pt x="2069435" y="38100"/>
                  </a:lnTo>
                  <a:close/>
                </a:path>
                <a:path w="2072004" h="1358900">
                  <a:moveTo>
                    <a:pt x="2007979" y="25400"/>
                  </a:moveTo>
                  <a:lnTo>
                    <a:pt x="1998583" y="25400"/>
                  </a:lnTo>
                  <a:lnTo>
                    <a:pt x="1988552" y="38100"/>
                  </a:lnTo>
                  <a:lnTo>
                    <a:pt x="2007236" y="38100"/>
                  </a:lnTo>
                  <a:lnTo>
                    <a:pt x="2007979" y="25400"/>
                  </a:lnTo>
                  <a:close/>
                </a:path>
                <a:path w="2072004" h="1358900">
                  <a:moveTo>
                    <a:pt x="2071608" y="25400"/>
                  </a:moveTo>
                  <a:lnTo>
                    <a:pt x="2021616" y="25400"/>
                  </a:lnTo>
                  <a:lnTo>
                    <a:pt x="2008352" y="38100"/>
                  </a:lnTo>
                  <a:lnTo>
                    <a:pt x="2067104" y="38100"/>
                  </a:lnTo>
                  <a:lnTo>
                    <a:pt x="2071608" y="25400"/>
                  </a:lnTo>
                  <a:close/>
                </a:path>
                <a:path w="2072004" h="1358900">
                  <a:moveTo>
                    <a:pt x="2035546" y="12700"/>
                  </a:moveTo>
                  <a:lnTo>
                    <a:pt x="2024459" y="12700"/>
                  </a:lnTo>
                  <a:lnTo>
                    <a:pt x="2026251" y="25400"/>
                  </a:lnTo>
                  <a:lnTo>
                    <a:pt x="2035639" y="25400"/>
                  </a:lnTo>
                  <a:lnTo>
                    <a:pt x="2035546" y="12700"/>
                  </a:lnTo>
                  <a:close/>
                </a:path>
                <a:path w="2072004" h="1358900">
                  <a:moveTo>
                    <a:pt x="2057574" y="1560"/>
                  </a:moveTo>
                  <a:lnTo>
                    <a:pt x="2048652" y="12700"/>
                  </a:lnTo>
                  <a:lnTo>
                    <a:pt x="2039814" y="12700"/>
                  </a:lnTo>
                  <a:lnTo>
                    <a:pt x="2035639" y="25400"/>
                  </a:lnTo>
                  <a:lnTo>
                    <a:pt x="2051733" y="25400"/>
                  </a:lnTo>
                  <a:lnTo>
                    <a:pt x="2053712" y="12700"/>
                  </a:lnTo>
                  <a:lnTo>
                    <a:pt x="2057785" y="2580"/>
                  </a:lnTo>
                  <a:lnTo>
                    <a:pt x="2057574" y="1560"/>
                  </a:lnTo>
                  <a:close/>
                </a:path>
                <a:path w="2072004" h="1358900">
                  <a:moveTo>
                    <a:pt x="2065827" y="12700"/>
                  </a:moveTo>
                  <a:lnTo>
                    <a:pt x="2062602" y="12700"/>
                  </a:lnTo>
                  <a:lnTo>
                    <a:pt x="2051733" y="25400"/>
                  </a:lnTo>
                  <a:lnTo>
                    <a:pt x="2065258" y="25400"/>
                  </a:lnTo>
                  <a:lnTo>
                    <a:pt x="2065827" y="12700"/>
                  </a:lnTo>
                  <a:close/>
                </a:path>
                <a:path w="2072004" h="1358900">
                  <a:moveTo>
                    <a:pt x="2051618" y="0"/>
                  </a:moveTo>
                  <a:lnTo>
                    <a:pt x="2038660" y="0"/>
                  </a:lnTo>
                  <a:lnTo>
                    <a:pt x="2028606" y="12700"/>
                  </a:lnTo>
                  <a:lnTo>
                    <a:pt x="2040486" y="12700"/>
                  </a:lnTo>
                  <a:lnTo>
                    <a:pt x="2051618" y="0"/>
                  </a:lnTo>
                  <a:close/>
                </a:path>
                <a:path w="2072004" h="1358900">
                  <a:moveTo>
                    <a:pt x="2064403" y="0"/>
                  </a:moveTo>
                  <a:lnTo>
                    <a:pt x="2058824" y="0"/>
                  </a:lnTo>
                  <a:lnTo>
                    <a:pt x="2057785" y="2580"/>
                  </a:lnTo>
                  <a:lnTo>
                    <a:pt x="2059879" y="12700"/>
                  </a:lnTo>
                  <a:lnTo>
                    <a:pt x="2062874" y="12700"/>
                  </a:lnTo>
                  <a:lnTo>
                    <a:pt x="2064403" y="0"/>
                  </a:lnTo>
                  <a:close/>
                </a:path>
                <a:path w="2072004" h="1358900">
                  <a:moveTo>
                    <a:pt x="2058824" y="0"/>
                  </a:moveTo>
                  <a:lnTo>
                    <a:pt x="2057251" y="0"/>
                  </a:lnTo>
                  <a:lnTo>
                    <a:pt x="2057574" y="1560"/>
                  </a:lnTo>
                  <a:lnTo>
                    <a:pt x="2058824" y="0"/>
                  </a:lnTo>
                  <a:close/>
                </a:path>
              </a:pathLst>
            </a:custGeom>
            <a:solidFill>
              <a:srgbClr val="00A2FF"/>
            </a:solidFill>
          </p:spPr>
          <p:txBody>
            <a:bodyPr wrap="square" lIns="0" tIns="0" rIns="0" bIns="0" rtlCol="0"/>
            <a:lstStyle/>
            <a:p>
              <a:endParaRPr sz="637"/>
            </a:p>
          </p:txBody>
        </p:sp>
        <p:pic>
          <p:nvPicPr>
            <p:cNvPr id="21" name="object 2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853177" y="6642344"/>
              <a:ext cx="269489" cy="247650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3822974" y="3711898"/>
              <a:ext cx="882144" cy="1548066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12607694" y="4619792"/>
              <a:ext cx="2609215" cy="1422400"/>
            </a:xfrm>
            <a:custGeom>
              <a:avLst/>
              <a:gdLst/>
              <a:ahLst/>
              <a:cxnLst/>
              <a:rect l="l" t="t" r="r" b="b"/>
              <a:pathLst>
                <a:path w="2609215" h="1422400">
                  <a:moveTo>
                    <a:pt x="1116558" y="1409700"/>
                  </a:moveTo>
                  <a:lnTo>
                    <a:pt x="1092069" y="1409700"/>
                  </a:lnTo>
                  <a:lnTo>
                    <a:pt x="1113678" y="1422400"/>
                  </a:lnTo>
                  <a:lnTo>
                    <a:pt x="1116558" y="1409700"/>
                  </a:lnTo>
                  <a:close/>
                </a:path>
                <a:path w="2609215" h="1422400">
                  <a:moveTo>
                    <a:pt x="1141541" y="1409700"/>
                  </a:moveTo>
                  <a:lnTo>
                    <a:pt x="1122452" y="1409700"/>
                  </a:lnTo>
                  <a:lnTo>
                    <a:pt x="1133338" y="1422400"/>
                  </a:lnTo>
                  <a:lnTo>
                    <a:pt x="1142079" y="1422400"/>
                  </a:lnTo>
                  <a:lnTo>
                    <a:pt x="1141541" y="1409700"/>
                  </a:lnTo>
                  <a:close/>
                </a:path>
                <a:path w="2609215" h="1422400">
                  <a:moveTo>
                    <a:pt x="1152614" y="1409700"/>
                  </a:moveTo>
                  <a:lnTo>
                    <a:pt x="1141541" y="1409700"/>
                  </a:lnTo>
                  <a:lnTo>
                    <a:pt x="1144727" y="1422400"/>
                  </a:lnTo>
                  <a:lnTo>
                    <a:pt x="1147976" y="1422400"/>
                  </a:lnTo>
                  <a:lnTo>
                    <a:pt x="1152614" y="1409700"/>
                  </a:lnTo>
                  <a:close/>
                </a:path>
                <a:path w="2609215" h="1422400">
                  <a:moveTo>
                    <a:pt x="1172431" y="1409700"/>
                  </a:moveTo>
                  <a:lnTo>
                    <a:pt x="1152614" y="1409700"/>
                  </a:lnTo>
                  <a:lnTo>
                    <a:pt x="1159970" y="1422400"/>
                  </a:lnTo>
                  <a:lnTo>
                    <a:pt x="1166762" y="1422400"/>
                  </a:lnTo>
                  <a:lnTo>
                    <a:pt x="1172431" y="1409700"/>
                  </a:lnTo>
                  <a:close/>
                </a:path>
                <a:path w="2609215" h="1422400">
                  <a:moveTo>
                    <a:pt x="1205436" y="1409700"/>
                  </a:moveTo>
                  <a:lnTo>
                    <a:pt x="1172431" y="1409700"/>
                  </a:lnTo>
                  <a:lnTo>
                    <a:pt x="1175791" y="1422400"/>
                  </a:lnTo>
                  <a:lnTo>
                    <a:pt x="1203180" y="1422400"/>
                  </a:lnTo>
                  <a:lnTo>
                    <a:pt x="1205436" y="1409700"/>
                  </a:lnTo>
                  <a:close/>
                </a:path>
                <a:path w="2609215" h="1422400">
                  <a:moveTo>
                    <a:pt x="1233780" y="1409700"/>
                  </a:moveTo>
                  <a:lnTo>
                    <a:pt x="1217979" y="1409700"/>
                  </a:lnTo>
                  <a:lnTo>
                    <a:pt x="1221606" y="1422400"/>
                  </a:lnTo>
                  <a:lnTo>
                    <a:pt x="1229483" y="1422400"/>
                  </a:lnTo>
                  <a:lnTo>
                    <a:pt x="1233780" y="1409700"/>
                  </a:lnTo>
                  <a:close/>
                </a:path>
                <a:path w="2609215" h="1422400">
                  <a:moveTo>
                    <a:pt x="1344629" y="1384300"/>
                  </a:moveTo>
                  <a:lnTo>
                    <a:pt x="1240965" y="1384300"/>
                  </a:lnTo>
                  <a:lnTo>
                    <a:pt x="1240339" y="1397000"/>
                  </a:lnTo>
                  <a:lnTo>
                    <a:pt x="1237700" y="1404368"/>
                  </a:lnTo>
                  <a:lnTo>
                    <a:pt x="1237833" y="1409700"/>
                  </a:lnTo>
                  <a:lnTo>
                    <a:pt x="1246564" y="1422400"/>
                  </a:lnTo>
                  <a:lnTo>
                    <a:pt x="1302730" y="1422400"/>
                  </a:lnTo>
                  <a:lnTo>
                    <a:pt x="1315365" y="1409700"/>
                  </a:lnTo>
                  <a:lnTo>
                    <a:pt x="1466960" y="1409700"/>
                  </a:lnTo>
                  <a:lnTo>
                    <a:pt x="1464367" y="1397000"/>
                  </a:lnTo>
                  <a:lnTo>
                    <a:pt x="1339148" y="1397000"/>
                  </a:lnTo>
                  <a:lnTo>
                    <a:pt x="1344629" y="1384300"/>
                  </a:lnTo>
                  <a:close/>
                </a:path>
                <a:path w="2609215" h="1422400">
                  <a:moveTo>
                    <a:pt x="1324477" y="1409700"/>
                  </a:moveTo>
                  <a:lnTo>
                    <a:pt x="1315365" y="1409700"/>
                  </a:lnTo>
                  <a:lnTo>
                    <a:pt x="1315880" y="1422400"/>
                  </a:lnTo>
                  <a:lnTo>
                    <a:pt x="1334886" y="1422400"/>
                  </a:lnTo>
                  <a:lnTo>
                    <a:pt x="1324477" y="1409700"/>
                  </a:lnTo>
                  <a:close/>
                </a:path>
                <a:path w="2609215" h="1422400">
                  <a:moveTo>
                    <a:pt x="1400246" y="1409700"/>
                  </a:moveTo>
                  <a:lnTo>
                    <a:pt x="1344474" y="1409700"/>
                  </a:lnTo>
                  <a:lnTo>
                    <a:pt x="1334886" y="1422400"/>
                  </a:lnTo>
                  <a:lnTo>
                    <a:pt x="1405906" y="1422400"/>
                  </a:lnTo>
                  <a:lnTo>
                    <a:pt x="1400246" y="1409700"/>
                  </a:lnTo>
                  <a:close/>
                </a:path>
                <a:path w="2609215" h="1422400">
                  <a:moveTo>
                    <a:pt x="1446920" y="1409700"/>
                  </a:moveTo>
                  <a:lnTo>
                    <a:pt x="1414919" y="1409700"/>
                  </a:lnTo>
                  <a:lnTo>
                    <a:pt x="1424587" y="1422400"/>
                  </a:lnTo>
                  <a:lnTo>
                    <a:pt x="1447785" y="1422400"/>
                  </a:lnTo>
                  <a:lnTo>
                    <a:pt x="1446920" y="1409700"/>
                  </a:lnTo>
                  <a:close/>
                </a:path>
                <a:path w="2609215" h="1422400">
                  <a:moveTo>
                    <a:pt x="1466960" y="1409700"/>
                  </a:moveTo>
                  <a:lnTo>
                    <a:pt x="1453281" y="1409700"/>
                  </a:lnTo>
                  <a:lnTo>
                    <a:pt x="1447785" y="1422400"/>
                  </a:lnTo>
                  <a:lnTo>
                    <a:pt x="1459019" y="1422400"/>
                  </a:lnTo>
                  <a:lnTo>
                    <a:pt x="1466960" y="1409700"/>
                  </a:lnTo>
                  <a:close/>
                </a:path>
                <a:path w="2609215" h="1422400">
                  <a:moveTo>
                    <a:pt x="1493528" y="1409700"/>
                  </a:moveTo>
                  <a:lnTo>
                    <a:pt x="1475413" y="1409700"/>
                  </a:lnTo>
                  <a:lnTo>
                    <a:pt x="1483688" y="1422400"/>
                  </a:lnTo>
                  <a:lnTo>
                    <a:pt x="1493528" y="1409700"/>
                  </a:lnTo>
                  <a:close/>
                </a:path>
                <a:path w="2609215" h="1422400">
                  <a:moveTo>
                    <a:pt x="1534901" y="1409700"/>
                  </a:moveTo>
                  <a:lnTo>
                    <a:pt x="1525865" y="1409700"/>
                  </a:lnTo>
                  <a:lnTo>
                    <a:pt x="1530901" y="1422400"/>
                  </a:lnTo>
                  <a:lnTo>
                    <a:pt x="1534901" y="1409700"/>
                  </a:lnTo>
                  <a:close/>
                </a:path>
                <a:path w="2609215" h="1422400">
                  <a:moveTo>
                    <a:pt x="995675" y="1397000"/>
                  </a:moveTo>
                  <a:lnTo>
                    <a:pt x="985822" y="1397000"/>
                  </a:lnTo>
                  <a:lnTo>
                    <a:pt x="996122" y="1409700"/>
                  </a:lnTo>
                  <a:lnTo>
                    <a:pt x="1010530" y="1409700"/>
                  </a:lnTo>
                  <a:lnTo>
                    <a:pt x="995675" y="1397000"/>
                  </a:lnTo>
                  <a:close/>
                </a:path>
                <a:path w="2609215" h="1422400">
                  <a:moveTo>
                    <a:pt x="1068130" y="1397000"/>
                  </a:moveTo>
                  <a:lnTo>
                    <a:pt x="1030435" y="1397000"/>
                  </a:lnTo>
                  <a:lnTo>
                    <a:pt x="1028152" y="1409700"/>
                  </a:lnTo>
                  <a:lnTo>
                    <a:pt x="1066799" y="1409700"/>
                  </a:lnTo>
                  <a:lnTo>
                    <a:pt x="1068130" y="1397000"/>
                  </a:lnTo>
                  <a:close/>
                </a:path>
                <a:path w="2609215" h="1422400">
                  <a:moveTo>
                    <a:pt x="1227303" y="1397000"/>
                  </a:moveTo>
                  <a:lnTo>
                    <a:pt x="1068130" y="1397000"/>
                  </a:lnTo>
                  <a:lnTo>
                    <a:pt x="1073584" y="1409700"/>
                  </a:lnTo>
                  <a:lnTo>
                    <a:pt x="1226670" y="1409700"/>
                  </a:lnTo>
                  <a:lnTo>
                    <a:pt x="1227303" y="1397000"/>
                  </a:lnTo>
                  <a:close/>
                </a:path>
                <a:path w="2609215" h="1422400">
                  <a:moveTo>
                    <a:pt x="1239329" y="1384300"/>
                  </a:moveTo>
                  <a:lnTo>
                    <a:pt x="1151642" y="1384300"/>
                  </a:lnTo>
                  <a:lnTo>
                    <a:pt x="1157615" y="1397000"/>
                  </a:lnTo>
                  <a:lnTo>
                    <a:pt x="1228261" y="1397000"/>
                  </a:lnTo>
                  <a:lnTo>
                    <a:pt x="1230704" y="1409700"/>
                  </a:lnTo>
                  <a:lnTo>
                    <a:pt x="1235790" y="1409700"/>
                  </a:lnTo>
                  <a:lnTo>
                    <a:pt x="1237700" y="1404368"/>
                  </a:lnTo>
                  <a:lnTo>
                    <a:pt x="1237515" y="1397000"/>
                  </a:lnTo>
                  <a:lnTo>
                    <a:pt x="1239329" y="1384300"/>
                  </a:lnTo>
                  <a:close/>
                </a:path>
                <a:path w="2609215" h="1422400">
                  <a:moveTo>
                    <a:pt x="1469111" y="1397000"/>
                  </a:moveTo>
                  <a:lnTo>
                    <a:pt x="1468971" y="1409700"/>
                  </a:lnTo>
                  <a:lnTo>
                    <a:pt x="1480578" y="1409700"/>
                  </a:lnTo>
                  <a:lnTo>
                    <a:pt x="1469111" y="1397000"/>
                  </a:lnTo>
                  <a:close/>
                </a:path>
                <a:path w="2609215" h="1422400">
                  <a:moveTo>
                    <a:pt x="1552880" y="1397000"/>
                  </a:moveTo>
                  <a:lnTo>
                    <a:pt x="1480180" y="1397000"/>
                  </a:lnTo>
                  <a:lnTo>
                    <a:pt x="1480578" y="1409700"/>
                  </a:lnTo>
                  <a:lnTo>
                    <a:pt x="1549427" y="1409700"/>
                  </a:lnTo>
                  <a:lnTo>
                    <a:pt x="1552880" y="1397000"/>
                  </a:lnTo>
                  <a:close/>
                </a:path>
                <a:path w="2609215" h="1422400">
                  <a:moveTo>
                    <a:pt x="1587486" y="1397000"/>
                  </a:moveTo>
                  <a:lnTo>
                    <a:pt x="1552880" y="1397000"/>
                  </a:lnTo>
                  <a:lnTo>
                    <a:pt x="1561922" y="1409700"/>
                  </a:lnTo>
                  <a:lnTo>
                    <a:pt x="1578814" y="1409700"/>
                  </a:lnTo>
                  <a:lnTo>
                    <a:pt x="1587486" y="1397000"/>
                  </a:lnTo>
                  <a:close/>
                </a:path>
                <a:path w="2609215" h="1422400">
                  <a:moveTo>
                    <a:pt x="1601363" y="1397000"/>
                  </a:moveTo>
                  <a:lnTo>
                    <a:pt x="1587486" y="1397000"/>
                  </a:lnTo>
                  <a:lnTo>
                    <a:pt x="1586343" y="1409700"/>
                  </a:lnTo>
                  <a:lnTo>
                    <a:pt x="1592913" y="1409700"/>
                  </a:lnTo>
                  <a:lnTo>
                    <a:pt x="1601363" y="1397000"/>
                  </a:lnTo>
                  <a:close/>
                </a:path>
                <a:path w="2609215" h="1422400">
                  <a:moveTo>
                    <a:pt x="1624033" y="1397000"/>
                  </a:moveTo>
                  <a:lnTo>
                    <a:pt x="1605862" y="1397000"/>
                  </a:lnTo>
                  <a:lnTo>
                    <a:pt x="1619393" y="1409700"/>
                  </a:lnTo>
                  <a:lnTo>
                    <a:pt x="1624033" y="1397000"/>
                  </a:lnTo>
                  <a:close/>
                </a:path>
                <a:path w="2609215" h="1422400">
                  <a:moveTo>
                    <a:pt x="1247123" y="1371600"/>
                  </a:moveTo>
                  <a:lnTo>
                    <a:pt x="1236994" y="1371600"/>
                  </a:lnTo>
                  <a:lnTo>
                    <a:pt x="1239329" y="1384300"/>
                  </a:lnTo>
                  <a:lnTo>
                    <a:pt x="1237515" y="1397000"/>
                  </a:lnTo>
                  <a:lnTo>
                    <a:pt x="1237700" y="1404368"/>
                  </a:lnTo>
                  <a:lnTo>
                    <a:pt x="1240339" y="1397000"/>
                  </a:lnTo>
                  <a:lnTo>
                    <a:pt x="1240965" y="1384300"/>
                  </a:lnTo>
                  <a:lnTo>
                    <a:pt x="1248819" y="1384300"/>
                  </a:lnTo>
                  <a:lnTo>
                    <a:pt x="1247123" y="1371600"/>
                  </a:lnTo>
                  <a:close/>
                </a:path>
                <a:path w="2609215" h="1422400">
                  <a:moveTo>
                    <a:pt x="989829" y="1384300"/>
                  </a:moveTo>
                  <a:lnTo>
                    <a:pt x="923590" y="1384300"/>
                  </a:lnTo>
                  <a:lnTo>
                    <a:pt x="931533" y="1397000"/>
                  </a:lnTo>
                  <a:lnTo>
                    <a:pt x="993473" y="1397000"/>
                  </a:lnTo>
                  <a:lnTo>
                    <a:pt x="989829" y="1384300"/>
                  </a:lnTo>
                  <a:close/>
                </a:path>
                <a:path w="2609215" h="1422400">
                  <a:moveTo>
                    <a:pt x="1139458" y="1384300"/>
                  </a:moveTo>
                  <a:lnTo>
                    <a:pt x="989829" y="1384300"/>
                  </a:lnTo>
                  <a:lnTo>
                    <a:pt x="995462" y="1397000"/>
                  </a:lnTo>
                  <a:lnTo>
                    <a:pt x="1137259" y="1397000"/>
                  </a:lnTo>
                  <a:lnTo>
                    <a:pt x="1139458" y="1384300"/>
                  </a:lnTo>
                  <a:close/>
                </a:path>
                <a:path w="2609215" h="1422400">
                  <a:moveTo>
                    <a:pt x="1374885" y="1384300"/>
                  </a:moveTo>
                  <a:lnTo>
                    <a:pt x="1360824" y="1384300"/>
                  </a:lnTo>
                  <a:lnTo>
                    <a:pt x="1356175" y="1397000"/>
                  </a:lnTo>
                  <a:lnTo>
                    <a:pt x="1373974" y="1397000"/>
                  </a:lnTo>
                  <a:lnTo>
                    <a:pt x="1374885" y="1384300"/>
                  </a:lnTo>
                  <a:close/>
                </a:path>
                <a:path w="2609215" h="1422400">
                  <a:moveTo>
                    <a:pt x="1420824" y="1384300"/>
                  </a:moveTo>
                  <a:lnTo>
                    <a:pt x="1374885" y="1384300"/>
                  </a:lnTo>
                  <a:lnTo>
                    <a:pt x="1373974" y="1397000"/>
                  </a:lnTo>
                  <a:lnTo>
                    <a:pt x="1422813" y="1397000"/>
                  </a:lnTo>
                  <a:lnTo>
                    <a:pt x="1420824" y="1384300"/>
                  </a:lnTo>
                  <a:close/>
                </a:path>
                <a:path w="2609215" h="1422400">
                  <a:moveTo>
                    <a:pt x="1504830" y="1384300"/>
                  </a:moveTo>
                  <a:lnTo>
                    <a:pt x="1436192" y="1384300"/>
                  </a:lnTo>
                  <a:lnTo>
                    <a:pt x="1434883" y="1397000"/>
                  </a:lnTo>
                  <a:lnTo>
                    <a:pt x="1508070" y="1397000"/>
                  </a:lnTo>
                  <a:lnTo>
                    <a:pt x="1504830" y="1384300"/>
                  </a:lnTo>
                  <a:close/>
                </a:path>
                <a:path w="2609215" h="1422400">
                  <a:moveTo>
                    <a:pt x="1627558" y="1384300"/>
                  </a:moveTo>
                  <a:lnTo>
                    <a:pt x="1510096" y="1384300"/>
                  </a:lnTo>
                  <a:lnTo>
                    <a:pt x="1512322" y="1397000"/>
                  </a:lnTo>
                  <a:lnTo>
                    <a:pt x="1625012" y="1397000"/>
                  </a:lnTo>
                  <a:lnTo>
                    <a:pt x="1627558" y="1384300"/>
                  </a:lnTo>
                  <a:close/>
                </a:path>
                <a:path w="2609215" h="1422400">
                  <a:moveTo>
                    <a:pt x="1653107" y="1384300"/>
                  </a:moveTo>
                  <a:lnTo>
                    <a:pt x="1643255" y="1384300"/>
                  </a:lnTo>
                  <a:lnTo>
                    <a:pt x="1640225" y="1397000"/>
                  </a:lnTo>
                  <a:lnTo>
                    <a:pt x="1651254" y="1397000"/>
                  </a:lnTo>
                  <a:lnTo>
                    <a:pt x="1653107" y="1384300"/>
                  </a:lnTo>
                  <a:close/>
                </a:path>
                <a:path w="2609215" h="1422400">
                  <a:moveTo>
                    <a:pt x="1682928" y="1346200"/>
                  </a:moveTo>
                  <a:lnTo>
                    <a:pt x="1675825" y="1346200"/>
                  </a:lnTo>
                  <a:lnTo>
                    <a:pt x="1678997" y="1358900"/>
                  </a:lnTo>
                  <a:lnTo>
                    <a:pt x="1650646" y="1358900"/>
                  </a:lnTo>
                  <a:lnTo>
                    <a:pt x="1636230" y="1371600"/>
                  </a:lnTo>
                  <a:lnTo>
                    <a:pt x="1505761" y="1371600"/>
                  </a:lnTo>
                  <a:lnTo>
                    <a:pt x="1503897" y="1384300"/>
                  </a:lnTo>
                  <a:lnTo>
                    <a:pt x="1653107" y="1384300"/>
                  </a:lnTo>
                  <a:lnTo>
                    <a:pt x="1658856" y="1397000"/>
                  </a:lnTo>
                  <a:lnTo>
                    <a:pt x="1674577" y="1397000"/>
                  </a:lnTo>
                  <a:lnTo>
                    <a:pt x="1686127" y="1384300"/>
                  </a:lnTo>
                  <a:lnTo>
                    <a:pt x="1691118" y="1375041"/>
                  </a:lnTo>
                  <a:lnTo>
                    <a:pt x="1688849" y="1371600"/>
                  </a:lnTo>
                  <a:lnTo>
                    <a:pt x="1687075" y="1358900"/>
                  </a:lnTo>
                  <a:lnTo>
                    <a:pt x="1689003" y="1354561"/>
                  </a:lnTo>
                  <a:lnTo>
                    <a:pt x="1682928" y="1346200"/>
                  </a:lnTo>
                  <a:close/>
                </a:path>
                <a:path w="2609215" h="1422400">
                  <a:moveTo>
                    <a:pt x="1774372" y="1358900"/>
                  </a:moveTo>
                  <a:lnTo>
                    <a:pt x="1694582" y="1358900"/>
                  </a:lnTo>
                  <a:lnTo>
                    <a:pt x="1692973" y="1371600"/>
                  </a:lnTo>
                  <a:lnTo>
                    <a:pt x="1691118" y="1375041"/>
                  </a:lnTo>
                  <a:lnTo>
                    <a:pt x="1697221" y="1384300"/>
                  </a:lnTo>
                  <a:lnTo>
                    <a:pt x="1701267" y="1397000"/>
                  </a:lnTo>
                  <a:lnTo>
                    <a:pt x="1712245" y="1384300"/>
                  </a:lnTo>
                  <a:lnTo>
                    <a:pt x="1724878" y="1384300"/>
                  </a:lnTo>
                  <a:lnTo>
                    <a:pt x="1733890" y="1371600"/>
                  </a:lnTo>
                  <a:lnTo>
                    <a:pt x="1771512" y="1371600"/>
                  </a:lnTo>
                  <a:lnTo>
                    <a:pt x="1774372" y="1358900"/>
                  </a:lnTo>
                  <a:close/>
                </a:path>
                <a:path w="2609215" h="1422400">
                  <a:moveTo>
                    <a:pt x="856560" y="1371600"/>
                  </a:moveTo>
                  <a:lnTo>
                    <a:pt x="849048" y="1371600"/>
                  </a:lnTo>
                  <a:lnTo>
                    <a:pt x="848034" y="1384300"/>
                  </a:lnTo>
                  <a:lnTo>
                    <a:pt x="851223" y="1384300"/>
                  </a:lnTo>
                  <a:lnTo>
                    <a:pt x="856560" y="1371600"/>
                  </a:lnTo>
                  <a:close/>
                </a:path>
                <a:path w="2609215" h="1422400">
                  <a:moveTo>
                    <a:pt x="869369" y="1371600"/>
                  </a:moveTo>
                  <a:lnTo>
                    <a:pt x="856560" y="1371600"/>
                  </a:lnTo>
                  <a:lnTo>
                    <a:pt x="861990" y="1384300"/>
                  </a:lnTo>
                  <a:lnTo>
                    <a:pt x="869369" y="1371600"/>
                  </a:lnTo>
                  <a:close/>
                </a:path>
                <a:path w="2609215" h="1422400">
                  <a:moveTo>
                    <a:pt x="934366" y="1371600"/>
                  </a:moveTo>
                  <a:lnTo>
                    <a:pt x="871717" y="1371600"/>
                  </a:lnTo>
                  <a:lnTo>
                    <a:pt x="876664" y="1384300"/>
                  </a:lnTo>
                  <a:lnTo>
                    <a:pt x="935433" y="1384300"/>
                  </a:lnTo>
                  <a:lnTo>
                    <a:pt x="934366" y="1371600"/>
                  </a:lnTo>
                  <a:close/>
                </a:path>
                <a:path w="2609215" h="1422400">
                  <a:moveTo>
                    <a:pt x="1028037" y="1371600"/>
                  </a:moveTo>
                  <a:lnTo>
                    <a:pt x="939775" y="1371600"/>
                  </a:lnTo>
                  <a:lnTo>
                    <a:pt x="947875" y="1384300"/>
                  </a:lnTo>
                  <a:lnTo>
                    <a:pt x="1028024" y="1384300"/>
                  </a:lnTo>
                  <a:lnTo>
                    <a:pt x="1028037" y="1371600"/>
                  </a:lnTo>
                  <a:close/>
                </a:path>
                <a:path w="2609215" h="1422400">
                  <a:moveTo>
                    <a:pt x="1101561" y="1371600"/>
                  </a:moveTo>
                  <a:lnTo>
                    <a:pt x="1032824" y="1371600"/>
                  </a:lnTo>
                  <a:lnTo>
                    <a:pt x="1028024" y="1384300"/>
                  </a:lnTo>
                  <a:lnTo>
                    <a:pt x="1121799" y="1384300"/>
                  </a:lnTo>
                  <a:lnTo>
                    <a:pt x="1101561" y="1371600"/>
                  </a:lnTo>
                  <a:close/>
                </a:path>
                <a:path w="2609215" h="1422400">
                  <a:moveTo>
                    <a:pt x="1150368" y="1371600"/>
                  </a:moveTo>
                  <a:lnTo>
                    <a:pt x="1135319" y="1371600"/>
                  </a:lnTo>
                  <a:lnTo>
                    <a:pt x="1121799" y="1384300"/>
                  </a:lnTo>
                  <a:lnTo>
                    <a:pt x="1151463" y="1384300"/>
                  </a:lnTo>
                  <a:lnTo>
                    <a:pt x="1150368" y="1371600"/>
                  </a:lnTo>
                  <a:close/>
                </a:path>
                <a:path w="2609215" h="1422400">
                  <a:moveTo>
                    <a:pt x="1174678" y="1371600"/>
                  </a:moveTo>
                  <a:lnTo>
                    <a:pt x="1165645" y="1371600"/>
                  </a:lnTo>
                  <a:lnTo>
                    <a:pt x="1164846" y="1384300"/>
                  </a:lnTo>
                  <a:lnTo>
                    <a:pt x="1182301" y="1384300"/>
                  </a:lnTo>
                  <a:lnTo>
                    <a:pt x="1174678" y="1371600"/>
                  </a:lnTo>
                  <a:close/>
                </a:path>
                <a:path w="2609215" h="1422400">
                  <a:moveTo>
                    <a:pt x="1203855" y="1371600"/>
                  </a:moveTo>
                  <a:lnTo>
                    <a:pt x="1195152" y="1371600"/>
                  </a:lnTo>
                  <a:lnTo>
                    <a:pt x="1182301" y="1384300"/>
                  </a:lnTo>
                  <a:lnTo>
                    <a:pt x="1204453" y="1384300"/>
                  </a:lnTo>
                  <a:lnTo>
                    <a:pt x="1203855" y="1371600"/>
                  </a:lnTo>
                  <a:close/>
                </a:path>
                <a:path w="2609215" h="1422400">
                  <a:moveTo>
                    <a:pt x="1226774" y="1371600"/>
                  </a:moveTo>
                  <a:lnTo>
                    <a:pt x="1203855" y="1371600"/>
                  </a:lnTo>
                  <a:lnTo>
                    <a:pt x="1209330" y="1384300"/>
                  </a:lnTo>
                  <a:lnTo>
                    <a:pt x="1236750" y="1384300"/>
                  </a:lnTo>
                  <a:lnTo>
                    <a:pt x="1226774" y="1371600"/>
                  </a:lnTo>
                  <a:close/>
                </a:path>
                <a:path w="2609215" h="1422400">
                  <a:moveTo>
                    <a:pt x="1253664" y="1371600"/>
                  </a:moveTo>
                  <a:lnTo>
                    <a:pt x="1248819" y="1384300"/>
                  </a:lnTo>
                  <a:lnTo>
                    <a:pt x="1257490" y="1384300"/>
                  </a:lnTo>
                  <a:lnTo>
                    <a:pt x="1253664" y="1371600"/>
                  </a:lnTo>
                  <a:close/>
                </a:path>
                <a:path w="2609215" h="1422400">
                  <a:moveTo>
                    <a:pt x="1295107" y="1371600"/>
                  </a:moveTo>
                  <a:lnTo>
                    <a:pt x="1272639" y="1371600"/>
                  </a:lnTo>
                  <a:lnTo>
                    <a:pt x="1261958" y="1384300"/>
                  </a:lnTo>
                  <a:lnTo>
                    <a:pt x="1294039" y="1384300"/>
                  </a:lnTo>
                  <a:lnTo>
                    <a:pt x="1295107" y="1371600"/>
                  </a:lnTo>
                  <a:close/>
                </a:path>
                <a:path w="2609215" h="1422400">
                  <a:moveTo>
                    <a:pt x="1324562" y="1371600"/>
                  </a:moveTo>
                  <a:lnTo>
                    <a:pt x="1305398" y="1371600"/>
                  </a:lnTo>
                  <a:lnTo>
                    <a:pt x="1301745" y="1384300"/>
                  </a:lnTo>
                  <a:lnTo>
                    <a:pt x="1317962" y="1384300"/>
                  </a:lnTo>
                  <a:lnTo>
                    <a:pt x="1324562" y="1371600"/>
                  </a:lnTo>
                  <a:close/>
                </a:path>
                <a:path w="2609215" h="1422400">
                  <a:moveTo>
                    <a:pt x="1410592" y="1371600"/>
                  </a:moveTo>
                  <a:lnTo>
                    <a:pt x="1380257" y="1371600"/>
                  </a:lnTo>
                  <a:lnTo>
                    <a:pt x="1376584" y="1384300"/>
                  </a:lnTo>
                  <a:lnTo>
                    <a:pt x="1400466" y="1384300"/>
                  </a:lnTo>
                  <a:lnTo>
                    <a:pt x="1410592" y="1371600"/>
                  </a:lnTo>
                  <a:close/>
                </a:path>
                <a:path w="2609215" h="1422400">
                  <a:moveTo>
                    <a:pt x="1440163" y="1371600"/>
                  </a:moveTo>
                  <a:lnTo>
                    <a:pt x="1425285" y="1371600"/>
                  </a:lnTo>
                  <a:lnTo>
                    <a:pt x="1425645" y="1384300"/>
                  </a:lnTo>
                  <a:lnTo>
                    <a:pt x="1439900" y="1384300"/>
                  </a:lnTo>
                  <a:lnTo>
                    <a:pt x="1440163" y="1371600"/>
                  </a:lnTo>
                  <a:close/>
                </a:path>
                <a:path w="2609215" h="1422400">
                  <a:moveTo>
                    <a:pt x="1465867" y="1371600"/>
                  </a:moveTo>
                  <a:lnTo>
                    <a:pt x="1443888" y="1371600"/>
                  </a:lnTo>
                  <a:lnTo>
                    <a:pt x="1439900" y="1384300"/>
                  </a:lnTo>
                  <a:lnTo>
                    <a:pt x="1466411" y="1384300"/>
                  </a:lnTo>
                  <a:lnTo>
                    <a:pt x="1465867" y="1371600"/>
                  </a:lnTo>
                  <a:close/>
                </a:path>
                <a:path w="2609215" h="1422400">
                  <a:moveTo>
                    <a:pt x="1474735" y="1371600"/>
                  </a:moveTo>
                  <a:lnTo>
                    <a:pt x="1465867" y="1371600"/>
                  </a:lnTo>
                  <a:lnTo>
                    <a:pt x="1466411" y="1384300"/>
                  </a:lnTo>
                  <a:lnTo>
                    <a:pt x="1475301" y="1384300"/>
                  </a:lnTo>
                  <a:lnTo>
                    <a:pt x="1474735" y="1371600"/>
                  </a:lnTo>
                  <a:close/>
                </a:path>
                <a:path w="2609215" h="1422400">
                  <a:moveTo>
                    <a:pt x="1498703" y="1371600"/>
                  </a:moveTo>
                  <a:lnTo>
                    <a:pt x="1492849" y="1371600"/>
                  </a:lnTo>
                  <a:lnTo>
                    <a:pt x="1475301" y="1384300"/>
                  </a:lnTo>
                  <a:lnTo>
                    <a:pt x="1503897" y="1384300"/>
                  </a:lnTo>
                  <a:lnTo>
                    <a:pt x="1498703" y="1371600"/>
                  </a:lnTo>
                  <a:close/>
                </a:path>
                <a:path w="2609215" h="1422400">
                  <a:moveTo>
                    <a:pt x="1756015" y="1371600"/>
                  </a:moveTo>
                  <a:lnTo>
                    <a:pt x="1733890" y="1371600"/>
                  </a:lnTo>
                  <a:lnTo>
                    <a:pt x="1729867" y="1384300"/>
                  </a:lnTo>
                  <a:lnTo>
                    <a:pt x="1754290" y="1384300"/>
                  </a:lnTo>
                  <a:lnTo>
                    <a:pt x="1756015" y="1371600"/>
                  </a:lnTo>
                  <a:close/>
                </a:path>
                <a:path w="2609215" h="1422400">
                  <a:moveTo>
                    <a:pt x="1765530" y="1371600"/>
                  </a:moveTo>
                  <a:lnTo>
                    <a:pt x="1756015" y="1371600"/>
                  </a:lnTo>
                  <a:lnTo>
                    <a:pt x="1758310" y="1384300"/>
                  </a:lnTo>
                  <a:lnTo>
                    <a:pt x="1761305" y="1384300"/>
                  </a:lnTo>
                  <a:lnTo>
                    <a:pt x="1765530" y="1371600"/>
                  </a:lnTo>
                  <a:close/>
                </a:path>
                <a:path w="2609215" h="1422400">
                  <a:moveTo>
                    <a:pt x="1689003" y="1354561"/>
                  </a:moveTo>
                  <a:lnTo>
                    <a:pt x="1687075" y="1358900"/>
                  </a:lnTo>
                  <a:lnTo>
                    <a:pt x="1688849" y="1371600"/>
                  </a:lnTo>
                  <a:lnTo>
                    <a:pt x="1691118" y="1375041"/>
                  </a:lnTo>
                  <a:lnTo>
                    <a:pt x="1692973" y="1371600"/>
                  </a:lnTo>
                  <a:lnTo>
                    <a:pt x="1694582" y="1358900"/>
                  </a:lnTo>
                  <a:lnTo>
                    <a:pt x="1692156" y="1358900"/>
                  </a:lnTo>
                  <a:lnTo>
                    <a:pt x="1689003" y="1354561"/>
                  </a:lnTo>
                  <a:close/>
                </a:path>
                <a:path w="2609215" h="1422400">
                  <a:moveTo>
                    <a:pt x="795314" y="1333500"/>
                  </a:moveTo>
                  <a:lnTo>
                    <a:pt x="789428" y="1333500"/>
                  </a:lnTo>
                  <a:lnTo>
                    <a:pt x="786867" y="1346200"/>
                  </a:lnTo>
                  <a:lnTo>
                    <a:pt x="790673" y="1358900"/>
                  </a:lnTo>
                  <a:lnTo>
                    <a:pt x="791537" y="1371600"/>
                  </a:lnTo>
                  <a:lnTo>
                    <a:pt x="990056" y="1371600"/>
                  </a:lnTo>
                  <a:lnTo>
                    <a:pt x="996384" y="1358900"/>
                  </a:lnTo>
                  <a:lnTo>
                    <a:pt x="793269" y="1358900"/>
                  </a:lnTo>
                  <a:lnTo>
                    <a:pt x="795893" y="1346200"/>
                  </a:lnTo>
                  <a:lnTo>
                    <a:pt x="793981" y="1346200"/>
                  </a:lnTo>
                  <a:lnTo>
                    <a:pt x="795314" y="1333500"/>
                  </a:lnTo>
                  <a:close/>
                </a:path>
                <a:path w="2609215" h="1422400">
                  <a:moveTo>
                    <a:pt x="1010771" y="1358900"/>
                  </a:moveTo>
                  <a:lnTo>
                    <a:pt x="996389" y="1358900"/>
                  </a:lnTo>
                  <a:lnTo>
                    <a:pt x="990056" y="1371600"/>
                  </a:lnTo>
                  <a:lnTo>
                    <a:pt x="1001428" y="1371600"/>
                  </a:lnTo>
                  <a:lnTo>
                    <a:pt x="1010771" y="1358900"/>
                  </a:lnTo>
                  <a:close/>
                </a:path>
                <a:path w="2609215" h="1422400">
                  <a:moveTo>
                    <a:pt x="1039241" y="1358900"/>
                  </a:moveTo>
                  <a:lnTo>
                    <a:pt x="1010771" y="1358900"/>
                  </a:lnTo>
                  <a:lnTo>
                    <a:pt x="1012474" y="1371600"/>
                  </a:lnTo>
                  <a:lnTo>
                    <a:pt x="1039450" y="1371600"/>
                  </a:lnTo>
                  <a:lnTo>
                    <a:pt x="1039241" y="1358900"/>
                  </a:lnTo>
                  <a:close/>
                </a:path>
                <a:path w="2609215" h="1422400">
                  <a:moveTo>
                    <a:pt x="1051955" y="1358900"/>
                  </a:moveTo>
                  <a:lnTo>
                    <a:pt x="1039241" y="1358900"/>
                  </a:lnTo>
                  <a:lnTo>
                    <a:pt x="1039450" y="1371600"/>
                  </a:lnTo>
                  <a:lnTo>
                    <a:pt x="1059473" y="1371600"/>
                  </a:lnTo>
                  <a:lnTo>
                    <a:pt x="1051955" y="1358900"/>
                  </a:lnTo>
                  <a:close/>
                </a:path>
                <a:path w="2609215" h="1422400">
                  <a:moveTo>
                    <a:pt x="1096831" y="1358900"/>
                  </a:moveTo>
                  <a:lnTo>
                    <a:pt x="1068322" y="1358900"/>
                  </a:lnTo>
                  <a:lnTo>
                    <a:pt x="1077334" y="1371600"/>
                  </a:lnTo>
                  <a:lnTo>
                    <a:pt x="1086808" y="1371600"/>
                  </a:lnTo>
                  <a:lnTo>
                    <a:pt x="1096831" y="1358900"/>
                  </a:lnTo>
                  <a:close/>
                </a:path>
                <a:path w="2609215" h="1422400">
                  <a:moveTo>
                    <a:pt x="1104323" y="1358900"/>
                  </a:moveTo>
                  <a:lnTo>
                    <a:pt x="1096831" y="1358900"/>
                  </a:lnTo>
                  <a:lnTo>
                    <a:pt x="1100699" y="1371600"/>
                  </a:lnTo>
                  <a:lnTo>
                    <a:pt x="1108757" y="1371600"/>
                  </a:lnTo>
                  <a:lnTo>
                    <a:pt x="1104323" y="1358900"/>
                  </a:lnTo>
                  <a:close/>
                </a:path>
                <a:path w="2609215" h="1422400">
                  <a:moveTo>
                    <a:pt x="1122549" y="1358900"/>
                  </a:moveTo>
                  <a:lnTo>
                    <a:pt x="1116296" y="1358900"/>
                  </a:lnTo>
                  <a:lnTo>
                    <a:pt x="1115720" y="1371600"/>
                  </a:lnTo>
                  <a:lnTo>
                    <a:pt x="1121131" y="1371600"/>
                  </a:lnTo>
                  <a:lnTo>
                    <a:pt x="1122549" y="1358900"/>
                  </a:lnTo>
                  <a:close/>
                </a:path>
                <a:path w="2609215" h="1422400">
                  <a:moveTo>
                    <a:pt x="1511729" y="1358900"/>
                  </a:moveTo>
                  <a:lnTo>
                    <a:pt x="1494819" y="1358900"/>
                  </a:lnTo>
                  <a:lnTo>
                    <a:pt x="1494808" y="1371600"/>
                  </a:lnTo>
                  <a:lnTo>
                    <a:pt x="1512582" y="1371600"/>
                  </a:lnTo>
                  <a:lnTo>
                    <a:pt x="1511729" y="1358900"/>
                  </a:lnTo>
                  <a:close/>
                </a:path>
                <a:path w="2609215" h="1422400">
                  <a:moveTo>
                    <a:pt x="1525008" y="1358900"/>
                  </a:moveTo>
                  <a:lnTo>
                    <a:pt x="1519213" y="1371600"/>
                  </a:lnTo>
                  <a:lnTo>
                    <a:pt x="1523352" y="1371600"/>
                  </a:lnTo>
                  <a:lnTo>
                    <a:pt x="1525008" y="1358900"/>
                  </a:lnTo>
                  <a:close/>
                </a:path>
                <a:path w="2609215" h="1422400">
                  <a:moveTo>
                    <a:pt x="1564444" y="1358900"/>
                  </a:moveTo>
                  <a:lnTo>
                    <a:pt x="1552753" y="1358900"/>
                  </a:lnTo>
                  <a:lnTo>
                    <a:pt x="1554339" y="1371600"/>
                  </a:lnTo>
                  <a:lnTo>
                    <a:pt x="1562029" y="1371600"/>
                  </a:lnTo>
                  <a:lnTo>
                    <a:pt x="1564444" y="1358900"/>
                  </a:lnTo>
                  <a:close/>
                </a:path>
                <a:path w="2609215" h="1422400">
                  <a:moveTo>
                    <a:pt x="1584469" y="1358900"/>
                  </a:moveTo>
                  <a:lnTo>
                    <a:pt x="1582625" y="1358900"/>
                  </a:lnTo>
                  <a:lnTo>
                    <a:pt x="1563916" y="1371600"/>
                  </a:lnTo>
                  <a:lnTo>
                    <a:pt x="1593318" y="1371600"/>
                  </a:lnTo>
                  <a:lnTo>
                    <a:pt x="1584469" y="1358900"/>
                  </a:lnTo>
                  <a:close/>
                </a:path>
                <a:path w="2609215" h="1422400">
                  <a:moveTo>
                    <a:pt x="1633058" y="1358900"/>
                  </a:moveTo>
                  <a:lnTo>
                    <a:pt x="1612816" y="1358900"/>
                  </a:lnTo>
                  <a:lnTo>
                    <a:pt x="1593318" y="1371600"/>
                  </a:lnTo>
                  <a:lnTo>
                    <a:pt x="1636230" y="1371600"/>
                  </a:lnTo>
                  <a:lnTo>
                    <a:pt x="1633058" y="1358900"/>
                  </a:lnTo>
                  <a:close/>
                </a:path>
                <a:path w="2609215" h="1422400">
                  <a:moveTo>
                    <a:pt x="1820508" y="1358900"/>
                  </a:moveTo>
                  <a:lnTo>
                    <a:pt x="1774372" y="1358900"/>
                  </a:lnTo>
                  <a:lnTo>
                    <a:pt x="1778777" y="1371600"/>
                  </a:lnTo>
                  <a:lnTo>
                    <a:pt x="1814887" y="1371600"/>
                  </a:lnTo>
                  <a:lnTo>
                    <a:pt x="1820508" y="1358900"/>
                  </a:lnTo>
                  <a:close/>
                </a:path>
                <a:path w="2609215" h="1422400">
                  <a:moveTo>
                    <a:pt x="751532" y="1346200"/>
                  </a:moveTo>
                  <a:lnTo>
                    <a:pt x="735727" y="1346200"/>
                  </a:lnTo>
                  <a:lnTo>
                    <a:pt x="740353" y="1358900"/>
                  </a:lnTo>
                  <a:lnTo>
                    <a:pt x="751532" y="1346200"/>
                  </a:lnTo>
                  <a:close/>
                </a:path>
                <a:path w="2609215" h="1422400">
                  <a:moveTo>
                    <a:pt x="789428" y="1333500"/>
                  </a:moveTo>
                  <a:lnTo>
                    <a:pt x="720046" y="1333500"/>
                  </a:lnTo>
                  <a:lnTo>
                    <a:pt x="721463" y="1346200"/>
                  </a:lnTo>
                  <a:lnTo>
                    <a:pt x="758902" y="1346200"/>
                  </a:lnTo>
                  <a:lnTo>
                    <a:pt x="763705" y="1358900"/>
                  </a:lnTo>
                  <a:lnTo>
                    <a:pt x="790673" y="1358900"/>
                  </a:lnTo>
                  <a:lnTo>
                    <a:pt x="786867" y="1346200"/>
                  </a:lnTo>
                  <a:lnTo>
                    <a:pt x="789428" y="1333500"/>
                  </a:lnTo>
                  <a:close/>
                </a:path>
                <a:path w="2609215" h="1422400">
                  <a:moveTo>
                    <a:pt x="898250" y="1346200"/>
                  </a:moveTo>
                  <a:lnTo>
                    <a:pt x="795893" y="1346200"/>
                  </a:lnTo>
                  <a:lnTo>
                    <a:pt x="793269" y="1358900"/>
                  </a:lnTo>
                  <a:lnTo>
                    <a:pt x="911213" y="1358900"/>
                  </a:lnTo>
                  <a:lnTo>
                    <a:pt x="898250" y="1346200"/>
                  </a:lnTo>
                  <a:close/>
                </a:path>
                <a:path w="2609215" h="1422400">
                  <a:moveTo>
                    <a:pt x="941366" y="1346200"/>
                  </a:moveTo>
                  <a:lnTo>
                    <a:pt x="924972" y="1346200"/>
                  </a:lnTo>
                  <a:lnTo>
                    <a:pt x="924240" y="1358900"/>
                  </a:lnTo>
                  <a:lnTo>
                    <a:pt x="952187" y="1358900"/>
                  </a:lnTo>
                  <a:lnTo>
                    <a:pt x="941366" y="1346200"/>
                  </a:lnTo>
                  <a:close/>
                </a:path>
                <a:path w="2609215" h="1422400">
                  <a:moveTo>
                    <a:pt x="954636" y="1346200"/>
                  </a:moveTo>
                  <a:lnTo>
                    <a:pt x="946960" y="1346200"/>
                  </a:lnTo>
                  <a:lnTo>
                    <a:pt x="953112" y="1358900"/>
                  </a:lnTo>
                  <a:lnTo>
                    <a:pt x="954636" y="1346200"/>
                  </a:lnTo>
                  <a:close/>
                </a:path>
                <a:path w="2609215" h="1422400">
                  <a:moveTo>
                    <a:pt x="971463" y="1346200"/>
                  </a:moveTo>
                  <a:lnTo>
                    <a:pt x="963040" y="1346200"/>
                  </a:lnTo>
                  <a:lnTo>
                    <a:pt x="958039" y="1358900"/>
                  </a:lnTo>
                  <a:lnTo>
                    <a:pt x="966303" y="1358900"/>
                  </a:lnTo>
                  <a:lnTo>
                    <a:pt x="971463" y="1346200"/>
                  </a:lnTo>
                  <a:close/>
                </a:path>
                <a:path w="2609215" h="1422400">
                  <a:moveTo>
                    <a:pt x="992473" y="1346200"/>
                  </a:moveTo>
                  <a:lnTo>
                    <a:pt x="971463" y="1346200"/>
                  </a:lnTo>
                  <a:lnTo>
                    <a:pt x="977824" y="1358900"/>
                  </a:lnTo>
                  <a:lnTo>
                    <a:pt x="996384" y="1358900"/>
                  </a:lnTo>
                  <a:lnTo>
                    <a:pt x="992473" y="1346200"/>
                  </a:lnTo>
                  <a:close/>
                </a:path>
                <a:path w="2609215" h="1422400">
                  <a:moveTo>
                    <a:pt x="1623255" y="1346200"/>
                  </a:moveTo>
                  <a:lnTo>
                    <a:pt x="1616084" y="1358900"/>
                  </a:lnTo>
                  <a:lnTo>
                    <a:pt x="1627658" y="1358900"/>
                  </a:lnTo>
                  <a:lnTo>
                    <a:pt x="1623255" y="1346200"/>
                  </a:lnTo>
                  <a:close/>
                </a:path>
                <a:path w="2609215" h="1422400">
                  <a:moveTo>
                    <a:pt x="1639537" y="1346200"/>
                  </a:moveTo>
                  <a:lnTo>
                    <a:pt x="1634502" y="1346200"/>
                  </a:lnTo>
                  <a:lnTo>
                    <a:pt x="1634436" y="1358900"/>
                  </a:lnTo>
                  <a:lnTo>
                    <a:pt x="1636920" y="1358900"/>
                  </a:lnTo>
                  <a:lnTo>
                    <a:pt x="1639537" y="1346200"/>
                  </a:lnTo>
                  <a:close/>
                </a:path>
                <a:path w="2609215" h="1422400">
                  <a:moveTo>
                    <a:pt x="1675825" y="1346200"/>
                  </a:moveTo>
                  <a:lnTo>
                    <a:pt x="1645338" y="1346200"/>
                  </a:lnTo>
                  <a:lnTo>
                    <a:pt x="1641789" y="1358900"/>
                  </a:lnTo>
                  <a:lnTo>
                    <a:pt x="1649683" y="1358900"/>
                  </a:lnTo>
                  <a:lnTo>
                    <a:pt x="1675825" y="1346200"/>
                  </a:lnTo>
                  <a:close/>
                </a:path>
                <a:path w="2609215" h="1422400">
                  <a:moveTo>
                    <a:pt x="1706613" y="1333500"/>
                  </a:moveTo>
                  <a:lnTo>
                    <a:pt x="1692721" y="1346200"/>
                  </a:lnTo>
                  <a:lnTo>
                    <a:pt x="1689003" y="1354561"/>
                  </a:lnTo>
                  <a:lnTo>
                    <a:pt x="1692156" y="1358900"/>
                  </a:lnTo>
                  <a:lnTo>
                    <a:pt x="1844237" y="1358900"/>
                  </a:lnTo>
                  <a:lnTo>
                    <a:pt x="1838253" y="1346200"/>
                  </a:lnTo>
                  <a:lnTo>
                    <a:pt x="1710102" y="1346200"/>
                  </a:lnTo>
                  <a:lnTo>
                    <a:pt x="1706613" y="1333500"/>
                  </a:lnTo>
                  <a:close/>
                </a:path>
                <a:path w="2609215" h="1422400">
                  <a:moveTo>
                    <a:pt x="1865855" y="1346200"/>
                  </a:moveTo>
                  <a:lnTo>
                    <a:pt x="1853106" y="1346200"/>
                  </a:lnTo>
                  <a:lnTo>
                    <a:pt x="1844237" y="1358900"/>
                  </a:lnTo>
                  <a:lnTo>
                    <a:pt x="1850970" y="1358900"/>
                  </a:lnTo>
                  <a:lnTo>
                    <a:pt x="1865855" y="1346200"/>
                  </a:lnTo>
                  <a:close/>
                </a:path>
                <a:path w="2609215" h="1422400">
                  <a:moveTo>
                    <a:pt x="714931" y="1333500"/>
                  </a:moveTo>
                  <a:lnTo>
                    <a:pt x="690886" y="1333500"/>
                  </a:lnTo>
                  <a:lnTo>
                    <a:pt x="698489" y="1346200"/>
                  </a:lnTo>
                  <a:lnTo>
                    <a:pt x="717581" y="1346200"/>
                  </a:lnTo>
                  <a:lnTo>
                    <a:pt x="714931" y="1333500"/>
                  </a:lnTo>
                  <a:close/>
                </a:path>
                <a:path w="2609215" h="1422400">
                  <a:moveTo>
                    <a:pt x="864042" y="1333500"/>
                  </a:moveTo>
                  <a:lnTo>
                    <a:pt x="795314" y="1333500"/>
                  </a:lnTo>
                  <a:lnTo>
                    <a:pt x="793981" y="1346200"/>
                  </a:lnTo>
                  <a:lnTo>
                    <a:pt x="858830" y="1346200"/>
                  </a:lnTo>
                  <a:lnTo>
                    <a:pt x="864042" y="1333500"/>
                  </a:lnTo>
                  <a:close/>
                </a:path>
                <a:path w="2609215" h="1422400">
                  <a:moveTo>
                    <a:pt x="870387" y="1334789"/>
                  </a:moveTo>
                  <a:lnTo>
                    <a:pt x="865189" y="1346200"/>
                  </a:lnTo>
                  <a:lnTo>
                    <a:pt x="883581" y="1346200"/>
                  </a:lnTo>
                  <a:lnTo>
                    <a:pt x="870387" y="1334789"/>
                  </a:lnTo>
                  <a:close/>
                </a:path>
                <a:path w="2609215" h="1422400">
                  <a:moveTo>
                    <a:pt x="1721741" y="1333500"/>
                  </a:moveTo>
                  <a:lnTo>
                    <a:pt x="1717398" y="1333500"/>
                  </a:lnTo>
                  <a:lnTo>
                    <a:pt x="1710102" y="1346200"/>
                  </a:lnTo>
                  <a:lnTo>
                    <a:pt x="1716372" y="1346200"/>
                  </a:lnTo>
                  <a:lnTo>
                    <a:pt x="1721741" y="1333500"/>
                  </a:lnTo>
                  <a:close/>
                </a:path>
                <a:path w="2609215" h="1422400">
                  <a:moveTo>
                    <a:pt x="1744968" y="1333500"/>
                  </a:moveTo>
                  <a:lnTo>
                    <a:pt x="1724770" y="1333500"/>
                  </a:lnTo>
                  <a:lnTo>
                    <a:pt x="1729794" y="1346200"/>
                  </a:lnTo>
                  <a:lnTo>
                    <a:pt x="1744924" y="1333993"/>
                  </a:lnTo>
                  <a:lnTo>
                    <a:pt x="1744968" y="1333500"/>
                  </a:lnTo>
                  <a:close/>
                </a:path>
                <a:path w="2609215" h="1422400">
                  <a:moveTo>
                    <a:pt x="1757711" y="1333500"/>
                  </a:moveTo>
                  <a:lnTo>
                    <a:pt x="1745535" y="1333500"/>
                  </a:lnTo>
                  <a:lnTo>
                    <a:pt x="1744924" y="1333993"/>
                  </a:lnTo>
                  <a:lnTo>
                    <a:pt x="1743826" y="1346200"/>
                  </a:lnTo>
                  <a:lnTo>
                    <a:pt x="1755326" y="1346200"/>
                  </a:lnTo>
                  <a:lnTo>
                    <a:pt x="1757711" y="1333500"/>
                  </a:lnTo>
                  <a:close/>
                </a:path>
                <a:path w="2609215" h="1422400">
                  <a:moveTo>
                    <a:pt x="1889529" y="1333500"/>
                  </a:moveTo>
                  <a:lnTo>
                    <a:pt x="1759808" y="1333500"/>
                  </a:lnTo>
                  <a:lnTo>
                    <a:pt x="1755326" y="1346200"/>
                  </a:lnTo>
                  <a:lnTo>
                    <a:pt x="1897121" y="1346200"/>
                  </a:lnTo>
                  <a:lnTo>
                    <a:pt x="1889529" y="1333500"/>
                  </a:lnTo>
                  <a:close/>
                </a:path>
                <a:path w="2609215" h="1422400">
                  <a:moveTo>
                    <a:pt x="1913843" y="1333500"/>
                  </a:moveTo>
                  <a:lnTo>
                    <a:pt x="1897068" y="1333500"/>
                  </a:lnTo>
                  <a:lnTo>
                    <a:pt x="1897121" y="1346200"/>
                  </a:lnTo>
                  <a:lnTo>
                    <a:pt x="1910948" y="1346200"/>
                  </a:lnTo>
                  <a:lnTo>
                    <a:pt x="1913843" y="1333500"/>
                  </a:lnTo>
                  <a:close/>
                </a:path>
                <a:path w="2609215" h="1422400">
                  <a:moveTo>
                    <a:pt x="870974" y="1333500"/>
                  </a:moveTo>
                  <a:lnTo>
                    <a:pt x="868895" y="1333500"/>
                  </a:lnTo>
                  <a:lnTo>
                    <a:pt x="870387" y="1334789"/>
                  </a:lnTo>
                  <a:lnTo>
                    <a:pt x="870974" y="1333500"/>
                  </a:lnTo>
                  <a:close/>
                </a:path>
                <a:path w="2609215" h="1422400">
                  <a:moveTo>
                    <a:pt x="684561" y="1320800"/>
                  </a:moveTo>
                  <a:lnTo>
                    <a:pt x="651117" y="1320800"/>
                  </a:lnTo>
                  <a:lnTo>
                    <a:pt x="662619" y="1333500"/>
                  </a:lnTo>
                  <a:lnTo>
                    <a:pt x="678294" y="1333500"/>
                  </a:lnTo>
                  <a:lnTo>
                    <a:pt x="684561" y="1320800"/>
                  </a:lnTo>
                  <a:close/>
                </a:path>
                <a:path w="2609215" h="1422400">
                  <a:moveTo>
                    <a:pt x="783883" y="1320800"/>
                  </a:moveTo>
                  <a:lnTo>
                    <a:pt x="684561" y="1320800"/>
                  </a:lnTo>
                  <a:lnTo>
                    <a:pt x="686058" y="1333500"/>
                  </a:lnTo>
                  <a:lnTo>
                    <a:pt x="795157" y="1333500"/>
                  </a:lnTo>
                  <a:lnTo>
                    <a:pt x="783883" y="1320800"/>
                  </a:lnTo>
                  <a:close/>
                </a:path>
                <a:path w="2609215" h="1422400">
                  <a:moveTo>
                    <a:pt x="831854" y="1320800"/>
                  </a:moveTo>
                  <a:lnTo>
                    <a:pt x="816934" y="1320800"/>
                  </a:lnTo>
                  <a:lnTo>
                    <a:pt x="799176" y="1333500"/>
                  </a:lnTo>
                  <a:lnTo>
                    <a:pt x="823457" y="1333500"/>
                  </a:lnTo>
                  <a:lnTo>
                    <a:pt x="831854" y="1320800"/>
                  </a:lnTo>
                  <a:close/>
                </a:path>
                <a:path w="2609215" h="1422400">
                  <a:moveTo>
                    <a:pt x="840880" y="1320800"/>
                  </a:moveTo>
                  <a:lnTo>
                    <a:pt x="836587" y="1333500"/>
                  </a:lnTo>
                  <a:lnTo>
                    <a:pt x="844744" y="1333500"/>
                  </a:lnTo>
                  <a:lnTo>
                    <a:pt x="840880" y="1320800"/>
                  </a:lnTo>
                  <a:close/>
                </a:path>
                <a:path w="2609215" h="1422400">
                  <a:moveTo>
                    <a:pt x="1789647" y="1320800"/>
                  </a:moveTo>
                  <a:lnTo>
                    <a:pt x="1777357" y="1333500"/>
                  </a:lnTo>
                  <a:lnTo>
                    <a:pt x="1792441" y="1333500"/>
                  </a:lnTo>
                  <a:lnTo>
                    <a:pt x="1789647" y="1320800"/>
                  </a:lnTo>
                  <a:close/>
                </a:path>
                <a:path w="2609215" h="1422400">
                  <a:moveTo>
                    <a:pt x="1803636" y="1320800"/>
                  </a:moveTo>
                  <a:lnTo>
                    <a:pt x="1797008" y="1320800"/>
                  </a:lnTo>
                  <a:lnTo>
                    <a:pt x="1798422" y="1333500"/>
                  </a:lnTo>
                  <a:lnTo>
                    <a:pt x="1803636" y="1320800"/>
                  </a:lnTo>
                  <a:close/>
                </a:path>
                <a:path w="2609215" h="1422400">
                  <a:moveTo>
                    <a:pt x="1853509" y="1320800"/>
                  </a:moveTo>
                  <a:lnTo>
                    <a:pt x="1817688" y="1320800"/>
                  </a:lnTo>
                  <a:lnTo>
                    <a:pt x="1806009" y="1333500"/>
                  </a:lnTo>
                  <a:lnTo>
                    <a:pt x="1852661" y="1333500"/>
                  </a:lnTo>
                  <a:lnTo>
                    <a:pt x="1853509" y="1320800"/>
                  </a:lnTo>
                  <a:close/>
                </a:path>
                <a:path w="2609215" h="1422400">
                  <a:moveTo>
                    <a:pt x="1957123" y="1320800"/>
                  </a:moveTo>
                  <a:lnTo>
                    <a:pt x="1853509" y="1320800"/>
                  </a:lnTo>
                  <a:lnTo>
                    <a:pt x="1852661" y="1333500"/>
                  </a:lnTo>
                  <a:lnTo>
                    <a:pt x="1945653" y="1333500"/>
                  </a:lnTo>
                  <a:lnTo>
                    <a:pt x="1957123" y="1320800"/>
                  </a:lnTo>
                  <a:close/>
                </a:path>
                <a:path w="2609215" h="1422400">
                  <a:moveTo>
                    <a:pt x="596459" y="1308100"/>
                  </a:moveTo>
                  <a:lnTo>
                    <a:pt x="586082" y="1308100"/>
                  </a:lnTo>
                  <a:lnTo>
                    <a:pt x="586229" y="1320800"/>
                  </a:lnTo>
                  <a:lnTo>
                    <a:pt x="596459" y="1308100"/>
                  </a:lnTo>
                  <a:close/>
                </a:path>
                <a:path w="2609215" h="1422400">
                  <a:moveTo>
                    <a:pt x="687345" y="1308100"/>
                  </a:moveTo>
                  <a:lnTo>
                    <a:pt x="616075" y="1308100"/>
                  </a:lnTo>
                  <a:lnTo>
                    <a:pt x="618542" y="1320800"/>
                  </a:lnTo>
                  <a:lnTo>
                    <a:pt x="697262" y="1320800"/>
                  </a:lnTo>
                  <a:lnTo>
                    <a:pt x="687345" y="1308100"/>
                  </a:lnTo>
                  <a:close/>
                </a:path>
                <a:path w="2609215" h="1422400">
                  <a:moveTo>
                    <a:pt x="729406" y="1308100"/>
                  </a:moveTo>
                  <a:lnTo>
                    <a:pt x="703525" y="1308100"/>
                  </a:lnTo>
                  <a:lnTo>
                    <a:pt x="716573" y="1320800"/>
                  </a:lnTo>
                  <a:lnTo>
                    <a:pt x="743716" y="1320800"/>
                  </a:lnTo>
                  <a:lnTo>
                    <a:pt x="729406" y="1308100"/>
                  </a:lnTo>
                  <a:close/>
                </a:path>
                <a:path w="2609215" h="1422400">
                  <a:moveTo>
                    <a:pt x="755793" y="1309332"/>
                  </a:moveTo>
                  <a:lnTo>
                    <a:pt x="743716" y="1320800"/>
                  </a:lnTo>
                  <a:lnTo>
                    <a:pt x="751595" y="1320800"/>
                  </a:lnTo>
                  <a:lnTo>
                    <a:pt x="755793" y="1309332"/>
                  </a:lnTo>
                  <a:close/>
                </a:path>
                <a:path w="2609215" h="1422400">
                  <a:moveTo>
                    <a:pt x="780757" y="1308100"/>
                  </a:moveTo>
                  <a:lnTo>
                    <a:pt x="778491" y="1308100"/>
                  </a:lnTo>
                  <a:lnTo>
                    <a:pt x="782334" y="1320800"/>
                  </a:lnTo>
                  <a:lnTo>
                    <a:pt x="780757" y="1308100"/>
                  </a:lnTo>
                  <a:close/>
                </a:path>
                <a:path w="2609215" h="1422400">
                  <a:moveTo>
                    <a:pt x="1836368" y="1308100"/>
                  </a:moveTo>
                  <a:lnTo>
                    <a:pt x="1826020" y="1320800"/>
                  </a:lnTo>
                  <a:lnTo>
                    <a:pt x="1830938" y="1320800"/>
                  </a:lnTo>
                  <a:lnTo>
                    <a:pt x="1836368" y="1308100"/>
                  </a:lnTo>
                  <a:close/>
                </a:path>
                <a:path w="2609215" h="1422400">
                  <a:moveTo>
                    <a:pt x="1844442" y="1308100"/>
                  </a:moveTo>
                  <a:lnTo>
                    <a:pt x="1834823" y="1320800"/>
                  </a:lnTo>
                  <a:lnTo>
                    <a:pt x="1843964" y="1320800"/>
                  </a:lnTo>
                  <a:lnTo>
                    <a:pt x="1844442" y="1308100"/>
                  </a:lnTo>
                  <a:close/>
                </a:path>
                <a:path w="2609215" h="1422400">
                  <a:moveTo>
                    <a:pt x="1859624" y="1308100"/>
                  </a:moveTo>
                  <a:lnTo>
                    <a:pt x="1848180" y="1308100"/>
                  </a:lnTo>
                  <a:lnTo>
                    <a:pt x="1843997" y="1320800"/>
                  </a:lnTo>
                  <a:lnTo>
                    <a:pt x="1858081" y="1320800"/>
                  </a:lnTo>
                  <a:lnTo>
                    <a:pt x="1859624" y="1308100"/>
                  </a:lnTo>
                  <a:close/>
                </a:path>
                <a:path w="2609215" h="1422400">
                  <a:moveTo>
                    <a:pt x="1975449" y="1308100"/>
                  </a:moveTo>
                  <a:lnTo>
                    <a:pt x="1868871" y="1308100"/>
                  </a:lnTo>
                  <a:lnTo>
                    <a:pt x="1864760" y="1320800"/>
                  </a:lnTo>
                  <a:lnTo>
                    <a:pt x="1970999" y="1320800"/>
                  </a:lnTo>
                  <a:lnTo>
                    <a:pt x="1975449" y="1308100"/>
                  </a:lnTo>
                  <a:close/>
                </a:path>
                <a:path w="2609215" h="1422400">
                  <a:moveTo>
                    <a:pt x="2008575" y="1308100"/>
                  </a:moveTo>
                  <a:lnTo>
                    <a:pt x="1986856" y="1308100"/>
                  </a:lnTo>
                  <a:lnTo>
                    <a:pt x="1974086" y="1320800"/>
                  </a:lnTo>
                  <a:lnTo>
                    <a:pt x="1989031" y="1320800"/>
                  </a:lnTo>
                  <a:lnTo>
                    <a:pt x="2008575" y="1308100"/>
                  </a:lnTo>
                  <a:close/>
                </a:path>
                <a:path w="2609215" h="1422400">
                  <a:moveTo>
                    <a:pt x="757091" y="1308100"/>
                  </a:moveTo>
                  <a:lnTo>
                    <a:pt x="756244" y="1308100"/>
                  </a:lnTo>
                  <a:lnTo>
                    <a:pt x="755793" y="1309332"/>
                  </a:lnTo>
                  <a:lnTo>
                    <a:pt x="757091" y="1308100"/>
                  </a:lnTo>
                  <a:close/>
                </a:path>
                <a:path w="2609215" h="1422400">
                  <a:moveTo>
                    <a:pt x="695228" y="1282700"/>
                  </a:moveTo>
                  <a:lnTo>
                    <a:pt x="686727" y="1282700"/>
                  </a:lnTo>
                  <a:lnTo>
                    <a:pt x="681483" y="1295400"/>
                  </a:lnTo>
                  <a:lnTo>
                    <a:pt x="557622" y="1295400"/>
                  </a:lnTo>
                  <a:lnTo>
                    <a:pt x="578645" y="1308100"/>
                  </a:lnTo>
                  <a:lnTo>
                    <a:pt x="696742" y="1308100"/>
                  </a:lnTo>
                  <a:lnTo>
                    <a:pt x="701681" y="1295400"/>
                  </a:lnTo>
                  <a:lnTo>
                    <a:pt x="695228" y="1282700"/>
                  </a:lnTo>
                  <a:close/>
                </a:path>
                <a:path w="2609215" h="1422400">
                  <a:moveTo>
                    <a:pt x="718766" y="1295400"/>
                  </a:moveTo>
                  <a:lnTo>
                    <a:pt x="705328" y="1308100"/>
                  </a:lnTo>
                  <a:lnTo>
                    <a:pt x="728381" y="1308100"/>
                  </a:lnTo>
                  <a:lnTo>
                    <a:pt x="718766" y="1295400"/>
                  </a:lnTo>
                  <a:close/>
                </a:path>
                <a:path w="2609215" h="1422400">
                  <a:moveTo>
                    <a:pt x="1877854" y="1295400"/>
                  </a:moveTo>
                  <a:lnTo>
                    <a:pt x="1864026" y="1308100"/>
                  </a:lnTo>
                  <a:lnTo>
                    <a:pt x="1883446" y="1308100"/>
                  </a:lnTo>
                  <a:lnTo>
                    <a:pt x="1877854" y="1295400"/>
                  </a:lnTo>
                  <a:close/>
                </a:path>
                <a:path w="2609215" h="1422400">
                  <a:moveTo>
                    <a:pt x="1893246" y="1295400"/>
                  </a:moveTo>
                  <a:lnTo>
                    <a:pt x="1886127" y="1308100"/>
                  </a:lnTo>
                  <a:lnTo>
                    <a:pt x="1889793" y="1308100"/>
                  </a:lnTo>
                  <a:lnTo>
                    <a:pt x="1893246" y="1295400"/>
                  </a:lnTo>
                  <a:close/>
                </a:path>
                <a:path w="2609215" h="1422400">
                  <a:moveTo>
                    <a:pt x="1921689" y="1295400"/>
                  </a:moveTo>
                  <a:lnTo>
                    <a:pt x="1904325" y="1295400"/>
                  </a:lnTo>
                  <a:lnTo>
                    <a:pt x="1895362" y="1308100"/>
                  </a:lnTo>
                  <a:lnTo>
                    <a:pt x="1918230" y="1308100"/>
                  </a:lnTo>
                  <a:lnTo>
                    <a:pt x="1921689" y="1295400"/>
                  </a:lnTo>
                  <a:close/>
                </a:path>
                <a:path w="2609215" h="1422400">
                  <a:moveTo>
                    <a:pt x="2030321" y="1295400"/>
                  </a:moveTo>
                  <a:lnTo>
                    <a:pt x="1921689" y="1295400"/>
                  </a:lnTo>
                  <a:lnTo>
                    <a:pt x="1921666" y="1308100"/>
                  </a:lnTo>
                  <a:lnTo>
                    <a:pt x="2033213" y="1308100"/>
                  </a:lnTo>
                  <a:lnTo>
                    <a:pt x="2030321" y="1295400"/>
                  </a:lnTo>
                  <a:close/>
                </a:path>
                <a:path w="2609215" h="1422400">
                  <a:moveTo>
                    <a:pt x="2037177" y="1295400"/>
                  </a:moveTo>
                  <a:lnTo>
                    <a:pt x="2030321" y="1295400"/>
                  </a:lnTo>
                  <a:lnTo>
                    <a:pt x="2035103" y="1308100"/>
                  </a:lnTo>
                  <a:lnTo>
                    <a:pt x="2037177" y="1295400"/>
                  </a:lnTo>
                  <a:close/>
                </a:path>
                <a:path w="2609215" h="1422400">
                  <a:moveTo>
                    <a:pt x="549521" y="1282700"/>
                  </a:moveTo>
                  <a:lnTo>
                    <a:pt x="524408" y="1282700"/>
                  </a:lnTo>
                  <a:lnTo>
                    <a:pt x="539110" y="1295400"/>
                  </a:lnTo>
                  <a:lnTo>
                    <a:pt x="546816" y="1295400"/>
                  </a:lnTo>
                  <a:lnTo>
                    <a:pt x="549521" y="1282700"/>
                  </a:lnTo>
                  <a:close/>
                </a:path>
                <a:path w="2609215" h="1422400">
                  <a:moveTo>
                    <a:pt x="564949" y="1282700"/>
                  </a:moveTo>
                  <a:lnTo>
                    <a:pt x="549521" y="1282700"/>
                  </a:lnTo>
                  <a:lnTo>
                    <a:pt x="558219" y="1295400"/>
                  </a:lnTo>
                  <a:lnTo>
                    <a:pt x="563786" y="1295400"/>
                  </a:lnTo>
                  <a:lnTo>
                    <a:pt x="564949" y="1282700"/>
                  </a:lnTo>
                  <a:close/>
                </a:path>
                <a:path w="2609215" h="1422400">
                  <a:moveTo>
                    <a:pt x="585845" y="1282700"/>
                  </a:moveTo>
                  <a:lnTo>
                    <a:pt x="568213" y="1282700"/>
                  </a:lnTo>
                  <a:lnTo>
                    <a:pt x="568292" y="1295400"/>
                  </a:lnTo>
                  <a:lnTo>
                    <a:pt x="589511" y="1295400"/>
                  </a:lnTo>
                  <a:lnTo>
                    <a:pt x="585845" y="1282700"/>
                  </a:lnTo>
                  <a:close/>
                </a:path>
                <a:path w="2609215" h="1422400">
                  <a:moveTo>
                    <a:pt x="661108" y="1282700"/>
                  </a:moveTo>
                  <a:lnTo>
                    <a:pt x="593422" y="1282700"/>
                  </a:lnTo>
                  <a:lnTo>
                    <a:pt x="595133" y="1295400"/>
                  </a:lnTo>
                  <a:lnTo>
                    <a:pt x="666824" y="1295400"/>
                  </a:lnTo>
                  <a:lnTo>
                    <a:pt x="661108" y="1282700"/>
                  </a:lnTo>
                  <a:close/>
                </a:path>
                <a:path w="2609215" h="1422400">
                  <a:moveTo>
                    <a:pt x="673001" y="1282700"/>
                  </a:moveTo>
                  <a:lnTo>
                    <a:pt x="668105" y="1282700"/>
                  </a:lnTo>
                  <a:lnTo>
                    <a:pt x="672958" y="1295400"/>
                  </a:lnTo>
                  <a:lnTo>
                    <a:pt x="677832" y="1295400"/>
                  </a:lnTo>
                  <a:lnTo>
                    <a:pt x="673001" y="1282700"/>
                  </a:lnTo>
                  <a:close/>
                </a:path>
                <a:path w="2609215" h="1422400">
                  <a:moveTo>
                    <a:pt x="1934454" y="1283498"/>
                  </a:moveTo>
                  <a:lnTo>
                    <a:pt x="1925104" y="1295400"/>
                  </a:lnTo>
                  <a:lnTo>
                    <a:pt x="1943312" y="1295400"/>
                  </a:lnTo>
                  <a:lnTo>
                    <a:pt x="1934454" y="1283498"/>
                  </a:lnTo>
                  <a:close/>
                </a:path>
                <a:path w="2609215" h="1422400">
                  <a:moveTo>
                    <a:pt x="1950746" y="1282700"/>
                  </a:moveTo>
                  <a:lnTo>
                    <a:pt x="1942857" y="1282700"/>
                  </a:lnTo>
                  <a:lnTo>
                    <a:pt x="1945471" y="1295400"/>
                  </a:lnTo>
                  <a:lnTo>
                    <a:pt x="1950746" y="1282700"/>
                  </a:lnTo>
                  <a:close/>
                </a:path>
                <a:path w="2609215" h="1422400">
                  <a:moveTo>
                    <a:pt x="2066303" y="1282700"/>
                  </a:moveTo>
                  <a:lnTo>
                    <a:pt x="1957077" y="1282700"/>
                  </a:lnTo>
                  <a:lnTo>
                    <a:pt x="1953522" y="1295400"/>
                  </a:lnTo>
                  <a:lnTo>
                    <a:pt x="2061921" y="1295400"/>
                  </a:lnTo>
                  <a:lnTo>
                    <a:pt x="2066303" y="1282700"/>
                  </a:lnTo>
                  <a:close/>
                </a:path>
                <a:path w="2609215" h="1422400">
                  <a:moveTo>
                    <a:pt x="1935081" y="1282700"/>
                  </a:moveTo>
                  <a:lnTo>
                    <a:pt x="1933860" y="1282700"/>
                  </a:lnTo>
                  <a:lnTo>
                    <a:pt x="1934454" y="1283498"/>
                  </a:lnTo>
                  <a:lnTo>
                    <a:pt x="1935081" y="1282700"/>
                  </a:lnTo>
                  <a:close/>
                </a:path>
                <a:path w="2609215" h="1422400">
                  <a:moveTo>
                    <a:pt x="553989" y="1257300"/>
                  </a:moveTo>
                  <a:lnTo>
                    <a:pt x="497123" y="1257300"/>
                  </a:lnTo>
                  <a:lnTo>
                    <a:pt x="503884" y="1270000"/>
                  </a:lnTo>
                  <a:lnTo>
                    <a:pt x="508189" y="1282700"/>
                  </a:lnTo>
                  <a:lnTo>
                    <a:pt x="621348" y="1282700"/>
                  </a:lnTo>
                  <a:lnTo>
                    <a:pt x="615586" y="1270000"/>
                  </a:lnTo>
                  <a:lnTo>
                    <a:pt x="552690" y="1270000"/>
                  </a:lnTo>
                  <a:lnTo>
                    <a:pt x="553989" y="1257300"/>
                  </a:lnTo>
                  <a:close/>
                </a:path>
                <a:path w="2609215" h="1422400">
                  <a:moveTo>
                    <a:pt x="628980" y="1270000"/>
                  </a:moveTo>
                  <a:lnTo>
                    <a:pt x="620590" y="1270000"/>
                  </a:lnTo>
                  <a:lnTo>
                    <a:pt x="621348" y="1282700"/>
                  </a:lnTo>
                  <a:lnTo>
                    <a:pt x="629659" y="1282700"/>
                  </a:lnTo>
                  <a:lnTo>
                    <a:pt x="628980" y="1270000"/>
                  </a:lnTo>
                  <a:close/>
                </a:path>
                <a:path w="2609215" h="1422400">
                  <a:moveTo>
                    <a:pt x="1973129" y="1270000"/>
                  </a:moveTo>
                  <a:lnTo>
                    <a:pt x="1960225" y="1270000"/>
                  </a:lnTo>
                  <a:lnTo>
                    <a:pt x="1946658" y="1282700"/>
                  </a:lnTo>
                  <a:lnTo>
                    <a:pt x="1966968" y="1282700"/>
                  </a:lnTo>
                  <a:lnTo>
                    <a:pt x="1973129" y="1270000"/>
                  </a:lnTo>
                  <a:close/>
                </a:path>
                <a:path w="2609215" h="1422400">
                  <a:moveTo>
                    <a:pt x="1973168" y="1282456"/>
                  </a:moveTo>
                  <a:lnTo>
                    <a:pt x="1972938" y="1282700"/>
                  </a:lnTo>
                  <a:lnTo>
                    <a:pt x="1973168" y="1282456"/>
                  </a:lnTo>
                  <a:close/>
                </a:path>
                <a:path w="2609215" h="1422400">
                  <a:moveTo>
                    <a:pt x="2019695" y="1270000"/>
                  </a:moveTo>
                  <a:lnTo>
                    <a:pt x="2009549" y="1270000"/>
                  </a:lnTo>
                  <a:lnTo>
                    <a:pt x="1990851" y="1282700"/>
                  </a:lnTo>
                  <a:lnTo>
                    <a:pt x="2018876" y="1282700"/>
                  </a:lnTo>
                  <a:lnTo>
                    <a:pt x="2019695" y="1270000"/>
                  </a:lnTo>
                  <a:close/>
                </a:path>
                <a:path w="2609215" h="1422400">
                  <a:moveTo>
                    <a:pt x="2083924" y="1270000"/>
                  </a:moveTo>
                  <a:lnTo>
                    <a:pt x="2034692" y="1270000"/>
                  </a:lnTo>
                  <a:lnTo>
                    <a:pt x="2032383" y="1282700"/>
                  </a:lnTo>
                  <a:lnTo>
                    <a:pt x="2084128" y="1282700"/>
                  </a:lnTo>
                  <a:lnTo>
                    <a:pt x="2083924" y="1270000"/>
                  </a:lnTo>
                  <a:close/>
                </a:path>
                <a:path w="2609215" h="1422400">
                  <a:moveTo>
                    <a:pt x="2107598" y="1270000"/>
                  </a:moveTo>
                  <a:lnTo>
                    <a:pt x="2094015" y="1270000"/>
                  </a:lnTo>
                  <a:lnTo>
                    <a:pt x="2101839" y="1282700"/>
                  </a:lnTo>
                  <a:lnTo>
                    <a:pt x="2107598" y="1270000"/>
                  </a:lnTo>
                  <a:close/>
                </a:path>
                <a:path w="2609215" h="1422400">
                  <a:moveTo>
                    <a:pt x="1984929" y="1270000"/>
                  </a:moveTo>
                  <a:lnTo>
                    <a:pt x="1979172" y="1270000"/>
                  </a:lnTo>
                  <a:lnTo>
                    <a:pt x="1973168" y="1282456"/>
                  </a:lnTo>
                  <a:lnTo>
                    <a:pt x="1984929" y="1270000"/>
                  </a:lnTo>
                  <a:close/>
                </a:path>
                <a:path w="2609215" h="1422400">
                  <a:moveTo>
                    <a:pt x="577335" y="1257300"/>
                  </a:moveTo>
                  <a:lnTo>
                    <a:pt x="557092" y="1257300"/>
                  </a:lnTo>
                  <a:lnTo>
                    <a:pt x="556011" y="1270000"/>
                  </a:lnTo>
                  <a:lnTo>
                    <a:pt x="578637" y="1270000"/>
                  </a:lnTo>
                  <a:lnTo>
                    <a:pt x="577335" y="1257300"/>
                  </a:lnTo>
                  <a:close/>
                </a:path>
                <a:path w="2609215" h="1422400">
                  <a:moveTo>
                    <a:pt x="601944" y="1257300"/>
                  </a:moveTo>
                  <a:lnTo>
                    <a:pt x="591872" y="1257300"/>
                  </a:lnTo>
                  <a:lnTo>
                    <a:pt x="599289" y="1270000"/>
                  </a:lnTo>
                  <a:lnTo>
                    <a:pt x="606867" y="1270000"/>
                  </a:lnTo>
                  <a:lnTo>
                    <a:pt x="606834" y="1268100"/>
                  </a:lnTo>
                  <a:lnTo>
                    <a:pt x="601944" y="1257300"/>
                  </a:lnTo>
                  <a:close/>
                </a:path>
                <a:path w="2609215" h="1422400">
                  <a:moveTo>
                    <a:pt x="607389" y="1269326"/>
                  </a:moveTo>
                  <a:lnTo>
                    <a:pt x="606867" y="1270000"/>
                  </a:lnTo>
                  <a:lnTo>
                    <a:pt x="607694" y="1270000"/>
                  </a:lnTo>
                  <a:lnTo>
                    <a:pt x="607389" y="1269326"/>
                  </a:lnTo>
                  <a:close/>
                </a:path>
                <a:path w="2609215" h="1422400">
                  <a:moveTo>
                    <a:pt x="1994939" y="1257300"/>
                  </a:moveTo>
                  <a:lnTo>
                    <a:pt x="1989715" y="1270000"/>
                  </a:lnTo>
                  <a:lnTo>
                    <a:pt x="1994635" y="1270000"/>
                  </a:lnTo>
                  <a:lnTo>
                    <a:pt x="1994939" y="1257300"/>
                  </a:lnTo>
                  <a:close/>
                </a:path>
                <a:path w="2609215" h="1422400">
                  <a:moveTo>
                    <a:pt x="2099366" y="1257300"/>
                  </a:moveTo>
                  <a:lnTo>
                    <a:pt x="2007277" y="1257300"/>
                  </a:lnTo>
                  <a:lnTo>
                    <a:pt x="1999913" y="1270000"/>
                  </a:lnTo>
                  <a:lnTo>
                    <a:pt x="2107903" y="1270000"/>
                  </a:lnTo>
                  <a:lnTo>
                    <a:pt x="2099366" y="1257300"/>
                  </a:lnTo>
                  <a:close/>
                </a:path>
                <a:path w="2609215" h="1422400">
                  <a:moveTo>
                    <a:pt x="2173643" y="1231900"/>
                  </a:moveTo>
                  <a:lnTo>
                    <a:pt x="2102044" y="1231900"/>
                  </a:lnTo>
                  <a:lnTo>
                    <a:pt x="2105510" y="1244600"/>
                  </a:lnTo>
                  <a:lnTo>
                    <a:pt x="2105673" y="1251369"/>
                  </a:lnTo>
                  <a:lnTo>
                    <a:pt x="2108056" y="1257300"/>
                  </a:lnTo>
                  <a:lnTo>
                    <a:pt x="2120098" y="1270000"/>
                  </a:lnTo>
                  <a:lnTo>
                    <a:pt x="2127449" y="1270000"/>
                  </a:lnTo>
                  <a:lnTo>
                    <a:pt x="2131909" y="1257300"/>
                  </a:lnTo>
                  <a:lnTo>
                    <a:pt x="2145439" y="1257300"/>
                  </a:lnTo>
                  <a:lnTo>
                    <a:pt x="2145343" y="1244600"/>
                  </a:lnTo>
                  <a:lnTo>
                    <a:pt x="2164704" y="1244600"/>
                  </a:lnTo>
                  <a:lnTo>
                    <a:pt x="2173643" y="1231900"/>
                  </a:lnTo>
                  <a:close/>
                </a:path>
                <a:path w="2609215" h="1422400">
                  <a:moveTo>
                    <a:pt x="616720" y="1257300"/>
                  </a:moveTo>
                  <a:lnTo>
                    <a:pt x="606647" y="1257300"/>
                  </a:lnTo>
                  <a:lnTo>
                    <a:pt x="606834" y="1268100"/>
                  </a:lnTo>
                  <a:lnTo>
                    <a:pt x="607389" y="1269326"/>
                  </a:lnTo>
                  <a:lnTo>
                    <a:pt x="616720" y="1257300"/>
                  </a:lnTo>
                  <a:close/>
                </a:path>
                <a:path w="2609215" h="1422400">
                  <a:moveTo>
                    <a:pt x="560292" y="1244600"/>
                  </a:moveTo>
                  <a:lnTo>
                    <a:pt x="452767" y="1244600"/>
                  </a:lnTo>
                  <a:lnTo>
                    <a:pt x="449866" y="1257300"/>
                  </a:lnTo>
                  <a:lnTo>
                    <a:pt x="557431" y="1257300"/>
                  </a:lnTo>
                  <a:lnTo>
                    <a:pt x="560292" y="1244600"/>
                  </a:lnTo>
                  <a:close/>
                </a:path>
                <a:path w="2609215" h="1422400">
                  <a:moveTo>
                    <a:pt x="565538" y="1244600"/>
                  </a:moveTo>
                  <a:lnTo>
                    <a:pt x="560292" y="1244600"/>
                  </a:lnTo>
                  <a:lnTo>
                    <a:pt x="567852" y="1257300"/>
                  </a:lnTo>
                  <a:lnTo>
                    <a:pt x="581058" y="1257300"/>
                  </a:lnTo>
                  <a:lnTo>
                    <a:pt x="565538" y="1244600"/>
                  </a:lnTo>
                  <a:close/>
                </a:path>
                <a:path w="2609215" h="1422400">
                  <a:moveTo>
                    <a:pt x="2036612" y="1244600"/>
                  </a:moveTo>
                  <a:lnTo>
                    <a:pt x="2034844" y="1257300"/>
                  </a:lnTo>
                  <a:lnTo>
                    <a:pt x="2043564" y="1257300"/>
                  </a:lnTo>
                  <a:lnTo>
                    <a:pt x="2036612" y="1244600"/>
                  </a:lnTo>
                  <a:close/>
                </a:path>
                <a:path w="2609215" h="1422400">
                  <a:moveTo>
                    <a:pt x="2099635" y="1231900"/>
                  </a:moveTo>
                  <a:lnTo>
                    <a:pt x="2064206" y="1231900"/>
                  </a:lnTo>
                  <a:lnTo>
                    <a:pt x="2059524" y="1244600"/>
                  </a:lnTo>
                  <a:lnTo>
                    <a:pt x="2052325" y="1257300"/>
                  </a:lnTo>
                  <a:lnTo>
                    <a:pt x="2105816" y="1257300"/>
                  </a:lnTo>
                  <a:lnTo>
                    <a:pt x="2105673" y="1251369"/>
                  </a:lnTo>
                  <a:lnTo>
                    <a:pt x="2102953" y="1244600"/>
                  </a:lnTo>
                  <a:lnTo>
                    <a:pt x="2099635" y="1231900"/>
                  </a:lnTo>
                  <a:close/>
                </a:path>
                <a:path w="2609215" h="1422400">
                  <a:moveTo>
                    <a:pt x="2163406" y="1244600"/>
                  </a:moveTo>
                  <a:lnTo>
                    <a:pt x="2150979" y="1244600"/>
                  </a:lnTo>
                  <a:lnTo>
                    <a:pt x="2149164" y="1257300"/>
                  </a:lnTo>
                  <a:lnTo>
                    <a:pt x="2153410" y="1257300"/>
                  </a:lnTo>
                  <a:lnTo>
                    <a:pt x="2163406" y="1244600"/>
                  </a:lnTo>
                  <a:close/>
                </a:path>
                <a:path w="2609215" h="1422400">
                  <a:moveTo>
                    <a:pt x="2102044" y="1231900"/>
                  </a:moveTo>
                  <a:lnTo>
                    <a:pt x="2099635" y="1231900"/>
                  </a:lnTo>
                  <a:lnTo>
                    <a:pt x="2102953" y="1244600"/>
                  </a:lnTo>
                  <a:lnTo>
                    <a:pt x="2105673" y="1251369"/>
                  </a:lnTo>
                  <a:lnTo>
                    <a:pt x="2105510" y="1244600"/>
                  </a:lnTo>
                  <a:lnTo>
                    <a:pt x="2102044" y="1231900"/>
                  </a:lnTo>
                  <a:close/>
                </a:path>
                <a:path w="2609215" h="1422400">
                  <a:moveTo>
                    <a:pt x="494329" y="1231900"/>
                  </a:moveTo>
                  <a:lnTo>
                    <a:pt x="425210" y="1231900"/>
                  </a:lnTo>
                  <a:lnTo>
                    <a:pt x="434375" y="1244600"/>
                  </a:lnTo>
                  <a:lnTo>
                    <a:pt x="498985" y="1244600"/>
                  </a:lnTo>
                  <a:lnTo>
                    <a:pt x="494329" y="1231900"/>
                  </a:lnTo>
                  <a:close/>
                </a:path>
                <a:path w="2609215" h="1422400">
                  <a:moveTo>
                    <a:pt x="510864" y="1231900"/>
                  </a:moveTo>
                  <a:lnTo>
                    <a:pt x="494329" y="1231900"/>
                  </a:lnTo>
                  <a:lnTo>
                    <a:pt x="504145" y="1244600"/>
                  </a:lnTo>
                  <a:lnTo>
                    <a:pt x="515797" y="1244600"/>
                  </a:lnTo>
                  <a:lnTo>
                    <a:pt x="510864" y="1231900"/>
                  </a:lnTo>
                  <a:close/>
                </a:path>
                <a:path w="2609215" h="1422400">
                  <a:moveTo>
                    <a:pt x="529199" y="1232313"/>
                  </a:moveTo>
                  <a:lnTo>
                    <a:pt x="523225" y="1244600"/>
                  </a:lnTo>
                  <a:lnTo>
                    <a:pt x="529152" y="1244600"/>
                  </a:lnTo>
                  <a:lnTo>
                    <a:pt x="529199" y="1232313"/>
                  </a:lnTo>
                  <a:close/>
                </a:path>
                <a:path w="2609215" h="1422400">
                  <a:moveTo>
                    <a:pt x="548635" y="1231900"/>
                  </a:moveTo>
                  <a:lnTo>
                    <a:pt x="543256" y="1231900"/>
                  </a:lnTo>
                  <a:lnTo>
                    <a:pt x="549847" y="1244600"/>
                  </a:lnTo>
                  <a:lnTo>
                    <a:pt x="548635" y="1231900"/>
                  </a:lnTo>
                  <a:close/>
                </a:path>
                <a:path w="2609215" h="1422400">
                  <a:moveTo>
                    <a:pt x="2190078" y="1231900"/>
                  </a:moveTo>
                  <a:lnTo>
                    <a:pt x="2175234" y="1231900"/>
                  </a:lnTo>
                  <a:lnTo>
                    <a:pt x="2176615" y="1244600"/>
                  </a:lnTo>
                  <a:lnTo>
                    <a:pt x="2184923" y="1244600"/>
                  </a:lnTo>
                  <a:lnTo>
                    <a:pt x="2189973" y="1237560"/>
                  </a:lnTo>
                  <a:lnTo>
                    <a:pt x="2190078" y="1231900"/>
                  </a:lnTo>
                  <a:close/>
                </a:path>
                <a:path w="2609215" h="1422400">
                  <a:moveTo>
                    <a:pt x="2194295" y="1231900"/>
                  </a:moveTo>
                  <a:lnTo>
                    <a:pt x="2194033" y="1231900"/>
                  </a:lnTo>
                  <a:lnTo>
                    <a:pt x="2189973" y="1237560"/>
                  </a:lnTo>
                  <a:lnTo>
                    <a:pt x="2189842" y="1244600"/>
                  </a:lnTo>
                  <a:lnTo>
                    <a:pt x="2194295" y="1231900"/>
                  </a:lnTo>
                  <a:close/>
                </a:path>
                <a:path w="2609215" h="1422400">
                  <a:moveTo>
                    <a:pt x="529400" y="1231900"/>
                  </a:moveTo>
                  <a:lnTo>
                    <a:pt x="529200" y="1231900"/>
                  </a:lnTo>
                  <a:lnTo>
                    <a:pt x="529199" y="1232313"/>
                  </a:lnTo>
                  <a:lnTo>
                    <a:pt x="529400" y="1231900"/>
                  </a:lnTo>
                  <a:close/>
                </a:path>
                <a:path w="2609215" h="1422400">
                  <a:moveTo>
                    <a:pt x="504552" y="1219200"/>
                  </a:moveTo>
                  <a:lnTo>
                    <a:pt x="396356" y="1219200"/>
                  </a:lnTo>
                  <a:lnTo>
                    <a:pt x="410998" y="1231900"/>
                  </a:lnTo>
                  <a:lnTo>
                    <a:pt x="496409" y="1231900"/>
                  </a:lnTo>
                  <a:lnTo>
                    <a:pt x="504552" y="1219200"/>
                  </a:lnTo>
                  <a:close/>
                </a:path>
                <a:path w="2609215" h="1422400">
                  <a:moveTo>
                    <a:pt x="523445" y="1219200"/>
                  </a:moveTo>
                  <a:lnTo>
                    <a:pt x="514276" y="1219200"/>
                  </a:lnTo>
                  <a:lnTo>
                    <a:pt x="517394" y="1231900"/>
                  </a:lnTo>
                  <a:lnTo>
                    <a:pt x="523538" y="1231900"/>
                  </a:lnTo>
                  <a:lnTo>
                    <a:pt x="523445" y="1219200"/>
                  </a:lnTo>
                  <a:close/>
                </a:path>
                <a:path w="2609215" h="1422400">
                  <a:moveTo>
                    <a:pt x="2077450" y="1219200"/>
                  </a:moveTo>
                  <a:lnTo>
                    <a:pt x="2073586" y="1231900"/>
                  </a:lnTo>
                  <a:lnTo>
                    <a:pt x="2078853" y="1231900"/>
                  </a:lnTo>
                  <a:lnTo>
                    <a:pt x="2077450" y="1219200"/>
                  </a:lnTo>
                  <a:close/>
                </a:path>
                <a:path w="2609215" h="1422400">
                  <a:moveTo>
                    <a:pt x="2101922" y="1219200"/>
                  </a:moveTo>
                  <a:lnTo>
                    <a:pt x="2098493" y="1219200"/>
                  </a:lnTo>
                  <a:lnTo>
                    <a:pt x="2092947" y="1231900"/>
                  </a:lnTo>
                  <a:lnTo>
                    <a:pt x="2104269" y="1231900"/>
                  </a:lnTo>
                  <a:lnTo>
                    <a:pt x="2101922" y="1219200"/>
                  </a:lnTo>
                  <a:close/>
                </a:path>
                <a:path w="2609215" h="1422400">
                  <a:moveTo>
                    <a:pt x="2116810" y="1219200"/>
                  </a:moveTo>
                  <a:lnTo>
                    <a:pt x="2106570" y="1219200"/>
                  </a:lnTo>
                  <a:lnTo>
                    <a:pt x="2104269" y="1231900"/>
                  </a:lnTo>
                  <a:lnTo>
                    <a:pt x="2111456" y="1231900"/>
                  </a:lnTo>
                  <a:lnTo>
                    <a:pt x="2116810" y="1219200"/>
                  </a:lnTo>
                  <a:close/>
                </a:path>
                <a:path w="2609215" h="1422400">
                  <a:moveTo>
                    <a:pt x="2180138" y="1219200"/>
                  </a:moveTo>
                  <a:lnTo>
                    <a:pt x="2116810" y="1219200"/>
                  </a:lnTo>
                  <a:lnTo>
                    <a:pt x="2113612" y="1231900"/>
                  </a:lnTo>
                  <a:lnTo>
                    <a:pt x="2164974" y="1231900"/>
                  </a:lnTo>
                  <a:lnTo>
                    <a:pt x="2180138" y="1219200"/>
                  </a:lnTo>
                  <a:close/>
                </a:path>
                <a:path w="2609215" h="1422400">
                  <a:moveTo>
                    <a:pt x="2188553" y="1219200"/>
                  </a:moveTo>
                  <a:lnTo>
                    <a:pt x="2180138" y="1219200"/>
                  </a:lnTo>
                  <a:lnTo>
                    <a:pt x="2179042" y="1231900"/>
                  </a:lnTo>
                  <a:lnTo>
                    <a:pt x="2188553" y="1219200"/>
                  </a:lnTo>
                  <a:close/>
                </a:path>
                <a:path w="2609215" h="1422400">
                  <a:moveTo>
                    <a:pt x="2220105" y="1219200"/>
                  </a:moveTo>
                  <a:lnTo>
                    <a:pt x="2196322" y="1219200"/>
                  </a:lnTo>
                  <a:lnTo>
                    <a:pt x="2190002" y="1231900"/>
                  </a:lnTo>
                  <a:lnTo>
                    <a:pt x="2208318" y="1231900"/>
                  </a:lnTo>
                  <a:lnTo>
                    <a:pt x="2220105" y="1219200"/>
                  </a:lnTo>
                  <a:close/>
                </a:path>
                <a:path w="2609215" h="1422400">
                  <a:moveTo>
                    <a:pt x="456032" y="1206500"/>
                  </a:moveTo>
                  <a:lnTo>
                    <a:pt x="391795" y="1206500"/>
                  </a:lnTo>
                  <a:lnTo>
                    <a:pt x="388531" y="1219200"/>
                  </a:lnTo>
                  <a:lnTo>
                    <a:pt x="469468" y="1219200"/>
                  </a:lnTo>
                  <a:lnTo>
                    <a:pt x="456032" y="1206500"/>
                  </a:lnTo>
                  <a:close/>
                </a:path>
                <a:path w="2609215" h="1422400">
                  <a:moveTo>
                    <a:pt x="495216" y="1206500"/>
                  </a:moveTo>
                  <a:lnTo>
                    <a:pt x="478661" y="1206500"/>
                  </a:lnTo>
                  <a:lnTo>
                    <a:pt x="485510" y="1219200"/>
                  </a:lnTo>
                  <a:lnTo>
                    <a:pt x="489875" y="1219200"/>
                  </a:lnTo>
                  <a:lnTo>
                    <a:pt x="495216" y="1206500"/>
                  </a:lnTo>
                  <a:close/>
                </a:path>
                <a:path w="2609215" h="1422400">
                  <a:moveTo>
                    <a:pt x="2140548" y="1206500"/>
                  </a:moveTo>
                  <a:lnTo>
                    <a:pt x="2140349" y="1206500"/>
                  </a:lnTo>
                  <a:lnTo>
                    <a:pt x="2122609" y="1219200"/>
                  </a:lnTo>
                  <a:lnTo>
                    <a:pt x="2135543" y="1219200"/>
                  </a:lnTo>
                  <a:lnTo>
                    <a:pt x="2140548" y="1206500"/>
                  </a:lnTo>
                  <a:close/>
                </a:path>
                <a:path w="2609215" h="1422400">
                  <a:moveTo>
                    <a:pt x="2197807" y="1206500"/>
                  </a:moveTo>
                  <a:lnTo>
                    <a:pt x="2148013" y="1206500"/>
                  </a:lnTo>
                  <a:lnTo>
                    <a:pt x="2143794" y="1219200"/>
                  </a:lnTo>
                  <a:lnTo>
                    <a:pt x="2200579" y="1219200"/>
                  </a:lnTo>
                  <a:lnTo>
                    <a:pt x="2197807" y="1206500"/>
                  </a:lnTo>
                  <a:close/>
                </a:path>
                <a:path w="2609215" h="1422400">
                  <a:moveTo>
                    <a:pt x="2257365" y="1193800"/>
                  </a:moveTo>
                  <a:lnTo>
                    <a:pt x="2194131" y="1193800"/>
                  </a:lnTo>
                  <a:lnTo>
                    <a:pt x="2181437" y="1206500"/>
                  </a:lnTo>
                  <a:lnTo>
                    <a:pt x="2203551" y="1206500"/>
                  </a:lnTo>
                  <a:lnTo>
                    <a:pt x="2204836" y="1219200"/>
                  </a:lnTo>
                  <a:lnTo>
                    <a:pt x="2228048" y="1219200"/>
                  </a:lnTo>
                  <a:lnTo>
                    <a:pt x="2245296" y="1206500"/>
                  </a:lnTo>
                  <a:lnTo>
                    <a:pt x="2257365" y="1193800"/>
                  </a:lnTo>
                  <a:close/>
                </a:path>
                <a:path w="2609215" h="1422400">
                  <a:moveTo>
                    <a:pt x="403551" y="1181100"/>
                  </a:moveTo>
                  <a:lnTo>
                    <a:pt x="346581" y="1181100"/>
                  </a:lnTo>
                  <a:lnTo>
                    <a:pt x="350372" y="1193800"/>
                  </a:lnTo>
                  <a:lnTo>
                    <a:pt x="361470" y="1206500"/>
                  </a:lnTo>
                  <a:lnTo>
                    <a:pt x="396367" y="1206500"/>
                  </a:lnTo>
                  <a:lnTo>
                    <a:pt x="402812" y="1196123"/>
                  </a:lnTo>
                  <a:lnTo>
                    <a:pt x="403034" y="1193800"/>
                  </a:lnTo>
                  <a:lnTo>
                    <a:pt x="398014" y="1193800"/>
                  </a:lnTo>
                  <a:lnTo>
                    <a:pt x="403551" y="1181100"/>
                  </a:lnTo>
                  <a:close/>
                </a:path>
                <a:path w="2609215" h="1422400">
                  <a:moveTo>
                    <a:pt x="418380" y="1181100"/>
                  </a:moveTo>
                  <a:lnTo>
                    <a:pt x="405300" y="1181100"/>
                  </a:lnTo>
                  <a:lnTo>
                    <a:pt x="406498" y="1193800"/>
                  </a:lnTo>
                  <a:lnTo>
                    <a:pt x="404255" y="1193800"/>
                  </a:lnTo>
                  <a:lnTo>
                    <a:pt x="402812" y="1196123"/>
                  </a:lnTo>
                  <a:lnTo>
                    <a:pt x="401819" y="1206500"/>
                  </a:lnTo>
                  <a:lnTo>
                    <a:pt x="436643" y="1206500"/>
                  </a:lnTo>
                  <a:lnTo>
                    <a:pt x="426286" y="1193800"/>
                  </a:lnTo>
                  <a:lnTo>
                    <a:pt x="418380" y="1181100"/>
                  </a:lnTo>
                  <a:close/>
                </a:path>
                <a:path w="2609215" h="1422400">
                  <a:moveTo>
                    <a:pt x="457713" y="1193800"/>
                  </a:moveTo>
                  <a:lnTo>
                    <a:pt x="444861" y="1193800"/>
                  </a:lnTo>
                  <a:lnTo>
                    <a:pt x="444489" y="1206500"/>
                  </a:lnTo>
                  <a:lnTo>
                    <a:pt x="470703" y="1206500"/>
                  </a:lnTo>
                  <a:lnTo>
                    <a:pt x="457713" y="1193800"/>
                  </a:lnTo>
                  <a:close/>
                </a:path>
                <a:path w="2609215" h="1422400">
                  <a:moveTo>
                    <a:pt x="2152800" y="1193800"/>
                  </a:moveTo>
                  <a:lnTo>
                    <a:pt x="2150533" y="1193800"/>
                  </a:lnTo>
                  <a:lnTo>
                    <a:pt x="2147735" y="1206500"/>
                  </a:lnTo>
                  <a:lnTo>
                    <a:pt x="2152041" y="1206500"/>
                  </a:lnTo>
                  <a:lnTo>
                    <a:pt x="2152800" y="1193800"/>
                  </a:lnTo>
                  <a:close/>
                </a:path>
                <a:path w="2609215" h="1422400">
                  <a:moveTo>
                    <a:pt x="2163982" y="1193800"/>
                  </a:moveTo>
                  <a:lnTo>
                    <a:pt x="2155814" y="1193800"/>
                  </a:lnTo>
                  <a:lnTo>
                    <a:pt x="2153168" y="1206500"/>
                  </a:lnTo>
                  <a:lnTo>
                    <a:pt x="2160470" y="1206500"/>
                  </a:lnTo>
                  <a:lnTo>
                    <a:pt x="2163982" y="1193800"/>
                  </a:lnTo>
                  <a:close/>
                </a:path>
                <a:path w="2609215" h="1422400">
                  <a:moveTo>
                    <a:pt x="2184023" y="1193800"/>
                  </a:moveTo>
                  <a:lnTo>
                    <a:pt x="2172093" y="1193800"/>
                  </a:lnTo>
                  <a:lnTo>
                    <a:pt x="2160470" y="1206500"/>
                  </a:lnTo>
                  <a:lnTo>
                    <a:pt x="2181437" y="1206500"/>
                  </a:lnTo>
                  <a:lnTo>
                    <a:pt x="2184023" y="1193800"/>
                  </a:lnTo>
                  <a:close/>
                </a:path>
                <a:path w="2609215" h="1422400">
                  <a:moveTo>
                    <a:pt x="404255" y="1193800"/>
                  </a:moveTo>
                  <a:lnTo>
                    <a:pt x="403034" y="1193800"/>
                  </a:lnTo>
                  <a:lnTo>
                    <a:pt x="402812" y="1196123"/>
                  </a:lnTo>
                  <a:lnTo>
                    <a:pt x="404255" y="1193800"/>
                  </a:lnTo>
                  <a:close/>
                </a:path>
                <a:path w="2609215" h="1422400">
                  <a:moveTo>
                    <a:pt x="346581" y="1181100"/>
                  </a:moveTo>
                  <a:lnTo>
                    <a:pt x="323880" y="1181100"/>
                  </a:lnTo>
                  <a:lnTo>
                    <a:pt x="334634" y="1193800"/>
                  </a:lnTo>
                  <a:lnTo>
                    <a:pt x="339053" y="1193800"/>
                  </a:lnTo>
                  <a:lnTo>
                    <a:pt x="346581" y="1181100"/>
                  </a:lnTo>
                  <a:close/>
                </a:path>
                <a:path w="2609215" h="1422400">
                  <a:moveTo>
                    <a:pt x="392001" y="1155700"/>
                  </a:moveTo>
                  <a:lnTo>
                    <a:pt x="364413" y="1155700"/>
                  </a:lnTo>
                  <a:lnTo>
                    <a:pt x="390666" y="1168400"/>
                  </a:lnTo>
                  <a:lnTo>
                    <a:pt x="396111" y="1181100"/>
                  </a:lnTo>
                  <a:lnTo>
                    <a:pt x="403551" y="1181100"/>
                  </a:lnTo>
                  <a:lnTo>
                    <a:pt x="398014" y="1193800"/>
                  </a:lnTo>
                  <a:lnTo>
                    <a:pt x="406498" y="1193800"/>
                  </a:lnTo>
                  <a:lnTo>
                    <a:pt x="404102" y="1168400"/>
                  </a:lnTo>
                  <a:lnTo>
                    <a:pt x="392625" y="1168400"/>
                  </a:lnTo>
                  <a:lnTo>
                    <a:pt x="392001" y="1155700"/>
                  </a:lnTo>
                  <a:close/>
                </a:path>
                <a:path w="2609215" h="1422400">
                  <a:moveTo>
                    <a:pt x="2210190" y="1181100"/>
                  </a:moveTo>
                  <a:lnTo>
                    <a:pt x="2207069" y="1181100"/>
                  </a:lnTo>
                  <a:lnTo>
                    <a:pt x="2196513" y="1193800"/>
                  </a:lnTo>
                  <a:lnTo>
                    <a:pt x="2209844" y="1193800"/>
                  </a:lnTo>
                  <a:lnTo>
                    <a:pt x="2210190" y="1181100"/>
                  </a:lnTo>
                  <a:close/>
                </a:path>
                <a:path w="2609215" h="1422400">
                  <a:moveTo>
                    <a:pt x="2265708" y="1181100"/>
                  </a:moveTo>
                  <a:lnTo>
                    <a:pt x="2210190" y="1181100"/>
                  </a:lnTo>
                  <a:lnTo>
                    <a:pt x="2209844" y="1193800"/>
                  </a:lnTo>
                  <a:lnTo>
                    <a:pt x="2255480" y="1193800"/>
                  </a:lnTo>
                  <a:lnTo>
                    <a:pt x="2265708" y="1181100"/>
                  </a:lnTo>
                  <a:close/>
                </a:path>
                <a:path w="2609215" h="1422400">
                  <a:moveTo>
                    <a:pt x="354138" y="1155700"/>
                  </a:moveTo>
                  <a:lnTo>
                    <a:pt x="294499" y="1155700"/>
                  </a:lnTo>
                  <a:lnTo>
                    <a:pt x="304236" y="1168400"/>
                  </a:lnTo>
                  <a:lnTo>
                    <a:pt x="323566" y="1168400"/>
                  </a:lnTo>
                  <a:lnTo>
                    <a:pt x="338108" y="1181100"/>
                  </a:lnTo>
                  <a:lnTo>
                    <a:pt x="387403" y="1181100"/>
                  </a:lnTo>
                  <a:lnTo>
                    <a:pt x="371195" y="1168400"/>
                  </a:lnTo>
                  <a:lnTo>
                    <a:pt x="354138" y="1155700"/>
                  </a:lnTo>
                  <a:close/>
                </a:path>
                <a:path w="2609215" h="1422400">
                  <a:moveTo>
                    <a:pt x="411663" y="1168400"/>
                  </a:moveTo>
                  <a:lnTo>
                    <a:pt x="410314" y="1168400"/>
                  </a:lnTo>
                  <a:lnTo>
                    <a:pt x="410977" y="1181100"/>
                  </a:lnTo>
                  <a:lnTo>
                    <a:pt x="414338" y="1181100"/>
                  </a:lnTo>
                  <a:lnTo>
                    <a:pt x="411663" y="1168400"/>
                  </a:lnTo>
                  <a:close/>
                </a:path>
                <a:path w="2609215" h="1422400">
                  <a:moveTo>
                    <a:pt x="2310209" y="1143000"/>
                  </a:moveTo>
                  <a:lnTo>
                    <a:pt x="2271046" y="1143000"/>
                  </a:lnTo>
                  <a:lnTo>
                    <a:pt x="2267361" y="1155700"/>
                  </a:lnTo>
                  <a:lnTo>
                    <a:pt x="2304061" y="1155700"/>
                  </a:lnTo>
                  <a:lnTo>
                    <a:pt x="2300671" y="1168400"/>
                  </a:lnTo>
                  <a:lnTo>
                    <a:pt x="2209450" y="1168400"/>
                  </a:lnTo>
                  <a:lnTo>
                    <a:pt x="2208322" y="1181100"/>
                  </a:lnTo>
                  <a:lnTo>
                    <a:pt x="2285423" y="1181100"/>
                  </a:lnTo>
                  <a:lnTo>
                    <a:pt x="2314207" y="1168400"/>
                  </a:lnTo>
                  <a:lnTo>
                    <a:pt x="2318468" y="1155700"/>
                  </a:lnTo>
                  <a:lnTo>
                    <a:pt x="2310209" y="1143000"/>
                  </a:lnTo>
                  <a:close/>
                </a:path>
                <a:path w="2609215" h="1422400">
                  <a:moveTo>
                    <a:pt x="2219213" y="1155700"/>
                  </a:moveTo>
                  <a:lnTo>
                    <a:pt x="2217174" y="1155700"/>
                  </a:lnTo>
                  <a:lnTo>
                    <a:pt x="2212820" y="1168400"/>
                  </a:lnTo>
                  <a:lnTo>
                    <a:pt x="2215630" y="1168400"/>
                  </a:lnTo>
                  <a:lnTo>
                    <a:pt x="2219213" y="1155700"/>
                  </a:lnTo>
                  <a:close/>
                </a:path>
                <a:path w="2609215" h="1422400">
                  <a:moveTo>
                    <a:pt x="2242861" y="1155700"/>
                  </a:moveTo>
                  <a:lnTo>
                    <a:pt x="2223225" y="1155700"/>
                  </a:lnTo>
                  <a:lnTo>
                    <a:pt x="2217341" y="1168400"/>
                  </a:lnTo>
                  <a:lnTo>
                    <a:pt x="2235215" y="1168400"/>
                  </a:lnTo>
                  <a:lnTo>
                    <a:pt x="2242861" y="1155700"/>
                  </a:lnTo>
                  <a:close/>
                </a:path>
                <a:path w="2609215" h="1422400">
                  <a:moveTo>
                    <a:pt x="2271046" y="1143000"/>
                  </a:moveTo>
                  <a:lnTo>
                    <a:pt x="2260600" y="1143000"/>
                  </a:lnTo>
                  <a:lnTo>
                    <a:pt x="2257023" y="1155700"/>
                  </a:lnTo>
                  <a:lnTo>
                    <a:pt x="2235215" y="1168400"/>
                  </a:lnTo>
                  <a:lnTo>
                    <a:pt x="2300206" y="1168400"/>
                  </a:lnTo>
                  <a:lnTo>
                    <a:pt x="2304061" y="1155700"/>
                  </a:lnTo>
                  <a:lnTo>
                    <a:pt x="2263758" y="1155700"/>
                  </a:lnTo>
                  <a:lnTo>
                    <a:pt x="2271046" y="1143000"/>
                  </a:lnTo>
                  <a:close/>
                </a:path>
                <a:path w="2609215" h="1422400">
                  <a:moveTo>
                    <a:pt x="338112" y="1143000"/>
                  </a:moveTo>
                  <a:lnTo>
                    <a:pt x="272339" y="1143000"/>
                  </a:lnTo>
                  <a:lnTo>
                    <a:pt x="278727" y="1155700"/>
                  </a:lnTo>
                  <a:lnTo>
                    <a:pt x="343842" y="1155700"/>
                  </a:lnTo>
                  <a:lnTo>
                    <a:pt x="338112" y="1143000"/>
                  </a:lnTo>
                  <a:close/>
                </a:path>
                <a:path w="2609215" h="1422400">
                  <a:moveTo>
                    <a:pt x="349465" y="1143000"/>
                  </a:moveTo>
                  <a:lnTo>
                    <a:pt x="339011" y="1143000"/>
                  </a:lnTo>
                  <a:lnTo>
                    <a:pt x="343842" y="1155700"/>
                  </a:lnTo>
                  <a:lnTo>
                    <a:pt x="356474" y="1155700"/>
                  </a:lnTo>
                  <a:lnTo>
                    <a:pt x="349465" y="1143000"/>
                  </a:lnTo>
                  <a:close/>
                </a:path>
                <a:path w="2609215" h="1422400">
                  <a:moveTo>
                    <a:pt x="365597" y="1143000"/>
                  </a:moveTo>
                  <a:lnTo>
                    <a:pt x="356474" y="1155700"/>
                  </a:lnTo>
                  <a:lnTo>
                    <a:pt x="384659" y="1155700"/>
                  </a:lnTo>
                  <a:lnTo>
                    <a:pt x="365597" y="1143000"/>
                  </a:lnTo>
                  <a:close/>
                </a:path>
                <a:path w="2609215" h="1422400">
                  <a:moveTo>
                    <a:pt x="2343540" y="1130300"/>
                  </a:moveTo>
                  <a:lnTo>
                    <a:pt x="2325717" y="1130300"/>
                  </a:lnTo>
                  <a:lnTo>
                    <a:pt x="2327819" y="1143000"/>
                  </a:lnTo>
                  <a:lnTo>
                    <a:pt x="2316923" y="1143000"/>
                  </a:lnTo>
                  <a:lnTo>
                    <a:pt x="2327638" y="1155700"/>
                  </a:lnTo>
                  <a:lnTo>
                    <a:pt x="2337746" y="1143000"/>
                  </a:lnTo>
                  <a:lnTo>
                    <a:pt x="2343540" y="1130300"/>
                  </a:lnTo>
                  <a:close/>
                </a:path>
                <a:path w="2609215" h="1422400">
                  <a:moveTo>
                    <a:pt x="345293" y="1130300"/>
                  </a:moveTo>
                  <a:lnTo>
                    <a:pt x="258744" y="1130300"/>
                  </a:lnTo>
                  <a:lnTo>
                    <a:pt x="265566" y="1143000"/>
                  </a:lnTo>
                  <a:lnTo>
                    <a:pt x="345446" y="1143000"/>
                  </a:lnTo>
                  <a:lnTo>
                    <a:pt x="345293" y="1130300"/>
                  </a:lnTo>
                  <a:close/>
                </a:path>
                <a:path w="2609215" h="1422400">
                  <a:moveTo>
                    <a:pt x="2269192" y="1130300"/>
                  </a:moveTo>
                  <a:lnTo>
                    <a:pt x="2258712" y="1130300"/>
                  </a:lnTo>
                  <a:lnTo>
                    <a:pt x="2257359" y="1143000"/>
                  </a:lnTo>
                  <a:lnTo>
                    <a:pt x="2274123" y="1143000"/>
                  </a:lnTo>
                  <a:lnTo>
                    <a:pt x="2269192" y="1130300"/>
                  </a:lnTo>
                  <a:close/>
                </a:path>
                <a:path w="2609215" h="1422400">
                  <a:moveTo>
                    <a:pt x="2284970" y="1117600"/>
                  </a:moveTo>
                  <a:lnTo>
                    <a:pt x="2275643" y="1130300"/>
                  </a:lnTo>
                  <a:lnTo>
                    <a:pt x="2275582" y="1143000"/>
                  </a:lnTo>
                  <a:lnTo>
                    <a:pt x="2301433" y="1143000"/>
                  </a:lnTo>
                  <a:lnTo>
                    <a:pt x="2315597" y="1131074"/>
                  </a:lnTo>
                  <a:lnTo>
                    <a:pt x="2316029" y="1130300"/>
                  </a:lnTo>
                  <a:lnTo>
                    <a:pt x="2287440" y="1130300"/>
                  </a:lnTo>
                  <a:lnTo>
                    <a:pt x="2284970" y="1117600"/>
                  </a:lnTo>
                  <a:close/>
                </a:path>
                <a:path w="2609215" h="1422400">
                  <a:moveTo>
                    <a:pt x="2317720" y="1130300"/>
                  </a:moveTo>
                  <a:lnTo>
                    <a:pt x="2316517" y="1130300"/>
                  </a:lnTo>
                  <a:lnTo>
                    <a:pt x="2315597" y="1131074"/>
                  </a:lnTo>
                  <a:lnTo>
                    <a:pt x="2308944" y="1143000"/>
                  </a:lnTo>
                  <a:lnTo>
                    <a:pt x="2312433" y="1143000"/>
                  </a:lnTo>
                  <a:lnTo>
                    <a:pt x="2317720" y="1130300"/>
                  </a:lnTo>
                  <a:close/>
                </a:path>
                <a:path w="2609215" h="1422400">
                  <a:moveTo>
                    <a:pt x="302344" y="1117600"/>
                  </a:moveTo>
                  <a:lnTo>
                    <a:pt x="247684" y="1117600"/>
                  </a:lnTo>
                  <a:lnTo>
                    <a:pt x="253614" y="1130300"/>
                  </a:lnTo>
                  <a:lnTo>
                    <a:pt x="305410" y="1130300"/>
                  </a:lnTo>
                  <a:lnTo>
                    <a:pt x="302344" y="1117600"/>
                  </a:lnTo>
                  <a:close/>
                </a:path>
                <a:path w="2609215" h="1422400">
                  <a:moveTo>
                    <a:pt x="2299171" y="1117600"/>
                  </a:moveTo>
                  <a:lnTo>
                    <a:pt x="2290637" y="1117600"/>
                  </a:lnTo>
                  <a:lnTo>
                    <a:pt x="2287760" y="1130300"/>
                  </a:lnTo>
                  <a:lnTo>
                    <a:pt x="2300302" y="1130300"/>
                  </a:lnTo>
                  <a:lnTo>
                    <a:pt x="2299171" y="1117600"/>
                  </a:lnTo>
                  <a:close/>
                </a:path>
                <a:path w="2609215" h="1422400">
                  <a:moveTo>
                    <a:pt x="2357934" y="1117600"/>
                  </a:moveTo>
                  <a:lnTo>
                    <a:pt x="2299171" y="1117600"/>
                  </a:lnTo>
                  <a:lnTo>
                    <a:pt x="2300302" y="1130300"/>
                  </a:lnTo>
                  <a:lnTo>
                    <a:pt x="2354749" y="1130300"/>
                  </a:lnTo>
                  <a:lnTo>
                    <a:pt x="2357934" y="1117600"/>
                  </a:lnTo>
                  <a:close/>
                </a:path>
                <a:path w="2609215" h="1422400">
                  <a:moveTo>
                    <a:pt x="2360064" y="1117600"/>
                  </a:moveTo>
                  <a:lnTo>
                    <a:pt x="2357934" y="1117600"/>
                  </a:lnTo>
                  <a:lnTo>
                    <a:pt x="2354749" y="1130300"/>
                  </a:lnTo>
                  <a:lnTo>
                    <a:pt x="2360064" y="1117600"/>
                  </a:lnTo>
                  <a:close/>
                </a:path>
                <a:path w="2609215" h="1422400">
                  <a:moveTo>
                    <a:pt x="2390746" y="1104900"/>
                  </a:moveTo>
                  <a:lnTo>
                    <a:pt x="2348301" y="1104900"/>
                  </a:lnTo>
                  <a:lnTo>
                    <a:pt x="2343524" y="1117600"/>
                  </a:lnTo>
                  <a:lnTo>
                    <a:pt x="2360064" y="1117600"/>
                  </a:lnTo>
                  <a:lnTo>
                    <a:pt x="2354749" y="1130300"/>
                  </a:lnTo>
                  <a:lnTo>
                    <a:pt x="2363432" y="1130300"/>
                  </a:lnTo>
                  <a:lnTo>
                    <a:pt x="2369567" y="1117600"/>
                  </a:lnTo>
                  <a:lnTo>
                    <a:pt x="2390746" y="1104900"/>
                  </a:lnTo>
                  <a:close/>
                </a:path>
                <a:path w="2609215" h="1422400">
                  <a:moveTo>
                    <a:pt x="218896" y="1105267"/>
                  </a:moveTo>
                  <a:lnTo>
                    <a:pt x="216669" y="1117600"/>
                  </a:lnTo>
                  <a:lnTo>
                    <a:pt x="223737" y="1117600"/>
                  </a:lnTo>
                  <a:lnTo>
                    <a:pt x="219210" y="1105559"/>
                  </a:lnTo>
                  <a:lnTo>
                    <a:pt x="218896" y="1105267"/>
                  </a:lnTo>
                  <a:close/>
                </a:path>
                <a:path w="2609215" h="1422400">
                  <a:moveTo>
                    <a:pt x="280165" y="1104900"/>
                  </a:moveTo>
                  <a:lnTo>
                    <a:pt x="218962" y="1104900"/>
                  </a:lnTo>
                  <a:lnTo>
                    <a:pt x="219210" y="1105559"/>
                  </a:lnTo>
                  <a:lnTo>
                    <a:pt x="232142" y="1117600"/>
                  </a:lnTo>
                  <a:lnTo>
                    <a:pt x="299633" y="1117600"/>
                  </a:lnTo>
                  <a:lnTo>
                    <a:pt x="280165" y="1104900"/>
                  </a:lnTo>
                  <a:close/>
                </a:path>
                <a:path w="2609215" h="1422400">
                  <a:moveTo>
                    <a:pt x="2347154" y="1104900"/>
                  </a:moveTo>
                  <a:lnTo>
                    <a:pt x="2325961" y="1104900"/>
                  </a:lnTo>
                  <a:lnTo>
                    <a:pt x="2310511" y="1117600"/>
                  </a:lnTo>
                  <a:lnTo>
                    <a:pt x="2343524" y="1117600"/>
                  </a:lnTo>
                  <a:lnTo>
                    <a:pt x="2347154" y="1104900"/>
                  </a:lnTo>
                  <a:close/>
                </a:path>
                <a:path w="2609215" h="1422400">
                  <a:moveTo>
                    <a:pt x="2348301" y="1104900"/>
                  </a:moveTo>
                  <a:lnTo>
                    <a:pt x="2347154" y="1104900"/>
                  </a:lnTo>
                  <a:lnTo>
                    <a:pt x="2343524" y="1117600"/>
                  </a:lnTo>
                  <a:lnTo>
                    <a:pt x="2348301" y="1104900"/>
                  </a:lnTo>
                  <a:close/>
                </a:path>
                <a:path w="2609215" h="1422400">
                  <a:moveTo>
                    <a:pt x="289332" y="1092200"/>
                  </a:moveTo>
                  <a:lnTo>
                    <a:pt x="205445" y="1092200"/>
                  </a:lnTo>
                  <a:lnTo>
                    <a:pt x="218896" y="1105267"/>
                  </a:lnTo>
                  <a:lnTo>
                    <a:pt x="218962" y="1104900"/>
                  </a:lnTo>
                  <a:lnTo>
                    <a:pt x="284633" y="1104900"/>
                  </a:lnTo>
                  <a:lnTo>
                    <a:pt x="289332" y="1092200"/>
                  </a:lnTo>
                  <a:close/>
                </a:path>
                <a:path w="2609215" h="1422400">
                  <a:moveTo>
                    <a:pt x="2336186" y="1092200"/>
                  </a:moveTo>
                  <a:lnTo>
                    <a:pt x="2320888" y="1092200"/>
                  </a:lnTo>
                  <a:lnTo>
                    <a:pt x="2323885" y="1104900"/>
                  </a:lnTo>
                  <a:lnTo>
                    <a:pt x="2331086" y="1104900"/>
                  </a:lnTo>
                  <a:lnTo>
                    <a:pt x="2336186" y="1092200"/>
                  </a:lnTo>
                  <a:close/>
                </a:path>
                <a:path w="2609215" h="1422400">
                  <a:moveTo>
                    <a:pt x="2393650" y="1092200"/>
                  </a:moveTo>
                  <a:lnTo>
                    <a:pt x="2336186" y="1092200"/>
                  </a:lnTo>
                  <a:lnTo>
                    <a:pt x="2337023" y="1104900"/>
                  </a:lnTo>
                  <a:lnTo>
                    <a:pt x="2393615" y="1104900"/>
                  </a:lnTo>
                  <a:lnTo>
                    <a:pt x="2393650" y="1092200"/>
                  </a:lnTo>
                  <a:close/>
                </a:path>
                <a:path w="2609215" h="1422400">
                  <a:moveTo>
                    <a:pt x="185702" y="1054100"/>
                  </a:moveTo>
                  <a:lnTo>
                    <a:pt x="181395" y="1054100"/>
                  </a:lnTo>
                  <a:lnTo>
                    <a:pt x="181291" y="1054293"/>
                  </a:lnTo>
                  <a:lnTo>
                    <a:pt x="179473" y="1066800"/>
                  </a:lnTo>
                  <a:lnTo>
                    <a:pt x="182513" y="1079500"/>
                  </a:lnTo>
                  <a:lnTo>
                    <a:pt x="195345" y="1079500"/>
                  </a:lnTo>
                  <a:lnTo>
                    <a:pt x="200358" y="1092200"/>
                  </a:lnTo>
                  <a:lnTo>
                    <a:pt x="264331" y="1092200"/>
                  </a:lnTo>
                  <a:lnTo>
                    <a:pt x="243181" y="1079500"/>
                  </a:lnTo>
                  <a:lnTo>
                    <a:pt x="253562" y="1066800"/>
                  </a:lnTo>
                  <a:lnTo>
                    <a:pt x="190272" y="1066800"/>
                  </a:lnTo>
                  <a:lnTo>
                    <a:pt x="185702" y="1054100"/>
                  </a:lnTo>
                  <a:close/>
                </a:path>
                <a:path w="2609215" h="1422400">
                  <a:moveTo>
                    <a:pt x="2347158" y="1079500"/>
                  </a:moveTo>
                  <a:lnTo>
                    <a:pt x="2344142" y="1079500"/>
                  </a:lnTo>
                  <a:lnTo>
                    <a:pt x="2341329" y="1092200"/>
                  </a:lnTo>
                  <a:lnTo>
                    <a:pt x="2352583" y="1092200"/>
                  </a:lnTo>
                  <a:lnTo>
                    <a:pt x="2347158" y="1079500"/>
                  </a:lnTo>
                  <a:close/>
                </a:path>
                <a:path w="2609215" h="1422400">
                  <a:moveTo>
                    <a:pt x="2424047" y="1066800"/>
                  </a:moveTo>
                  <a:lnTo>
                    <a:pt x="2376964" y="1066800"/>
                  </a:lnTo>
                  <a:lnTo>
                    <a:pt x="2352583" y="1092200"/>
                  </a:lnTo>
                  <a:lnTo>
                    <a:pt x="2412068" y="1092200"/>
                  </a:lnTo>
                  <a:lnTo>
                    <a:pt x="2419598" y="1079500"/>
                  </a:lnTo>
                  <a:lnTo>
                    <a:pt x="2424047" y="1066800"/>
                  </a:lnTo>
                  <a:close/>
                </a:path>
                <a:path w="2609215" h="1422400">
                  <a:moveTo>
                    <a:pt x="2430862" y="1066800"/>
                  </a:moveTo>
                  <a:lnTo>
                    <a:pt x="2424047" y="1066800"/>
                  </a:lnTo>
                  <a:lnTo>
                    <a:pt x="2425826" y="1079500"/>
                  </a:lnTo>
                  <a:lnTo>
                    <a:pt x="2430862" y="1066800"/>
                  </a:lnTo>
                  <a:close/>
                </a:path>
                <a:path w="2609215" h="1422400">
                  <a:moveTo>
                    <a:pt x="181319" y="1054100"/>
                  </a:moveTo>
                  <a:lnTo>
                    <a:pt x="163376" y="1054100"/>
                  </a:lnTo>
                  <a:lnTo>
                    <a:pt x="174585" y="1066800"/>
                  </a:lnTo>
                  <a:lnTo>
                    <a:pt x="181291" y="1054293"/>
                  </a:lnTo>
                  <a:lnTo>
                    <a:pt x="181319" y="1054100"/>
                  </a:lnTo>
                  <a:close/>
                </a:path>
                <a:path w="2609215" h="1422400">
                  <a:moveTo>
                    <a:pt x="236132" y="1054100"/>
                  </a:moveTo>
                  <a:lnTo>
                    <a:pt x="196534" y="1054100"/>
                  </a:lnTo>
                  <a:lnTo>
                    <a:pt x="192511" y="1066800"/>
                  </a:lnTo>
                  <a:lnTo>
                    <a:pt x="241852" y="1066800"/>
                  </a:lnTo>
                  <a:lnTo>
                    <a:pt x="236132" y="1054100"/>
                  </a:lnTo>
                  <a:close/>
                </a:path>
                <a:path w="2609215" h="1422400">
                  <a:moveTo>
                    <a:pt x="2438047" y="1054100"/>
                  </a:moveTo>
                  <a:lnTo>
                    <a:pt x="2371451" y="1054100"/>
                  </a:lnTo>
                  <a:lnTo>
                    <a:pt x="2377182" y="1066800"/>
                  </a:lnTo>
                  <a:lnTo>
                    <a:pt x="2435990" y="1066800"/>
                  </a:lnTo>
                  <a:lnTo>
                    <a:pt x="2438047" y="1054100"/>
                  </a:lnTo>
                  <a:close/>
                </a:path>
                <a:path w="2609215" h="1422400">
                  <a:moveTo>
                    <a:pt x="183571" y="1041400"/>
                  </a:moveTo>
                  <a:lnTo>
                    <a:pt x="163055" y="1041400"/>
                  </a:lnTo>
                  <a:lnTo>
                    <a:pt x="166179" y="1054100"/>
                  </a:lnTo>
                  <a:lnTo>
                    <a:pt x="181319" y="1054100"/>
                  </a:lnTo>
                  <a:lnTo>
                    <a:pt x="181291" y="1054293"/>
                  </a:lnTo>
                  <a:lnTo>
                    <a:pt x="181395" y="1054100"/>
                  </a:lnTo>
                  <a:lnTo>
                    <a:pt x="183571" y="1041400"/>
                  </a:lnTo>
                  <a:close/>
                </a:path>
                <a:path w="2609215" h="1422400">
                  <a:moveTo>
                    <a:pt x="159171" y="1050626"/>
                  </a:moveTo>
                  <a:lnTo>
                    <a:pt x="159094" y="1054100"/>
                  </a:lnTo>
                  <a:lnTo>
                    <a:pt x="163376" y="1054100"/>
                  </a:lnTo>
                  <a:lnTo>
                    <a:pt x="159171" y="1050626"/>
                  </a:lnTo>
                  <a:close/>
                </a:path>
                <a:path w="2609215" h="1422400">
                  <a:moveTo>
                    <a:pt x="204313" y="1041400"/>
                  </a:moveTo>
                  <a:lnTo>
                    <a:pt x="183571" y="1041400"/>
                  </a:lnTo>
                  <a:lnTo>
                    <a:pt x="195750" y="1054100"/>
                  </a:lnTo>
                  <a:lnTo>
                    <a:pt x="218653" y="1054100"/>
                  </a:lnTo>
                  <a:lnTo>
                    <a:pt x="204313" y="1041400"/>
                  </a:lnTo>
                  <a:close/>
                </a:path>
                <a:path w="2609215" h="1422400">
                  <a:moveTo>
                    <a:pt x="2385919" y="1052428"/>
                  </a:moveTo>
                  <a:lnTo>
                    <a:pt x="2384279" y="1054100"/>
                  </a:lnTo>
                  <a:lnTo>
                    <a:pt x="2385287" y="1054100"/>
                  </a:lnTo>
                  <a:lnTo>
                    <a:pt x="2385919" y="1052428"/>
                  </a:lnTo>
                  <a:close/>
                </a:path>
                <a:path w="2609215" h="1422400">
                  <a:moveTo>
                    <a:pt x="2452685" y="1041400"/>
                  </a:moveTo>
                  <a:lnTo>
                    <a:pt x="2396741" y="1041400"/>
                  </a:lnTo>
                  <a:lnTo>
                    <a:pt x="2389874" y="1048397"/>
                  </a:lnTo>
                  <a:lnTo>
                    <a:pt x="2389698" y="1054100"/>
                  </a:lnTo>
                  <a:lnTo>
                    <a:pt x="2451399" y="1054100"/>
                  </a:lnTo>
                  <a:lnTo>
                    <a:pt x="2452685" y="1041400"/>
                  </a:lnTo>
                  <a:close/>
                </a:path>
                <a:path w="2609215" h="1422400">
                  <a:moveTo>
                    <a:pt x="2390090" y="1041400"/>
                  </a:moveTo>
                  <a:lnTo>
                    <a:pt x="2385919" y="1052428"/>
                  </a:lnTo>
                  <a:lnTo>
                    <a:pt x="2389874" y="1048397"/>
                  </a:lnTo>
                  <a:lnTo>
                    <a:pt x="2390090" y="1041400"/>
                  </a:lnTo>
                  <a:close/>
                </a:path>
                <a:path w="2609215" h="1422400">
                  <a:moveTo>
                    <a:pt x="205666" y="1028700"/>
                  </a:moveTo>
                  <a:lnTo>
                    <a:pt x="143348" y="1028700"/>
                  </a:lnTo>
                  <a:lnTo>
                    <a:pt x="148001" y="1041400"/>
                  </a:lnTo>
                  <a:lnTo>
                    <a:pt x="159171" y="1050626"/>
                  </a:lnTo>
                  <a:lnTo>
                    <a:pt x="159374" y="1041400"/>
                  </a:lnTo>
                  <a:lnTo>
                    <a:pt x="209290" y="1041400"/>
                  </a:lnTo>
                  <a:lnTo>
                    <a:pt x="205666" y="1028700"/>
                  </a:lnTo>
                  <a:close/>
                </a:path>
                <a:path w="2609215" h="1422400">
                  <a:moveTo>
                    <a:pt x="2468559" y="1016000"/>
                  </a:moveTo>
                  <a:lnTo>
                    <a:pt x="2422154" y="1016000"/>
                  </a:lnTo>
                  <a:lnTo>
                    <a:pt x="2422644" y="1028700"/>
                  </a:lnTo>
                  <a:lnTo>
                    <a:pt x="2408445" y="1041400"/>
                  </a:lnTo>
                  <a:lnTo>
                    <a:pt x="2448984" y="1041400"/>
                  </a:lnTo>
                  <a:lnTo>
                    <a:pt x="2447376" y="1028700"/>
                  </a:lnTo>
                  <a:lnTo>
                    <a:pt x="2469124" y="1028700"/>
                  </a:lnTo>
                  <a:lnTo>
                    <a:pt x="2471540" y="1025296"/>
                  </a:lnTo>
                  <a:lnTo>
                    <a:pt x="2468559" y="1016000"/>
                  </a:lnTo>
                  <a:close/>
                </a:path>
                <a:path w="2609215" h="1422400">
                  <a:moveTo>
                    <a:pt x="2470517" y="1028700"/>
                  </a:moveTo>
                  <a:lnTo>
                    <a:pt x="2460804" y="1028700"/>
                  </a:lnTo>
                  <a:lnTo>
                    <a:pt x="2460798" y="1041400"/>
                  </a:lnTo>
                  <a:lnTo>
                    <a:pt x="2470517" y="1028700"/>
                  </a:lnTo>
                  <a:close/>
                </a:path>
                <a:path w="2609215" h="1422400">
                  <a:moveTo>
                    <a:pt x="132075" y="1016000"/>
                  </a:moveTo>
                  <a:lnTo>
                    <a:pt x="133771" y="1028700"/>
                  </a:lnTo>
                  <a:lnTo>
                    <a:pt x="138483" y="1028700"/>
                  </a:lnTo>
                  <a:lnTo>
                    <a:pt x="132075" y="1016000"/>
                  </a:lnTo>
                  <a:close/>
                </a:path>
                <a:path w="2609215" h="1422400">
                  <a:moveTo>
                    <a:pt x="161657" y="1016000"/>
                  </a:moveTo>
                  <a:lnTo>
                    <a:pt x="134288" y="1016000"/>
                  </a:lnTo>
                  <a:lnTo>
                    <a:pt x="138762" y="1028700"/>
                  </a:lnTo>
                  <a:lnTo>
                    <a:pt x="169404" y="1028700"/>
                  </a:lnTo>
                  <a:lnTo>
                    <a:pt x="161657" y="1016000"/>
                  </a:lnTo>
                  <a:close/>
                </a:path>
                <a:path w="2609215" h="1422400">
                  <a:moveTo>
                    <a:pt x="189340" y="1016000"/>
                  </a:moveTo>
                  <a:lnTo>
                    <a:pt x="172283" y="1016000"/>
                  </a:lnTo>
                  <a:lnTo>
                    <a:pt x="169404" y="1028700"/>
                  </a:lnTo>
                  <a:lnTo>
                    <a:pt x="198776" y="1028700"/>
                  </a:lnTo>
                  <a:lnTo>
                    <a:pt x="189340" y="1016000"/>
                  </a:lnTo>
                  <a:close/>
                </a:path>
                <a:path w="2609215" h="1422400">
                  <a:moveTo>
                    <a:pt x="2478140" y="1016000"/>
                  </a:moveTo>
                  <a:lnTo>
                    <a:pt x="2471540" y="1025296"/>
                  </a:lnTo>
                  <a:lnTo>
                    <a:pt x="2472632" y="1028700"/>
                  </a:lnTo>
                  <a:lnTo>
                    <a:pt x="2479239" y="1028700"/>
                  </a:lnTo>
                  <a:lnTo>
                    <a:pt x="2478140" y="1016000"/>
                  </a:lnTo>
                  <a:close/>
                </a:path>
                <a:path w="2609215" h="1422400">
                  <a:moveTo>
                    <a:pt x="146043" y="977900"/>
                  </a:moveTo>
                  <a:lnTo>
                    <a:pt x="95114" y="977900"/>
                  </a:lnTo>
                  <a:lnTo>
                    <a:pt x="108400" y="990600"/>
                  </a:lnTo>
                  <a:lnTo>
                    <a:pt x="108798" y="1003300"/>
                  </a:lnTo>
                  <a:lnTo>
                    <a:pt x="119943" y="1016000"/>
                  </a:lnTo>
                  <a:lnTo>
                    <a:pt x="188312" y="1016000"/>
                  </a:lnTo>
                  <a:lnTo>
                    <a:pt x="185288" y="1003300"/>
                  </a:lnTo>
                  <a:lnTo>
                    <a:pt x="167116" y="1003300"/>
                  </a:lnTo>
                  <a:lnTo>
                    <a:pt x="155383" y="990600"/>
                  </a:lnTo>
                  <a:lnTo>
                    <a:pt x="145645" y="990600"/>
                  </a:lnTo>
                  <a:lnTo>
                    <a:pt x="146043" y="977900"/>
                  </a:lnTo>
                  <a:close/>
                </a:path>
                <a:path w="2609215" h="1422400">
                  <a:moveTo>
                    <a:pt x="2444758" y="977900"/>
                  </a:moveTo>
                  <a:lnTo>
                    <a:pt x="2443461" y="977900"/>
                  </a:lnTo>
                  <a:lnTo>
                    <a:pt x="2437177" y="990600"/>
                  </a:lnTo>
                  <a:lnTo>
                    <a:pt x="2440099" y="1003300"/>
                  </a:lnTo>
                  <a:lnTo>
                    <a:pt x="2420236" y="1003300"/>
                  </a:lnTo>
                  <a:lnTo>
                    <a:pt x="2417757" y="1016000"/>
                  </a:lnTo>
                  <a:lnTo>
                    <a:pt x="2438508" y="1016000"/>
                  </a:lnTo>
                  <a:lnTo>
                    <a:pt x="2445596" y="1003300"/>
                  </a:lnTo>
                  <a:lnTo>
                    <a:pt x="2454541" y="990600"/>
                  </a:lnTo>
                  <a:lnTo>
                    <a:pt x="2440258" y="990600"/>
                  </a:lnTo>
                  <a:lnTo>
                    <a:pt x="2444758" y="977900"/>
                  </a:lnTo>
                  <a:close/>
                </a:path>
                <a:path w="2609215" h="1422400">
                  <a:moveTo>
                    <a:pt x="2473027" y="965200"/>
                  </a:moveTo>
                  <a:lnTo>
                    <a:pt x="2453002" y="965200"/>
                  </a:lnTo>
                  <a:lnTo>
                    <a:pt x="2458905" y="977900"/>
                  </a:lnTo>
                  <a:lnTo>
                    <a:pt x="2464230" y="977900"/>
                  </a:lnTo>
                  <a:lnTo>
                    <a:pt x="2455318" y="990600"/>
                  </a:lnTo>
                  <a:lnTo>
                    <a:pt x="2444246" y="1016000"/>
                  </a:lnTo>
                  <a:lnTo>
                    <a:pt x="2490751" y="1016000"/>
                  </a:lnTo>
                  <a:lnTo>
                    <a:pt x="2492588" y="1003300"/>
                  </a:lnTo>
                  <a:lnTo>
                    <a:pt x="2490003" y="990600"/>
                  </a:lnTo>
                  <a:lnTo>
                    <a:pt x="2485773" y="990600"/>
                  </a:lnTo>
                  <a:lnTo>
                    <a:pt x="2477285" y="977900"/>
                  </a:lnTo>
                  <a:lnTo>
                    <a:pt x="2473027" y="965200"/>
                  </a:lnTo>
                  <a:close/>
                </a:path>
                <a:path w="2609215" h="1422400">
                  <a:moveTo>
                    <a:pt x="159219" y="977900"/>
                  </a:moveTo>
                  <a:lnTo>
                    <a:pt x="146043" y="977900"/>
                  </a:lnTo>
                  <a:lnTo>
                    <a:pt x="145645" y="990600"/>
                  </a:lnTo>
                  <a:lnTo>
                    <a:pt x="166041" y="990600"/>
                  </a:lnTo>
                  <a:lnTo>
                    <a:pt x="159219" y="977900"/>
                  </a:lnTo>
                  <a:close/>
                </a:path>
                <a:path w="2609215" h="1422400">
                  <a:moveTo>
                    <a:pt x="2463487" y="977900"/>
                  </a:moveTo>
                  <a:lnTo>
                    <a:pt x="2444758" y="977900"/>
                  </a:lnTo>
                  <a:lnTo>
                    <a:pt x="2445112" y="990600"/>
                  </a:lnTo>
                  <a:lnTo>
                    <a:pt x="2454541" y="990600"/>
                  </a:lnTo>
                  <a:lnTo>
                    <a:pt x="2463487" y="977900"/>
                  </a:lnTo>
                  <a:close/>
                </a:path>
                <a:path w="2609215" h="1422400">
                  <a:moveTo>
                    <a:pt x="2480893" y="952500"/>
                  </a:moveTo>
                  <a:lnTo>
                    <a:pt x="2473176" y="952500"/>
                  </a:lnTo>
                  <a:lnTo>
                    <a:pt x="2473027" y="965200"/>
                  </a:lnTo>
                  <a:lnTo>
                    <a:pt x="2477285" y="977900"/>
                  </a:lnTo>
                  <a:lnTo>
                    <a:pt x="2485773" y="990600"/>
                  </a:lnTo>
                  <a:lnTo>
                    <a:pt x="2490003" y="990600"/>
                  </a:lnTo>
                  <a:lnTo>
                    <a:pt x="2487418" y="977900"/>
                  </a:lnTo>
                  <a:lnTo>
                    <a:pt x="2482380" y="977900"/>
                  </a:lnTo>
                  <a:lnTo>
                    <a:pt x="2475172" y="965200"/>
                  </a:lnTo>
                  <a:lnTo>
                    <a:pt x="2481312" y="965200"/>
                  </a:lnTo>
                  <a:lnTo>
                    <a:pt x="2480893" y="952500"/>
                  </a:lnTo>
                  <a:close/>
                </a:path>
                <a:path w="2609215" h="1422400">
                  <a:moveTo>
                    <a:pt x="2519164" y="952500"/>
                  </a:moveTo>
                  <a:lnTo>
                    <a:pt x="2480893" y="952500"/>
                  </a:lnTo>
                  <a:lnTo>
                    <a:pt x="2481312" y="965200"/>
                  </a:lnTo>
                  <a:lnTo>
                    <a:pt x="2475172" y="965200"/>
                  </a:lnTo>
                  <a:lnTo>
                    <a:pt x="2482380" y="977900"/>
                  </a:lnTo>
                  <a:lnTo>
                    <a:pt x="2487418" y="977900"/>
                  </a:lnTo>
                  <a:lnTo>
                    <a:pt x="2490003" y="990600"/>
                  </a:lnTo>
                  <a:lnTo>
                    <a:pt x="2506045" y="990600"/>
                  </a:lnTo>
                  <a:lnTo>
                    <a:pt x="2510869" y="977900"/>
                  </a:lnTo>
                  <a:lnTo>
                    <a:pt x="2514629" y="965200"/>
                  </a:lnTo>
                  <a:lnTo>
                    <a:pt x="2519164" y="952500"/>
                  </a:lnTo>
                  <a:close/>
                </a:path>
                <a:path w="2609215" h="1422400">
                  <a:moveTo>
                    <a:pt x="113732" y="927100"/>
                  </a:moveTo>
                  <a:lnTo>
                    <a:pt x="69498" y="927100"/>
                  </a:lnTo>
                  <a:lnTo>
                    <a:pt x="74778" y="939800"/>
                  </a:lnTo>
                  <a:lnTo>
                    <a:pt x="83032" y="952500"/>
                  </a:lnTo>
                  <a:lnTo>
                    <a:pt x="80401" y="952500"/>
                  </a:lnTo>
                  <a:lnTo>
                    <a:pt x="90978" y="965200"/>
                  </a:lnTo>
                  <a:lnTo>
                    <a:pt x="92594" y="977900"/>
                  </a:lnTo>
                  <a:lnTo>
                    <a:pt x="108506" y="977900"/>
                  </a:lnTo>
                  <a:lnTo>
                    <a:pt x="109398" y="965200"/>
                  </a:lnTo>
                  <a:lnTo>
                    <a:pt x="91228" y="965200"/>
                  </a:lnTo>
                  <a:lnTo>
                    <a:pt x="87618" y="952500"/>
                  </a:lnTo>
                  <a:lnTo>
                    <a:pt x="85214" y="939800"/>
                  </a:lnTo>
                  <a:lnTo>
                    <a:pt x="117720" y="939800"/>
                  </a:lnTo>
                  <a:lnTo>
                    <a:pt x="113732" y="927100"/>
                  </a:lnTo>
                  <a:close/>
                </a:path>
                <a:path w="2609215" h="1422400">
                  <a:moveTo>
                    <a:pt x="131728" y="965200"/>
                  </a:moveTo>
                  <a:lnTo>
                    <a:pt x="109398" y="965200"/>
                  </a:lnTo>
                  <a:lnTo>
                    <a:pt x="111856" y="977900"/>
                  </a:lnTo>
                  <a:lnTo>
                    <a:pt x="141844" y="977900"/>
                  </a:lnTo>
                  <a:lnTo>
                    <a:pt x="131728" y="965200"/>
                  </a:lnTo>
                  <a:close/>
                </a:path>
                <a:path w="2609215" h="1422400">
                  <a:moveTo>
                    <a:pt x="150686" y="965200"/>
                  </a:moveTo>
                  <a:lnTo>
                    <a:pt x="143502" y="977900"/>
                  </a:lnTo>
                  <a:lnTo>
                    <a:pt x="152158" y="977900"/>
                  </a:lnTo>
                  <a:lnTo>
                    <a:pt x="150686" y="965200"/>
                  </a:lnTo>
                  <a:close/>
                </a:path>
                <a:path w="2609215" h="1422400">
                  <a:moveTo>
                    <a:pt x="115636" y="952500"/>
                  </a:moveTo>
                  <a:lnTo>
                    <a:pt x="91752" y="952500"/>
                  </a:lnTo>
                  <a:lnTo>
                    <a:pt x="95285" y="965200"/>
                  </a:lnTo>
                  <a:lnTo>
                    <a:pt x="123649" y="965200"/>
                  </a:lnTo>
                  <a:lnTo>
                    <a:pt x="115636" y="952500"/>
                  </a:lnTo>
                  <a:close/>
                </a:path>
                <a:path w="2609215" h="1422400">
                  <a:moveTo>
                    <a:pt x="130011" y="952500"/>
                  </a:moveTo>
                  <a:lnTo>
                    <a:pt x="126913" y="952500"/>
                  </a:lnTo>
                  <a:lnTo>
                    <a:pt x="130463" y="965200"/>
                  </a:lnTo>
                  <a:lnTo>
                    <a:pt x="130011" y="952500"/>
                  </a:lnTo>
                  <a:close/>
                </a:path>
                <a:path w="2609215" h="1422400">
                  <a:moveTo>
                    <a:pt x="2503102" y="927100"/>
                  </a:moveTo>
                  <a:lnTo>
                    <a:pt x="2500683" y="927100"/>
                  </a:lnTo>
                  <a:lnTo>
                    <a:pt x="2493437" y="939800"/>
                  </a:lnTo>
                  <a:lnTo>
                    <a:pt x="2485108" y="952500"/>
                  </a:lnTo>
                  <a:lnTo>
                    <a:pt x="2519164" y="952500"/>
                  </a:lnTo>
                  <a:lnTo>
                    <a:pt x="2522163" y="965200"/>
                  </a:lnTo>
                  <a:lnTo>
                    <a:pt x="2528883" y="952500"/>
                  </a:lnTo>
                  <a:lnTo>
                    <a:pt x="2533461" y="939800"/>
                  </a:lnTo>
                  <a:lnTo>
                    <a:pt x="2503291" y="939800"/>
                  </a:lnTo>
                  <a:lnTo>
                    <a:pt x="2503102" y="927100"/>
                  </a:lnTo>
                  <a:close/>
                </a:path>
                <a:path w="2609215" h="1422400">
                  <a:moveTo>
                    <a:pt x="117720" y="939800"/>
                  </a:moveTo>
                  <a:lnTo>
                    <a:pt x="87634" y="939800"/>
                  </a:lnTo>
                  <a:lnTo>
                    <a:pt x="98495" y="952500"/>
                  </a:lnTo>
                  <a:lnTo>
                    <a:pt x="121708" y="952500"/>
                  </a:lnTo>
                  <a:lnTo>
                    <a:pt x="117720" y="939800"/>
                  </a:lnTo>
                  <a:close/>
                </a:path>
                <a:path w="2609215" h="1422400">
                  <a:moveTo>
                    <a:pt x="2481135" y="939800"/>
                  </a:moveTo>
                  <a:lnTo>
                    <a:pt x="2479471" y="939800"/>
                  </a:lnTo>
                  <a:lnTo>
                    <a:pt x="2477361" y="952500"/>
                  </a:lnTo>
                  <a:lnTo>
                    <a:pt x="2483982" y="952500"/>
                  </a:lnTo>
                  <a:lnTo>
                    <a:pt x="2481135" y="939800"/>
                  </a:lnTo>
                  <a:close/>
                </a:path>
                <a:path w="2609215" h="1422400">
                  <a:moveTo>
                    <a:pt x="66541" y="938202"/>
                  </a:moveTo>
                  <a:lnTo>
                    <a:pt x="66478" y="939800"/>
                  </a:lnTo>
                  <a:lnTo>
                    <a:pt x="67271" y="939800"/>
                  </a:lnTo>
                  <a:lnTo>
                    <a:pt x="66541" y="938202"/>
                  </a:lnTo>
                  <a:close/>
                </a:path>
                <a:path w="2609215" h="1422400">
                  <a:moveTo>
                    <a:pt x="2495841" y="920088"/>
                  </a:moveTo>
                  <a:lnTo>
                    <a:pt x="2489448" y="927100"/>
                  </a:lnTo>
                  <a:lnTo>
                    <a:pt x="2484139" y="927100"/>
                  </a:lnTo>
                  <a:lnTo>
                    <a:pt x="2486192" y="939800"/>
                  </a:lnTo>
                  <a:lnTo>
                    <a:pt x="2490454" y="939800"/>
                  </a:lnTo>
                  <a:lnTo>
                    <a:pt x="2498342" y="927100"/>
                  </a:lnTo>
                  <a:lnTo>
                    <a:pt x="2498418" y="926739"/>
                  </a:lnTo>
                  <a:lnTo>
                    <a:pt x="2495841" y="920088"/>
                  </a:lnTo>
                  <a:close/>
                </a:path>
                <a:path w="2609215" h="1422400">
                  <a:moveTo>
                    <a:pt x="2542640" y="927100"/>
                  </a:moveTo>
                  <a:lnTo>
                    <a:pt x="2503102" y="927100"/>
                  </a:lnTo>
                  <a:lnTo>
                    <a:pt x="2503291" y="939800"/>
                  </a:lnTo>
                  <a:lnTo>
                    <a:pt x="2538582" y="939800"/>
                  </a:lnTo>
                  <a:lnTo>
                    <a:pt x="2542640" y="927100"/>
                  </a:lnTo>
                  <a:close/>
                </a:path>
                <a:path w="2609215" h="1422400">
                  <a:moveTo>
                    <a:pt x="61219" y="914400"/>
                  </a:moveTo>
                  <a:lnTo>
                    <a:pt x="58836" y="914400"/>
                  </a:lnTo>
                  <a:lnTo>
                    <a:pt x="61467" y="927100"/>
                  </a:lnTo>
                  <a:lnTo>
                    <a:pt x="66541" y="938202"/>
                  </a:lnTo>
                  <a:lnTo>
                    <a:pt x="66976" y="927100"/>
                  </a:lnTo>
                  <a:lnTo>
                    <a:pt x="63224" y="927100"/>
                  </a:lnTo>
                  <a:lnTo>
                    <a:pt x="61219" y="914400"/>
                  </a:lnTo>
                  <a:close/>
                </a:path>
                <a:path w="2609215" h="1422400">
                  <a:moveTo>
                    <a:pt x="118775" y="914400"/>
                  </a:moveTo>
                  <a:lnTo>
                    <a:pt x="65030" y="914400"/>
                  </a:lnTo>
                  <a:lnTo>
                    <a:pt x="66131" y="927100"/>
                  </a:lnTo>
                  <a:lnTo>
                    <a:pt x="119845" y="927100"/>
                  </a:lnTo>
                  <a:lnTo>
                    <a:pt x="118775" y="914400"/>
                  </a:lnTo>
                  <a:close/>
                </a:path>
                <a:path w="2609215" h="1422400">
                  <a:moveTo>
                    <a:pt x="2505521" y="914400"/>
                  </a:moveTo>
                  <a:lnTo>
                    <a:pt x="2501029" y="914400"/>
                  </a:lnTo>
                  <a:lnTo>
                    <a:pt x="2498418" y="926739"/>
                  </a:lnTo>
                  <a:lnTo>
                    <a:pt x="2498558" y="927100"/>
                  </a:lnTo>
                  <a:lnTo>
                    <a:pt x="2509826" y="927100"/>
                  </a:lnTo>
                  <a:lnTo>
                    <a:pt x="2505521" y="914400"/>
                  </a:lnTo>
                  <a:close/>
                </a:path>
                <a:path w="2609215" h="1422400">
                  <a:moveTo>
                    <a:pt x="2564061" y="889000"/>
                  </a:moveTo>
                  <a:lnTo>
                    <a:pt x="2516871" y="889000"/>
                  </a:lnTo>
                  <a:lnTo>
                    <a:pt x="2514965" y="901700"/>
                  </a:lnTo>
                  <a:lnTo>
                    <a:pt x="2503164" y="914400"/>
                  </a:lnTo>
                  <a:lnTo>
                    <a:pt x="2508340" y="914400"/>
                  </a:lnTo>
                  <a:lnTo>
                    <a:pt x="2509826" y="927100"/>
                  </a:lnTo>
                  <a:lnTo>
                    <a:pt x="2541704" y="927100"/>
                  </a:lnTo>
                  <a:lnTo>
                    <a:pt x="2551647" y="914400"/>
                  </a:lnTo>
                  <a:lnTo>
                    <a:pt x="2555603" y="901700"/>
                  </a:lnTo>
                  <a:lnTo>
                    <a:pt x="2563878" y="901700"/>
                  </a:lnTo>
                  <a:lnTo>
                    <a:pt x="2564061" y="889000"/>
                  </a:lnTo>
                  <a:close/>
                </a:path>
                <a:path w="2609215" h="1422400">
                  <a:moveTo>
                    <a:pt x="2501029" y="914400"/>
                  </a:moveTo>
                  <a:lnTo>
                    <a:pt x="2493637" y="914400"/>
                  </a:lnTo>
                  <a:lnTo>
                    <a:pt x="2495841" y="920088"/>
                  </a:lnTo>
                  <a:lnTo>
                    <a:pt x="2501029" y="914400"/>
                  </a:lnTo>
                  <a:close/>
                </a:path>
                <a:path w="2609215" h="1422400">
                  <a:moveTo>
                    <a:pt x="94851" y="901700"/>
                  </a:moveTo>
                  <a:lnTo>
                    <a:pt x="52726" y="901700"/>
                  </a:lnTo>
                  <a:lnTo>
                    <a:pt x="56025" y="914400"/>
                  </a:lnTo>
                  <a:lnTo>
                    <a:pt x="98327" y="914400"/>
                  </a:lnTo>
                  <a:lnTo>
                    <a:pt x="94851" y="901700"/>
                  </a:lnTo>
                  <a:close/>
                </a:path>
                <a:path w="2609215" h="1422400">
                  <a:moveTo>
                    <a:pt x="97540" y="889000"/>
                  </a:moveTo>
                  <a:lnTo>
                    <a:pt x="90736" y="889000"/>
                  </a:lnTo>
                  <a:lnTo>
                    <a:pt x="98400" y="901700"/>
                  </a:lnTo>
                  <a:lnTo>
                    <a:pt x="94851" y="901700"/>
                  </a:lnTo>
                  <a:lnTo>
                    <a:pt x="104840" y="914400"/>
                  </a:lnTo>
                  <a:lnTo>
                    <a:pt x="107353" y="914400"/>
                  </a:lnTo>
                  <a:lnTo>
                    <a:pt x="97540" y="889000"/>
                  </a:lnTo>
                  <a:close/>
                </a:path>
                <a:path w="2609215" h="1422400">
                  <a:moveTo>
                    <a:pt x="110682" y="901700"/>
                  </a:moveTo>
                  <a:lnTo>
                    <a:pt x="109213" y="901700"/>
                  </a:lnTo>
                  <a:lnTo>
                    <a:pt x="112442" y="914400"/>
                  </a:lnTo>
                  <a:lnTo>
                    <a:pt x="110682" y="901700"/>
                  </a:lnTo>
                  <a:close/>
                </a:path>
                <a:path w="2609215" h="1422400">
                  <a:moveTo>
                    <a:pt x="91982" y="876300"/>
                  </a:moveTo>
                  <a:lnTo>
                    <a:pt x="65654" y="876300"/>
                  </a:lnTo>
                  <a:lnTo>
                    <a:pt x="55532" y="889000"/>
                  </a:lnTo>
                  <a:lnTo>
                    <a:pt x="48685" y="901700"/>
                  </a:lnTo>
                  <a:lnTo>
                    <a:pt x="89507" y="901700"/>
                  </a:lnTo>
                  <a:lnTo>
                    <a:pt x="90736" y="889000"/>
                  </a:lnTo>
                  <a:lnTo>
                    <a:pt x="89679" y="889000"/>
                  </a:lnTo>
                  <a:lnTo>
                    <a:pt x="91982" y="876300"/>
                  </a:lnTo>
                  <a:close/>
                </a:path>
                <a:path w="2609215" h="1422400">
                  <a:moveTo>
                    <a:pt x="2508840" y="889000"/>
                  </a:moveTo>
                  <a:lnTo>
                    <a:pt x="2505667" y="889000"/>
                  </a:lnTo>
                  <a:lnTo>
                    <a:pt x="2504075" y="901700"/>
                  </a:lnTo>
                  <a:lnTo>
                    <a:pt x="2508840" y="889000"/>
                  </a:lnTo>
                  <a:close/>
                </a:path>
                <a:path w="2609215" h="1422400">
                  <a:moveTo>
                    <a:pt x="50559" y="876300"/>
                  </a:moveTo>
                  <a:lnTo>
                    <a:pt x="34232" y="876300"/>
                  </a:lnTo>
                  <a:lnTo>
                    <a:pt x="38661" y="889000"/>
                  </a:lnTo>
                  <a:lnTo>
                    <a:pt x="47273" y="888997"/>
                  </a:lnTo>
                  <a:lnTo>
                    <a:pt x="50559" y="876300"/>
                  </a:lnTo>
                  <a:close/>
                </a:path>
                <a:path w="2609215" h="1422400">
                  <a:moveTo>
                    <a:pt x="98872" y="876300"/>
                  </a:moveTo>
                  <a:lnTo>
                    <a:pt x="94296" y="876300"/>
                  </a:lnTo>
                  <a:lnTo>
                    <a:pt x="95008" y="889000"/>
                  </a:lnTo>
                  <a:lnTo>
                    <a:pt x="98872" y="876300"/>
                  </a:lnTo>
                  <a:close/>
                </a:path>
                <a:path w="2609215" h="1422400">
                  <a:moveTo>
                    <a:pt x="2523204" y="876300"/>
                  </a:moveTo>
                  <a:lnTo>
                    <a:pt x="2521782" y="876300"/>
                  </a:lnTo>
                  <a:lnTo>
                    <a:pt x="2519049" y="889000"/>
                  </a:lnTo>
                  <a:lnTo>
                    <a:pt x="2522548" y="888997"/>
                  </a:lnTo>
                  <a:lnTo>
                    <a:pt x="2523204" y="876300"/>
                  </a:lnTo>
                  <a:close/>
                </a:path>
                <a:path w="2609215" h="1422400">
                  <a:moveTo>
                    <a:pt x="2567331" y="876300"/>
                  </a:moveTo>
                  <a:lnTo>
                    <a:pt x="2529737" y="876300"/>
                  </a:lnTo>
                  <a:lnTo>
                    <a:pt x="2522548" y="889000"/>
                  </a:lnTo>
                  <a:lnTo>
                    <a:pt x="2565258" y="888997"/>
                  </a:lnTo>
                  <a:lnTo>
                    <a:pt x="2567331" y="876300"/>
                  </a:lnTo>
                  <a:close/>
                </a:path>
                <a:path w="2609215" h="1422400">
                  <a:moveTo>
                    <a:pt x="82079" y="863600"/>
                  </a:moveTo>
                  <a:lnTo>
                    <a:pt x="38413" y="863600"/>
                  </a:lnTo>
                  <a:lnTo>
                    <a:pt x="43491" y="876300"/>
                  </a:lnTo>
                  <a:lnTo>
                    <a:pt x="75067" y="876300"/>
                  </a:lnTo>
                  <a:lnTo>
                    <a:pt x="82079" y="863600"/>
                  </a:lnTo>
                  <a:close/>
                </a:path>
                <a:path w="2609215" h="1422400">
                  <a:moveTo>
                    <a:pt x="86244" y="863600"/>
                  </a:moveTo>
                  <a:lnTo>
                    <a:pt x="76681" y="876300"/>
                  </a:lnTo>
                  <a:lnTo>
                    <a:pt x="90146" y="876300"/>
                  </a:lnTo>
                  <a:lnTo>
                    <a:pt x="86244" y="863600"/>
                  </a:lnTo>
                  <a:close/>
                </a:path>
                <a:path w="2609215" h="1422400">
                  <a:moveTo>
                    <a:pt x="2579770" y="850900"/>
                  </a:moveTo>
                  <a:lnTo>
                    <a:pt x="2571951" y="850900"/>
                  </a:lnTo>
                  <a:lnTo>
                    <a:pt x="2572169" y="863600"/>
                  </a:lnTo>
                  <a:lnTo>
                    <a:pt x="2523677" y="863600"/>
                  </a:lnTo>
                  <a:lnTo>
                    <a:pt x="2532197" y="876300"/>
                  </a:lnTo>
                  <a:lnTo>
                    <a:pt x="2570700" y="876300"/>
                  </a:lnTo>
                  <a:lnTo>
                    <a:pt x="2574976" y="863600"/>
                  </a:lnTo>
                  <a:lnTo>
                    <a:pt x="2579770" y="850900"/>
                  </a:lnTo>
                  <a:close/>
                </a:path>
                <a:path w="2609215" h="1422400">
                  <a:moveTo>
                    <a:pt x="76426" y="838200"/>
                  </a:moveTo>
                  <a:lnTo>
                    <a:pt x="22871" y="838200"/>
                  </a:lnTo>
                  <a:lnTo>
                    <a:pt x="26411" y="850900"/>
                  </a:lnTo>
                  <a:lnTo>
                    <a:pt x="30685" y="850900"/>
                  </a:lnTo>
                  <a:lnTo>
                    <a:pt x="29650" y="863600"/>
                  </a:lnTo>
                  <a:lnTo>
                    <a:pt x="79000" y="863600"/>
                  </a:lnTo>
                  <a:lnTo>
                    <a:pt x="78113" y="850900"/>
                  </a:lnTo>
                  <a:lnTo>
                    <a:pt x="76426" y="838200"/>
                  </a:lnTo>
                  <a:close/>
                </a:path>
                <a:path w="2609215" h="1422400">
                  <a:moveTo>
                    <a:pt x="83312" y="850900"/>
                  </a:moveTo>
                  <a:lnTo>
                    <a:pt x="82307" y="850900"/>
                  </a:lnTo>
                  <a:lnTo>
                    <a:pt x="79000" y="863600"/>
                  </a:lnTo>
                  <a:lnTo>
                    <a:pt x="87144" y="863600"/>
                  </a:lnTo>
                  <a:lnTo>
                    <a:pt x="83312" y="850900"/>
                  </a:lnTo>
                  <a:close/>
                </a:path>
                <a:path w="2609215" h="1422400">
                  <a:moveTo>
                    <a:pt x="2530390" y="850900"/>
                  </a:moveTo>
                  <a:lnTo>
                    <a:pt x="2528190" y="850900"/>
                  </a:lnTo>
                  <a:lnTo>
                    <a:pt x="2527768" y="863600"/>
                  </a:lnTo>
                  <a:lnTo>
                    <a:pt x="2529386" y="860401"/>
                  </a:lnTo>
                  <a:lnTo>
                    <a:pt x="2530390" y="850900"/>
                  </a:lnTo>
                  <a:close/>
                </a:path>
                <a:path w="2609215" h="1422400">
                  <a:moveTo>
                    <a:pt x="2567770" y="850900"/>
                  </a:moveTo>
                  <a:lnTo>
                    <a:pt x="2534193" y="850900"/>
                  </a:lnTo>
                  <a:lnTo>
                    <a:pt x="2529386" y="860401"/>
                  </a:lnTo>
                  <a:lnTo>
                    <a:pt x="2529048" y="863600"/>
                  </a:lnTo>
                  <a:lnTo>
                    <a:pt x="2561096" y="863600"/>
                  </a:lnTo>
                  <a:lnTo>
                    <a:pt x="2567770" y="850900"/>
                  </a:lnTo>
                  <a:close/>
                </a:path>
                <a:path w="2609215" h="1422400">
                  <a:moveTo>
                    <a:pt x="2588264" y="825500"/>
                  </a:moveTo>
                  <a:lnTo>
                    <a:pt x="2548870" y="825500"/>
                  </a:lnTo>
                  <a:lnTo>
                    <a:pt x="2550243" y="838200"/>
                  </a:lnTo>
                  <a:lnTo>
                    <a:pt x="2538452" y="838200"/>
                  </a:lnTo>
                  <a:lnTo>
                    <a:pt x="2540182" y="850900"/>
                  </a:lnTo>
                  <a:lnTo>
                    <a:pt x="2583637" y="850900"/>
                  </a:lnTo>
                  <a:lnTo>
                    <a:pt x="2589456" y="838200"/>
                  </a:lnTo>
                  <a:lnTo>
                    <a:pt x="2588264" y="825500"/>
                  </a:lnTo>
                  <a:close/>
                </a:path>
                <a:path w="2609215" h="1422400">
                  <a:moveTo>
                    <a:pt x="23981" y="825500"/>
                  </a:moveTo>
                  <a:lnTo>
                    <a:pt x="17052" y="825500"/>
                  </a:lnTo>
                  <a:lnTo>
                    <a:pt x="19830" y="838200"/>
                  </a:lnTo>
                  <a:lnTo>
                    <a:pt x="24564" y="838200"/>
                  </a:lnTo>
                  <a:lnTo>
                    <a:pt x="23981" y="825500"/>
                  </a:lnTo>
                  <a:close/>
                </a:path>
                <a:path w="2609215" h="1422400">
                  <a:moveTo>
                    <a:pt x="68165" y="812800"/>
                  </a:moveTo>
                  <a:lnTo>
                    <a:pt x="17759" y="812800"/>
                  </a:lnTo>
                  <a:lnTo>
                    <a:pt x="20425" y="825500"/>
                  </a:lnTo>
                  <a:lnTo>
                    <a:pt x="23981" y="825500"/>
                  </a:lnTo>
                  <a:lnTo>
                    <a:pt x="26256" y="838200"/>
                  </a:lnTo>
                  <a:lnTo>
                    <a:pt x="59265" y="838200"/>
                  </a:lnTo>
                  <a:lnTo>
                    <a:pt x="62708" y="825500"/>
                  </a:lnTo>
                  <a:lnTo>
                    <a:pt x="68165" y="812800"/>
                  </a:lnTo>
                  <a:close/>
                </a:path>
                <a:path w="2609215" h="1422400">
                  <a:moveTo>
                    <a:pt x="2543970" y="812800"/>
                  </a:moveTo>
                  <a:lnTo>
                    <a:pt x="2540398" y="812800"/>
                  </a:lnTo>
                  <a:lnTo>
                    <a:pt x="2536276" y="825500"/>
                  </a:lnTo>
                  <a:lnTo>
                    <a:pt x="2535198" y="838200"/>
                  </a:lnTo>
                  <a:lnTo>
                    <a:pt x="2539017" y="838200"/>
                  </a:lnTo>
                  <a:lnTo>
                    <a:pt x="2548870" y="825500"/>
                  </a:lnTo>
                  <a:lnTo>
                    <a:pt x="2541755" y="825500"/>
                  </a:lnTo>
                  <a:lnTo>
                    <a:pt x="2543970" y="812800"/>
                  </a:lnTo>
                  <a:close/>
                </a:path>
                <a:path w="2609215" h="1422400">
                  <a:moveTo>
                    <a:pt x="2546274" y="812800"/>
                  </a:moveTo>
                  <a:lnTo>
                    <a:pt x="2543970" y="812800"/>
                  </a:lnTo>
                  <a:lnTo>
                    <a:pt x="2544865" y="825500"/>
                  </a:lnTo>
                  <a:lnTo>
                    <a:pt x="2554442" y="825500"/>
                  </a:lnTo>
                  <a:lnTo>
                    <a:pt x="2546274" y="812800"/>
                  </a:lnTo>
                  <a:close/>
                </a:path>
                <a:path w="2609215" h="1422400">
                  <a:moveTo>
                    <a:pt x="2554211" y="800100"/>
                  </a:moveTo>
                  <a:lnTo>
                    <a:pt x="2551873" y="800100"/>
                  </a:lnTo>
                  <a:lnTo>
                    <a:pt x="2553981" y="812800"/>
                  </a:lnTo>
                  <a:lnTo>
                    <a:pt x="2554442" y="825500"/>
                  </a:lnTo>
                  <a:lnTo>
                    <a:pt x="2582078" y="825500"/>
                  </a:lnTo>
                  <a:lnTo>
                    <a:pt x="2581283" y="812800"/>
                  </a:lnTo>
                  <a:lnTo>
                    <a:pt x="2559654" y="812800"/>
                  </a:lnTo>
                  <a:lnTo>
                    <a:pt x="2554211" y="800100"/>
                  </a:lnTo>
                  <a:close/>
                </a:path>
                <a:path w="2609215" h="1422400">
                  <a:moveTo>
                    <a:pt x="2594781" y="812800"/>
                  </a:moveTo>
                  <a:lnTo>
                    <a:pt x="2593089" y="812800"/>
                  </a:lnTo>
                  <a:lnTo>
                    <a:pt x="2582078" y="825500"/>
                  </a:lnTo>
                  <a:lnTo>
                    <a:pt x="2591606" y="825500"/>
                  </a:lnTo>
                  <a:lnTo>
                    <a:pt x="2594781" y="812800"/>
                  </a:lnTo>
                  <a:close/>
                </a:path>
                <a:path w="2609215" h="1422400">
                  <a:moveTo>
                    <a:pt x="36130" y="800100"/>
                  </a:moveTo>
                  <a:lnTo>
                    <a:pt x="13620" y="800100"/>
                  </a:lnTo>
                  <a:lnTo>
                    <a:pt x="13894" y="812800"/>
                  </a:lnTo>
                  <a:lnTo>
                    <a:pt x="41114" y="812800"/>
                  </a:lnTo>
                  <a:lnTo>
                    <a:pt x="36130" y="800100"/>
                  </a:lnTo>
                  <a:close/>
                </a:path>
                <a:path w="2609215" h="1422400">
                  <a:moveTo>
                    <a:pt x="59229" y="800100"/>
                  </a:moveTo>
                  <a:lnTo>
                    <a:pt x="47871" y="800100"/>
                  </a:lnTo>
                  <a:lnTo>
                    <a:pt x="48444" y="812800"/>
                  </a:lnTo>
                  <a:lnTo>
                    <a:pt x="55183" y="812800"/>
                  </a:lnTo>
                  <a:lnTo>
                    <a:pt x="59229" y="800100"/>
                  </a:lnTo>
                  <a:close/>
                </a:path>
                <a:path w="2609215" h="1422400">
                  <a:moveTo>
                    <a:pt x="2549122" y="800100"/>
                  </a:moveTo>
                  <a:lnTo>
                    <a:pt x="2547661" y="812800"/>
                  </a:lnTo>
                  <a:lnTo>
                    <a:pt x="2549664" y="812800"/>
                  </a:lnTo>
                  <a:lnTo>
                    <a:pt x="2549122" y="800100"/>
                  </a:lnTo>
                  <a:close/>
                </a:path>
                <a:path w="2609215" h="1422400">
                  <a:moveTo>
                    <a:pt x="2590963" y="800100"/>
                  </a:moveTo>
                  <a:lnTo>
                    <a:pt x="2558244" y="800100"/>
                  </a:lnTo>
                  <a:lnTo>
                    <a:pt x="2560528" y="812800"/>
                  </a:lnTo>
                  <a:lnTo>
                    <a:pt x="2585859" y="812800"/>
                  </a:lnTo>
                  <a:lnTo>
                    <a:pt x="2590963" y="800100"/>
                  </a:lnTo>
                  <a:close/>
                </a:path>
                <a:path w="2609215" h="1422400">
                  <a:moveTo>
                    <a:pt x="7246" y="762000"/>
                  </a:moveTo>
                  <a:lnTo>
                    <a:pt x="6083" y="774700"/>
                  </a:lnTo>
                  <a:lnTo>
                    <a:pt x="8129" y="787400"/>
                  </a:lnTo>
                  <a:lnTo>
                    <a:pt x="12089" y="787400"/>
                  </a:lnTo>
                  <a:lnTo>
                    <a:pt x="14426" y="800100"/>
                  </a:lnTo>
                  <a:lnTo>
                    <a:pt x="50726" y="800100"/>
                  </a:lnTo>
                  <a:lnTo>
                    <a:pt x="46098" y="774700"/>
                  </a:lnTo>
                  <a:lnTo>
                    <a:pt x="12916" y="774700"/>
                  </a:lnTo>
                  <a:lnTo>
                    <a:pt x="7246" y="762000"/>
                  </a:lnTo>
                  <a:close/>
                </a:path>
                <a:path w="2609215" h="1422400">
                  <a:moveTo>
                    <a:pt x="62220" y="787400"/>
                  </a:moveTo>
                  <a:lnTo>
                    <a:pt x="55041" y="787400"/>
                  </a:lnTo>
                  <a:lnTo>
                    <a:pt x="50726" y="800100"/>
                  </a:lnTo>
                  <a:lnTo>
                    <a:pt x="59936" y="800100"/>
                  </a:lnTo>
                  <a:lnTo>
                    <a:pt x="62220" y="787400"/>
                  </a:lnTo>
                  <a:close/>
                </a:path>
                <a:path w="2609215" h="1422400">
                  <a:moveTo>
                    <a:pt x="2587330" y="787400"/>
                  </a:moveTo>
                  <a:lnTo>
                    <a:pt x="2556461" y="787400"/>
                  </a:lnTo>
                  <a:lnTo>
                    <a:pt x="2555101" y="800100"/>
                  </a:lnTo>
                  <a:lnTo>
                    <a:pt x="2590942" y="800100"/>
                  </a:lnTo>
                  <a:lnTo>
                    <a:pt x="2587330" y="787400"/>
                  </a:lnTo>
                  <a:close/>
                </a:path>
                <a:path w="2609215" h="1422400">
                  <a:moveTo>
                    <a:pt x="2605162" y="762000"/>
                  </a:moveTo>
                  <a:lnTo>
                    <a:pt x="2562166" y="762000"/>
                  </a:lnTo>
                  <a:lnTo>
                    <a:pt x="2554516" y="774675"/>
                  </a:lnTo>
                  <a:lnTo>
                    <a:pt x="2555027" y="787400"/>
                  </a:lnTo>
                  <a:lnTo>
                    <a:pt x="2587330" y="787400"/>
                  </a:lnTo>
                  <a:lnTo>
                    <a:pt x="2595152" y="800100"/>
                  </a:lnTo>
                  <a:lnTo>
                    <a:pt x="2600850" y="800100"/>
                  </a:lnTo>
                  <a:lnTo>
                    <a:pt x="2601094" y="787400"/>
                  </a:lnTo>
                  <a:lnTo>
                    <a:pt x="2601094" y="774675"/>
                  </a:lnTo>
                  <a:lnTo>
                    <a:pt x="2605162" y="762000"/>
                  </a:lnTo>
                  <a:close/>
                </a:path>
                <a:path w="2609215" h="1422400">
                  <a:moveTo>
                    <a:pt x="59658" y="774700"/>
                  </a:moveTo>
                  <a:lnTo>
                    <a:pt x="56422" y="774700"/>
                  </a:lnTo>
                  <a:lnTo>
                    <a:pt x="58653" y="787400"/>
                  </a:lnTo>
                  <a:lnTo>
                    <a:pt x="61136" y="787400"/>
                  </a:lnTo>
                  <a:lnTo>
                    <a:pt x="59658" y="774700"/>
                  </a:lnTo>
                  <a:close/>
                </a:path>
                <a:path w="2609215" h="1422400">
                  <a:moveTo>
                    <a:pt x="45720" y="762000"/>
                  </a:moveTo>
                  <a:lnTo>
                    <a:pt x="13593" y="762000"/>
                  </a:lnTo>
                  <a:lnTo>
                    <a:pt x="12916" y="774700"/>
                  </a:lnTo>
                  <a:lnTo>
                    <a:pt x="46098" y="774700"/>
                  </a:lnTo>
                  <a:lnTo>
                    <a:pt x="45720" y="762000"/>
                  </a:lnTo>
                  <a:close/>
                </a:path>
                <a:path w="2609215" h="1422400">
                  <a:moveTo>
                    <a:pt x="47186" y="764209"/>
                  </a:moveTo>
                  <a:lnTo>
                    <a:pt x="49817" y="774700"/>
                  </a:lnTo>
                  <a:lnTo>
                    <a:pt x="51622" y="770891"/>
                  </a:lnTo>
                  <a:lnTo>
                    <a:pt x="47186" y="764209"/>
                  </a:lnTo>
                  <a:close/>
                </a:path>
                <a:path w="2609215" h="1422400">
                  <a:moveTo>
                    <a:pt x="55968" y="736600"/>
                  </a:moveTo>
                  <a:lnTo>
                    <a:pt x="50768" y="749300"/>
                  </a:lnTo>
                  <a:lnTo>
                    <a:pt x="50245" y="749300"/>
                  </a:lnTo>
                  <a:lnTo>
                    <a:pt x="44599" y="762000"/>
                  </a:lnTo>
                  <a:lnTo>
                    <a:pt x="55836" y="762000"/>
                  </a:lnTo>
                  <a:lnTo>
                    <a:pt x="51622" y="770891"/>
                  </a:lnTo>
                  <a:lnTo>
                    <a:pt x="54151" y="774700"/>
                  </a:lnTo>
                  <a:lnTo>
                    <a:pt x="58222" y="774700"/>
                  </a:lnTo>
                  <a:lnTo>
                    <a:pt x="58640" y="749300"/>
                  </a:lnTo>
                  <a:lnTo>
                    <a:pt x="55968" y="736600"/>
                  </a:lnTo>
                  <a:close/>
                </a:path>
                <a:path w="2609215" h="1422400">
                  <a:moveTo>
                    <a:pt x="2553574" y="762000"/>
                  </a:moveTo>
                  <a:lnTo>
                    <a:pt x="2549760" y="774700"/>
                  </a:lnTo>
                  <a:lnTo>
                    <a:pt x="2554501" y="774700"/>
                  </a:lnTo>
                  <a:lnTo>
                    <a:pt x="2553574" y="762000"/>
                  </a:lnTo>
                  <a:close/>
                </a:path>
                <a:path w="2609215" h="1422400">
                  <a:moveTo>
                    <a:pt x="46632" y="762000"/>
                  </a:moveTo>
                  <a:lnTo>
                    <a:pt x="45720" y="762000"/>
                  </a:lnTo>
                  <a:lnTo>
                    <a:pt x="47186" y="764209"/>
                  </a:lnTo>
                  <a:lnTo>
                    <a:pt x="46632" y="762000"/>
                  </a:lnTo>
                  <a:close/>
                </a:path>
                <a:path w="2609215" h="1422400">
                  <a:moveTo>
                    <a:pt x="43580" y="749300"/>
                  </a:moveTo>
                  <a:lnTo>
                    <a:pt x="6097" y="749300"/>
                  </a:lnTo>
                  <a:lnTo>
                    <a:pt x="10504" y="762000"/>
                  </a:lnTo>
                  <a:lnTo>
                    <a:pt x="42038" y="762000"/>
                  </a:lnTo>
                  <a:lnTo>
                    <a:pt x="43580" y="749300"/>
                  </a:lnTo>
                  <a:close/>
                </a:path>
                <a:path w="2609215" h="1422400">
                  <a:moveTo>
                    <a:pt x="2560346" y="723900"/>
                  </a:moveTo>
                  <a:lnTo>
                    <a:pt x="2555403" y="736600"/>
                  </a:lnTo>
                  <a:lnTo>
                    <a:pt x="2551462" y="749300"/>
                  </a:lnTo>
                  <a:lnTo>
                    <a:pt x="2551456" y="762000"/>
                  </a:lnTo>
                  <a:lnTo>
                    <a:pt x="2558315" y="749300"/>
                  </a:lnTo>
                  <a:lnTo>
                    <a:pt x="2562763" y="749300"/>
                  </a:lnTo>
                  <a:lnTo>
                    <a:pt x="2556525" y="736600"/>
                  </a:lnTo>
                  <a:lnTo>
                    <a:pt x="2566130" y="736600"/>
                  </a:lnTo>
                  <a:lnTo>
                    <a:pt x="2560346" y="723900"/>
                  </a:lnTo>
                  <a:close/>
                </a:path>
                <a:path w="2609215" h="1422400">
                  <a:moveTo>
                    <a:pt x="2599801" y="736600"/>
                  </a:moveTo>
                  <a:lnTo>
                    <a:pt x="2565246" y="736600"/>
                  </a:lnTo>
                  <a:lnTo>
                    <a:pt x="2562763" y="749300"/>
                  </a:lnTo>
                  <a:lnTo>
                    <a:pt x="2558315" y="749300"/>
                  </a:lnTo>
                  <a:lnTo>
                    <a:pt x="2565766" y="762000"/>
                  </a:lnTo>
                  <a:lnTo>
                    <a:pt x="2598830" y="762000"/>
                  </a:lnTo>
                  <a:lnTo>
                    <a:pt x="2596836" y="749300"/>
                  </a:lnTo>
                  <a:lnTo>
                    <a:pt x="2599801" y="736600"/>
                  </a:lnTo>
                  <a:close/>
                </a:path>
                <a:path w="2609215" h="1422400">
                  <a:moveTo>
                    <a:pt x="43338" y="736600"/>
                  </a:moveTo>
                  <a:lnTo>
                    <a:pt x="5024" y="736600"/>
                  </a:lnTo>
                  <a:lnTo>
                    <a:pt x="2822" y="749300"/>
                  </a:lnTo>
                  <a:lnTo>
                    <a:pt x="42147" y="749300"/>
                  </a:lnTo>
                  <a:lnTo>
                    <a:pt x="43651" y="738702"/>
                  </a:lnTo>
                  <a:lnTo>
                    <a:pt x="43338" y="736600"/>
                  </a:lnTo>
                  <a:close/>
                </a:path>
                <a:path w="2609215" h="1422400">
                  <a:moveTo>
                    <a:pt x="46957" y="736600"/>
                  </a:moveTo>
                  <a:lnTo>
                    <a:pt x="43949" y="736600"/>
                  </a:lnTo>
                  <a:lnTo>
                    <a:pt x="43651" y="738702"/>
                  </a:lnTo>
                  <a:lnTo>
                    <a:pt x="45229" y="749300"/>
                  </a:lnTo>
                  <a:lnTo>
                    <a:pt x="47985" y="749300"/>
                  </a:lnTo>
                  <a:lnTo>
                    <a:pt x="46957" y="736600"/>
                  </a:lnTo>
                  <a:close/>
                </a:path>
                <a:path w="2609215" h="1422400">
                  <a:moveTo>
                    <a:pt x="2603987" y="711200"/>
                  </a:moveTo>
                  <a:lnTo>
                    <a:pt x="2568298" y="711200"/>
                  </a:lnTo>
                  <a:lnTo>
                    <a:pt x="2569173" y="723900"/>
                  </a:lnTo>
                  <a:lnTo>
                    <a:pt x="2566130" y="736600"/>
                  </a:lnTo>
                  <a:lnTo>
                    <a:pt x="2599801" y="736600"/>
                  </a:lnTo>
                  <a:lnTo>
                    <a:pt x="2602568" y="749300"/>
                  </a:lnTo>
                  <a:lnTo>
                    <a:pt x="2606739" y="736600"/>
                  </a:lnTo>
                  <a:lnTo>
                    <a:pt x="2608799" y="723900"/>
                  </a:lnTo>
                  <a:lnTo>
                    <a:pt x="2605235" y="723900"/>
                  </a:lnTo>
                  <a:lnTo>
                    <a:pt x="2603987" y="711200"/>
                  </a:lnTo>
                  <a:close/>
                </a:path>
                <a:path w="2609215" h="1422400">
                  <a:moveTo>
                    <a:pt x="4717" y="711200"/>
                  </a:moveTo>
                  <a:lnTo>
                    <a:pt x="2655" y="711200"/>
                  </a:lnTo>
                  <a:lnTo>
                    <a:pt x="0" y="723900"/>
                  </a:lnTo>
                  <a:lnTo>
                    <a:pt x="2436" y="736600"/>
                  </a:lnTo>
                  <a:lnTo>
                    <a:pt x="50401" y="736600"/>
                  </a:lnTo>
                  <a:lnTo>
                    <a:pt x="48519" y="723900"/>
                  </a:lnTo>
                  <a:lnTo>
                    <a:pt x="5346" y="723900"/>
                  </a:lnTo>
                  <a:lnTo>
                    <a:pt x="4717" y="711200"/>
                  </a:lnTo>
                  <a:close/>
                </a:path>
                <a:path w="2609215" h="1422400">
                  <a:moveTo>
                    <a:pt x="29580" y="711200"/>
                  </a:moveTo>
                  <a:lnTo>
                    <a:pt x="7136" y="711200"/>
                  </a:lnTo>
                  <a:lnTo>
                    <a:pt x="14434" y="723900"/>
                  </a:lnTo>
                  <a:lnTo>
                    <a:pt x="36394" y="723900"/>
                  </a:lnTo>
                  <a:lnTo>
                    <a:pt x="29580" y="711200"/>
                  </a:lnTo>
                  <a:close/>
                </a:path>
                <a:path w="2609215" h="1422400">
                  <a:moveTo>
                    <a:pt x="46402" y="711200"/>
                  </a:moveTo>
                  <a:lnTo>
                    <a:pt x="33921" y="711200"/>
                  </a:lnTo>
                  <a:lnTo>
                    <a:pt x="41972" y="723900"/>
                  </a:lnTo>
                  <a:lnTo>
                    <a:pt x="48519" y="723900"/>
                  </a:lnTo>
                  <a:lnTo>
                    <a:pt x="46402" y="711200"/>
                  </a:lnTo>
                  <a:close/>
                </a:path>
                <a:path w="2609215" h="1422400">
                  <a:moveTo>
                    <a:pt x="40887" y="685800"/>
                  </a:moveTo>
                  <a:lnTo>
                    <a:pt x="13449" y="685800"/>
                  </a:lnTo>
                  <a:lnTo>
                    <a:pt x="10803" y="698500"/>
                  </a:lnTo>
                  <a:lnTo>
                    <a:pt x="7492" y="711200"/>
                  </a:lnTo>
                  <a:lnTo>
                    <a:pt x="43481" y="711200"/>
                  </a:lnTo>
                  <a:lnTo>
                    <a:pt x="45088" y="698500"/>
                  </a:lnTo>
                  <a:lnTo>
                    <a:pt x="40887" y="685800"/>
                  </a:lnTo>
                  <a:close/>
                </a:path>
                <a:path w="2609215" h="1422400">
                  <a:moveTo>
                    <a:pt x="54631" y="698500"/>
                  </a:moveTo>
                  <a:lnTo>
                    <a:pt x="50559" y="698500"/>
                  </a:lnTo>
                  <a:lnTo>
                    <a:pt x="53087" y="711200"/>
                  </a:lnTo>
                  <a:lnTo>
                    <a:pt x="54631" y="698500"/>
                  </a:lnTo>
                  <a:close/>
                </a:path>
                <a:path w="2609215" h="1422400">
                  <a:moveTo>
                    <a:pt x="2578608" y="698500"/>
                  </a:moveTo>
                  <a:lnTo>
                    <a:pt x="2562514" y="698500"/>
                  </a:lnTo>
                  <a:lnTo>
                    <a:pt x="2559248" y="711200"/>
                  </a:lnTo>
                  <a:lnTo>
                    <a:pt x="2584220" y="711200"/>
                  </a:lnTo>
                  <a:lnTo>
                    <a:pt x="2578608" y="698500"/>
                  </a:lnTo>
                  <a:close/>
                </a:path>
                <a:path w="2609215" h="1422400">
                  <a:moveTo>
                    <a:pt x="2608398" y="698500"/>
                  </a:moveTo>
                  <a:lnTo>
                    <a:pt x="2581613" y="698500"/>
                  </a:lnTo>
                  <a:lnTo>
                    <a:pt x="2584220" y="711200"/>
                  </a:lnTo>
                  <a:lnTo>
                    <a:pt x="2606976" y="711200"/>
                  </a:lnTo>
                  <a:lnTo>
                    <a:pt x="2608398" y="698500"/>
                  </a:lnTo>
                  <a:close/>
                </a:path>
                <a:path w="2609215" h="1422400">
                  <a:moveTo>
                    <a:pt x="12253" y="685800"/>
                  </a:moveTo>
                  <a:lnTo>
                    <a:pt x="2757" y="685800"/>
                  </a:lnTo>
                  <a:lnTo>
                    <a:pt x="1518" y="698500"/>
                  </a:lnTo>
                  <a:lnTo>
                    <a:pt x="4037" y="698500"/>
                  </a:lnTo>
                  <a:lnTo>
                    <a:pt x="12253" y="685800"/>
                  </a:lnTo>
                  <a:close/>
                </a:path>
                <a:path w="2609215" h="1422400">
                  <a:moveTo>
                    <a:pt x="47790" y="685800"/>
                  </a:moveTo>
                  <a:lnTo>
                    <a:pt x="46873" y="685800"/>
                  </a:lnTo>
                  <a:lnTo>
                    <a:pt x="46365" y="698500"/>
                  </a:lnTo>
                  <a:lnTo>
                    <a:pt x="47690" y="698500"/>
                  </a:lnTo>
                  <a:lnTo>
                    <a:pt x="47790" y="685800"/>
                  </a:lnTo>
                  <a:close/>
                </a:path>
                <a:path w="2609215" h="1422400">
                  <a:moveTo>
                    <a:pt x="2578446" y="685800"/>
                  </a:moveTo>
                  <a:lnTo>
                    <a:pt x="2569342" y="685800"/>
                  </a:lnTo>
                  <a:lnTo>
                    <a:pt x="2566964" y="698500"/>
                  </a:lnTo>
                  <a:lnTo>
                    <a:pt x="2574087" y="698500"/>
                  </a:lnTo>
                  <a:lnTo>
                    <a:pt x="2578446" y="685800"/>
                  </a:lnTo>
                  <a:close/>
                </a:path>
                <a:path w="2609215" h="1422400">
                  <a:moveTo>
                    <a:pt x="2607983" y="673100"/>
                  </a:moveTo>
                  <a:lnTo>
                    <a:pt x="2602952" y="673100"/>
                  </a:lnTo>
                  <a:lnTo>
                    <a:pt x="2602737" y="685800"/>
                  </a:lnTo>
                  <a:lnTo>
                    <a:pt x="2578446" y="685800"/>
                  </a:lnTo>
                  <a:lnTo>
                    <a:pt x="2582838" y="698500"/>
                  </a:lnTo>
                  <a:lnTo>
                    <a:pt x="2603619" y="698500"/>
                  </a:lnTo>
                  <a:lnTo>
                    <a:pt x="2608670" y="685800"/>
                  </a:lnTo>
                  <a:lnTo>
                    <a:pt x="2607983" y="673100"/>
                  </a:lnTo>
                  <a:close/>
                </a:path>
                <a:path w="2609215" h="1422400">
                  <a:moveTo>
                    <a:pt x="43521" y="660400"/>
                  </a:moveTo>
                  <a:lnTo>
                    <a:pt x="5019" y="660400"/>
                  </a:lnTo>
                  <a:lnTo>
                    <a:pt x="1995" y="673100"/>
                  </a:lnTo>
                  <a:lnTo>
                    <a:pt x="4125" y="685800"/>
                  </a:lnTo>
                  <a:lnTo>
                    <a:pt x="49816" y="685800"/>
                  </a:lnTo>
                  <a:lnTo>
                    <a:pt x="47784" y="673100"/>
                  </a:lnTo>
                  <a:lnTo>
                    <a:pt x="40267" y="673100"/>
                  </a:lnTo>
                  <a:lnTo>
                    <a:pt x="43521" y="660400"/>
                  </a:lnTo>
                  <a:close/>
                </a:path>
                <a:path w="2609215" h="1422400">
                  <a:moveTo>
                    <a:pt x="53964" y="660400"/>
                  </a:moveTo>
                  <a:lnTo>
                    <a:pt x="43521" y="660400"/>
                  </a:lnTo>
                  <a:lnTo>
                    <a:pt x="51627" y="673100"/>
                  </a:lnTo>
                  <a:lnTo>
                    <a:pt x="49486" y="673100"/>
                  </a:lnTo>
                  <a:lnTo>
                    <a:pt x="51353" y="685800"/>
                  </a:lnTo>
                  <a:lnTo>
                    <a:pt x="54000" y="685800"/>
                  </a:lnTo>
                  <a:lnTo>
                    <a:pt x="55567" y="673100"/>
                  </a:lnTo>
                  <a:lnTo>
                    <a:pt x="53964" y="660400"/>
                  </a:lnTo>
                  <a:close/>
                </a:path>
                <a:path w="2609215" h="1422400">
                  <a:moveTo>
                    <a:pt x="2601476" y="673100"/>
                  </a:moveTo>
                  <a:lnTo>
                    <a:pt x="2563437" y="673100"/>
                  </a:lnTo>
                  <a:lnTo>
                    <a:pt x="2556735" y="685800"/>
                  </a:lnTo>
                  <a:lnTo>
                    <a:pt x="2602737" y="685800"/>
                  </a:lnTo>
                  <a:lnTo>
                    <a:pt x="2601476" y="673100"/>
                  </a:lnTo>
                  <a:close/>
                </a:path>
                <a:path w="2609215" h="1422400">
                  <a:moveTo>
                    <a:pt x="2604137" y="647700"/>
                  </a:moveTo>
                  <a:lnTo>
                    <a:pt x="2565576" y="647700"/>
                  </a:lnTo>
                  <a:lnTo>
                    <a:pt x="2561511" y="660400"/>
                  </a:lnTo>
                  <a:lnTo>
                    <a:pt x="2558713" y="660400"/>
                  </a:lnTo>
                  <a:lnTo>
                    <a:pt x="2568499" y="673100"/>
                  </a:lnTo>
                  <a:lnTo>
                    <a:pt x="2603229" y="673100"/>
                  </a:lnTo>
                  <a:lnTo>
                    <a:pt x="2601759" y="660400"/>
                  </a:lnTo>
                  <a:lnTo>
                    <a:pt x="2604137" y="647700"/>
                  </a:lnTo>
                  <a:close/>
                </a:path>
                <a:path w="2609215" h="1422400">
                  <a:moveTo>
                    <a:pt x="22665" y="635000"/>
                  </a:moveTo>
                  <a:lnTo>
                    <a:pt x="11305" y="635000"/>
                  </a:lnTo>
                  <a:lnTo>
                    <a:pt x="9382" y="647700"/>
                  </a:lnTo>
                  <a:lnTo>
                    <a:pt x="7597" y="660400"/>
                  </a:lnTo>
                  <a:lnTo>
                    <a:pt x="14763" y="660400"/>
                  </a:lnTo>
                  <a:lnTo>
                    <a:pt x="13023" y="647700"/>
                  </a:lnTo>
                  <a:lnTo>
                    <a:pt x="15183" y="647700"/>
                  </a:lnTo>
                  <a:lnTo>
                    <a:pt x="22665" y="635000"/>
                  </a:lnTo>
                  <a:close/>
                </a:path>
                <a:path w="2609215" h="1422400">
                  <a:moveTo>
                    <a:pt x="50833" y="647700"/>
                  </a:moveTo>
                  <a:lnTo>
                    <a:pt x="24468" y="647700"/>
                  </a:lnTo>
                  <a:lnTo>
                    <a:pt x="18979" y="660400"/>
                  </a:lnTo>
                  <a:lnTo>
                    <a:pt x="46857" y="660400"/>
                  </a:lnTo>
                  <a:lnTo>
                    <a:pt x="50701" y="648654"/>
                  </a:lnTo>
                  <a:lnTo>
                    <a:pt x="50833" y="647700"/>
                  </a:lnTo>
                  <a:close/>
                </a:path>
                <a:path w="2609215" h="1422400">
                  <a:moveTo>
                    <a:pt x="52877" y="647700"/>
                  </a:moveTo>
                  <a:lnTo>
                    <a:pt x="51013" y="647700"/>
                  </a:lnTo>
                  <a:lnTo>
                    <a:pt x="50701" y="648654"/>
                  </a:lnTo>
                  <a:lnTo>
                    <a:pt x="49081" y="660400"/>
                  </a:lnTo>
                  <a:lnTo>
                    <a:pt x="51418" y="660400"/>
                  </a:lnTo>
                  <a:lnTo>
                    <a:pt x="52877" y="647700"/>
                  </a:lnTo>
                  <a:close/>
                </a:path>
                <a:path w="2609215" h="1422400">
                  <a:moveTo>
                    <a:pt x="2561833" y="647700"/>
                  </a:moveTo>
                  <a:lnTo>
                    <a:pt x="2554601" y="647700"/>
                  </a:lnTo>
                  <a:lnTo>
                    <a:pt x="2554072" y="660400"/>
                  </a:lnTo>
                  <a:lnTo>
                    <a:pt x="2557607" y="660400"/>
                  </a:lnTo>
                  <a:lnTo>
                    <a:pt x="2561833" y="647700"/>
                  </a:lnTo>
                  <a:close/>
                </a:path>
                <a:path w="2609215" h="1422400">
                  <a:moveTo>
                    <a:pt x="57377" y="635000"/>
                  </a:moveTo>
                  <a:lnTo>
                    <a:pt x="28442" y="635000"/>
                  </a:lnTo>
                  <a:lnTo>
                    <a:pt x="28333" y="647700"/>
                  </a:lnTo>
                  <a:lnTo>
                    <a:pt x="55288" y="647700"/>
                  </a:lnTo>
                  <a:lnTo>
                    <a:pt x="57377" y="635000"/>
                  </a:lnTo>
                  <a:close/>
                </a:path>
                <a:path w="2609215" h="1422400">
                  <a:moveTo>
                    <a:pt x="2557707" y="630406"/>
                  </a:moveTo>
                  <a:lnTo>
                    <a:pt x="2554655" y="635000"/>
                  </a:lnTo>
                  <a:lnTo>
                    <a:pt x="2546986" y="647700"/>
                  </a:lnTo>
                  <a:lnTo>
                    <a:pt x="2595252" y="647700"/>
                  </a:lnTo>
                  <a:lnTo>
                    <a:pt x="2592429" y="635000"/>
                  </a:lnTo>
                  <a:lnTo>
                    <a:pt x="2561898" y="635000"/>
                  </a:lnTo>
                  <a:lnTo>
                    <a:pt x="2557707" y="630406"/>
                  </a:lnTo>
                  <a:close/>
                </a:path>
                <a:path w="2609215" h="1422400">
                  <a:moveTo>
                    <a:pt x="54615" y="609600"/>
                  </a:moveTo>
                  <a:lnTo>
                    <a:pt x="12937" y="609600"/>
                  </a:lnTo>
                  <a:lnTo>
                    <a:pt x="14166" y="622300"/>
                  </a:lnTo>
                  <a:lnTo>
                    <a:pt x="14770" y="622300"/>
                  </a:lnTo>
                  <a:lnTo>
                    <a:pt x="13167" y="635000"/>
                  </a:lnTo>
                  <a:lnTo>
                    <a:pt x="49700" y="635000"/>
                  </a:lnTo>
                  <a:lnTo>
                    <a:pt x="49682" y="622300"/>
                  </a:lnTo>
                  <a:lnTo>
                    <a:pt x="54615" y="609600"/>
                  </a:lnTo>
                  <a:close/>
                </a:path>
                <a:path w="2609215" h="1422400">
                  <a:moveTo>
                    <a:pt x="2575807" y="622300"/>
                  </a:moveTo>
                  <a:lnTo>
                    <a:pt x="2563095" y="622300"/>
                  </a:lnTo>
                  <a:lnTo>
                    <a:pt x="2557707" y="630406"/>
                  </a:lnTo>
                  <a:lnTo>
                    <a:pt x="2561898" y="635000"/>
                  </a:lnTo>
                  <a:lnTo>
                    <a:pt x="2569896" y="635000"/>
                  </a:lnTo>
                  <a:lnTo>
                    <a:pt x="2575807" y="622300"/>
                  </a:lnTo>
                  <a:close/>
                </a:path>
                <a:path w="2609215" h="1422400">
                  <a:moveTo>
                    <a:pt x="2582534" y="622300"/>
                  </a:moveTo>
                  <a:lnTo>
                    <a:pt x="2575807" y="622300"/>
                  </a:lnTo>
                  <a:lnTo>
                    <a:pt x="2569896" y="635000"/>
                  </a:lnTo>
                  <a:lnTo>
                    <a:pt x="2583544" y="635000"/>
                  </a:lnTo>
                  <a:lnTo>
                    <a:pt x="2582534" y="622300"/>
                  </a:lnTo>
                  <a:close/>
                </a:path>
                <a:path w="2609215" h="1422400">
                  <a:moveTo>
                    <a:pt x="2600026" y="622300"/>
                  </a:moveTo>
                  <a:lnTo>
                    <a:pt x="2591661" y="622300"/>
                  </a:lnTo>
                  <a:lnTo>
                    <a:pt x="2586639" y="635000"/>
                  </a:lnTo>
                  <a:lnTo>
                    <a:pt x="2603145" y="635000"/>
                  </a:lnTo>
                  <a:lnTo>
                    <a:pt x="2600026" y="622300"/>
                  </a:lnTo>
                  <a:close/>
                </a:path>
                <a:path w="2609215" h="1422400">
                  <a:moveTo>
                    <a:pt x="2563095" y="622300"/>
                  </a:moveTo>
                  <a:lnTo>
                    <a:pt x="2550311" y="622300"/>
                  </a:lnTo>
                  <a:lnTo>
                    <a:pt x="2557707" y="630406"/>
                  </a:lnTo>
                  <a:lnTo>
                    <a:pt x="2563095" y="622300"/>
                  </a:lnTo>
                  <a:close/>
                </a:path>
                <a:path w="2609215" h="1422400">
                  <a:moveTo>
                    <a:pt x="2583605" y="596900"/>
                  </a:moveTo>
                  <a:lnTo>
                    <a:pt x="2551671" y="596900"/>
                  </a:lnTo>
                  <a:lnTo>
                    <a:pt x="2551461" y="609600"/>
                  </a:lnTo>
                  <a:lnTo>
                    <a:pt x="2554074" y="622300"/>
                  </a:lnTo>
                  <a:lnTo>
                    <a:pt x="2596699" y="622300"/>
                  </a:lnTo>
                  <a:lnTo>
                    <a:pt x="2594339" y="609600"/>
                  </a:lnTo>
                  <a:lnTo>
                    <a:pt x="2586630" y="609600"/>
                  </a:lnTo>
                  <a:lnTo>
                    <a:pt x="2583605" y="596900"/>
                  </a:lnTo>
                  <a:close/>
                </a:path>
                <a:path w="2609215" h="1422400">
                  <a:moveTo>
                    <a:pt x="62713" y="584200"/>
                  </a:moveTo>
                  <a:lnTo>
                    <a:pt x="29111" y="584200"/>
                  </a:lnTo>
                  <a:lnTo>
                    <a:pt x="19730" y="596900"/>
                  </a:lnTo>
                  <a:lnTo>
                    <a:pt x="18769" y="609600"/>
                  </a:lnTo>
                  <a:lnTo>
                    <a:pt x="60444" y="609600"/>
                  </a:lnTo>
                  <a:lnTo>
                    <a:pt x="59605" y="596900"/>
                  </a:lnTo>
                  <a:lnTo>
                    <a:pt x="66978" y="596900"/>
                  </a:lnTo>
                  <a:lnTo>
                    <a:pt x="62713" y="584200"/>
                  </a:lnTo>
                  <a:close/>
                </a:path>
                <a:path w="2609215" h="1422400">
                  <a:moveTo>
                    <a:pt x="70785" y="596900"/>
                  </a:moveTo>
                  <a:lnTo>
                    <a:pt x="66998" y="609600"/>
                  </a:lnTo>
                  <a:lnTo>
                    <a:pt x="70328" y="609600"/>
                  </a:lnTo>
                  <a:lnTo>
                    <a:pt x="70785" y="596900"/>
                  </a:lnTo>
                  <a:close/>
                </a:path>
                <a:path w="2609215" h="1422400">
                  <a:moveTo>
                    <a:pt x="2574231" y="558800"/>
                  </a:moveTo>
                  <a:lnTo>
                    <a:pt x="2530857" y="558800"/>
                  </a:lnTo>
                  <a:lnTo>
                    <a:pt x="2540388" y="571500"/>
                  </a:lnTo>
                  <a:lnTo>
                    <a:pt x="2544890" y="584200"/>
                  </a:lnTo>
                  <a:lnTo>
                    <a:pt x="2550281" y="584200"/>
                  </a:lnTo>
                  <a:lnTo>
                    <a:pt x="2544001" y="596900"/>
                  </a:lnTo>
                  <a:lnTo>
                    <a:pt x="2583605" y="596900"/>
                  </a:lnTo>
                  <a:lnTo>
                    <a:pt x="2589225" y="609600"/>
                  </a:lnTo>
                  <a:lnTo>
                    <a:pt x="2594339" y="609600"/>
                  </a:lnTo>
                  <a:lnTo>
                    <a:pt x="2591979" y="596900"/>
                  </a:lnTo>
                  <a:lnTo>
                    <a:pt x="2586872" y="584200"/>
                  </a:lnTo>
                  <a:lnTo>
                    <a:pt x="2584020" y="571500"/>
                  </a:lnTo>
                  <a:lnTo>
                    <a:pt x="2580710" y="571500"/>
                  </a:lnTo>
                  <a:lnTo>
                    <a:pt x="2574231" y="558800"/>
                  </a:lnTo>
                  <a:close/>
                </a:path>
                <a:path w="2609215" h="1422400">
                  <a:moveTo>
                    <a:pt x="73605" y="578350"/>
                  </a:moveTo>
                  <a:lnTo>
                    <a:pt x="71828" y="580944"/>
                  </a:lnTo>
                  <a:lnTo>
                    <a:pt x="70553" y="584200"/>
                  </a:lnTo>
                  <a:lnTo>
                    <a:pt x="65438" y="584200"/>
                  </a:lnTo>
                  <a:lnTo>
                    <a:pt x="66978" y="596900"/>
                  </a:lnTo>
                  <a:lnTo>
                    <a:pt x="68984" y="596900"/>
                  </a:lnTo>
                  <a:lnTo>
                    <a:pt x="76527" y="584200"/>
                  </a:lnTo>
                  <a:lnTo>
                    <a:pt x="73605" y="578350"/>
                  </a:lnTo>
                  <a:close/>
                </a:path>
                <a:path w="2609215" h="1422400">
                  <a:moveTo>
                    <a:pt x="2532452" y="571500"/>
                  </a:moveTo>
                  <a:lnTo>
                    <a:pt x="2533864" y="596900"/>
                  </a:lnTo>
                  <a:lnTo>
                    <a:pt x="2544001" y="596900"/>
                  </a:lnTo>
                  <a:lnTo>
                    <a:pt x="2539023" y="584200"/>
                  </a:lnTo>
                  <a:lnTo>
                    <a:pt x="2544890" y="584200"/>
                  </a:lnTo>
                  <a:lnTo>
                    <a:pt x="2532452" y="571500"/>
                  </a:lnTo>
                  <a:close/>
                </a:path>
                <a:path w="2609215" h="1422400">
                  <a:moveTo>
                    <a:pt x="70181" y="571500"/>
                  </a:moveTo>
                  <a:lnTo>
                    <a:pt x="29053" y="571500"/>
                  </a:lnTo>
                  <a:lnTo>
                    <a:pt x="25984" y="584200"/>
                  </a:lnTo>
                  <a:lnTo>
                    <a:pt x="69599" y="584200"/>
                  </a:lnTo>
                  <a:lnTo>
                    <a:pt x="71828" y="580944"/>
                  </a:lnTo>
                  <a:lnTo>
                    <a:pt x="73178" y="577498"/>
                  </a:lnTo>
                  <a:lnTo>
                    <a:pt x="70181" y="571500"/>
                  </a:lnTo>
                  <a:close/>
                </a:path>
                <a:path w="2609215" h="1422400">
                  <a:moveTo>
                    <a:pt x="71828" y="580944"/>
                  </a:moveTo>
                  <a:lnTo>
                    <a:pt x="69599" y="584200"/>
                  </a:lnTo>
                  <a:lnTo>
                    <a:pt x="70553" y="584200"/>
                  </a:lnTo>
                  <a:lnTo>
                    <a:pt x="71828" y="580944"/>
                  </a:lnTo>
                  <a:close/>
                </a:path>
                <a:path w="2609215" h="1422400">
                  <a:moveTo>
                    <a:pt x="78893" y="558800"/>
                  </a:moveTo>
                  <a:lnTo>
                    <a:pt x="75528" y="571500"/>
                  </a:lnTo>
                  <a:lnTo>
                    <a:pt x="73178" y="577498"/>
                  </a:lnTo>
                  <a:lnTo>
                    <a:pt x="73605" y="578350"/>
                  </a:lnTo>
                  <a:lnTo>
                    <a:pt x="78296" y="571500"/>
                  </a:lnTo>
                  <a:lnTo>
                    <a:pt x="79982" y="571500"/>
                  </a:lnTo>
                  <a:lnTo>
                    <a:pt x="78893" y="558800"/>
                  </a:lnTo>
                  <a:close/>
                </a:path>
                <a:path w="2609215" h="1422400">
                  <a:moveTo>
                    <a:pt x="77333" y="546100"/>
                  </a:moveTo>
                  <a:lnTo>
                    <a:pt x="33546" y="546100"/>
                  </a:lnTo>
                  <a:lnTo>
                    <a:pt x="31900" y="558800"/>
                  </a:lnTo>
                  <a:lnTo>
                    <a:pt x="36413" y="571500"/>
                  </a:lnTo>
                  <a:lnTo>
                    <a:pt x="67343" y="571500"/>
                  </a:lnTo>
                  <a:lnTo>
                    <a:pt x="71513" y="558800"/>
                  </a:lnTo>
                  <a:lnTo>
                    <a:pt x="77333" y="546100"/>
                  </a:lnTo>
                  <a:close/>
                </a:path>
                <a:path w="2609215" h="1422400">
                  <a:moveTo>
                    <a:pt x="2530857" y="558800"/>
                  </a:moveTo>
                  <a:lnTo>
                    <a:pt x="2519725" y="558800"/>
                  </a:lnTo>
                  <a:lnTo>
                    <a:pt x="2522984" y="571500"/>
                  </a:lnTo>
                  <a:lnTo>
                    <a:pt x="2528211" y="571500"/>
                  </a:lnTo>
                  <a:lnTo>
                    <a:pt x="2530857" y="558800"/>
                  </a:lnTo>
                  <a:close/>
                </a:path>
                <a:path w="2609215" h="1422400">
                  <a:moveTo>
                    <a:pt x="68521" y="520700"/>
                  </a:moveTo>
                  <a:lnTo>
                    <a:pt x="48857" y="520700"/>
                  </a:lnTo>
                  <a:lnTo>
                    <a:pt x="46378" y="533400"/>
                  </a:lnTo>
                  <a:lnTo>
                    <a:pt x="45663" y="546100"/>
                  </a:lnTo>
                  <a:lnTo>
                    <a:pt x="77333" y="546100"/>
                  </a:lnTo>
                  <a:lnTo>
                    <a:pt x="79448" y="558800"/>
                  </a:lnTo>
                  <a:lnTo>
                    <a:pt x="85475" y="558800"/>
                  </a:lnTo>
                  <a:lnTo>
                    <a:pt x="89437" y="546100"/>
                  </a:lnTo>
                  <a:lnTo>
                    <a:pt x="85630" y="533400"/>
                  </a:lnTo>
                  <a:lnTo>
                    <a:pt x="75040" y="533400"/>
                  </a:lnTo>
                  <a:lnTo>
                    <a:pt x="68521" y="520700"/>
                  </a:lnTo>
                  <a:close/>
                </a:path>
                <a:path w="2609215" h="1422400">
                  <a:moveTo>
                    <a:pt x="2574273" y="546100"/>
                  </a:moveTo>
                  <a:lnTo>
                    <a:pt x="2524128" y="546100"/>
                  </a:lnTo>
                  <a:lnTo>
                    <a:pt x="2528834" y="558800"/>
                  </a:lnTo>
                  <a:lnTo>
                    <a:pt x="2577255" y="558800"/>
                  </a:lnTo>
                  <a:lnTo>
                    <a:pt x="2574273" y="546100"/>
                  </a:lnTo>
                  <a:close/>
                </a:path>
                <a:path w="2609215" h="1422400">
                  <a:moveTo>
                    <a:pt x="2530490" y="520700"/>
                  </a:moveTo>
                  <a:lnTo>
                    <a:pt x="2524124" y="520700"/>
                  </a:lnTo>
                  <a:lnTo>
                    <a:pt x="2524086" y="533400"/>
                  </a:lnTo>
                  <a:lnTo>
                    <a:pt x="2531049" y="546100"/>
                  </a:lnTo>
                  <a:lnTo>
                    <a:pt x="2536291" y="546100"/>
                  </a:lnTo>
                  <a:lnTo>
                    <a:pt x="2531714" y="533400"/>
                  </a:lnTo>
                  <a:lnTo>
                    <a:pt x="2530490" y="520700"/>
                  </a:lnTo>
                  <a:close/>
                </a:path>
                <a:path w="2609215" h="1422400">
                  <a:moveTo>
                    <a:pt x="2559320" y="520700"/>
                  </a:moveTo>
                  <a:lnTo>
                    <a:pt x="2530490" y="520700"/>
                  </a:lnTo>
                  <a:lnTo>
                    <a:pt x="2538420" y="533400"/>
                  </a:lnTo>
                  <a:lnTo>
                    <a:pt x="2536291" y="546100"/>
                  </a:lnTo>
                  <a:lnTo>
                    <a:pt x="2569777" y="546100"/>
                  </a:lnTo>
                  <a:lnTo>
                    <a:pt x="2569424" y="533400"/>
                  </a:lnTo>
                  <a:lnTo>
                    <a:pt x="2559320" y="520700"/>
                  </a:lnTo>
                  <a:close/>
                </a:path>
                <a:path w="2609215" h="1422400">
                  <a:moveTo>
                    <a:pt x="108376" y="482600"/>
                  </a:moveTo>
                  <a:lnTo>
                    <a:pt x="73113" y="482600"/>
                  </a:lnTo>
                  <a:lnTo>
                    <a:pt x="58859" y="495300"/>
                  </a:lnTo>
                  <a:lnTo>
                    <a:pt x="60228" y="508000"/>
                  </a:lnTo>
                  <a:lnTo>
                    <a:pt x="68521" y="520700"/>
                  </a:lnTo>
                  <a:lnTo>
                    <a:pt x="75040" y="533400"/>
                  </a:lnTo>
                  <a:lnTo>
                    <a:pt x="85630" y="533400"/>
                  </a:lnTo>
                  <a:lnTo>
                    <a:pt x="78902" y="520700"/>
                  </a:lnTo>
                  <a:lnTo>
                    <a:pt x="91324" y="520700"/>
                  </a:lnTo>
                  <a:lnTo>
                    <a:pt x="96668" y="508000"/>
                  </a:lnTo>
                  <a:lnTo>
                    <a:pt x="103927" y="495300"/>
                  </a:lnTo>
                  <a:lnTo>
                    <a:pt x="108376" y="482600"/>
                  </a:lnTo>
                  <a:close/>
                </a:path>
                <a:path w="2609215" h="1422400">
                  <a:moveTo>
                    <a:pt x="96631" y="520700"/>
                  </a:moveTo>
                  <a:lnTo>
                    <a:pt x="78902" y="520700"/>
                  </a:lnTo>
                  <a:lnTo>
                    <a:pt x="85630" y="533400"/>
                  </a:lnTo>
                  <a:lnTo>
                    <a:pt x="103965" y="533400"/>
                  </a:lnTo>
                  <a:lnTo>
                    <a:pt x="96631" y="520700"/>
                  </a:lnTo>
                  <a:close/>
                </a:path>
                <a:path w="2609215" h="1422400">
                  <a:moveTo>
                    <a:pt x="118775" y="482600"/>
                  </a:moveTo>
                  <a:lnTo>
                    <a:pt x="108376" y="482600"/>
                  </a:lnTo>
                  <a:lnTo>
                    <a:pt x="105290" y="508000"/>
                  </a:lnTo>
                  <a:lnTo>
                    <a:pt x="92623" y="520700"/>
                  </a:lnTo>
                  <a:lnTo>
                    <a:pt x="108934" y="520700"/>
                  </a:lnTo>
                  <a:lnTo>
                    <a:pt x="107709" y="508000"/>
                  </a:lnTo>
                  <a:lnTo>
                    <a:pt x="114054" y="508000"/>
                  </a:lnTo>
                  <a:lnTo>
                    <a:pt x="109404" y="495300"/>
                  </a:lnTo>
                  <a:lnTo>
                    <a:pt x="120720" y="495300"/>
                  </a:lnTo>
                  <a:lnTo>
                    <a:pt x="118775" y="482600"/>
                  </a:lnTo>
                  <a:close/>
                </a:path>
                <a:path w="2609215" h="1422400">
                  <a:moveTo>
                    <a:pt x="114054" y="508000"/>
                  </a:moveTo>
                  <a:lnTo>
                    <a:pt x="112574" y="508000"/>
                  </a:lnTo>
                  <a:lnTo>
                    <a:pt x="108934" y="520700"/>
                  </a:lnTo>
                  <a:lnTo>
                    <a:pt x="111161" y="520700"/>
                  </a:lnTo>
                  <a:lnTo>
                    <a:pt x="114054" y="508000"/>
                  </a:lnTo>
                  <a:close/>
                </a:path>
                <a:path w="2609215" h="1422400">
                  <a:moveTo>
                    <a:pt x="2543330" y="495300"/>
                  </a:moveTo>
                  <a:lnTo>
                    <a:pt x="2502097" y="495300"/>
                  </a:lnTo>
                  <a:lnTo>
                    <a:pt x="2502214" y="497412"/>
                  </a:lnTo>
                  <a:lnTo>
                    <a:pt x="2511385" y="508000"/>
                  </a:lnTo>
                  <a:lnTo>
                    <a:pt x="2514637" y="520700"/>
                  </a:lnTo>
                  <a:lnTo>
                    <a:pt x="2550450" y="520700"/>
                  </a:lnTo>
                  <a:lnTo>
                    <a:pt x="2550234" y="508000"/>
                  </a:lnTo>
                  <a:lnTo>
                    <a:pt x="2545479" y="508000"/>
                  </a:lnTo>
                  <a:lnTo>
                    <a:pt x="2543330" y="495300"/>
                  </a:lnTo>
                  <a:close/>
                </a:path>
                <a:path w="2609215" h="1422400">
                  <a:moveTo>
                    <a:pt x="2501526" y="496618"/>
                  </a:moveTo>
                  <a:lnTo>
                    <a:pt x="2496600" y="508000"/>
                  </a:lnTo>
                  <a:lnTo>
                    <a:pt x="2502798" y="508000"/>
                  </a:lnTo>
                  <a:lnTo>
                    <a:pt x="2502214" y="497412"/>
                  </a:lnTo>
                  <a:lnTo>
                    <a:pt x="2501526" y="496618"/>
                  </a:lnTo>
                  <a:close/>
                </a:path>
                <a:path w="2609215" h="1422400">
                  <a:moveTo>
                    <a:pt x="2541480" y="482600"/>
                  </a:moveTo>
                  <a:lnTo>
                    <a:pt x="2498754" y="482600"/>
                  </a:lnTo>
                  <a:lnTo>
                    <a:pt x="2498197" y="495300"/>
                  </a:lnTo>
                  <a:lnTo>
                    <a:pt x="2544462" y="495300"/>
                  </a:lnTo>
                  <a:lnTo>
                    <a:pt x="2547120" y="508000"/>
                  </a:lnTo>
                  <a:lnTo>
                    <a:pt x="2550234" y="508000"/>
                  </a:lnTo>
                  <a:lnTo>
                    <a:pt x="2551404" y="495300"/>
                  </a:lnTo>
                  <a:lnTo>
                    <a:pt x="2541480" y="482600"/>
                  </a:lnTo>
                  <a:close/>
                </a:path>
                <a:path w="2609215" h="1422400">
                  <a:moveTo>
                    <a:pt x="2502097" y="495300"/>
                  </a:moveTo>
                  <a:lnTo>
                    <a:pt x="2500383" y="495300"/>
                  </a:lnTo>
                  <a:lnTo>
                    <a:pt x="2501526" y="496618"/>
                  </a:lnTo>
                  <a:lnTo>
                    <a:pt x="2502097" y="495300"/>
                  </a:lnTo>
                  <a:close/>
                </a:path>
                <a:path w="2609215" h="1422400">
                  <a:moveTo>
                    <a:pt x="128098" y="482600"/>
                  </a:moveTo>
                  <a:lnTo>
                    <a:pt x="122117" y="482600"/>
                  </a:lnTo>
                  <a:lnTo>
                    <a:pt x="120720" y="495300"/>
                  </a:lnTo>
                  <a:lnTo>
                    <a:pt x="127415" y="495300"/>
                  </a:lnTo>
                  <a:lnTo>
                    <a:pt x="128098" y="482600"/>
                  </a:lnTo>
                  <a:close/>
                </a:path>
                <a:path w="2609215" h="1422400">
                  <a:moveTo>
                    <a:pt x="2529862" y="457200"/>
                  </a:moveTo>
                  <a:lnTo>
                    <a:pt x="2528243" y="469900"/>
                  </a:lnTo>
                  <a:lnTo>
                    <a:pt x="2480751" y="469900"/>
                  </a:lnTo>
                  <a:lnTo>
                    <a:pt x="2478351" y="482600"/>
                  </a:lnTo>
                  <a:lnTo>
                    <a:pt x="2489218" y="495300"/>
                  </a:lnTo>
                  <a:lnTo>
                    <a:pt x="2493830" y="495300"/>
                  </a:lnTo>
                  <a:lnTo>
                    <a:pt x="2490579" y="482600"/>
                  </a:lnTo>
                  <a:lnTo>
                    <a:pt x="2541480" y="482600"/>
                  </a:lnTo>
                  <a:lnTo>
                    <a:pt x="2534287" y="469900"/>
                  </a:lnTo>
                  <a:lnTo>
                    <a:pt x="2529862" y="457200"/>
                  </a:lnTo>
                  <a:close/>
                </a:path>
                <a:path w="2609215" h="1422400">
                  <a:moveTo>
                    <a:pt x="83949" y="469900"/>
                  </a:moveTo>
                  <a:lnTo>
                    <a:pt x="74569" y="469900"/>
                  </a:lnTo>
                  <a:lnTo>
                    <a:pt x="73228" y="482600"/>
                  </a:lnTo>
                  <a:lnTo>
                    <a:pt x="86055" y="482600"/>
                  </a:lnTo>
                  <a:lnTo>
                    <a:pt x="83949" y="469900"/>
                  </a:lnTo>
                  <a:close/>
                </a:path>
                <a:path w="2609215" h="1422400">
                  <a:moveTo>
                    <a:pt x="131646" y="457200"/>
                  </a:moveTo>
                  <a:lnTo>
                    <a:pt x="88351" y="457200"/>
                  </a:lnTo>
                  <a:lnTo>
                    <a:pt x="93166" y="469900"/>
                  </a:lnTo>
                  <a:lnTo>
                    <a:pt x="95961" y="469900"/>
                  </a:lnTo>
                  <a:lnTo>
                    <a:pt x="86055" y="482600"/>
                  </a:lnTo>
                  <a:lnTo>
                    <a:pt x="122946" y="482600"/>
                  </a:lnTo>
                  <a:lnTo>
                    <a:pt x="121085" y="469900"/>
                  </a:lnTo>
                  <a:lnTo>
                    <a:pt x="131646" y="457200"/>
                  </a:lnTo>
                  <a:close/>
                </a:path>
                <a:path w="2609215" h="1422400">
                  <a:moveTo>
                    <a:pt x="2471346" y="457200"/>
                  </a:moveTo>
                  <a:lnTo>
                    <a:pt x="2471187" y="457200"/>
                  </a:lnTo>
                  <a:lnTo>
                    <a:pt x="2472737" y="469900"/>
                  </a:lnTo>
                  <a:lnTo>
                    <a:pt x="2471346" y="457200"/>
                  </a:lnTo>
                  <a:close/>
                </a:path>
                <a:path w="2609215" h="1422400">
                  <a:moveTo>
                    <a:pt x="2479545" y="457200"/>
                  </a:moveTo>
                  <a:lnTo>
                    <a:pt x="2476674" y="457200"/>
                  </a:lnTo>
                  <a:lnTo>
                    <a:pt x="2478768" y="469900"/>
                  </a:lnTo>
                  <a:lnTo>
                    <a:pt x="2482028" y="469900"/>
                  </a:lnTo>
                  <a:lnTo>
                    <a:pt x="2479545" y="457200"/>
                  </a:lnTo>
                  <a:close/>
                </a:path>
                <a:path w="2609215" h="1422400">
                  <a:moveTo>
                    <a:pt x="2484715" y="457200"/>
                  </a:moveTo>
                  <a:lnTo>
                    <a:pt x="2483333" y="469900"/>
                  </a:lnTo>
                  <a:lnTo>
                    <a:pt x="2489490" y="469900"/>
                  </a:lnTo>
                  <a:lnTo>
                    <a:pt x="2489529" y="467570"/>
                  </a:lnTo>
                  <a:lnTo>
                    <a:pt x="2484715" y="457200"/>
                  </a:lnTo>
                  <a:close/>
                </a:path>
                <a:path w="2609215" h="1422400">
                  <a:moveTo>
                    <a:pt x="2519209" y="457200"/>
                  </a:moveTo>
                  <a:lnTo>
                    <a:pt x="2489702" y="457200"/>
                  </a:lnTo>
                  <a:lnTo>
                    <a:pt x="2489529" y="467570"/>
                  </a:lnTo>
                  <a:lnTo>
                    <a:pt x="2490610" y="469900"/>
                  </a:lnTo>
                  <a:lnTo>
                    <a:pt x="2524082" y="469900"/>
                  </a:lnTo>
                  <a:lnTo>
                    <a:pt x="2519209" y="457200"/>
                  </a:lnTo>
                  <a:close/>
                </a:path>
                <a:path w="2609215" h="1422400">
                  <a:moveTo>
                    <a:pt x="147351" y="444500"/>
                  </a:moveTo>
                  <a:lnTo>
                    <a:pt x="99919" y="444500"/>
                  </a:lnTo>
                  <a:lnTo>
                    <a:pt x="88330" y="457200"/>
                  </a:lnTo>
                  <a:lnTo>
                    <a:pt x="142284" y="457200"/>
                  </a:lnTo>
                  <a:lnTo>
                    <a:pt x="147544" y="449362"/>
                  </a:lnTo>
                  <a:lnTo>
                    <a:pt x="147351" y="444500"/>
                  </a:lnTo>
                  <a:close/>
                </a:path>
                <a:path w="2609215" h="1422400">
                  <a:moveTo>
                    <a:pt x="151798" y="444500"/>
                  </a:moveTo>
                  <a:lnTo>
                    <a:pt x="150807" y="444500"/>
                  </a:lnTo>
                  <a:lnTo>
                    <a:pt x="147544" y="449362"/>
                  </a:lnTo>
                  <a:lnTo>
                    <a:pt x="147854" y="457200"/>
                  </a:lnTo>
                  <a:lnTo>
                    <a:pt x="151798" y="444500"/>
                  </a:lnTo>
                  <a:close/>
                </a:path>
                <a:path w="2609215" h="1422400">
                  <a:moveTo>
                    <a:pt x="2511141" y="431800"/>
                  </a:moveTo>
                  <a:lnTo>
                    <a:pt x="2458475" y="431800"/>
                  </a:lnTo>
                  <a:lnTo>
                    <a:pt x="2462851" y="444500"/>
                  </a:lnTo>
                  <a:lnTo>
                    <a:pt x="2450899" y="444500"/>
                  </a:lnTo>
                  <a:lnTo>
                    <a:pt x="2460181" y="457200"/>
                  </a:lnTo>
                  <a:lnTo>
                    <a:pt x="2522725" y="457200"/>
                  </a:lnTo>
                  <a:lnTo>
                    <a:pt x="2511141" y="431800"/>
                  </a:lnTo>
                  <a:close/>
                </a:path>
                <a:path w="2609215" h="1422400">
                  <a:moveTo>
                    <a:pt x="121573" y="431800"/>
                  </a:moveTo>
                  <a:lnTo>
                    <a:pt x="104144" y="431800"/>
                  </a:lnTo>
                  <a:lnTo>
                    <a:pt x="100855" y="444500"/>
                  </a:lnTo>
                  <a:lnTo>
                    <a:pt x="123342" y="444500"/>
                  </a:lnTo>
                  <a:lnTo>
                    <a:pt x="121573" y="431800"/>
                  </a:lnTo>
                  <a:close/>
                </a:path>
                <a:path w="2609215" h="1422400">
                  <a:moveTo>
                    <a:pt x="162588" y="431800"/>
                  </a:moveTo>
                  <a:lnTo>
                    <a:pt x="121573" y="431800"/>
                  </a:lnTo>
                  <a:lnTo>
                    <a:pt x="123342" y="444500"/>
                  </a:lnTo>
                  <a:lnTo>
                    <a:pt x="158650" y="444500"/>
                  </a:lnTo>
                  <a:lnTo>
                    <a:pt x="162588" y="431800"/>
                  </a:lnTo>
                  <a:close/>
                </a:path>
                <a:path w="2609215" h="1422400">
                  <a:moveTo>
                    <a:pt x="2458475" y="431800"/>
                  </a:moveTo>
                  <a:lnTo>
                    <a:pt x="2449703" y="431800"/>
                  </a:lnTo>
                  <a:lnTo>
                    <a:pt x="2451449" y="444500"/>
                  </a:lnTo>
                  <a:lnTo>
                    <a:pt x="2457704" y="444500"/>
                  </a:lnTo>
                  <a:lnTo>
                    <a:pt x="2458475" y="431800"/>
                  </a:lnTo>
                  <a:close/>
                </a:path>
                <a:path w="2609215" h="1422400">
                  <a:moveTo>
                    <a:pt x="174723" y="406400"/>
                  </a:moveTo>
                  <a:lnTo>
                    <a:pt x="127220" y="406400"/>
                  </a:lnTo>
                  <a:lnTo>
                    <a:pt x="119118" y="419100"/>
                  </a:lnTo>
                  <a:lnTo>
                    <a:pt x="112919" y="419100"/>
                  </a:lnTo>
                  <a:lnTo>
                    <a:pt x="110568" y="431800"/>
                  </a:lnTo>
                  <a:lnTo>
                    <a:pt x="155100" y="431800"/>
                  </a:lnTo>
                  <a:lnTo>
                    <a:pt x="174723" y="406400"/>
                  </a:lnTo>
                  <a:close/>
                </a:path>
                <a:path w="2609215" h="1422400">
                  <a:moveTo>
                    <a:pt x="2500725" y="419100"/>
                  </a:moveTo>
                  <a:lnTo>
                    <a:pt x="2445122" y="419100"/>
                  </a:lnTo>
                  <a:lnTo>
                    <a:pt x="2454088" y="431800"/>
                  </a:lnTo>
                  <a:lnTo>
                    <a:pt x="2499021" y="431800"/>
                  </a:lnTo>
                  <a:lnTo>
                    <a:pt x="2500725" y="419100"/>
                  </a:lnTo>
                  <a:close/>
                </a:path>
                <a:path w="2609215" h="1422400">
                  <a:moveTo>
                    <a:pt x="2507064" y="419100"/>
                  </a:moveTo>
                  <a:lnTo>
                    <a:pt x="2503836" y="419100"/>
                  </a:lnTo>
                  <a:lnTo>
                    <a:pt x="2507123" y="431800"/>
                  </a:lnTo>
                  <a:lnTo>
                    <a:pt x="2507064" y="419100"/>
                  </a:lnTo>
                  <a:close/>
                </a:path>
                <a:path w="2609215" h="1422400">
                  <a:moveTo>
                    <a:pt x="183527" y="406400"/>
                  </a:moveTo>
                  <a:lnTo>
                    <a:pt x="174723" y="406400"/>
                  </a:lnTo>
                  <a:lnTo>
                    <a:pt x="182032" y="419100"/>
                  </a:lnTo>
                  <a:lnTo>
                    <a:pt x="183527" y="406400"/>
                  </a:lnTo>
                  <a:close/>
                </a:path>
                <a:path w="2609215" h="1422400">
                  <a:moveTo>
                    <a:pt x="2481793" y="406400"/>
                  </a:moveTo>
                  <a:lnTo>
                    <a:pt x="2435998" y="406400"/>
                  </a:lnTo>
                  <a:lnTo>
                    <a:pt x="2438643" y="419100"/>
                  </a:lnTo>
                  <a:lnTo>
                    <a:pt x="2486705" y="419100"/>
                  </a:lnTo>
                  <a:lnTo>
                    <a:pt x="2481793" y="406400"/>
                  </a:lnTo>
                  <a:close/>
                </a:path>
                <a:path w="2609215" h="1422400">
                  <a:moveTo>
                    <a:pt x="202810" y="393700"/>
                  </a:moveTo>
                  <a:lnTo>
                    <a:pt x="131436" y="393700"/>
                  </a:lnTo>
                  <a:lnTo>
                    <a:pt x="134070" y="406400"/>
                  </a:lnTo>
                  <a:lnTo>
                    <a:pt x="201122" y="406400"/>
                  </a:lnTo>
                  <a:lnTo>
                    <a:pt x="202810" y="393700"/>
                  </a:lnTo>
                  <a:close/>
                </a:path>
                <a:path w="2609215" h="1422400">
                  <a:moveTo>
                    <a:pt x="2414561" y="393700"/>
                  </a:moveTo>
                  <a:lnTo>
                    <a:pt x="2417461" y="406400"/>
                  </a:lnTo>
                  <a:lnTo>
                    <a:pt x="2418407" y="406400"/>
                  </a:lnTo>
                  <a:lnTo>
                    <a:pt x="2414561" y="393700"/>
                  </a:lnTo>
                  <a:close/>
                </a:path>
                <a:path w="2609215" h="1422400">
                  <a:moveTo>
                    <a:pt x="2480738" y="393700"/>
                  </a:moveTo>
                  <a:lnTo>
                    <a:pt x="2417463" y="393700"/>
                  </a:lnTo>
                  <a:lnTo>
                    <a:pt x="2424179" y="406400"/>
                  </a:lnTo>
                  <a:lnTo>
                    <a:pt x="2482132" y="406400"/>
                  </a:lnTo>
                  <a:lnTo>
                    <a:pt x="2480738" y="393700"/>
                  </a:lnTo>
                  <a:close/>
                </a:path>
                <a:path w="2609215" h="1422400">
                  <a:moveTo>
                    <a:pt x="165483" y="368300"/>
                  </a:moveTo>
                  <a:lnTo>
                    <a:pt x="156875" y="368300"/>
                  </a:lnTo>
                  <a:lnTo>
                    <a:pt x="153383" y="381000"/>
                  </a:lnTo>
                  <a:lnTo>
                    <a:pt x="135249" y="393700"/>
                  </a:lnTo>
                  <a:lnTo>
                    <a:pt x="172002" y="393700"/>
                  </a:lnTo>
                  <a:lnTo>
                    <a:pt x="175539" y="381000"/>
                  </a:lnTo>
                  <a:lnTo>
                    <a:pt x="162038" y="381000"/>
                  </a:lnTo>
                  <a:lnTo>
                    <a:pt x="165483" y="368300"/>
                  </a:lnTo>
                  <a:close/>
                </a:path>
                <a:path w="2609215" h="1422400">
                  <a:moveTo>
                    <a:pt x="207842" y="368300"/>
                  </a:moveTo>
                  <a:lnTo>
                    <a:pt x="165483" y="368300"/>
                  </a:lnTo>
                  <a:lnTo>
                    <a:pt x="163425" y="381000"/>
                  </a:lnTo>
                  <a:lnTo>
                    <a:pt x="178763" y="381000"/>
                  </a:lnTo>
                  <a:lnTo>
                    <a:pt x="174911" y="393700"/>
                  </a:lnTo>
                  <a:lnTo>
                    <a:pt x="195821" y="393700"/>
                  </a:lnTo>
                  <a:lnTo>
                    <a:pt x="207842" y="368300"/>
                  </a:lnTo>
                  <a:close/>
                </a:path>
                <a:path w="2609215" h="1422400">
                  <a:moveTo>
                    <a:pt x="2440035" y="355600"/>
                  </a:moveTo>
                  <a:lnTo>
                    <a:pt x="2431075" y="368300"/>
                  </a:lnTo>
                  <a:lnTo>
                    <a:pt x="2394527" y="368300"/>
                  </a:lnTo>
                  <a:lnTo>
                    <a:pt x="2403057" y="381000"/>
                  </a:lnTo>
                  <a:lnTo>
                    <a:pt x="2393378" y="381000"/>
                  </a:lnTo>
                  <a:lnTo>
                    <a:pt x="2396874" y="393700"/>
                  </a:lnTo>
                  <a:lnTo>
                    <a:pt x="2463078" y="393700"/>
                  </a:lnTo>
                  <a:lnTo>
                    <a:pt x="2454580" y="381000"/>
                  </a:lnTo>
                  <a:lnTo>
                    <a:pt x="2448456" y="368249"/>
                  </a:lnTo>
                  <a:lnTo>
                    <a:pt x="2440035" y="355600"/>
                  </a:lnTo>
                  <a:close/>
                </a:path>
                <a:path w="2609215" h="1422400">
                  <a:moveTo>
                    <a:pt x="165483" y="368300"/>
                  </a:moveTo>
                  <a:lnTo>
                    <a:pt x="162038" y="381000"/>
                  </a:lnTo>
                  <a:lnTo>
                    <a:pt x="163425" y="381000"/>
                  </a:lnTo>
                  <a:lnTo>
                    <a:pt x="165483" y="368300"/>
                  </a:lnTo>
                  <a:close/>
                </a:path>
                <a:path w="2609215" h="1422400">
                  <a:moveTo>
                    <a:pt x="223483" y="368300"/>
                  </a:moveTo>
                  <a:lnTo>
                    <a:pt x="207842" y="368300"/>
                  </a:lnTo>
                  <a:lnTo>
                    <a:pt x="212808" y="381000"/>
                  </a:lnTo>
                  <a:lnTo>
                    <a:pt x="218334" y="381000"/>
                  </a:lnTo>
                  <a:lnTo>
                    <a:pt x="223483" y="368300"/>
                  </a:lnTo>
                  <a:close/>
                </a:path>
                <a:path w="2609215" h="1422400">
                  <a:moveTo>
                    <a:pt x="228185" y="368300"/>
                  </a:moveTo>
                  <a:lnTo>
                    <a:pt x="223483" y="368300"/>
                  </a:lnTo>
                  <a:lnTo>
                    <a:pt x="227318" y="381000"/>
                  </a:lnTo>
                  <a:lnTo>
                    <a:pt x="228185" y="368300"/>
                  </a:lnTo>
                  <a:close/>
                </a:path>
                <a:path w="2609215" h="1422400">
                  <a:moveTo>
                    <a:pt x="186710" y="342900"/>
                  </a:moveTo>
                  <a:lnTo>
                    <a:pt x="177529" y="355600"/>
                  </a:lnTo>
                  <a:lnTo>
                    <a:pt x="174302" y="368300"/>
                  </a:lnTo>
                  <a:lnTo>
                    <a:pt x="194136" y="368300"/>
                  </a:lnTo>
                  <a:lnTo>
                    <a:pt x="191015" y="355600"/>
                  </a:lnTo>
                  <a:lnTo>
                    <a:pt x="197378" y="355600"/>
                  </a:lnTo>
                  <a:lnTo>
                    <a:pt x="186710" y="342900"/>
                  </a:lnTo>
                  <a:close/>
                </a:path>
                <a:path w="2609215" h="1422400">
                  <a:moveTo>
                    <a:pt x="200498" y="368276"/>
                  </a:moveTo>
                  <a:close/>
                </a:path>
                <a:path w="2609215" h="1422400">
                  <a:moveTo>
                    <a:pt x="225259" y="355600"/>
                  </a:moveTo>
                  <a:lnTo>
                    <a:pt x="212596" y="355600"/>
                  </a:lnTo>
                  <a:lnTo>
                    <a:pt x="200525" y="368249"/>
                  </a:lnTo>
                  <a:lnTo>
                    <a:pt x="221819" y="368300"/>
                  </a:lnTo>
                  <a:lnTo>
                    <a:pt x="222648" y="366457"/>
                  </a:lnTo>
                  <a:lnTo>
                    <a:pt x="225259" y="355600"/>
                  </a:lnTo>
                  <a:close/>
                </a:path>
                <a:path w="2609215" h="1422400">
                  <a:moveTo>
                    <a:pt x="238166" y="355600"/>
                  </a:moveTo>
                  <a:lnTo>
                    <a:pt x="227538" y="355600"/>
                  </a:lnTo>
                  <a:lnTo>
                    <a:pt x="222648" y="366457"/>
                  </a:lnTo>
                  <a:lnTo>
                    <a:pt x="222206" y="368300"/>
                  </a:lnTo>
                  <a:lnTo>
                    <a:pt x="231126" y="368300"/>
                  </a:lnTo>
                  <a:lnTo>
                    <a:pt x="238166" y="355600"/>
                  </a:lnTo>
                  <a:close/>
                </a:path>
                <a:path w="2609215" h="1422400">
                  <a:moveTo>
                    <a:pt x="240630" y="355600"/>
                  </a:moveTo>
                  <a:lnTo>
                    <a:pt x="238899" y="368300"/>
                  </a:lnTo>
                  <a:lnTo>
                    <a:pt x="242024" y="368300"/>
                  </a:lnTo>
                  <a:lnTo>
                    <a:pt x="240630" y="355600"/>
                  </a:lnTo>
                  <a:close/>
                </a:path>
                <a:path w="2609215" h="1422400">
                  <a:moveTo>
                    <a:pt x="2380332" y="355600"/>
                  </a:moveTo>
                  <a:lnTo>
                    <a:pt x="2372227" y="355600"/>
                  </a:lnTo>
                  <a:lnTo>
                    <a:pt x="2380134" y="368300"/>
                  </a:lnTo>
                  <a:lnTo>
                    <a:pt x="2386560" y="368300"/>
                  </a:lnTo>
                  <a:lnTo>
                    <a:pt x="2380332" y="355600"/>
                  </a:lnTo>
                  <a:close/>
                </a:path>
                <a:path w="2609215" h="1422400">
                  <a:moveTo>
                    <a:pt x="2394569" y="355600"/>
                  </a:moveTo>
                  <a:lnTo>
                    <a:pt x="2385755" y="355600"/>
                  </a:lnTo>
                  <a:lnTo>
                    <a:pt x="2392385" y="368300"/>
                  </a:lnTo>
                  <a:lnTo>
                    <a:pt x="2407557" y="368300"/>
                  </a:lnTo>
                  <a:lnTo>
                    <a:pt x="2394569" y="355600"/>
                  </a:lnTo>
                  <a:close/>
                </a:path>
                <a:path w="2609215" h="1422400">
                  <a:moveTo>
                    <a:pt x="2422940" y="342900"/>
                  </a:moveTo>
                  <a:lnTo>
                    <a:pt x="2363413" y="342900"/>
                  </a:lnTo>
                  <a:lnTo>
                    <a:pt x="2363451" y="345091"/>
                  </a:lnTo>
                  <a:lnTo>
                    <a:pt x="2374386" y="355600"/>
                  </a:lnTo>
                  <a:lnTo>
                    <a:pt x="2408843" y="355600"/>
                  </a:lnTo>
                  <a:lnTo>
                    <a:pt x="2416645" y="368300"/>
                  </a:lnTo>
                  <a:lnTo>
                    <a:pt x="2423471" y="368300"/>
                  </a:lnTo>
                  <a:lnTo>
                    <a:pt x="2424136" y="355600"/>
                  </a:lnTo>
                  <a:lnTo>
                    <a:pt x="2422940" y="342900"/>
                  </a:lnTo>
                  <a:close/>
                </a:path>
                <a:path w="2609215" h="1422400">
                  <a:moveTo>
                    <a:pt x="206097" y="355600"/>
                  </a:moveTo>
                  <a:lnTo>
                    <a:pt x="198570" y="355600"/>
                  </a:lnTo>
                  <a:lnTo>
                    <a:pt x="200498" y="368276"/>
                  </a:lnTo>
                  <a:lnTo>
                    <a:pt x="206097" y="355600"/>
                  </a:lnTo>
                  <a:close/>
                </a:path>
                <a:path w="2609215" h="1422400">
                  <a:moveTo>
                    <a:pt x="227538" y="355600"/>
                  </a:moveTo>
                  <a:lnTo>
                    <a:pt x="225259" y="355600"/>
                  </a:lnTo>
                  <a:lnTo>
                    <a:pt x="222648" y="366457"/>
                  </a:lnTo>
                  <a:lnTo>
                    <a:pt x="227538" y="355600"/>
                  </a:lnTo>
                  <a:close/>
                </a:path>
                <a:path w="2609215" h="1422400">
                  <a:moveTo>
                    <a:pt x="285861" y="317500"/>
                  </a:moveTo>
                  <a:lnTo>
                    <a:pt x="221266" y="317500"/>
                  </a:lnTo>
                  <a:lnTo>
                    <a:pt x="196740" y="330200"/>
                  </a:lnTo>
                  <a:lnTo>
                    <a:pt x="194746" y="342900"/>
                  </a:lnTo>
                  <a:lnTo>
                    <a:pt x="203844" y="355600"/>
                  </a:lnTo>
                  <a:lnTo>
                    <a:pt x="253349" y="355600"/>
                  </a:lnTo>
                  <a:lnTo>
                    <a:pt x="253054" y="342900"/>
                  </a:lnTo>
                  <a:lnTo>
                    <a:pt x="234564" y="342900"/>
                  </a:lnTo>
                  <a:lnTo>
                    <a:pt x="244808" y="330200"/>
                  </a:lnTo>
                  <a:lnTo>
                    <a:pt x="281646" y="330200"/>
                  </a:lnTo>
                  <a:lnTo>
                    <a:pt x="285861" y="317500"/>
                  </a:lnTo>
                  <a:close/>
                </a:path>
                <a:path w="2609215" h="1422400">
                  <a:moveTo>
                    <a:pt x="2361171" y="342900"/>
                  </a:moveTo>
                  <a:lnTo>
                    <a:pt x="2359659" y="342900"/>
                  </a:lnTo>
                  <a:lnTo>
                    <a:pt x="2363630" y="355600"/>
                  </a:lnTo>
                  <a:lnTo>
                    <a:pt x="2363451" y="345091"/>
                  </a:lnTo>
                  <a:lnTo>
                    <a:pt x="2361171" y="342900"/>
                  </a:lnTo>
                  <a:close/>
                </a:path>
                <a:path w="2609215" h="1422400">
                  <a:moveTo>
                    <a:pt x="269830" y="330200"/>
                  </a:moveTo>
                  <a:lnTo>
                    <a:pt x="247655" y="330200"/>
                  </a:lnTo>
                  <a:lnTo>
                    <a:pt x="245213" y="342900"/>
                  </a:lnTo>
                  <a:lnTo>
                    <a:pt x="251601" y="342900"/>
                  </a:lnTo>
                  <a:lnTo>
                    <a:pt x="269830" y="330200"/>
                  </a:lnTo>
                  <a:close/>
                </a:path>
                <a:path w="2609215" h="1422400">
                  <a:moveTo>
                    <a:pt x="271637" y="330200"/>
                  </a:moveTo>
                  <a:lnTo>
                    <a:pt x="269830" y="330200"/>
                  </a:lnTo>
                  <a:lnTo>
                    <a:pt x="264732" y="342900"/>
                  </a:lnTo>
                  <a:lnTo>
                    <a:pt x="271637" y="330200"/>
                  </a:lnTo>
                  <a:close/>
                </a:path>
                <a:path w="2609215" h="1422400">
                  <a:moveTo>
                    <a:pt x="2337832" y="330200"/>
                  </a:moveTo>
                  <a:lnTo>
                    <a:pt x="2336616" y="330200"/>
                  </a:lnTo>
                  <a:lnTo>
                    <a:pt x="2340272" y="342900"/>
                  </a:lnTo>
                  <a:lnTo>
                    <a:pt x="2343932" y="342900"/>
                  </a:lnTo>
                  <a:lnTo>
                    <a:pt x="2341022" y="332781"/>
                  </a:lnTo>
                  <a:lnTo>
                    <a:pt x="2337832" y="330200"/>
                  </a:lnTo>
                  <a:close/>
                </a:path>
                <a:path w="2609215" h="1422400">
                  <a:moveTo>
                    <a:pt x="2362469" y="330200"/>
                  </a:moveTo>
                  <a:lnTo>
                    <a:pt x="2340280" y="330200"/>
                  </a:lnTo>
                  <a:lnTo>
                    <a:pt x="2341022" y="332781"/>
                  </a:lnTo>
                  <a:lnTo>
                    <a:pt x="2353526" y="342900"/>
                  </a:lnTo>
                  <a:lnTo>
                    <a:pt x="2368331" y="342900"/>
                  </a:lnTo>
                  <a:lnTo>
                    <a:pt x="2362469" y="330200"/>
                  </a:lnTo>
                  <a:close/>
                </a:path>
                <a:path w="2609215" h="1422400">
                  <a:moveTo>
                    <a:pt x="2408163" y="330200"/>
                  </a:moveTo>
                  <a:lnTo>
                    <a:pt x="2365571" y="330200"/>
                  </a:lnTo>
                  <a:lnTo>
                    <a:pt x="2370053" y="342900"/>
                  </a:lnTo>
                  <a:lnTo>
                    <a:pt x="2418182" y="342900"/>
                  </a:lnTo>
                  <a:lnTo>
                    <a:pt x="2408163" y="330200"/>
                  </a:lnTo>
                  <a:close/>
                </a:path>
                <a:path w="2609215" h="1422400">
                  <a:moveTo>
                    <a:pt x="2322049" y="317500"/>
                  </a:moveTo>
                  <a:lnTo>
                    <a:pt x="2323013" y="330200"/>
                  </a:lnTo>
                  <a:lnTo>
                    <a:pt x="2325695" y="330200"/>
                  </a:lnTo>
                  <a:lnTo>
                    <a:pt x="2322049" y="317500"/>
                  </a:lnTo>
                  <a:close/>
                </a:path>
                <a:path w="2609215" h="1422400">
                  <a:moveTo>
                    <a:pt x="2313531" y="303854"/>
                  </a:moveTo>
                  <a:lnTo>
                    <a:pt x="2313321" y="304800"/>
                  </a:lnTo>
                  <a:lnTo>
                    <a:pt x="2322138" y="317500"/>
                  </a:lnTo>
                  <a:lnTo>
                    <a:pt x="2337832" y="330200"/>
                  </a:lnTo>
                  <a:lnTo>
                    <a:pt x="2393681" y="330200"/>
                  </a:lnTo>
                  <a:lnTo>
                    <a:pt x="2396404" y="317500"/>
                  </a:lnTo>
                  <a:lnTo>
                    <a:pt x="2382450" y="317500"/>
                  </a:lnTo>
                  <a:lnTo>
                    <a:pt x="2380314" y="304800"/>
                  </a:lnTo>
                  <a:lnTo>
                    <a:pt x="2314180" y="304800"/>
                  </a:lnTo>
                  <a:lnTo>
                    <a:pt x="2313531" y="303854"/>
                  </a:lnTo>
                  <a:close/>
                </a:path>
                <a:path w="2609215" h="1422400">
                  <a:moveTo>
                    <a:pt x="2401983" y="317500"/>
                  </a:moveTo>
                  <a:lnTo>
                    <a:pt x="2396404" y="317500"/>
                  </a:lnTo>
                  <a:lnTo>
                    <a:pt x="2398813" y="330200"/>
                  </a:lnTo>
                  <a:lnTo>
                    <a:pt x="2407096" y="330200"/>
                  </a:lnTo>
                  <a:lnTo>
                    <a:pt x="2401983" y="317500"/>
                  </a:lnTo>
                  <a:close/>
                </a:path>
                <a:path w="2609215" h="1422400">
                  <a:moveTo>
                    <a:pt x="290994" y="304800"/>
                  </a:moveTo>
                  <a:lnTo>
                    <a:pt x="238235" y="304800"/>
                  </a:lnTo>
                  <a:lnTo>
                    <a:pt x="228510" y="317500"/>
                  </a:lnTo>
                  <a:lnTo>
                    <a:pt x="292709" y="317500"/>
                  </a:lnTo>
                  <a:lnTo>
                    <a:pt x="290994" y="304800"/>
                  </a:lnTo>
                  <a:close/>
                </a:path>
                <a:path w="2609215" h="1422400">
                  <a:moveTo>
                    <a:pt x="251694" y="292100"/>
                  </a:moveTo>
                  <a:lnTo>
                    <a:pt x="244703" y="304800"/>
                  </a:lnTo>
                  <a:lnTo>
                    <a:pt x="249355" y="298540"/>
                  </a:lnTo>
                  <a:lnTo>
                    <a:pt x="251694" y="292100"/>
                  </a:lnTo>
                  <a:close/>
                </a:path>
                <a:path w="2609215" h="1422400">
                  <a:moveTo>
                    <a:pt x="322802" y="279400"/>
                  </a:moveTo>
                  <a:lnTo>
                    <a:pt x="268364" y="279400"/>
                  </a:lnTo>
                  <a:lnTo>
                    <a:pt x="254143" y="292100"/>
                  </a:lnTo>
                  <a:lnTo>
                    <a:pt x="249355" y="298540"/>
                  </a:lnTo>
                  <a:lnTo>
                    <a:pt x="247083" y="304800"/>
                  </a:lnTo>
                  <a:lnTo>
                    <a:pt x="301407" y="304800"/>
                  </a:lnTo>
                  <a:lnTo>
                    <a:pt x="302015" y="292100"/>
                  </a:lnTo>
                  <a:lnTo>
                    <a:pt x="305705" y="292100"/>
                  </a:lnTo>
                  <a:lnTo>
                    <a:pt x="322802" y="279400"/>
                  </a:lnTo>
                  <a:close/>
                </a:path>
                <a:path w="2609215" h="1422400">
                  <a:moveTo>
                    <a:pt x="2282013" y="304594"/>
                  </a:moveTo>
                  <a:lnTo>
                    <a:pt x="2282072" y="304800"/>
                  </a:lnTo>
                  <a:lnTo>
                    <a:pt x="2282234" y="304800"/>
                  </a:lnTo>
                  <a:lnTo>
                    <a:pt x="2282013" y="304594"/>
                  </a:lnTo>
                  <a:close/>
                </a:path>
                <a:path w="2609215" h="1422400">
                  <a:moveTo>
                    <a:pt x="2305464" y="292100"/>
                  </a:moveTo>
                  <a:lnTo>
                    <a:pt x="2290120" y="292100"/>
                  </a:lnTo>
                  <a:lnTo>
                    <a:pt x="2292464" y="304800"/>
                  </a:lnTo>
                  <a:lnTo>
                    <a:pt x="2304993" y="304800"/>
                  </a:lnTo>
                  <a:lnTo>
                    <a:pt x="2305854" y="292667"/>
                  </a:lnTo>
                  <a:lnTo>
                    <a:pt x="2305464" y="292100"/>
                  </a:lnTo>
                  <a:close/>
                </a:path>
                <a:path w="2609215" h="1422400">
                  <a:moveTo>
                    <a:pt x="2314222" y="300745"/>
                  </a:moveTo>
                  <a:lnTo>
                    <a:pt x="2313531" y="303854"/>
                  </a:lnTo>
                  <a:lnTo>
                    <a:pt x="2314180" y="304800"/>
                  </a:lnTo>
                  <a:lnTo>
                    <a:pt x="2314222" y="300745"/>
                  </a:lnTo>
                  <a:close/>
                </a:path>
                <a:path w="2609215" h="1422400">
                  <a:moveTo>
                    <a:pt x="2355523" y="292100"/>
                  </a:moveTo>
                  <a:lnTo>
                    <a:pt x="2316141" y="292100"/>
                  </a:lnTo>
                  <a:lnTo>
                    <a:pt x="2314222" y="300745"/>
                  </a:lnTo>
                  <a:lnTo>
                    <a:pt x="2314180" y="304800"/>
                  </a:lnTo>
                  <a:lnTo>
                    <a:pt x="2358232" y="304800"/>
                  </a:lnTo>
                  <a:lnTo>
                    <a:pt x="2355523" y="292100"/>
                  </a:lnTo>
                  <a:close/>
                </a:path>
                <a:path w="2609215" h="1422400">
                  <a:moveTo>
                    <a:pt x="2278428" y="292100"/>
                  </a:moveTo>
                  <a:lnTo>
                    <a:pt x="2268554" y="292100"/>
                  </a:lnTo>
                  <a:lnTo>
                    <a:pt x="2282013" y="304594"/>
                  </a:lnTo>
                  <a:lnTo>
                    <a:pt x="2278428" y="292100"/>
                  </a:lnTo>
                  <a:close/>
                </a:path>
                <a:path w="2609215" h="1422400">
                  <a:moveTo>
                    <a:pt x="2314311" y="292100"/>
                  </a:moveTo>
                  <a:lnTo>
                    <a:pt x="2305894" y="292100"/>
                  </a:lnTo>
                  <a:lnTo>
                    <a:pt x="2305854" y="292667"/>
                  </a:lnTo>
                  <a:lnTo>
                    <a:pt x="2313531" y="303854"/>
                  </a:lnTo>
                  <a:lnTo>
                    <a:pt x="2314222" y="300745"/>
                  </a:lnTo>
                  <a:lnTo>
                    <a:pt x="2314311" y="292100"/>
                  </a:lnTo>
                  <a:close/>
                </a:path>
                <a:path w="2609215" h="1422400">
                  <a:moveTo>
                    <a:pt x="2305894" y="292100"/>
                  </a:moveTo>
                  <a:lnTo>
                    <a:pt x="2305464" y="292100"/>
                  </a:lnTo>
                  <a:lnTo>
                    <a:pt x="2305854" y="292667"/>
                  </a:lnTo>
                  <a:lnTo>
                    <a:pt x="2305894" y="292100"/>
                  </a:lnTo>
                  <a:close/>
                </a:path>
                <a:path w="2609215" h="1422400">
                  <a:moveTo>
                    <a:pt x="349078" y="279400"/>
                  </a:moveTo>
                  <a:lnTo>
                    <a:pt x="322802" y="279400"/>
                  </a:lnTo>
                  <a:lnTo>
                    <a:pt x="319522" y="292100"/>
                  </a:lnTo>
                  <a:lnTo>
                    <a:pt x="349078" y="279400"/>
                  </a:lnTo>
                  <a:close/>
                </a:path>
                <a:path w="2609215" h="1422400">
                  <a:moveTo>
                    <a:pt x="2306407" y="279400"/>
                  </a:moveTo>
                  <a:lnTo>
                    <a:pt x="2264193" y="279400"/>
                  </a:lnTo>
                  <a:lnTo>
                    <a:pt x="2261006" y="292100"/>
                  </a:lnTo>
                  <a:lnTo>
                    <a:pt x="2310254" y="292100"/>
                  </a:lnTo>
                  <a:lnTo>
                    <a:pt x="2306407" y="279400"/>
                  </a:lnTo>
                  <a:close/>
                </a:path>
                <a:path w="2609215" h="1422400">
                  <a:moveTo>
                    <a:pt x="2319582" y="279400"/>
                  </a:moveTo>
                  <a:lnTo>
                    <a:pt x="2306407" y="279400"/>
                  </a:lnTo>
                  <a:lnTo>
                    <a:pt x="2310438" y="292100"/>
                  </a:lnTo>
                  <a:lnTo>
                    <a:pt x="2319663" y="292100"/>
                  </a:lnTo>
                  <a:lnTo>
                    <a:pt x="2319582" y="279400"/>
                  </a:lnTo>
                  <a:close/>
                </a:path>
                <a:path w="2609215" h="1422400">
                  <a:moveTo>
                    <a:pt x="2325970" y="279400"/>
                  </a:moveTo>
                  <a:lnTo>
                    <a:pt x="2319582" y="279400"/>
                  </a:lnTo>
                  <a:lnTo>
                    <a:pt x="2319663" y="292100"/>
                  </a:lnTo>
                  <a:lnTo>
                    <a:pt x="2324859" y="292100"/>
                  </a:lnTo>
                  <a:lnTo>
                    <a:pt x="2325970" y="279400"/>
                  </a:lnTo>
                  <a:close/>
                </a:path>
                <a:path w="2609215" h="1422400">
                  <a:moveTo>
                    <a:pt x="2341180" y="279400"/>
                  </a:moveTo>
                  <a:lnTo>
                    <a:pt x="2325970" y="279400"/>
                  </a:lnTo>
                  <a:lnTo>
                    <a:pt x="2324859" y="292100"/>
                  </a:lnTo>
                  <a:lnTo>
                    <a:pt x="2352119" y="292100"/>
                  </a:lnTo>
                  <a:lnTo>
                    <a:pt x="2341180" y="279400"/>
                  </a:lnTo>
                  <a:close/>
                </a:path>
                <a:path w="2609215" h="1422400">
                  <a:moveTo>
                    <a:pt x="312781" y="254000"/>
                  </a:moveTo>
                  <a:lnTo>
                    <a:pt x="293568" y="254000"/>
                  </a:lnTo>
                  <a:lnTo>
                    <a:pt x="275714" y="279400"/>
                  </a:lnTo>
                  <a:lnTo>
                    <a:pt x="365036" y="279400"/>
                  </a:lnTo>
                  <a:lnTo>
                    <a:pt x="365111" y="266700"/>
                  </a:lnTo>
                  <a:lnTo>
                    <a:pt x="304695" y="266700"/>
                  </a:lnTo>
                  <a:lnTo>
                    <a:pt x="312781" y="254000"/>
                  </a:lnTo>
                  <a:close/>
                </a:path>
                <a:path w="2609215" h="1422400">
                  <a:moveTo>
                    <a:pt x="2238133" y="272417"/>
                  </a:moveTo>
                  <a:lnTo>
                    <a:pt x="2236953" y="279400"/>
                  </a:lnTo>
                  <a:lnTo>
                    <a:pt x="2243372" y="279400"/>
                  </a:lnTo>
                  <a:lnTo>
                    <a:pt x="2238133" y="272417"/>
                  </a:lnTo>
                  <a:close/>
                </a:path>
                <a:path w="2609215" h="1422400">
                  <a:moveTo>
                    <a:pt x="2244160" y="275581"/>
                  </a:moveTo>
                  <a:lnTo>
                    <a:pt x="2243372" y="279400"/>
                  </a:lnTo>
                  <a:lnTo>
                    <a:pt x="2246335" y="279400"/>
                  </a:lnTo>
                  <a:lnTo>
                    <a:pt x="2244160" y="275581"/>
                  </a:lnTo>
                  <a:close/>
                </a:path>
                <a:path w="2609215" h="1422400">
                  <a:moveTo>
                    <a:pt x="2254472" y="266700"/>
                  </a:moveTo>
                  <a:lnTo>
                    <a:pt x="2252063" y="266700"/>
                  </a:lnTo>
                  <a:lnTo>
                    <a:pt x="2255330" y="279400"/>
                  </a:lnTo>
                  <a:lnTo>
                    <a:pt x="2261062" y="279400"/>
                  </a:lnTo>
                  <a:lnTo>
                    <a:pt x="2254472" y="266700"/>
                  </a:lnTo>
                  <a:close/>
                </a:path>
                <a:path w="2609215" h="1422400">
                  <a:moveTo>
                    <a:pt x="2270743" y="266700"/>
                  </a:moveTo>
                  <a:lnTo>
                    <a:pt x="2260293" y="266700"/>
                  </a:lnTo>
                  <a:lnTo>
                    <a:pt x="2275130" y="279400"/>
                  </a:lnTo>
                  <a:lnTo>
                    <a:pt x="2278690" y="279400"/>
                  </a:lnTo>
                  <a:lnTo>
                    <a:pt x="2270743" y="266700"/>
                  </a:lnTo>
                  <a:close/>
                </a:path>
                <a:path w="2609215" h="1422400">
                  <a:moveTo>
                    <a:pt x="2330149" y="266700"/>
                  </a:moveTo>
                  <a:lnTo>
                    <a:pt x="2270743" y="266700"/>
                  </a:lnTo>
                  <a:lnTo>
                    <a:pt x="2279214" y="279400"/>
                  </a:lnTo>
                  <a:lnTo>
                    <a:pt x="2337924" y="279400"/>
                  </a:lnTo>
                  <a:lnTo>
                    <a:pt x="2330149" y="266700"/>
                  </a:lnTo>
                  <a:close/>
                </a:path>
                <a:path w="2609215" h="1422400">
                  <a:moveTo>
                    <a:pt x="2245993" y="266700"/>
                  </a:moveTo>
                  <a:lnTo>
                    <a:pt x="2239100" y="266700"/>
                  </a:lnTo>
                  <a:lnTo>
                    <a:pt x="2244160" y="275581"/>
                  </a:lnTo>
                  <a:lnTo>
                    <a:pt x="2245993" y="266700"/>
                  </a:lnTo>
                  <a:close/>
                </a:path>
                <a:path w="2609215" h="1422400">
                  <a:moveTo>
                    <a:pt x="2239100" y="266700"/>
                  </a:moveTo>
                  <a:lnTo>
                    <a:pt x="2233843" y="266700"/>
                  </a:lnTo>
                  <a:lnTo>
                    <a:pt x="2238133" y="272417"/>
                  </a:lnTo>
                  <a:lnTo>
                    <a:pt x="2239100" y="266700"/>
                  </a:lnTo>
                  <a:close/>
                </a:path>
                <a:path w="2609215" h="1422400">
                  <a:moveTo>
                    <a:pt x="326493" y="254000"/>
                  </a:moveTo>
                  <a:lnTo>
                    <a:pt x="314514" y="254000"/>
                  </a:lnTo>
                  <a:lnTo>
                    <a:pt x="304695" y="266700"/>
                  </a:lnTo>
                  <a:lnTo>
                    <a:pt x="324886" y="266700"/>
                  </a:lnTo>
                  <a:lnTo>
                    <a:pt x="326493" y="254000"/>
                  </a:lnTo>
                  <a:close/>
                </a:path>
                <a:path w="2609215" h="1422400">
                  <a:moveTo>
                    <a:pt x="393098" y="241300"/>
                  </a:moveTo>
                  <a:lnTo>
                    <a:pt x="339370" y="241300"/>
                  </a:lnTo>
                  <a:lnTo>
                    <a:pt x="344204" y="254000"/>
                  </a:lnTo>
                  <a:lnTo>
                    <a:pt x="324886" y="266700"/>
                  </a:lnTo>
                  <a:lnTo>
                    <a:pt x="365111" y="266700"/>
                  </a:lnTo>
                  <a:lnTo>
                    <a:pt x="370958" y="254000"/>
                  </a:lnTo>
                  <a:lnTo>
                    <a:pt x="384394" y="254000"/>
                  </a:lnTo>
                  <a:lnTo>
                    <a:pt x="393098" y="241300"/>
                  </a:lnTo>
                  <a:close/>
                </a:path>
                <a:path w="2609215" h="1422400">
                  <a:moveTo>
                    <a:pt x="375784" y="266210"/>
                  </a:moveTo>
                  <a:lnTo>
                    <a:pt x="374884" y="266700"/>
                  </a:lnTo>
                  <a:lnTo>
                    <a:pt x="375739" y="266700"/>
                  </a:lnTo>
                  <a:lnTo>
                    <a:pt x="375784" y="266210"/>
                  </a:lnTo>
                  <a:close/>
                </a:path>
                <a:path w="2609215" h="1422400">
                  <a:moveTo>
                    <a:pt x="2233935" y="254000"/>
                  </a:moveTo>
                  <a:lnTo>
                    <a:pt x="2209536" y="254000"/>
                  </a:lnTo>
                  <a:lnTo>
                    <a:pt x="2219774" y="266700"/>
                  </a:lnTo>
                  <a:lnTo>
                    <a:pt x="2237052" y="266700"/>
                  </a:lnTo>
                  <a:lnTo>
                    <a:pt x="2233935" y="254000"/>
                  </a:lnTo>
                  <a:close/>
                </a:path>
                <a:path w="2609215" h="1422400">
                  <a:moveTo>
                    <a:pt x="2273570" y="254000"/>
                  </a:moveTo>
                  <a:lnTo>
                    <a:pt x="2242126" y="254000"/>
                  </a:lnTo>
                  <a:lnTo>
                    <a:pt x="2237052" y="266700"/>
                  </a:lnTo>
                  <a:lnTo>
                    <a:pt x="2273716" y="266700"/>
                  </a:lnTo>
                  <a:lnTo>
                    <a:pt x="2273570" y="254000"/>
                  </a:lnTo>
                  <a:close/>
                </a:path>
                <a:path w="2609215" h="1422400">
                  <a:moveTo>
                    <a:pt x="2308013" y="254000"/>
                  </a:moveTo>
                  <a:lnTo>
                    <a:pt x="2277528" y="254000"/>
                  </a:lnTo>
                  <a:lnTo>
                    <a:pt x="2280030" y="266700"/>
                  </a:lnTo>
                  <a:lnTo>
                    <a:pt x="2315998" y="266700"/>
                  </a:lnTo>
                  <a:lnTo>
                    <a:pt x="2316162" y="265805"/>
                  </a:lnTo>
                  <a:lnTo>
                    <a:pt x="2308013" y="254000"/>
                  </a:lnTo>
                  <a:close/>
                </a:path>
                <a:path w="2609215" h="1422400">
                  <a:moveTo>
                    <a:pt x="2318333" y="254000"/>
                  </a:moveTo>
                  <a:lnTo>
                    <a:pt x="2316162" y="265805"/>
                  </a:lnTo>
                  <a:lnTo>
                    <a:pt x="2316780" y="266700"/>
                  </a:lnTo>
                  <a:lnTo>
                    <a:pt x="2325359" y="266700"/>
                  </a:lnTo>
                  <a:lnTo>
                    <a:pt x="2318333" y="254000"/>
                  </a:lnTo>
                  <a:close/>
                </a:path>
                <a:path w="2609215" h="1422400">
                  <a:moveTo>
                    <a:pt x="408551" y="241300"/>
                  </a:moveTo>
                  <a:lnTo>
                    <a:pt x="400067" y="241300"/>
                  </a:lnTo>
                  <a:lnTo>
                    <a:pt x="389627" y="254000"/>
                  </a:lnTo>
                  <a:lnTo>
                    <a:pt x="376922" y="254000"/>
                  </a:lnTo>
                  <a:lnTo>
                    <a:pt x="375784" y="266210"/>
                  </a:lnTo>
                  <a:lnTo>
                    <a:pt x="398254" y="254000"/>
                  </a:lnTo>
                  <a:lnTo>
                    <a:pt x="408551" y="241300"/>
                  </a:lnTo>
                  <a:close/>
                </a:path>
                <a:path w="2609215" h="1422400">
                  <a:moveTo>
                    <a:pt x="307793" y="253587"/>
                  </a:moveTo>
                  <a:lnTo>
                    <a:pt x="307399" y="254000"/>
                  </a:lnTo>
                  <a:lnTo>
                    <a:pt x="307609" y="254000"/>
                  </a:lnTo>
                  <a:lnTo>
                    <a:pt x="307793" y="253587"/>
                  </a:lnTo>
                  <a:close/>
                </a:path>
                <a:path w="2609215" h="1422400">
                  <a:moveTo>
                    <a:pt x="339370" y="241300"/>
                  </a:moveTo>
                  <a:lnTo>
                    <a:pt x="319504" y="241300"/>
                  </a:lnTo>
                  <a:lnTo>
                    <a:pt x="310784" y="250448"/>
                  </a:lnTo>
                  <a:lnTo>
                    <a:pt x="309949" y="254000"/>
                  </a:lnTo>
                  <a:lnTo>
                    <a:pt x="324267" y="254000"/>
                  </a:lnTo>
                  <a:lnTo>
                    <a:pt x="339370" y="241300"/>
                  </a:lnTo>
                  <a:close/>
                </a:path>
                <a:path w="2609215" h="1422400">
                  <a:moveTo>
                    <a:pt x="421501" y="241300"/>
                  </a:moveTo>
                  <a:lnTo>
                    <a:pt x="413113" y="241300"/>
                  </a:lnTo>
                  <a:lnTo>
                    <a:pt x="419836" y="254000"/>
                  </a:lnTo>
                  <a:lnTo>
                    <a:pt x="421501" y="241300"/>
                  </a:lnTo>
                  <a:close/>
                </a:path>
                <a:path w="2609215" h="1422400">
                  <a:moveTo>
                    <a:pt x="2296716" y="241300"/>
                  </a:moveTo>
                  <a:lnTo>
                    <a:pt x="2210245" y="241300"/>
                  </a:lnTo>
                  <a:lnTo>
                    <a:pt x="2219018" y="254000"/>
                  </a:lnTo>
                  <a:lnTo>
                    <a:pt x="2295306" y="254000"/>
                  </a:lnTo>
                  <a:lnTo>
                    <a:pt x="2296716" y="241300"/>
                  </a:lnTo>
                  <a:close/>
                </a:path>
                <a:path w="2609215" h="1422400">
                  <a:moveTo>
                    <a:pt x="312573" y="242846"/>
                  </a:moveTo>
                  <a:lnTo>
                    <a:pt x="307793" y="253587"/>
                  </a:lnTo>
                  <a:lnTo>
                    <a:pt x="310784" y="250448"/>
                  </a:lnTo>
                  <a:lnTo>
                    <a:pt x="312573" y="242846"/>
                  </a:lnTo>
                  <a:close/>
                </a:path>
                <a:path w="2609215" h="1422400">
                  <a:moveTo>
                    <a:pt x="313262" y="241300"/>
                  </a:moveTo>
                  <a:lnTo>
                    <a:pt x="312937" y="241300"/>
                  </a:lnTo>
                  <a:lnTo>
                    <a:pt x="312573" y="242846"/>
                  </a:lnTo>
                  <a:lnTo>
                    <a:pt x="313262" y="241300"/>
                  </a:lnTo>
                  <a:close/>
                </a:path>
                <a:path w="2609215" h="1422400">
                  <a:moveTo>
                    <a:pt x="415943" y="209220"/>
                  </a:moveTo>
                  <a:lnTo>
                    <a:pt x="416537" y="215900"/>
                  </a:lnTo>
                  <a:lnTo>
                    <a:pt x="420628" y="228600"/>
                  </a:lnTo>
                  <a:lnTo>
                    <a:pt x="345388" y="228600"/>
                  </a:lnTo>
                  <a:lnTo>
                    <a:pt x="333501" y="241300"/>
                  </a:lnTo>
                  <a:lnTo>
                    <a:pt x="430401" y="241300"/>
                  </a:lnTo>
                  <a:lnTo>
                    <a:pt x="423116" y="228600"/>
                  </a:lnTo>
                  <a:lnTo>
                    <a:pt x="418995" y="215900"/>
                  </a:lnTo>
                  <a:lnTo>
                    <a:pt x="415943" y="209220"/>
                  </a:lnTo>
                  <a:close/>
                </a:path>
                <a:path w="2609215" h="1422400">
                  <a:moveTo>
                    <a:pt x="443489" y="228600"/>
                  </a:moveTo>
                  <a:lnTo>
                    <a:pt x="428419" y="228600"/>
                  </a:lnTo>
                  <a:lnTo>
                    <a:pt x="440652" y="241300"/>
                  </a:lnTo>
                  <a:lnTo>
                    <a:pt x="441479" y="241300"/>
                  </a:lnTo>
                  <a:lnTo>
                    <a:pt x="443976" y="231435"/>
                  </a:lnTo>
                  <a:lnTo>
                    <a:pt x="443489" y="228600"/>
                  </a:lnTo>
                  <a:close/>
                </a:path>
                <a:path w="2609215" h="1422400">
                  <a:moveTo>
                    <a:pt x="448819" y="228600"/>
                  </a:moveTo>
                  <a:lnTo>
                    <a:pt x="444694" y="228600"/>
                  </a:lnTo>
                  <a:lnTo>
                    <a:pt x="443976" y="231435"/>
                  </a:lnTo>
                  <a:lnTo>
                    <a:pt x="445667" y="241300"/>
                  </a:lnTo>
                  <a:lnTo>
                    <a:pt x="448819" y="228600"/>
                  </a:lnTo>
                  <a:close/>
                </a:path>
                <a:path w="2609215" h="1422400">
                  <a:moveTo>
                    <a:pt x="2176955" y="228600"/>
                  </a:moveTo>
                  <a:lnTo>
                    <a:pt x="2164084" y="228600"/>
                  </a:lnTo>
                  <a:lnTo>
                    <a:pt x="2171987" y="241300"/>
                  </a:lnTo>
                  <a:lnTo>
                    <a:pt x="2183028" y="241300"/>
                  </a:lnTo>
                  <a:lnTo>
                    <a:pt x="2176955" y="228600"/>
                  </a:lnTo>
                  <a:close/>
                </a:path>
                <a:path w="2609215" h="1422400">
                  <a:moveTo>
                    <a:pt x="2183772" y="228600"/>
                  </a:moveTo>
                  <a:lnTo>
                    <a:pt x="2178986" y="228600"/>
                  </a:lnTo>
                  <a:lnTo>
                    <a:pt x="2183028" y="241300"/>
                  </a:lnTo>
                  <a:lnTo>
                    <a:pt x="2183803" y="241300"/>
                  </a:lnTo>
                  <a:lnTo>
                    <a:pt x="2183772" y="228600"/>
                  </a:lnTo>
                  <a:close/>
                </a:path>
                <a:path w="2609215" h="1422400">
                  <a:moveTo>
                    <a:pt x="2198659" y="228600"/>
                  </a:moveTo>
                  <a:lnTo>
                    <a:pt x="2190578" y="228600"/>
                  </a:lnTo>
                  <a:lnTo>
                    <a:pt x="2192546" y="241300"/>
                  </a:lnTo>
                  <a:lnTo>
                    <a:pt x="2199332" y="241300"/>
                  </a:lnTo>
                  <a:lnTo>
                    <a:pt x="2198659" y="228600"/>
                  </a:lnTo>
                  <a:close/>
                </a:path>
                <a:path w="2609215" h="1422400">
                  <a:moveTo>
                    <a:pt x="2275078" y="228600"/>
                  </a:moveTo>
                  <a:lnTo>
                    <a:pt x="2219969" y="228600"/>
                  </a:lnTo>
                  <a:lnTo>
                    <a:pt x="2229561" y="241300"/>
                  </a:lnTo>
                  <a:lnTo>
                    <a:pt x="2279685" y="241300"/>
                  </a:lnTo>
                  <a:lnTo>
                    <a:pt x="2279853" y="236666"/>
                  </a:lnTo>
                  <a:lnTo>
                    <a:pt x="2275078" y="228600"/>
                  </a:lnTo>
                  <a:close/>
                </a:path>
                <a:path w="2609215" h="1422400">
                  <a:moveTo>
                    <a:pt x="2282430" y="228600"/>
                  </a:moveTo>
                  <a:lnTo>
                    <a:pt x="2280146" y="228600"/>
                  </a:lnTo>
                  <a:lnTo>
                    <a:pt x="2279853" y="236666"/>
                  </a:lnTo>
                  <a:lnTo>
                    <a:pt x="2282596" y="241300"/>
                  </a:lnTo>
                  <a:lnTo>
                    <a:pt x="2283341" y="241300"/>
                  </a:lnTo>
                  <a:lnTo>
                    <a:pt x="2282430" y="228600"/>
                  </a:lnTo>
                  <a:close/>
                </a:path>
                <a:path w="2609215" h="1422400">
                  <a:moveTo>
                    <a:pt x="366097" y="215900"/>
                  </a:moveTo>
                  <a:lnTo>
                    <a:pt x="360667" y="215900"/>
                  </a:lnTo>
                  <a:lnTo>
                    <a:pt x="347450" y="228600"/>
                  </a:lnTo>
                  <a:lnTo>
                    <a:pt x="363542" y="228600"/>
                  </a:lnTo>
                  <a:lnTo>
                    <a:pt x="366097" y="215900"/>
                  </a:lnTo>
                  <a:close/>
                </a:path>
                <a:path w="2609215" h="1422400">
                  <a:moveTo>
                    <a:pt x="413191" y="203200"/>
                  </a:moveTo>
                  <a:lnTo>
                    <a:pt x="385512" y="203200"/>
                  </a:lnTo>
                  <a:lnTo>
                    <a:pt x="379263" y="215900"/>
                  </a:lnTo>
                  <a:lnTo>
                    <a:pt x="370958" y="215900"/>
                  </a:lnTo>
                  <a:lnTo>
                    <a:pt x="363542" y="228600"/>
                  </a:lnTo>
                  <a:lnTo>
                    <a:pt x="420628" y="228600"/>
                  </a:lnTo>
                  <a:lnTo>
                    <a:pt x="416537" y="215900"/>
                  </a:lnTo>
                  <a:lnTo>
                    <a:pt x="415943" y="209220"/>
                  </a:lnTo>
                  <a:lnTo>
                    <a:pt x="413191" y="203200"/>
                  </a:lnTo>
                  <a:close/>
                </a:path>
                <a:path w="2609215" h="1422400">
                  <a:moveTo>
                    <a:pt x="467655" y="203200"/>
                  </a:moveTo>
                  <a:lnTo>
                    <a:pt x="415407" y="203200"/>
                  </a:lnTo>
                  <a:lnTo>
                    <a:pt x="415943" y="209220"/>
                  </a:lnTo>
                  <a:lnTo>
                    <a:pt x="418995" y="215900"/>
                  </a:lnTo>
                  <a:lnTo>
                    <a:pt x="423116" y="228600"/>
                  </a:lnTo>
                  <a:lnTo>
                    <a:pt x="457496" y="228600"/>
                  </a:lnTo>
                  <a:lnTo>
                    <a:pt x="461594" y="215900"/>
                  </a:lnTo>
                  <a:lnTo>
                    <a:pt x="467655" y="203200"/>
                  </a:lnTo>
                  <a:close/>
                </a:path>
                <a:path w="2609215" h="1422400">
                  <a:moveTo>
                    <a:pt x="2144977" y="215900"/>
                  </a:moveTo>
                  <a:lnTo>
                    <a:pt x="2139122" y="215900"/>
                  </a:lnTo>
                  <a:lnTo>
                    <a:pt x="2140788" y="228600"/>
                  </a:lnTo>
                  <a:lnTo>
                    <a:pt x="2144977" y="215900"/>
                  </a:lnTo>
                  <a:close/>
                </a:path>
                <a:path w="2609215" h="1422400">
                  <a:moveTo>
                    <a:pt x="2156024" y="215900"/>
                  </a:moveTo>
                  <a:lnTo>
                    <a:pt x="2147867" y="215900"/>
                  </a:lnTo>
                  <a:lnTo>
                    <a:pt x="2152767" y="228600"/>
                  </a:lnTo>
                  <a:lnTo>
                    <a:pt x="2156024" y="215900"/>
                  </a:lnTo>
                  <a:close/>
                </a:path>
                <a:path w="2609215" h="1422400">
                  <a:moveTo>
                    <a:pt x="2167924" y="215900"/>
                  </a:moveTo>
                  <a:lnTo>
                    <a:pt x="2158568" y="215900"/>
                  </a:lnTo>
                  <a:lnTo>
                    <a:pt x="2163772" y="228600"/>
                  </a:lnTo>
                  <a:lnTo>
                    <a:pt x="2168275" y="228600"/>
                  </a:lnTo>
                  <a:lnTo>
                    <a:pt x="2167924" y="215900"/>
                  </a:lnTo>
                  <a:close/>
                </a:path>
                <a:path w="2609215" h="1422400">
                  <a:moveTo>
                    <a:pt x="2187151" y="215900"/>
                  </a:moveTo>
                  <a:lnTo>
                    <a:pt x="2171483" y="215900"/>
                  </a:lnTo>
                  <a:lnTo>
                    <a:pt x="2169814" y="228600"/>
                  </a:lnTo>
                  <a:lnTo>
                    <a:pt x="2187078" y="228600"/>
                  </a:lnTo>
                  <a:lnTo>
                    <a:pt x="2187151" y="215900"/>
                  </a:lnTo>
                  <a:close/>
                </a:path>
                <a:path w="2609215" h="1422400">
                  <a:moveTo>
                    <a:pt x="2188525" y="215900"/>
                  </a:moveTo>
                  <a:lnTo>
                    <a:pt x="2187151" y="215900"/>
                  </a:lnTo>
                  <a:lnTo>
                    <a:pt x="2191045" y="228600"/>
                  </a:lnTo>
                  <a:lnTo>
                    <a:pt x="2192892" y="228600"/>
                  </a:lnTo>
                  <a:lnTo>
                    <a:pt x="2188525" y="215900"/>
                  </a:lnTo>
                  <a:close/>
                </a:path>
                <a:path w="2609215" h="1422400">
                  <a:moveTo>
                    <a:pt x="2201851" y="215900"/>
                  </a:moveTo>
                  <a:lnTo>
                    <a:pt x="2195928" y="215900"/>
                  </a:lnTo>
                  <a:lnTo>
                    <a:pt x="2192892" y="228600"/>
                  </a:lnTo>
                  <a:lnTo>
                    <a:pt x="2203673" y="228600"/>
                  </a:lnTo>
                  <a:lnTo>
                    <a:pt x="2201851" y="215900"/>
                  </a:lnTo>
                  <a:close/>
                </a:path>
                <a:path w="2609215" h="1422400">
                  <a:moveTo>
                    <a:pt x="2225635" y="215900"/>
                  </a:moveTo>
                  <a:lnTo>
                    <a:pt x="2223375" y="228600"/>
                  </a:lnTo>
                  <a:lnTo>
                    <a:pt x="2236629" y="228600"/>
                  </a:lnTo>
                  <a:lnTo>
                    <a:pt x="2225635" y="215900"/>
                  </a:lnTo>
                  <a:close/>
                </a:path>
                <a:path w="2609215" h="1422400">
                  <a:moveTo>
                    <a:pt x="2257937" y="215900"/>
                  </a:moveTo>
                  <a:lnTo>
                    <a:pt x="2240379" y="215900"/>
                  </a:lnTo>
                  <a:lnTo>
                    <a:pt x="2236629" y="228600"/>
                  </a:lnTo>
                  <a:lnTo>
                    <a:pt x="2256261" y="228600"/>
                  </a:lnTo>
                  <a:lnTo>
                    <a:pt x="2257937" y="215900"/>
                  </a:lnTo>
                  <a:close/>
                </a:path>
                <a:path w="2609215" h="1422400">
                  <a:moveTo>
                    <a:pt x="484849" y="203200"/>
                  </a:moveTo>
                  <a:lnTo>
                    <a:pt x="476390" y="203200"/>
                  </a:lnTo>
                  <a:lnTo>
                    <a:pt x="483541" y="215900"/>
                  </a:lnTo>
                  <a:lnTo>
                    <a:pt x="484849" y="203200"/>
                  </a:lnTo>
                  <a:close/>
                </a:path>
                <a:path w="2609215" h="1422400">
                  <a:moveTo>
                    <a:pt x="2123009" y="203200"/>
                  </a:moveTo>
                  <a:lnTo>
                    <a:pt x="2112905" y="203200"/>
                  </a:lnTo>
                  <a:lnTo>
                    <a:pt x="2118885" y="215900"/>
                  </a:lnTo>
                  <a:lnTo>
                    <a:pt x="2127847" y="215900"/>
                  </a:lnTo>
                  <a:lnTo>
                    <a:pt x="2123009" y="203200"/>
                  </a:lnTo>
                  <a:close/>
                </a:path>
                <a:path w="2609215" h="1422400">
                  <a:moveTo>
                    <a:pt x="2211738" y="203200"/>
                  </a:moveTo>
                  <a:lnTo>
                    <a:pt x="2137151" y="203200"/>
                  </a:lnTo>
                  <a:lnTo>
                    <a:pt x="2134496" y="215900"/>
                  </a:lnTo>
                  <a:lnTo>
                    <a:pt x="2214879" y="215900"/>
                  </a:lnTo>
                  <a:lnTo>
                    <a:pt x="2211738" y="203200"/>
                  </a:lnTo>
                  <a:close/>
                </a:path>
                <a:path w="2609215" h="1422400">
                  <a:moveTo>
                    <a:pt x="393187" y="190500"/>
                  </a:moveTo>
                  <a:lnTo>
                    <a:pt x="389470" y="203200"/>
                  </a:lnTo>
                  <a:lnTo>
                    <a:pt x="400852" y="203200"/>
                  </a:lnTo>
                  <a:lnTo>
                    <a:pt x="393187" y="190500"/>
                  </a:lnTo>
                  <a:close/>
                </a:path>
                <a:path w="2609215" h="1422400">
                  <a:moveTo>
                    <a:pt x="487408" y="190500"/>
                  </a:moveTo>
                  <a:lnTo>
                    <a:pt x="412293" y="190500"/>
                  </a:lnTo>
                  <a:lnTo>
                    <a:pt x="412671" y="203200"/>
                  </a:lnTo>
                  <a:lnTo>
                    <a:pt x="482484" y="203200"/>
                  </a:lnTo>
                  <a:lnTo>
                    <a:pt x="487408" y="190500"/>
                  </a:lnTo>
                  <a:close/>
                </a:path>
                <a:path w="2609215" h="1422400">
                  <a:moveTo>
                    <a:pt x="517969" y="190500"/>
                  </a:moveTo>
                  <a:lnTo>
                    <a:pt x="494113" y="190500"/>
                  </a:lnTo>
                  <a:lnTo>
                    <a:pt x="497090" y="203200"/>
                  </a:lnTo>
                  <a:lnTo>
                    <a:pt x="511388" y="203200"/>
                  </a:lnTo>
                  <a:lnTo>
                    <a:pt x="517969" y="190500"/>
                  </a:lnTo>
                  <a:close/>
                </a:path>
                <a:path w="2609215" h="1422400">
                  <a:moveTo>
                    <a:pt x="2109848" y="190500"/>
                  </a:moveTo>
                  <a:lnTo>
                    <a:pt x="2105104" y="190500"/>
                  </a:lnTo>
                  <a:lnTo>
                    <a:pt x="2099279" y="203200"/>
                  </a:lnTo>
                  <a:lnTo>
                    <a:pt x="2107000" y="203200"/>
                  </a:lnTo>
                  <a:lnTo>
                    <a:pt x="2113631" y="195872"/>
                  </a:lnTo>
                  <a:lnTo>
                    <a:pt x="2109848" y="190500"/>
                  </a:lnTo>
                  <a:close/>
                </a:path>
                <a:path w="2609215" h="1422400">
                  <a:moveTo>
                    <a:pt x="2121818" y="190500"/>
                  </a:moveTo>
                  <a:lnTo>
                    <a:pt x="2118493" y="190500"/>
                  </a:lnTo>
                  <a:lnTo>
                    <a:pt x="2113631" y="195872"/>
                  </a:lnTo>
                  <a:lnTo>
                    <a:pt x="2118789" y="203200"/>
                  </a:lnTo>
                  <a:lnTo>
                    <a:pt x="2126956" y="203200"/>
                  </a:lnTo>
                  <a:lnTo>
                    <a:pt x="2121818" y="190500"/>
                  </a:lnTo>
                  <a:close/>
                </a:path>
                <a:path w="2609215" h="1422400">
                  <a:moveTo>
                    <a:pt x="2190368" y="190500"/>
                  </a:moveTo>
                  <a:lnTo>
                    <a:pt x="2126959" y="190500"/>
                  </a:lnTo>
                  <a:lnTo>
                    <a:pt x="2126956" y="203200"/>
                  </a:lnTo>
                  <a:lnTo>
                    <a:pt x="2191415" y="203200"/>
                  </a:lnTo>
                  <a:lnTo>
                    <a:pt x="2190368" y="190500"/>
                  </a:lnTo>
                  <a:close/>
                </a:path>
                <a:path w="2609215" h="1422400">
                  <a:moveTo>
                    <a:pt x="2203717" y="190500"/>
                  </a:moveTo>
                  <a:lnTo>
                    <a:pt x="2190389" y="190500"/>
                  </a:lnTo>
                  <a:lnTo>
                    <a:pt x="2191489" y="203200"/>
                  </a:lnTo>
                  <a:lnTo>
                    <a:pt x="2205299" y="203200"/>
                  </a:lnTo>
                  <a:lnTo>
                    <a:pt x="2203717" y="190500"/>
                  </a:lnTo>
                  <a:close/>
                </a:path>
                <a:path w="2609215" h="1422400">
                  <a:moveTo>
                    <a:pt x="2118493" y="190500"/>
                  </a:moveTo>
                  <a:lnTo>
                    <a:pt x="2109848" y="190500"/>
                  </a:lnTo>
                  <a:lnTo>
                    <a:pt x="2113631" y="195872"/>
                  </a:lnTo>
                  <a:lnTo>
                    <a:pt x="2118493" y="190500"/>
                  </a:lnTo>
                  <a:close/>
                </a:path>
                <a:path w="2609215" h="1422400">
                  <a:moveTo>
                    <a:pt x="485530" y="177800"/>
                  </a:moveTo>
                  <a:lnTo>
                    <a:pt x="434755" y="177800"/>
                  </a:lnTo>
                  <a:lnTo>
                    <a:pt x="435371" y="190500"/>
                  </a:lnTo>
                  <a:lnTo>
                    <a:pt x="483669" y="190500"/>
                  </a:lnTo>
                  <a:lnTo>
                    <a:pt x="485530" y="177800"/>
                  </a:lnTo>
                  <a:close/>
                </a:path>
                <a:path w="2609215" h="1422400">
                  <a:moveTo>
                    <a:pt x="526014" y="177800"/>
                  </a:moveTo>
                  <a:lnTo>
                    <a:pt x="498702" y="177800"/>
                  </a:lnTo>
                  <a:lnTo>
                    <a:pt x="498349" y="190500"/>
                  </a:lnTo>
                  <a:lnTo>
                    <a:pt x="508360" y="190500"/>
                  </a:lnTo>
                  <a:lnTo>
                    <a:pt x="526014" y="177800"/>
                  </a:lnTo>
                  <a:close/>
                </a:path>
                <a:path w="2609215" h="1422400">
                  <a:moveTo>
                    <a:pt x="539614" y="182014"/>
                  </a:moveTo>
                  <a:lnTo>
                    <a:pt x="532324" y="190500"/>
                  </a:lnTo>
                  <a:lnTo>
                    <a:pt x="543780" y="190500"/>
                  </a:lnTo>
                  <a:lnTo>
                    <a:pt x="539614" y="182014"/>
                  </a:lnTo>
                  <a:close/>
                </a:path>
                <a:path w="2609215" h="1422400">
                  <a:moveTo>
                    <a:pt x="569211" y="177800"/>
                  </a:moveTo>
                  <a:lnTo>
                    <a:pt x="549142" y="177800"/>
                  </a:lnTo>
                  <a:lnTo>
                    <a:pt x="543780" y="190500"/>
                  </a:lnTo>
                  <a:lnTo>
                    <a:pt x="556364" y="190500"/>
                  </a:lnTo>
                  <a:lnTo>
                    <a:pt x="569211" y="177800"/>
                  </a:lnTo>
                  <a:close/>
                </a:path>
                <a:path w="2609215" h="1422400">
                  <a:moveTo>
                    <a:pt x="2077024" y="177800"/>
                  </a:moveTo>
                  <a:lnTo>
                    <a:pt x="2050132" y="177800"/>
                  </a:lnTo>
                  <a:lnTo>
                    <a:pt x="2064266" y="190500"/>
                  </a:lnTo>
                  <a:lnTo>
                    <a:pt x="2077722" y="190500"/>
                  </a:lnTo>
                  <a:lnTo>
                    <a:pt x="2077024" y="177800"/>
                  </a:lnTo>
                  <a:close/>
                </a:path>
                <a:path w="2609215" h="1422400">
                  <a:moveTo>
                    <a:pt x="2119260" y="177800"/>
                  </a:moveTo>
                  <a:lnTo>
                    <a:pt x="2085374" y="177800"/>
                  </a:lnTo>
                  <a:lnTo>
                    <a:pt x="2096744" y="190500"/>
                  </a:lnTo>
                  <a:lnTo>
                    <a:pt x="2118000" y="190500"/>
                  </a:lnTo>
                  <a:lnTo>
                    <a:pt x="2119260" y="177800"/>
                  </a:lnTo>
                  <a:close/>
                </a:path>
                <a:path w="2609215" h="1422400">
                  <a:moveTo>
                    <a:pt x="2129941" y="165100"/>
                  </a:moveTo>
                  <a:lnTo>
                    <a:pt x="2125453" y="165100"/>
                  </a:lnTo>
                  <a:lnTo>
                    <a:pt x="2119053" y="177800"/>
                  </a:lnTo>
                  <a:lnTo>
                    <a:pt x="2119260" y="177800"/>
                  </a:lnTo>
                  <a:lnTo>
                    <a:pt x="2118000" y="190500"/>
                  </a:lnTo>
                  <a:lnTo>
                    <a:pt x="2123983" y="190500"/>
                  </a:lnTo>
                  <a:lnTo>
                    <a:pt x="2121724" y="177800"/>
                  </a:lnTo>
                  <a:lnTo>
                    <a:pt x="2129941" y="165100"/>
                  </a:lnTo>
                  <a:close/>
                </a:path>
                <a:path w="2609215" h="1422400">
                  <a:moveTo>
                    <a:pt x="2141375" y="165100"/>
                  </a:moveTo>
                  <a:lnTo>
                    <a:pt x="2129941" y="165100"/>
                  </a:lnTo>
                  <a:lnTo>
                    <a:pt x="2121724" y="177800"/>
                  </a:lnTo>
                  <a:lnTo>
                    <a:pt x="2123983" y="190500"/>
                  </a:lnTo>
                  <a:lnTo>
                    <a:pt x="2182798" y="190500"/>
                  </a:lnTo>
                  <a:lnTo>
                    <a:pt x="2186557" y="177800"/>
                  </a:lnTo>
                  <a:lnTo>
                    <a:pt x="2140213" y="177800"/>
                  </a:lnTo>
                  <a:lnTo>
                    <a:pt x="2141375" y="165100"/>
                  </a:lnTo>
                  <a:close/>
                </a:path>
                <a:path w="2609215" h="1422400">
                  <a:moveTo>
                    <a:pt x="543235" y="177800"/>
                  </a:moveTo>
                  <a:lnTo>
                    <a:pt x="537545" y="177800"/>
                  </a:lnTo>
                  <a:lnTo>
                    <a:pt x="539614" y="182014"/>
                  </a:lnTo>
                  <a:lnTo>
                    <a:pt x="543235" y="177800"/>
                  </a:lnTo>
                  <a:close/>
                </a:path>
                <a:path w="2609215" h="1422400">
                  <a:moveTo>
                    <a:pt x="461071" y="165100"/>
                  </a:moveTo>
                  <a:lnTo>
                    <a:pt x="455592" y="165100"/>
                  </a:lnTo>
                  <a:lnTo>
                    <a:pt x="451597" y="177800"/>
                  </a:lnTo>
                  <a:lnTo>
                    <a:pt x="457172" y="177800"/>
                  </a:lnTo>
                  <a:lnTo>
                    <a:pt x="461071" y="165100"/>
                  </a:lnTo>
                  <a:close/>
                </a:path>
                <a:path w="2609215" h="1422400">
                  <a:moveTo>
                    <a:pt x="550087" y="165100"/>
                  </a:moveTo>
                  <a:lnTo>
                    <a:pt x="464667" y="165100"/>
                  </a:lnTo>
                  <a:lnTo>
                    <a:pt x="460463" y="177800"/>
                  </a:lnTo>
                  <a:lnTo>
                    <a:pt x="550527" y="177800"/>
                  </a:lnTo>
                  <a:lnTo>
                    <a:pt x="550087" y="165100"/>
                  </a:lnTo>
                  <a:close/>
                </a:path>
                <a:path w="2609215" h="1422400">
                  <a:moveTo>
                    <a:pt x="561641" y="165100"/>
                  </a:moveTo>
                  <a:lnTo>
                    <a:pt x="551891" y="165100"/>
                  </a:lnTo>
                  <a:lnTo>
                    <a:pt x="554575" y="177800"/>
                  </a:lnTo>
                  <a:lnTo>
                    <a:pt x="558847" y="177800"/>
                  </a:lnTo>
                  <a:lnTo>
                    <a:pt x="561641" y="165100"/>
                  </a:lnTo>
                  <a:close/>
                </a:path>
                <a:path w="2609215" h="1422400">
                  <a:moveTo>
                    <a:pt x="572218" y="165100"/>
                  </a:moveTo>
                  <a:lnTo>
                    <a:pt x="564534" y="165100"/>
                  </a:lnTo>
                  <a:lnTo>
                    <a:pt x="563450" y="177800"/>
                  </a:lnTo>
                  <a:lnTo>
                    <a:pt x="572218" y="165100"/>
                  </a:lnTo>
                  <a:close/>
                </a:path>
                <a:path w="2609215" h="1422400">
                  <a:moveTo>
                    <a:pt x="581074" y="165100"/>
                  </a:moveTo>
                  <a:lnTo>
                    <a:pt x="579924" y="165100"/>
                  </a:lnTo>
                  <a:lnTo>
                    <a:pt x="575186" y="177800"/>
                  </a:lnTo>
                  <a:lnTo>
                    <a:pt x="582637" y="177800"/>
                  </a:lnTo>
                  <a:lnTo>
                    <a:pt x="581074" y="165100"/>
                  </a:lnTo>
                  <a:close/>
                </a:path>
                <a:path w="2609215" h="1422400">
                  <a:moveTo>
                    <a:pt x="2033990" y="165100"/>
                  </a:moveTo>
                  <a:lnTo>
                    <a:pt x="2029877" y="165100"/>
                  </a:lnTo>
                  <a:lnTo>
                    <a:pt x="2029965" y="177800"/>
                  </a:lnTo>
                  <a:lnTo>
                    <a:pt x="2041839" y="177800"/>
                  </a:lnTo>
                  <a:lnTo>
                    <a:pt x="2033990" y="165100"/>
                  </a:lnTo>
                  <a:close/>
                </a:path>
                <a:path w="2609215" h="1422400">
                  <a:moveTo>
                    <a:pt x="2064370" y="177355"/>
                  </a:moveTo>
                  <a:lnTo>
                    <a:pt x="2064204" y="177800"/>
                  </a:lnTo>
                  <a:lnTo>
                    <a:pt x="2064871" y="177800"/>
                  </a:lnTo>
                  <a:lnTo>
                    <a:pt x="2064370" y="177355"/>
                  </a:lnTo>
                  <a:close/>
                </a:path>
                <a:path w="2609215" h="1422400">
                  <a:moveTo>
                    <a:pt x="2125453" y="165100"/>
                  </a:moveTo>
                  <a:lnTo>
                    <a:pt x="2068939" y="165100"/>
                  </a:lnTo>
                  <a:lnTo>
                    <a:pt x="2073754" y="177800"/>
                  </a:lnTo>
                  <a:lnTo>
                    <a:pt x="2119053" y="177800"/>
                  </a:lnTo>
                  <a:lnTo>
                    <a:pt x="2125453" y="165100"/>
                  </a:lnTo>
                  <a:close/>
                </a:path>
                <a:path w="2609215" h="1422400">
                  <a:moveTo>
                    <a:pt x="2154259" y="165100"/>
                  </a:moveTo>
                  <a:lnTo>
                    <a:pt x="2147071" y="165100"/>
                  </a:lnTo>
                  <a:lnTo>
                    <a:pt x="2140213" y="177800"/>
                  </a:lnTo>
                  <a:lnTo>
                    <a:pt x="2161596" y="177800"/>
                  </a:lnTo>
                  <a:lnTo>
                    <a:pt x="2154259" y="165100"/>
                  </a:lnTo>
                  <a:close/>
                </a:path>
                <a:path w="2609215" h="1422400">
                  <a:moveTo>
                    <a:pt x="2068939" y="165100"/>
                  </a:moveTo>
                  <a:lnTo>
                    <a:pt x="2050579" y="165100"/>
                  </a:lnTo>
                  <a:lnTo>
                    <a:pt x="2064370" y="177355"/>
                  </a:lnTo>
                  <a:lnTo>
                    <a:pt x="2068939" y="165100"/>
                  </a:lnTo>
                  <a:close/>
                </a:path>
                <a:path w="2609215" h="1422400">
                  <a:moveTo>
                    <a:pt x="481049" y="152400"/>
                  </a:moveTo>
                  <a:lnTo>
                    <a:pt x="479225" y="165100"/>
                  </a:lnTo>
                  <a:lnTo>
                    <a:pt x="485980" y="165100"/>
                  </a:lnTo>
                  <a:lnTo>
                    <a:pt x="481049" y="152400"/>
                  </a:lnTo>
                  <a:close/>
                </a:path>
                <a:path w="2609215" h="1422400">
                  <a:moveTo>
                    <a:pt x="599489" y="152400"/>
                  </a:moveTo>
                  <a:lnTo>
                    <a:pt x="482765" y="152400"/>
                  </a:lnTo>
                  <a:lnTo>
                    <a:pt x="485980" y="165100"/>
                  </a:lnTo>
                  <a:lnTo>
                    <a:pt x="601809" y="165100"/>
                  </a:lnTo>
                  <a:lnTo>
                    <a:pt x="599489" y="152400"/>
                  </a:lnTo>
                  <a:close/>
                </a:path>
                <a:path w="2609215" h="1422400">
                  <a:moveTo>
                    <a:pt x="614636" y="152400"/>
                  </a:moveTo>
                  <a:lnTo>
                    <a:pt x="610086" y="165100"/>
                  </a:lnTo>
                  <a:lnTo>
                    <a:pt x="621342" y="165100"/>
                  </a:lnTo>
                  <a:lnTo>
                    <a:pt x="614636" y="152400"/>
                  </a:lnTo>
                  <a:close/>
                </a:path>
                <a:path w="2609215" h="1422400">
                  <a:moveTo>
                    <a:pt x="1994277" y="152400"/>
                  </a:moveTo>
                  <a:lnTo>
                    <a:pt x="1994741" y="165100"/>
                  </a:lnTo>
                  <a:lnTo>
                    <a:pt x="2000831" y="165100"/>
                  </a:lnTo>
                  <a:lnTo>
                    <a:pt x="1994277" y="152400"/>
                  </a:lnTo>
                  <a:close/>
                </a:path>
                <a:path w="2609215" h="1422400">
                  <a:moveTo>
                    <a:pt x="2093996" y="139700"/>
                  </a:moveTo>
                  <a:lnTo>
                    <a:pt x="2018248" y="139700"/>
                  </a:lnTo>
                  <a:lnTo>
                    <a:pt x="2023638" y="152400"/>
                  </a:lnTo>
                  <a:lnTo>
                    <a:pt x="2021934" y="152400"/>
                  </a:lnTo>
                  <a:lnTo>
                    <a:pt x="2014075" y="165100"/>
                  </a:lnTo>
                  <a:lnTo>
                    <a:pt x="2131428" y="165100"/>
                  </a:lnTo>
                  <a:lnTo>
                    <a:pt x="2108935" y="152363"/>
                  </a:lnTo>
                  <a:lnTo>
                    <a:pt x="2093996" y="139700"/>
                  </a:lnTo>
                  <a:close/>
                </a:path>
                <a:path w="2609215" h="1422400">
                  <a:moveTo>
                    <a:pt x="593022" y="139700"/>
                  </a:moveTo>
                  <a:lnTo>
                    <a:pt x="506186" y="139700"/>
                  </a:lnTo>
                  <a:lnTo>
                    <a:pt x="505498" y="152400"/>
                  </a:lnTo>
                  <a:lnTo>
                    <a:pt x="591819" y="152400"/>
                  </a:lnTo>
                  <a:lnTo>
                    <a:pt x="593022" y="139700"/>
                  </a:lnTo>
                  <a:close/>
                </a:path>
                <a:path w="2609215" h="1422400">
                  <a:moveTo>
                    <a:pt x="615508" y="139700"/>
                  </a:moveTo>
                  <a:lnTo>
                    <a:pt x="593022" y="139700"/>
                  </a:lnTo>
                  <a:lnTo>
                    <a:pt x="594940" y="152400"/>
                  </a:lnTo>
                  <a:lnTo>
                    <a:pt x="611105" y="152400"/>
                  </a:lnTo>
                  <a:lnTo>
                    <a:pt x="615508" y="139700"/>
                  </a:lnTo>
                  <a:close/>
                </a:path>
                <a:path w="2609215" h="1422400">
                  <a:moveTo>
                    <a:pt x="625797" y="139700"/>
                  </a:moveTo>
                  <a:lnTo>
                    <a:pt x="619286" y="139700"/>
                  </a:lnTo>
                  <a:lnTo>
                    <a:pt x="614259" y="152400"/>
                  </a:lnTo>
                  <a:lnTo>
                    <a:pt x="617608" y="152400"/>
                  </a:lnTo>
                  <a:lnTo>
                    <a:pt x="625797" y="139700"/>
                  </a:lnTo>
                  <a:close/>
                </a:path>
                <a:path w="2609215" h="1422400">
                  <a:moveTo>
                    <a:pt x="640394" y="139700"/>
                  </a:moveTo>
                  <a:lnTo>
                    <a:pt x="630630" y="139700"/>
                  </a:lnTo>
                  <a:lnTo>
                    <a:pt x="629253" y="152400"/>
                  </a:lnTo>
                  <a:lnTo>
                    <a:pt x="635871" y="152400"/>
                  </a:lnTo>
                  <a:lnTo>
                    <a:pt x="640394" y="139700"/>
                  </a:lnTo>
                  <a:close/>
                </a:path>
                <a:path w="2609215" h="1422400">
                  <a:moveTo>
                    <a:pt x="660529" y="139700"/>
                  </a:moveTo>
                  <a:lnTo>
                    <a:pt x="641659" y="139700"/>
                  </a:lnTo>
                  <a:lnTo>
                    <a:pt x="640029" y="152400"/>
                  </a:lnTo>
                  <a:lnTo>
                    <a:pt x="648271" y="152400"/>
                  </a:lnTo>
                  <a:lnTo>
                    <a:pt x="660529" y="139700"/>
                  </a:lnTo>
                  <a:close/>
                </a:path>
                <a:path w="2609215" h="1422400">
                  <a:moveTo>
                    <a:pt x="1958438" y="139700"/>
                  </a:moveTo>
                  <a:lnTo>
                    <a:pt x="1950061" y="139700"/>
                  </a:lnTo>
                  <a:lnTo>
                    <a:pt x="1956422" y="152400"/>
                  </a:lnTo>
                  <a:lnTo>
                    <a:pt x="1958438" y="139700"/>
                  </a:lnTo>
                  <a:close/>
                </a:path>
                <a:path w="2609215" h="1422400">
                  <a:moveTo>
                    <a:pt x="1987948" y="152363"/>
                  </a:moveTo>
                  <a:close/>
                </a:path>
                <a:path w="2609215" h="1422400">
                  <a:moveTo>
                    <a:pt x="2013304" y="139700"/>
                  </a:moveTo>
                  <a:lnTo>
                    <a:pt x="2001286" y="139700"/>
                  </a:lnTo>
                  <a:lnTo>
                    <a:pt x="2006753" y="152400"/>
                  </a:lnTo>
                  <a:lnTo>
                    <a:pt x="2023638" y="152400"/>
                  </a:lnTo>
                  <a:lnTo>
                    <a:pt x="2013304" y="139700"/>
                  </a:lnTo>
                  <a:close/>
                </a:path>
                <a:path w="2609215" h="1422400">
                  <a:moveTo>
                    <a:pt x="1993714" y="139700"/>
                  </a:moveTo>
                  <a:lnTo>
                    <a:pt x="1987564" y="139700"/>
                  </a:lnTo>
                  <a:lnTo>
                    <a:pt x="1987948" y="152363"/>
                  </a:lnTo>
                  <a:lnTo>
                    <a:pt x="1993714" y="139700"/>
                  </a:lnTo>
                  <a:close/>
                </a:path>
                <a:path w="2609215" h="1422400">
                  <a:moveTo>
                    <a:pt x="666830" y="127000"/>
                  </a:moveTo>
                  <a:lnTo>
                    <a:pt x="546136" y="127000"/>
                  </a:lnTo>
                  <a:lnTo>
                    <a:pt x="543802" y="139700"/>
                  </a:lnTo>
                  <a:lnTo>
                    <a:pt x="663032" y="139700"/>
                  </a:lnTo>
                  <a:lnTo>
                    <a:pt x="666830" y="127000"/>
                  </a:lnTo>
                  <a:close/>
                </a:path>
                <a:path w="2609215" h="1422400">
                  <a:moveTo>
                    <a:pt x="681816" y="134296"/>
                  </a:moveTo>
                  <a:lnTo>
                    <a:pt x="679834" y="139700"/>
                  </a:lnTo>
                  <a:lnTo>
                    <a:pt x="684645" y="139700"/>
                  </a:lnTo>
                  <a:lnTo>
                    <a:pt x="681816" y="134296"/>
                  </a:lnTo>
                  <a:close/>
                </a:path>
                <a:path w="2609215" h="1422400">
                  <a:moveTo>
                    <a:pt x="1901393" y="127000"/>
                  </a:moveTo>
                  <a:lnTo>
                    <a:pt x="1893257" y="127000"/>
                  </a:lnTo>
                  <a:lnTo>
                    <a:pt x="1894608" y="139700"/>
                  </a:lnTo>
                  <a:lnTo>
                    <a:pt x="1901393" y="127000"/>
                  </a:lnTo>
                  <a:close/>
                </a:path>
                <a:path w="2609215" h="1422400">
                  <a:moveTo>
                    <a:pt x="1917146" y="127000"/>
                  </a:moveTo>
                  <a:lnTo>
                    <a:pt x="1914450" y="127000"/>
                  </a:lnTo>
                  <a:lnTo>
                    <a:pt x="1922596" y="139700"/>
                  </a:lnTo>
                  <a:lnTo>
                    <a:pt x="1917146" y="127000"/>
                  </a:lnTo>
                  <a:close/>
                </a:path>
                <a:path w="2609215" h="1422400">
                  <a:moveTo>
                    <a:pt x="1955346" y="127000"/>
                  </a:moveTo>
                  <a:lnTo>
                    <a:pt x="1937092" y="127000"/>
                  </a:lnTo>
                  <a:lnTo>
                    <a:pt x="1933180" y="139700"/>
                  </a:lnTo>
                  <a:lnTo>
                    <a:pt x="1947308" y="139700"/>
                  </a:lnTo>
                  <a:lnTo>
                    <a:pt x="1955346" y="127000"/>
                  </a:lnTo>
                  <a:close/>
                </a:path>
                <a:path w="2609215" h="1422400">
                  <a:moveTo>
                    <a:pt x="2067450" y="127000"/>
                  </a:moveTo>
                  <a:lnTo>
                    <a:pt x="1955346" y="127000"/>
                  </a:lnTo>
                  <a:lnTo>
                    <a:pt x="1958039" y="139700"/>
                  </a:lnTo>
                  <a:lnTo>
                    <a:pt x="2065430" y="139700"/>
                  </a:lnTo>
                  <a:lnTo>
                    <a:pt x="2067450" y="127000"/>
                  </a:lnTo>
                  <a:close/>
                </a:path>
                <a:path w="2609215" h="1422400">
                  <a:moveTo>
                    <a:pt x="684493" y="127000"/>
                  </a:moveTo>
                  <a:lnTo>
                    <a:pt x="677995" y="127000"/>
                  </a:lnTo>
                  <a:lnTo>
                    <a:pt x="681816" y="134296"/>
                  </a:lnTo>
                  <a:lnTo>
                    <a:pt x="684493" y="127000"/>
                  </a:lnTo>
                  <a:close/>
                </a:path>
                <a:path w="2609215" h="1422400">
                  <a:moveTo>
                    <a:pt x="587799" y="114300"/>
                  </a:moveTo>
                  <a:lnTo>
                    <a:pt x="577959" y="114300"/>
                  </a:lnTo>
                  <a:lnTo>
                    <a:pt x="566465" y="127000"/>
                  </a:lnTo>
                  <a:lnTo>
                    <a:pt x="582113" y="127000"/>
                  </a:lnTo>
                  <a:lnTo>
                    <a:pt x="587799" y="114300"/>
                  </a:lnTo>
                  <a:close/>
                </a:path>
                <a:path w="2609215" h="1422400">
                  <a:moveTo>
                    <a:pt x="703258" y="114300"/>
                  </a:moveTo>
                  <a:lnTo>
                    <a:pt x="592605" y="114300"/>
                  </a:lnTo>
                  <a:lnTo>
                    <a:pt x="591355" y="127000"/>
                  </a:lnTo>
                  <a:lnTo>
                    <a:pt x="692128" y="127000"/>
                  </a:lnTo>
                  <a:lnTo>
                    <a:pt x="703258" y="114300"/>
                  </a:lnTo>
                  <a:close/>
                </a:path>
                <a:path w="2609215" h="1422400">
                  <a:moveTo>
                    <a:pt x="710923" y="114300"/>
                  </a:moveTo>
                  <a:lnTo>
                    <a:pt x="705989" y="127000"/>
                  </a:lnTo>
                  <a:lnTo>
                    <a:pt x="712507" y="127000"/>
                  </a:lnTo>
                  <a:lnTo>
                    <a:pt x="710923" y="114300"/>
                  </a:lnTo>
                  <a:close/>
                </a:path>
                <a:path w="2609215" h="1422400">
                  <a:moveTo>
                    <a:pt x="731215" y="114300"/>
                  </a:moveTo>
                  <a:lnTo>
                    <a:pt x="716517" y="114300"/>
                  </a:lnTo>
                  <a:lnTo>
                    <a:pt x="719565" y="127000"/>
                  </a:lnTo>
                  <a:lnTo>
                    <a:pt x="731215" y="114300"/>
                  </a:lnTo>
                  <a:close/>
                </a:path>
                <a:path w="2609215" h="1422400">
                  <a:moveTo>
                    <a:pt x="1870746" y="114300"/>
                  </a:moveTo>
                  <a:lnTo>
                    <a:pt x="1867404" y="114300"/>
                  </a:lnTo>
                  <a:lnTo>
                    <a:pt x="1869803" y="127000"/>
                  </a:lnTo>
                  <a:lnTo>
                    <a:pt x="1870746" y="114300"/>
                  </a:lnTo>
                  <a:close/>
                </a:path>
                <a:path w="2609215" h="1422400">
                  <a:moveTo>
                    <a:pt x="1920354" y="114300"/>
                  </a:moveTo>
                  <a:lnTo>
                    <a:pt x="1883710" y="114300"/>
                  </a:lnTo>
                  <a:lnTo>
                    <a:pt x="1889644" y="127000"/>
                  </a:lnTo>
                  <a:lnTo>
                    <a:pt x="1914450" y="127000"/>
                  </a:lnTo>
                  <a:lnTo>
                    <a:pt x="1920354" y="114300"/>
                  </a:lnTo>
                  <a:close/>
                </a:path>
                <a:path w="2609215" h="1422400">
                  <a:moveTo>
                    <a:pt x="2011442" y="114300"/>
                  </a:moveTo>
                  <a:lnTo>
                    <a:pt x="1930576" y="114300"/>
                  </a:lnTo>
                  <a:lnTo>
                    <a:pt x="1935381" y="127000"/>
                  </a:lnTo>
                  <a:lnTo>
                    <a:pt x="2018909" y="127000"/>
                  </a:lnTo>
                  <a:lnTo>
                    <a:pt x="2011442" y="114300"/>
                  </a:lnTo>
                  <a:close/>
                </a:path>
                <a:path w="2609215" h="1422400">
                  <a:moveTo>
                    <a:pt x="638122" y="101600"/>
                  </a:moveTo>
                  <a:lnTo>
                    <a:pt x="618868" y="101600"/>
                  </a:lnTo>
                  <a:lnTo>
                    <a:pt x="609212" y="114300"/>
                  </a:lnTo>
                  <a:lnTo>
                    <a:pt x="637442" y="114300"/>
                  </a:lnTo>
                  <a:lnTo>
                    <a:pt x="638122" y="101600"/>
                  </a:lnTo>
                  <a:close/>
                </a:path>
                <a:path w="2609215" h="1422400">
                  <a:moveTo>
                    <a:pt x="652342" y="101600"/>
                  </a:moveTo>
                  <a:lnTo>
                    <a:pt x="638122" y="101600"/>
                  </a:lnTo>
                  <a:lnTo>
                    <a:pt x="637442" y="114300"/>
                  </a:lnTo>
                  <a:lnTo>
                    <a:pt x="660782" y="114300"/>
                  </a:lnTo>
                  <a:lnTo>
                    <a:pt x="652342" y="101600"/>
                  </a:lnTo>
                  <a:close/>
                </a:path>
                <a:path w="2609215" h="1422400">
                  <a:moveTo>
                    <a:pt x="748129" y="101600"/>
                  </a:moveTo>
                  <a:lnTo>
                    <a:pt x="674168" y="101600"/>
                  </a:lnTo>
                  <a:lnTo>
                    <a:pt x="669455" y="114300"/>
                  </a:lnTo>
                  <a:lnTo>
                    <a:pt x="745140" y="114300"/>
                  </a:lnTo>
                  <a:lnTo>
                    <a:pt x="748129" y="101600"/>
                  </a:lnTo>
                  <a:close/>
                </a:path>
                <a:path w="2609215" h="1422400">
                  <a:moveTo>
                    <a:pt x="762218" y="101600"/>
                  </a:moveTo>
                  <a:lnTo>
                    <a:pt x="752202" y="101600"/>
                  </a:lnTo>
                  <a:lnTo>
                    <a:pt x="750297" y="114300"/>
                  </a:lnTo>
                  <a:lnTo>
                    <a:pt x="754508" y="114300"/>
                  </a:lnTo>
                  <a:lnTo>
                    <a:pt x="762218" y="101600"/>
                  </a:lnTo>
                  <a:close/>
                </a:path>
                <a:path w="2609215" h="1422400">
                  <a:moveTo>
                    <a:pt x="779825" y="101600"/>
                  </a:moveTo>
                  <a:lnTo>
                    <a:pt x="762736" y="101600"/>
                  </a:lnTo>
                  <a:lnTo>
                    <a:pt x="761057" y="114300"/>
                  </a:lnTo>
                  <a:lnTo>
                    <a:pt x="777615" y="114300"/>
                  </a:lnTo>
                  <a:lnTo>
                    <a:pt x="779825" y="101600"/>
                  </a:lnTo>
                  <a:close/>
                </a:path>
                <a:path w="2609215" h="1422400">
                  <a:moveTo>
                    <a:pt x="790516" y="101600"/>
                  </a:moveTo>
                  <a:lnTo>
                    <a:pt x="789911" y="101600"/>
                  </a:lnTo>
                  <a:lnTo>
                    <a:pt x="785738" y="114300"/>
                  </a:lnTo>
                  <a:lnTo>
                    <a:pt x="790516" y="101600"/>
                  </a:lnTo>
                  <a:close/>
                </a:path>
                <a:path w="2609215" h="1422400">
                  <a:moveTo>
                    <a:pt x="1948446" y="88900"/>
                  </a:moveTo>
                  <a:lnTo>
                    <a:pt x="1812710" y="88900"/>
                  </a:lnTo>
                  <a:lnTo>
                    <a:pt x="1808401" y="101600"/>
                  </a:lnTo>
                  <a:lnTo>
                    <a:pt x="1815322" y="114300"/>
                  </a:lnTo>
                  <a:lnTo>
                    <a:pt x="1823936" y="114300"/>
                  </a:lnTo>
                  <a:lnTo>
                    <a:pt x="1829026" y="101600"/>
                  </a:lnTo>
                  <a:lnTo>
                    <a:pt x="1954608" y="101600"/>
                  </a:lnTo>
                  <a:lnTo>
                    <a:pt x="1948446" y="88900"/>
                  </a:lnTo>
                  <a:close/>
                </a:path>
                <a:path w="2609215" h="1422400">
                  <a:moveTo>
                    <a:pt x="1837865" y="101600"/>
                  </a:moveTo>
                  <a:lnTo>
                    <a:pt x="1832816" y="101600"/>
                  </a:lnTo>
                  <a:lnTo>
                    <a:pt x="1837939" y="114300"/>
                  </a:lnTo>
                  <a:lnTo>
                    <a:pt x="1842950" y="114300"/>
                  </a:lnTo>
                  <a:lnTo>
                    <a:pt x="1837865" y="101600"/>
                  </a:lnTo>
                  <a:close/>
                </a:path>
                <a:path w="2609215" h="1422400">
                  <a:moveTo>
                    <a:pt x="1858634" y="101600"/>
                  </a:moveTo>
                  <a:lnTo>
                    <a:pt x="1844070" y="101600"/>
                  </a:lnTo>
                  <a:lnTo>
                    <a:pt x="1850291" y="114300"/>
                  </a:lnTo>
                  <a:lnTo>
                    <a:pt x="1852492" y="114300"/>
                  </a:lnTo>
                  <a:lnTo>
                    <a:pt x="1858634" y="101600"/>
                  </a:lnTo>
                  <a:close/>
                </a:path>
                <a:path w="2609215" h="1422400">
                  <a:moveTo>
                    <a:pt x="1989668" y="101600"/>
                  </a:moveTo>
                  <a:lnTo>
                    <a:pt x="1858634" y="101600"/>
                  </a:lnTo>
                  <a:lnTo>
                    <a:pt x="1862787" y="114300"/>
                  </a:lnTo>
                  <a:lnTo>
                    <a:pt x="2006531" y="114300"/>
                  </a:lnTo>
                  <a:lnTo>
                    <a:pt x="1989668" y="101600"/>
                  </a:lnTo>
                  <a:close/>
                </a:path>
                <a:path w="2609215" h="1422400">
                  <a:moveTo>
                    <a:pt x="810892" y="76200"/>
                  </a:moveTo>
                  <a:lnTo>
                    <a:pt x="734591" y="76200"/>
                  </a:lnTo>
                  <a:lnTo>
                    <a:pt x="732468" y="88900"/>
                  </a:lnTo>
                  <a:lnTo>
                    <a:pt x="657705" y="88900"/>
                  </a:lnTo>
                  <a:lnTo>
                    <a:pt x="643347" y="101600"/>
                  </a:lnTo>
                  <a:lnTo>
                    <a:pt x="800442" y="101600"/>
                  </a:lnTo>
                  <a:lnTo>
                    <a:pt x="813372" y="88900"/>
                  </a:lnTo>
                  <a:lnTo>
                    <a:pt x="813593" y="88329"/>
                  </a:lnTo>
                  <a:lnTo>
                    <a:pt x="810892" y="76200"/>
                  </a:lnTo>
                  <a:close/>
                </a:path>
                <a:path w="2609215" h="1422400">
                  <a:moveTo>
                    <a:pt x="939443" y="63500"/>
                  </a:moveTo>
                  <a:lnTo>
                    <a:pt x="815953" y="63500"/>
                  </a:lnTo>
                  <a:lnTo>
                    <a:pt x="818279" y="76200"/>
                  </a:lnTo>
                  <a:lnTo>
                    <a:pt x="813593" y="88329"/>
                  </a:lnTo>
                  <a:lnTo>
                    <a:pt x="813720" y="88900"/>
                  </a:lnTo>
                  <a:lnTo>
                    <a:pt x="823338" y="101600"/>
                  </a:lnTo>
                  <a:lnTo>
                    <a:pt x="832141" y="101600"/>
                  </a:lnTo>
                  <a:lnTo>
                    <a:pt x="832525" y="88900"/>
                  </a:lnTo>
                  <a:lnTo>
                    <a:pt x="837579" y="88900"/>
                  </a:lnTo>
                  <a:lnTo>
                    <a:pt x="854159" y="76200"/>
                  </a:lnTo>
                  <a:lnTo>
                    <a:pt x="921266" y="76200"/>
                  </a:lnTo>
                  <a:lnTo>
                    <a:pt x="939443" y="63500"/>
                  </a:lnTo>
                  <a:close/>
                </a:path>
                <a:path w="2609215" h="1422400">
                  <a:moveTo>
                    <a:pt x="850095" y="88900"/>
                  </a:moveTo>
                  <a:lnTo>
                    <a:pt x="833556" y="88900"/>
                  </a:lnTo>
                  <a:lnTo>
                    <a:pt x="837544" y="101600"/>
                  </a:lnTo>
                  <a:lnTo>
                    <a:pt x="845929" y="101600"/>
                  </a:lnTo>
                  <a:lnTo>
                    <a:pt x="848088" y="99671"/>
                  </a:lnTo>
                  <a:lnTo>
                    <a:pt x="850095" y="88900"/>
                  </a:lnTo>
                  <a:close/>
                </a:path>
                <a:path w="2609215" h="1422400">
                  <a:moveTo>
                    <a:pt x="853212" y="95094"/>
                  </a:moveTo>
                  <a:lnTo>
                    <a:pt x="848088" y="99671"/>
                  </a:lnTo>
                  <a:lnTo>
                    <a:pt x="847728" y="101600"/>
                  </a:lnTo>
                  <a:lnTo>
                    <a:pt x="853367" y="101600"/>
                  </a:lnTo>
                  <a:lnTo>
                    <a:pt x="853212" y="95094"/>
                  </a:lnTo>
                  <a:close/>
                </a:path>
                <a:path w="2609215" h="1422400">
                  <a:moveTo>
                    <a:pt x="1804019" y="88900"/>
                  </a:moveTo>
                  <a:lnTo>
                    <a:pt x="1780569" y="88900"/>
                  </a:lnTo>
                  <a:lnTo>
                    <a:pt x="1790560" y="101600"/>
                  </a:lnTo>
                  <a:lnTo>
                    <a:pt x="1804019" y="88900"/>
                  </a:lnTo>
                  <a:close/>
                </a:path>
                <a:path w="2609215" h="1422400">
                  <a:moveTo>
                    <a:pt x="1964750" y="88900"/>
                  </a:moveTo>
                  <a:lnTo>
                    <a:pt x="1966281" y="101600"/>
                  </a:lnTo>
                  <a:lnTo>
                    <a:pt x="1974143" y="101600"/>
                  </a:lnTo>
                  <a:lnTo>
                    <a:pt x="1964750" y="88900"/>
                  </a:lnTo>
                  <a:close/>
                </a:path>
                <a:path w="2609215" h="1422400">
                  <a:moveTo>
                    <a:pt x="860147" y="88900"/>
                  </a:moveTo>
                  <a:lnTo>
                    <a:pt x="853065" y="88900"/>
                  </a:lnTo>
                  <a:lnTo>
                    <a:pt x="853212" y="95094"/>
                  </a:lnTo>
                  <a:lnTo>
                    <a:pt x="860147" y="88900"/>
                  </a:lnTo>
                  <a:close/>
                </a:path>
                <a:path w="2609215" h="1422400">
                  <a:moveTo>
                    <a:pt x="727883" y="76200"/>
                  </a:moveTo>
                  <a:lnTo>
                    <a:pt x="692405" y="76200"/>
                  </a:lnTo>
                  <a:lnTo>
                    <a:pt x="687119" y="88900"/>
                  </a:lnTo>
                  <a:lnTo>
                    <a:pt x="732468" y="88900"/>
                  </a:lnTo>
                  <a:lnTo>
                    <a:pt x="727883" y="76200"/>
                  </a:lnTo>
                  <a:close/>
                </a:path>
                <a:path w="2609215" h="1422400">
                  <a:moveTo>
                    <a:pt x="868907" y="78168"/>
                  </a:moveTo>
                  <a:lnTo>
                    <a:pt x="855435" y="88900"/>
                  </a:lnTo>
                  <a:lnTo>
                    <a:pt x="863180" y="88900"/>
                  </a:lnTo>
                  <a:lnTo>
                    <a:pt x="868907" y="78168"/>
                  </a:lnTo>
                  <a:close/>
                </a:path>
                <a:path w="2609215" h="1422400">
                  <a:moveTo>
                    <a:pt x="878595" y="76200"/>
                  </a:moveTo>
                  <a:lnTo>
                    <a:pt x="871377" y="76200"/>
                  </a:lnTo>
                  <a:lnTo>
                    <a:pt x="870404" y="76975"/>
                  </a:lnTo>
                  <a:lnTo>
                    <a:pt x="877273" y="88900"/>
                  </a:lnTo>
                  <a:lnTo>
                    <a:pt x="878925" y="88900"/>
                  </a:lnTo>
                  <a:lnTo>
                    <a:pt x="878595" y="76200"/>
                  </a:lnTo>
                  <a:close/>
                </a:path>
                <a:path w="2609215" h="1422400">
                  <a:moveTo>
                    <a:pt x="887997" y="76200"/>
                  </a:moveTo>
                  <a:lnTo>
                    <a:pt x="880235" y="76200"/>
                  </a:lnTo>
                  <a:lnTo>
                    <a:pt x="882534" y="88900"/>
                  </a:lnTo>
                  <a:lnTo>
                    <a:pt x="888742" y="88900"/>
                  </a:lnTo>
                  <a:lnTo>
                    <a:pt x="887997" y="76200"/>
                  </a:lnTo>
                  <a:close/>
                </a:path>
                <a:path w="2609215" h="1422400">
                  <a:moveTo>
                    <a:pt x="1805220" y="76200"/>
                  </a:moveTo>
                  <a:lnTo>
                    <a:pt x="1723300" y="76200"/>
                  </a:lnTo>
                  <a:lnTo>
                    <a:pt x="1756004" y="88900"/>
                  </a:lnTo>
                  <a:lnTo>
                    <a:pt x="1821792" y="88900"/>
                  </a:lnTo>
                  <a:lnTo>
                    <a:pt x="1805220" y="76200"/>
                  </a:lnTo>
                  <a:close/>
                </a:path>
                <a:path w="2609215" h="1422400">
                  <a:moveTo>
                    <a:pt x="1905980" y="76200"/>
                  </a:moveTo>
                  <a:lnTo>
                    <a:pt x="1811291" y="76200"/>
                  </a:lnTo>
                  <a:lnTo>
                    <a:pt x="1821792" y="88900"/>
                  </a:lnTo>
                  <a:lnTo>
                    <a:pt x="1906509" y="88900"/>
                  </a:lnTo>
                  <a:lnTo>
                    <a:pt x="1905980" y="76200"/>
                  </a:lnTo>
                  <a:close/>
                </a:path>
                <a:path w="2609215" h="1422400">
                  <a:moveTo>
                    <a:pt x="1918942" y="76200"/>
                  </a:moveTo>
                  <a:lnTo>
                    <a:pt x="1908839" y="88900"/>
                  </a:lnTo>
                  <a:lnTo>
                    <a:pt x="1920241" y="88900"/>
                  </a:lnTo>
                  <a:lnTo>
                    <a:pt x="1918942" y="76200"/>
                  </a:lnTo>
                  <a:close/>
                </a:path>
                <a:path w="2609215" h="1422400">
                  <a:moveTo>
                    <a:pt x="828759" y="38100"/>
                  </a:moveTo>
                  <a:lnTo>
                    <a:pt x="817913" y="50800"/>
                  </a:lnTo>
                  <a:lnTo>
                    <a:pt x="811982" y="76200"/>
                  </a:lnTo>
                  <a:lnTo>
                    <a:pt x="810892" y="76200"/>
                  </a:lnTo>
                  <a:lnTo>
                    <a:pt x="813593" y="88329"/>
                  </a:lnTo>
                  <a:lnTo>
                    <a:pt x="818279" y="76200"/>
                  </a:lnTo>
                  <a:lnTo>
                    <a:pt x="815953" y="63500"/>
                  </a:lnTo>
                  <a:lnTo>
                    <a:pt x="996645" y="63500"/>
                  </a:lnTo>
                  <a:lnTo>
                    <a:pt x="998247" y="50800"/>
                  </a:lnTo>
                  <a:lnTo>
                    <a:pt x="843948" y="50800"/>
                  </a:lnTo>
                  <a:lnTo>
                    <a:pt x="844053" y="50362"/>
                  </a:lnTo>
                  <a:lnTo>
                    <a:pt x="828759" y="38100"/>
                  </a:lnTo>
                  <a:close/>
                </a:path>
                <a:path w="2609215" h="1422400">
                  <a:moveTo>
                    <a:pt x="869957" y="76200"/>
                  </a:moveTo>
                  <a:lnTo>
                    <a:pt x="868907" y="78168"/>
                  </a:lnTo>
                  <a:lnTo>
                    <a:pt x="870404" y="76975"/>
                  </a:lnTo>
                  <a:lnTo>
                    <a:pt x="869957" y="76200"/>
                  </a:lnTo>
                  <a:close/>
                </a:path>
                <a:path w="2609215" h="1422400">
                  <a:moveTo>
                    <a:pt x="747313" y="63500"/>
                  </a:moveTo>
                  <a:lnTo>
                    <a:pt x="744428" y="63500"/>
                  </a:lnTo>
                  <a:lnTo>
                    <a:pt x="740483" y="76200"/>
                  </a:lnTo>
                  <a:lnTo>
                    <a:pt x="750025" y="76200"/>
                  </a:lnTo>
                  <a:lnTo>
                    <a:pt x="747313" y="63500"/>
                  </a:lnTo>
                  <a:close/>
                </a:path>
                <a:path w="2609215" h="1422400">
                  <a:moveTo>
                    <a:pt x="814948" y="63500"/>
                  </a:moveTo>
                  <a:lnTo>
                    <a:pt x="751360" y="63500"/>
                  </a:lnTo>
                  <a:lnTo>
                    <a:pt x="750025" y="76200"/>
                  </a:lnTo>
                  <a:lnTo>
                    <a:pt x="811982" y="76200"/>
                  </a:lnTo>
                  <a:lnTo>
                    <a:pt x="814948" y="63500"/>
                  </a:lnTo>
                  <a:close/>
                </a:path>
                <a:path w="2609215" h="1422400">
                  <a:moveTo>
                    <a:pt x="948855" y="63500"/>
                  </a:moveTo>
                  <a:lnTo>
                    <a:pt x="939443" y="63500"/>
                  </a:lnTo>
                  <a:lnTo>
                    <a:pt x="941392" y="76200"/>
                  </a:lnTo>
                  <a:lnTo>
                    <a:pt x="950787" y="76200"/>
                  </a:lnTo>
                  <a:lnTo>
                    <a:pt x="948855" y="63500"/>
                  </a:lnTo>
                  <a:close/>
                </a:path>
                <a:path w="2609215" h="1422400">
                  <a:moveTo>
                    <a:pt x="983713" y="63500"/>
                  </a:moveTo>
                  <a:lnTo>
                    <a:pt x="979201" y="63500"/>
                  </a:lnTo>
                  <a:lnTo>
                    <a:pt x="978185" y="76200"/>
                  </a:lnTo>
                  <a:lnTo>
                    <a:pt x="983713" y="63500"/>
                  </a:lnTo>
                  <a:close/>
                </a:path>
                <a:path w="2609215" h="1422400">
                  <a:moveTo>
                    <a:pt x="1007941" y="63500"/>
                  </a:moveTo>
                  <a:lnTo>
                    <a:pt x="991201" y="63500"/>
                  </a:lnTo>
                  <a:lnTo>
                    <a:pt x="1002753" y="76200"/>
                  </a:lnTo>
                  <a:lnTo>
                    <a:pt x="1007941" y="63500"/>
                  </a:lnTo>
                  <a:close/>
                </a:path>
                <a:path w="2609215" h="1422400">
                  <a:moveTo>
                    <a:pt x="1616354" y="63500"/>
                  </a:moveTo>
                  <a:lnTo>
                    <a:pt x="1610372" y="76200"/>
                  </a:lnTo>
                  <a:lnTo>
                    <a:pt x="1622578" y="76200"/>
                  </a:lnTo>
                  <a:lnTo>
                    <a:pt x="1616354" y="63500"/>
                  </a:lnTo>
                  <a:close/>
                </a:path>
                <a:path w="2609215" h="1422400">
                  <a:moveTo>
                    <a:pt x="1643931" y="63500"/>
                  </a:moveTo>
                  <a:lnTo>
                    <a:pt x="1636216" y="63500"/>
                  </a:lnTo>
                  <a:lnTo>
                    <a:pt x="1648478" y="76200"/>
                  </a:lnTo>
                  <a:lnTo>
                    <a:pt x="1652317" y="69723"/>
                  </a:lnTo>
                  <a:lnTo>
                    <a:pt x="1643931" y="63500"/>
                  </a:lnTo>
                  <a:close/>
                </a:path>
                <a:path w="2609215" h="1422400">
                  <a:moveTo>
                    <a:pt x="1654967" y="65253"/>
                  </a:moveTo>
                  <a:lnTo>
                    <a:pt x="1652317" y="69723"/>
                  </a:lnTo>
                  <a:lnTo>
                    <a:pt x="1661044" y="76200"/>
                  </a:lnTo>
                  <a:lnTo>
                    <a:pt x="1668749" y="76200"/>
                  </a:lnTo>
                  <a:lnTo>
                    <a:pt x="1654967" y="65253"/>
                  </a:lnTo>
                  <a:close/>
                </a:path>
                <a:path w="2609215" h="1422400">
                  <a:moveTo>
                    <a:pt x="1695734" y="63500"/>
                  </a:moveTo>
                  <a:lnTo>
                    <a:pt x="1686511" y="63500"/>
                  </a:lnTo>
                  <a:lnTo>
                    <a:pt x="1682530" y="76200"/>
                  </a:lnTo>
                  <a:lnTo>
                    <a:pt x="1694865" y="76200"/>
                  </a:lnTo>
                  <a:lnTo>
                    <a:pt x="1695734" y="63500"/>
                  </a:lnTo>
                  <a:close/>
                </a:path>
                <a:path w="2609215" h="1422400">
                  <a:moveTo>
                    <a:pt x="1710697" y="63500"/>
                  </a:moveTo>
                  <a:lnTo>
                    <a:pt x="1695734" y="63500"/>
                  </a:lnTo>
                  <a:lnTo>
                    <a:pt x="1694865" y="76200"/>
                  </a:lnTo>
                  <a:lnTo>
                    <a:pt x="1707300" y="76200"/>
                  </a:lnTo>
                  <a:lnTo>
                    <a:pt x="1711106" y="71053"/>
                  </a:lnTo>
                  <a:lnTo>
                    <a:pt x="1710697" y="63500"/>
                  </a:lnTo>
                  <a:close/>
                </a:path>
                <a:path w="2609215" h="1422400">
                  <a:moveTo>
                    <a:pt x="1735863" y="38100"/>
                  </a:moveTo>
                  <a:lnTo>
                    <a:pt x="1717908" y="38100"/>
                  </a:lnTo>
                  <a:lnTo>
                    <a:pt x="1715766" y="42588"/>
                  </a:lnTo>
                  <a:lnTo>
                    <a:pt x="1718542" y="50362"/>
                  </a:lnTo>
                  <a:lnTo>
                    <a:pt x="1718664" y="51013"/>
                  </a:lnTo>
                  <a:lnTo>
                    <a:pt x="1716693" y="63500"/>
                  </a:lnTo>
                  <a:lnTo>
                    <a:pt x="1711106" y="71053"/>
                  </a:lnTo>
                  <a:lnTo>
                    <a:pt x="1711385" y="76200"/>
                  </a:lnTo>
                  <a:lnTo>
                    <a:pt x="1823856" y="76200"/>
                  </a:lnTo>
                  <a:lnTo>
                    <a:pt x="1822037" y="63500"/>
                  </a:lnTo>
                  <a:lnTo>
                    <a:pt x="1787103" y="63500"/>
                  </a:lnTo>
                  <a:lnTo>
                    <a:pt x="1785052" y="50800"/>
                  </a:lnTo>
                  <a:lnTo>
                    <a:pt x="1741784" y="50800"/>
                  </a:lnTo>
                  <a:lnTo>
                    <a:pt x="1735863" y="38100"/>
                  </a:lnTo>
                  <a:close/>
                </a:path>
                <a:path w="2609215" h="1422400">
                  <a:moveTo>
                    <a:pt x="1845601" y="63500"/>
                  </a:moveTo>
                  <a:lnTo>
                    <a:pt x="1830011" y="63500"/>
                  </a:lnTo>
                  <a:lnTo>
                    <a:pt x="1823856" y="76200"/>
                  </a:lnTo>
                  <a:lnTo>
                    <a:pt x="1857918" y="76200"/>
                  </a:lnTo>
                  <a:lnTo>
                    <a:pt x="1845601" y="63500"/>
                  </a:lnTo>
                  <a:close/>
                </a:path>
                <a:path w="2609215" h="1422400">
                  <a:moveTo>
                    <a:pt x="1881738" y="63500"/>
                  </a:moveTo>
                  <a:lnTo>
                    <a:pt x="1877924" y="76200"/>
                  </a:lnTo>
                  <a:lnTo>
                    <a:pt x="1878964" y="76200"/>
                  </a:lnTo>
                  <a:lnTo>
                    <a:pt x="1881738" y="63500"/>
                  </a:lnTo>
                  <a:close/>
                </a:path>
                <a:path w="2609215" h="1422400">
                  <a:moveTo>
                    <a:pt x="1715766" y="42588"/>
                  </a:moveTo>
                  <a:lnTo>
                    <a:pt x="1711846" y="50800"/>
                  </a:lnTo>
                  <a:lnTo>
                    <a:pt x="1709408" y="50800"/>
                  </a:lnTo>
                  <a:lnTo>
                    <a:pt x="1711671" y="63500"/>
                  </a:lnTo>
                  <a:lnTo>
                    <a:pt x="1710697" y="63500"/>
                  </a:lnTo>
                  <a:lnTo>
                    <a:pt x="1711106" y="71053"/>
                  </a:lnTo>
                  <a:lnTo>
                    <a:pt x="1716693" y="63500"/>
                  </a:lnTo>
                  <a:lnTo>
                    <a:pt x="1718698" y="50800"/>
                  </a:lnTo>
                  <a:lnTo>
                    <a:pt x="1715766" y="42588"/>
                  </a:lnTo>
                  <a:close/>
                </a:path>
                <a:path w="2609215" h="1422400">
                  <a:moveTo>
                    <a:pt x="1656007" y="63500"/>
                  </a:moveTo>
                  <a:lnTo>
                    <a:pt x="1652760" y="63500"/>
                  </a:lnTo>
                  <a:lnTo>
                    <a:pt x="1654967" y="65253"/>
                  </a:lnTo>
                  <a:lnTo>
                    <a:pt x="1656007" y="63500"/>
                  </a:lnTo>
                  <a:close/>
                </a:path>
                <a:path w="2609215" h="1422400">
                  <a:moveTo>
                    <a:pt x="802818" y="50800"/>
                  </a:moveTo>
                  <a:lnTo>
                    <a:pt x="792242" y="50800"/>
                  </a:lnTo>
                  <a:lnTo>
                    <a:pt x="780211" y="63500"/>
                  </a:lnTo>
                  <a:lnTo>
                    <a:pt x="807185" y="63500"/>
                  </a:lnTo>
                  <a:lnTo>
                    <a:pt x="802818" y="50800"/>
                  </a:lnTo>
                  <a:close/>
                </a:path>
                <a:path w="2609215" h="1422400">
                  <a:moveTo>
                    <a:pt x="1009264" y="50800"/>
                  </a:moveTo>
                  <a:lnTo>
                    <a:pt x="1003493" y="50800"/>
                  </a:lnTo>
                  <a:lnTo>
                    <a:pt x="996645" y="63500"/>
                  </a:lnTo>
                  <a:lnTo>
                    <a:pt x="1010391" y="63500"/>
                  </a:lnTo>
                  <a:lnTo>
                    <a:pt x="1009264" y="50800"/>
                  </a:lnTo>
                  <a:close/>
                </a:path>
                <a:path w="2609215" h="1422400">
                  <a:moveTo>
                    <a:pt x="1061503" y="50800"/>
                  </a:moveTo>
                  <a:lnTo>
                    <a:pt x="1026508" y="50800"/>
                  </a:lnTo>
                  <a:lnTo>
                    <a:pt x="1027410" y="63500"/>
                  </a:lnTo>
                  <a:lnTo>
                    <a:pt x="1058015" y="63500"/>
                  </a:lnTo>
                  <a:lnTo>
                    <a:pt x="1061531" y="51013"/>
                  </a:lnTo>
                  <a:lnTo>
                    <a:pt x="1061503" y="50800"/>
                  </a:lnTo>
                  <a:close/>
                </a:path>
                <a:path w="2609215" h="1422400">
                  <a:moveTo>
                    <a:pt x="1076429" y="50800"/>
                  </a:moveTo>
                  <a:lnTo>
                    <a:pt x="1061592" y="50800"/>
                  </a:lnTo>
                  <a:lnTo>
                    <a:pt x="1061531" y="51013"/>
                  </a:lnTo>
                  <a:lnTo>
                    <a:pt x="1063176" y="63500"/>
                  </a:lnTo>
                  <a:lnTo>
                    <a:pt x="1072036" y="63500"/>
                  </a:lnTo>
                  <a:lnTo>
                    <a:pt x="1076429" y="50800"/>
                  </a:lnTo>
                  <a:close/>
                </a:path>
                <a:path w="2609215" h="1422400">
                  <a:moveTo>
                    <a:pt x="1131343" y="50800"/>
                  </a:moveTo>
                  <a:lnTo>
                    <a:pt x="1121940" y="50800"/>
                  </a:lnTo>
                  <a:lnTo>
                    <a:pt x="1127238" y="63500"/>
                  </a:lnTo>
                  <a:lnTo>
                    <a:pt x="1131343" y="50800"/>
                  </a:lnTo>
                  <a:close/>
                </a:path>
                <a:path w="2609215" h="1422400">
                  <a:moveTo>
                    <a:pt x="1488557" y="50800"/>
                  </a:moveTo>
                  <a:lnTo>
                    <a:pt x="1482125" y="50800"/>
                  </a:lnTo>
                  <a:lnTo>
                    <a:pt x="1488329" y="63500"/>
                  </a:lnTo>
                  <a:lnTo>
                    <a:pt x="1494647" y="63500"/>
                  </a:lnTo>
                  <a:lnTo>
                    <a:pt x="1488557" y="50800"/>
                  </a:lnTo>
                  <a:close/>
                </a:path>
                <a:path w="2609215" h="1422400">
                  <a:moveTo>
                    <a:pt x="1524792" y="50800"/>
                  </a:moveTo>
                  <a:lnTo>
                    <a:pt x="1506305" y="50800"/>
                  </a:lnTo>
                  <a:lnTo>
                    <a:pt x="1510521" y="63500"/>
                  </a:lnTo>
                  <a:lnTo>
                    <a:pt x="1531666" y="63500"/>
                  </a:lnTo>
                  <a:lnTo>
                    <a:pt x="1524792" y="50800"/>
                  </a:lnTo>
                  <a:close/>
                </a:path>
                <a:path w="2609215" h="1422400">
                  <a:moveTo>
                    <a:pt x="1545163" y="50800"/>
                  </a:moveTo>
                  <a:lnTo>
                    <a:pt x="1536490" y="50800"/>
                  </a:lnTo>
                  <a:lnTo>
                    <a:pt x="1531666" y="63500"/>
                  </a:lnTo>
                  <a:lnTo>
                    <a:pt x="1540310" y="63500"/>
                  </a:lnTo>
                  <a:lnTo>
                    <a:pt x="1545163" y="50800"/>
                  </a:lnTo>
                  <a:close/>
                </a:path>
                <a:path w="2609215" h="1422400">
                  <a:moveTo>
                    <a:pt x="1556416" y="50800"/>
                  </a:moveTo>
                  <a:lnTo>
                    <a:pt x="1548681" y="50800"/>
                  </a:lnTo>
                  <a:lnTo>
                    <a:pt x="1558859" y="63500"/>
                  </a:lnTo>
                  <a:lnTo>
                    <a:pt x="1556416" y="50800"/>
                  </a:lnTo>
                  <a:close/>
                </a:path>
                <a:path w="2609215" h="1422400">
                  <a:moveTo>
                    <a:pt x="1579318" y="50800"/>
                  </a:moveTo>
                  <a:lnTo>
                    <a:pt x="1562090" y="50800"/>
                  </a:lnTo>
                  <a:lnTo>
                    <a:pt x="1567231" y="63500"/>
                  </a:lnTo>
                  <a:lnTo>
                    <a:pt x="1579046" y="63500"/>
                  </a:lnTo>
                  <a:lnTo>
                    <a:pt x="1579318" y="50800"/>
                  </a:lnTo>
                  <a:close/>
                </a:path>
                <a:path w="2609215" h="1422400">
                  <a:moveTo>
                    <a:pt x="1709408" y="50800"/>
                  </a:moveTo>
                  <a:lnTo>
                    <a:pt x="1592470" y="50800"/>
                  </a:lnTo>
                  <a:lnTo>
                    <a:pt x="1605819" y="63500"/>
                  </a:lnTo>
                  <a:lnTo>
                    <a:pt x="1711671" y="63500"/>
                  </a:lnTo>
                  <a:lnTo>
                    <a:pt x="1709408" y="50800"/>
                  </a:lnTo>
                  <a:close/>
                </a:path>
                <a:path w="2609215" h="1422400">
                  <a:moveTo>
                    <a:pt x="1808533" y="50800"/>
                  </a:moveTo>
                  <a:lnTo>
                    <a:pt x="1789212" y="50800"/>
                  </a:lnTo>
                  <a:lnTo>
                    <a:pt x="1792317" y="63500"/>
                  </a:lnTo>
                  <a:lnTo>
                    <a:pt x="1816636" y="63500"/>
                  </a:lnTo>
                  <a:lnTo>
                    <a:pt x="1808533" y="50800"/>
                  </a:lnTo>
                  <a:close/>
                </a:path>
                <a:path w="2609215" h="1422400">
                  <a:moveTo>
                    <a:pt x="1061592" y="50800"/>
                  </a:moveTo>
                  <a:lnTo>
                    <a:pt x="1061531" y="51013"/>
                  </a:lnTo>
                  <a:lnTo>
                    <a:pt x="1061592" y="50800"/>
                  </a:lnTo>
                  <a:close/>
                </a:path>
                <a:path w="2609215" h="1422400">
                  <a:moveTo>
                    <a:pt x="846975" y="38100"/>
                  </a:moveTo>
                  <a:lnTo>
                    <a:pt x="844053" y="50362"/>
                  </a:lnTo>
                  <a:lnTo>
                    <a:pt x="844598" y="50800"/>
                  </a:lnTo>
                  <a:lnTo>
                    <a:pt x="850409" y="50800"/>
                  </a:lnTo>
                  <a:lnTo>
                    <a:pt x="850923" y="46041"/>
                  </a:lnTo>
                  <a:lnTo>
                    <a:pt x="846975" y="38100"/>
                  </a:lnTo>
                  <a:close/>
                </a:path>
                <a:path w="2609215" h="1422400">
                  <a:moveTo>
                    <a:pt x="866951" y="38100"/>
                  </a:moveTo>
                  <a:lnTo>
                    <a:pt x="851781" y="38100"/>
                  </a:lnTo>
                  <a:lnTo>
                    <a:pt x="850923" y="46041"/>
                  </a:lnTo>
                  <a:lnTo>
                    <a:pt x="853288" y="50800"/>
                  </a:lnTo>
                  <a:lnTo>
                    <a:pt x="862930" y="50800"/>
                  </a:lnTo>
                  <a:lnTo>
                    <a:pt x="866951" y="38100"/>
                  </a:lnTo>
                  <a:close/>
                </a:path>
                <a:path w="2609215" h="1422400">
                  <a:moveTo>
                    <a:pt x="1072308" y="38100"/>
                  </a:moveTo>
                  <a:lnTo>
                    <a:pt x="878504" y="38100"/>
                  </a:lnTo>
                  <a:lnTo>
                    <a:pt x="877914" y="50800"/>
                  </a:lnTo>
                  <a:lnTo>
                    <a:pt x="1067565" y="50800"/>
                  </a:lnTo>
                  <a:lnTo>
                    <a:pt x="1072308" y="38100"/>
                  </a:lnTo>
                  <a:close/>
                </a:path>
                <a:path w="2609215" h="1422400">
                  <a:moveTo>
                    <a:pt x="1125832" y="38100"/>
                  </a:moveTo>
                  <a:lnTo>
                    <a:pt x="1075529" y="38100"/>
                  </a:lnTo>
                  <a:lnTo>
                    <a:pt x="1067565" y="50800"/>
                  </a:lnTo>
                  <a:lnTo>
                    <a:pt x="1124504" y="50800"/>
                  </a:lnTo>
                  <a:lnTo>
                    <a:pt x="1125832" y="38100"/>
                  </a:lnTo>
                  <a:close/>
                </a:path>
                <a:path w="2609215" h="1422400">
                  <a:moveTo>
                    <a:pt x="1137148" y="38100"/>
                  </a:moveTo>
                  <a:lnTo>
                    <a:pt x="1125832" y="38100"/>
                  </a:lnTo>
                  <a:lnTo>
                    <a:pt x="1126034" y="50800"/>
                  </a:lnTo>
                  <a:lnTo>
                    <a:pt x="1137148" y="38100"/>
                  </a:lnTo>
                  <a:close/>
                </a:path>
                <a:path w="2609215" h="1422400">
                  <a:moveTo>
                    <a:pt x="1198973" y="38100"/>
                  </a:moveTo>
                  <a:lnTo>
                    <a:pt x="1169614" y="38100"/>
                  </a:lnTo>
                  <a:lnTo>
                    <a:pt x="1182848" y="50800"/>
                  </a:lnTo>
                  <a:lnTo>
                    <a:pt x="1195660" y="50800"/>
                  </a:lnTo>
                  <a:lnTo>
                    <a:pt x="1198973" y="38100"/>
                  </a:lnTo>
                  <a:close/>
                </a:path>
                <a:path w="2609215" h="1422400">
                  <a:moveTo>
                    <a:pt x="1219247" y="38100"/>
                  </a:moveTo>
                  <a:lnTo>
                    <a:pt x="1216356" y="38100"/>
                  </a:lnTo>
                  <a:lnTo>
                    <a:pt x="1206807" y="50800"/>
                  </a:lnTo>
                  <a:lnTo>
                    <a:pt x="1221078" y="50800"/>
                  </a:lnTo>
                  <a:lnTo>
                    <a:pt x="1219247" y="38100"/>
                  </a:lnTo>
                  <a:close/>
                </a:path>
                <a:path w="2609215" h="1422400">
                  <a:moveTo>
                    <a:pt x="1243288" y="38100"/>
                  </a:moveTo>
                  <a:lnTo>
                    <a:pt x="1232310" y="38100"/>
                  </a:lnTo>
                  <a:lnTo>
                    <a:pt x="1221078" y="50800"/>
                  </a:lnTo>
                  <a:lnTo>
                    <a:pt x="1238836" y="50800"/>
                  </a:lnTo>
                  <a:lnTo>
                    <a:pt x="1243288" y="38100"/>
                  </a:lnTo>
                  <a:close/>
                </a:path>
                <a:path w="2609215" h="1422400">
                  <a:moveTo>
                    <a:pt x="1251974" y="38100"/>
                  </a:moveTo>
                  <a:lnTo>
                    <a:pt x="1243288" y="38100"/>
                  </a:lnTo>
                  <a:lnTo>
                    <a:pt x="1247308" y="50800"/>
                  </a:lnTo>
                  <a:lnTo>
                    <a:pt x="1251974" y="38100"/>
                  </a:lnTo>
                  <a:close/>
                </a:path>
                <a:path w="2609215" h="1422400">
                  <a:moveTo>
                    <a:pt x="1261919" y="18096"/>
                  </a:moveTo>
                  <a:lnTo>
                    <a:pt x="1259557" y="25400"/>
                  </a:lnTo>
                  <a:lnTo>
                    <a:pt x="1259368" y="38100"/>
                  </a:lnTo>
                  <a:lnTo>
                    <a:pt x="1251974" y="38100"/>
                  </a:lnTo>
                  <a:lnTo>
                    <a:pt x="1253774" y="50800"/>
                  </a:lnTo>
                  <a:lnTo>
                    <a:pt x="1263978" y="50800"/>
                  </a:lnTo>
                  <a:lnTo>
                    <a:pt x="1261117" y="38100"/>
                  </a:lnTo>
                  <a:lnTo>
                    <a:pt x="1262404" y="25400"/>
                  </a:lnTo>
                  <a:lnTo>
                    <a:pt x="1261919" y="18096"/>
                  </a:lnTo>
                  <a:close/>
                </a:path>
                <a:path w="2609215" h="1422400">
                  <a:moveTo>
                    <a:pt x="1291327" y="38100"/>
                  </a:moveTo>
                  <a:lnTo>
                    <a:pt x="1264020" y="38100"/>
                  </a:lnTo>
                  <a:lnTo>
                    <a:pt x="1274438" y="50800"/>
                  </a:lnTo>
                  <a:lnTo>
                    <a:pt x="1297044" y="50800"/>
                  </a:lnTo>
                  <a:lnTo>
                    <a:pt x="1291327" y="38100"/>
                  </a:lnTo>
                  <a:close/>
                </a:path>
                <a:path w="2609215" h="1422400">
                  <a:moveTo>
                    <a:pt x="1318258" y="38100"/>
                  </a:moveTo>
                  <a:lnTo>
                    <a:pt x="1296259" y="38100"/>
                  </a:lnTo>
                  <a:lnTo>
                    <a:pt x="1297044" y="50800"/>
                  </a:lnTo>
                  <a:lnTo>
                    <a:pt x="1305767" y="50800"/>
                  </a:lnTo>
                  <a:lnTo>
                    <a:pt x="1318258" y="38100"/>
                  </a:lnTo>
                  <a:close/>
                </a:path>
                <a:path w="2609215" h="1422400">
                  <a:moveTo>
                    <a:pt x="1335358" y="38100"/>
                  </a:moveTo>
                  <a:lnTo>
                    <a:pt x="1326173" y="38100"/>
                  </a:lnTo>
                  <a:lnTo>
                    <a:pt x="1331283" y="50800"/>
                  </a:lnTo>
                  <a:lnTo>
                    <a:pt x="1335358" y="38100"/>
                  </a:lnTo>
                  <a:close/>
                </a:path>
                <a:path w="2609215" h="1422400">
                  <a:moveTo>
                    <a:pt x="1365612" y="38100"/>
                  </a:moveTo>
                  <a:lnTo>
                    <a:pt x="1350697" y="38100"/>
                  </a:lnTo>
                  <a:lnTo>
                    <a:pt x="1364870" y="50800"/>
                  </a:lnTo>
                  <a:lnTo>
                    <a:pt x="1376079" y="50800"/>
                  </a:lnTo>
                  <a:lnTo>
                    <a:pt x="1365612" y="38100"/>
                  </a:lnTo>
                  <a:close/>
                </a:path>
                <a:path w="2609215" h="1422400">
                  <a:moveTo>
                    <a:pt x="1402454" y="43534"/>
                  </a:moveTo>
                  <a:lnTo>
                    <a:pt x="1392686" y="50800"/>
                  </a:lnTo>
                  <a:lnTo>
                    <a:pt x="1404863" y="50800"/>
                  </a:lnTo>
                  <a:lnTo>
                    <a:pt x="1402454" y="43534"/>
                  </a:lnTo>
                  <a:close/>
                </a:path>
                <a:path w="2609215" h="1422400">
                  <a:moveTo>
                    <a:pt x="1417838" y="38100"/>
                  </a:moveTo>
                  <a:lnTo>
                    <a:pt x="1409762" y="38100"/>
                  </a:lnTo>
                  <a:lnTo>
                    <a:pt x="1408894" y="38745"/>
                  </a:lnTo>
                  <a:lnTo>
                    <a:pt x="1414658" y="50800"/>
                  </a:lnTo>
                  <a:lnTo>
                    <a:pt x="1419784" y="50800"/>
                  </a:lnTo>
                  <a:lnTo>
                    <a:pt x="1417838" y="38100"/>
                  </a:lnTo>
                  <a:close/>
                </a:path>
                <a:path w="2609215" h="1422400">
                  <a:moveTo>
                    <a:pt x="1431662" y="38100"/>
                  </a:moveTo>
                  <a:lnTo>
                    <a:pt x="1419870" y="38100"/>
                  </a:lnTo>
                  <a:lnTo>
                    <a:pt x="1419784" y="50800"/>
                  </a:lnTo>
                  <a:lnTo>
                    <a:pt x="1424392" y="50800"/>
                  </a:lnTo>
                  <a:lnTo>
                    <a:pt x="1431662" y="38100"/>
                  </a:lnTo>
                  <a:close/>
                </a:path>
                <a:path w="2609215" h="1422400">
                  <a:moveTo>
                    <a:pt x="1439988" y="38100"/>
                  </a:moveTo>
                  <a:lnTo>
                    <a:pt x="1433470" y="38100"/>
                  </a:lnTo>
                  <a:lnTo>
                    <a:pt x="1430941" y="50800"/>
                  </a:lnTo>
                  <a:lnTo>
                    <a:pt x="1441449" y="50800"/>
                  </a:lnTo>
                  <a:lnTo>
                    <a:pt x="1439988" y="38100"/>
                  </a:lnTo>
                  <a:close/>
                </a:path>
                <a:path w="2609215" h="1422400">
                  <a:moveTo>
                    <a:pt x="1468814" y="38100"/>
                  </a:moveTo>
                  <a:lnTo>
                    <a:pt x="1442167" y="38100"/>
                  </a:lnTo>
                  <a:lnTo>
                    <a:pt x="1450090" y="50800"/>
                  </a:lnTo>
                  <a:lnTo>
                    <a:pt x="1466648" y="50800"/>
                  </a:lnTo>
                  <a:lnTo>
                    <a:pt x="1468814" y="38100"/>
                  </a:lnTo>
                  <a:close/>
                </a:path>
                <a:path w="2609215" h="1422400">
                  <a:moveTo>
                    <a:pt x="1489567" y="38100"/>
                  </a:moveTo>
                  <a:lnTo>
                    <a:pt x="1473542" y="38100"/>
                  </a:lnTo>
                  <a:lnTo>
                    <a:pt x="1466648" y="50800"/>
                  </a:lnTo>
                  <a:lnTo>
                    <a:pt x="1491478" y="50800"/>
                  </a:lnTo>
                  <a:lnTo>
                    <a:pt x="1489567" y="38100"/>
                  </a:lnTo>
                  <a:close/>
                </a:path>
                <a:path w="2609215" h="1422400">
                  <a:moveTo>
                    <a:pt x="1714163" y="38100"/>
                  </a:moveTo>
                  <a:lnTo>
                    <a:pt x="1500587" y="38100"/>
                  </a:lnTo>
                  <a:lnTo>
                    <a:pt x="1491478" y="50800"/>
                  </a:lnTo>
                  <a:lnTo>
                    <a:pt x="1711846" y="50800"/>
                  </a:lnTo>
                  <a:lnTo>
                    <a:pt x="1715766" y="42588"/>
                  </a:lnTo>
                  <a:lnTo>
                    <a:pt x="1714163" y="38100"/>
                  </a:lnTo>
                  <a:close/>
                </a:path>
                <a:path w="2609215" h="1422400">
                  <a:moveTo>
                    <a:pt x="1765400" y="38100"/>
                  </a:moveTo>
                  <a:lnTo>
                    <a:pt x="1754308" y="50800"/>
                  </a:lnTo>
                  <a:lnTo>
                    <a:pt x="1770495" y="50800"/>
                  </a:lnTo>
                  <a:lnTo>
                    <a:pt x="1765400" y="38100"/>
                  </a:lnTo>
                  <a:close/>
                </a:path>
                <a:path w="2609215" h="1422400">
                  <a:moveTo>
                    <a:pt x="1408586" y="38100"/>
                  </a:moveTo>
                  <a:lnTo>
                    <a:pt x="1400652" y="38100"/>
                  </a:lnTo>
                  <a:lnTo>
                    <a:pt x="1402454" y="43534"/>
                  </a:lnTo>
                  <a:lnTo>
                    <a:pt x="1408894" y="38745"/>
                  </a:lnTo>
                  <a:lnTo>
                    <a:pt x="1408586" y="38100"/>
                  </a:lnTo>
                  <a:close/>
                </a:path>
                <a:path w="2609215" h="1422400">
                  <a:moveTo>
                    <a:pt x="915341" y="25400"/>
                  </a:moveTo>
                  <a:lnTo>
                    <a:pt x="908893" y="25400"/>
                  </a:lnTo>
                  <a:lnTo>
                    <a:pt x="900715" y="38100"/>
                  </a:lnTo>
                  <a:lnTo>
                    <a:pt x="914449" y="38100"/>
                  </a:lnTo>
                  <a:lnTo>
                    <a:pt x="915341" y="25400"/>
                  </a:lnTo>
                  <a:close/>
                </a:path>
                <a:path w="2609215" h="1422400">
                  <a:moveTo>
                    <a:pt x="931069" y="25400"/>
                  </a:moveTo>
                  <a:lnTo>
                    <a:pt x="922760" y="25400"/>
                  </a:lnTo>
                  <a:lnTo>
                    <a:pt x="914449" y="38100"/>
                  </a:lnTo>
                  <a:lnTo>
                    <a:pt x="939625" y="38100"/>
                  </a:lnTo>
                  <a:lnTo>
                    <a:pt x="931069" y="25400"/>
                  </a:lnTo>
                  <a:close/>
                </a:path>
                <a:path w="2609215" h="1422400">
                  <a:moveTo>
                    <a:pt x="1020121" y="25400"/>
                  </a:moveTo>
                  <a:lnTo>
                    <a:pt x="951835" y="25400"/>
                  </a:lnTo>
                  <a:lnTo>
                    <a:pt x="948678" y="38100"/>
                  </a:lnTo>
                  <a:lnTo>
                    <a:pt x="1020759" y="38100"/>
                  </a:lnTo>
                  <a:lnTo>
                    <a:pt x="1020690" y="26023"/>
                  </a:lnTo>
                  <a:lnTo>
                    <a:pt x="1020121" y="25400"/>
                  </a:lnTo>
                  <a:close/>
                </a:path>
                <a:path w="2609215" h="1422400">
                  <a:moveTo>
                    <a:pt x="1024779" y="12700"/>
                  </a:moveTo>
                  <a:lnTo>
                    <a:pt x="1016383" y="12700"/>
                  </a:lnTo>
                  <a:lnTo>
                    <a:pt x="1006998" y="25400"/>
                  </a:lnTo>
                  <a:lnTo>
                    <a:pt x="1020687" y="25400"/>
                  </a:lnTo>
                  <a:lnTo>
                    <a:pt x="1020690" y="26023"/>
                  </a:lnTo>
                  <a:lnTo>
                    <a:pt x="1031722" y="38100"/>
                  </a:lnTo>
                  <a:lnTo>
                    <a:pt x="1031583" y="25400"/>
                  </a:lnTo>
                  <a:lnTo>
                    <a:pt x="1024779" y="12700"/>
                  </a:lnTo>
                  <a:close/>
                </a:path>
                <a:path w="2609215" h="1422400">
                  <a:moveTo>
                    <a:pt x="1252303" y="0"/>
                  </a:moveTo>
                  <a:lnTo>
                    <a:pt x="1221393" y="0"/>
                  </a:lnTo>
                  <a:lnTo>
                    <a:pt x="1219811" y="12700"/>
                  </a:lnTo>
                  <a:lnTo>
                    <a:pt x="1190204" y="12700"/>
                  </a:lnTo>
                  <a:lnTo>
                    <a:pt x="1170483" y="25400"/>
                  </a:lnTo>
                  <a:lnTo>
                    <a:pt x="1036356" y="25400"/>
                  </a:lnTo>
                  <a:lnTo>
                    <a:pt x="1041712" y="38100"/>
                  </a:lnTo>
                  <a:lnTo>
                    <a:pt x="1259368" y="38100"/>
                  </a:lnTo>
                  <a:lnTo>
                    <a:pt x="1259557" y="25400"/>
                  </a:lnTo>
                  <a:lnTo>
                    <a:pt x="1261919" y="18096"/>
                  </a:lnTo>
                  <a:lnTo>
                    <a:pt x="1261560" y="12700"/>
                  </a:lnTo>
                  <a:lnTo>
                    <a:pt x="1252303" y="0"/>
                  </a:lnTo>
                  <a:close/>
                </a:path>
                <a:path w="2609215" h="1422400">
                  <a:moveTo>
                    <a:pt x="1268749" y="12700"/>
                  </a:moveTo>
                  <a:lnTo>
                    <a:pt x="1263663" y="12700"/>
                  </a:lnTo>
                  <a:lnTo>
                    <a:pt x="1261919" y="18096"/>
                  </a:lnTo>
                  <a:lnTo>
                    <a:pt x="1262404" y="25400"/>
                  </a:lnTo>
                  <a:lnTo>
                    <a:pt x="1261117" y="38100"/>
                  </a:lnTo>
                  <a:lnTo>
                    <a:pt x="1348873" y="38100"/>
                  </a:lnTo>
                  <a:lnTo>
                    <a:pt x="1342657" y="25400"/>
                  </a:lnTo>
                  <a:lnTo>
                    <a:pt x="1271403" y="25400"/>
                  </a:lnTo>
                  <a:lnTo>
                    <a:pt x="1268749" y="12700"/>
                  </a:lnTo>
                  <a:close/>
                </a:path>
                <a:path w="2609215" h="1422400">
                  <a:moveTo>
                    <a:pt x="1439333" y="25400"/>
                  </a:moveTo>
                  <a:lnTo>
                    <a:pt x="1360927" y="25400"/>
                  </a:lnTo>
                  <a:lnTo>
                    <a:pt x="1357668" y="38100"/>
                  </a:lnTo>
                  <a:lnTo>
                    <a:pt x="1439281" y="38100"/>
                  </a:lnTo>
                  <a:lnTo>
                    <a:pt x="1439333" y="25400"/>
                  </a:lnTo>
                  <a:close/>
                </a:path>
                <a:path w="2609215" h="1422400">
                  <a:moveTo>
                    <a:pt x="1554170" y="25400"/>
                  </a:moveTo>
                  <a:lnTo>
                    <a:pt x="1439333" y="25400"/>
                  </a:lnTo>
                  <a:lnTo>
                    <a:pt x="1439281" y="38100"/>
                  </a:lnTo>
                  <a:lnTo>
                    <a:pt x="1562544" y="38100"/>
                  </a:lnTo>
                  <a:lnTo>
                    <a:pt x="1554170" y="25400"/>
                  </a:lnTo>
                  <a:close/>
                </a:path>
                <a:path w="2609215" h="1422400">
                  <a:moveTo>
                    <a:pt x="1631252" y="25400"/>
                  </a:moveTo>
                  <a:lnTo>
                    <a:pt x="1566638" y="25400"/>
                  </a:lnTo>
                  <a:lnTo>
                    <a:pt x="1568013" y="38100"/>
                  </a:lnTo>
                  <a:lnTo>
                    <a:pt x="1633927" y="38100"/>
                  </a:lnTo>
                  <a:lnTo>
                    <a:pt x="1631252" y="25400"/>
                  </a:lnTo>
                  <a:close/>
                </a:path>
                <a:path w="2609215" h="1422400">
                  <a:moveTo>
                    <a:pt x="1655017" y="25400"/>
                  </a:moveTo>
                  <a:lnTo>
                    <a:pt x="1640856" y="25400"/>
                  </a:lnTo>
                  <a:lnTo>
                    <a:pt x="1633927" y="38100"/>
                  </a:lnTo>
                  <a:lnTo>
                    <a:pt x="1654437" y="38100"/>
                  </a:lnTo>
                  <a:lnTo>
                    <a:pt x="1655017" y="25400"/>
                  </a:lnTo>
                  <a:close/>
                </a:path>
                <a:path w="2609215" h="1422400">
                  <a:moveTo>
                    <a:pt x="1683844" y="25400"/>
                  </a:moveTo>
                  <a:lnTo>
                    <a:pt x="1658264" y="25400"/>
                  </a:lnTo>
                  <a:lnTo>
                    <a:pt x="1654437" y="38100"/>
                  </a:lnTo>
                  <a:lnTo>
                    <a:pt x="1677263" y="38100"/>
                  </a:lnTo>
                  <a:lnTo>
                    <a:pt x="1683844" y="25400"/>
                  </a:lnTo>
                  <a:close/>
                </a:path>
                <a:path w="2609215" h="1422400">
                  <a:moveTo>
                    <a:pt x="1020687" y="25400"/>
                  </a:moveTo>
                  <a:lnTo>
                    <a:pt x="1020121" y="25400"/>
                  </a:lnTo>
                  <a:lnTo>
                    <a:pt x="1020690" y="26023"/>
                  </a:lnTo>
                  <a:lnTo>
                    <a:pt x="1020687" y="25400"/>
                  </a:lnTo>
                  <a:close/>
                </a:path>
                <a:path w="2609215" h="1422400">
                  <a:moveTo>
                    <a:pt x="969494" y="12700"/>
                  </a:moveTo>
                  <a:lnTo>
                    <a:pt x="965809" y="25400"/>
                  </a:lnTo>
                  <a:lnTo>
                    <a:pt x="974918" y="25400"/>
                  </a:lnTo>
                  <a:lnTo>
                    <a:pt x="969494" y="12700"/>
                  </a:lnTo>
                  <a:close/>
                </a:path>
                <a:path w="2609215" h="1422400">
                  <a:moveTo>
                    <a:pt x="988749" y="12700"/>
                  </a:moveTo>
                  <a:lnTo>
                    <a:pt x="978604" y="25400"/>
                  </a:lnTo>
                  <a:lnTo>
                    <a:pt x="998000" y="25400"/>
                  </a:lnTo>
                  <a:lnTo>
                    <a:pt x="988749" y="12700"/>
                  </a:lnTo>
                  <a:close/>
                </a:path>
                <a:path w="2609215" h="1422400">
                  <a:moveTo>
                    <a:pt x="1050853" y="12700"/>
                  </a:moveTo>
                  <a:lnTo>
                    <a:pt x="1040762" y="12700"/>
                  </a:lnTo>
                  <a:lnTo>
                    <a:pt x="1033256" y="25400"/>
                  </a:lnTo>
                  <a:lnTo>
                    <a:pt x="1046864" y="25400"/>
                  </a:lnTo>
                  <a:lnTo>
                    <a:pt x="1050853" y="12700"/>
                  </a:lnTo>
                  <a:close/>
                </a:path>
                <a:path w="2609215" h="1422400">
                  <a:moveTo>
                    <a:pt x="1052104" y="12700"/>
                  </a:moveTo>
                  <a:lnTo>
                    <a:pt x="1050853" y="12700"/>
                  </a:lnTo>
                  <a:lnTo>
                    <a:pt x="1046864" y="25400"/>
                  </a:lnTo>
                  <a:lnTo>
                    <a:pt x="1052104" y="12700"/>
                  </a:lnTo>
                  <a:close/>
                </a:path>
                <a:path w="2609215" h="1422400">
                  <a:moveTo>
                    <a:pt x="1141781" y="12700"/>
                  </a:moveTo>
                  <a:lnTo>
                    <a:pt x="1052104" y="12700"/>
                  </a:lnTo>
                  <a:lnTo>
                    <a:pt x="1046864" y="25400"/>
                  </a:lnTo>
                  <a:lnTo>
                    <a:pt x="1141803" y="25400"/>
                  </a:lnTo>
                  <a:lnTo>
                    <a:pt x="1141781" y="12700"/>
                  </a:lnTo>
                  <a:close/>
                </a:path>
                <a:path w="2609215" h="1422400">
                  <a:moveTo>
                    <a:pt x="1174696" y="12700"/>
                  </a:moveTo>
                  <a:lnTo>
                    <a:pt x="1146189" y="12700"/>
                  </a:lnTo>
                  <a:lnTo>
                    <a:pt x="1148404" y="25400"/>
                  </a:lnTo>
                  <a:lnTo>
                    <a:pt x="1170483" y="25400"/>
                  </a:lnTo>
                  <a:lnTo>
                    <a:pt x="1174696" y="12700"/>
                  </a:lnTo>
                  <a:close/>
                </a:path>
                <a:path w="2609215" h="1422400">
                  <a:moveTo>
                    <a:pt x="1277005" y="0"/>
                  </a:moveTo>
                  <a:lnTo>
                    <a:pt x="1265265" y="0"/>
                  </a:lnTo>
                  <a:lnTo>
                    <a:pt x="1272679" y="12700"/>
                  </a:lnTo>
                  <a:lnTo>
                    <a:pt x="1272441" y="25400"/>
                  </a:lnTo>
                  <a:lnTo>
                    <a:pt x="1511426" y="25400"/>
                  </a:lnTo>
                  <a:lnTo>
                    <a:pt x="1505426" y="12700"/>
                  </a:lnTo>
                  <a:lnTo>
                    <a:pt x="1281171" y="12700"/>
                  </a:lnTo>
                  <a:lnTo>
                    <a:pt x="1277005" y="0"/>
                  </a:lnTo>
                  <a:close/>
                </a:path>
                <a:path w="2609215" h="1422400">
                  <a:moveTo>
                    <a:pt x="1553745" y="12700"/>
                  </a:moveTo>
                  <a:lnTo>
                    <a:pt x="1507206" y="12700"/>
                  </a:lnTo>
                  <a:lnTo>
                    <a:pt x="1511426" y="25400"/>
                  </a:lnTo>
                  <a:lnTo>
                    <a:pt x="1546158" y="25400"/>
                  </a:lnTo>
                  <a:lnTo>
                    <a:pt x="1553745" y="12700"/>
                  </a:lnTo>
                  <a:close/>
                </a:path>
                <a:path w="2609215" h="1422400">
                  <a:moveTo>
                    <a:pt x="1578119" y="12700"/>
                  </a:moveTo>
                  <a:lnTo>
                    <a:pt x="1553745" y="12700"/>
                  </a:lnTo>
                  <a:lnTo>
                    <a:pt x="1562826" y="25400"/>
                  </a:lnTo>
                  <a:lnTo>
                    <a:pt x="1580879" y="25400"/>
                  </a:lnTo>
                  <a:lnTo>
                    <a:pt x="1578119" y="12700"/>
                  </a:lnTo>
                  <a:close/>
                </a:path>
                <a:path w="2609215" h="1422400">
                  <a:moveTo>
                    <a:pt x="1602978" y="12700"/>
                  </a:moveTo>
                  <a:lnTo>
                    <a:pt x="1589862" y="12700"/>
                  </a:lnTo>
                  <a:lnTo>
                    <a:pt x="1580879" y="25400"/>
                  </a:lnTo>
                  <a:lnTo>
                    <a:pt x="1610417" y="25400"/>
                  </a:lnTo>
                  <a:lnTo>
                    <a:pt x="1602978" y="12700"/>
                  </a:lnTo>
                  <a:close/>
                </a:path>
                <a:path w="2609215" h="1422400">
                  <a:moveTo>
                    <a:pt x="1122181" y="0"/>
                  </a:moveTo>
                  <a:lnTo>
                    <a:pt x="1105944" y="0"/>
                  </a:lnTo>
                  <a:lnTo>
                    <a:pt x="1093601" y="12700"/>
                  </a:lnTo>
                  <a:lnTo>
                    <a:pt x="1128076" y="12700"/>
                  </a:lnTo>
                  <a:lnTo>
                    <a:pt x="1122181" y="0"/>
                  </a:lnTo>
                  <a:close/>
                </a:path>
                <a:path w="2609215" h="1422400">
                  <a:moveTo>
                    <a:pt x="1183566" y="0"/>
                  </a:moveTo>
                  <a:lnTo>
                    <a:pt x="1147983" y="0"/>
                  </a:lnTo>
                  <a:lnTo>
                    <a:pt x="1128076" y="12700"/>
                  </a:lnTo>
                  <a:lnTo>
                    <a:pt x="1183197" y="12700"/>
                  </a:lnTo>
                  <a:lnTo>
                    <a:pt x="1183566" y="0"/>
                  </a:lnTo>
                  <a:close/>
                </a:path>
                <a:path w="2609215" h="1422400">
                  <a:moveTo>
                    <a:pt x="1213706" y="0"/>
                  </a:moveTo>
                  <a:lnTo>
                    <a:pt x="1206820" y="0"/>
                  </a:lnTo>
                  <a:lnTo>
                    <a:pt x="1196315" y="12700"/>
                  </a:lnTo>
                  <a:lnTo>
                    <a:pt x="1219811" y="12700"/>
                  </a:lnTo>
                  <a:lnTo>
                    <a:pt x="1213706" y="0"/>
                  </a:lnTo>
                  <a:close/>
                </a:path>
                <a:path w="2609215" h="1422400">
                  <a:moveTo>
                    <a:pt x="1422860" y="0"/>
                  </a:moveTo>
                  <a:lnTo>
                    <a:pt x="1295721" y="0"/>
                  </a:lnTo>
                  <a:lnTo>
                    <a:pt x="1293693" y="12700"/>
                  </a:lnTo>
                  <a:lnTo>
                    <a:pt x="1406832" y="12700"/>
                  </a:lnTo>
                  <a:lnTo>
                    <a:pt x="1422860" y="0"/>
                  </a:lnTo>
                  <a:close/>
                </a:path>
                <a:path w="2609215" h="1422400">
                  <a:moveTo>
                    <a:pt x="1481521" y="0"/>
                  </a:moveTo>
                  <a:lnTo>
                    <a:pt x="1428264" y="0"/>
                  </a:lnTo>
                  <a:lnTo>
                    <a:pt x="1424877" y="12700"/>
                  </a:lnTo>
                  <a:lnTo>
                    <a:pt x="1478809" y="12700"/>
                  </a:lnTo>
                  <a:lnTo>
                    <a:pt x="1481521" y="0"/>
                  </a:lnTo>
                  <a:close/>
                </a:path>
                <a:path w="2609215" h="1422400">
                  <a:moveTo>
                    <a:pt x="1493979" y="0"/>
                  </a:moveTo>
                  <a:lnTo>
                    <a:pt x="1489814" y="12700"/>
                  </a:lnTo>
                  <a:lnTo>
                    <a:pt x="1504321" y="12700"/>
                  </a:lnTo>
                  <a:lnTo>
                    <a:pt x="1493979" y="0"/>
                  </a:lnTo>
                  <a:close/>
                </a:path>
              </a:pathLst>
            </a:custGeom>
            <a:solidFill>
              <a:srgbClr val="EE220C"/>
            </a:solidFill>
          </p:spPr>
          <p:txBody>
            <a:bodyPr wrap="square" lIns="0" tIns="0" rIns="0" bIns="0" rtlCol="0"/>
            <a:lstStyle/>
            <a:p>
              <a:endParaRPr sz="637"/>
            </a:p>
          </p:txBody>
        </p:sp>
      </p:grpSp>
      <p:sp>
        <p:nvSpPr>
          <p:cNvPr id="24" name="object 24"/>
          <p:cNvSpPr txBox="1"/>
          <p:nvPr/>
        </p:nvSpPr>
        <p:spPr>
          <a:xfrm>
            <a:off x="2990751" y="3574061"/>
            <a:ext cx="1020036" cy="253707"/>
          </a:xfrm>
          <a:prstGeom prst="rect">
            <a:avLst/>
          </a:prstGeom>
          <a:solidFill>
            <a:srgbClr val="00A2FF"/>
          </a:solidFill>
        </p:spPr>
        <p:txBody>
          <a:bodyPr vert="horz" wrap="square" lIns="0" tIns="22526" rIns="0" bIns="0" rtlCol="0">
            <a:spAutoFit/>
          </a:bodyPr>
          <a:lstStyle/>
          <a:p>
            <a:pPr marL="140933">
              <a:spcBef>
                <a:spcPts val="177"/>
              </a:spcBef>
            </a:pPr>
            <a:r>
              <a:rPr sz="1501" spc="30" dirty="0">
                <a:solidFill>
                  <a:srgbClr val="FFFFFF"/>
                </a:solidFill>
                <a:latin typeface="Arial MT"/>
                <a:cs typeface="Arial MT"/>
              </a:rPr>
              <a:t>Encoder</a:t>
            </a:r>
            <a:endParaRPr sz="1501">
              <a:latin typeface="Arial MT"/>
              <a:cs typeface="Arial MT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2990751" y="2711383"/>
            <a:ext cx="1020036" cy="253707"/>
          </a:xfrm>
          <a:prstGeom prst="rect">
            <a:avLst/>
          </a:prstGeom>
          <a:solidFill>
            <a:srgbClr val="00A2FF"/>
          </a:solidFill>
        </p:spPr>
        <p:txBody>
          <a:bodyPr vert="horz" wrap="square" lIns="0" tIns="22526" rIns="0" bIns="0" rtlCol="0">
            <a:spAutoFit/>
          </a:bodyPr>
          <a:lstStyle/>
          <a:p>
            <a:pPr marL="140933">
              <a:spcBef>
                <a:spcPts val="177"/>
              </a:spcBef>
            </a:pPr>
            <a:r>
              <a:rPr sz="1501" spc="30" dirty="0">
                <a:solidFill>
                  <a:srgbClr val="FFFFFF"/>
                </a:solidFill>
                <a:latin typeface="Arial MT"/>
                <a:cs typeface="Arial MT"/>
              </a:rPr>
              <a:t>Encoder</a:t>
            </a:r>
            <a:endParaRPr sz="1501">
              <a:latin typeface="Arial MT"/>
              <a:cs typeface="Arial MT"/>
            </a:endParaRPr>
          </a:p>
        </p:txBody>
      </p:sp>
      <p:sp>
        <p:nvSpPr>
          <p:cNvPr id="39" name="Text Placeholder 38">
            <a:extLst>
              <a:ext uri="{FF2B5EF4-FFF2-40B4-BE49-F238E27FC236}">
                <a16:creationId xmlns:a16="http://schemas.microsoft.com/office/drawing/2014/main" id="{416D4202-1F01-0B3E-7431-2D701A16904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7" name="object 27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895895" y="3312142"/>
            <a:ext cx="2000109" cy="857190"/>
          </a:xfrm>
          <a:prstGeom prst="rect">
            <a:avLst/>
          </a:prstGeom>
        </p:spPr>
      </p:pic>
      <p:sp>
        <p:nvSpPr>
          <p:cNvPr id="28" name="object 28"/>
          <p:cNvSpPr txBox="1"/>
          <p:nvPr/>
        </p:nvSpPr>
        <p:spPr>
          <a:xfrm>
            <a:off x="943517" y="3335953"/>
            <a:ext cx="1904914" cy="681073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62092" rIns="0" bIns="0" rtlCol="0">
            <a:spAutoFit/>
          </a:bodyPr>
          <a:lstStyle/>
          <a:p>
            <a:pPr marL="121873" marR="118985" algn="ctr">
              <a:lnSpc>
                <a:spcPct val="102499"/>
              </a:lnSpc>
              <a:spcBef>
                <a:spcPts val="489"/>
              </a:spcBef>
            </a:pPr>
            <a:r>
              <a:rPr sz="1342" spc="-77" dirty="0">
                <a:latin typeface="Arial MT"/>
                <a:cs typeface="Arial MT"/>
              </a:rPr>
              <a:t>Team</a:t>
            </a:r>
            <a:r>
              <a:rPr sz="1342" spc="-5" dirty="0">
                <a:latin typeface="Arial MT"/>
                <a:cs typeface="Arial MT"/>
              </a:rPr>
              <a:t> </a:t>
            </a:r>
            <a:r>
              <a:rPr sz="1342" spc="-45" dirty="0">
                <a:latin typeface="Arial MT"/>
                <a:cs typeface="Arial MT"/>
              </a:rPr>
              <a:t>USA</a:t>
            </a:r>
            <a:r>
              <a:rPr sz="1342" spc="-2" dirty="0">
                <a:latin typeface="Arial MT"/>
                <a:cs typeface="Arial MT"/>
              </a:rPr>
              <a:t> </a:t>
            </a:r>
            <a:r>
              <a:rPr sz="1342" spc="-16" dirty="0">
                <a:latin typeface="Arial MT"/>
                <a:cs typeface="Arial MT"/>
              </a:rPr>
              <a:t>celebrated </a:t>
            </a:r>
            <a:r>
              <a:rPr sz="1342" spc="-14" dirty="0">
                <a:latin typeface="Arial MT"/>
                <a:cs typeface="Arial MT"/>
              </a:rPr>
              <a:t> </a:t>
            </a:r>
            <a:r>
              <a:rPr sz="1342" spc="-23" dirty="0">
                <a:latin typeface="Arial MT"/>
                <a:cs typeface="Arial MT"/>
              </a:rPr>
              <a:t>after</a:t>
            </a:r>
            <a:r>
              <a:rPr sz="1342" spc="-7" dirty="0">
                <a:latin typeface="Arial MT"/>
                <a:cs typeface="Arial MT"/>
              </a:rPr>
              <a:t> </a:t>
            </a:r>
            <a:r>
              <a:rPr sz="1342" spc="-18" dirty="0">
                <a:latin typeface="Arial MT"/>
                <a:cs typeface="Arial MT"/>
              </a:rPr>
              <a:t>winning</a:t>
            </a:r>
            <a:r>
              <a:rPr sz="1342" spc="-7" dirty="0">
                <a:latin typeface="Arial MT"/>
                <a:cs typeface="Arial MT"/>
              </a:rPr>
              <a:t> </a:t>
            </a:r>
            <a:r>
              <a:rPr sz="1342" spc="-16" dirty="0">
                <a:latin typeface="Arial MT"/>
                <a:cs typeface="Arial MT"/>
              </a:rPr>
              <a:t>its</a:t>
            </a:r>
            <a:r>
              <a:rPr sz="1342" spc="-7" dirty="0">
                <a:latin typeface="Arial MT"/>
                <a:cs typeface="Arial MT"/>
              </a:rPr>
              <a:t> </a:t>
            </a:r>
            <a:r>
              <a:rPr sz="1342" spc="-2" dirty="0">
                <a:latin typeface="Arial MT"/>
                <a:cs typeface="Arial MT"/>
              </a:rPr>
              <a:t>match </a:t>
            </a:r>
            <a:r>
              <a:rPr sz="1342" spc="-368" dirty="0">
                <a:latin typeface="Arial MT"/>
                <a:cs typeface="Arial MT"/>
              </a:rPr>
              <a:t> </a:t>
            </a:r>
            <a:r>
              <a:rPr sz="1342" spc="-23" dirty="0">
                <a:latin typeface="Arial MT"/>
                <a:cs typeface="Arial MT"/>
              </a:rPr>
              <a:t>against</a:t>
            </a:r>
            <a:r>
              <a:rPr sz="1342" spc="-2" dirty="0">
                <a:latin typeface="Arial MT"/>
                <a:cs typeface="Arial MT"/>
              </a:rPr>
              <a:t> </a:t>
            </a:r>
            <a:r>
              <a:rPr sz="1342" spc="-41" dirty="0">
                <a:latin typeface="Arial MT"/>
                <a:cs typeface="Arial MT"/>
              </a:rPr>
              <a:t>Iran</a:t>
            </a:r>
            <a:r>
              <a:rPr sz="1342" dirty="0">
                <a:latin typeface="Arial MT"/>
                <a:cs typeface="Arial MT"/>
              </a:rPr>
              <a:t> </a:t>
            </a:r>
            <a:r>
              <a:rPr sz="1342" spc="7" dirty="0">
                <a:latin typeface="Arial MT"/>
                <a:cs typeface="Arial MT"/>
              </a:rPr>
              <a:t>…</a:t>
            </a:r>
            <a:endParaRPr sz="1342">
              <a:latin typeface="Arial MT"/>
              <a:cs typeface="Arial MT"/>
            </a:endParaRPr>
          </a:p>
        </p:txBody>
      </p:sp>
      <p:pic>
        <p:nvPicPr>
          <p:cNvPr id="29" name="object 29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895895" y="2448432"/>
            <a:ext cx="2000109" cy="857190"/>
          </a:xfrm>
          <a:prstGeom prst="rect">
            <a:avLst/>
          </a:prstGeom>
        </p:spPr>
      </p:pic>
      <p:sp>
        <p:nvSpPr>
          <p:cNvPr id="30" name="object 30"/>
          <p:cNvSpPr txBox="1"/>
          <p:nvPr/>
        </p:nvSpPr>
        <p:spPr>
          <a:xfrm>
            <a:off x="943517" y="2472243"/>
            <a:ext cx="1904914" cy="681073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62092" rIns="0" bIns="0" rtlCol="0">
            <a:spAutoFit/>
          </a:bodyPr>
          <a:lstStyle/>
          <a:p>
            <a:pPr marL="80575" marR="77109" algn="ctr">
              <a:lnSpc>
                <a:spcPct val="102499"/>
              </a:lnSpc>
              <a:spcBef>
                <a:spcPts val="489"/>
              </a:spcBef>
            </a:pPr>
            <a:r>
              <a:rPr sz="1342" spc="-48" dirty="0">
                <a:latin typeface="Arial MT"/>
                <a:cs typeface="Arial MT"/>
              </a:rPr>
              <a:t>In</a:t>
            </a:r>
            <a:r>
              <a:rPr sz="1342" spc="-7" dirty="0">
                <a:latin typeface="Arial MT"/>
                <a:cs typeface="Arial MT"/>
              </a:rPr>
              <a:t> </a:t>
            </a:r>
            <a:r>
              <a:rPr sz="1342" spc="2" dirty="0">
                <a:latin typeface="Arial MT"/>
                <a:cs typeface="Arial MT"/>
              </a:rPr>
              <a:t>2022,</a:t>
            </a:r>
            <a:r>
              <a:rPr sz="1342" spc="-5" dirty="0">
                <a:latin typeface="Arial MT"/>
                <a:cs typeface="Arial MT"/>
              </a:rPr>
              <a:t> </a:t>
            </a:r>
            <a:r>
              <a:rPr sz="1342" spc="-14" dirty="0">
                <a:latin typeface="Arial MT"/>
                <a:cs typeface="Arial MT"/>
              </a:rPr>
              <a:t>the</a:t>
            </a:r>
            <a:r>
              <a:rPr sz="1342" spc="-5" dirty="0">
                <a:latin typeface="Arial MT"/>
                <a:cs typeface="Arial MT"/>
              </a:rPr>
              <a:t> </a:t>
            </a:r>
            <a:r>
              <a:rPr sz="1342" spc="2" dirty="0">
                <a:latin typeface="Arial MT"/>
                <a:cs typeface="Arial MT"/>
              </a:rPr>
              <a:t>32</a:t>
            </a:r>
            <a:r>
              <a:rPr sz="1342" spc="-5" dirty="0">
                <a:latin typeface="Arial MT"/>
                <a:cs typeface="Arial MT"/>
              </a:rPr>
              <a:t> </a:t>
            </a:r>
            <a:r>
              <a:rPr sz="1342" spc="-25" dirty="0">
                <a:latin typeface="Arial MT"/>
                <a:cs typeface="Arial MT"/>
              </a:rPr>
              <a:t>national </a:t>
            </a:r>
            <a:r>
              <a:rPr sz="1342" spc="-368" dirty="0">
                <a:latin typeface="Arial MT"/>
                <a:cs typeface="Arial MT"/>
              </a:rPr>
              <a:t> </a:t>
            </a:r>
            <a:r>
              <a:rPr sz="1342" spc="-16" dirty="0">
                <a:latin typeface="Arial MT"/>
                <a:cs typeface="Arial MT"/>
              </a:rPr>
              <a:t>teams</a:t>
            </a:r>
            <a:r>
              <a:rPr sz="1342" spc="-2" dirty="0">
                <a:latin typeface="Arial MT"/>
                <a:cs typeface="Arial MT"/>
              </a:rPr>
              <a:t> </a:t>
            </a:r>
            <a:r>
              <a:rPr sz="1342" spc="-30" dirty="0">
                <a:latin typeface="Arial MT"/>
                <a:cs typeface="Arial MT"/>
              </a:rPr>
              <a:t>involved</a:t>
            </a:r>
            <a:r>
              <a:rPr sz="1342" spc="-2" dirty="0">
                <a:latin typeface="Arial MT"/>
                <a:cs typeface="Arial MT"/>
              </a:rPr>
              <a:t> </a:t>
            </a:r>
            <a:r>
              <a:rPr sz="1342" spc="-36" dirty="0">
                <a:latin typeface="Arial MT"/>
                <a:cs typeface="Arial MT"/>
              </a:rPr>
              <a:t>in</a:t>
            </a:r>
            <a:r>
              <a:rPr sz="1342" dirty="0">
                <a:latin typeface="Arial MT"/>
                <a:cs typeface="Arial MT"/>
              </a:rPr>
              <a:t> </a:t>
            </a:r>
            <a:r>
              <a:rPr sz="1342" spc="-14" dirty="0">
                <a:latin typeface="Arial MT"/>
                <a:cs typeface="Arial MT"/>
              </a:rPr>
              <a:t>the </a:t>
            </a:r>
            <a:r>
              <a:rPr sz="1342" spc="-11" dirty="0">
                <a:latin typeface="Arial MT"/>
                <a:cs typeface="Arial MT"/>
              </a:rPr>
              <a:t> </a:t>
            </a:r>
            <a:r>
              <a:rPr sz="1342" spc="-9" dirty="0">
                <a:latin typeface="Arial MT"/>
                <a:cs typeface="Arial MT"/>
              </a:rPr>
              <a:t>tournament.</a:t>
            </a:r>
            <a:endParaRPr sz="1342">
              <a:latin typeface="Arial MT"/>
              <a:cs typeface="Arial MT"/>
            </a:endParaRPr>
          </a:p>
        </p:txBody>
      </p:sp>
      <p:pic>
        <p:nvPicPr>
          <p:cNvPr id="31" name="object 31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895895" y="1586787"/>
            <a:ext cx="2000109" cy="857190"/>
          </a:xfrm>
          <a:prstGeom prst="rect">
            <a:avLst/>
          </a:prstGeom>
        </p:spPr>
      </p:pic>
      <p:sp>
        <p:nvSpPr>
          <p:cNvPr id="32" name="object 32"/>
          <p:cNvSpPr txBox="1"/>
          <p:nvPr/>
        </p:nvSpPr>
        <p:spPr>
          <a:xfrm>
            <a:off x="943517" y="1610598"/>
            <a:ext cx="1904914" cy="57629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166925" rIns="0" bIns="0" rtlCol="0">
            <a:spAutoFit/>
          </a:bodyPr>
          <a:lstStyle/>
          <a:p>
            <a:pPr marL="51984" marR="48518" indent="105989">
              <a:lnSpc>
                <a:spcPct val="102499"/>
              </a:lnSpc>
              <a:spcBef>
                <a:spcPts val="1314"/>
              </a:spcBef>
            </a:pPr>
            <a:r>
              <a:rPr sz="1342" spc="-84" dirty="0">
                <a:latin typeface="Arial MT"/>
                <a:cs typeface="Arial MT"/>
              </a:rPr>
              <a:t>FI</a:t>
            </a:r>
            <a:r>
              <a:rPr sz="1342" spc="-171" dirty="0">
                <a:latin typeface="Arial MT"/>
                <a:cs typeface="Arial MT"/>
              </a:rPr>
              <a:t>F</a:t>
            </a:r>
            <a:r>
              <a:rPr sz="1342" spc="-45" dirty="0">
                <a:latin typeface="Arial MT"/>
                <a:cs typeface="Arial MT"/>
              </a:rPr>
              <a:t>A</a:t>
            </a:r>
            <a:r>
              <a:rPr sz="1342" spc="2" dirty="0">
                <a:latin typeface="Arial MT"/>
                <a:cs typeface="Arial MT"/>
              </a:rPr>
              <a:t> </a:t>
            </a:r>
            <a:r>
              <a:rPr sz="1342" spc="-68" dirty="0">
                <a:latin typeface="Arial MT"/>
                <a:cs typeface="Arial MT"/>
              </a:rPr>
              <a:t>W</a:t>
            </a:r>
            <a:r>
              <a:rPr sz="1342" spc="-11" dirty="0">
                <a:latin typeface="Arial MT"/>
                <a:cs typeface="Arial MT"/>
              </a:rPr>
              <a:t>orld</a:t>
            </a:r>
            <a:r>
              <a:rPr sz="1342" spc="2" dirty="0">
                <a:latin typeface="Arial MT"/>
                <a:cs typeface="Arial MT"/>
              </a:rPr>
              <a:t> </a:t>
            </a:r>
            <a:r>
              <a:rPr sz="1342" spc="-5" dirty="0">
                <a:latin typeface="Arial MT"/>
                <a:cs typeface="Arial MT"/>
              </a:rPr>
              <a:t>Cup</a:t>
            </a:r>
            <a:r>
              <a:rPr sz="1342" spc="2" dirty="0">
                <a:latin typeface="Arial MT"/>
                <a:cs typeface="Arial MT"/>
              </a:rPr>
              <a:t> 2026  </a:t>
            </a:r>
            <a:r>
              <a:rPr sz="1342" spc="-30" dirty="0">
                <a:latin typeface="Arial MT"/>
                <a:cs typeface="Arial MT"/>
              </a:rPr>
              <a:t>will</a:t>
            </a:r>
            <a:r>
              <a:rPr sz="1342" spc="-5" dirty="0">
                <a:latin typeface="Arial MT"/>
                <a:cs typeface="Arial MT"/>
              </a:rPr>
              <a:t> </a:t>
            </a:r>
            <a:r>
              <a:rPr sz="1342" spc="-14" dirty="0">
                <a:latin typeface="Arial MT"/>
                <a:cs typeface="Arial MT"/>
              </a:rPr>
              <a:t>expand</a:t>
            </a:r>
            <a:r>
              <a:rPr sz="1342" spc="-2" dirty="0">
                <a:latin typeface="Arial MT"/>
                <a:cs typeface="Arial MT"/>
              </a:rPr>
              <a:t> </a:t>
            </a:r>
            <a:r>
              <a:rPr sz="1342" spc="14" dirty="0">
                <a:latin typeface="Arial MT"/>
                <a:cs typeface="Arial MT"/>
              </a:rPr>
              <a:t>to</a:t>
            </a:r>
            <a:r>
              <a:rPr sz="1342" spc="-5" dirty="0">
                <a:latin typeface="Arial MT"/>
                <a:cs typeface="Arial MT"/>
              </a:rPr>
              <a:t> </a:t>
            </a:r>
            <a:r>
              <a:rPr sz="1342" spc="2" dirty="0">
                <a:latin typeface="Arial MT"/>
                <a:cs typeface="Arial MT"/>
              </a:rPr>
              <a:t>48</a:t>
            </a:r>
            <a:r>
              <a:rPr sz="1342" spc="-2" dirty="0">
                <a:latin typeface="Arial MT"/>
                <a:cs typeface="Arial MT"/>
              </a:rPr>
              <a:t> </a:t>
            </a:r>
            <a:r>
              <a:rPr sz="1342" spc="-14" dirty="0">
                <a:latin typeface="Arial MT"/>
                <a:cs typeface="Arial MT"/>
              </a:rPr>
              <a:t>teams.</a:t>
            </a:r>
            <a:endParaRPr sz="1342">
              <a:latin typeface="Arial MT"/>
              <a:cs typeface="Arial MT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859869" y="4301886"/>
            <a:ext cx="2072418" cy="596137"/>
          </a:xfrm>
          <a:prstGeom prst="rect">
            <a:avLst/>
          </a:prstGeom>
        </p:spPr>
        <p:txBody>
          <a:bodyPr vert="horz" wrap="square" lIns="0" tIns="1155" rIns="0" bIns="0" rtlCol="0">
            <a:spAutoFit/>
          </a:bodyPr>
          <a:lstStyle/>
          <a:p>
            <a:pPr algn="ctr">
              <a:spcBef>
                <a:spcPts val="9"/>
              </a:spcBef>
            </a:pPr>
            <a:r>
              <a:rPr sz="1342" spc="-23" dirty="0">
                <a:solidFill>
                  <a:srgbClr val="CB297B"/>
                </a:solidFill>
                <a:latin typeface="Arial MT"/>
                <a:cs typeface="Arial MT"/>
              </a:rPr>
              <a:t>Wikipedia</a:t>
            </a:r>
            <a:endParaRPr sz="1342">
              <a:latin typeface="Arial MT"/>
              <a:cs typeface="Arial MT"/>
            </a:endParaRPr>
          </a:p>
          <a:p>
            <a:pPr algn="ctr">
              <a:spcBef>
                <a:spcPts val="39"/>
              </a:spcBef>
            </a:pPr>
            <a:r>
              <a:rPr sz="1342" spc="-2" dirty="0">
                <a:solidFill>
                  <a:srgbClr val="CB297B"/>
                </a:solidFill>
                <a:latin typeface="Arial MT"/>
                <a:cs typeface="Arial MT"/>
              </a:rPr>
              <a:t>13M</a:t>
            </a:r>
            <a:r>
              <a:rPr sz="1342" spc="-5" dirty="0">
                <a:solidFill>
                  <a:srgbClr val="CB297B"/>
                </a:solidFill>
                <a:latin typeface="Arial MT"/>
                <a:cs typeface="Arial MT"/>
              </a:rPr>
              <a:t> </a:t>
            </a:r>
            <a:r>
              <a:rPr sz="1342" spc="-9" dirty="0">
                <a:solidFill>
                  <a:srgbClr val="CB297B"/>
                </a:solidFill>
                <a:latin typeface="Arial MT"/>
                <a:cs typeface="Arial MT"/>
              </a:rPr>
              <a:t>chunks</a:t>
            </a:r>
            <a:r>
              <a:rPr sz="1342" spc="-2" dirty="0">
                <a:solidFill>
                  <a:srgbClr val="CB297B"/>
                </a:solidFill>
                <a:latin typeface="Arial MT"/>
                <a:cs typeface="Arial MT"/>
              </a:rPr>
              <a:t> </a:t>
            </a:r>
            <a:r>
              <a:rPr sz="1342" spc="-43" dirty="0">
                <a:solidFill>
                  <a:srgbClr val="CB297B"/>
                </a:solidFill>
                <a:latin typeface="Arial MT"/>
                <a:cs typeface="Arial MT"/>
              </a:rPr>
              <a:t>(passages)</a:t>
            </a:r>
            <a:endParaRPr sz="1342">
              <a:latin typeface="Arial MT"/>
              <a:cs typeface="Arial MT"/>
            </a:endParaRPr>
          </a:p>
          <a:p>
            <a:pPr algn="ctr">
              <a:spcBef>
                <a:spcPts val="48"/>
              </a:spcBef>
            </a:pPr>
            <a:r>
              <a:rPr sz="1182" spc="-30" dirty="0">
                <a:solidFill>
                  <a:srgbClr val="CB297B"/>
                </a:solidFill>
                <a:latin typeface="Arial MT"/>
                <a:cs typeface="Arial MT"/>
              </a:rPr>
              <a:t>(called</a:t>
            </a:r>
            <a:r>
              <a:rPr sz="1182" spc="5" dirty="0">
                <a:solidFill>
                  <a:srgbClr val="CB297B"/>
                </a:solidFill>
                <a:latin typeface="Arial MT"/>
                <a:cs typeface="Arial MT"/>
              </a:rPr>
              <a:t> </a:t>
            </a:r>
            <a:r>
              <a:rPr sz="1182" i="1" spc="2" dirty="0">
                <a:solidFill>
                  <a:srgbClr val="CB297B"/>
                </a:solidFill>
              </a:rPr>
              <a:t>documents</a:t>
            </a:r>
            <a:r>
              <a:rPr sz="1182" i="1" spc="5" dirty="0">
                <a:solidFill>
                  <a:srgbClr val="CB297B"/>
                </a:solidFill>
              </a:rPr>
              <a:t> </a:t>
            </a:r>
            <a:r>
              <a:rPr sz="1182" spc="-27" dirty="0">
                <a:solidFill>
                  <a:srgbClr val="CB297B"/>
                </a:solidFill>
                <a:latin typeface="Arial MT"/>
                <a:cs typeface="Arial MT"/>
              </a:rPr>
              <a:t>in</a:t>
            </a:r>
            <a:r>
              <a:rPr sz="1182" spc="5" dirty="0">
                <a:solidFill>
                  <a:srgbClr val="CB297B"/>
                </a:solidFill>
                <a:latin typeface="Arial MT"/>
                <a:cs typeface="Arial MT"/>
              </a:rPr>
              <a:t> </a:t>
            </a:r>
            <a:r>
              <a:rPr sz="1182" spc="-9" dirty="0">
                <a:solidFill>
                  <a:srgbClr val="CB297B"/>
                </a:solidFill>
                <a:latin typeface="Arial MT"/>
                <a:cs typeface="Arial MT"/>
              </a:rPr>
              <a:t>the</a:t>
            </a:r>
            <a:r>
              <a:rPr sz="1182" spc="5" dirty="0">
                <a:solidFill>
                  <a:srgbClr val="CB297B"/>
                </a:solidFill>
                <a:latin typeface="Arial MT"/>
                <a:cs typeface="Arial MT"/>
              </a:rPr>
              <a:t> </a:t>
            </a:r>
            <a:r>
              <a:rPr sz="1182" spc="-23" dirty="0">
                <a:solidFill>
                  <a:srgbClr val="CB297B"/>
                </a:solidFill>
                <a:latin typeface="Arial MT"/>
                <a:cs typeface="Arial MT"/>
              </a:rPr>
              <a:t>paper)</a:t>
            </a:r>
            <a:endParaRPr sz="1182">
              <a:latin typeface="Arial MT"/>
              <a:cs typeface="Arial MT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8733081" y="4820969"/>
            <a:ext cx="69889" cy="128976"/>
          </a:xfrm>
          <a:prstGeom prst="rect">
            <a:avLst/>
          </a:prstGeom>
        </p:spPr>
        <p:txBody>
          <a:bodyPr vert="horz" wrap="square" lIns="0" tIns="2888" rIns="0" bIns="0" rtlCol="0">
            <a:spAutoFit/>
          </a:bodyPr>
          <a:lstStyle/>
          <a:p>
            <a:pPr marL="5776">
              <a:spcBef>
                <a:spcPts val="23"/>
              </a:spcBef>
            </a:pPr>
            <a:r>
              <a:rPr sz="819" spc="2" dirty="0">
                <a:latin typeface="Arial MT"/>
                <a:cs typeface="Arial MT"/>
              </a:rPr>
              <a:t>7</a:t>
            </a:r>
            <a:endParaRPr sz="819">
              <a:latin typeface="Arial MT"/>
              <a:cs typeface="Arial MT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6211347" y="1329253"/>
            <a:ext cx="1020036" cy="253707"/>
          </a:xfrm>
          <a:prstGeom prst="rect">
            <a:avLst/>
          </a:prstGeom>
          <a:solidFill>
            <a:srgbClr val="00A2FF"/>
          </a:solidFill>
        </p:spPr>
        <p:txBody>
          <a:bodyPr vert="horz" wrap="square" lIns="0" tIns="22526" rIns="0" bIns="0" rtlCol="0">
            <a:spAutoFit/>
          </a:bodyPr>
          <a:lstStyle/>
          <a:p>
            <a:pPr marL="140933">
              <a:spcBef>
                <a:spcPts val="177"/>
              </a:spcBef>
            </a:pPr>
            <a:r>
              <a:rPr sz="1501" spc="30" dirty="0">
                <a:solidFill>
                  <a:srgbClr val="FFFFFF"/>
                </a:solidFill>
                <a:latin typeface="Arial MT"/>
                <a:cs typeface="Arial MT"/>
              </a:rPr>
              <a:t>Encoder</a:t>
            </a:r>
            <a:endParaRPr sz="1501">
              <a:latin typeface="Arial MT"/>
              <a:cs typeface="Arial MT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6725637" y="1743407"/>
            <a:ext cx="2152126" cy="419769"/>
          </a:xfrm>
          <a:prstGeom prst="rect">
            <a:avLst/>
          </a:prstGeom>
        </p:spPr>
        <p:txBody>
          <a:bodyPr vert="horz" wrap="square" lIns="0" tIns="6642" rIns="0" bIns="0" rtlCol="0">
            <a:spAutoFit/>
          </a:bodyPr>
          <a:lstStyle/>
          <a:p>
            <a:pPr marL="5776">
              <a:spcBef>
                <a:spcPts val="52"/>
              </a:spcBef>
            </a:pPr>
            <a:r>
              <a:rPr sz="1342" spc="-34" dirty="0">
                <a:solidFill>
                  <a:srgbClr val="CB297B"/>
                </a:solidFill>
                <a:latin typeface="Arial MT"/>
                <a:cs typeface="Arial MT"/>
              </a:rPr>
              <a:t>Fast</a:t>
            </a:r>
            <a:r>
              <a:rPr sz="1342" spc="-5" dirty="0">
                <a:solidFill>
                  <a:srgbClr val="CB297B"/>
                </a:solidFill>
                <a:latin typeface="Arial MT"/>
                <a:cs typeface="Arial MT"/>
              </a:rPr>
              <a:t> </a:t>
            </a:r>
            <a:r>
              <a:rPr sz="1342" spc="-30" dirty="0">
                <a:solidFill>
                  <a:srgbClr val="CB297B"/>
                </a:solidFill>
                <a:latin typeface="Arial MT"/>
                <a:cs typeface="Arial MT"/>
              </a:rPr>
              <a:t>nearest</a:t>
            </a:r>
            <a:r>
              <a:rPr sz="1342" spc="-2" dirty="0">
                <a:solidFill>
                  <a:srgbClr val="CB297B"/>
                </a:solidFill>
                <a:latin typeface="Arial MT"/>
                <a:cs typeface="Arial MT"/>
              </a:rPr>
              <a:t> </a:t>
            </a:r>
            <a:r>
              <a:rPr sz="1342" spc="-16" dirty="0">
                <a:solidFill>
                  <a:srgbClr val="CB297B"/>
                </a:solidFill>
                <a:latin typeface="Arial MT"/>
                <a:cs typeface="Arial MT"/>
              </a:rPr>
              <a:t>neighbor</a:t>
            </a:r>
            <a:r>
              <a:rPr sz="1342" spc="-2" dirty="0">
                <a:solidFill>
                  <a:srgbClr val="CB297B"/>
                </a:solidFill>
                <a:latin typeface="Arial MT"/>
                <a:cs typeface="Arial MT"/>
              </a:rPr>
              <a:t> </a:t>
            </a:r>
            <a:r>
              <a:rPr sz="1342" spc="-27" dirty="0">
                <a:solidFill>
                  <a:srgbClr val="CB297B"/>
                </a:solidFill>
                <a:latin typeface="Arial MT"/>
                <a:cs typeface="Arial MT"/>
              </a:rPr>
              <a:t>search</a:t>
            </a:r>
            <a:endParaRPr sz="1342">
              <a:latin typeface="Arial MT"/>
              <a:cs typeface="Arial MT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5597985" y="3189397"/>
            <a:ext cx="1306813" cy="636215"/>
          </a:xfrm>
          <a:prstGeom prst="rect">
            <a:avLst/>
          </a:prstGeom>
        </p:spPr>
        <p:txBody>
          <a:bodyPr vert="horz" wrap="square" lIns="0" tIns="67579" rIns="0" bIns="0" rtlCol="0">
            <a:spAutoFit/>
          </a:bodyPr>
          <a:lstStyle/>
          <a:p>
            <a:pPr marL="17328">
              <a:spcBef>
                <a:spcPts val="532"/>
              </a:spcBef>
            </a:pPr>
            <a:r>
              <a:rPr sz="1637" b="1" spc="5" dirty="0">
                <a:latin typeface="Times New Roman"/>
                <a:cs typeface="Times New Roman"/>
              </a:rPr>
              <a:t>z</a:t>
            </a:r>
            <a:r>
              <a:rPr sz="1637" b="1" spc="36" dirty="0">
                <a:latin typeface="Times New Roman"/>
                <a:cs typeface="Times New Roman"/>
              </a:rPr>
              <a:t> </a:t>
            </a:r>
            <a:r>
              <a:rPr sz="1637" spc="223" dirty="0">
                <a:latin typeface="Cambria"/>
                <a:cs typeface="Cambria"/>
              </a:rPr>
              <a:t>=</a:t>
            </a:r>
            <a:r>
              <a:rPr sz="1637" spc="84" dirty="0">
                <a:latin typeface="Cambria"/>
                <a:cs typeface="Cambria"/>
              </a:rPr>
              <a:t> </a:t>
            </a:r>
            <a:r>
              <a:rPr sz="1637" spc="-50" dirty="0">
                <a:latin typeface="Cambria"/>
                <a:cs typeface="Cambria"/>
              </a:rPr>
              <a:t>Encoder(</a:t>
            </a:r>
            <a:r>
              <a:rPr sz="1637" i="1" spc="-50" dirty="0">
                <a:latin typeface="Times New Roman"/>
                <a:cs typeface="Times New Roman"/>
              </a:rPr>
              <a:t>z</a:t>
            </a:r>
            <a:r>
              <a:rPr sz="1637" spc="-50" dirty="0">
                <a:latin typeface="Cambria"/>
                <a:cs typeface="Cambria"/>
              </a:rPr>
              <a:t>)</a:t>
            </a:r>
            <a:endParaRPr sz="1637">
              <a:latin typeface="Cambria"/>
              <a:cs typeface="Cambria"/>
            </a:endParaRPr>
          </a:p>
          <a:p>
            <a:pPr marL="5776">
              <a:spcBef>
                <a:spcPts val="491"/>
              </a:spcBef>
            </a:pPr>
            <a:r>
              <a:rPr sz="1637" b="1" spc="5" dirty="0">
                <a:latin typeface="Times New Roman"/>
                <a:cs typeface="Times New Roman"/>
              </a:rPr>
              <a:t>x</a:t>
            </a:r>
            <a:r>
              <a:rPr sz="1637" b="1" spc="36" dirty="0">
                <a:latin typeface="Times New Roman"/>
                <a:cs typeface="Times New Roman"/>
              </a:rPr>
              <a:t> </a:t>
            </a:r>
            <a:r>
              <a:rPr sz="1637" spc="223" dirty="0">
                <a:latin typeface="Cambria"/>
                <a:cs typeface="Cambria"/>
              </a:rPr>
              <a:t>=</a:t>
            </a:r>
            <a:r>
              <a:rPr sz="1637" spc="84" dirty="0">
                <a:latin typeface="Cambria"/>
                <a:cs typeface="Cambria"/>
              </a:rPr>
              <a:t> </a:t>
            </a:r>
            <a:r>
              <a:rPr sz="1637" spc="-50" dirty="0">
                <a:latin typeface="Cambria"/>
                <a:cs typeface="Cambria"/>
              </a:rPr>
              <a:t>Encoder(</a:t>
            </a:r>
            <a:r>
              <a:rPr sz="1637" i="1" spc="-50" dirty="0">
                <a:latin typeface="Times New Roman"/>
                <a:cs typeface="Times New Roman"/>
              </a:rPr>
              <a:t>x</a:t>
            </a:r>
            <a:r>
              <a:rPr sz="1637" spc="-50" dirty="0">
                <a:latin typeface="Cambria"/>
                <a:cs typeface="Cambria"/>
              </a:rPr>
              <a:t>)</a:t>
            </a:r>
            <a:endParaRPr sz="1637">
              <a:latin typeface="Cambria"/>
              <a:cs typeface="Cambria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4276871" y="996283"/>
            <a:ext cx="4561571" cy="259219"/>
          </a:xfrm>
          <a:prstGeom prst="rect">
            <a:avLst/>
          </a:prstGeom>
        </p:spPr>
        <p:txBody>
          <a:bodyPr vert="horz" wrap="square" lIns="0" tIns="7220" rIns="0" bIns="0" rtlCol="0">
            <a:spAutoFit/>
          </a:bodyPr>
          <a:lstStyle/>
          <a:p>
            <a:pPr marL="5776">
              <a:spcBef>
                <a:spcPts val="57"/>
              </a:spcBef>
            </a:pPr>
            <a:r>
              <a:rPr sz="1637" b="1" i="1" spc="-55" dirty="0"/>
              <a:t>x</a:t>
            </a:r>
            <a:r>
              <a:rPr sz="1637" b="1" i="1" spc="-64" dirty="0"/>
              <a:t> </a:t>
            </a:r>
            <a:r>
              <a:rPr sz="1637" spc="32" dirty="0">
                <a:latin typeface="Arial MT"/>
                <a:cs typeface="Arial MT"/>
              </a:rPr>
              <a:t>=</a:t>
            </a:r>
            <a:r>
              <a:rPr sz="1637" spc="-32" dirty="0">
                <a:latin typeface="Arial MT"/>
                <a:cs typeface="Arial MT"/>
              </a:rPr>
              <a:t> </a:t>
            </a:r>
            <a:r>
              <a:rPr sz="1410" spc="-43" dirty="0">
                <a:latin typeface="Arial MT"/>
                <a:cs typeface="Arial MT"/>
              </a:rPr>
              <a:t>World</a:t>
            </a:r>
            <a:r>
              <a:rPr sz="1410" spc="-55" dirty="0">
                <a:latin typeface="Arial MT"/>
                <a:cs typeface="Arial MT"/>
              </a:rPr>
              <a:t> </a:t>
            </a:r>
            <a:r>
              <a:rPr sz="1410" spc="-20" dirty="0">
                <a:latin typeface="Arial MT"/>
                <a:cs typeface="Arial MT"/>
              </a:rPr>
              <a:t>Cup</a:t>
            </a:r>
            <a:r>
              <a:rPr sz="1410" spc="-52" dirty="0">
                <a:latin typeface="Arial MT"/>
                <a:cs typeface="Arial MT"/>
              </a:rPr>
              <a:t> </a:t>
            </a:r>
            <a:r>
              <a:rPr sz="1410" spc="-16" dirty="0">
                <a:latin typeface="Arial MT"/>
                <a:cs typeface="Arial MT"/>
              </a:rPr>
              <a:t>2022</a:t>
            </a:r>
            <a:r>
              <a:rPr sz="1410" spc="-55" dirty="0">
                <a:latin typeface="Arial MT"/>
                <a:cs typeface="Arial MT"/>
              </a:rPr>
              <a:t> </a:t>
            </a:r>
            <a:r>
              <a:rPr sz="1410" spc="-30" dirty="0">
                <a:latin typeface="Arial MT"/>
                <a:cs typeface="Arial MT"/>
              </a:rPr>
              <a:t>was</a:t>
            </a:r>
            <a:r>
              <a:rPr sz="1410" spc="-52" dirty="0">
                <a:latin typeface="Arial MT"/>
                <a:cs typeface="Arial MT"/>
              </a:rPr>
              <a:t> </a:t>
            </a:r>
            <a:r>
              <a:rPr sz="1410" spc="14" dirty="0">
                <a:latin typeface="Arial MT"/>
                <a:cs typeface="Arial MT"/>
              </a:rPr>
              <a:t>…</a:t>
            </a:r>
            <a:r>
              <a:rPr sz="1410" spc="-55" dirty="0">
                <a:latin typeface="Arial MT"/>
                <a:cs typeface="Arial MT"/>
              </a:rPr>
              <a:t> </a:t>
            </a:r>
            <a:r>
              <a:rPr sz="1410" spc="-32" dirty="0">
                <a:latin typeface="Arial MT"/>
                <a:cs typeface="Arial MT"/>
              </a:rPr>
              <a:t>the</a:t>
            </a:r>
            <a:r>
              <a:rPr sz="1410" spc="-55" dirty="0">
                <a:latin typeface="Arial MT"/>
                <a:cs typeface="Arial MT"/>
              </a:rPr>
              <a:t> </a:t>
            </a:r>
            <a:r>
              <a:rPr sz="1410" spc="-57" dirty="0">
                <a:latin typeface="Arial MT"/>
                <a:cs typeface="Arial MT"/>
              </a:rPr>
              <a:t>increase</a:t>
            </a:r>
            <a:r>
              <a:rPr sz="1410" spc="-52" dirty="0">
                <a:latin typeface="Arial MT"/>
                <a:cs typeface="Arial MT"/>
              </a:rPr>
              <a:t> </a:t>
            </a:r>
            <a:r>
              <a:rPr sz="1410" spc="2" dirty="0">
                <a:latin typeface="Arial MT"/>
                <a:cs typeface="Arial MT"/>
              </a:rPr>
              <a:t>to</a:t>
            </a:r>
            <a:r>
              <a:rPr sz="1410" spc="-55" dirty="0">
                <a:latin typeface="Arial MT"/>
                <a:cs typeface="Arial MT"/>
              </a:rPr>
              <a:t> </a:t>
            </a:r>
            <a:r>
              <a:rPr sz="1410" spc="-59" dirty="0">
                <a:latin typeface="Arial MT"/>
                <a:cs typeface="Arial MT"/>
              </a:rPr>
              <a:t>[MASK]</a:t>
            </a:r>
            <a:r>
              <a:rPr sz="1410" spc="-52" dirty="0">
                <a:latin typeface="Arial MT"/>
                <a:cs typeface="Arial MT"/>
              </a:rPr>
              <a:t> </a:t>
            </a:r>
            <a:r>
              <a:rPr sz="1410" spc="-50" dirty="0">
                <a:latin typeface="Arial MT"/>
                <a:cs typeface="Arial MT"/>
              </a:rPr>
              <a:t>in</a:t>
            </a:r>
            <a:r>
              <a:rPr sz="1410" spc="-55" dirty="0">
                <a:latin typeface="Arial MT"/>
                <a:cs typeface="Arial MT"/>
              </a:rPr>
              <a:t> </a:t>
            </a:r>
            <a:r>
              <a:rPr sz="1410" spc="-18" dirty="0">
                <a:latin typeface="Arial MT"/>
                <a:cs typeface="Arial MT"/>
              </a:rPr>
              <a:t>2026.</a:t>
            </a:r>
            <a:endParaRPr sz="1410">
              <a:latin typeface="Arial MT"/>
              <a:cs typeface="Arial MT"/>
            </a:endParaRPr>
          </a:p>
        </p:txBody>
      </p:sp>
      <p:sp>
        <p:nvSpPr>
          <p:cNvPr id="41" name="Title 40">
            <a:extLst>
              <a:ext uri="{FF2B5EF4-FFF2-40B4-BE49-F238E27FC236}">
                <a16:creationId xmlns:a16="http://schemas.microsoft.com/office/drawing/2014/main" id="{390A87ED-1B46-10C2-EBA6-F0CA7C13FB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Retrieval-Augmented LM</a:t>
            </a:r>
          </a:p>
        </p:txBody>
      </p:sp>
      <p:sp>
        <p:nvSpPr>
          <p:cNvPr id="42" name="Google Shape;138;g1501cc781cf_0_0">
            <a:extLst>
              <a:ext uri="{FF2B5EF4-FFF2-40B4-BE49-F238E27FC236}">
                <a16:creationId xmlns:a16="http://schemas.microsoft.com/office/drawing/2014/main" id="{1A6F718D-C344-9CC3-0FD4-9987094A6E83}"/>
              </a:ext>
            </a:extLst>
          </p:cNvPr>
          <p:cNvSpPr txBox="1"/>
          <p:nvPr/>
        </p:nvSpPr>
        <p:spPr>
          <a:xfrm>
            <a:off x="2903308" y="4893119"/>
            <a:ext cx="3498234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[</a:t>
            </a: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Slides: </a:t>
            </a:r>
            <a:r>
              <a:rPr lang="en-US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Akari</a:t>
            </a: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 </a:t>
            </a:r>
            <a:r>
              <a:rPr lang="en-US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Asai</a:t>
            </a: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, </a:t>
            </a:r>
            <a:r>
              <a:rPr lang="en-US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Sewon</a:t>
            </a: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 Min, </a:t>
            </a:r>
            <a:r>
              <a:rPr lang="en-US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Zexuan</a:t>
            </a: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 Zhong, </a:t>
            </a:r>
            <a:r>
              <a:rPr lang="en-US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Danqi</a:t>
            </a: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 Chen</a:t>
            </a:r>
            <a:r>
              <a:rPr lang="en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]</a:t>
            </a:r>
            <a:endParaRPr sz="900" dirty="0">
              <a:solidFill>
                <a:schemeClr val="tx1">
                  <a:lumMod val="65000"/>
                  <a:lumOff val="35000"/>
                </a:schemeClr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990751" y="1848707"/>
            <a:ext cx="1020036" cy="253707"/>
          </a:xfrm>
          <a:prstGeom prst="rect">
            <a:avLst/>
          </a:prstGeom>
          <a:solidFill>
            <a:srgbClr val="00A2FF"/>
          </a:solidFill>
        </p:spPr>
        <p:txBody>
          <a:bodyPr vert="horz" wrap="square" lIns="0" tIns="22526" rIns="0" bIns="0" rtlCol="0">
            <a:spAutoFit/>
          </a:bodyPr>
          <a:lstStyle/>
          <a:p>
            <a:pPr marL="140933">
              <a:spcBef>
                <a:spcPts val="177"/>
              </a:spcBef>
            </a:pPr>
            <a:r>
              <a:rPr sz="1501" spc="30" dirty="0">
                <a:solidFill>
                  <a:srgbClr val="FFFFFF"/>
                </a:solidFill>
                <a:latin typeface="Arial MT"/>
                <a:cs typeface="Arial MT"/>
              </a:rPr>
              <a:t>Encoder</a:t>
            </a:r>
            <a:endParaRPr sz="1501">
              <a:latin typeface="Arial MT"/>
              <a:cs typeface="Arial MT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4031113" y="1688174"/>
            <a:ext cx="3676404" cy="1998774"/>
            <a:chOff x="8862767" y="3711898"/>
            <a:chExt cx="8083550" cy="439483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542862" y="4495653"/>
              <a:ext cx="6403398" cy="2687122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0595216" y="4527066"/>
              <a:ext cx="6299200" cy="2582545"/>
            </a:xfrm>
            <a:custGeom>
              <a:avLst/>
              <a:gdLst/>
              <a:ahLst/>
              <a:cxnLst/>
              <a:rect l="l" t="t" r="r" b="b"/>
              <a:pathLst>
                <a:path w="6299200" h="2582545">
                  <a:moveTo>
                    <a:pt x="6298689" y="0"/>
                  </a:moveTo>
                  <a:lnTo>
                    <a:pt x="0" y="0"/>
                  </a:lnTo>
                  <a:lnTo>
                    <a:pt x="0" y="2582413"/>
                  </a:lnTo>
                  <a:lnTo>
                    <a:pt x="6298689" y="2582413"/>
                  </a:lnTo>
                  <a:lnTo>
                    <a:pt x="6298689" y="0"/>
                  </a:lnTo>
                  <a:close/>
                </a:path>
              </a:pathLst>
            </a:custGeom>
            <a:solidFill>
              <a:srgbClr val="E4E3E5"/>
            </a:solidFill>
          </p:spPr>
          <p:txBody>
            <a:bodyPr wrap="square" lIns="0" tIns="0" rIns="0" bIns="0" rtlCol="0"/>
            <a:lstStyle/>
            <a:p>
              <a:endParaRPr sz="637"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256465" y="5394118"/>
              <a:ext cx="189242" cy="18924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620685" y="5956572"/>
              <a:ext cx="189242" cy="189242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466628" y="5394118"/>
              <a:ext cx="189242" cy="189242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307240" y="4981122"/>
              <a:ext cx="189242" cy="189242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105504" y="6508299"/>
              <a:ext cx="189242" cy="189242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722575" y="6740130"/>
              <a:ext cx="189242" cy="189242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541704" y="6181202"/>
              <a:ext cx="189242" cy="189242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548643" y="5406505"/>
              <a:ext cx="189242" cy="189242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105504" y="5771556"/>
              <a:ext cx="189242" cy="189242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400097" y="6181202"/>
              <a:ext cx="189242" cy="189242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683312" y="6358090"/>
              <a:ext cx="189242" cy="189242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739676" y="6788137"/>
              <a:ext cx="189242" cy="189242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208604" y="5723651"/>
              <a:ext cx="189242" cy="189242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862767" y="4272636"/>
              <a:ext cx="4400011" cy="2016414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8890310" y="6747487"/>
              <a:ext cx="2072005" cy="1358900"/>
            </a:xfrm>
            <a:custGeom>
              <a:avLst/>
              <a:gdLst/>
              <a:ahLst/>
              <a:cxnLst/>
              <a:rect l="l" t="t" r="r" b="b"/>
              <a:pathLst>
                <a:path w="2072004" h="1358900">
                  <a:moveTo>
                    <a:pt x="35083" y="1346200"/>
                  </a:moveTo>
                  <a:lnTo>
                    <a:pt x="9732" y="1346200"/>
                  </a:lnTo>
                  <a:lnTo>
                    <a:pt x="8176" y="1358900"/>
                  </a:lnTo>
                  <a:lnTo>
                    <a:pt x="32926" y="1358900"/>
                  </a:lnTo>
                  <a:lnTo>
                    <a:pt x="35083" y="1346200"/>
                  </a:lnTo>
                  <a:close/>
                </a:path>
                <a:path w="2072004" h="1358900">
                  <a:moveTo>
                    <a:pt x="8326" y="1336457"/>
                  </a:moveTo>
                  <a:lnTo>
                    <a:pt x="2184" y="1346200"/>
                  </a:lnTo>
                  <a:lnTo>
                    <a:pt x="10053" y="1346200"/>
                  </a:lnTo>
                  <a:lnTo>
                    <a:pt x="8326" y="1336457"/>
                  </a:lnTo>
                  <a:close/>
                </a:path>
                <a:path w="2072004" h="1358900">
                  <a:moveTo>
                    <a:pt x="59833" y="1333500"/>
                  </a:moveTo>
                  <a:lnTo>
                    <a:pt x="18370" y="1333500"/>
                  </a:lnTo>
                  <a:lnTo>
                    <a:pt x="10053" y="1346200"/>
                  </a:lnTo>
                  <a:lnTo>
                    <a:pt x="55538" y="1346200"/>
                  </a:lnTo>
                  <a:lnTo>
                    <a:pt x="59833" y="1333500"/>
                  </a:lnTo>
                  <a:close/>
                </a:path>
                <a:path w="2072004" h="1358900">
                  <a:moveTo>
                    <a:pt x="10190" y="1333500"/>
                  </a:moveTo>
                  <a:lnTo>
                    <a:pt x="7801" y="1333500"/>
                  </a:lnTo>
                  <a:lnTo>
                    <a:pt x="8326" y="1336457"/>
                  </a:lnTo>
                  <a:lnTo>
                    <a:pt x="10190" y="1333500"/>
                  </a:lnTo>
                  <a:close/>
                </a:path>
                <a:path w="2072004" h="1358900">
                  <a:moveTo>
                    <a:pt x="66810" y="1320800"/>
                  </a:moveTo>
                  <a:lnTo>
                    <a:pt x="5800" y="1320800"/>
                  </a:lnTo>
                  <a:lnTo>
                    <a:pt x="0" y="1333500"/>
                  </a:lnTo>
                  <a:lnTo>
                    <a:pt x="69477" y="1333500"/>
                  </a:lnTo>
                  <a:lnTo>
                    <a:pt x="66810" y="1320800"/>
                  </a:lnTo>
                  <a:close/>
                </a:path>
                <a:path w="2072004" h="1358900">
                  <a:moveTo>
                    <a:pt x="83556" y="1320800"/>
                  </a:moveTo>
                  <a:lnTo>
                    <a:pt x="70568" y="1320800"/>
                  </a:lnTo>
                  <a:lnTo>
                    <a:pt x="69477" y="1333500"/>
                  </a:lnTo>
                  <a:lnTo>
                    <a:pt x="78547" y="1333500"/>
                  </a:lnTo>
                  <a:lnTo>
                    <a:pt x="83556" y="1320800"/>
                  </a:lnTo>
                  <a:close/>
                </a:path>
                <a:path w="2072004" h="1358900">
                  <a:moveTo>
                    <a:pt x="16925" y="1308100"/>
                  </a:moveTo>
                  <a:lnTo>
                    <a:pt x="7673" y="1308100"/>
                  </a:lnTo>
                  <a:lnTo>
                    <a:pt x="354" y="1320800"/>
                  </a:lnTo>
                  <a:lnTo>
                    <a:pt x="22347" y="1320800"/>
                  </a:lnTo>
                  <a:lnTo>
                    <a:pt x="16925" y="1308100"/>
                  </a:lnTo>
                  <a:close/>
                </a:path>
                <a:path w="2072004" h="1358900">
                  <a:moveTo>
                    <a:pt x="30555" y="1308100"/>
                  </a:moveTo>
                  <a:lnTo>
                    <a:pt x="22466" y="1308100"/>
                  </a:lnTo>
                  <a:lnTo>
                    <a:pt x="26303" y="1320800"/>
                  </a:lnTo>
                  <a:lnTo>
                    <a:pt x="30555" y="1308100"/>
                  </a:lnTo>
                  <a:close/>
                </a:path>
                <a:path w="2072004" h="1358900">
                  <a:moveTo>
                    <a:pt x="81048" y="1308100"/>
                  </a:moveTo>
                  <a:lnTo>
                    <a:pt x="36326" y="1308100"/>
                  </a:lnTo>
                  <a:lnTo>
                    <a:pt x="30841" y="1320800"/>
                  </a:lnTo>
                  <a:lnTo>
                    <a:pt x="81926" y="1320800"/>
                  </a:lnTo>
                  <a:lnTo>
                    <a:pt x="81048" y="1308100"/>
                  </a:lnTo>
                  <a:close/>
                </a:path>
                <a:path w="2072004" h="1358900">
                  <a:moveTo>
                    <a:pt x="99999" y="1308100"/>
                  </a:moveTo>
                  <a:lnTo>
                    <a:pt x="81048" y="1308100"/>
                  </a:lnTo>
                  <a:lnTo>
                    <a:pt x="84840" y="1320800"/>
                  </a:lnTo>
                  <a:lnTo>
                    <a:pt x="95724" y="1320800"/>
                  </a:lnTo>
                  <a:lnTo>
                    <a:pt x="99999" y="1308100"/>
                  </a:lnTo>
                  <a:close/>
                </a:path>
                <a:path w="2072004" h="1358900">
                  <a:moveTo>
                    <a:pt x="27796" y="1295400"/>
                  </a:moveTo>
                  <a:lnTo>
                    <a:pt x="25892" y="1295400"/>
                  </a:lnTo>
                  <a:lnTo>
                    <a:pt x="25145" y="1308100"/>
                  </a:lnTo>
                  <a:lnTo>
                    <a:pt x="27796" y="1295400"/>
                  </a:lnTo>
                  <a:close/>
                </a:path>
                <a:path w="2072004" h="1358900">
                  <a:moveTo>
                    <a:pt x="37269" y="1300347"/>
                  </a:moveTo>
                  <a:lnTo>
                    <a:pt x="32720" y="1308100"/>
                  </a:lnTo>
                  <a:lnTo>
                    <a:pt x="36811" y="1308100"/>
                  </a:lnTo>
                  <a:lnTo>
                    <a:pt x="37269" y="1300347"/>
                  </a:lnTo>
                  <a:close/>
                </a:path>
                <a:path w="2072004" h="1358900">
                  <a:moveTo>
                    <a:pt x="79008" y="1282700"/>
                  </a:moveTo>
                  <a:lnTo>
                    <a:pt x="76203" y="1282700"/>
                  </a:lnTo>
                  <a:lnTo>
                    <a:pt x="77845" y="1295400"/>
                  </a:lnTo>
                  <a:lnTo>
                    <a:pt x="42789" y="1295400"/>
                  </a:lnTo>
                  <a:lnTo>
                    <a:pt x="39049" y="1308100"/>
                  </a:lnTo>
                  <a:lnTo>
                    <a:pt x="90729" y="1308100"/>
                  </a:lnTo>
                  <a:lnTo>
                    <a:pt x="84005" y="1295400"/>
                  </a:lnTo>
                  <a:lnTo>
                    <a:pt x="79008" y="1282700"/>
                  </a:lnTo>
                  <a:close/>
                </a:path>
                <a:path w="2072004" h="1358900">
                  <a:moveTo>
                    <a:pt x="149288" y="1270000"/>
                  </a:moveTo>
                  <a:lnTo>
                    <a:pt x="71689" y="1270000"/>
                  </a:lnTo>
                  <a:lnTo>
                    <a:pt x="71401" y="1271258"/>
                  </a:lnTo>
                  <a:lnTo>
                    <a:pt x="79008" y="1282700"/>
                  </a:lnTo>
                  <a:lnTo>
                    <a:pt x="84005" y="1295400"/>
                  </a:lnTo>
                  <a:lnTo>
                    <a:pt x="90729" y="1308100"/>
                  </a:lnTo>
                  <a:lnTo>
                    <a:pt x="95300" y="1308100"/>
                  </a:lnTo>
                  <a:lnTo>
                    <a:pt x="95808" y="1295400"/>
                  </a:lnTo>
                  <a:lnTo>
                    <a:pt x="91331" y="1295400"/>
                  </a:lnTo>
                  <a:lnTo>
                    <a:pt x="85720" y="1282700"/>
                  </a:lnTo>
                  <a:lnTo>
                    <a:pt x="140791" y="1282700"/>
                  </a:lnTo>
                  <a:lnTo>
                    <a:pt x="149288" y="1270000"/>
                  </a:lnTo>
                  <a:close/>
                </a:path>
                <a:path w="2072004" h="1358900">
                  <a:moveTo>
                    <a:pt x="129362" y="1282700"/>
                  </a:moveTo>
                  <a:lnTo>
                    <a:pt x="93684" y="1282700"/>
                  </a:lnTo>
                  <a:lnTo>
                    <a:pt x="95808" y="1295400"/>
                  </a:lnTo>
                  <a:lnTo>
                    <a:pt x="95300" y="1308100"/>
                  </a:lnTo>
                  <a:lnTo>
                    <a:pt x="112877" y="1308100"/>
                  </a:lnTo>
                  <a:lnTo>
                    <a:pt x="116377" y="1295400"/>
                  </a:lnTo>
                  <a:lnTo>
                    <a:pt x="129859" y="1295400"/>
                  </a:lnTo>
                  <a:lnTo>
                    <a:pt x="129362" y="1282700"/>
                  </a:lnTo>
                  <a:close/>
                </a:path>
                <a:path w="2072004" h="1358900">
                  <a:moveTo>
                    <a:pt x="40172" y="1295400"/>
                  </a:moveTo>
                  <a:lnTo>
                    <a:pt x="37562" y="1295400"/>
                  </a:lnTo>
                  <a:lnTo>
                    <a:pt x="37269" y="1300347"/>
                  </a:lnTo>
                  <a:lnTo>
                    <a:pt x="40172" y="1295400"/>
                  </a:lnTo>
                  <a:close/>
                </a:path>
                <a:path w="2072004" h="1358900">
                  <a:moveTo>
                    <a:pt x="43235" y="1282700"/>
                  </a:moveTo>
                  <a:lnTo>
                    <a:pt x="39405" y="1282700"/>
                  </a:lnTo>
                  <a:lnTo>
                    <a:pt x="38800" y="1295400"/>
                  </a:lnTo>
                  <a:lnTo>
                    <a:pt x="44847" y="1295400"/>
                  </a:lnTo>
                  <a:lnTo>
                    <a:pt x="43235" y="1282700"/>
                  </a:lnTo>
                  <a:close/>
                </a:path>
                <a:path w="2072004" h="1358900">
                  <a:moveTo>
                    <a:pt x="52528" y="1285434"/>
                  </a:moveTo>
                  <a:lnTo>
                    <a:pt x="48126" y="1295400"/>
                  </a:lnTo>
                  <a:lnTo>
                    <a:pt x="53931" y="1295400"/>
                  </a:lnTo>
                  <a:lnTo>
                    <a:pt x="52528" y="1285434"/>
                  </a:lnTo>
                  <a:close/>
                </a:path>
                <a:path w="2072004" h="1358900">
                  <a:moveTo>
                    <a:pt x="76203" y="1282700"/>
                  </a:moveTo>
                  <a:lnTo>
                    <a:pt x="65496" y="1282700"/>
                  </a:lnTo>
                  <a:lnTo>
                    <a:pt x="58088" y="1295400"/>
                  </a:lnTo>
                  <a:lnTo>
                    <a:pt x="70358" y="1295400"/>
                  </a:lnTo>
                  <a:lnTo>
                    <a:pt x="76203" y="1282700"/>
                  </a:lnTo>
                  <a:close/>
                </a:path>
                <a:path w="2072004" h="1358900">
                  <a:moveTo>
                    <a:pt x="89854" y="1282700"/>
                  </a:moveTo>
                  <a:lnTo>
                    <a:pt x="85720" y="1282700"/>
                  </a:lnTo>
                  <a:lnTo>
                    <a:pt x="91331" y="1295400"/>
                  </a:lnTo>
                  <a:lnTo>
                    <a:pt x="92310" y="1295400"/>
                  </a:lnTo>
                  <a:lnTo>
                    <a:pt x="89854" y="1282700"/>
                  </a:lnTo>
                  <a:close/>
                </a:path>
                <a:path w="2072004" h="1358900">
                  <a:moveTo>
                    <a:pt x="93684" y="1282700"/>
                  </a:moveTo>
                  <a:lnTo>
                    <a:pt x="89854" y="1282700"/>
                  </a:lnTo>
                  <a:lnTo>
                    <a:pt x="92310" y="1295400"/>
                  </a:lnTo>
                  <a:lnTo>
                    <a:pt x="95808" y="1295400"/>
                  </a:lnTo>
                  <a:lnTo>
                    <a:pt x="93684" y="1282700"/>
                  </a:lnTo>
                  <a:close/>
                </a:path>
                <a:path w="2072004" h="1358900">
                  <a:moveTo>
                    <a:pt x="148543" y="1282700"/>
                  </a:moveTo>
                  <a:lnTo>
                    <a:pt x="133647" y="1282700"/>
                  </a:lnTo>
                  <a:lnTo>
                    <a:pt x="129859" y="1295400"/>
                  </a:lnTo>
                  <a:lnTo>
                    <a:pt x="138345" y="1295400"/>
                  </a:lnTo>
                  <a:lnTo>
                    <a:pt x="148543" y="1282700"/>
                  </a:lnTo>
                  <a:close/>
                </a:path>
                <a:path w="2072004" h="1358900">
                  <a:moveTo>
                    <a:pt x="53736" y="1282700"/>
                  </a:moveTo>
                  <a:lnTo>
                    <a:pt x="52143" y="1282700"/>
                  </a:lnTo>
                  <a:lnTo>
                    <a:pt x="52528" y="1285434"/>
                  </a:lnTo>
                  <a:lnTo>
                    <a:pt x="53736" y="1282700"/>
                  </a:lnTo>
                  <a:close/>
                </a:path>
                <a:path w="2072004" h="1358900">
                  <a:moveTo>
                    <a:pt x="70564" y="1270000"/>
                  </a:moveTo>
                  <a:lnTo>
                    <a:pt x="61830" y="1270000"/>
                  </a:lnTo>
                  <a:lnTo>
                    <a:pt x="53736" y="1282700"/>
                  </a:lnTo>
                  <a:lnTo>
                    <a:pt x="68782" y="1282700"/>
                  </a:lnTo>
                  <a:lnTo>
                    <a:pt x="71401" y="1271258"/>
                  </a:lnTo>
                  <a:lnTo>
                    <a:pt x="70564" y="1270000"/>
                  </a:lnTo>
                  <a:close/>
                </a:path>
                <a:path w="2072004" h="1358900">
                  <a:moveTo>
                    <a:pt x="71689" y="1270000"/>
                  </a:moveTo>
                  <a:lnTo>
                    <a:pt x="70564" y="1270000"/>
                  </a:lnTo>
                  <a:lnTo>
                    <a:pt x="71401" y="1271258"/>
                  </a:lnTo>
                  <a:lnTo>
                    <a:pt x="71689" y="1270000"/>
                  </a:lnTo>
                  <a:close/>
                </a:path>
                <a:path w="2072004" h="1358900">
                  <a:moveTo>
                    <a:pt x="89542" y="1257300"/>
                  </a:moveTo>
                  <a:lnTo>
                    <a:pt x="81963" y="1257300"/>
                  </a:lnTo>
                  <a:lnTo>
                    <a:pt x="80212" y="1270000"/>
                  </a:lnTo>
                  <a:lnTo>
                    <a:pt x="89542" y="1257300"/>
                  </a:lnTo>
                  <a:close/>
                </a:path>
                <a:path w="2072004" h="1358900">
                  <a:moveTo>
                    <a:pt x="120452" y="1244600"/>
                  </a:moveTo>
                  <a:lnTo>
                    <a:pt x="120040" y="1244600"/>
                  </a:lnTo>
                  <a:lnTo>
                    <a:pt x="101385" y="1257300"/>
                  </a:lnTo>
                  <a:lnTo>
                    <a:pt x="93512" y="1270000"/>
                  </a:lnTo>
                  <a:lnTo>
                    <a:pt x="101092" y="1270000"/>
                  </a:lnTo>
                  <a:lnTo>
                    <a:pt x="108742" y="1257300"/>
                  </a:lnTo>
                  <a:lnTo>
                    <a:pt x="115820" y="1257300"/>
                  </a:lnTo>
                  <a:lnTo>
                    <a:pt x="120452" y="1244600"/>
                  </a:lnTo>
                  <a:close/>
                </a:path>
                <a:path w="2072004" h="1358900">
                  <a:moveTo>
                    <a:pt x="148400" y="1257300"/>
                  </a:moveTo>
                  <a:lnTo>
                    <a:pt x="113980" y="1257300"/>
                  </a:lnTo>
                  <a:lnTo>
                    <a:pt x="107134" y="1270000"/>
                  </a:lnTo>
                  <a:lnTo>
                    <a:pt x="152830" y="1270000"/>
                  </a:lnTo>
                  <a:lnTo>
                    <a:pt x="148400" y="1257300"/>
                  </a:lnTo>
                  <a:close/>
                </a:path>
                <a:path w="2072004" h="1358900">
                  <a:moveTo>
                    <a:pt x="179879" y="1257300"/>
                  </a:moveTo>
                  <a:lnTo>
                    <a:pt x="165810" y="1257300"/>
                  </a:lnTo>
                  <a:lnTo>
                    <a:pt x="152830" y="1270000"/>
                  </a:lnTo>
                  <a:lnTo>
                    <a:pt x="170712" y="1270000"/>
                  </a:lnTo>
                  <a:lnTo>
                    <a:pt x="179879" y="1257300"/>
                  </a:lnTo>
                  <a:close/>
                </a:path>
                <a:path w="2072004" h="1358900">
                  <a:moveTo>
                    <a:pt x="189337" y="1231900"/>
                  </a:moveTo>
                  <a:lnTo>
                    <a:pt x="127741" y="1231900"/>
                  </a:lnTo>
                  <a:lnTo>
                    <a:pt x="128609" y="1244600"/>
                  </a:lnTo>
                  <a:lnTo>
                    <a:pt x="124555" y="1257300"/>
                  </a:lnTo>
                  <a:lnTo>
                    <a:pt x="191661" y="1257300"/>
                  </a:lnTo>
                  <a:lnTo>
                    <a:pt x="207291" y="1244600"/>
                  </a:lnTo>
                  <a:lnTo>
                    <a:pt x="183128" y="1244600"/>
                  </a:lnTo>
                  <a:lnTo>
                    <a:pt x="189337" y="1231900"/>
                  </a:lnTo>
                  <a:close/>
                </a:path>
                <a:path w="2072004" h="1358900">
                  <a:moveTo>
                    <a:pt x="235447" y="1219200"/>
                  </a:moveTo>
                  <a:lnTo>
                    <a:pt x="221564" y="1219200"/>
                  </a:lnTo>
                  <a:lnTo>
                    <a:pt x="220733" y="1231900"/>
                  </a:lnTo>
                  <a:lnTo>
                    <a:pt x="189337" y="1231900"/>
                  </a:lnTo>
                  <a:lnTo>
                    <a:pt x="190845" y="1244600"/>
                  </a:lnTo>
                  <a:lnTo>
                    <a:pt x="214143" y="1244600"/>
                  </a:lnTo>
                  <a:lnTo>
                    <a:pt x="227038" y="1231900"/>
                  </a:lnTo>
                  <a:lnTo>
                    <a:pt x="235447" y="1219200"/>
                  </a:lnTo>
                  <a:close/>
                </a:path>
                <a:path w="2072004" h="1358900">
                  <a:moveTo>
                    <a:pt x="228678" y="1231900"/>
                  </a:moveTo>
                  <a:lnTo>
                    <a:pt x="227677" y="1231900"/>
                  </a:lnTo>
                  <a:lnTo>
                    <a:pt x="225281" y="1244600"/>
                  </a:lnTo>
                  <a:lnTo>
                    <a:pt x="228678" y="1231900"/>
                  </a:lnTo>
                  <a:close/>
                </a:path>
                <a:path w="2072004" h="1358900">
                  <a:moveTo>
                    <a:pt x="221564" y="1219200"/>
                  </a:moveTo>
                  <a:lnTo>
                    <a:pt x="179457" y="1219200"/>
                  </a:lnTo>
                  <a:lnTo>
                    <a:pt x="164835" y="1231900"/>
                  </a:lnTo>
                  <a:lnTo>
                    <a:pt x="220733" y="1231900"/>
                  </a:lnTo>
                  <a:lnTo>
                    <a:pt x="221564" y="1219200"/>
                  </a:lnTo>
                  <a:close/>
                </a:path>
                <a:path w="2072004" h="1358900">
                  <a:moveTo>
                    <a:pt x="269254" y="1193800"/>
                  </a:moveTo>
                  <a:lnTo>
                    <a:pt x="190980" y="1193800"/>
                  </a:lnTo>
                  <a:lnTo>
                    <a:pt x="191185" y="1206500"/>
                  </a:lnTo>
                  <a:lnTo>
                    <a:pt x="190368" y="1206500"/>
                  </a:lnTo>
                  <a:lnTo>
                    <a:pt x="183092" y="1219200"/>
                  </a:lnTo>
                  <a:lnTo>
                    <a:pt x="250615" y="1219200"/>
                  </a:lnTo>
                  <a:lnTo>
                    <a:pt x="257567" y="1206500"/>
                  </a:lnTo>
                  <a:lnTo>
                    <a:pt x="268938" y="1200453"/>
                  </a:lnTo>
                  <a:lnTo>
                    <a:pt x="269254" y="1193800"/>
                  </a:lnTo>
                  <a:close/>
                </a:path>
                <a:path w="2072004" h="1358900">
                  <a:moveTo>
                    <a:pt x="190295" y="1193800"/>
                  </a:moveTo>
                  <a:lnTo>
                    <a:pt x="182827" y="1193800"/>
                  </a:lnTo>
                  <a:lnTo>
                    <a:pt x="180963" y="1206500"/>
                  </a:lnTo>
                  <a:lnTo>
                    <a:pt x="190295" y="1193800"/>
                  </a:lnTo>
                  <a:close/>
                </a:path>
                <a:path w="2072004" h="1358900">
                  <a:moveTo>
                    <a:pt x="271411" y="1199138"/>
                  </a:moveTo>
                  <a:lnTo>
                    <a:pt x="268938" y="1200453"/>
                  </a:lnTo>
                  <a:lnTo>
                    <a:pt x="268651" y="1206500"/>
                  </a:lnTo>
                  <a:lnTo>
                    <a:pt x="269955" y="1206500"/>
                  </a:lnTo>
                  <a:lnTo>
                    <a:pt x="271411" y="1199138"/>
                  </a:lnTo>
                  <a:close/>
                </a:path>
                <a:path w="2072004" h="1358900">
                  <a:moveTo>
                    <a:pt x="281451" y="1193800"/>
                  </a:moveTo>
                  <a:lnTo>
                    <a:pt x="272467" y="1193800"/>
                  </a:lnTo>
                  <a:lnTo>
                    <a:pt x="271411" y="1199138"/>
                  </a:lnTo>
                  <a:lnTo>
                    <a:pt x="281451" y="1193800"/>
                  </a:lnTo>
                  <a:close/>
                </a:path>
                <a:path w="2072004" h="1358900">
                  <a:moveTo>
                    <a:pt x="217785" y="1181100"/>
                  </a:moveTo>
                  <a:lnTo>
                    <a:pt x="211275" y="1181100"/>
                  </a:lnTo>
                  <a:lnTo>
                    <a:pt x="201672" y="1193800"/>
                  </a:lnTo>
                  <a:lnTo>
                    <a:pt x="212632" y="1193800"/>
                  </a:lnTo>
                  <a:lnTo>
                    <a:pt x="217785" y="1181100"/>
                  </a:lnTo>
                  <a:close/>
                </a:path>
                <a:path w="2072004" h="1358900">
                  <a:moveTo>
                    <a:pt x="236397" y="1181100"/>
                  </a:moveTo>
                  <a:lnTo>
                    <a:pt x="230131" y="1181100"/>
                  </a:lnTo>
                  <a:lnTo>
                    <a:pt x="212632" y="1193800"/>
                  </a:lnTo>
                  <a:lnTo>
                    <a:pt x="233662" y="1193800"/>
                  </a:lnTo>
                  <a:lnTo>
                    <a:pt x="236397" y="1181100"/>
                  </a:lnTo>
                  <a:close/>
                </a:path>
                <a:path w="2072004" h="1358900">
                  <a:moveTo>
                    <a:pt x="276845" y="1181100"/>
                  </a:moveTo>
                  <a:lnTo>
                    <a:pt x="246702" y="1181100"/>
                  </a:lnTo>
                  <a:lnTo>
                    <a:pt x="236351" y="1193800"/>
                  </a:lnTo>
                  <a:lnTo>
                    <a:pt x="284438" y="1193800"/>
                  </a:lnTo>
                  <a:lnTo>
                    <a:pt x="276845" y="1181100"/>
                  </a:lnTo>
                  <a:close/>
                </a:path>
                <a:path w="2072004" h="1358900">
                  <a:moveTo>
                    <a:pt x="281988" y="1168400"/>
                  </a:moveTo>
                  <a:lnTo>
                    <a:pt x="230205" y="1168400"/>
                  </a:lnTo>
                  <a:lnTo>
                    <a:pt x="229537" y="1181100"/>
                  </a:lnTo>
                  <a:lnTo>
                    <a:pt x="268990" y="1181100"/>
                  </a:lnTo>
                  <a:lnTo>
                    <a:pt x="281988" y="1168400"/>
                  </a:lnTo>
                  <a:close/>
                </a:path>
                <a:path w="2072004" h="1358900">
                  <a:moveTo>
                    <a:pt x="315448" y="1168400"/>
                  </a:moveTo>
                  <a:lnTo>
                    <a:pt x="290570" y="1168400"/>
                  </a:lnTo>
                  <a:lnTo>
                    <a:pt x="292631" y="1181100"/>
                  </a:lnTo>
                  <a:lnTo>
                    <a:pt x="306627" y="1181100"/>
                  </a:lnTo>
                  <a:lnTo>
                    <a:pt x="315448" y="1168400"/>
                  </a:lnTo>
                  <a:close/>
                </a:path>
                <a:path w="2072004" h="1358900">
                  <a:moveTo>
                    <a:pt x="245515" y="1155700"/>
                  </a:moveTo>
                  <a:lnTo>
                    <a:pt x="242281" y="1155700"/>
                  </a:lnTo>
                  <a:lnTo>
                    <a:pt x="241659" y="1168400"/>
                  </a:lnTo>
                  <a:lnTo>
                    <a:pt x="242964" y="1168400"/>
                  </a:lnTo>
                  <a:lnTo>
                    <a:pt x="245515" y="1155700"/>
                  </a:lnTo>
                  <a:close/>
                </a:path>
                <a:path w="2072004" h="1358900">
                  <a:moveTo>
                    <a:pt x="321952" y="1155700"/>
                  </a:moveTo>
                  <a:lnTo>
                    <a:pt x="253015" y="1155700"/>
                  </a:lnTo>
                  <a:lnTo>
                    <a:pt x="245242" y="1168400"/>
                  </a:lnTo>
                  <a:lnTo>
                    <a:pt x="316944" y="1168400"/>
                  </a:lnTo>
                  <a:lnTo>
                    <a:pt x="321952" y="1155700"/>
                  </a:lnTo>
                  <a:close/>
                </a:path>
                <a:path w="2072004" h="1358900">
                  <a:moveTo>
                    <a:pt x="330749" y="1155700"/>
                  </a:moveTo>
                  <a:lnTo>
                    <a:pt x="321952" y="1155700"/>
                  </a:lnTo>
                  <a:lnTo>
                    <a:pt x="319949" y="1168400"/>
                  </a:lnTo>
                  <a:lnTo>
                    <a:pt x="324693" y="1168400"/>
                  </a:lnTo>
                  <a:lnTo>
                    <a:pt x="330749" y="1155700"/>
                  </a:lnTo>
                  <a:close/>
                </a:path>
                <a:path w="2072004" h="1358900">
                  <a:moveTo>
                    <a:pt x="344809" y="1155700"/>
                  </a:moveTo>
                  <a:lnTo>
                    <a:pt x="335333" y="1155700"/>
                  </a:lnTo>
                  <a:lnTo>
                    <a:pt x="343828" y="1168400"/>
                  </a:lnTo>
                  <a:lnTo>
                    <a:pt x="344809" y="1155700"/>
                  </a:lnTo>
                  <a:close/>
                </a:path>
                <a:path w="2072004" h="1358900">
                  <a:moveTo>
                    <a:pt x="311325" y="1143000"/>
                  </a:moveTo>
                  <a:lnTo>
                    <a:pt x="290273" y="1143000"/>
                  </a:lnTo>
                  <a:lnTo>
                    <a:pt x="276463" y="1155700"/>
                  </a:lnTo>
                  <a:lnTo>
                    <a:pt x="306812" y="1155700"/>
                  </a:lnTo>
                  <a:lnTo>
                    <a:pt x="311325" y="1143000"/>
                  </a:lnTo>
                  <a:close/>
                </a:path>
                <a:path w="2072004" h="1358900">
                  <a:moveTo>
                    <a:pt x="353823" y="1143000"/>
                  </a:moveTo>
                  <a:lnTo>
                    <a:pt x="314158" y="1143000"/>
                  </a:lnTo>
                  <a:lnTo>
                    <a:pt x="310204" y="1155700"/>
                  </a:lnTo>
                  <a:lnTo>
                    <a:pt x="355386" y="1155700"/>
                  </a:lnTo>
                  <a:lnTo>
                    <a:pt x="353823" y="1143000"/>
                  </a:lnTo>
                  <a:close/>
                </a:path>
                <a:path w="2072004" h="1358900">
                  <a:moveTo>
                    <a:pt x="314029" y="1130300"/>
                  </a:moveTo>
                  <a:lnTo>
                    <a:pt x="286012" y="1130300"/>
                  </a:lnTo>
                  <a:lnTo>
                    <a:pt x="288723" y="1143000"/>
                  </a:lnTo>
                  <a:lnTo>
                    <a:pt x="317752" y="1143000"/>
                  </a:lnTo>
                  <a:lnTo>
                    <a:pt x="314029" y="1130300"/>
                  </a:lnTo>
                  <a:close/>
                </a:path>
                <a:path w="2072004" h="1358900">
                  <a:moveTo>
                    <a:pt x="379961" y="1130300"/>
                  </a:moveTo>
                  <a:lnTo>
                    <a:pt x="318205" y="1130300"/>
                  </a:lnTo>
                  <a:lnTo>
                    <a:pt x="317752" y="1143000"/>
                  </a:lnTo>
                  <a:lnTo>
                    <a:pt x="372302" y="1143000"/>
                  </a:lnTo>
                  <a:lnTo>
                    <a:pt x="379961" y="1130300"/>
                  </a:lnTo>
                  <a:close/>
                </a:path>
                <a:path w="2072004" h="1358900">
                  <a:moveTo>
                    <a:pt x="311715" y="1117600"/>
                  </a:moveTo>
                  <a:lnTo>
                    <a:pt x="308541" y="1117600"/>
                  </a:lnTo>
                  <a:lnTo>
                    <a:pt x="305393" y="1130300"/>
                  </a:lnTo>
                  <a:lnTo>
                    <a:pt x="316152" y="1130300"/>
                  </a:lnTo>
                  <a:lnTo>
                    <a:pt x="311715" y="1117600"/>
                  </a:lnTo>
                  <a:close/>
                </a:path>
                <a:path w="2072004" h="1358900">
                  <a:moveTo>
                    <a:pt x="318421" y="1129095"/>
                  </a:moveTo>
                  <a:lnTo>
                    <a:pt x="316152" y="1130300"/>
                  </a:lnTo>
                  <a:lnTo>
                    <a:pt x="318559" y="1130300"/>
                  </a:lnTo>
                  <a:lnTo>
                    <a:pt x="318421" y="1129095"/>
                  </a:lnTo>
                  <a:close/>
                </a:path>
                <a:path w="2072004" h="1358900">
                  <a:moveTo>
                    <a:pt x="416942" y="1104900"/>
                  </a:moveTo>
                  <a:lnTo>
                    <a:pt x="340730" y="1104900"/>
                  </a:lnTo>
                  <a:lnTo>
                    <a:pt x="340064" y="1117600"/>
                  </a:lnTo>
                  <a:lnTo>
                    <a:pt x="318948" y="1128814"/>
                  </a:lnTo>
                  <a:lnTo>
                    <a:pt x="318559" y="1130300"/>
                  </a:lnTo>
                  <a:lnTo>
                    <a:pt x="392027" y="1130300"/>
                  </a:lnTo>
                  <a:lnTo>
                    <a:pt x="398080" y="1117600"/>
                  </a:lnTo>
                  <a:lnTo>
                    <a:pt x="414525" y="1117600"/>
                  </a:lnTo>
                  <a:lnTo>
                    <a:pt x="416942" y="1104900"/>
                  </a:lnTo>
                  <a:close/>
                </a:path>
                <a:path w="2072004" h="1358900">
                  <a:moveTo>
                    <a:pt x="321892" y="1117600"/>
                  </a:moveTo>
                  <a:lnTo>
                    <a:pt x="317102" y="1117600"/>
                  </a:lnTo>
                  <a:lnTo>
                    <a:pt x="318421" y="1129095"/>
                  </a:lnTo>
                  <a:lnTo>
                    <a:pt x="318948" y="1128814"/>
                  </a:lnTo>
                  <a:lnTo>
                    <a:pt x="321892" y="1117600"/>
                  </a:lnTo>
                  <a:close/>
                </a:path>
                <a:path w="2072004" h="1358900">
                  <a:moveTo>
                    <a:pt x="347271" y="1092200"/>
                  </a:moveTo>
                  <a:lnTo>
                    <a:pt x="344396" y="1092200"/>
                  </a:lnTo>
                  <a:lnTo>
                    <a:pt x="336168" y="1104900"/>
                  </a:lnTo>
                  <a:lnTo>
                    <a:pt x="347098" y="1104900"/>
                  </a:lnTo>
                  <a:lnTo>
                    <a:pt x="347271" y="1092200"/>
                  </a:lnTo>
                  <a:close/>
                </a:path>
                <a:path w="2072004" h="1358900">
                  <a:moveTo>
                    <a:pt x="414572" y="1092200"/>
                  </a:moveTo>
                  <a:lnTo>
                    <a:pt x="363376" y="1092200"/>
                  </a:lnTo>
                  <a:lnTo>
                    <a:pt x="349214" y="1104900"/>
                  </a:lnTo>
                  <a:lnTo>
                    <a:pt x="414735" y="1104900"/>
                  </a:lnTo>
                  <a:lnTo>
                    <a:pt x="414572" y="1092200"/>
                  </a:lnTo>
                  <a:close/>
                </a:path>
                <a:path w="2072004" h="1358900">
                  <a:moveTo>
                    <a:pt x="437609" y="1092200"/>
                  </a:moveTo>
                  <a:lnTo>
                    <a:pt x="428220" y="1092200"/>
                  </a:lnTo>
                  <a:lnTo>
                    <a:pt x="426596" y="1104900"/>
                  </a:lnTo>
                  <a:lnTo>
                    <a:pt x="437609" y="1092200"/>
                  </a:lnTo>
                  <a:close/>
                </a:path>
                <a:path w="2072004" h="1358900">
                  <a:moveTo>
                    <a:pt x="382910" y="1086488"/>
                  </a:moveTo>
                  <a:lnTo>
                    <a:pt x="375520" y="1092200"/>
                  </a:lnTo>
                  <a:lnTo>
                    <a:pt x="386733" y="1092200"/>
                  </a:lnTo>
                  <a:lnTo>
                    <a:pt x="382910" y="1086488"/>
                  </a:lnTo>
                  <a:close/>
                </a:path>
                <a:path w="2072004" h="1358900">
                  <a:moveTo>
                    <a:pt x="438596" y="1079500"/>
                  </a:moveTo>
                  <a:lnTo>
                    <a:pt x="391955" y="1079500"/>
                  </a:lnTo>
                  <a:lnTo>
                    <a:pt x="387923" y="1082615"/>
                  </a:lnTo>
                  <a:lnTo>
                    <a:pt x="386733" y="1092200"/>
                  </a:lnTo>
                  <a:lnTo>
                    <a:pt x="440459" y="1092200"/>
                  </a:lnTo>
                  <a:lnTo>
                    <a:pt x="438596" y="1079500"/>
                  </a:lnTo>
                  <a:close/>
                </a:path>
                <a:path w="2072004" h="1358900">
                  <a:moveTo>
                    <a:pt x="388310" y="1079500"/>
                  </a:moveTo>
                  <a:lnTo>
                    <a:pt x="378232" y="1079500"/>
                  </a:lnTo>
                  <a:lnTo>
                    <a:pt x="382910" y="1086488"/>
                  </a:lnTo>
                  <a:lnTo>
                    <a:pt x="387923" y="1082615"/>
                  </a:lnTo>
                  <a:lnTo>
                    <a:pt x="388310" y="1079500"/>
                  </a:lnTo>
                  <a:close/>
                </a:path>
                <a:path w="2072004" h="1358900">
                  <a:moveTo>
                    <a:pt x="403366" y="1066800"/>
                  </a:moveTo>
                  <a:lnTo>
                    <a:pt x="389844" y="1066800"/>
                  </a:lnTo>
                  <a:lnTo>
                    <a:pt x="392854" y="1079500"/>
                  </a:lnTo>
                  <a:lnTo>
                    <a:pt x="399395" y="1079500"/>
                  </a:lnTo>
                  <a:lnTo>
                    <a:pt x="403366" y="1066800"/>
                  </a:lnTo>
                  <a:close/>
                </a:path>
                <a:path w="2072004" h="1358900">
                  <a:moveTo>
                    <a:pt x="448632" y="1028700"/>
                  </a:moveTo>
                  <a:lnTo>
                    <a:pt x="438902" y="1028700"/>
                  </a:lnTo>
                  <a:lnTo>
                    <a:pt x="441944" y="1041400"/>
                  </a:lnTo>
                  <a:lnTo>
                    <a:pt x="448207" y="1041400"/>
                  </a:lnTo>
                  <a:lnTo>
                    <a:pt x="439647" y="1054100"/>
                  </a:lnTo>
                  <a:lnTo>
                    <a:pt x="425938" y="1066800"/>
                  </a:lnTo>
                  <a:lnTo>
                    <a:pt x="409261" y="1066800"/>
                  </a:lnTo>
                  <a:lnTo>
                    <a:pt x="404649" y="1079500"/>
                  </a:lnTo>
                  <a:lnTo>
                    <a:pt x="462065" y="1079500"/>
                  </a:lnTo>
                  <a:lnTo>
                    <a:pt x="468698" y="1066800"/>
                  </a:lnTo>
                  <a:lnTo>
                    <a:pt x="468836" y="1057672"/>
                  </a:lnTo>
                  <a:lnTo>
                    <a:pt x="465574" y="1054100"/>
                  </a:lnTo>
                  <a:lnTo>
                    <a:pt x="459648" y="1054100"/>
                  </a:lnTo>
                  <a:lnTo>
                    <a:pt x="459974" y="1040164"/>
                  </a:lnTo>
                  <a:lnTo>
                    <a:pt x="448632" y="1028700"/>
                  </a:lnTo>
                  <a:close/>
                </a:path>
                <a:path w="2072004" h="1358900">
                  <a:moveTo>
                    <a:pt x="410166" y="1054100"/>
                  </a:moveTo>
                  <a:lnTo>
                    <a:pt x="405574" y="1054100"/>
                  </a:lnTo>
                  <a:lnTo>
                    <a:pt x="407609" y="1066800"/>
                  </a:lnTo>
                  <a:lnTo>
                    <a:pt x="410490" y="1066800"/>
                  </a:lnTo>
                  <a:lnTo>
                    <a:pt x="410896" y="1066369"/>
                  </a:lnTo>
                  <a:lnTo>
                    <a:pt x="410166" y="1054100"/>
                  </a:lnTo>
                  <a:close/>
                </a:path>
                <a:path w="2072004" h="1358900">
                  <a:moveTo>
                    <a:pt x="410896" y="1066369"/>
                  </a:moveTo>
                  <a:lnTo>
                    <a:pt x="410490" y="1066800"/>
                  </a:lnTo>
                  <a:lnTo>
                    <a:pt x="410922" y="1066800"/>
                  </a:lnTo>
                  <a:lnTo>
                    <a:pt x="410896" y="1066369"/>
                  </a:lnTo>
                  <a:close/>
                </a:path>
                <a:path w="2072004" h="1358900">
                  <a:moveTo>
                    <a:pt x="415322" y="1061673"/>
                  </a:moveTo>
                  <a:lnTo>
                    <a:pt x="410896" y="1066369"/>
                  </a:lnTo>
                  <a:lnTo>
                    <a:pt x="410922" y="1066800"/>
                  </a:lnTo>
                  <a:lnTo>
                    <a:pt x="415444" y="1066800"/>
                  </a:lnTo>
                  <a:lnTo>
                    <a:pt x="415322" y="1061673"/>
                  </a:lnTo>
                  <a:close/>
                </a:path>
                <a:path w="2072004" h="1358900">
                  <a:moveTo>
                    <a:pt x="508559" y="1041400"/>
                  </a:moveTo>
                  <a:lnTo>
                    <a:pt x="466659" y="1041400"/>
                  </a:lnTo>
                  <a:lnTo>
                    <a:pt x="468891" y="1054100"/>
                  </a:lnTo>
                  <a:lnTo>
                    <a:pt x="468836" y="1057672"/>
                  </a:lnTo>
                  <a:lnTo>
                    <a:pt x="477171" y="1066800"/>
                  </a:lnTo>
                  <a:lnTo>
                    <a:pt x="483778" y="1066800"/>
                  </a:lnTo>
                  <a:lnTo>
                    <a:pt x="492362" y="1054100"/>
                  </a:lnTo>
                  <a:lnTo>
                    <a:pt x="501197" y="1054100"/>
                  </a:lnTo>
                  <a:lnTo>
                    <a:pt x="508559" y="1041400"/>
                  </a:lnTo>
                  <a:close/>
                </a:path>
                <a:path w="2072004" h="1358900">
                  <a:moveTo>
                    <a:pt x="420879" y="1047335"/>
                  </a:moveTo>
                  <a:lnTo>
                    <a:pt x="415142" y="1054100"/>
                  </a:lnTo>
                  <a:lnTo>
                    <a:pt x="415322" y="1061673"/>
                  </a:lnTo>
                  <a:lnTo>
                    <a:pt x="422461" y="1054100"/>
                  </a:lnTo>
                  <a:lnTo>
                    <a:pt x="421493" y="1054100"/>
                  </a:lnTo>
                  <a:lnTo>
                    <a:pt x="420879" y="1047335"/>
                  </a:lnTo>
                  <a:close/>
                </a:path>
                <a:path w="2072004" h="1358900">
                  <a:moveTo>
                    <a:pt x="459974" y="1040164"/>
                  </a:moveTo>
                  <a:lnTo>
                    <a:pt x="459648" y="1054100"/>
                  </a:lnTo>
                  <a:lnTo>
                    <a:pt x="465574" y="1054100"/>
                  </a:lnTo>
                  <a:lnTo>
                    <a:pt x="468836" y="1057672"/>
                  </a:lnTo>
                  <a:lnTo>
                    <a:pt x="468891" y="1054100"/>
                  </a:lnTo>
                  <a:lnTo>
                    <a:pt x="466659" y="1041400"/>
                  </a:lnTo>
                  <a:lnTo>
                    <a:pt x="461197" y="1041400"/>
                  </a:lnTo>
                  <a:lnTo>
                    <a:pt x="459974" y="1040164"/>
                  </a:lnTo>
                  <a:close/>
                </a:path>
                <a:path w="2072004" h="1358900">
                  <a:moveTo>
                    <a:pt x="424947" y="1052684"/>
                  </a:moveTo>
                  <a:lnTo>
                    <a:pt x="422461" y="1054100"/>
                  </a:lnTo>
                  <a:lnTo>
                    <a:pt x="424833" y="1054100"/>
                  </a:lnTo>
                  <a:lnTo>
                    <a:pt x="424947" y="1052684"/>
                  </a:lnTo>
                  <a:close/>
                </a:path>
                <a:path w="2072004" h="1358900">
                  <a:moveTo>
                    <a:pt x="518005" y="1041400"/>
                  </a:moveTo>
                  <a:lnTo>
                    <a:pt x="508559" y="1041400"/>
                  </a:lnTo>
                  <a:lnTo>
                    <a:pt x="507867" y="1054100"/>
                  </a:lnTo>
                  <a:lnTo>
                    <a:pt x="518005" y="1041400"/>
                  </a:lnTo>
                  <a:close/>
                </a:path>
                <a:path w="2072004" h="1358900">
                  <a:moveTo>
                    <a:pt x="444763" y="1041400"/>
                  </a:moveTo>
                  <a:lnTo>
                    <a:pt x="425912" y="1041400"/>
                  </a:lnTo>
                  <a:lnTo>
                    <a:pt x="424947" y="1052684"/>
                  </a:lnTo>
                  <a:lnTo>
                    <a:pt x="444763" y="1041400"/>
                  </a:lnTo>
                  <a:close/>
                </a:path>
                <a:path w="2072004" h="1358900">
                  <a:moveTo>
                    <a:pt x="425863" y="1041400"/>
                  </a:moveTo>
                  <a:lnTo>
                    <a:pt x="420339" y="1041400"/>
                  </a:lnTo>
                  <a:lnTo>
                    <a:pt x="420879" y="1047335"/>
                  </a:lnTo>
                  <a:lnTo>
                    <a:pt x="425858" y="1041463"/>
                  </a:lnTo>
                  <a:close/>
                </a:path>
                <a:path w="2072004" h="1358900">
                  <a:moveTo>
                    <a:pt x="481391" y="1003300"/>
                  </a:moveTo>
                  <a:lnTo>
                    <a:pt x="477960" y="1016000"/>
                  </a:lnTo>
                  <a:lnTo>
                    <a:pt x="468210" y="1016000"/>
                  </a:lnTo>
                  <a:lnTo>
                    <a:pt x="460243" y="1028700"/>
                  </a:lnTo>
                  <a:lnTo>
                    <a:pt x="459974" y="1040164"/>
                  </a:lnTo>
                  <a:lnTo>
                    <a:pt x="461197" y="1041400"/>
                  </a:lnTo>
                  <a:lnTo>
                    <a:pt x="528110" y="1041400"/>
                  </a:lnTo>
                  <a:lnTo>
                    <a:pt x="527319" y="1028700"/>
                  </a:lnTo>
                  <a:lnTo>
                    <a:pt x="478864" y="1028700"/>
                  </a:lnTo>
                  <a:lnTo>
                    <a:pt x="479734" y="1016000"/>
                  </a:lnTo>
                  <a:lnTo>
                    <a:pt x="481391" y="1003300"/>
                  </a:lnTo>
                  <a:close/>
                </a:path>
                <a:path w="2072004" h="1358900">
                  <a:moveTo>
                    <a:pt x="534830" y="1028700"/>
                  </a:moveTo>
                  <a:lnTo>
                    <a:pt x="527319" y="1028700"/>
                  </a:lnTo>
                  <a:lnTo>
                    <a:pt x="532408" y="1041400"/>
                  </a:lnTo>
                  <a:lnTo>
                    <a:pt x="534830" y="1028700"/>
                  </a:lnTo>
                  <a:close/>
                </a:path>
                <a:path w="2072004" h="1358900">
                  <a:moveTo>
                    <a:pt x="516486" y="990600"/>
                  </a:moveTo>
                  <a:lnTo>
                    <a:pt x="511543" y="990600"/>
                  </a:lnTo>
                  <a:lnTo>
                    <a:pt x="505293" y="1003078"/>
                  </a:lnTo>
                  <a:lnTo>
                    <a:pt x="505320" y="1003300"/>
                  </a:lnTo>
                  <a:lnTo>
                    <a:pt x="478864" y="1028700"/>
                  </a:lnTo>
                  <a:lnTo>
                    <a:pt x="543155" y="1028700"/>
                  </a:lnTo>
                  <a:lnTo>
                    <a:pt x="541447" y="1016000"/>
                  </a:lnTo>
                  <a:lnTo>
                    <a:pt x="568387" y="1016000"/>
                  </a:lnTo>
                  <a:lnTo>
                    <a:pt x="576900" y="1003300"/>
                  </a:lnTo>
                  <a:lnTo>
                    <a:pt x="516966" y="1003300"/>
                  </a:lnTo>
                  <a:lnTo>
                    <a:pt x="516486" y="990600"/>
                  </a:lnTo>
                  <a:close/>
                </a:path>
                <a:path w="2072004" h="1358900">
                  <a:moveTo>
                    <a:pt x="504423" y="995834"/>
                  </a:moveTo>
                  <a:lnTo>
                    <a:pt x="494269" y="1003300"/>
                  </a:lnTo>
                  <a:lnTo>
                    <a:pt x="487687" y="1003300"/>
                  </a:lnTo>
                  <a:lnTo>
                    <a:pt x="486056" y="1016000"/>
                  </a:lnTo>
                  <a:lnTo>
                    <a:pt x="491312" y="1016000"/>
                  </a:lnTo>
                  <a:lnTo>
                    <a:pt x="505183" y="1003300"/>
                  </a:lnTo>
                  <a:lnTo>
                    <a:pt x="505293" y="1003078"/>
                  </a:lnTo>
                  <a:lnTo>
                    <a:pt x="504423" y="995834"/>
                  </a:lnTo>
                  <a:close/>
                </a:path>
                <a:path w="2072004" h="1358900">
                  <a:moveTo>
                    <a:pt x="591886" y="990600"/>
                  </a:moveTo>
                  <a:lnTo>
                    <a:pt x="520102" y="990600"/>
                  </a:lnTo>
                  <a:lnTo>
                    <a:pt x="519217" y="1003300"/>
                  </a:lnTo>
                  <a:lnTo>
                    <a:pt x="585802" y="1003300"/>
                  </a:lnTo>
                  <a:lnTo>
                    <a:pt x="591886" y="990600"/>
                  </a:lnTo>
                  <a:close/>
                </a:path>
                <a:path w="2072004" h="1358900">
                  <a:moveTo>
                    <a:pt x="511543" y="990600"/>
                  </a:moveTo>
                  <a:lnTo>
                    <a:pt x="503794" y="990600"/>
                  </a:lnTo>
                  <a:lnTo>
                    <a:pt x="504423" y="995834"/>
                  </a:lnTo>
                  <a:lnTo>
                    <a:pt x="511543" y="990600"/>
                  </a:lnTo>
                  <a:close/>
                </a:path>
                <a:path w="2072004" h="1358900">
                  <a:moveTo>
                    <a:pt x="612532" y="977900"/>
                  </a:moveTo>
                  <a:lnTo>
                    <a:pt x="543647" y="977900"/>
                  </a:lnTo>
                  <a:lnTo>
                    <a:pt x="534104" y="990600"/>
                  </a:lnTo>
                  <a:lnTo>
                    <a:pt x="602019" y="990600"/>
                  </a:lnTo>
                  <a:lnTo>
                    <a:pt x="612532" y="977900"/>
                  </a:lnTo>
                  <a:close/>
                </a:path>
                <a:path w="2072004" h="1358900">
                  <a:moveTo>
                    <a:pt x="535852" y="965200"/>
                  </a:moveTo>
                  <a:lnTo>
                    <a:pt x="530088" y="977900"/>
                  </a:lnTo>
                  <a:lnTo>
                    <a:pt x="532419" y="977900"/>
                  </a:lnTo>
                  <a:lnTo>
                    <a:pt x="535852" y="965200"/>
                  </a:lnTo>
                  <a:close/>
                </a:path>
                <a:path w="2072004" h="1358900">
                  <a:moveTo>
                    <a:pt x="556477" y="965200"/>
                  </a:moveTo>
                  <a:lnTo>
                    <a:pt x="549890" y="965200"/>
                  </a:lnTo>
                  <a:lnTo>
                    <a:pt x="552408" y="977900"/>
                  </a:lnTo>
                  <a:lnTo>
                    <a:pt x="556477" y="965200"/>
                  </a:lnTo>
                  <a:close/>
                </a:path>
                <a:path w="2072004" h="1358900">
                  <a:moveTo>
                    <a:pt x="658052" y="952500"/>
                  </a:moveTo>
                  <a:lnTo>
                    <a:pt x="565007" y="952500"/>
                  </a:lnTo>
                  <a:lnTo>
                    <a:pt x="570757" y="965200"/>
                  </a:lnTo>
                  <a:lnTo>
                    <a:pt x="561191" y="977900"/>
                  </a:lnTo>
                  <a:lnTo>
                    <a:pt x="592651" y="977900"/>
                  </a:lnTo>
                  <a:lnTo>
                    <a:pt x="596837" y="965200"/>
                  </a:lnTo>
                  <a:lnTo>
                    <a:pt x="648801" y="965200"/>
                  </a:lnTo>
                  <a:lnTo>
                    <a:pt x="658052" y="952500"/>
                  </a:lnTo>
                  <a:close/>
                </a:path>
                <a:path w="2072004" h="1358900">
                  <a:moveTo>
                    <a:pt x="627662" y="965200"/>
                  </a:moveTo>
                  <a:lnTo>
                    <a:pt x="617804" y="965200"/>
                  </a:lnTo>
                  <a:lnTo>
                    <a:pt x="613185" y="977900"/>
                  </a:lnTo>
                  <a:lnTo>
                    <a:pt x="625728" y="977900"/>
                  </a:lnTo>
                  <a:lnTo>
                    <a:pt x="627662" y="965200"/>
                  </a:lnTo>
                  <a:close/>
                </a:path>
                <a:path w="2072004" h="1358900">
                  <a:moveTo>
                    <a:pt x="583424" y="939800"/>
                  </a:moveTo>
                  <a:lnTo>
                    <a:pt x="575093" y="952500"/>
                  </a:lnTo>
                  <a:lnTo>
                    <a:pt x="579982" y="952500"/>
                  </a:lnTo>
                  <a:lnTo>
                    <a:pt x="583424" y="939800"/>
                  </a:lnTo>
                  <a:close/>
                </a:path>
                <a:path w="2072004" h="1358900">
                  <a:moveTo>
                    <a:pt x="593175" y="939800"/>
                  </a:moveTo>
                  <a:lnTo>
                    <a:pt x="592813" y="939800"/>
                  </a:lnTo>
                  <a:lnTo>
                    <a:pt x="583988" y="952500"/>
                  </a:lnTo>
                  <a:lnTo>
                    <a:pt x="587171" y="952500"/>
                  </a:lnTo>
                  <a:lnTo>
                    <a:pt x="593175" y="939800"/>
                  </a:lnTo>
                  <a:close/>
                </a:path>
                <a:path w="2072004" h="1358900">
                  <a:moveTo>
                    <a:pt x="652275" y="939800"/>
                  </a:moveTo>
                  <a:lnTo>
                    <a:pt x="596618" y="939800"/>
                  </a:lnTo>
                  <a:lnTo>
                    <a:pt x="593944" y="952500"/>
                  </a:lnTo>
                  <a:lnTo>
                    <a:pt x="651343" y="952500"/>
                  </a:lnTo>
                  <a:lnTo>
                    <a:pt x="652275" y="939800"/>
                  </a:lnTo>
                  <a:close/>
                </a:path>
                <a:path w="2072004" h="1358900">
                  <a:moveTo>
                    <a:pt x="668939" y="939800"/>
                  </a:moveTo>
                  <a:lnTo>
                    <a:pt x="651343" y="952500"/>
                  </a:lnTo>
                  <a:lnTo>
                    <a:pt x="667117" y="952500"/>
                  </a:lnTo>
                  <a:lnTo>
                    <a:pt x="668939" y="939800"/>
                  </a:lnTo>
                  <a:close/>
                </a:path>
                <a:path w="2072004" h="1358900">
                  <a:moveTo>
                    <a:pt x="606326" y="930094"/>
                  </a:moveTo>
                  <a:lnTo>
                    <a:pt x="597900" y="939800"/>
                  </a:lnTo>
                  <a:lnTo>
                    <a:pt x="607258" y="939800"/>
                  </a:lnTo>
                  <a:lnTo>
                    <a:pt x="606326" y="930094"/>
                  </a:lnTo>
                  <a:close/>
                </a:path>
                <a:path w="2072004" h="1358900">
                  <a:moveTo>
                    <a:pt x="628253" y="914400"/>
                  </a:moveTo>
                  <a:lnTo>
                    <a:pt x="621706" y="914400"/>
                  </a:lnTo>
                  <a:lnTo>
                    <a:pt x="608926" y="927100"/>
                  </a:lnTo>
                  <a:lnTo>
                    <a:pt x="607482" y="928763"/>
                  </a:lnTo>
                  <a:lnTo>
                    <a:pt x="617059" y="939800"/>
                  </a:lnTo>
                  <a:lnTo>
                    <a:pt x="673441" y="939800"/>
                  </a:lnTo>
                  <a:lnTo>
                    <a:pt x="677070" y="927100"/>
                  </a:lnTo>
                  <a:lnTo>
                    <a:pt x="629198" y="927100"/>
                  </a:lnTo>
                  <a:lnTo>
                    <a:pt x="628253" y="914400"/>
                  </a:lnTo>
                  <a:close/>
                </a:path>
                <a:path w="2072004" h="1358900">
                  <a:moveTo>
                    <a:pt x="708575" y="914400"/>
                  </a:moveTo>
                  <a:lnTo>
                    <a:pt x="647665" y="914400"/>
                  </a:lnTo>
                  <a:lnTo>
                    <a:pt x="644241" y="927100"/>
                  </a:lnTo>
                  <a:lnTo>
                    <a:pt x="682823" y="927100"/>
                  </a:lnTo>
                  <a:lnTo>
                    <a:pt x="682847" y="939800"/>
                  </a:lnTo>
                  <a:lnTo>
                    <a:pt x="688041" y="939800"/>
                  </a:lnTo>
                  <a:lnTo>
                    <a:pt x="698614" y="927100"/>
                  </a:lnTo>
                  <a:lnTo>
                    <a:pt x="708575" y="914400"/>
                  </a:lnTo>
                  <a:close/>
                </a:path>
                <a:path w="2072004" h="1358900">
                  <a:moveTo>
                    <a:pt x="606039" y="927100"/>
                  </a:moveTo>
                  <a:lnTo>
                    <a:pt x="606326" y="930094"/>
                  </a:lnTo>
                  <a:lnTo>
                    <a:pt x="607482" y="928763"/>
                  </a:lnTo>
                  <a:lnTo>
                    <a:pt x="606039" y="927100"/>
                  </a:lnTo>
                  <a:close/>
                </a:path>
                <a:path w="2072004" h="1358900">
                  <a:moveTo>
                    <a:pt x="643798" y="914400"/>
                  </a:moveTo>
                  <a:lnTo>
                    <a:pt x="640244" y="914400"/>
                  </a:lnTo>
                  <a:lnTo>
                    <a:pt x="633440" y="927100"/>
                  </a:lnTo>
                  <a:lnTo>
                    <a:pt x="640596" y="927100"/>
                  </a:lnTo>
                  <a:lnTo>
                    <a:pt x="643798" y="914400"/>
                  </a:lnTo>
                  <a:close/>
                </a:path>
                <a:path w="2072004" h="1358900">
                  <a:moveTo>
                    <a:pt x="665397" y="901700"/>
                  </a:moveTo>
                  <a:lnTo>
                    <a:pt x="657828" y="901700"/>
                  </a:lnTo>
                  <a:lnTo>
                    <a:pt x="648875" y="914400"/>
                  </a:lnTo>
                  <a:lnTo>
                    <a:pt x="664432" y="914400"/>
                  </a:lnTo>
                  <a:lnTo>
                    <a:pt x="665397" y="901700"/>
                  </a:lnTo>
                  <a:close/>
                </a:path>
                <a:path w="2072004" h="1358900">
                  <a:moveTo>
                    <a:pt x="712218" y="901700"/>
                  </a:moveTo>
                  <a:lnTo>
                    <a:pt x="666926" y="901700"/>
                  </a:lnTo>
                  <a:lnTo>
                    <a:pt x="667208" y="914400"/>
                  </a:lnTo>
                  <a:lnTo>
                    <a:pt x="713185" y="914400"/>
                  </a:lnTo>
                  <a:lnTo>
                    <a:pt x="712218" y="901700"/>
                  </a:lnTo>
                  <a:close/>
                </a:path>
                <a:path w="2072004" h="1358900">
                  <a:moveTo>
                    <a:pt x="720218" y="901700"/>
                  </a:moveTo>
                  <a:lnTo>
                    <a:pt x="717608" y="901700"/>
                  </a:lnTo>
                  <a:lnTo>
                    <a:pt x="716456" y="914400"/>
                  </a:lnTo>
                  <a:lnTo>
                    <a:pt x="719868" y="914400"/>
                  </a:lnTo>
                  <a:lnTo>
                    <a:pt x="720218" y="901700"/>
                  </a:lnTo>
                  <a:close/>
                </a:path>
                <a:path w="2072004" h="1358900">
                  <a:moveTo>
                    <a:pt x="757304" y="889000"/>
                  </a:moveTo>
                  <a:lnTo>
                    <a:pt x="666929" y="889000"/>
                  </a:lnTo>
                  <a:lnTo>
                    <a:pt x="660799" y="901700"/>
                  </a:lnTo>
                  <a:lnTo>
                    <a:pt x="734910" y="901700"/>
                  </a:lnTo>
                  <a:lnTo>
                    <a:pt x="723944" y="914400"/>
                  </a:lnTo>
                  <a:lnTo>
                    <a:pt x="738798" y="901700"/>
                  </a:lnTo>
                  <a:lnTo>
                    <a:pt x="757304" y="889000"/>
                  </a:lnTo>
                  <a:close/>
                </a:path>
                <a:path w="2072004" h="1358900">
                  <a:moveTo>
                    <a:pt x="680212" y="876300"/>
                  </a:moveTo>
                  <a:lnTo>
                    <a:pt x="672276" y="889000"/>
                  </a:lnTo>
                  <a:lnTo>
                    <a:pt x="675915" y="889000"/>
                  </a:lnTo>
                  <a:lnTo>
                    <a:pt x="680212" y="876300"/>
                  </a:lnTo>
                  <a:close/>
                </a:path>
                <a:path w="2072004" h="1358900">
                  <a:moveTo>
                    <a:pt x="692755" y="876300"/>
                  </a:moveTo>
                  <a:lnTo>
                    <a:pt x="684182" y="889000"/>
                  </a:lnTo>
                  <a:lnTo>
                    <a:pt x="692183" y="889000"/>
                  </a:lnTo>
                  <a:lnTo>
                    <a:pt x="692755" y="876300"/>
                  </a:lnTo>
                  <a:close/>
                </a:path>
                <a:path w="2072004" h="1358900">
                  <a:moveTo>
                    <a:pt x="772244" y="876300"/>
                  </a:moveTo>
                  <a:lnTo>
                    <a:pt x="696965" y="876300"/>
                  </a:lnTo>
                  <a:lnTo>
                    <a:pt x="695650" y="889000"/>
                  </a:lnTo>
                  <a:lnTo>
                    <a:pt x="761413" y="889000"/>
                  </a:lnTo>
                  <a:lnTo>
                    <a:pt x="772244" y="876300"/>
                  </a:lnTo>
                  <a:close/>
                </a:path>
                <a:path w="2072004" h="1358900">
                  <a:moveTo>
                    <a:pt x="706797" y="857928"/>
                  </a:moveTo>
                  <a:lnTo>
                    <a:pt x="698451" y="863600"/>
                  </a:lnTo>
                  <a:lnTo>
                    <a:pt x="685681" y="876300"/>
                  </a:lnTo>
                  <a:lnTo>
                    <a:pt x="707209" y="876300"/>
                  </a:lnTo>
                  <a:lnTo>
                    <a:pt x="711520" y="863600"/>
                  </a:lnTo>
                  <a:lnTo>
                    <a:pt x="706769" y="863600"/>
                  </a:lnTo>
                  <a:lnTo>
                    <a:pt x="706797" y="857928"/>
                  </a:lnTo>
                  <a:close/>
                </a:path>
                <a:path w="2072004" h="1358900">
                  <a:moveTo>
                    <a:pt x="718871" y="863600"/>
                  </a:moveTo>
                  <a:lnTo>
                    <a:pt x="718038" y="863600"/>
                  </a:lnTo>
                  <a:lnTo>
                    <a:pt x="712469" y="876300"/>
                  </a:lnTo>
                  <a:lnTo>
                    <a:pt x="714695" y="873562"/>
                  </a:lnTo>
                  <a:lnTo>
                    <a:pt x="718871" y="863600"/>
                  </a:lnTo>
                  <a:close/>
                </a:path>
                <a:path w="2072004" h="1358900">
                  <a:moveTo>
                    <a:pt x="760252" y="850900"/>
                  </a:moveTo>
                  <a:lnTo>
                    <a:pt x="740164" y="850900"/>
                  </a:lnTo>
                  <a:lnTo>
                    <a:pt x="722792" y="863600"/>
                  </a:lnTo>
                  <a:lnTo>
                    <a:pt x="714695" y="873562"/>
                  </a:lnTo>
                  <a:lnTo>
                    <a:pt x="713547" y="876300"/>
                  </a:lnTo>
                  <a:lnTo>
                    <a:pt x="783536" y="876300"/>
                  </a:lnTo>
                  <a:lnTo>
                    <a:pt x="786356" y="863600"/>
                  </a:lnTo>
                  <a:lnTo>
                    <a:pt x="761763" y="863600"/>
                  </a:lnTo>
                  <a:lnTo>
                    <a:pt x="760252" y="850900"/>
                  </a:lnTo>
                  <a:close/>
                </a:path>
                <a:path w="2072004" h="1358900">
                  <a:moveTo>
                    <a:pt x="723606" y="850900"/>
                  </a:moveTo>
                  <a:lnTo>
                    <a:pt x="717138" y="850900"/>
                  </a:lnTo>
                  <a:lnTo>
                    <a:pt x="706797" y="857928"/>
                  </a:lnTo>
                  <a:lnTo>
                    <a:pt x="706769" y="863600"/>
                  </a:lnTo>
                  <a:lnTo>
                    <a:pt x="718038" y="863600"/>
                  </a:lnTo>
                  <a:lnTo>
                    <a:pt x="723606" y="850900"/>
                  </a:lnTo>
                  <a:close/>
                </a:path>
                <a:path w="2072004" h="1358900">
                  <a:moveTo>
                    <a:pt x="802123" y="850900"/>
                  </a:moveTo>
                  <a:lnTo>
                    <a:pt x="771865" y="850900"/>
                  </a:lnTo>
                  <a:lnTo>
                    <a:pt x="761763" y="863600"/>
                  </a:lnTo>
                  <a:lnTo>
                    <a:pt x="797941" y="863600"/>
                  </a:lnTo>
                  <a:lnTo>
                    <a:pt x="802123" y="850900"/>
                  </a:lnTo>
                  <a:close/>
                </a:path>
                <a:path w="2072004" h="1358900">
                  <a:moveTo>
                    <a:pt x="811378" y="850900"/>
                  </a:moveTo>
                  <a:lnTo>
                    <a:pt x="805608" y="850900"/>
                  </a:lnTo>
                  <a:lnTo>
                    <a:pt x="801659" y="863600"/>
                  </a:lnTo>
                  <a:lnTo>
                    <a:pt x="807481" y="863600"/>
                  </a:lnTo>
                  <a:lnTo>
                    <a:pt x="811378" y="850900"/>
                  </a:lnTo>
                  <a:close/>
                </a:path>
                <a:path w="2072004" h="1358900">
                  <a:moveTo>
                    <a:pt x="828641" y="838200"/>
                  </a:moveTo>
                  <a:lnTo>
                    <a:pt x="744349" y="838200"/>
                  </a:lnTo>
                  <a:lnTo>
                    <a:pt x="738423" y="850900"/>
                  </a:lnTo>
                  <a:lnTo>
                    <a:pt x="830667" y="850900"/>
                  </a:lnTo>
                  <a:lnTo>
                    <a:pt x="828641" y="838200"/>
                  </a:lnTo>
                  <a:close/>
                </a:path>
                <a:path w="2072004" h="1358900">
                  <a:moveTo>
                    <a:pt x="837393" y="825500"/>
                  </a:moveTo>
                  <a:lnTo>
                    <a:pt x="772581" y="825500"/>
                  </a:lnTo>
                  <a:lnTo>
                    <a:pt x="775762" y="838200"/>
                  </a:lnTo>
                  <a:lnTo>
                    <a:pt x="827590" y="838200"/>
                  </a:lnTo>
                  <a:lnTo>
                    <a:pt x="837393" y="825500"/>
                  </a:lnTo>
                  <a:close/>
                </a:path>
                <a:path w="2072004" h="1358900">
                  <a:moveTo>
                    <a:pt x="852417" y="825500"/>
                  </a:moveTo>
                  <a:lnTo>
                    <a:pt x="837393" y="825500"/>
                  </a:lnTo>
                  <a:lnTo>
                    <a:pt x="846995" y="838200"/>
                  </a:lnTo>
                  <a:lnTo>
                    <a:pt x="852417" y="825500"/>
                  </a:lnTo>
                  <a:close/>
                </a:path>
                <a:path w="2072004" h="1358900">
                  <a:moveTo>
                    <a:pt x="804174" y="800100"/>
                  </a:moveTo>
                  <a:lnTo>
                    <a:pt x="801061" y="800100"/>
                  </a:lnTo>
                  <a:lnTo>
                    <a:pt x="796980" y="812800"/>
                  </a:lnTo>
                  <a:lnTo>
                    <a:pt x="791221" y="825500"/>
                  </a:lnTo>
                  <a:lnTo>
                    <a:pt x="841987" y="825500"/>
                  </a:lnTo>
                  <a:lnTo>
                    <a:pt x="837621" y="812800"/>
                  </a:lnTo>
                  <a:lnTo>
                    <a:pt x="807003" y="812800"/>
                  </a:lnTo>
                  <a:lnTo>
                    <a:pt x="804174" y="800100"/>
                  </a:lnTo>
                  <a:close/>
                </a:path>
                <a:path w="2072004" h="1358900">
                  <a:moveTo>
                    <a:pt x="876160" y="812800"/>
                  </a:moveTo>
                  <a:lnTo>
                    <a:pt x="864135" y="812800"/>
                  </a:lnTo>
                  <a:lnTo>
                    <a:pt x="872660" y="825500"/>
                  </a:lnTo>
                  <a:lnTo>
                    <a:pt x="876160" y="812800"/>
                  </a:lnTo>
                  <a:close/>
                </a:path>
                <a:path w="2072004" h="1358900">
                  <a:moveTo>
                    <a:pt x="843787" y="800100"/>
                  </a:moveTo>
                  <a:lnTo>
                    <a:pt x="804174" y="800100"/>
                  </a:lnTo>
                  <a:lnTo>
                    <a:pt x="811627" y="812800"/>
                  </a:lnTo>
                  <a:lnTo>
                    <a:pt x="848035" y="812800"/>
                  </a:lnTo>
                  <a:lnTo>
                    <a:pt x="847203" y="806551"/>
                  </a:lnTo>
                  <a:lnTo>
                    <a:pt x="843787" y="800100"/>
                  </a:lnTo>
                  <a:close/>
                </a:path>
                <a:path w="2072004" h="1358900">
                  <a:moveTo>
                    <a:pt x="889920" y="800100"/>
                  </a:moveTo>
                  <a:lnTo>
                    <a:pt x="846343" y="800100"/>
                  </a:lnTo>
                  <a:lnTo>
                    <a:pt x="847203" y="806551"/>
                  </a:lnTo>
                  <a:lnTo>
                    <a:pt x="850511" y="812800"/>
                  </a:lnTo>
                  <a:lnTo>
                    <a:pt x="883528" y="812800"/>
                  </a:lnTo>
                  <a:lnTo>
                    <a:pt x="889920" y="800100"/>
                  </a:lnTo>
                  <a:close/>
                </a:path>
                <a:path w="2072004" h="1358900">
                  <a:moveTo>
                    <a:pt x="846343" y="800100"/>
                  </a:moveTo>
                  <a:lnTo>
                    <a:pt x="843787" y="800100"/>
                  </a:lnTo>
                  <a:lnTo>
                    <a:pt x="847203" y="806551"/>
                  </a:lnTo>
                  <a:lnTo>
                    <a:pt x="846343" y="800100"/>
                  </a:lnTo>
                  <a:close/>
                </a:path>
                <a:path w="2072004" h="1358900">
                  <a:moveTo>
                    <a:pt x="813302" y="787400"/>
                  </a:moveTo>
                  <a:lnTo>
                    <a:pt x="810233" y="800100"/>
                  </a:lnTo>
                  <a:lnTo>
                    <a:pt x="816242" y="800100"/>
                  </a:lnTo>
                  <a:lnTo>
                    <a:pt x="813302" y="787400"/>
                  </a:lnTo>
                  <a:close/>
                </a:path>
                <a:path w="2072004" h="1358900">
                  <a:moveTo>
                    <a:pt x="830347" y="787400"/>
                  </a:moveTo>
                  <a:lnTo>
                    <a:pt x="816132" y="787400"/>
                  </a:lnTo>
                  <a:lnTo>
                    <a:pt x="820727" y="800100"/>
                  </a:lnTo>
                  <a:lnTo>
                    <a:pt x="838790" y="800100"/>
                  </a:lnTo>
                  <a:lnTo>
                    <a:pt x="830347" y="787400"/>
                  </a:lnTo>
                  <a:close/>
                </a:path>
                <a:path w="2072004" h="1358900">
                  <a:moveTo>
                    <a:pt x="835808" y="774700"/>
                  </a:moveTo>
                  <a:lnTo>
                    <a:pt x="830347" y="787400"/>
                  </a:lnTo>
                  <a:lnTo>
                    <a:pt x="838790" y="800100"/>
                  </a:lnTo>
                  <a:lnTo>
                    <a:pt x="841515" y="800100"/>
                  </a:lnTo>
                  <a:lnTo>
                    <a:pt x="832678" y="787400"/>
                  </a:lnTo>
                  <a:lnTo>
                    <a:pt x="839720" y="787400"/>
                  </a:lnTo>
                  <a:lnTo>
                    <a:pt x="835808" y="774700"/>
                  </a:lnTo>
                  <a:close/>
                </a:path>
                <a:path w="2072004" h="1358900">
                  <a:moveTo>
                    <a:pt x="900574" y="787400"/>
                  </a:moveTo>
                  <a:lnTo>
                    <a:pt x="832678" y="787400"/>
                  </a:lnTo>
                  <a:lnTo>
                    <a:pt x="841515" y="800100"/>
                  </a:lnTo>
                  <a:lnTo>
                    <a:pt x="900859" y="800100"/>
                  </a:lnTo>
                  <a:lnTo>
                    <a:pt x="900574" y="787400"/>
                  </a:lnTo>
                  <a:close/>
                </a:path>
                <a:path w="2072004" h="1358900">
                  <a:moveTo>
                    <a:pt x="855932" y="774700"/>
                  </a:moveTo>
                  <a:lnTo>
                    <a:pt x="844387" y="774700"/>
                  </a:lnTo>
                  <a:lnTo>
                    <a:pt x="842455" y="787400"/>
                  </a:lnTo>
                  <a:lnTo>
                    <a:pt x="850250" y="787400"/>
                  </a:lnTo>
                  <a:lnTo>
                    <a:pt x="855932" y="774700"/>
                  </a:lnTo>
                  <a:close/>
                </a:path>
                <a:path w="2072004" h="1358900">
                  <a:moveTo>
                    <a:pt x="895015" y="774700"/>
                  </a:moveTo>
                  <a:lnTo>
                    <a:pt x="855932" y="774700"/>
                  </a:lnTo>
                  <a:lnTo>
                    <a:pt x="852829" y="787400"/>
                  </a:lnTo>
                  <a:lnTo>
                    <a:pt x="896034" y="787400"/>
                  </a:lnTo>
                  <a:lnTo>
                    <a:pt x="895015" y="774700"/>
                  </a:lnTo>
                  <a:close/>
                </a:path>
                <a:path w="2072004" h="1358900">
                  <a:moveTo>
                    <a:pt x="917991" y="774700"/>
                  </a:moveTo>
                  <a:lnTo>
                    <a:pt x="895015" y="774700"/>
                  </a:lnTo>
                  <a:lnTo>
                    <a:pt x="896034" y="787400"/>
                  </a:lnTo>
                  <a:lnTo>
                    <a:pt x="909071" y="787400"/>
                  </a:lnTo>
                  <a:lnTo>
                    <a:pt x="917991" y="774700"/>
                  </a:lnTo>
                  <a:close/>
                </a:path>
                <a:path w="2072004" h="1358900">
                  <a:moveTo>
                    <a:pt x="930495" y="774700"/>
                  </a:moveTo>
                  <a:lnTo>
                    <a:pt x="919851" y="774700"/>
                  </a:lnTo>
                  <a:lnTo>
                    <a:pt x="921677" y="787400"/>
                  </a:lnTo>
                  <a:lnTo>
                    <a:pt x="930495" y="774700"/>
                  </a:lnTo>
                  <a:close/>
                </a:path>
                <a:path w="2072004" h="1358900">
                  <a:moveTo>
                    <a:pt x="879822" y="749300"/>
                  </a:moveTo>
                  <a:lnTo>
                    <a:pt x="861167" y="762000"/>
                  </a:lnTo>
                  <a:lnTo>
                    <a:pt x="853294" y="774700"/>
                  </a:lnTo>
                  <a:lnTo>
                    <a:pt x="860875" y="774700"/>
                  </a:lnTo>
                  <a:lnTo>
                    <a:pt x="868525" y="762000"/>
                  </a:lnTo>
                  <a:lnTo>
                    <a:pt x="880234" y="762000"/>
                  </a:lnTo>
                  <a:lnTo>
                    <a:pt x="879822" y="749300"/>
                  </a:lnTo>
                  <a:close/>
                </a:path>
                <a:path w="2072004" h="1358900">
                  <a:moveTo>
                    <a:pt x="880234" y="762000"/>
                  </a:moveTo>
                  <a:lnTo>
                    <a:pt x="868525" y="762000"/>
                  </a:lnTo>
                  <a:lnTo>
                    <a:pt x="873762" y="774700"/>
                  </a:lnTo>
                  <a:lnTo>
                    <a:pt x="875602" y="774700"/>
                  </a:lnTo>
                  <a:lnTo>
                    <a:pt x="880234" y="762000"/>
                  </a:lnTo>
                  <a:close/>
                </a:path>
                <a:path w="2072004" h="1358900">
                  <a:moveTo>
                    <a:pt x="924116" y="762000"/>
                  </a:moveTo>
                  <a:lnTo>
                    <a:pt x="884337" y="762000"/>
                  </a:lnTo>
                  <a:lnTo>
                    <a:pt x="875602" y="774700"/>
                  </a:lnTo>
                  <a:lnTo>
                    <a:pt x="908183" y="774700"/>
                  </a:lnTo>
                  <a:lnTo>
                    <a:pt x="924116" y="762000"/>
                  </a:lnTo>
                  <a:close/>
                </a:path>
                <a:path w="2072004" h="1358900">
                  <a:moveTo>
                    <a:pt x="933454" y="762000"/>
                  </a:moveTo>
                  <a:lnTo>
                    <a:pt x="924116" y="762000"/>
                  </a:lnTo>
                  <a:lnTo>
                    <a:pt x="923302" y="774700"/>
                  </a:lnTo>
                  <a:lnTo>
                    <a:pt x="933454" y="762000"/>
                  </a:lnTo>
                  <a:close/>
                </a:path>
                <a:path w="2072004" h="1358900">
                  <a:moveTo>
                    <a:pt x="944476" y="762000"/>
                  </a:moveTo>
                  <a:lnTo>
                    <a:pt x="941735" y="762000"/>
                  </a:lnTo>
                  <a:lnTo>
                    <a:pt x="935308" y="774700"/>
                  </a:lnTo>
                  <a:lnTo>
                    <a:pt x="939662" y="774700"/>
                  </a:lnTo>
                  <a:lnTo>
                    <a:pt x="944476" y="762000"/>
                  </a:lnTo>
                  <a:close/>
                </a:path>
                <a:path w="2072004" h="1358900">
                  <a:moveTo>
                    <a:pt x="896070" y="736600"/>
                  </a:moveTo>
                  <a:lnTo>
                    <a:pt x="890253" y="736600"/>
                  </a:lnTo>
                  <a:lnTo>
                    <a:pt x="887524" y="749300"/>
                  </a:lnTo>
                  <a:lnTo>
                    <a:pt x="888391" y="762000"/>
                  </a:lnTo>
                  <a:lnTo>
                    <a:pt x="951443" y="762000"/>
                  </a:lnTo>
                  <a:lnTo>
                    <a:pt x="967074" y="749300"/>
                  </a:lnTo>
                  <a:lnTo>
                    <a:pt x="892851" y="749300"/>
                  </a:lnTo>
                  <a:lnTo>
                    <a:pt x="896070" y="736600"/>
                  </a:lnTo>
                  <a:close/>
                </a:path>
                <a:path w="2072004" h="1358900">
                  <a:moveTo>
                    <a:pt x="905096" y="736600"/>
                  </a:moveTo>
                  <a:lnTo>
                    <a:pt x="896070" y="736600"/>
                  </a:lnTo>
                  <a:lnTo>
                    <a:pt x="893510" y="749300"/>
                  </a:lnTo>
                  <a:lnTo>
                    <a:pt x="901536" y="749300"/>
                  </a:lnTo>
                  <a:lnTo>
                    <a:pt x="905096" y="736600"/>
                  </a:lnTo>
                  <a:close/>
                </a:path>
                <a:path w="2072004" h="1358900">
                  <a:moveTo>
                    <a:pt x="927189" y="736600"/>
                  </a:moveTo>
                  <a:lnTo>
                    <a:pt x="914198" y="749300"/>
                  </a:lnTo>
                  <a:lnTo>
                    <a:pt x="924617" y="749300"/>
                  </a:lnTo>
                  <a:lnTo>
                    <a:pt x="927189" y="736600"/>
                  </a:lnTo>
                  <a:close/>
                </a:path>
                <a:path w="2072004" h="1358900">
                  <a:moveTo>
                    <a:pt x="995230" y="736600"/>
                  </a:moveTo>
                  <a:lnTo>
                    <a:pt x="939240" y="736600"/>
                  </a:lnTo>
                  <a:lnTo>
                    <a:pt x="924617" y="749300"/>
                  </a:lnTo>
                  <a:lnTo>
                    <a:pt x="986821" y="749300"/>
                  </a:lnTo>
                  <a:lnTo>
                    <a:pt x="995230" y="736600"/>
                  </a:lnTo>
                  <a:close/>
                </a:path>
                <a:path w="2072004" h="1358900">
                  <a:moveTo>
                    <a:pt x="936116" y="723900"/>
                  </a:moveTo>
                  <a:lnTo>
                    <a:pt x="933525" y="723900"/>
                  </a:lnTo>
                  <a:lnTo>
                    <a:pt x="930035" y="736600"/>
                  </a:lnTo>
                  <a:lnTo>
                    <a:pt x="931726" y="736600"/>
                  </a:lnTo>
                  <a:lnTo>
                    <a:pt x="936116" y="723900"/>
                  </a:lnTo>
                  <a:close/>
                </a:path>
                <a:path w="2072004" h="1358900">
                  <a:moveTo>
                    <a:pt x="1001237" y="723900"/>
                  </a:moveTo>
                  <a:lnTo>
                    <a:pt x="942875" y="723900"/>
                  </a:lnTo>
                  <a:lnTo>
                    <a:pt x="942282" y="736600"/>
                  </a:lnTo>
                  <a:lnTo>
                    <a:pt x="992949" y="736600"/>
                  </a:lnTo>
                  <a:lnTo>
                    <a:pt x="1001237" y="723900"/>
                  </a:lnTo>
                  <a:close/>
                </a:path>
                <a:path w="2072004" h="1358900">
                  <a:moveTo>
                    <a:pt x="1003106" y="723900"/>
                  </a:moveTo>
                  <a:lnTo>
                    <a:pt x="998538" y="736600"/>
                  </a:lnTo>
                  <a:lnTo>
                    <a:pt x="1004325" y="736600"/>
                  </a:lnTo>
                  <a:lnTo>
                    <a:pt x="1003106" y="723900"/>
                  </a:lnTo>
                  <a:close/>
                </a:path>
                <a:path w="2072004" h="1358900">
                  <a:moveTo>
                    <a:pt x="1002099" y="685800"/>
                  </a:moveTo>
                  <a:lnTo>
                    <a:pt x="992422" y="685800"/>
                  </a:lnTo>
                  <a:lnTo>
                    <a:pt x="989914" y="698500"/>
                  </a:lnTo>
                  <a:lnTo>
                    <a:pt x="972415" y="711200"/>
                  </a:lnTo>
                  <a:lnTo>
                    <a:pt x="950968" y="711200"/>
                  </a:lnTo>
                  <a:lnTo>
                    <a:pt x="952559" y="723900"/>
                  </a:lnTo>
                  <a:lnTo>
                    <a:pt x="1017350" y="723900"/>
                  </a:lnTo>
                  <a:lnTo>
                    <a:pt x="1041234" y="711200"/>
                  </a:lnTo>
                  <a:lnTo>
                    <a:pt x="1044220" y="698500"/>
                  </a:lnTo>
                  <a:lnTo>
                    <a:pt x="996179" y="698500"/>
                  </a:lnTo>
                  <a:lnTo>
                    <a:pt x="1002099" y="685800"/>
                  </a:lnTo>
                  <a:close/>
                </a:path>
                <a:path w="2072004" h="1358900">
                  <a:moveTo>
                    <a:pt x="977568" y="698500"/>
                  </a:moveTo>
                  <a:lnTo>
                    <a:pt x="961455" y="698500"/>
                  </a:lnTo>
                  <a:lnTo>
                    <a:pt x="957328" y="711200"/>
                  </a:lnTo>
                  <a:lnTo>
                    <a:pt x="972415" y="711200"/>
                  </a:lnTo>
                  <a:lnTo>
                    <a:pt x="977568" y="698500"/>
                  </a:lnTo>
                  <a:close/>
                </a:path>
                <a:path w="2072004" h="1358900">
                  <a:moveTo>
                    <a:pt x="1036627" y="685800"/>
                  </a:moveTo>
                  <a:lnTo>
                    <a:pt x="1002099" y="685800"/>
                  </a:lnTo>
                  <a:lnTo>
                    <a:pt x="999253" y="698500"/>
                  </a:lnTo>
                  <a:lnTo>
                    <a:pt x="1042805" y="698500"/>
                  </a:lnTo>
                  <a:lnTo>
                    <a:pt x="1042039" y="694852"/>
                  </a:lnTo>
                  <a:lnTo>
                    <a:pt x="1036627" y="685800"/>
                  </a:lnTo>
                  <a:close/>
                </a:path>
                <a:path w="2072004" h="1358900">
                  <a:moveTo>
                    <a:pt x="1042039" y="694852"/>
                  </a:moveTo>
                  <a:lnTo>
                    <a:pt x="1042805" y="698500"/>
                  </a:lnTo>
                  <a:lnTo>
                    <a:pt x="1044220" y="698500"/>
                  </a:lnTo>
                  <a:lnTo>
                    <a:pt x="1042039" y="694852"/>
                  </a:lnTo>
                  <a:close/>
                </a:path>
                <a:path w="2072004" h="1358900">
                  <a:moveTo>
                    <a:pt x="1066410" y="685800"/>
                  </a:moveTo>
                  <a:lnTo>
                    <a:pt x="1040138" y="685800"/>
                  </a:lnTo>
                  <a:lnTo>
                    <a:pt x="1042039" y="694852"/>
                  </a:lnTo>
                  <a:lnTo>
                    <a:pt x="1044220" y="698500"/>
                  </a:lnTo>
                  <a:lnTo>
                    <a:pt x="1061625" y="698500"/>
                  </a:lnTo>
                  <a:lnTo>
                    <a:pt x="1066410" y="685800"/>
                  </a:lnTo>
                  <a:close/>
                </a:path>
                <a:path w="2072004" h="1358900">
                  <a:moveTo>
                    <a:pt x="999154" y="673100"/>
                  </a:moveTo>
                  <a:lnTo>
                    <a:pt x="989988" y="673100"/>
                  </a:lnTo>
                  <a:lnTo>
                    <a:pt x="989319" y="685800"/>
                  </a:lnTo>
                  <a:lnTo>
                    <a:pt x="1003948" y="685800"/>
                  </a:lnTo>
                  <a:lnTo>
                    <a:pt x="999154" y="673100"/>
                  </a:lnTo>
                  <a:close/>
                </a:path>
                <a:path w="2072004" h="1358900">
                  <a:moveTo>
                    <a:pt x="1017565" y="673100"/>
                  </a:moveTo>
                  <a:lnTo>
                    <a:pt x="1005024" y="673100"/>
                  </a:lnTo>
                  <a:lnTo>
                    <a:pt x="1005521" y="685800"/>
                  </a:lnTo>
                  <a:lnTo>
                    <a:pt x="1014973" y="685800"/>
                  </a:lnTo>
                  <a:lnTo>
                    <a:pt x="1017565" y="673100"/>
                  </a:lnTo>
                  <a:close/>
                </a:path>
                <a:path w="2072004" h="1358900">
                  <a:moveTo>
                    <a:pt x="1041770" y="673100"/>
                  </a:moveTo>
                  <a:lnTo>
                    <a:pt x="1021012" y="673100"/>
                  </a:lnTo>
                  <a:lnTo>
                    <a:pt x="1014973" y="685800"/>
                  </a:lnTo>
                  <a:lnTo>
                    <a:pt x="1028772" y="685800"/>
                  </a:lnTo>
                  <a:lnTo>
                    <a:pt x="1041770" y="673100"/>
                  </a:lnTo>
                  <a:close/>
                </a:path>
                <a:path w="2072004" h="1358900">
                  <a:moveTo>
                    <a:pt x="1114281" y="647700"/>
                  </a:moveTo>
                  <a:lnTo>
                    <a:pt x="1047033" y="647700"/>
                  </a:lnTo>
                  <a:lnTo>
                    <a:pt x="1050056" y="660400"/>
                  </a:lnTo>
                  <a:lnTo>
                    <a:pt x="1036245" y="673100"/>
                  </a:lnTo>
                  <a:lnTo>
                    <a:pt x="1047883" y="673100"/>
                  </a:lnTo>
                  <a:lnTo>
                    <a:pt x="1050352" y="685800"/>
                  </a:lnTo>
                  <a:lnTo>
                    <a:pt x="1084475" y="685800"/>
                  </a:lnTo>
                  <a:lnTo>
                    <a:pt x="1090531" y="673100"/>
                  </a:lnTo>
                  <a:lnTo>
                    <a:pt x="1110350" y="660400"/>
                  </a:lnTo>
                  <a:lnTo>
                    <a:pt x="1113605" y="660400"/>
                  </a:lnTo>
                  <a:lnTo>
                    <a:pt x="1114281" y="647700"/>
                  </a:lnTo>
                  <a:close/>
                </a:path>
                <a:path w="2072004" h="1358900">
                  <a:moveTo>
                    <a:pt x="1032282" y="660400"/>
                  </a:moveTo>
                  <a:lnTo>
                    <a:pt x="1017856" y="660400"/>
                  </a:lnTo>
                  <a:lnTo>
                    <a:pt x="1015449" y="673100"/>
                  </a:lnTo>
                  <a:lnTo>
                    <a:pt x="1036245" y="673100"/>
                  </a:lnTo>
                  <a:lnTo>
                    <a:pt x="1032282" y="660400"/>
                  </a:lnTo>
                  <a:close/>
                </a:path>
                <a:path w="2072004" h="1358900">
                  <a:moveTo>
                    <a:pt x="1060815" y="635000"/>
                  </a:moveTo>
                  <a:lnTo>
                    <a:pt x="1048854" y="635000"/>
                  </a:lnTo>
                  <a:lnTo>
                    <a:pt x="1045794" y="647700"/>
                  </a:lnTo>
                  <a:lnTo>
                    <a:pt x="1065175" y="647700"/>
                  </a:lnTo>
                  <a:lnTo>
                    <a:pt x="1060815" y="635000"/>
                  </a:lnTo>
                  <a:close/>
                </a:path>
                <a:path w="2072004" h="1358900">
                  <a:moveTo>
                    <a:pt x="1071497" y="622300"/>
                  </a:moveTo>
                  <a:lnTo>
                    <a:pt x="1065175" y="647700"/>
                  </a:lnTo>
                  <a:lnTo>
                    <a:pt x="1139743" y="647700"/>
                  </a:lnTo>
                  <a:lnTo>
                    <a:pt x="1145232" y="635000"/>
                  </a:lnTo>
                  <a:lnTo>
                    <a:pt x="1075935" y="635000"/>
                  </a:lnTo>
                  <a:lnTo>
                    <a:pt x="1071497" y="622300"/>
                  </a:lnTo>
                  <a:close/>
                </a:path>
                <a:path w="2072004" h="1358900">
                  <a:moveTo>
                    <a:pt x="1160599" y="622300"/>
                  </a:moveTo>
                  <a:lnTo>
                    <a:pt x="1099847" y="622300"/>
                  </a:lnTo>
                  <a:lnTo>
                    <a:pt x="1075935" y="635000"/>
                  </a:lnTo>
                  <a:lnTo>
                    <a:pt x="1157862" y="635000"/>
                  </a:lnTo>
                  <a:lnTo>
                    <a:pt x="1160599" y="622300"/>
                  </a:lnTo>
                  <a:close/>
                </a:path>
                <a:path w="2072004" h="1358900">
                  <a:moveTo>
                    <a:pt x="1174517" y="609600"/>
                  </a:moveTo>
                  <a:lnTo>
                    <a:pt x="1095950" y="609600"/>
                  </a:lnTo>
                  <a:lnTo>
                    <a:pt x="1100512" y="622300"/>
                  </a:lnTo>
                  <a:lnTo>
                    <a:pt x="1176724" y="622300"/>
                  </a:lnTo>
                  <a:lnTo>
                    <a:pt x="1174517" y="609600"/>
                  </a:lnTo>
                  <a:close/>
                </a:path>
                <a:path w="2072004" h="1358900">
                  <a:moveTo>
                    <a:pt x="1188563" y="596900"/>
                  </a:moveTo>
                  <a:lnTo>
                    <a:pt x="1123159" y="596900"/>
                  </a:lnTo>
                  <a:lnTo>
                    <a:pt x="1108996" y="609600"/>
                  </a:lnTo>
                  <a:lnTo>
                    <a:pt x="1174354" y="609600"/>
                  </a:lnTo>
                  <a:lnTo>
                    <a:pt x="1188563" y="596900"/>
                  </a:lnTo>
                  <a:close/>
                </a:path>
                <a:path w="2072004" h="1358900">
                  <a:moveTo>
                    <a:pt x="1197430" y="596900"/>
                  </a:moveTo>
                  <a:lnTo>
                    <a:pt x="1188563" y="596900"/>
                  </a:lnTo>
                  <a:lnTo>
                    <a:pt x="1188003" y="609600"/>
                  </a:lnTo>
                  <a:lnTo>
                    <a:pt x="1200241" y="609600"/>
                  </a:lnTo>
                  <a:lnTo>
                    <a:pt x="1198628" y="598602"/>
                  </a:lnTo>
                  <a:lnTo>
                    <a:pt x="1197430" y="596900"/>
                  </a:lnTo>
                  <a:close/>
                </a:path>
                <a:path w="2072004" h="1358900">
                  <a:moveTo>
                    <a:pt x="1207079" y="596900"/>
                  </a:moveTo>
                  <a:lnTo>
                    <a:pt x="1198378" y="596900"/>
                  </a:lnTo>
                  <a:lnTo>
                    <a:pt x="1198628" y="598602"/>
                  </a:lnTo>
                  <a:lnTo>
                    <a:pt x="1206361" y="609600"/>
                  </a:lnTo>
                  <a:lnTo>
                    <a:pt x="1207079" y="596900"/>
                  </a:lnTo>
                  <a:close/>
                </a:path>
                <a:path w="2072004" h="1358900">
                  <a:moveTo>
                    <a:pt x="1148093" y="584200"/>
                  </a:moveTo>
                  <a:lnTo>
                    <a:pt x="1139424" y="584200"/>
                  </a:lnTo>
                  <a:lnTo>
                    <a:pt x="1139345" y="586187"/>
                  </a:lnTo>
                  <a:lnTo>
                    <a:pt x="1146516" y="596900"/>
                  </a:lnTo>
                  <a:lnTo>
                    <a:pt x="1148093" y="584200"/>
                  </a:lnTo>
                  <a:close/>
                </a:path>
                <a:path w="2072004" h="1358900">
                  <a:moveTo>
                    <a:pt x="1220025" y="546100"/>
                  </a:moveTo>
                  <a:lnTo>
                    <a:pt x="1199640" y="546100"/>
                  </a:lnTo>
                  <a:lnTo>
                    <a:pt x="1201727" y="558800"/>
                  </a:lnTo>
                  <a:lnTo>
                    <a:pt x="1204545" y="558800"/>
                  </a:lnTo>
                  <a:lnTo>
                    <a:pt x="1191266" y="566361"/>
                  </a:lnTo>
                  <a:lnTo>
                    <a:pt x="1185720" y="571500"/>
                  </a:lnTo>
                  <a:lnTo>
                    <a:pt x="1173716" y="584200"/>
                  </a:lnTo>
                  <a:lnTo>
                    <a:pt x="1152637" y="584200"/>
                  </a:lnTo>
                  <a:lnTo>
                    <a:pt x="1151738" y="596900"/>
                  </a:lnTo>
                  <a:lnTo>
                    <a:pt x="1221847" y="596900"/>
                  </a:lnTo>
                  <a:lnTo>
                    <a:pt x="1228480" y="584200"/>
                  </a:lnTo>
                  <a:lnTo>
                    <a:pt x="1228576" y="571500"/>
                  </a:lnTo>
                  <a:lnTo>
                    <a:pt x="1225356" y="571500"/>
                  </a:lnTo>
                  <a:lnTo>
                    <a:pt x="1219430" y="558800"/>
                  </a:lnTo>
                  <a:lnTo>
                    <a:pt x="1220025" y="546100"/>
                  </a:lnTo>
                  <a:close/>
                </a:path>
                <a:path w="2072004" h="1358900">
                  <a:moveTo>
                    <a:pt x="1139424" y="584200"/>
                  </a:moveTo>
                  <a:lnTo>
                    <a:pt x="1138014" y="584200"/>
                  </a:lnTo>
                  <a:lnTo>
                    <a:pt x="1139345" y="586187"/>
                  </a:lnTo>
                  <a:lnTo>
                    <a:pt x="1139424" y="584200"/>
                  </a:lnTo>
                  <a:close/>
                </a:path>
                <a:path w="2072004" h="1358900">
                  <a:moveTo>
                    <a:pt x="1159609" y="571500"/>
                  </a:moveTo>
                  <a:lnTo>
                    <a:pt x="1154329" y="571500"/>
                  </a:lnTo>
                  <a:lnTo>
                    <a:pt x="1149626" y="584200"/>
                  </a:lnTo>
                  <a:lnTo>
                    <a:pt x="1156677" y="584200"/>
                  </a:lnTo>
                  <a:lnTo>
                    <a:pt x="1159609" y="571500"/>
                  </a:lnTo>
                  <a:close/>
                </a:path>
                <a:path w="2072004" h="1358900">
                  <a:moveTo>
                    <a:pt x="1198685" y="546100"/>
                  </a:moveTo>
                  <a:lnTo>
                    <a:pt x="1185695" y="546100"/>
                  </a:lnTo>
                  <a:lnTo>
                    <a:pt x="1174925" y="558800"/>
                  </a:lnTo>
                  <a:lnTo>
                    <a:pt x="1175227" y="571500"/>
                  </a:lnTo>
                  <a:lnTo>
                    <a:pt x="1159609" y="571500"/>
                  </a:lnTo>
                  <a:lnTo>
                    <a:pt x="1160816" y="584200"/>
                  </a:lnTo>
                  <a:lnTo>
                    <a:pt x="1170272" y="584200"/>
                  </a:lnTo>
                  <a:lnTo>
                    <a:pt x="1182243" y="571500"/>
                  </a:lnTo>
                  <a:lnTo>
                    <a:pt x="1191266" y="566361"/>
                  </a:lnTo>
                  <a:lnTo>
                    <a:pt x="1199429" y="558800"/>
                  </a:lnTo>
                  <a:lnTo>
                    <a:pt x="1201727" y="558800"/>
                  </a:lnTo>
                  <a:lnTo>
                    <a:pt x="1198685" y="546100"/>
                  </a:lnTo>
                  <a:close/>
                </a:path>
                <a:path w="2072004" h="1358900">
                  <a:moveTo>
                    <a:pt x="1260979" y="558800"/>
                  </a:moveTo>
                  <a:lnTo>
                    <a:pt x="1228673" y="558800"/>
                  </a:lnTo>
                  <a:lnTo>
                    <a:pt x="1228576" y="571500"/>
                  </a:lnTo>
                  <a:lnTo>
                    <a:pt x="1236953" y="571500"/>
                  </a:lnTo>
                  <a:lnTo>
                    <a:pt x="1243561" y="584200"/>
                  </a:lnTo>
                  <a:lnTo>
                    <a:pt x="1252144" y="571500"/>
                  </a:lnTo>
                  <a:lnTo>
                    <a:pt x="1260979" y="558800"/>
                  </a:lnTo>
                  <a:close/>
                </a:path>
                <a:path w="2072004" h="1358900">
                  <a:moveTo>
                    <a:pt x="1231569" y="533400"/>
                  </a:moveTo>
                  <a:lnTo>
                    <a:pt x="1227992" y="533400"/>
                  </a:lnTo>
                  <a:lnTo>
                    <a:pt x="1220025" y="546100"/>
                  </a:lnTo>
                  <a:lnTo>
                    <a:pt x="1219430" y="558800"/>
                  </a:lnTo>
                  <a:lnTo>
                    <a:pt x="1225356" y="571500"/>
                  </a:lnTo>
                  <a:lnTo>
                    <a:pt x="1228576" y="571500"/>
                  </a:lnTo>
                  <a:lnTo>
                    <a:pt x="1228673" y="558800"/>
                  </a:lnTo>
                  <a:lnTo>
                    <a:pt x="1226441" y="558800"/>
                  </a:lnTo>
                  <a:lnTo>
                    <a:pt x="1220979" y="546100"/>
                  </a:lnTo>
                  <a:lnTo>
                    <a:pt x="1231507" y="546100"/>
                  </a:lnTo>
                  <a:lnTo>
                    <a:pt x="1231569" y="533400"/>
                  </a:lnTo>
                  <a:close/>
                </a:path>
                <a:path w="2072004" h="1358900">
                  <a:moveTo>
                    <a:pt x="1204545" y="558800"/>
                  </a:moveTo>
                  <a:lnTo>
                    <a:pt x="1199429" y="558800"/>
                  </a:lnTo>
                  <a:lnTo>
                    <a:pt x="1191266" y="566361"/>
                  </a:lnTo>
                  <a:lnTo>
                    <a:pt x="1204545" y="558800"/>
                  </a:lnTo>
                  <a:close/>
                </a:path>
                <a:path w="2072004" h="1358900">
                  <a:moveTo>
                    <a:pt x="1199640" y="546100"/>
                  </a:moveTo>
                  <a:lnTo>
                    <a:pt x="1198685" y="546100"/>
                  </a:lnTo>
                  <a:lnTo>
                    <a:pt x="1201727" y="558800"/>
                  </a:lnTo>
                  <a:lnTo>
                    <a:pt x="1199640" y="546100"/>
                  </a:lnTo>
                  <a:close/>
                </a:path>
                <a:path w="2072004" h="1358900">
                  <a:moveTo>
                    <a:pt x="1287892" y="546100"/>
                  </a:moveTo>
                  <a:lnTo>
                    <a:pt x="1220979" y="546100"/>
                  </a:lnTo>
                  <a:lnTo>
                    <a:pt x="1226441" y="558800"/>
                  </a:lnTo>
                  <a:lnTo>
                    <a:pt x="1277788" y="558800"/>
                  </a:lnTo>
                  <a:lnTo>
                    <a:pt x="1287892" y="546100"/>
                  </a:lnTo>
                  <a:close/>
                </a:path>
                <a:path w="2072004" h="1358900">
                  <a:moveTo>
                    <a:pt x="1214266" y="533400"/>
                  </a:moveTo>
                  <a:lnTo>
                    <a:pt x="1204078" y="533400"/>
                  </a:lnTo>
                  <a:lnTo>
                    <a:pt x="1212873" y="546100"/>
                  </a:lnTo>
                  <a:lnTo>
                    <a:pt x="1214266" y="533400"/>
                  </a:lnTo>
                  <a:close/>
                </a:path>
                <a:path w="2072004" h="1358900">
                  <a:moveTo>
                    <a:pt x="1297238" y="533400"/>
                  </a:moveTo>
                  <a:lnTo>
                    <a:pt x="1231569" y="533400"/>
                  </a:lnTo>
                  <a:lnTo>
                    <a:pt x="1231507" y="546100"/>
                  </a:lnTo>
                  <a:lnTo>
                    <a:pt x="1294612" y="546100"/>
                  </a:lnTo>
                  <a:lnTo>
                    <a:pt x="1297238" y="533400"/>
                  </a:lnTo>
                  <a:close/>
                </a:path>
                <a:path w="2072004" h="1358900">
                  <a:moveTo>
                    <a:pt x="1241174" y="520700"/>
                  </a:moveTo>
                  <a:lnTo>
                    <a:pt x="1237743" y="520700"/>
                  </a:lnTo>
                  <a:lnTo>
                    <a:pt x="1232317" y="533400"/>
                  </a:lnTo>
                  <a:lnTo>
                    <a:pt x="1239517" y="533400"/>
                  </a:lnTo>
                  <a:lnTo>
                    <a:pt x="1241174" y="520700"/>
                  </a:lnTo>
                  <a:close/>
                </a:path>
                <a:path w="2072004" h="1358900">
                  <a:moveTo>
                    <a:pt x="1279884" y="495300"/>
                  </a:moveTo>
                  <a:lnTo>
                    <a:pt x="1276971" y="495300"/>
                  </a:lnTo>
                  <a:lnTo>
                    <a:pt x="1263576" y="508000"/>
                  </a:lnTo>
                  <a:lnTo>
                    <a:pt x="1264966" y="508000"/>
                  </a:lnTo>
                  <a:lnTo>
                    <a:pt x="1263714" y="509145"/>
                  </a:lnTo>
                  <a:lnTo>
                    <a:pt x="1265102" y="520700"/>
                  </a:lnTo>
                  <a:lnTo>
                    <a:pt x="1251813" y="533400"/>
                  </a:lnTo>
                  <a:lnTo>
                    <a:pt x="1302938" y="533400"/>
                  </a:lnTo>
                  <a:lnTo>
                    <a:pt x="1301230" y="520700"/>
                  </a:lnTo>
                  <a:lnTo>
                    <a:pt x="1276748" y="520700"/>
                  </a:lnTo>
                  <a:lnTo>
                    <a:pt x="1276268" y="508000"/>
                  </a:lnTo>
                  <a:lnTo>
                    <a:pt x="1279884" y="495300"/>
                  </a:lnTo>
                  <a:close/>
                </a:path>
                <a:path w="2072004" h="1358900">
                  <a:moveTo>
                    <a:pt x="1328170" y="520700"/>
                  </a:moveTo>
                  <a:lnTo>
                    <a:pt x="1301230" y="520700"/>
                  </a:lnTo>
                  <a:lnTo>
                    <a:pt x="1306887" y="533400"/>
                  </a:lnTo>
                  <a:lnTo>
                    <a:pt x="1316878" y="533400"/>
                  </a:lnTo>
                  <a:lnTo>
                    <a:pt x="1328170" y="520700"/>
                  </a:lnTo>
                  <a:close/>
                </a:path>
                <a:path w="2072004" h="1358900">
                  <a:moveTo>
                    <a:pt x="1263576" y="508000"/>
                  </a:moveTo>
                  <a:lnTo>
                    <a:pt x="1248010" y="508000"/>
                  </a:lnTo>
                  <a:lnTo>
                    <a:pt x="1247470" y="520700"/>
                  </a:lnTo>
                  <a:lnTo>
                    <a:pt x="1251095" y="520700"/>
                  </a:lnTo>
                  <a:lnTo>
                    <a:pt x="1263714" y="509145"/>
                  </a:lnTo>
                  <a:lnTo>
                    <a:pt x="1263576" y="508000"/>
                  </a:lnTo>
                  <a:close/>
                </a:path>
                <a:path w="2072004" h="1358900">
                  <a:moveTo>
                    <a:pt x="1361802" y="495300"/>
                  </a:moveTo>
                  <a:lnTo>
                    <a:pt x="1279884" y="495300"/>
                  </a:lnTo>
                  <a:lnTo>
                    <a:pt x="1278999" y="508000"/>
                  </a:lnTo>
                  <a:lnTo>
                    <a:pt x="1276748" y="520700"/>
                  </a:lnTo>
                  <a:lnTo>
                    <a:pt x="1341538" y="520700"/>
                  </a:lnTo>
                  <a:lnTo>
                    <a:pt x="1345584" y="508000"/>
                  </a:lnTo>
                  <a:lnTo>
                    <a:pt x="1354683" y="508000"/>
                  </a:lnTo>
                  <a:lnTo>
                    <a:pt x="1361802" y="495300"/>
                  </a:lnTo>
                  <a:close/>
                </a:path>
                <a:path w="2072004" h="1358900">
                  <a:moveTo>
                    <a:pt x="1292201" y="482600"/>
                  </a:moveTo>
                  <a:lnTo>
                    <a:pt x="1289871" y="482600"/>
                  </a:lnTo>
                  <a:lnTo>
                    <a:pt x="1285273" y="495300"/>
                  </a:lnTo>
                  <a:lnTo>
                    <a:pt x="1292201" y="482600"/>
                  </a:lnTo>
                  <a:close/>
                </a:path>
                <a:path w="2072004" h="1358900">
                  <a:moveTo>
                    <a:pt x="1303429" y="482600"/>
                  </a:moveTo>
                  <a:lnTo>
                    <a:pt x="1293886" y="495300"/>
                  </a:lnTo>
                  <a:lnTo>
                    <a:pt x="1307976" y="495300"/>
                  </a:lnTo>
                  <a:lnTo>
                    <a:pt x="1303429" y="482600"/>
                  </a:lnTo>
                  <a:close/>
                </a:path>
                <a:path w="2072004" h="1358900">
                  <a:moveTo>
                    <a:pt x="1406207" y="469900"/>
                  </a:moveTo>
                  <a:lnTo>
                    <a:pt x="1330539" y="469900"/>
                  </a:lnTo>
                  <a:lnTo>
                    <a:pt x="1320974" y="482600"/>
                  </a:lnTo>
                  <a:lnTo>
                    <a:pt x="1307976" y="495300"/>
                  </a:lnTo>
                  <a:lnTo>
                    <a:pt x="1364738" y="495300"/>
                  </a:lnTo>
                  <a:lnTo>
                    <a:pt x="1357105" y="482600"/>
                  </a:lnTo>
                  <a:lnTo>
                    <a:pt x="1392458" y="482600"/>
                  </a:lnTo>
                  <a:lnTo>
                    <a:pt x="1406207" y="469900"/>
                  </a:lnTo>
                  <a:close/>
                </a:path>
                <a:path w="2072004" h="1358900">
                  <a:moveTo>
                    <a:pt x="1385511" y="482600"/>
                  </a:moveTo>
                  <a:lnTo>
                    <a:pt x="1372968" y="482600"/>
                  </a:lnTo>
                  <a:lnTo>
                    <a:pt x="1364738" y="495300"/>
                  </a:lnTo>
                  <a:lnTo>
                    <a:pt x="1372315" y="495300"/>
                  </a:lnTo>
                  <a:lnTo>
                    <a:pt x="1385511" y="482600"/>
                  </a:lnTo>
                  <a:close/>
                </a:path>
                <a:path w="2072004" h="1358900">
                  <a:moveTo>
                    <a:pt x="1317035" y="469900"/>
                  </a:moveTo>
                  <a:lnTo>
                    <a:pt x="1309672" y="482600"/>
                  </a:lnTo>
                  <a:lnTo>
                    <a:pt x="1316260" y="482600"/>
                  </a:lnTo>
                  <a:lnTo>
                    <a:pt x="1317035" y="469900"/>
                  </a:lnTo>
                  <a:close/>
                </a:path>
                <a:path w="2072004" h="1358900">
                  <a:moveTo>
                    <a:pt x="1365609" y="457200"/>
                  </a:moveTo>
                  <a:lnTo>
                    <a:pt x="1335469" y="457200"/>
                  </a:lnTo>
                  <a:lnTo>
                    <a:pt x="1330438" y="469900"/>
                  </a:lnTo>
                  <a:lnTo>
                    <a:pt x="1365253" y="469900"/>
                  </a:lnTo>
                  <a:lnTo>
                    <a:pt x="1365609" y="457200"/>
                  </a:lnTo>
                  <a:close/>
                </a:path>
                <a:path w="2072004" h="1358900">
                  <a:moveTo>
                    <a:pt x="1426900" y="457200"/>
                  </a:moveTo>
                  <a:lnTo>
                    <a:pt x="1365609" y="457200"/>
                  </a:lnTo>
                  <a:lnTo>
                    <a:pt x="1365253" y="469900"/>
                  </a:lnTo>
                  <a:lnTo>
                    <a:pt x="1417835" y="469900"/>
                  </a:lnTo>
                  <a:lnTo>
                    <a:pt x="1426900" y="457200"/>
                  </a:lnTo>
                  <a:close/>
                </a:path>
                <a:path w="2072004" h="1358900">
                  <a:moveTo>
                    <a:pt x="1376163" y="431800"/>
                  </a:moveTo>
                  <a:lnTo>
                    <a:pt x="1368708" y="431800"/>
                  </a:lnTo>
                  <a:lnTo>
                    <a:pt x="1357682" y="444500"/>
                  </a:lnTo>
                  <a:lnTo>
                    <a:pt x="1356400" y="457200"/>
                  </a:lnTo>
                  <a:lnTo>
                    <a:pt x="1367041" y="457200"/>
                  </a:lnTo>
                  <a:lnTo>
                    <a:pt x="1365822" y="444500"/>
                  </a:lnTo>
                  <a:lnTo>
                    <a:pt x="1377765" y="444500"/>
                  </a:lnTo>
                  <a:lnTo>
                    <a:pt x="1376163" y="431800"/>
                  </a:lnTo>
                  <a:close/>
                </a:path>
                <a:path w="2072004" h="1358900">
                  <a:moveTo>
                    <a:pt x="1432207" y="444500"/>
                  </a:moveTo>
                  <a:lnTo>
                    <a:pt x="1373981" y="444500"/>
                  </a:lnTo>
                  <a:lnTo>
                    <a:pt x="1367041" y="457200"/>
                  </a:lnTo>
                  <a:lnTo>
                    <a:pt x="1422193" y="457200"/>
                  </a:lnTo>
                  <a:lnTo>
                    <a:pt x="1432207" y="444500"/>
                  </a:lnTo>
                  <a:close/>
                </a:path>
                <a:path w="2072004" h="1358900">
                  <a:moveTo>
                    <a:pt x="1447824" y="444500"/>
                  </a:moveTo>
                  <a:lnTo>
                    <a:pt x="1437366" y="444500"/>
                  </a:lnTo>
                  <a:lnTo>
                    <a:pt x="1436369" y="457200"/>
                  </a:lnTo>
                  <a:lnTo>
                    <a:pt x="1447824" y="444500"/>
                  </a:lnTo>
                  <a:close/>
                </a:path>
                <a:path w="2072004" h="1358900">
                  <a:moveTo>
                    <a:pt x="1388035" y="431800"/>
                  </a:moveTo>
                  <a:lnTo>
                    <a:pt x="1381527" y="431800"/>
                  </a:lnTo>
                  <a:lnTo>
                    <a:pt x="1377765" y="444500"/>
                  </a:lnTo>
                  <a:lnTo>
                    <a:pt x="1388981" y="444500"/>
                  </a:lnTo>
                  <a:lnTo>
                    <a:pt x="1388035" y="431800"/>
                  </a:lnTo>
                  <a:close/>
                </a:path>
                <a:path w="2072004" h="1358900">
                  <a:moveTo>
                    <a:pt x="1468357" y="431800"/>
                  </a:moveTo>
                  <a:lnTo>
                    <a:pt x="1393223" y="431800"/>
                  </a:lnTo>
                  <a:lnTo>
                    <a:pt x="1388981" y="444500"/>
                  </a:lnTo>
                  <a:lnTo>
                    <a:pt x="1458397" y="444500"/>
                  </a:lnTo>
                  <a:lnTo>
                    <a:pt x="1468357" y="431800"/>
                  </a:lnTo>
                  <a:close/>
                </a:path>
                <a:path w="2072004" h="1358900">
                  <a:moveTo>
                    <a:pt x="1397270" y="419100"/>
                  </a:moveTo>
                  <a:lnTo>
                    <a:pt x="1390729" y="431800"/>
                  </a:lnTo>
                  <a:lnTo>
                    <a:pt x="1394498" y="431800"/>
                  </a:lnTo>
                  <a:lnTo>
                    <a:pt x="1397270" y="419100"/>
                  </a:lnTo>
                  <a:close/>
                </a:path>
                <a:path w="2072004" h="1358900">
                  <a:moveTo>
                    <a:pt x="1424214" y="419100"/>
                  </a:moveTo>
                  <a:lnTo>
                    <a:pt x="1408658" y="419100"/>
                  </a:lnTo>
                  <a:lnTo>
                    <a:pt x="1400027" y="431800"/>
                  </a:lnTo>
                  <a:lnTo>
                    <a:pt x="1426990" y="431800"/>
                  </a:lnTo>
                  <a:lnTo>
                    <a:pt x="1424214" y="419100"/>
                  </a:lnTo>
                  <a:close/>
                </a:path>
                <a:path w="2072004" h="1358900">
                  <a:moveTo>
                    <a:pt x="1479651" y="419100"/>
                  </a:moveTo>
                  <a:lnTo>
                    <a:pt x="1426708" y="419100"/>
                  </a:lnTo>
                  <a:lnTo>
                    <a:pt x="1426990" y="431800"/>
                  </a:lnTo>
                  <a:lnTo>
                    <a:pt x="1477972" y="431800"/>
                  </a:lnTo>
                  <a:lnTo>
                    <a:pt x="1479651" y="419100"/>
                  </a:lnTo>
                  <a:close/>
                </a:path>
                <a:path w="2072004" h="1358900">
                  <a:moveTo>
                    <a:pt x="1405408" y="406400"/>
                  </a:moveTo>
                  <a:lnTo>
                    <a:pt x="1399296" y="419100"/>
                  </a:lnTo>
                  <a:lnTo>
                    <a:pt x="1401584" y="419100"/>
                  </a:lnTo>
                  <a:lnTo>
                    <a:pt x="1405408" y="406400"/>
                  </a:lnTo>
                  <a:close/>
                </a:path>
                <a:path w="2072004" h="1358900">
                  <a:moveTo>
                    <a:pt x="1494693" y="406400"/>
                  </a:moveTo>
                  <a:lnTo>
                    <a:pt x="1414199" y="406400"/>
                  </a:lnTo>
                  <a:lnTo>
                    <a:pt x="1417611" y="419100"/>
                  </a:lnTo>
                  <a:lnTo>
                    <a:pt x="1483516" y="419100"/>
                  </a:lnTo>
                  <a:lnTo>
                    <a:pt x="1494693" y="406400"/>
                  </a:lnTo>
                  <a:close/>
                </a:path>
                <a:path w="2072004" h="1358900">
                  <a:moveTo>
                    <a:pt x="1517075" y="393700"/>
                  </a:moveTo>
                  <a:lnTo>
                    <a:pt x="1435697" y="393700"/>
                  </a:lnTo>
                  <a:lnTo>
                    <a:pt x="1426711" y="406400"/>
                  </a:lnTo>
                  <a:lnTo>
                    <a:pt x="1494693" y="406400"/>
                  </a:lnTo>
                  <a:lnTo>
                    <a:pt x="1483727" y="419100"/>
                  </a:lnTo>
                  <a:lnTo>
                    <a:pt x="1498581" y="419100"/>
                  </a:lnTo>
                  <a:lnTo>
                    <a:pt x="1517086" y="406400"/>
                  </a:lnTo>
                  <a:lnTo>
                    <a:pt x="1517075" y="393700"/>
                  </a:lnTo>
                  <a:close/>
                </a:path>
                <a:path w="2072004" h="1358900">
                  <a:moveTo>
                    <a:pt x="1461165" y="381000"/>
                  </a:moveTo>
                  <a:lnTo>
                    <a:pt x="1456747" y="381000"/>
                  </a:lnTo>
                  <a:lnTo>
                    <a:pt x="1455432" y="393700"/>
                  </a:lnTo>
                  <a:lnTo>
                    <a:pt x="1465013" y="393700"/>
                  </a:lnTo>
                  <a:lnTo>
                    <a:pt x="1461165" y="381000"/>
                  </a:lnTo>
                  <a:close/>
                </a:path>
                <a:path w="2072004" h="1358900">
                  <a:moveTo>
                    <a:pt x="1536080" y="381000"/>
                  </a:moveTo>
                  <a:lnTo>
                    <a:pt x="1466228" y="381000"/>
                  </a:lnTo>
                  <a:lnTo>
                    <a:pt x="1467105" y="393700"/>
                  </a:lnTo>
                  <a:lnTo>
                    <a:pt x="1540133" y="393700"/>
                  </a:lnTo>
                  <a:lnTo>
                    <a:pt x="1536080" y="381000"/>
                  </a:lnTo>
                  <a:close/>
                </a:path>
                <a:path w="2072004" h="1358900">
                  <a:moveTo>
                    <a:pt x="1469618" y="373263"/>
                  </a:moveTo>
                  <a:lnTo>
                    <a:pt x="1458233" y="381000"/>
                  </a:lnTo>
                  <a:lnTo>
                    <a:pt x="1466991" y="381000"/>
                  </a:lnTo>
                  <a:lnTo>
                    <a:pt x="1469618" y="373263"/>
                  </a:lnTo>
                  <a:close/>
                </a:path>
                <a:path w="2072004" h="1358900">
                  <a:moveTo>
                    <a:pt x="1476108" y="376602"/>
                  </a:moveTo>
                  <a:lnTo>
                    <a:pt x="1472251" y="381000"/>
                  </a:lnTo>
                  <a:lnTo>
                    <a:pt x="1478653" y="381000"/>
                  </a:lnTo>
                  <a:lnTo>
                    <a:pt x="1476108" y="376602"/>
                  </a:lnTo>
                  <a:close/>
                </a:path>
                <a:path w="2072004" h="1358900">
                  <a:moveTo>
                    <a:pt x="1519688" y="355600"/>
                  </a:moveTo>
                  <a:lnTo>
                    <a:pt x="1509959" y="355600"/>
                  </a:lnTo>
                  <a:lnTo>
                    <a:pt x="1499946" y="368300"/>
                  </a:lnTo>
                  <a:lnTo>
                    <a:pt x="1482574" y="381000"/>
                  </a:lnTo>
                  <a:lnTo>
                    <a:pt x="1555416" y="381000"/>
                  </a:lnTo>
                  <a:lnTo>
                    <a:pt x="1556001" y="380181"/>
                  </a:lnTo>
                  <a:lnTo>
                    <a:pt x="1555549" y="368300"/>
                  </a:lnTo>
                  <a:lnTo>
                    <a:pt x="1520034" y="368300"/>
                  </a:lnTo>
                  <a:lnTo>
                    <a:pt x="1519688" y="355600"/>
                  </a:lnTo>
                  <a:close/>
                </a:path>
                <a:path w="2072004" h="1358900">
                  <a:moveTo>
                    <a:pt x="1564481" y="368300"/>
                  </a:moveTo>
                  <a:lnTo>
                    <a:pt x="1555549" y="368300"/>
                  </a:lnTo>
                  <a:lnTo>
                    <a:pt x="1556001" y="380181"/>
                  </a:lnTo>
                  <a:lnTo>
                    <a:pt x="1564481" y="368300"/>
                  </a:lnTo>
                  <a:close/>
                </a:path>
                <a:path w="2072004" h="1358900">
                  <a:moveTo>
                    <a:pt x="1483388" y="368300"/>
                  </a:moveTo>
                  <a:lnTo>
                    <a:pt x="1476920" y="368300"/>
                  </a:lnTo>
                  <a:lnTo>
                    <a:pt x="1472888" y="371040"/>
                  </a:lnTo>
                  <a:lnTo>
                    <a:pt x="1476108" y="376602"/>
                  </a:lnTo>
                  <a:lnTo>
                    <a:pt x="1483388" y="368300"/>
                  </a:lnTo>
                  <a:close/>
                </a:path>
                <a:path w="2072004" h="1358900">
                  <a:moveTo>
                    <a:pt x="1471302" y="368300"/>
                  </a:moveTo>
                  <a:lnTo>
                    <a:pt x="1469618" y="373263"/>
                  </a:lnTo>
                  <a:lnTo>
                    <a:pt x="1472888" y="371040"/>
                  </a:lnTo>
                  <a:lnTo>
                    <a:pt x="1471302" y="368300"/>
                  </a:lnTo>
                  <a:close/>
                </a:path>
                <a:path w="2072004" h="1358900">
                  <a:moveTo>
                    <a:pt x="1492129" y="355600"/>
                  </a:moveTo>
                  <a:lnTo>
                    <a:pt x="1488257" y="355600"/>
                  </a:lnTo>
                  <a:lnTo>
                    <a:pt x="1490099" y="368300"/>
                  </a:lnTo>
                  <a:lnTo>
                    <a:pt x="1492129" y="355600"/>
                  </a:lnTo>
                  <a:close/>
                </a:path>
                <a:path w="2072004" h="1358900">
                  <a:moveTo>
                    <a:pt x="1583569" y="355600"/>
                  </a:moveTo>
                  <a:lnTo>
                    <a:pt x="1531648" y="355600"/>
                  </a:lnTo>
                  <a:lnTo>
                    <a:pt x="1521546" y="368300"/>
                  </a:lnTo>
                  <a:lnTo>
                    <a:pt x="1571161" y="368300"/>
                  </a:lnTo>
                  <a:lnTo>
                    <a:pt x="1583569" y="355600"/>
                  </a:lnTo>
                  <a:close/>
                </a:path>
                <a:path w="2072004" h="1358900">
                  <a:moveTo>
                    <a:pt x="1519684" y="342900"/>
                  </a:moveTo>
                  <a:lnTo>
                    <a:pt x="1505719" y="355600"/>
                  </a:lnTo>
                  <a:lnTo>
                    <a:pt x="1523306" y="355600"/>
                  </a:lnTo>
                  <a:lnTo>
                    <a:pt x="1519684" y="342900"/>
                  </a:lnTo>
                  <a:close/>
                </a:path>
                <a:path w="2072004" h="1358900">
                  <a:moveTo>
                    <a:pt x="1587371" y="342900"/>
                  </a:moveTo>
                  <a:lnTo>
                    <a:pt x="1530559" y="342900"/>
                  </a:lnTo>
                  <a:lnTo>
                    <a:pt x="1523306" y="355600"/>
                  </a:lnTo>
                  <a:lnTo>
                    <a:pt x="1588425" y="355600"/>
                  </a:lnTo>
                  <a:lnTo>
                    <a:pt x="1587371" y="342900"/>
                  </a:lnTo>
                  <a:close/>
                </a:path>
                <a:path w="2072004" h="1358900">
                  <a:moveTo>
                    <a:pt x="1611256" y="330200"/>
                  </a:moveTo>
                  <a:lnTo>
                    <a:pt x="1533153" y="330200"/>
                  </a:lnTo>
                  <a:lnTo>
                    <a:pt x="1532364" y="342900"/>
                  </a:lnTo>
                  <a:lnTo>
                    <a:pt x="1612199" y="342900"/>
                  </a:lnTo>
                  <a:lnTo>
                    <a:pt x="1611256" y="330200"/>
                  </a:lnTo>
                  <a:close/>
                </a:path>
                <a:path w="2072004" h="1358900">
                  <a:moveTo>
                    <a:pt x="1603877" y="279400"/>
                  </a:moveTo>
                  <a:lnTo>
                    <a:pt x="1600340" y="292100"/>
                  </a:lnTo>
                  <a:lnTo>
                    <a:pt x="1598328" y="304800"/>
                  </a:lnTo>
                  <a:lnTo>
                    <a:pt x="1600029" y="317500"/>
                  </a:lnTo>
                  <a:lnTo>
                    <a:pt x="1556764" y="317500"/>
                  </a:lnTo>
                  <a:lnTo>
                    <a:pt x="1551004" y="330200"/>
                  </a:lnTo>
                  <a:lnTo>
                    <a:pt x="1607820" y="330200"/>
                  </a:lnTo>
                  <a:lnTo>
                    <a:pt x="1606127" y="317500"/>
                  </a:lnTo>
                  <a:lnTo>
                    <a:pt x="1601299" y="304800"/>
                  </a:lnTo>
                  <a:lnTo>
                    <a:pt x="1673052" y="304800"/>
                  </a:lnTo>
                  <a:lnTo>
                    <a:pt x="1675483" y="292100"/>
                  </a:lnTo>
                  <a:lnTo>
                    <a:pt x="1606752" y="292100"/>
                  </a:lnTo>
                  <a:lnTo>
                    <a:pt x="1603877" y="279400"/>
                  </a:lnTo>
                  <a:close/>
                </a:path>
                <a:path w="2072004" h="1358900">
                  <a:moveTo>
                    <a:pt x="1643201" y="317500"/>
                  </a:moveTo>
                  <a:lnTo>
                    <a:pt x="1609009" y="317500"/>
                  </a:lnTo>
                  <a:lnTo>
                    <a:pt x="1611567" y="330200"/>
                  </a:lnTo>
                  <a:lnTo>
                    <a:pt x="1619149" y="330200"/>
                  </a:lnTo>
                  <a:lnTo>
                    <a:pt x="1643201" y="317500"/>
                  </a:lnTo>
                  <a:close/>
                </a:path>
                <a:path w="2072004" h="1358900">
                  <a:moveTo>
                    <a:pt x="1598328" y="304800"/>
                  </a:moveTo>
                  <a:lnTo>
                    <a:pt x="1572123" y="304800"/>
                  </a:lnTo>
                  <a:lnTo>
                    <a:pt x="1560844" y="317500"/>
                  </a:lnTo>
                  <a:lnTo>
                    <a:pt x="1600029" y="317500"/>
                  </a:lnTo>
                  <a:lnTo>
                    <a:pt x="1598328" y="304800"/>
                  </a:lnTo>
                  <a:close/>
                </a:path>
                <a:path w="2072004" h="1358900">
                  <a:moveTo>
                    <a:pt x="1667065" y="304800"/>
                  </a:moveTo>
                  <a:lnTo>
                    <a:pt x="1601299" y="304800"/>
                  </a:lnTo>
                  <a:lnTo>
                    <a:pt x="1606127" y="317500"/>
                  </a:lnTo>
                  <a:lnTo>
                    <a:pt x="1657217" y="317500"/>
                  </a:lnTo>
                  <a:lnTo>
                    <a:pt x="1667065" y="304800"/>
                  </a:lnTo>
                  <a:close/>
                </a:path>
                <a:path w="2072004" h="1358900">
                  <a:moveTo>
                    <a:pt x="1573085" y="292100"/>
                  </a:moveTo>
                  <a:lnTo>
                    <a:pt x="1570016" y="304800"/>
                  </a:lnTo>
                  <a:lnTo>
                    <a:pt x="1576025" y="304800"/>
                  </a:lnTo>
                  <a:lnTo>
                    <a:pt x="1573085" y="292100"/>
                  </a:lnTo>
                  <a:close/>
                </a:path>
                <a:path w="2072004" h="1358900">
                  <a:moveTo>
                    <a:pt x="1578743" y="292100"/>
                  </a:moveTo>
                  <a:lnTo>
                    <a:pt x="1577831" y="304800"/>
                  </a:lnTo>
                  <a:lnTo>
                    <a:pt x="1592462" y="304800"/>
                  </a:lnTo>
                  <a:lnTo>
                    <a:pt x="1578743" y="292100"/>
                  </a:lnTo>
                  <a:close/>
                </a:path>
                <a:path w="2072004" h="1358900">
                  <a:moveTo>
                    <a:pt x="1647243" y="279400"/>
                  </a:moveTo>
                  <a:lnTo>
                    <a:pt x="1630005" y="279400"/>
                  </a:lnTo>
                  <a:lnTo>
                    <a:pt x="1614822" y="292100"/>
                  </a:lnTo>
                  <a:lnTo>
                    <a:pt x="1646520" y="292100"/>
                  </a:lnTo>
                  <a:lnTo>
                    <a:pt x="1647243" y="279400"/>
                  </a:lnTo>
                  <a:close/>
                </a:path>
                <a:path w="2072004" h="1358900">
                  <a:moveTo>
                    <a:pt x="1694172" y="279400"/>
                  </a:moveTo>
                  <a:lnTo>
                    <a:pt x="1647243" y="279400"/>
                  </a:lnTo>
                  <a:lnTo>
                    <a:pt x="1646520" y="292100"/>
                  </a:lnTo>
                  <a:lnTo>
                    <a:pt x="1691346" y="292100"/>
                  </a:lnTo>
                  <a:lnTo>
                    <a:pt x="1694172" y="279400"/>
                  </a:lnTo>
                  <a:close/>
                </a:path>
                <a:path w="2072004" h="1358900">
                  <a:moveTo>
                    <a:pt x="1636793" y="266700"/>
                  </a:moveTo>
                  <a:lnTo>
                    <a:pt x="1626604" y="266700"/>
                  </a:lnTo>
                  <a:lnTo>
                    <a:pt x="1638525" y="279400"/>
                  </a:lnTo>
                  <a:lnTo>
                    <a:pt x="1650238" y="279400"/>
                  </a:lnTo>
                  <a:lnTo>
                    <a:pt x="1636793" y="266700"/>
                  </a:lnTo>
                  <a:close/>
                </a:path>
                <a:path w="2072004" h="1358900">
                  <a:moveTo>
                    <a:pt x="1716434" y="266700"/>
                  </a:moveTo>
                  <a:lnTo>
                    <a:pt x="1650579" y="266700"/>
                  </a:lnTo>
                  <a:lnTo>
                    <a:pt x="1650238" y="279400"/>
                  </a:lnTo>
                  <a:lnTo>
                    <a:pt x="1708502" y="279400"/>
                  </a:lnTo>
                  <a:lnTo>
                    <a:pt x="1716434" y="266700"/>
                  </a:lnTo>
                  <a:close/>
                </a:path>
                <a:path w="2072004" h="1358900">
                  <a:moveTo>
                    <a:pt x="1656101" y="254000"/>
                  </a:moveTo>
                  <a:lnTo>
                    <a:pt x="1638099" y="266700"/>
                  </a:lnTo>
                  <a:lnTo>
                    <a:pt x="1649794" y="266700"/>
                  </a:lnTo>
                  <a:lnTo>
                    <a:pt x="1656101" y="254000"/>
                  </a:lnTo>
                  <a:close/>
                </a:path>
                <a:path w="2072004" h="1358900">
                  <a:moveTo>
                    <a:pt x="1681176" y="241300"/>
                  </a:moveTo>
                  <a:lnTo>
                    <a:pt x="1676960" y="241300"/>
                  </a:lnTo>
                  <a:lnTo>
                    <a:pt x="1664677" y="266700"/>
                  </a:lnTo>
                  <a:lnTo>
                    <a:pt x="1714489" y="266700"/>
                  </a:lnTo>
                  <a:lnTo>
                    <a:pt x="1721840" y="254000"/>
                  </a:lnTo>
                  <a:lnTo>
                    <a:pt x="1679671" y="254000"/>
                  </a:lnTo>
                  <a:lnTo>
                    <a:pt x="1681176" y="241300"/>
                  </a:lnTo>
                  <a:close/>
                </a:path>
                <a:path w="2072004" h="1358900">
                  <a:moveTo>
                    <a:pt x="1676960" y="241300"/>
                  </a:moveTo>
                  <a:lnTo>
                    <a:pt x="1667677" y="241300"/>
                  </a:lnTo>
                  <a:lnTo>
                    <a:pt x="1662855" y="254000"/>
                  </a:lnTo>
                  <a:lnTo>
                    <a:pt x="1676960" y="241300"/>
                  </a:lnTo>
                  <a:close/>
                </a:path>
                <a:path w="2072004" h="1358900">
                  <a:moveTo>
                    <a:pt x="1708050" y="241300"/>
                  </a:moveTo>
                  <a:lnTo>
                    <a:pt x="1681176" y="241300"/>
                  </a:lnTo>
                  <a:lnTo>
                    <a:pt x="1679679" y="254000"/>
                  </a:lnTo>
                  <a:lnTo>
                    <a:pt x="1698125" y="254000"/>
                  </a:lnTo>
                  <a:lnTo>
                    <a:pt x="1708050" y="241300"/>
                  </a:lnTo>
                  <a:close/>
                </a:path>
                <a:path w="2072004" h="1358900">
                  <a:moveTo>
                    <a:pt x="1781650" y="228600"/>
                  </a:moveTo>
                  <a:lnTo>
                    <a:pt x="1708704" y="228600"/>
                  </a:lnTo>
                  <a:lnTo>
                    <a:pt x="1694571" y="241300"/>
                  </a:lnTo>
                  <a:lnTo>
                    <a:pt x="1718245" y="241300"/>
                  </a:lnTo>
                  <a:lnTo>
                    <a:pt x="1708591" y="254000"/>
                  </a:lnTo>
                  <a:lnTo>
                    <a:pt x="1741585" y="254000"/>
                  </a:lnTo>
                  <a:lnTo>
                    <a:pt x="1755988" y="241300"/>
                  </a:lnTo>
                  <a:lnTo>
                    <a:pt x="1781650" y="228600"/>
                  </a:lnTo>
                  <a:close/>
                </a:path>
                <a:path w="2072004" h="1358900">
                  <a:moveTo>
                    <a:pt x="1694522" y="228600"/>
                  </a:moveTo>
                  <a:lnTo>
                    <a:pt x="1688537" y="241300"/>
                  </a:lnTo>
                  <a:lnTo>
                    <a:pt x="1694571" y="241300"/>
                  </a:lnTo>
                  <a:lnTo>
                    <a:pt x="1694522" y="228600"/>
                  </a:lnTo>
                  <a:close/>
                </a:path>
                <a:path w="2072004" h="1358900">
                  <a:moveTo>
                    <a:pt x="1711531" y="215900"/>
                  </a:moveTo>
                  <a:lnTo>
                    <a:pt x="1707136" y="215900"/>
                  </a:lnTo>
                  <a:lnTo>
                    <a:pt x="1698447" y="228600"/>
                  </a:lnTo>
                  <a:lnTo>
                    <a:pt x="1704274" y="228600"/>
                  </a:lnTo>
                  <a:lnTo>
                    <a:pt x="1711531" y="215900"/>
                  </a:lnTo>
                  <a:close/>
                </a:path>
                <a:path w="2072004" h="1358900">
                  <a:moveTo>
                    <a:pt x="1793146" y="215900"/>
                  </a:moveTo>
                  <a:lnTo>
                    <a:pt x="1719506" y="215900"/>
                  </a:lnTo>
                  <a:lnTo>
                    <a:pt x="1721628" y="228600"/>
                  </a:lnTo>
                  <a:lnTo>
                    <a:pt x="1785160" y="228600"/>
                  </a:lnTo>
                  <a:lnTo>
                    <a:pt x="1793146" y="215900"/>
                  </a:lnTo>
                  <a:close/>
                </a:path>
                <a:path w="2072004" h="1358900">
                  <a:moveTo>
                    <a:pt x="1817447" y="203200"/>
                  </a:moveTo>
                  <a:lnTo>
                    <a:pt x="1758828" y="203200"/>
                  </a:lnTo>
                  <a:lnTo>
                    <a:pt x="1761079" y="215900"/>
                  </a:lnTo>
                  <a:lnTo>
                    <a:pt x="1793146" y="215900"/>
                  </a:lnTo>
                  <a:lnTo>
                    <a:pt x="1789029" y="228600"/>
                  </a:lnTo>
                  <a:lnTo>
                    <a:pt x="1811429" y="215900"/>
                  </a:lnTo>
                  <a:lnTo>
                    <a:pt x="1817447" y="203200"/>
                  </a:lnTo>
                  <a:close/>
                </a:path>
                <a:path w="2072004" h="1358900">
                  <a:moveTo>
                    <a:pt x="1761051" y="190500"/>
                  </a:moveTo>
                  <a:lnTo>
                    <a:pt x="1745274" y="190500"/>
                  </a:lnTo>
                  <a:lnTo>
                    <a:pt x="1746152" y="203200"/>
                  </a:lnTo>
                  <a:lnTo>
                    <a:pt x="1733575" y="215900"/>
                  </a:lnTo>
                  <a:lnTo>
                    <a:pt x="1756150" y="215900"/>
                  </a:lnTo>
                  <a:lnTo>
                    <a:pt x="1758828" y="203200"/>
                  </a:lnTo>
                  <a:lnTo>
                    <a:pt x="1751939" y="203200"/>
                  </a:lnTo>
                  <a:lnTo>
                    <a:pt x="1761051" y="190500"/>
                  </a:lnTo>
                  <a:close/>
                </a:path>
                <a:path w="2072004" h="1358900">
                  <a:moveTo>
                    <a:pt x="1774694" y="190500"/>
                  </a:moveTo>
                  <a:lnTo>
                    <a:pt x="1761051" y="190500"/>
                  </a:lnTo>
                  <a:lnTo>
                    <a:pt x="1758135" y="203200"/>
                  </a:lnTo>
                  <a:lnTo>
                    <a:pt x="1772917" y="203200"/>
                  </a:lnTo>
                  <a:lnTo>
                    <a:pt x="1774694" y="190500"/>
                  </a:lnTo>
                  <a:close/>
                </a:path>
                <a:path w="2072004" h="1358900">
                  <a:moveTo>
                    <a:pt x="1804089" y="190500"/>
                  </a:moveTo>
                  <a:lnTo>
                    <a:pt x="1774694" y="190500"/>
                  </a:lnTo>
                  <a:lnTo>
                    <a:pt x="1774464" y="203200"/>
                  </a:lnTo>
                  <a:lnTo>
                    <a:pt x="1798991" y="203200"/>
                  </a:lnTo>
                  <a:lnTo>
                    <a:pt x="1804089" y="190500"/>
                  </a:lnTo>
                  <a:close/>
                </a:path>
                <a:path w="2072004" h="1358900">
                  <a:moveTo>
                    <a:pt x="1806138" y="190500"/>
                  </a:moveTo>
                  <a:lnTo>
                    <a:pt x="1804089" y="190500"/>
                  </a:lnTo>
                  <a:lnTo>
                    <a:pt x="1798991" y="203200"/>
                  </a:lnTo>
                  <a:lnTo>
                    <a:pt x="1806138" y="190500"/>
                  </a:lnTo>
                  <a:close/>
                </a:path>
                <a:path w="2072004" h="1358900">
                  <a:moveTo>
                    <a:pt x="1826087" y="190500"/>
                  </a:moveTo>
                  <a:lnTo>
                    <a:pt x="1806138" y="190500"/>
                  </a:lnTo>
                  <a:lnTo>
                    <a:pt x="1798991" y="203200"/>
                  </a:lnTo>
                  <a:lnTo>
                    <a:pt x="1822431" y="203200"/>
                  </a:lnTo>
                  <a:lnTo>
                    <a:pt x="1826087" y="190500"/>
                  </a:lnTo>
                  <a:close/>
                </a:path>
                <a:path w="2072004" h="1358900">
                  <a:moveTo>
                    <a:pt x="1835509" y="190500"/>
                  </a:moveTo>
                  <a:lnTo>
                    <a:pt x="1829618" y="190500"/>
                  </a:lnTo>
                  <a:lnTo>
                    <a:pt x="1832825" y="203200"/>
                  </a:lnTo>
                  <a:lnTo>
                    <a:pt x="1835509" y="190500"/>
                  </a:lnTo>
                  <a:close/>
                </a:path>
                <a:path w="2072004" h="1358900">
                  <a:moveTo>
                    <a:pt x="1771744" y="177800"/>
                  </a:moveTo>
                  <a:lnTo>
                    <a:pt x="1767330" y="177800"/>
                  </a:lnTo>
                  <a:lnTo>
                    <a:pt x="1754852" y="190500"/>
                  </a:lnTo>
                  <a:lnTo>
                    <a:pt x="1773861" y="190500"/>
                  </a:lnTo>
                  <a:lnTo>
                    <a:pt x="1771744" y="177800"/>
                  </a:lnTo>
                  <a:close/>
                </a:path>
                <a:path w="2072004" h="1358900">
                  <a:moveTo>
                    <a:pt x="1787068" y="177800"/>
                  </a:moveTo>
                  <a:lnTo>
                    <a:pt x="1784579" y="177800"/>
                  </a:lnTo>
                  <a:lnTo>
                    <a:pt x="1783256" y="190500"/>
                  </a:lnTo>
                  <a:lnTo>
                    <a:pt x="1787068" y="177800"/>
                  </a:lnTo>
                  <a:close/>
                </a:path>
                <a:path w="2072004" h="1358900">
                  <a:moveTo>
                    <a:pt x="1855027" y="177800"/>
                  </a:moveTo>
                  <a:lnTo>
                    <a:pt x="1793136" y="177800"/>
                  </a:lnTo>
                  <a:lnTo>
                    <a:pt x="1787839" y="190500"/>
                  </a:lnTo>
                  <a:lnTo>
                    <a:pt x="1852130" y="190500"/>
                  </a:lnTo>
                  <a:lnTo>
                    <a:pt x="1855027" y="177800"/>
                  </a:lnTo>
                  <a:close/>
                </a:path>
                <a:path w="2072004" h="1358900">
                  <a:moveTo>
                    <a:pt x="1858362" y="177800"/>
                  </a:moveTo>
                  <a:lnTo>
                    <a:pt x="1855027" y="177800"/>
                  </a:lnTo>
                  <a:lnTo>
                    <a:pt x="1856802" y="190500"/>
                  </a:lnTo>
                  <a:lnTo>
                    <a:pt x="1858362" y="177800"/>
                  </a:lnTo>
                  <a:close/>
                </a:path>
                <a:path w="2072004" h="1358900">
                  <a:moveTo>
                    <a:pt x="1873100" y="165100"/>
                  </a:moveTo>
                  <a:lnTo>
                    <a:pt x="1787488" y="165100"/>
                  </a:lnTo>
                  <a:lnTo>
                    <a:pt x="1786820" y="177800"/>
                  </a:lnTo>
                  <a:lnTo>
                    <a:pt x="1862772" y="177800"/>
                  </a:lnTo>
                  <a:lnTo>
                    <a:pt x="1873100" y="165100"/>
                  </a:lnTo>
                  <a:close/>
                </a:path>
                <a:path w="2072004" h="1358900">
                  <a:moveTo>
                    <a:pt x="1802065" y="152400"/>
                  </a:moveTo>
                  <a:lnTo>
                    <a:pt x="1798138" y="152400"/>
                  </a:lnTo>
                  <a:lnTo>
                    <a:pt x="1795751" y="165100"/>
                  </a:lnTo>
                  <a:lnTo>
                    <a:pt x="1802065" y="152400"/>
                  </a:lnTo>
                  <a:close/>
                </a:path>
                <a:path w="2072004" h="1358900">
                  <a:moveTo>
                    <a:pt x="1823966" y="152400"/>
                  </a:moveTo>
                  <a:lnTo>
                    <a:pt x="1806083" y="152400"/>
                  </a:lnTo>
                  <a:lnTo>
                    <a:pt x="1801535" y="165100"/>
                  </a:lnTo>
                  <a:lnTo>
                    <a:pt x="1826305" y="165100"/>
                  </a:lnTo>
                  <a:lnTo>
                    <a:pt x="1823966" y="152400"/>
                  </a:lnTo>
                  <a:close/>
                </a:path>
                <a:path w="2072004" h="1358900">
                  <a:moveTo>
                    <a:pt x="1896638" y="139700"/>
                  </a:moveTo>
                  <a:lnTo>
                    <a:pt x="1837221" y="139700"/>
                  </a:lnTo>
                  <a:lnTo>
                    <a:pt x="1835254" y="152400"/>
                  </a:lnTo>
                  <a:lnTo>
                    <a:pt x="1826305" y="165100"/>
                  </a:lnTo>
                  <a:lnTo>
                    <a:pt x="1888735" y="165100"/>
                  </a:lnTo>
                  <a:lnTo>
                    <a:pt x="1894242" y="152400"/>
                  </a:lnTo>
                  <a:lnTo>
                    <a:pt x="1895061" y="152400"/>
                  </a:lnTo>
                  <a:lnTo>
                    <a:pt x="1896638" y="139700"/>
                  </a:lnTo>
                  <a:close/>
                </a:path>
                <a:path w="2072004" h="1358900">
                  <a:moveTo>
                    <a:pt x="1852336" y="127000"/>
                  </a:moveTo>
                  <a:lnTo>
                    <a:pt x="1849501" y="127000"/>
                  </a:lnTo>
                  <a:lnTo>
                    <a:pt x="1847692" y="139700"/>
                  </a:lnTo>
                  <a:lnTo>
                    <a:pt x="1848079" y="139700"/>
                  </a:lnTo>
                  <a:lnTo>
                    <a:pt x="1852336" y="127000"/>
                  </a:lnTo>
                  <a:close/>
                </a:path>
                <a:path w="2072004" h="1358900">
                  <a:moveTo>
                    <a:pt x="1937363" y="127000"/>
                  </a:moveTo>
                  <a:lnTo>
                    <a:pt x="1869322" y="127000"/>
                  </a:lnTo>
                  <a:lnTo>
                    <a:pt x="1857126" y="139700"/>
                  </a:lnTo>
                  <a:lnTo>
                    <a:pt x="1930370" y="139700"/>
                  </a:lnTo>
                  <a:lnTo>
                    <a:pt x="1937363" y="127000"/>
                  </a:lnTo>
                  <a:close/>
                </a:path>
                <a:path w="2072004" h="1358900">
                  <a:moveTo>
                    <a:pt x="1859635" y="118072"/>
                  </a:moveTo>
                  <a:lnTo>
                    <a:pt x="1855467" y="127000"/>
                  </a:lnTo>
                  <a:lnTo>
                    <a:pt x="1857563" y="127000"/>
                  </a:lnTo>
                  <a:lnTo>
                    <a:pt x="1859635" y="118072"/>
                  </a:lnTo>
                  <a:close/>
                </a:path>
                <a:path w="2072004" h="1358900">
                  <a:moveTo>
                    <a:pt x="1878614" y="114300"/>
                  </a:moveTo>
                  <a:lnTo>
                    <a:pt x="1869289" y="114300"/>
                  </a:lnTo>
                  <a:lnTo>
                    <a:pt x="1868736" y="127000"/>
                  </a:lnTo>
                  <a:lnTo>
                    <a:pt x="1877851" y="127000"/>
                  </a:lnTo>
                  <a:lnTo>
                    <a:pt x="1878614" y="114300"/>
                  </a:lnTo>
                  <a:close/>
                </a:path>
                <a:path w="2072004" h="1358900">
                  <a:moveTo>
                    <a:pt x="1901661" y="114300"/>
                  </a:moveTo>
                  <a:lnTo>
                    <a:pt x="1884837" y="114300"/>
                  </a:lnTo>
                  <a:lnTo>
                    <a:pt x="1877851" y="127000"/>
                  </a:lnTo>
                  <a:lnTo>
                    <a:pt x="1888832" y="127000"/>
                  </a:lnTo>
                  <a:lnTo>
                    <a:pt x="1901661" y="114300"/>
                  </a:lnTo>
                  <a:close/>
                </a:path>
                <a:path w="2072004" h="1358900">
                  <a:moveTo>
                    <a:pt x="1943324" y="114300"/>
                  </a:moveTo>
                  <a:lnTo>
                    <a:pt x="1914188" y="114300"/>
                  </a:lnTo>
                  <a:lnTo>
                    <a:pt x="1901057" y="127000"/>
                  </a:lnTo>
                  <a:lnTo>
                    <a:pt x="1943673" y="127000"/>
                  </a:lnTo>
                  <a:lnTo>
                    <a:pt x="1943324" y="114300"/>
                  </a:lnTo>
                  <a:close/>
                </a:path>
                <a:path w="2072004" h="1358900">
                  <a:moveTo>
                    <a:pt x="1861397" y="114300"/>
                  </a:moveTo>
                  <a:lnTo>
                    <a:pt x="1860511" y="114300"/>
                  </a:lnTo>
                  <a:lnTo>
                    <a:pt x="1859635" y="118072"/>
                  </a:lnTo>
                  <a:lnTo>
                    <a:pt x="1861397" y="114300"/>
                  </a:lnTo>
                  <a:close/>
                </a:path>
                <a:path w="2072004" h="1358900">
                  <a:moveTo>
                    <a:pt x="1883895" y="101600"/>
                  </a:moveTo>
                  <a:lnTo>
                    <a:pt x="1874800" y="114300"/>
                  </a:lnTo>
                  <a:lnTo>
                    <a:pt x="1889429" y="114300"/>
                  </a:lnTo>
                  <a:lnTo>
                    <a:pt x="1883895" y="101600"/>
                  </a:lnTo>
                  <a:close/>
                </a:path>
                <a:path w="2072004" h="1358900">
                  <a:moveTo>
                    <a:pt x="1911140" y="88900"/>
                  </a:moveTo>
                  <a:lnTo>
                    <a:pt x="1901678" y="101600"/>
                  </a:lnTo>
                  <a:lnTo>
                    <a:pt x="1894899" y="114300"/>
                  </a:lnTo>
                  <a:lnTo>
                    <a:pt x="1902097" y="114300"/>
                  </a:lnTo>
                  <a:lnTo>
                    <a:pt x="1903855" y="101600"/>
                  </a:lnTo>
                  <a:lnTo>
                    <a:pt x="1918159" y="101600"/>
                  </a:lnTo>
                  <a:lnTo>
                    <a:pt x="1911140" y="88900"/>
                  </a:lnTo>
                  <a:close/>
                </a:path>
                <a:path w="2072004" h="1358900">
                  <a:moveTo>
                    <a:pt x="1962961" y="101600"/>
                  </a:moveTo>
                  <a:lnTo>
                    <a:pt x="1907695" y="101600"/>
                  </a:lnTo>
                  <a:lnTo>
                    <a:pt x="1902097" y="114300"/>
                  </a:lnTo>
                  <a:lnTo>
                    <a:pt x="1958457" y="114300"/>
                  </a:lnTo>
                  <a:lnTo>
                    <a:pt x="1962961" y="101600"/>
                  </a:lnTo>
                  <a:close/>
                </a:path>
                <a:path w="2072004" h="1358900">
                  <a:moveTo>
                    <a:pt x="1934687" y="81865"/>
                  </a:moveTo>
                  <a:lnTo>
                    <a:pt x="1930470" y="88900"/>
                  </a:lnTo>
                  <a:lnTo>
                    <a:pt x="1918159" y="101600"/>
                  </a:lnTo>
                  <a:lnTo>
                    <a:pt x="1930648" y="101600"/>
                  </a:lnTo>
                  <a:lnTo>
                    <a:pt x="1932120" y="98285"/>
                  </a:lnTo>
                  <a:lnTo>
                    <a:pt x="1934767" y="88900"/>
                  </a:lnTo>
                  <a:lnTo>
                    <a:pt x="1936752" y="88900"/>
                  </a:lnTo>
                  <a:lnTo>
                    <a:pt x="1934687" y="81865"/>
                  </a:lnTo>
                  <a:close/>
                </a:path>
                <a:path w="2072004" h="1358900">
                  <a:moveTo>
                    <a:pt x="1987368" y="88900"/>
                  </a:moveTo>
                  <a:lnTo>
                    <a:pt x="1936289" y="88900"/>
                  </a:lnTo>
                  <a:lnTo>
                    <a:pt x="1932120" y="98285"/>
                  </a:lnTo>
                  <a:lnTo>
                    <a:pt x="1931185" y="101600"/>
                  </a:lnTo>
                  <a:lnTo>
                    <a:pt x="1982758" y="101600"/>
                  </a:lnTo>
                  <a:lnTo>
                    <a:pt x="1987368" y="88900"/>
                  </a:lnTo>
                  <a:close/>
                </a:path>
                <a:path w="2072004" h="1358900">
                  <a:moveTo>
                    <a:pt x="1936289" y="88900"/>
                  </a:moveTo>
                  <a:lnTo>
                    <a:pt x="1934767" y="88900"/>
                  </a:lnTo>
                  <a:lnTo>
                    <a:pt x="1932120" y="98285"/>
                  </a:lnTo>
                  <a:lnTo>
                    <a:pt x="1936289" y="88900"/>
                  </a:lnTo>
                  <a:close/>
                </a:path>
                <a:path w="2072004" h="1358900">
                  <a:moveTo>
                    <a:pt x="1983698" y="63500"/>
                  </a:moveTo>
                  <a:lnTo>
                    <a:pt x="1962218" y="63500"/>
                  </a:lnTo>
                  <a:lnTo>
                    <a:pt x="1936878" y="88900"/>
                  </a:lnTo>
                  <a:lnTo>
                    <a:pt x="1989756" y="88900"/>
                  </a:lnTo>
                  <a:lnTo>
                    <a:pt x="1990981" y="76200"/>
                  </a:lnTo>
                  <a:lnTo>
                    <a:pt x="1981096" y="76200"/>
                  </a:lnTo>
                  <a:lnTo>
                    <a:pt x="1986372" y="71721"/>
                  </a:lnTo>
                  <a:lnTo>
                    <a:pt x="1983698" y="63500"/>
                  </a:lnTo>
                  <a:close/>
                </a:path>
                <a:path w="2072004" h="1358900">
                  <a:moveTo>
                    <a:pt x="1994462" y="76200"/>
                  </a:moveTo>
                  <a:lnTo>
                    <a:pt x="1990981" y="76200"/>
                  </a:lnTo>
                  <a:lnTo>
                    <a:pt x="1989756" y="88900"/>
                  </a:lnTo>
                  <a:lnTo>
                    <a:pt x="1992067" y="88900"/>
                  </a:lnTo>
                  <a:lnTo>
                    <a:pt x="1994462" y="76200"/>
                  </a:lnTo>
                  <a:close/>
                </a:path>
                <a:path w="2072004" h="1358900">
                  <a:moveTo>
                    <a:pt x="2013782" y="76200"/>
                  </a:moveTo>
                  <a:lnTo>
                    <a:pt x="1994462" y="76200"/>
                  </a:lnTo>
                  <a:lnTo>
                    <a:pt x="1992067" y="88900"/>
                  </a:lnTo>
                  <a:lnTo>
                    <a:pt x="2005808" y="88900"/>
                  </a:lnTo>
                  <a:lnTo>
                    <a:pt x="2013782" y="76200"/>
                  </a:lnTo>
                  <a:close/>
                </a:path>
                <a:path w="2072004" h="1358900">
                  <a:moveTo>
                    <a:pt x="2014226" y="76200"/>
                  </a:moveTo>
                  <a:lnTo>
                    <a:pt x="2010750" y="88900"/>
                  </a:lnTo>
                  <a:lnTo>
                    <a:pt x="2016278" y="88900"/>
                  </a:lnTo>
                  <a:lnTo>
                    <a:pt x="2014226" y="76200"/>
                  </a:lnTo>
                  <a:close/>
                </a:path>
                <a:path w="2072004" h="1358900">
                  <a:moveTo>
                    <a:pt x="1938083" y="76200"/>
                  </a:moveTo>
                  <a:lnTo>
                    <a:pt x="1933024" y="76200"/>
                  </a:lnTo>
                  <a:lnTo>
                    <a:pt x="1934687" y="81865"/>
                  </a:lnTo>
                  <a:lnTo>
                    <a:pt x="1938083" y="76200"/>
                  </a:lnTo>
                  <a:close/>
                </a:path>
                <a:path w="2072004" h="1358900">
                  <a:moveTo>
                    <a:pt x="1944998" y="63500"/>
                  </a:moveTo>
                  <a:lnTo>
                    <a:pt x="1940018" y="76200"/>
                  </a:lnTo>
                  <a:lnTo>
                    <a:pt x="1942888" y="76200"/>
                  </a:lnTo>
                  <a:lnTo>
                    <a:pt x="1944998" y="63500"/>
                  </a:lnTo>
                  <a:close/>
                </a:path>
                <a:path w="2072004" h="1358900">
                  <a:moveTo>
                    <a:pt x="1986372" y="71721"/>
                  </a:moveTo>
                  <a:lnTo>
                    <a:pt x="1981096" y="76200"/>
                  </a:lnTo>
                  <a:lnTo>
                    <a:pt x="1987829" y="76200"/>
                  </a:lnTo>
                  <a:lnTo>
                    <a:pt x="1986372" y="71721"/>
                  </a:lnTo>
                  <a:close/>
                </a:path>
                <a:path w="2072004" h="1358900">
                  <a:moveTo>
                    <a:pt x="2022124" y="63500"/>
                  </a:moveTo>
                  <a:lnTo>
                    <a:pt x="1996059" y="63500"/>
                  </a:lnTo>
                  <a:lnTo>
                    <a:pt x="1986372" y="71721"/>
                  </a:lnTo>
                  <a:lnTo>
                    <a:pt x="1987829" y="76200"/>
                  </a:lnTo>
                  <a:lnTo>
                    <a:pt x="2018617" y="76200"/>
                  </a:lnTo>
                  <a:lnTo>
                    <a:pt x="2022124" y="63500"/>
                  </a:lnTo>
                  <a:close/>
                </a:path>
                <a:path w="2072004" h="1358900">
                  <a:moveTo>
                    <a:pt x="2039587" y="63500"/>
                  </a:moveTo>
                  <a:lnTo>
                    <a:pt x="2026962" y="63500"/>
                  </a:lnTo>
                  <a:lnTo>
                    <a:pt x="2031906" y="76200"/>
                  </a:lnTo>
                  <a:lnTo>
                    <a:pt x="2037322" y="76200"/>
                  </a:lnTo>
                  <a:lnTo>
                    <a:pt x="2039587" y="63500"/>
                  </a:lnTo>
                  <a:close/>
                </a:path>
                <a:path w="2072004" h="1358900">
                  <a:moveTo>
                    <a:pt x="2049052" y="63500"/>
                  </a:moveTo>
                  <a:lnTo>
                    <a:pt x="2044791" y="63500"/>
                  </a:lnTo>
                  <a:lnTo>
                    <a:pt x="2039388" y="76200"/>
                  </a:lnTo>
                  <a:lnTo>
                    <a:pt x="2049052" y="63500"/>
                  </a:lnTo>
                  <a:close/>
                </a:path>
                <a:path w="2072004" h="1358900">
                  <a:moveTo>
                    <a:pt x="2007064" y="38100"/>
                  </a:moveTo>
                  <a:lnTo>
                    <a:pt x="1980454" y="38100"/>
                  </a:lnTo>
                  <a:lnTo>
                    <a:pt x="1975028" y="50800"/>
                  </a:lnTo>
                  <a:lnTo>
                    <a:pt x="1973013" y="63500"/>
                  </a:lnTo>
                  <a:lnTo>
                    <a:pt x="1980774" y="50800"/>
                  </a:lnTo>
                  <a:lnTo>
                    <a:pt x="2008090" y="50800"/>
                  </a:lnTo>
                  <a:lnTo>
                    <a:pt x="2007064" y="38100"/>
                  </a:lnTo>
                  <a:close/>
                </a:path>
                <a:path w="2072004" h="1358900">
                  <a:moveTo>
                    <a:pt x="1979126" y="56615"/>
                  </a:moveTo>
                  <a:lnTo>
                    <a:pt x="1973013" y="63500"/>
                  </a:lnTo>
                  <a:lnTo>
                    <a:pt x="1976384" y="63500"/>
                  </a:lnTo>
                  <a:lnTo>
                    <a:pt x="1979126" y="56615"/>
                  </a:lnTo>
                  <a:close/>
                </a:path>
                <a:path w="2072004" h="1358900">
                  <a:moveTo>
                    <a:pt x="2051601" y="50800"/>
                  </a:moveTo>
                  <a:lnTo>
                    <a:pt x="1985629" y="50800"/>
                  </a:lnTo>
                  <a:lnTo>
                    <a:pt x="1989515" y="63500"/>
                  </a:lnTo>
                  <a:lnTo>
                    <a:pt x="2046844" y="63500"/>
                  </a:lnTo>
                  <a:lnTo>
                    <a:pt x="2051601" y="50800"/>
                  </a:lnTo>
                  <a:close/>
                </a:path>
                <a:path w="2072004" h="1358900">
                  <a:moveTo>
                    <a:pt x="2057701" y="50800"/>
                  </a:moveTo>
                  <a:lnTo>
                    <a:pt x="2055680" y="50800"/>
                  </a:lnTo>
                  <a:lnTo>
                    <a:pt x="2052005" y="63500"/>
                  </a:lnTo>
                  <a:lnTo>
                    <a:pt x="2057701" y="50800"/>
                  </a:lnTo>
                  <a:close/>
                </a:path>
                <a:path w="2072004" h="1358900">
                  <a:moveTo>
                    <a:pt x="2064926" y="50800"/>
                  </a:moveTo>
                  <a:lnTo>
                    <a:pt x="2061178" y="50800"/>
                  </a:lnTo>
                  <a:lnTo>
                    <a:pt x="2061178" y="63500"/>
                  </a:lnTo>
                  <a:lnTo>
                    <a:pt x="2064926" y="50800"/>
                  </a:lnTo>
                  <a:close/>
                </a:path>
                <a:path w="2072004" h="1358900">
                  <a:moveTo>
                    <a:pt x="1984290" y="50800"/>
                  </a:moveTo>
                  <a:lnTo>
                    <a:pt x="1981442" y="50800"/>
                  </a:lnTo>
                  <a:lnTo>
                    <a:pt x="1979126" y="56615"/>
                  </a:lnTo>
                  <a:lnTo>
                    <a:pt x="1984290" y="50800"/>
                  </a:lnTo>
                  <a:close/>
                </a:path>
                <a:path w="2072004" h="1358900">
                  <a:moveTo>
                    <a:pt x="2069435" y="38100"/>
                  </a:moveTo>
                  <a:lnTo>
                    <a:pt x="2011546" y="38100"/>
                  </a:lnTo>
                  <a:lnTo>
                    <a:pt x="2011242" y="50800"/>
                  </a:lnTo>
                  <a:lnTo>
                    <a:pt x="2068210" y="50800"/>
                  </a:lnTo>
                  <a:lnTo>
                    <a:pt x="2069435" y="38100"/>
                  </a:lnTo>
                  <a:close/>
                </a:path>
                <a:path w="2072004" h="1358900">
                  <a:moveTo>
                    <a:pt x="2007979" y="25400"/>
                  </a:moveTo>
                  <a:lnTo>
                    <a:pt x="1998583" y="25400"/>
                  </a:lnTo>
                  <a:lnTo>
                    <a:pt x="1988552" y="38100"/>
                  </a:lnTo>
                  <a:lnTo>
                    <a:pt x="2007236" y="38100"/>
                  </a:lnTo>
                  <a:lnTo>
                    <a:pt x="2007979" y="25400"/>
                  </a:lnTo>
                  <a:close/>
                </a:path>
                <a:path w="2072004" h="1358900">
                  <a:moveTo>
                    <a:pt x="2071608" y="25400"/>
                  </a:moveTo>
                  <a:lnTo>
                    <a:pt x="2021616" y="25400"/>
                  </a:lnTo>
                  <a:lnTo>
                    <a:pt x="2008352" y="38100"/>
                  </a:lnTo>
                  <a:lnTo>
                    <a:pt x="2067104" y="38100"/>
                  </a:lnTo>
                  <a:lnTo>
                    <a:pt x="2071608" y="25400"/>
                  </a:lnTo>
                  <a:close/>
                </a:path>
                <a:path w="2072004" h="1358900">
                  <a:moveTo>
                    <a:pt x="2035546" y="12700"/>
                  </a:moveTo>
                  <a:lnTo>
                    <a:pt x="2024459" y="12700"/>
                  </a:lnTo>
                  <a:lnTo>
                    <a:pt x="2026251" y="25400"/>
                  </a:lnTo>
                  <a:lnTo>
                    <a:pt x="2035639" y="25400"/>
                  </a:lnTo>
                  <a:lnTo>
                    <a:pt x="2035546" y="12700"/>
                  </a:lnTo>
                  <a:close/>
                </a:path>
                <a:path w="2072004" h="1358900">
                  <a:moveTo>
                    <a:pt x="2057574" y="1560"/>
                  </a:moveTo>
                  <a:lnTo>
                    <a:pt x="2048652" y="12700"/>
                  </a:lnTo>
                  <a:lnTo>
                    <a:pt x="2039814" y="12700"/>
                  </a:lnTo>
                  <a:lnTo>
                    <a:pt x="2035639" y="25400"/>
                  </a:lnTo>
                  <a:lnTo>
                    <a:pt x="2051733" y="25400"/>
                  </a:lnTo>
                  <a:lnTo>
                    <a:pt x="2053712" y="12700"/>
                  </a:lnTo>
                  <a:lnTo>
                    <a:pt x="2057785" y="2580"/>
                  </a:lnTo>
                  <a:lnTo>
                    <a:pt x="2057574" y="1560"/>
                  </a:lnTo>
                  <a:close/>
                </a:path>
                <a:path w="2072004" h="1358900">
                  <a:moveTo>
                    <a:pt x="2065827" y="12700"/>
                  </a:moveTo>
                  <a:lnTo>
                    <a:pt x="2062602" y="12700"/>
                  </a:lnTo>
                  <a:lnTo>
                    <a:pt x="2051733" y="25400"/>
                  </a:lnTo>
                  <a:lnTo>
                    <a:pt x="2065258" y="25400"/>
                  </a:lnTo>
                  <a:lnTo>
                    <a:pt x="2065827" y="12700"/>
                  </a:lnTo>
                  <a:close/>
                </a:path>
                <a:path w="2072004" h="1358900">
                  <a:moveTo>
                    <a:pt x="2051618" y="0"/>
                  </a:moveTo>
                  <a:lnTo>
                    <a:pt x="2038660" y="0"/>
                  </a:lnTo>
                  <a:lnTo>
                    <a:pt x="2028606" y="12700"/>
                  </a:lnTo>
                  <a:lnTo>
                    <a:pt x="2040486" y="12700"/>
                  </a:lnTo>
                  <a:lnTo>
                    <a:pt x="2051618" y="0"/>
                  </a:lnTo>
                  <a:close/>
                </a:path>
                <a:path w="2072004" h="1358900">
                  <a:moveTo>
                    <a:pt x="2064403" y="0"/>
                  </a:moveTo>
                  <a:lnTo>
                    <a:pt x="2058824" y="0"/>
                  </a:lnTo>
                  <a:lnTo>
                    <a:pt x="2057785" y="2580"/>
                  </a:lnTo>
                  <a:lnTo>
                    <a:pt x="2059879" y="12700"/>
                  </a:lnTo>
                  <a:lnTo>
                    <a:pt x="2062874" y="12700"/>
                  </a:lnTo>
                  <a:lnTo>
                    <a:pt x="2064403" y="0"/>
                  </a:lnTo>
                  <a:close/>
                </a:path>
                <a:path w="2072004" h="1358900">
                  <a:moveTo>
                    <a:pt x="2058824" y="0"/>
                  </a:moveTo>
                  <a:lnTo>
                    <a:pt x="2057251" y="0"/>
                  </a:lnTo>
                  <a:lnTo>
                    <a:pt x="2057574" y="1560"/>
                  </a:lnTo>
                  <a:lnTo>
                    <a:pt x="2058824" y="0"/>
                  </a:lnTo>
                  <a:close/>
                </a:path>
              </a:pathLst>
            </a:custGeom>
            <a:solidFill>
              <a:srgbClr val="00A2FF"/>
            </a:solidFill>
          </p:spPr>
          <p:txBody>
            <a:bodyPr wrap="square" lIns="0" tIns="0" rIns="0" bIns="0" rtlCol="0"/>
            <a:lstStyle/>
            <a:p>
              <a:endParaRPr sz="637"/>
            </a:p>
          </p:txBody>
        </p:sp>
        <p:pic>
          <p:nvPicPr>
            <p:cNvPr id="21" name="object 2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853177" y="6642344"/>
              <a:ext cx="269489" cy="247650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3822974" y="3711898"/>
              <a:ext cx="882144" cy="1548066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12607694" y="4619792"/>
              <a:ext cx="2609215" cy="1422400"/>
            </a:xfrm>
            <a:custGeom>
              <a:avLst/>
              <a:gdLst/>
              <a:ahLst/>
              <a:cxnLst/>
              <a:rect l="l" t="t" r="r" b="b"/>
              <a:pathLst>
                <a:path w="2609215" h="1422400">
                  <a:moveTo>
                    <a:pt x="1116558" y="1409700"/>
                  </a:moveTo>
                  <a:lnTo>
                    <a:pt x="1092069" y="1409700"/>
                  </a:lnTo>
                  <a:lnTo>
                    <a:pt x="1113678" y="1422400"/>
                  </a:lnTo>
                  <a:lnTo>
                    <a:pt x="1116558" y="1409700"/>
                  </a:lnTo>
                  <a:close/>
                </a:path>
                <a:path w="2609215" h="1422400">
                  <a:moveTo>
                    <a:pt x="1141541" y="1409700"/>
                  </a:moveTo>
                  <a:lnTo>
                    <a:pt x="1122452" y="1409700"/>
                  </a:lnTo>
                  <a:lnTo>
                    <a:pt x="1133338" y="1422400"/>
                  </a:lnTo>
                  <a:lnTo>
                    <a:pt x="1142079" y="1422400"/>
                  </a:lnTo>
                  <a:lnTo>
                    <a:pt x="1141541" y="1409700"/>
                  </a:lnTo>
                  <a:close/>
                </a:path>
                <a:path w="2609215" h="1422400">
                  <a:moveTo>
                    <a:pt x="1152614" y="1409700"/>
                  </a:moveTo>
                  <a:lnTo>
                    <a:pt x="1141541" y="1409700"/>
                  </a:lnTo>
                  <a:lnTo>
                    <a:pt x="1144727" y="1422400"/>
                  </a:lnTo>
                  <a:lnTo>
                    <a:pt x="1147976" y="1422400"/>
                  </a:lnTo>
                  <a:lnTo>
                    <a:pt x="1152614" y="1409700"/>
                  </a:lnTo>
                  <a:close/>
                </a:path>
                <a:path w="2609215" h="1422400">
                  <a:moveTo>
                    <a:pt x="1172431" y="1409700"/>
                  </a:moveTo>
                  <a:lnTo>
                    <a:pt x="1152614" y="1409700"/>
                  </a:lnTo>
                  <a:lnTo>
                    <a:pt x="1159970" y="1422400"/>
                  </a:lnTo>
                  <a:lnTo>
                    <a:pt x="1166762" y="1422400"/>
                  </a:lnTo>
                  <a:lnTo>
                    <a:pt x="1172431" y="1409700"/>
                  </a:lnTo>
                  <a:close/>
                </a:path>
                <a:path w="2609215" h="1422400">
                  <a:moveTo>
                    <a:pt x="1205436" y="1409700"/>
                  </a:moveTo>
                  <a:lnTo>
                    <a:pt x="1172431" y="1409700"/>
                  </a:lnTo>
                  <a:lnTo>
                    <a:pt x="1175791" y="1422400"/>
                  </a:lnTo>
                  <a:lnTo>
                    <a:pt x="1203180" y="1422400"/>
                  </a:lnTo>
                  <a:lnTo>
                    <a:pt x="1205436" y="1409700"/>
                  </a:lnTo>
                  <a:close/>
                </a:path>
                <a:path w="2609215" h="1422400">
                  <a:moveTo>
                    <a:pt x="1233780" y="1409700"/>
                  </a:moveTo>
                  <a:lnTo>
                    <a:pt x="1217979" y="1409700"/>
                  </a:lnTo>
                  <a:lnTo>
                    <a:pt x="1221606" y="1422400"/>
                  </a:lnTo>
                  <a:lnTo>
                    <a:pt x="1229483" y="1422400"/>
                  </a:lnTo>
                  <a:lnTo>
                    <a:pt x="1233780" y="1409700"/>
                  </a:lnTo>
                  <a:close/>
                </a:path>
                <a:path w="2609215" h="1422400">
                  <a:moveTo>
                    <a:pt x="1344629" y="1384300"/>
                  </a:moveTo>
                  <a:lnTo>
                    <a:pt x="1240965" y="1384300"/>
                  </a:lnTo>
                  <a:lnTo>
                    <a:pt x="1240339" y="1397000"/>
                  </a:lnTo>
                  <a:lnTo>
                    <a:pt x="1237700" y="1404368"/>
                  </a:lnTo>
                  <a:lnTo>
                    <a:pt x="1237833" y="1409700"/>
                  </a:lnTo>
                  <a:lnTo>
                    <a:pt x="1246564" y="1422400"/>
                  </a:lnTo>
                  <a:lnTo>
                    <a:pt x="1302730" y="1422400"/>
                  </a:lnTo>
                  <a:lnTo>
                    <a:pt x="1315365" y="1409700"/>
                  </a:lnTo>
                  <a:lnTo>
                    <a:pt x="1466960" y="1409700"/>
                  </a:lnTo>
                  <a:lnTo>
                    <a:pt x="1464367" y="1397000"/>
                  </a:lnTo>
                  <a:lnTo>
                    <a:pt x="1339148" y="1397000"/>
                  </a:lnTo>
                  <a:lnTo>
                    <a:pt x="1344629" y="1384300"/>
                  </a:lnTo>
                  <a:close/>
                </a:path>
                <a:path w="2609215" h="1422400">
                  <a:moveTo>
                    <a:pt x="1324477" y="1409700"/>
                  </a:moveTo>
                  <a:lnTo>
                    <a:pt x="1315365" y="1409700"/>
                  </a:lnTo>
                  <a:lnTo>
                    <a:pt x="1315880" y="1422400"/>
                  </a:lnTo>
                  <a:lnTo>
                    <a:pt x="1334886" y="1422400"/>
                  </a:lnTo>
                  <a:lnTo>
                    <a:pt x="1324477" y="1409700"/>
                  </a:lnTo>
                  <a:close/>
                </a:path>
                <a:path w="2609215" h="1422400">
                  <a:moveTo>
                    <a:pt x="1400246" y="1409700"/>
                  </a:moveTo>
                  <a:lnTo>
                    <a:pt x="1344474" y="1409700"/>
                  </a:lnTo>
                  <a:lnTo>
                    <a:pt x="1334886" y="1422400"/>
                  </a:lnTo>
                  <a:lnTo>
                    <a:pt x="1405906" y="1422400"/>
                  </a:lnTo>
                  <a:lnTo>
                    <a:pt x="1400246" y="1409700"/>
                  </a:lnTo>
                  <a:close/>
                </a:path>
                <a:path w="2609215" h="1422400">
                  <a:moveTo>
                    <a:pt x="1446920" y="1409700"/>
                  </a:moveTo>
                  <a:lnTo>
                    <a:pt x="1414919" y="1409700"/>
                  </a:lnTo>
                  <a:lnTo>
                    <a:pt x="1424587" y="1422400"/>
                  </a:lnTo>
                  <a:lnTo>
                    <a:pt x="1447785" y="1422400"/>
                  </a:lnTo>
                  <a:lnTo>
                    <a:pt x="1446920" y="1409700"/>
                  </a:lnTo>
                  <a:close/>
                </a:path>
                <a:path w="2609215" h="1422400">
                  <a:moveTo>
                    <a:pt x="1466960" y="1409700"/>
                  </a:moveTo>
                  <a:lnTo>
                    <a:pt x="1453281" y="1409700"/>
                  </a:lnTo>
                  <a:lnTo>
                    <a:pt x="1447785" y="1422400"/>
                  </a:lnTo>
                  <a:lnTo>
                    <a:pt x="1459019" y="1422400"/>
                  </a:lnTo>
                  <a:lnTo>
                    <a:pt x="1466960" y="1409700"/>
                  </a:lnTo>
                  <a:close/>
                </a:path>
                <a:path w="2609215" h="1422400">
                  <a:moveTo>
                    <a:pt x="1493528" y="1409700"/>
                  </a:moveTo>
                  <a:lnTo>
                    <a:pt x="1475413" y="1409700"/>
                  </a:lnTo>
                  <a:lnTo>
                    <a:pt x="1483688" y="1422400"/>
                  </a:lnTo>
                  <a:lnTo>
                    <a:pt x="1493528" y="1409700"/>
                  </a:lnTo>
                  <a:close/>
                </a:path>
                <a:path w="2609215" h="1422400">
                  <a:moveTo>
                    <a:pt x="1534901" y="1409700"/>
                  </a:moveTo>
                  <a:lnTo>
                    <a:pt x="1525865" y="1409700"/>
                  </a:lnTo>
                  <a:lnTo>
                    <a:pt x="1530901" y="1422400"/>
                  </a:lnTo>
                  <a:lnTo>
                    <a:pt x="1534901" y="1409700"/>
                  </a:lnTo>
                  <a:close/>
                </a:path>
                <a:path w="2609215" h="1422400">
                  <a:moveTo>
                    <a:pt x="995675" y="1397000"/>
                  </a:moveTo>
                  <a:lnTo>
                    <a:pt x="985822" y="1397000"/>
                  </a:lnTo>
                  <a:lnTo>
                    <a:pt x="996122" y="1409700"/>
                  </a:lnTo>
                  <a:lnTo>
                    <a:pt x="1010530" y="1409700"/>
                  </a:lnTo>
                  <a:lnTo>
                    <a:pt x="995675" y="1397000"/>
                  </a:lnTo>
                  <a:close/>
                </a:path>
                <a:path w="2609215" h="1422400">
                  <a:moveTo>
                    <a:pt x="1068130" y="1397000"/>
                  </a:moveTo>
                  <a:lnTo>
                    <a:pt x="1030435" y="1397000"/>
                  </a:lnTo>
                  <a:lnTo>
                    <a:pt x="1028152" y="1409700"/>
                  </a:lnTo>
                  <a:lnTo>
                    <a:pt x="1066799" y="1409700"/>
                  </a:lnTo>
                  <a:lnTo>
                    <a:pt x="1068130" y="1397000"/>
                  </a:lnTo>
                  <a:close/>
                </a:path>
                <a:path w="2609215" h="1422400">
                  <a:moveTo>
                    <a:pt x="1227303" y="1397000"/>
                  </a:moveTo>
                  <a:lnTo>
                    <a:pt x="1068130" y="1397000"/>
                  </a:lnTo>
                  <a:lnTo>
                    <a:pt x="1073584" y="1409700"/>
                  </a:lnTo>
                  <a:lnTo>
                    <a:pt x="1226670" y="1409700"/>
                  </a:lnTo>
                  <a:lnTo>
                    <a:pt x="1227303" y="1397000"/>
                  </a:lnTo>
                  <a:close/>
                </a:path>
                <a:path w="2609215" h="1422400">
                  <a:moveTo>
                    <a:pt x="1239329" y="1384300"/>
                  </a:moveTo>
                  <a:lnTo>
                    <a:pt x="1151642" y="1384300"/>
                  </a:lnTo>
                  <a:lnTo>
                    <a:pt x="1157615" y="1397000"/>
                  </a:lnTo>
                  <a:lnTo>
                    <a:pt x="1228261" y="1397000"/>
                  </a:lnTo>
                  <a:lnTo>
                    <a:pt x="1230704" y="1409700"/>
                  </a:lnTo>
                  <a:lnTo>
                    <a:pt x="1235790" y="1409700"/>
                  </a:lnTo>
                  <a:lnTo>
                    <a:pt x="1237700" y="1404368"/>
                  </a:lnTo>
                  <a:lnTo>
                    <a:pt x="1237515" y="1397000"/>
                  </a:lnTo>
                  <a:lnTo>
                    <a:pt x="1239329" y="1384300"/>
                  </a:lnTo>
                  <a:close/>
                </a:path>
                <a:path w="2609215" h="1422400">
                  <a:moveTo>
                    <a:pt x="1469111" y="1397000"/>
                  </a:moveTo>
                  <a:lnTo>
                    <a:pt x="1468971" y="1409700"/>
                  </a:lnTo>
                  <a:lnTo>
                    <a:pt x="1480578" y="1409700"/>
                  </a:lnTo>
                  <a:lnTo>
                    <a:pt x="1469111" y="1397000"/>
                  </a:lnTo>
                  <a:close/>
                </a:path>
                <a:path w="2609215" h="1422400">
                  <a:moveTo>
                    <a:pt x="1552880" y="1397000"/>
                  </a:moveTo>
                  <a:lnTo>
                    <a:pt x="1480180" y="1397000"/>
                  </a:lnTo>
                  <a:lnTo>
                    <a:pt x="1480578" y="1409700"/>
                  </a:lnTo>
                  <a:lnTo>
                    <a:pt x="1549427" y="1409700"/>
                  </a:lnTo>
                  <a:lnTo>
                    <a:pt x="1552880" y="1397000"/>
                  </a:lnTo>
                  <a:close/>
                </a:path>
                <a:path w="2609215" h="1422400">
                  <a:moveTo>
                    <a:pt x="1587486" y="1397000"/>
                  </a:moveTo>
                  <a:lnTo>
                    <a:pt x="1552880" y="1397000"/>
                  </a:lnTo>
                  <a:lnTo>
                    <a:pt x="1561922" y="1409700"/>
                  </a:lnTo>
                  <a:lnTo>
                    <a:pt x="1578814" y="1409700"/>
                  </a:lnTo>
                  <a:lnTo>
                    <a:pt x="1587486" y="1397000"/>
                  </a:lnTo>
                  <a:close/>
                </a:path>
                <a:path w="2609215" h="1422400">
                  <a:moveTo>
                    <a:pt x="1601363" y="1397000"/>
                  </a:moveTo>
                  <a:lnTo>
                    <a:pt x="1587486" y="1397000"/>
                  </a:lnTo>
                  <a:lnTo>
                    <a:pt x="1586343" y="1409700"/>
                  </a:lnTo>
                  <a:lnTo>
                    <a:pt x="1592913" y="1409700"/>
                  </a:lnTo>
                  <a:lnTo>
                    <a:pt x="1601363" y="1397000"/>
                  </a:lnTo>
                  <a:close/>
                </a:path>
                <a:path w="2609215" h="1422400">
                  <a:moveTo>
                    <a:pt x="1624033" y="1397000"/>
                  </a:moveTo>
                  <a:lnTo>
                    <a:pt x="1605862" y="1397000"/>
                  </a:lnTo>
                  <a:lnTo>
                    <a:pt x="1619393" y="1409700"/>
                  </a:lnTo>
                  <a:lnTo>
                    <a:pt x="1624033" y="1397000"/>
                  </a:lnTo>
                  <a:close/>
                </a:path>
                <a:path w="2609215" h="1422400">
                  <a:moveTo>
                    <a:pt x="1247123" y="1371600"/>
                  </a:moveTo>
                  <a:lnTo>
                    <a:pt x="1236994" y="1371600"/>
                  </a:lnTo>
                  <a:lnTo>
                    <a:pt x="1239329" y="1384300"/>
                  </a:lnTo>
                  <a:lnTo>
                    <a:pt x="1237515" y="1397000"/>
                  </a:lnTo>
                  <a:lnTo>
                    <a:pt x="1237700" y="1404368"/>
                  </a:lnTo>
                  <a:lnTo>
                    <a:pt x="1240339" y="1397000"/>
                  </a:lnTo>
                  <a:lnTo>
                    <a:pt x="1240965" y="1384300"/>
                  </a:lnTo>
                  <a:lnTo>
                    <a:pt x="1248819" y="1384300"/>
                  </a:lnTo>
                  <a:lnTo>
                    <a:pt x="1247123" y="1371600"/>
                  </a:lnTo>
                  <a:close/>
                </a:path>
                <a:path w="2609215" h="1422400">
                  <a:moveTo>
                    <a:pt x="989829" y="1384300"/>
                  </a:moveTo>
                  <a:lnTo>
                    <a:pt x="923590" y="1384300"/>
                  </a:lnTo>
                  <a:lnTo>
                    <a:pt x="931533" y="1397000"/>
                  </a:lnTo>
                  <a:lnTo>
                    <a:pt x="993473" y="1397000"/>
                  </a:lnTo>
                  <a:lnTo>
                    <a:pt x="989829" y="1384300"/>
                  </a:lnTo>
                  <a:close/>
                </a:path>
                <a:path w="2609215" h="1422400">
                  <a:moveTo>
                    <a:pt x="1139458" y="1384300"/>
                  </a:moveTo>
                  <a:lnTo>
                    <a:pt x="989829" y="1384300"/>
                  </a:lnTo>
                  <a:lnTo>
                    <a:pt x="995462" y="1397000"/>
                  </a:lnTo>
                  <a:lnTo>
                    <a:pt x="1137259" y="1397000"/>
                  </a:lnTo>
                  <a:lnTo>
                    <a:pt x="1139458" y="1384300"/>
                  </a:lnTo>
                  <a:close/>
                </a:path>
                <a:path w="2609215" h="1422400">
                  <a:moveTo>
                    <a:pt x="1374885" y="1384300"/>
                  </a:moveTo>
                  <a:lnTo>
                    <a:pt x="1360824" y="1384300"/>
                  </a:lnTo>
                  <a:lnTo>
                    <a:pt x="1356175" y="1397000"/>
                  </a:lnTo>
                  <a:lnTo>
                    <a:pt x="1373974" y="1397000"/>
                  </a:lnTo>
                  <a:lnTo>
                    <a:pt x="1374885" y="1384300"/>
                  </a:lnTo>
                  <a:close/>
                </a:path>
                <a:path w="2609215" h="1422400">
                  <a:moveTo>
                    <a:pt x="1420824" y="1384300"/>
                  </a:moveTo>
                  <a:lnTo>
                    <a:pt x="1374885" y="1384300"/>
                  </a:lnTo>
                  <a:lnTo>
                    <a:pt x="1373974" y="1397000"/>
                  </a:lnTo>
                  <a:lnTo>
                    <a:pt x="1422813" y="1397000"/>
                  </a:lnTo>
                  <a:lnTo>
                    <a:pt x="1420824" y="1384300"/>
                  </a:lnTo>
                  <a:close/>
                </a:path>
                <a:path w="2609215" h="1422400">
                  <a:moveTo>
                    <a:pt x="1504830" y="1384300"/>
                  </a:moveTo>
                  <a:lnTo>
                    <a:pt x="1436192" y="1384300"/>
                  </a:lnTo>
                  <a:lnTo>
                    <a:pt x="1434883" y="1397000"/>
                  </a:lnTo>
                  <a:lnTo>
                    <a:pt x="1508070" y="1397000"/>
                  </a:lnTo>
                  <a:lnTo>
                    <a:pt x="1504830" y="1384300"/>
                  </a:lnTo>
                  <a:close/>
                </a:path>
                <a:path w="2609215" h="1422400">
                  <a:moveTo>
                    <a:pt x="1627558" y="1384300"/>
                  </a:moveTo>
                  <a:lnTo>
                    <a:pt x="1510096" y="1384300"/>
                  </a:lnTo>
                  <a:lnTo>
                    <a:pt x="1512322" y="1397000"/>
                  </a:lnTo>
                  <a:lnTo>
                    <a:pt x="1625012" y="1397000"/>
                  </a:lnTo>
                  <a:lnTo>
                    <a:pt x="1627558" y="1384300"/>
                  </a:lnTo>
                  <a:close/>
                </a:path>
                <a:path w="2609215" h="1422400">
                  <a:moveTo>
                    <a:pt x="1653107" y="1384300"/>
                  </a:moveTo>
                  <a:lnTo>
                    <a:pt x="1643255" y="1384300"/>
                  </a:lnTo>
                  <a:lnTo>
                    <a:pt x="1640225" y="1397000"/>
                  </a:lnTo>
                  <a:lnTo>
                    <a:pt x="1651254" y="1397000"/>
                  </a:lnTo>
                  <a:lnTo>
                    <a:pt x="1653107" y="1384300"/>
                  </a:lnTo>
                  <a:close/>
                </a:path>
                <a:path w="2609215" h="1422400">
                  <a:moveTo>
                    <a:pt x="1682928" y="1346200"/>
                  </a:moveTo>
                  <a:lnTo>
                    <a:pt x="1675825" y="1346200"/>
                  </a:lnTo>
                  <a:lnTo>
                    <a:pt x="1678997" y="1358900"/>
                  </a:lnTo>
                  <a:lnTo>
                    <a:pt x="1650646" y="1358900"/>
                  </a:lnTo>
                  <a:lnTo>
                    <a:pt x="1636230" y="1371600"/>
                  </a:lnTo>
                  <a:lnTo>
                    <a:pt x="1505761" y="1371600"/>
                  </a:lnTo>
                  <a:lnTo>
                    <a:pt x="1503897" y="1384300"/>
                  </a:lnTo>
                  <a:lnTo>
                    <a:pt x="1653107" y="1384300"/>
                  </a:lnTo>
                  <a:lnTo>
                    <a:pt x="1658856" y="1397000"/>
                  </a:lnTo>
                  <a:lnTo>
                    <a:pt x="1674577" y="1397000"/>
                  </a:lnTo>
                  <a:lnTo>
                    <a:pt x="1686127" y="1384300"/>
                  </a:lnTo>
                  <a:lnTo>
                    <a:pt x="1691118" y="1375041"/>
                  </a:lnTo>
                  <a:lnTo>
                    <a:pt x="1688849" y="1371600"/>
                  </a:lnTo>
                  <a:lnTo>
                    <a:pt x="1687075" y="1358900"/>
                  </a:lnTo>
                  <a:lnTo>
                    <a:pt x="1689003" y="1354561"/>
                  </a:lnTo>
                  <a:lnTo>
                    <a:pt x="1682928" y="1346200"/>
                  </a:lnTo>
                  <a:close/>
                </a:path>
                <a:path w="2609215" h="1422400">
                  <a:moveTo>
                    <a:pt x="1774372" y="1358900"/>
                  </a:moveTo>
                  <a:lnTo>
                    <a:pt x="1694582" y="1358900"/>
                  </a:lnTo>
                  <a:lnTo>
                    <a:pt x="1692973" y="1371600"/>
                  </a:lnTo>
                  <a:lnTo>
                    <a:pt x="1691118" y="1375041"/>
                  </a:lnTo>
                  <a:lnTo>
                    <a:pt x="1697221" y="1384300"/>
                  </a:lnTo>
                  <a:lnTo>
                    <a:pt x="1701267" y="1397000"/>
                  </a:lnTo>
                  <a:lnTo>
                    <a:pt x="1712245" y="1384300"/>
                  </a:lnTo>
                  <a:lnTo>
                    <a:pt x="1724878" y="1384300"/>
                  </a:lnTo>
                  <a:lnTo>
                    <a:pt x="1733890" y="1371600"/>
                  </a:lnTo>
                  <a:lnTo>
                    <a:pt x="1771512" y="1371600"/>
                  </a:lnTo>
                  <a:lnTo>
                    <a:pt x="1774372" y="1358900"/>
                  </a:lnTo>
                  <a:close/>
                </a:path>
                <a:path w="2609215" h="1422400">
                  <a:moveTo>
                    <a:pt x="856560" y="1371600"/>
                  </a:moveTo>
                  <a:lnTo>
                    <a:pt x="849048" y="1371600"/>
                  </a:lnTo>
                  <a:lnTo>
                    <a:pt x="848034" y="1384300"/>
                  </a:lnTo>
                  <a:lnTo>
                    <a:pt x="851223" y="1384300"/>
                  </a:lnTo>
                  <a:lnTo>
                    <a:pt x="856560" y="1371600"/>
                  </a:lnTo>
                  <a:close/>
                </a:path>
                <a:path w="2609215" h="1422400">
                  <a:moveTo>
                    <a:pt x="869369" y="1371600"/>
                  </a:moveTo>
                  <a:lnTo>
                    <a:pt x="856560" y="1371600"/>
                  </a:lnTo>
                  <a:lnTo>
                    <a:pt x="861990" y="1384300"/>
                  </a:lnTo>
                  <a:lnTo>
                    <a:pt x="869369" y="1371600"/>
                  </a:lnTo>
                  <a:close/>
                </a:path>
                <a:path w="2609215" h="1422400">
                  <a:moveTo>
                    <a:pt x="934366" y="1371600"/>
                  </a:moveTo>
                  <a:lnTo>
                    <a:pt x="871717" y="1371600"/>
                  </a:lnTo>
                  <a:lnTo>
                    <a:pt x="876664" y="1384300"/>
                  </a:lnTo>
                  <a:lnTo>
                    <a:pt x="935433" y="1384300"/>
                  </a:lnTo>
                  <a:lnTo>
                    <a:pt x="934366" y="1371600"/>
                  </a:lnTo>
                  <a:close/>
                </a:path>
                <a:path w="2609215" h="1422400">
                  <a:moveTo>
                    <a:pt x="1028037" y="1371600"/>
                  </a:moveTo>
                  <a:lnTo>
                    <a:pt x="939775" y="1371600"/>
                  </a:lnTo>
                  <a:lnTo>
                    <a:pt x="947875" y="1384300"/>
                  </a:lnTo>
                  <a:lnTo>
                    <a:pt x="1028024" y="1384300"/>
                  </a:lnTo>
                  <a:lnTo>
                    <a:pt x="1028037" y="1371600"/>
                  </a:lnTo>
                  <a:close/>
                </a:path>
                <a:path w="2609215" h="1422400">
                  <a:moveTo>
                    <a:pt x="1101561" y="1371600"/>
                  </a:moveTo>
                  <a:lnTo>
                    <a:pt x="1032824" y="1371600"/>
                  </a:lnTo>
                  <a:lnTo>
                    <a:pt x="1028024" y="1384300"/>
                  </a:lnTo>
                  <a:lnTo>
                    <a:pt x="1121799" y="1384300"/>
                  </a:lnTo>
                  <a:lnTo>
                    <a:pt x="1101561" y="1371600"/>
                  </a:lnTo>
                  <a:close/>
                </a:path>
                <a:path w="2609215" h="1422400">
                  <a:moveTo>
                    <a:pt x="1150368" y="1371600"/>
                  </a:moveTo>
                  <a:lnTo>
                    <a:pt x="1135319" y="1371600"/>
                  </a:lnTo>
                  <a:lnTo>
                    <a:pt x="1121799" y="1384300"/>
                  </a:lnTo>
                  <a:lnTo>
                    <a:pt x="1151463" y="1384300"/>
                  </a:lnTo>
                  <a:lnTo>
                    <a:pt x="1150368" y="1371600"/>
                  </a:lnTo>
                  <a:close/>
                </a:path>
                <a:path w="2609215" h="1422400">
                  <a:moveTo>
                    <a:pt x="1174678" y="1371600"/>
                  </a:moveTo>
                  <a:lnTo>
                    <a:pt x="1165645" y="1371600"/>
                  </a:lnTo>
                  <a:lnTo>
                    <a:pt x="1164846" y="1384300"/>
                  </a:lnTo>
                  <a:lnTo>
                    <a:pt x="1182301" y="1384300"/>
                  </a:lnTo>
                  <a:lnTo>
                    <a:pt x="1174678" y="1371600"/>
                  </a:lnTo>
                  <a:close/>
                </a:path>
                <a:path w="2609215" h="1422400">
                  <a:moveTo>
                    <a:pt x="1203855" y="1371600"/>
                  </a:moveTo>
                  <a:lnTo>
                    <a:pt x="1195152" y="1371600"/>
                  </a:lnTo>
                  <a:lnTo>
                    <a:pt x="1182301" y="1384300"/>
                  </a:lnTo>
                  <a:lnTo>
                    <a:pt x="1204453" y="1384300"/>
                  </a:lnTo>
                  <a:lnTo>
                    <a:pt x="1203855" y="1371600"/>
                  </a:lnTo>
                  <a:close/>
                </a:path>
                <a:path w="2609215" h="1422400">
                  <a:moveTo>
                    <a:pt x="1226774" y="1371600"/>
                  </a:moveTo>
                  <a:lnTo>
                    <a:pt x="1203855" y="1371600"/>
                  </a:lnTo>
                  <a:lnTo>
                    <a:pt x="1209330" y="1384300"/>
                  </a:lnTo>
                  <a:lnTo>
                    <a:pt x="1236750" y="1384300"/>
                  </a:lnTo>
                  <a:lnTo>
                    <a:pt x="1226774" y="1371600"/>
                  </a:lnTo>
                  <a:close/>
                </a:path>
                <a:path w="2609215" h="1422400">
                  <a:moveTo>
                    <a:pt x="1253664" y="1371600"/>
                  </a:moveTo>
                  <a:lnTo>
                    <a:pt x="1248819" y="1384300"/>
                  </a:lnTo>
                  <a:lnTo>
                    <a:pt x="1257490" y="1384300"/>
                  </a:lnTo>
                  <a:lnTo>
                    <a:pt x="1253664" y="1371600"/>
                  </a:lnTo>
                  <a:close/>
                </a:path>
                <a:path w="2609215" h="1422400">
                  <a:moveTo>
                    <a:pt x="1295107" y="1371600"/>
                  </a:moveTo>
                  <a:lnTo>
                    <a:pt x="1272639" y="1371600"/>
                  </a:lnTo>
                  <a:lnTo>
                    <a:pt x="1261958" y="1384300"/>
                  </a:lnTo>
                  <a:lnTo>
                    <a:pt x="1294039" y="1384300"/>
                  </a:lnTo>
                  <a:lnTo>
                    <a:pt x="1295107" y="1371600"/>
                  </a:lnTo>
                  <a:close/>
                </a:path>
                <a:path w="2609215" h="1422400">
                  <a:moveTo>
                    <a:pt x="1324562" y="1371600"/>
                  </a:moveTo>
                  <a:lnTo>
                    <a:pt x="1305398" y="1371600"/>
                  </a:lnTo>
                  <a:lnTo>
                    <a:pt x="1301745" y="1384300"/>
                  </a:lnTo>
                  <a:lnTo>
                    <a:pt x="1317962" y="1384300"/>
                  </a:lnTo>
                  <a:lnTo>
                    <a:pt x="1324562" y="1371600"/>
                  </a:lnTo>
                  <a:close/>
                </a:path>
                <a:path w="2609215" h="1422400">
                  <a:moveTo>
                    <a:pt x="1410592" y="1371600"/>
                  </a:moveTo>
                  <a:lnTo>
                    <a:pt x="1380257" y="1371600"/>
                  </a:lnTo>
                  <a:lnTo>
                    <a:pt x="1376584" y="1384300"/>
                  </a:lnTo>
                  <a:lnTo>
                    <a:pt x="1400466" y="1384300"/>
                  </a:lnTo>
                  <a:lnTo>
                    <a:pt x="1410592" y="1371600"/>
                  </a:lnTo>
                  <a:close/>
                </a:path>
                <a:path w="2609215" h="1422400">
                  <a:moveTo>
                    <a:pt x="1440163" y="1371600"/>
                  </a:moveTo>
                  <a:lnTo>
                    <a:pt x="1425285" y="1371600"/>
                  </a:lnTo>
                  <a:lnTo>
                    <a:pt x="1425645" y="1384300"/>
                  </a:lnTo>
                  <a:lnTo>
                    <a:pt x="1439900" y="1384300"/>
                  </a:lnTo>
                  <a:lnTo>
                    <a:pt x="1440163" y="1371600"/>
                  </a:lnTo>
                  <a:close/>
                </a:path>
                <a:path w="2609215" h="1422400">
                  <a:moveTo>
                    <a:pt x="1465867" y="1371600"/>
                  </a:moveTo>
                  <a:lnTo>
                    <a:pt x="1443888" y="1371600"/>
                  </a:lnTo>
                  <a:lnTo>
                    <a:pt x="1439900" y="1384300"/>
                  </a:lnTo>
                  <a:lnTo>
                    <a:pt x="1466411" y="1384300"/>
                  </a:lnTo>
                  <a:lnTo>
                    <a:pt x="1465867" y="1371600"/>
                  </a:lnTo>
                  <a:close/>
                </a:path>
                <a:path w="2609215" h="1422400">
                  <a:moveTo>
                    <a:pt x="1474735" y="1371600"/>
                  </a:moveTo>
                  <a:lnTo>
                    <a:pt x="1465867" y="1371600"/>
                  </a:lnTo>
                  <a:lnTo>
                    <a:pt x="1466411" y="1384300"/>
                  </a:lnTo>
                  <a:lnTo>
                    <a:pt x="1475301" y="1384300"/>
                  </a:lnTo>
                  <a:lnTo>
                    <a:pt x="1474735" y="1371600"/>
                  </a:lnTo>
                  <a:close/>
                </a:path>
                <a:path w="2609215" h="1422400">
                  <a:moveTo>
                    <a:pt x="1498703" y="1371600"/>
                  </a:moveTo>
                  <a:lnTo>
                    <a:pt x="1492849" y="1371600"/>
                  </a:lnTo>
                  <a:lnTo>
                    <a:pt x="1475301" y="1384300"/>
                  </a:lnTo>
                  <a:lnTo>
                    <a:pt x="1503897" y="1384300"/>
                  </a:lnTo>
                  <a:lnTo>
                    <a:pt x="1498703" y="1371600"/>
                  </a:lnTo>
                  <a:close/>
                </a:path>
                <a:path w="2609215" h="1422400">
                  <a:moveTo>
                    <a:pt x="1756015" y="1371600"/>
                  </a:moveTo>
                  <a:lnTo>
                    <a:pt x="1733890" y="1371600"/>
                  </a:lnTo>
                  <a:lnTo>
                    <a:pt x="1729867" y="1384300"/>
                  </a:lnTo>
                  <a:lnTo>
                    <a:pt x="1754290" y="1384300"/>
                  </a:lnTo>
                  <a:lnTo>
                    <a:pt x="1756015" y="1371600"/>
                  </a:lnTo>
                  <a:close/>
                </a:path>
                <a:path w="2609215" h="1422400">
                  <a:moveTo>
                    <a:pt x="1765530" y="1371600"/>
                  </a:moveTo>
                  <a:lnTo>
                    <a:pt x="1756015" y="1371600"/>
                  </a:lnTo>
                  <a:lnTo>
                    <a:pt x="1758310" y="1384300"/>
                  </a:lnTo>
                  <a:lnTo>
                    <a:pt x="1761305" y="1384300"/>
                  </a:lnTo>
                  <a:lnTo>
                    <a:pt x="1765530" y="1371600"/>
                  </a:lnTo>
                  <a:close/>
                </a:path>
                <a:path w="2609215" h="1422400">
                  <a:moveTo>
                    <a:pt x="1689003" y="1354561"/>
                  </a:moveTo>
                  <a:lnTo>
                    <a:pt x="1687075" y="1358900"/>
                  </a:lnTo>
                  <a:lnTo>
                    <a:pt x="1688849" y="1371600"/>
                  </a:lnTo>
                  <a:lnTo>
                    <a:pt x="1691118" y="1375041"/>
                  </a:lnTo>
                  <a:lnTo>
                    <a:pt x="1692973" y="1371600"/>
                  </a:lnTo>
                  <a:lnTo>
                    <a:pt x="1694582" y="1358900"/>
                  </a:lnTo>
                  <a:lnTo>
                    <a:pt x="1692156" y="1358900"/>
                  </a:lnTo>
                  <a:lnTo>
                    <a:pt x="1689003" y="1354561"/>
                  </a:lnTo>
                  <a:close/>
                </a:path>
                <a:path w="2609215" h="1422400">
                  <a:moveTo>
                    <a:pt x="795314" y="1333500"/>
                  </a:moveTo>
                  <a:lnTo>
                    <a:pt x="789428" y="1333500"/>
                  </a:lnTo>
                  <a:lnTo>
                    <a:pt x="786867" y="1346200"/>
                  </a:lnTo>
                  <a:lnTo>
                    <a:pt x="790673" y="1358900"/>
                  </a:lnTo>
                  <a:lnTo>
                    <a:pt x="791537" y="1371600"/>
                  </a:lnTo>
                  <a:lnTo>
                    <a:pt x="990056" y="1371600"/>
                  </a:lnTo>
                  <a:lnTo>
                    <a:pt x="996384" y="1358900"/>
                  </a:lnTo>
                  <a:lnTo>
                    <a:pt x="793269" y="1358900"/>
                  </a:lnTo>
                  <a:lnTo>
                    <a:pt x="795893" y="1346200"/>
                  </a:lnTo>
                  <a:lnTo>
                    <a:pt x="793981" y="1346200"/>
                  </a:lnTo>
                  <a:lnTo>
                    <a:pt x="795314" y="1333500"/>
                  </a:lnTo>
                  <a:close/>
                </a:path>
                <a:path w="2609215" h="1422400">
                  <a:moveTo>
                    <a:pt x="1010771" y="1358900"/>
                  </a:moveTo>
                  <a:lnTo>
                    <a:pt x="996389" y="1358900"/>
                  </a:lnTo>
                  <a:lnTo>
                    <a:pt x="990056" y="1371600"/>
                  </a:lnTo>
                  <a:lnTo>
                    <a:pt x="1001428" y="1371600"/>
                  </a:lnTo>
                  <a:lnTo>
                    <a:pt x="1010771" y="1358900"/>
                  </a:lnTo>
                  <a:close/>
                </a:path>
                <a:path w="2609215" h="1422400">
                  <a:moveTo>
                    <a:pt x="1039241" y="1358900"/>
                  </a:moveTo>
                  <a:lnTo>
                    <a:pt x="1010771" y="1358900"/>
                  </a:lnTo>
                  <a:lnTo>
                    <a:pt x="1012474" y="1371600"/>
                  </a:lnTo>
                  <a:lnTo>
                    <a:pt x="1039450" y="1371600"/>
                  </a:lnTo>
                  <a:lnTo>
                    <a:pt x="1039241" y="1358900"/>
                  </a:lnTo>
                  <a:close/>
                </a:path>
                <a:path w="2609215" h="1422400">
                  <a:moveTo>
                    <a:pt x="1051955" y="1358900"/>
                  </a:moveTo>
                  <a:lnTo>
                    <a:pt x="1039241" y="1358900"/>
                  </a:lnTo>
                  <a:lnTo>
                    <a:pt x="1039450" y="1371600"/>
                  </a:lnTo>
                  <a:lnTo>
                    <a:pt x="1059473" y="1371600"/>
                  </a:lnTo>
                  <a:lnTo>
                    <a:pt x="1051955" y="1358900"/>
                  </a:lnTo>
                  <a:close/>
                </a:path>
                <a:path w="2609215" h="1422400">
                  <a:moveTo>
                    <a:pt x="1096831" y="1358900"/>
                  </a:moveTo>
                  <a:lnTo>
                    <a:pt x="1068322" y="1358900"/>
                  </a:lnTo>
                  <a:lnTo>
                    <a:pt x="1077334" y="1371600"/>
                  </a:lnTo>
                  <a:lnTo>
                    <a:pt x="1086808" y="1371600"/>
                  </a:lnTo>
                  <a:lnTo>
                    <a:pt x="1096831" y="1358900"/>
                  </a:lnTo>
                  <a:close/>
                </a:path>
                <a:path w="2609215" h="1422400">
                  <a:moveTo>
                    <a:pt x="1104323" y="1358900"/>
                  </a:moveTo>
                  <a:lnTo>
                    <a:pt x="1096831" y="1358900"/>
                  </a:lnTo>
                  <a:lnTo>
                    <a:pt x="1100699" y="1371600"/>
                  </a:lnTo>
                  <a:lnTo>
                    <a:pt x="1108757" y="1371600"/>
                  </a:lnTo>
                  <a:lnTo>
                    <a:pt x="1104323" y="1358900"/>
                  </a:lnTo>
                  <a:close/>
                </a:path>
                <a:path w="2609215" h="1422400">
                  <a:moveTo>
                    <a:pt x="1122549" y="1358900"/>
                  </a:moveTo>
                  <a:lnTo>
                    <a:pt x="1116296" y="1358900"/>
                  </a:lnTo>
                  <a:lnTo>
                    <a:pt x="1115720" y="1371600"/>
                  </a:lnTo>
                  <a:lnTo>
                    <a:pt x="1121131" y="1371600"/>
                  </a:lnTo>
                  <a:lnTo>
                    <a:pt x="1122549" y="1358900"/>
                  </a:lnTo>
                  <a:close/>
                </a:path>
                <a:path w="2609215" h="1422400">
                  <a:moveTo>
                    <a:pt x="1511729" y="1358900"/>
                  </a:moveTo>
                  <a:lnTo>
                    <a:pt x="1494819" y="1358900"/>
                  </a:lnTo>
                  <a:lnTo>
                    <a:pt x="1494808" y="1371600"/>
                  </a:lnTo>
                  <a:lnTo>
                    <a:pt x="1512582" y="1371600"/>
                  </a:lnTo>
                  <a:lnTo>
                    <a:pt x="1511729" y="1358900"/>
                  </a:lnTo>
                  <a:close/>
                </a:path>
                <a:path w="2609215" h="1422400">
                  <a:moveTo>
                    <a:pt x="1525008" y="1358900"/>
                  </a:moveTo>
                  <a:lnTo>
                    <a:pt x="1519213" y="1371600"/>
                  </a:lnTo>
                  <a:lnTo>
                    <a:pt x="1523352" y="1371600"/>
                  </a:lnTo>
                  <a:lnTo>
                    <a:pt x="1525008" y="1358900"/>
                  </a:lnTo>
                  <a:close/>
                </a:path>
                <a:path w="2609215" h="1422400">
                  <a:moveTo>
                    <a:pt x="1564444" y="1358900"/>
                  </a:moveTo>
                  <a:lnTo>
                    <a:pt x="1552753" y="1358900"/>
                  </a:lnTo>
                  <a:lnTo>
                    <a:pt x="1554339" y="1371600"/>
                  </a:lnTo>
                  <a:lnTo>
                    <a:pt x="1562029" y="1371600"/>
                  </a:lnTo>
                  <a:lnTo>
                    <a:pt x="1564444" y="1358900"/>
                  </a:lnTo>
                  <a:close/>
                </a:path>
                <a:path w="2609215" h="1422400">
                  <a:moveTo>
                    <a:pt x="1584469" y="1358900"/>
                  </a:moveTo>
                  <a:lnTo>
                    <a:pt x="1582625" y="1358900"/>
                  </a:lnTo>
                  <a:lnTo>
                    <a:pt x="1563916" y="1371600"/>
                  </a:lnTo>
                  <a:lnTo>
                    <a:pt x="1593318" y="1371600"/>
                  </a:lnTo>
                  <a:lnTo>
                    <a:pt x="1584469" y="1358900"/>
                  </a:lnTo>
                  <a:close/>
                </a:path>
                <a:path w="2609215" h="1422400">
                  <a:moveTo>
                    <a:pt x="1633058" y="1358900"/>
                  </a:moveTo>
                  <a:lnTo>
                    <a:pt x="1612816" y="1358900"/>
                  </a:lnTo>
                  <a:lnTo>
                    <a:pt x="1593318" y="1371600"/>
                  </a:lnTo>
                  <a:lnTo>
                    <a:pt x="1636230" y="1371600"/>
                  </a:lnTo>
                  <a:lnTo>
                    <a:pt x="1633058" y="1358900"/>
                  </a:lnTo>
                  <a:close/>
                </a:path>
                <a:path w="2609215" h="1422400">
                  <a:moveTo>
                    <a:pt x="1820508" y="1358900"/>
                  </a:moveTo>
                  <a:lnTo>
                    <a:pt x="1774372" y="1358900"/>
                  </a:lnTo>
                  <a:lnTo>
                    <a:pt x="1778777" y="1371600"/>
                  </a:lnTo>
                  <a:lnTo>
                    <a:pt x="1814887" y="1371600"/>
                  </a:lnTo>
                  <a:lnTo>
                    <a:pt x="1820508" y="1358900"/>
                  </a:lnTo>
                  <a:close/>
                </a:path>
                <a:path w="2609215" h="1422400">
                  <a:moveTo>
                    <a:pt x="751532" y="1346200"/>
                  </a:moveTo>
                  <a:lnTo>
                    <a:pt x="735727" y="1346200"/>
                  </a:lnTo>
                  <a:lnTo>
                    <a:pt x="740353" y="1358900"/>
                  </a:lnTo>
                  <a:lnTo>
                    <a:pt x="751532" y="1346200"/>
                  </a:lnTo>
                  <a:close/>
                </a:path>
                <a:path w="2609215" h="1422400">
                  <a:moveTo>
                    <a:pt x="789428" y="1333500"/>
                  </a:moveTo>
                  <a:lnTo>
                    <a:pt x="720046" y="1333500"/>
                  </a:lnTo>
                  <a:lnTo>
                    <a:pt x="721463" y="1346200"/>
                  </a:lnTo>
                  <a:lnTo>
                    <a:pt x="758902" y="1346200"/>
                  </a:lnTo>
                  <a:lnTo>
                    <a:pt x="763705" y="1358900"/>
                  </a:lnTo>
                  <a:lnTo>
                    <a:pt x="790673" y="1358900"/>
                  </a:lnTo>
                  <a:lnTo>
                    <a:pt x="786867" y="1346200"/>
                  </a:lnTo>
                  <a:lnTo>
                    <a:pt x="789428" y="1333500"/>
                  </a:lnTo>
                  <a:close/>
                </a:path>
                <a:path w="2609215" h="1422400">
                  <a:moveTo>
                    <a:pt x="898250" y="1346200"/>
                  </a:moveTo>
                  <a:lnTo>
                    <a:pt x="795893" y="1346200"/>
                  </a:lnTo>
                  <a:lnTo>
                    <a:pt x="793269" y="1358900"/>
                  </a:lnTo>
                  <a:lnTo>
                    <a:pt x="911213" y="1358900"/>
                  </a:lnTo>
                  <a:lnTo>
                    <a:pt x="898250" y="1346200"/>
                  </a:lnTo>
                  <a:close/>
                </a:path>
                <a:path w="2609215" h="1422400">
                  <a:moveTo>
                    <a:pt x="941366" y="1346200"/>
                  </a:moveTo>
                  <a:lnTo>
                    <a:pt x="924972" y="1346200"/>
                  </a:lnTo>
                  <a:lnTo>
                    <a:pt x="924240" y="1358900"/>
                  </a:lnTo>
                  <a:lnTo>
                    <a:pt x="952187" y="1358900"/>
                  </a:lnTo>
                  <a:lnTo>
                    <a:pt x="941366" y="1346200"/>
                  </a:lnTo>
                  <a:close/>
                </a:path>
                <a:path w="2609215" h="1422400">
                  <a:moveTo>
                    <a:pt x="954636" y="1346200"/>
                  </a:moveTo>
                  <a:lnTo>
                    <a:pt x="946960" y="1346200"/>
                  </a:lnTo>
                  <a:lnTo>
                    <a:pt x="953112" y="1358900"/>
                  </a:lnTo>
                  <a:lnTo>
                    <a:pt x="954636" y="1346200"/>
                  </a:lnTo>
                  <a:close/>
                </a:path>
                <a:path w="2609215" h="1422400">
                  <a:moveTo>
                    <a:pt x="971463" y="1346200"/>
                  </a:moveTo>
                  <a:lnTo>
                    <a:pt x="963040" y="1346200"/>
                  </a:lnTo>
                  <a:lnTo>
                    <a:pt x="958039" y="1358900"/>
                  </a:lnTo>
                  <a:lnTo>
                    <a:pt x="966303" y="1358900"/>
                  </a:lnTo>
                  <a:lnTo>
                    <a:pt x="971463" y="1346200"/>
                  </a:lnTo>
                  <a:close/>
                </a:path>
                <a:path w="2609215" h="1422400">
                  <a:moveTo>
                    <a:pt x="992473" y="1346200"/>
                  </a:moveTo>
                  <a:lnTo>
                    <a:pt x="971463" y="1346200"/>
                  </a:lnTo>
                  <a:lnTo>
                    <a:pt x="977824" y="1358900"/>
                  </a:lnTo>
                  <a:lnTo>
                    <a:pt x="996384" y="1358900"/>
                  </a:lnTo>
                  <a:lnTo>
                    <a:pt x="992473" y="1346200"/>
                  </a:lnTo>
                  <a:close/>
                </a:path>
                <a:path w="2609215" h="1422400">
                  <a:moveTo>
                    <a:pt x="1623255" y="1346200"/>
                  </a:moveTo>
                  <a:lnTo>
                    <a:pt x="1616084" y="1358900"/>
                  </a:lnTo>
                  <a:lnTo>
                    <a:pt x="1627658" y="1358900"/>
                  </a:lnTo>
                  <a:lnTo>
                    <a:pt x="1623255" y="1346200"/>
                  </a:lnTo>
                  <a:close/>
                </a:path>
                <a:path w="2609215" h="1422400">
                  <a:moveTo>
                    <a:pt x="1639537" y="1346200"/>
                  </a:moveTo>
                  <a:lnTo>
                    <a:pt x="1634502" y="1346200"/>
                  </a:lnTo>
                  <a:lnTo>
                    <a:pt x="1634436" y="1358900"/>
                  </a:lnTo>
                  <a:lnTo>
                    <a:pt x="1636920" y="1358900"/>
                  </a:lnTo>
                  <a:lnTo>
                    <a:pt x="1639537" y="1346200"/>
                  </a:lnTo>
                  <a:close/>
                </a:path>
                <a:path w="2609215" h="1422400">
                  <a:moveTo>
                    <a:pt x="1675825" y="1346200"/>
                  </a:moveTo>
                  <a:lnTo>
                    <a:pt x="1645338" y="1346200"/>
                  </a:lnTo>
                  <a:lnTo>
                    <a:pt x="1641789" y="1358900"/>
                  </a:lnTo>
                  <a:lnTo>
                    <a:pt x="1649683" y="1358900"/>
                  </a:lnTo>
                  <a:lnTo>
                    <a:pt x="1675825" y="1346200"/>
                  </a:lnTo>
                  <a:close/>
                </a:path>
                <a:path w="2609215" h="1422400">
                  <a:moveTo>
                    <a:pt x="1706613" y="1333500"/>
                  </a:moveTo>
                  <a:lnTo>
                    <a:pt x="1692721" y="1346200"/>
                  </a:lnTo>
                  <a:lnTo>
                    <a:pt x="1689003" y="1354561"/>
                  </a:lnTo>
                  <a:lnTo>
                    <a:pt x="1692156" y="1358900"/>
                  </a:lnTo>
                  <a:lnTo>
                    <a:pt x="1844237" y="1358900"/>
                  </a:lnTo>
                  <a:lnTo>
                    <a:pt x="1838253" y="1346200"/>
                  </a:lnTo>
                  <a:lnTo>
                    <a:pt x="1710102" y="1346200"/>
                  </a:lnTo>
                  <a:lnTo>
                    <a:pt x="1706613" y="1333500"/>
                  </a:lnTo>
                  <a:close/>
                </a:path>
                <a:path w="2609215" h="1422400">
                  <a:moveTo>
                    <a:pt x="1865855" y="1346200"/>
                  </a:moveTo>
                  <a:lnTo>
                    <a:pt x="1853106" y="1346200"/>
                  </a:lnTo>
                  <a:lnTo>
                    <a:pt x="1844237" y="1358900"/>
                  </a:lnTo>
                  <a:lnTo>
                    <a:pt x="1850970" y="1358900"/>
                  </a:lnTo>
                  <a:lnTo>
                    <a:pt x="1865855" y="1346200"/>
                  </a:lnTo>
                  <a:close/>
                </a:path>
                <a:path w="2609215" h="1422400">
                  <a:moveTo>
                    <a:pt x="714931" y="1333500"/>
                  </a:moveTo>
                  <a:lnTo>
                    <a:pt x="690886" y="1333500"/>
                  </a:lnTo>
                  <a:lnTo>
                    <a:pt x="698489" y="1346200"/>
                  </a:lnTo>
                  <a:lnTo>
                    <a:pt x="717581" y="1346200"/>
                  </a:lnTo>
                  <a:lnTo>
                    <a:pt x="714931" y="1333500"/>
                  </a:lnTo>
                  <a:close/>
                </a:path>
                <a:path w="2609215" h="1422400">
                  <a:moveTo>
                    <a:pt x="864042" y="1333500"/>
                  </a:moveTo>
                  <a:lnTo>
                    <a:pt x="795314" y="1333500"/>
                  </a:lnTo>
                  <a:lnTo>
                    <a:pt x="793981" y="1346200"/>
                  </a:lnTo>
                  <a:lnTo>
                    <a:pt x="858830" y="1346200"/>
                  </a:lnTo>
                  <a:lnTo>
                    <a:pt x="864042" y="1333500"/>
                  </a:lnTo>
                  <a:close/>
                </a:path>
                <a:path w="2609215" h="1422400">
                  <a:moveTo>
                    <a:pt x="870387" y="1334789"/>
                  </a:moveTo>
                  <a:lnTo>
                    <a:pt x="865189" y="1346200"/>
                  </a:lnTo>
                  <a:lnTo>
                    <a:pt x="883581" y="1346200"/>
                  </a:lnTo>
                  <a:lnTo>
                    <a:pt x="870387" y="1334789"/>
                  </a:lnTo>
                  <a:close/>
                </a:path>
                <a:path w="2609215" h="1422400">
                  <a:moveTo>
                    <a:pt x="1721741" y="1333500"/>
                  </a:moveTo>
                  <a:lnTo>
                    <a:pt x="1717398" y="1333500"/>
                  </a:lnTo>
                  <a:lnTo>
                    <a:pt x="1710102" y="1346200"/>
                  </a:lnTo>
                  <a:lnTo>
                    <a:pt x="1716372" y="1346200"/>
                  </a:lnTo>
                  <a:lnTo>
                    <a:pt x="1721741" y="1333500"/>
                  </a:lnTo>
                  <a:close/>
                </a:path>
                <a:path w="2609215" h="1422400">
                  <a:moveTo>
                    <a:pt x="1744968" y="1333500"/>
                  </a:moveTo>
                  <a:lnTo>
                    <a:pt x="1724770" y="1333500"/>
                  </a:lnTo>
                  <a:lnTo>
                    <a:pt x="1729794" y="1346200"/>
                  </a:lnTo>
                  <a:lnTo>
                    <a:pt x="1744924" y="1333993"/>
                  </a:lnTo>
                  <a:lnTo>
                    <a:pt x="1744968" y="1333500"/>
                  </a:lnTo>
                  <a:close/>
                </a:path>
                <a:path w="2609215" h="1422400">
                  <a:moveTo>
                    <a:pt x="1757711" y="1333500"/>
                  </a:moveTo>
                  <a:lnTo>
                    <a:pt x="1745535" y="1333500"/>
                  </a:lnTo>
                  <a:lnTo>
                    <a:pt x="1744924" y="1333993"/>
                  </a:lnTo>
                  <a:lnTo>
                    <a:pt x="1743826" y="1346200"/>
                  </a:lnTo>
                  <a:lnTo>
                    <a:pt x="1755326" y="1346200"/>
                  </a:lnTo>
                  <a:lnTo>
                    <a:pt x="1757711" y="1333500"/>
                  </a:lnTo>
                  <a:close/>
                </a:path>
                <a:path w="2609215" h="1422400">
                  <a:moveTo>
                    <a:pt x="1889529" y="1333500"/>
                  </a:moveTo>
                  <a:lnTo>
                    <a:pt x="1759808" y="1333500"/>
                  </a:lnTo>
                  <a:lnTo>
                    <a:pt x="1755326" y="1346200"/>
                  </a:lnTo>
                  <a:lnTo>
                    <a:pt x="1897121" y="1346200"/>
                  </a:lnTo>
                  <a:lnTo>
                    <a:pt x="1889529" y="1333500"/>
                  </a:lnTo>
                  <a:close/>
                </a:path>
                <a:path w="2609215" h="1422400">
                  <a:moveTo>
                    <a:pt x="1913843" y="1333500"/>
                  </a:moveTo>
                  <a:lnTo>
                    <a:pt x="1897068" y="1333500"/>
                  </a:lnTo>
                  <a:lnTo>
                    <a:pt x="1897121" y="1346200"/>
                  </a:lnTo>
                  <a:lnTo>
                    <a:pt x="1910948" y="1346200"/>
                  </a:lnTo>
                  <a:lnTo>
                    <a:pt x="1913843" y="1333500"/>
                  </a:lnTo>
                  <a:close/>
                </a:path>
                <a:path w="2609215" h="1422400">
                  <a:moveTo>
                    <a:pt x="870974" y="1333500"/>
                  </a:moveTo>
                  <a:lnTo>
                    <a:pt x="868895" y="1333500"/>
                  </a:lnTo>
                  <a:lnTo>
                    <a:pt x="870387" y="1334789"/>
                  </a:lnTo>
                  <a:lnTo>
                    <a:pt x="870974" y="1333500"/>
                  </a:lnTo>
                  <a:close/>
                </a:path>
                <a:path w="2609215" h="1422400">
                  <a:moveTo>
                    <a:pt x="684561" y="1320800"/>
                  </a:moveTo>
                  <a:lnTo>
                    <a:pt x="651117" y="1320800"/>
                  </a:lnTo>
                  <a:lnTo>
                    <a:pt x="662619" y="1333500"/>
                  </a:lnTo>
                  <a:lnTo>
                    <a:pt x="678294" y="1333500"/>
                  </a:lnTo>
                  <a:lnTo>
                    <a:pt x="684561" y="1320800"/>
                  </a:lnTo>
                  <a:close/>
                </a:path>
                <a:path w="2609215" h="1422400">
                  <a:moveTo>
                    <a:pt x="783883" y="1320800"/>
                  </a:moveTo>
                  <a:lnTo>
                    <a:pt x="684561" y="1320800"/>
                  </a:lnTo>
                  <a:lnTo>
                    <a:pt x="686058" y="1333500"/>
                  </a:lnTo>
                  <a:lnTo>
                    <a:pt x="795157" y="1333500"/>
                  </a:lnTo>
                  <a:lnTo>
                    <a:pt x="783883" y="1320800"/>
                  </a:lnTo>
                  <a:close/>
                </a:path>
                <a:path w="2609215" h="1422400">
                  <a:moveTo>
                    <a:pt x="831854" y="1320800"/>
                  </a:moveTo>
                  <a:lnTo>
                    <a:pt x="816934" y="1320800"/>
                  </a:lnTo>
                  <a:lnTo>
                    <a:pt x="799176" y="1333500"/>
                  </a:lnTo>
                  <a:lnTo>
                    <a:pt x="823457" y="1333500"/>
                  </a:lnTo>
                  <a:lnTo>
                    <a:pt x="831854" y="1320800"/>
                  </a:lnTo>
                  <a:close/>
                </a:path>
                <a:path w="2609215" h="1422400">
                  <a:moveTo>
                    <a:pt x="840880" y="1320800"/>
                  </a:moveTo>
                  <a:lnTo>
                    <a:pt x="836587" y="1333500"/>
                  </a:lnTo>
                  <a:lnTo>
                    <a:pt x="844744" y="1333500"/>
                  </a:lnTo>
                  <a:lnTo>
                    <a:pt x="840880" y="1320800"/>
                  </a:lnTo>
                  <a:close/>
                </a:path>
                <a:path w="2609215" h="1422400">
                  <a:moveTo>
                    <a:pt x="1789647" y="1320800"/>
                  </a:moveTo>
                  <a:lnTo>
                    <a:pt x="1777357" y="1333500"/>
                  </a:lnTo>
                  <a:lnTo>
                    <a:pt x="1792441" y="1333500"/>
                  </a:lnTo>
                  <a:lnTo>
                    <a:pt x="1789647" y="1320800"/>
                  </a:lnTo>
                  <a:close/>
                </a:path>
                <a:path w="2609215" h="1422400">
                  <a:moveTo>
                    <a:pt x="1803636" y="1320800"/>
                  </a:moveTo>
                  <a:lnTo>
                    <a:pt x="1797008" y="1320800"/>
                  </a:lnTo>
                  <a:lnTo>
                    <a:pt x="1798422" y="1333500"/>
                  </a:lnTo>
                  <a:lnTo>
                    <a:pt x="1803636" y="1320800"/>
                  </a:lnTo>
                  <a:close/>
                </a:path>
                <a:path w="2609215" h="1422400">
                  <a:moveTo>
                    <a:pt x="1853509" y="1320800"/>
                  </a:moveTo>
                  <a:lnTo>
                    <a:pt x="1817688" y="1320800"/>
                  </a:lnTo>
                  <a:lnTo>
                    <a:pt x="1806009" y="1333500"/>
                  </a:lnTo>
                  <a:lnTo>
                    <a:pt x="1852661" y="1333500"/>
                  </a:lnTo>
                  <a:lnTo>
                    <a:pt x="1853509" y="1320800"/>
                  </a:lnTo>
                  <a:close/>
                </a:path>
                <a:path w="2609215" h="1422400">
                  <a:moveTo>
                    <a:pt x="1957123" y="1320800"/>
                  </a:moveTo>
                  <a:lnTo>
                    <a:pt x="1853509" y="1320800"/>
                  </a:lnTo>
                  <a:lnTo>
                    <a:pt x="1852661" y="1333500"/>
                  </a:lnTo>
                  <a:lnTo>
                    <a:pt x="1945653" y="1333500"/>
                  </a:lnTo>
                  <a:lnTo>
                    <a:pt x="1957123" y="1320800"/>
                  </a:lnTo>
                  <a:close/>
                </a:path>
                <a:path w="2609215" h="1422400">
                  <a:moveTo>
                    <a:pt x="596459" y="1308100"/>
                  </a:moveTo>
                  <a:lnTo>
                    <a:pt x="586082" y="1308100"/>
                  </a:lnTo>
                  <a:lnTo>
                    <a:pt x="586229" y="1320800"/>
                  </a:lnTo>
                  <a:lnTo>
                    <a:pt x="596459" y="1308100"/>
                  </a:lnTo>
                  <a:close/>
                </a:path>
                <a:path w="2609215" h="1422400">
                  <a:moveTo>
                    <a:pt x="687345" y="1308100"/>
                  </a:moveTo>
                  <a:lnTo>
                    <a:pt x="616075" y="1308100"/>
                  </a:lnTo>
                  <a:lnTo>
                    <a:pt x="618542" y="1320800"/>
                  </a:lnTo>
                  <a:lnTo>
                    <a:pt x="697262" y="1320800"/>
                  </a:lnTo>
                  <a:lnTo>
                    <a:pt x="687345" y="1308100"/>
                  </a:lnTo>
                  <a:close/>
                </a:path>
                <a:path w="2609215" h="1422400">
                  <a:moveTo>
                    <a:pt x="729406" y="1308100"/>
                  </a:moveTo>
                  <a:lnTo>
                    <a:pt x="703525" y="1308100"/>
                  </a:lnTo>
                  <a:lnTo>
                    <a:pt x="716573" y="1320800"/>
                  </a:lnTo>
                  <a:lnTo>
                    <a:pt x="743716" y="1320800"/>
                  </a:lnTo>
                  <a:lnTo>
                    <a:pt x="729406" y="1308100"/>
                  </a:lnTo>
                  <a:close/>
                </a:path>
                <a:path w="2609215" h="1422400">
                  <a:moveTo>
                    <a:pt x="755793" y="1309332"/>
                  </a:moveTo>
                  <a:lnTo>
                    <a:pt x="743716" y="1320800"/>
                  </a:lnTo>
                  <a:lnTo>
                    <a:pt x="751595" y="1320800"/>
                  </a:lnTo>
                  <a:lnTo>
                    <a:pt x="755793" y="1309332"/>
                  </a:lnTo>
                  <a:close/>
                </a:path>
                <a:path w="2609215" h="1422400">
                  <a:moveTo>
                    <a:pt x="780757" y="1308100"/>
                  </a:moveTo>
                  <a:lnTo>
                    <a:pt x="778491" y="1308100"/>
                  </a:lnTo>
                  <a:lnTo>
                    <a:pt x="782334" y="1320800"/>
                  </a:lnTo>
                  <a:lnTo>
                    <a:pt x="780757" y="1308100"/>
                  </a:lnTo>
                  <a:close/>
                </a:path>
                <a:path w="2609215" h="1422400">
                  <a:moveTo>
                    <a:pt x="1836368" y="1308100"/>
                  </a:moveTo>
                  <a:lnTo>
                    <a:pt x="1826020" y="1320800"/>
                  </a:lnTo>
                  <a:lnTo>
                    <a:pt x="1830938" y="1320800"/>
                  </a:lnTo>
                  <a:lnTo>
                    <a:pt x="1836368" y="1308100"/>
                  </a:lnTo>
                  <a:close/>
                </a:path>
                <a:path w="2609215" h="1422400">
                  <a:moveTo>
                    <a:pt x="1844442" y="1308100"/>
                  </a:moveTo>
                  <a:lnTo>
                    <a:pt x="1834823" y="1320800"/>
                  </a:lnTo>
                  <a:lnTo>
                    <a:pt x="1843964" y="1320800"/>
                  </a:lnTo>
                  <a:lnTo>
                    <a:pt x="1844442" y="1308100"/>
                  </a:lnTo>
                  <a:close/>
                </a:path>
                <a:path w="2609215" h="1422400">
                  <a:moveTo>
                    <a:pt x="1859624" y="1308100"/>
                  </a:moveTo>
                  <a:lnTo>
                    <a:pt x="1848180" y="1308100"/>
                  </a:lnTo>
                  <a:lnTo>
                    <a:pt x="1843997" y="1320800"/>
                  </a:lnTo>
                  <a:lnTo>
                    <a:pt x="1858081" y="1320800"/>
                  </a:lnTo>
                  <a:lnTo>
                    <a:pt x="1859624" y="1308100"/>
                  </a:lnTo>
                  <a:close/>
                </a:path>
                <a:path w="2609215" h="1422400">
                  <a:moveTo>
                    <a:pt x="1975449" y="1308100"/>
                  </a:moveTo>
                  <a:lnTo>
                    <a:pt x="1868871" y="1308100"/>
                  </a:lnTo>
                  <a:lnTo>
                    <a:pt x="1864760" y="1320800"/>
                  </a:lnTo>
                  <a:lnTo>
                    <a:pt x="1970999" y="1320800"/>
                  </a:lnTo>
                  <a:lnTo>
                    <a:pt x="1975449" y="1308100"/>
                  </a:lnTo>
                  <a:close/>
                </a:path>
                <a:path w="2609215" h="1422400">
                  <a:moveTo>
                    <a:pt x="2008575" y="1308100"/>
                  </a:moveTo>
                  <a:lnTo>
                    <a:pt x="1986856" y="1308100"/>
                  </a:lnTo>
                  <a:lnTo>
                    <a:pt x="1974086" y="1320800"/>
                  </a:lnTo>
                  <a:lnTo>
                    <a:pt x="1989031" y="1320800"/>
                  </a:lnTo>
                  <a:lnTo>
                    <a:pt x="2008575" y="1308100"/>
                  </a:lnTo>
                  <a:close/>
                </a:path>
                <a:path w="2609215" h="1422400">
                  <a:moveTo>
                    <a:pt x="757091" y="1308100"/>
                  </a:moveTo>
                  <a:lnTo>
                    <a:pt x="756244" y="1308100"/>
                  </a:lnTo>
                  <a:lnTo>
                    <a:pt x="755793" y="1309332"/>
                  </a:lnTo>
                  <a:lnTo>
                    <a:pt x="757091" y="1308100"/>
                  </a:lnTo>
                  <a:close/>
                </a:path>
                <a:path w="2609215" h="1422400">
                  <a:moveTo>
                    <a:pt x="695228" y="1282700"/>
                  </a:moveTo>
                  <a:lnTo>
                    <a:pt x="686727" y="1282700"/>
                  </a:lnTo>
                  <a:lnTo>
                    <a:pt x="681483" y="1295400"/>
                  </a:lnTo>
                  <a:lnTo>
                    <a:pt x="557622" y="1295400"/>
                  </a:lnTo>
                  <a:lnTo>
                    <a:pt x="578645" y="1308100"/>
                  </a:lnTo>
                  <a:lnTo>
                    <a:pt x="696742" y="1308100"/>
                  </a:lnTo>
                  <a:lnTo>
                    <a:pt x="701681" y="1295400"/>
                  </a:lnTo>
                  <a:lnTo>
                    <a:pt x="695228" y="1282700"/>
                  </a:lnTo>
                  <a:close/>
                </a:path>
                <a:path w="2609215" h="1422400">
                  <a:moveTo>
                    <a:pt x="718766" y="1295400"/>
                  </a:moveTo>
                  <a:lnTo>
                    <a:pt x="705328" y="1308100"/>
                  </a:lnTo>
                  <a:lnTo>
                    <a:pt x="728381" y="1308100"/>
                  </a:lnTo>
                  <a:lnTo>
                    <a:pt x="718766" y="1295400"/>
                  </a:lnTo>
                  <a:close/>
                </a:path>
                <a:path w="2609215" h="1422400">
                  <a:moveTo>
                    <a:pt x="1877854" y="1295400"/>
                  </a:moveTo>
                  <a:lnTo>
                    <a:pt x="1864026" y="1308100"/>
                  </a:lnTo>
                  <a:lnTo>
                    <a:pt x="1883446" y="1308100"/>
                  </a:lnTo>
                  <a:lnTo>
                    <a:pt x="1877854" y="1295400"/>
                  </a:lnTo>
                  <a:close/>
                </a:path>
                <a:path w="2609215" h="1422400">
                  <a:moveTo>
                    <a:pt x="1893246" y="1295400"/>
                  </a:moveTo>
                  <a:lnTo>
                    <a:pt x="1886127" y="1308100"/>
                  </a:lnTo>
                  <a:lnTo>
                    <a:pt x="1889793" y="1308100"/>
                  </a:lnTo>
                  <a:lnTo>
                    <a:pt x="1893246" y="1295400"/>
                  </a:lnTo>
                  <a:close/>
                </a:path>
                <a:path w="2609215" h="1422400">
                  <a:moveTo>
                    <a:pt x="1921689" y="1295400"/>
                  </a:moveTo>
                  <a:lnTo>
                    <a:pt x="1904325" y="1295400"/>
                  </a:lnTo>
                  <a:lnTo>
                    <a:pt x="1895362" y="1308100"/>
                  </a:lnTo>
                  <a:lnTo>
                    <a:pt x="1918230" y="1308100"/>
                  </a:lnTo>
                  <a:lnTo>
                    <a:pt x="1921689" y="1295400"/>
                  </a:lnTo>
                  <a:close/>
                </a:path>
                <a:path w="2609215" h="1422400">
                  <a:moveTo>
                    <a:pt x="2030321" y="1295400"/>
                  </a:moveTo>
                  <a:lnTo>
                    <a:pt x="1921689" y="1295400"/>
                  </a:lnTo>
                  <a:lnTo>
                    <a:pt x="1921666" y="1308100"/>
                  </a:lnTo>
                  <a:lnTo>
                    <a:pt x="2033213" y="1308100"/>
                  </a:lnTo>
                  <a:lnTo>
                    <a:pt x="2030321" y="1295400"/>
                  </a:lnTo>
                  <a:close/>
                </a:path>
                <a:path w="2609215" h="1422400">
                  <a:moveTo>
                    <a:pt x="2037177" y="1295400"/>
                  </a:moveTo>
                  <a:lnTo>
                    <a:pt x="2030321" y="1295400"/>
                  </a:lnTo>
                  <a:lnTo>
                    <a:pt x="2035103" y="1308100"/>
                  </a:lnTo>
                  <a:lnTo>
                    <a:pt x="2037177" y="1295400"/>
                  </a:lnTo>
                  <a:close/>
                </a:path>
                <a:path w="2609215" h="1422400">
                  <a:moveTo>
                    <a:pt x="549521" y="1282700"/>
                  </a:moveTo>
                  <a:lnTo>
                    <a:pt x="524408" y="1282700"/>
                  </a:lnTo>
                  <a:lnTo>
                    <a:pt x="539110" y="1295400"/>
                  </a:lnTo>
                  <a:lnTo>
                    <a:pt x="546816" y="1295400"/>
                  </a:lnTo>
                  <a:lnTo>
                    <a:pt x="549521" y="1282700"/>
                  </a:lnTo>
                  <a:close/>
                </a:path>
                <a:path w="2609215" h="1422400">
                  <a:moveTo>
                    <a:pt x="564949" y="1282700"/>
                  </a:moveTo>
                  <a:lnTo>
                    <a:pt x="549521" y="1282700"/>
                  </a:lnTo>
                  <a:lnTo>
                    <a:pt x="558219" y="1295400"/>
                  </a:lnTo>
                  <a:lnTo>
                    <a:pt x="563786" y="1295400"/>
                  </a:lnTo>
                  <a:lnTo>
                    <a:pt x="564949" y="1282700"/>
                  </a:lnTo>
                  <a:close/>
                </a:path>
                <a:path w="2609215" h="1422400">
                  <a:moveTo>
                    <a:pt x="585845" y="1282700"/>
                  </a:moveTo>
                  <a:lnTo>
                    <a:pt x="568213" y="1282700"/>
                  </a:lnTo>
                  <a:lnTo>
                    <a:pt x="568292" y="1295400"/>
                  </a:lnTo>
                  <a:lnTo>
                    <a:pt x="589511" y="1295400"/>
                  </a:lnTo>
                  <a:lnTo>
                    <a:pt x="585845" y="1282700"/>
                  </a:lnTo>
                  <a:close/>
                </a:path>
                <a:path w="2609215" h="1422400">
                  <a:moveTo>
                    <a:pt x="661108" y="1282700"/>
                  </a:moveTo>
                  <a:lnTo>
                    <a:pt x="593422" y="1282700"/>
                  </a:lnTo>
                  <a:lnTo>
                    <a:pt x="595133" y="1295400"/>
                  </a:lnTo>
                  <a:lnTo>
                    <a:pt x="666824" y="1295400"/>
                  </a:lnTo>
                  <a:lnTo>
                    <a:pt x="661108" y="1282700"/>
                  </a:lnTo>
                  <a:close/>
                </a:path>
                <a:path w="2609215" h="1422400">
                  <a:moveTo>
                    <a:pt x="673001" y="1282700"/>
                  </a:moveTo>
                  <a:lnTo>
                    <a:pt x="668105" y="1282700"/>
                  </a:lnTo>
                  <a:lnTo>
                    <a:pt x="672958" y="1295400"/>
                  </a:lnTo>
                  <a:lnTo>
                    <a:pt x="677832" y="1295400"/>
                  </a:lnTo>
                  <a:lnTo>
                    <a:pt x="673001" y="1282700"/>
                  </a:lnTo>
                  <a:close/>
                </a:path>
                <a:path w="2609215" h="1422400">
                  <a:moveTo>
                    <a:pt x="1934454" y="1283498"/>
                  </a:moveTo>
                  <a:lnTo>
                    <a:pt x="1925104" y="1295400"/>
                  </a:lnTo>
                  <a:lnTo>
                    <a:pt x="1943312" y="1295400"/>
                  </a:lnTo>
                  <a:lnTo>
                    <a:pt x="1934454" y="1283498"/>
                  </a:lnTo>
                  <a:close/>
                </a:path>
                <a:path w="2609215" h="1422400">
                  <a:moveTo>
                    <a:pt x="1950746" y="1282700"/>
                  </a:moveTo>
                  <a:lnTo>
                    <a:pt x="1942857" y="1282700"/>
                  </a:lnTo>
                  <a:lnTo>
                    <a:pt x="1945471" y="1295400"/>
                  </a:lnTo>
                  <a:lnTo>
                    <a:pt x="1950746" y="1282700"/>
                  </a:lnTo>
                  <a:close/>
                </a:path>
                <a:path w="2609215" h="1422400">
                  <a:moveTo>
                    <a:pt x="2066303" y="1282700"/>
                  </a:moveTo>
                  <a:lnTo>
                    <a:pt x="1957077" y="1282700"/>
                  </a:lnTo>
                  <a:lnTo>
                    <a:pt x="1953522" y="1295400"/>
                  </a:lnTo>
                  <a:lnTo>
                    <a:pt x="2061921" y="1295400"/>
                  </a:lnTo>
                  <a:lnTo>
                    <a:pt x="2066303" y="1282700"/>
                  </a:lnTo>
                  <a:close/>
                </a:path>
                <a:path w="2609215" h="1422400">
                  <a:moveTo>
                    <a:pt x="1935081" y="1282700"/>
                  </a:moveTo>
                  <a:lnTo>
                    <a:pt x="1933860" y="1282700"/>
                  </a:lnTo>
                  <a:lnTo>
                    <a:pt x="1934454" y="1283498"/>
                  </a:lnTo>
                  <a:lnTo>
                    <a:pt x="1935081" y="1282700"/>
                  </a:lnTo>
                  <a:close/>
                </a:path>
                <a:path w="2609215" h="1422400">
                  <a:moveTo>
                    <a:pt x="553989" y="1257300"/>
                  </a:moveTo>
                  <a:lnTo>
                    <a:pt x="497123" y="1257300"/>
                  </a:lnTo>
                  <a:lnTo>
                    <a:pt x="503884" y="1270000"/>
                  </a:lnTo>
                  <a:lnTo>
                    <a:pt x="508189" y="1282700"/>
                  </a:lnTo>
                  <a:lnTo>
                    <a:pt x="621348" y="1282700"/>
                  </a:lnTo>
                  <a:lnTo>
                    <a:pt x="615586" y="1270000"/>
                  </a:lnTo>
                  <a:lnTo>
                    <a:pt x="552690" y="1270000"/>
                  </a:lnTo>
                  <a:lnTo>
                    <a:pt x="553989" y="1257300"/>
                  </a:lnTo>
                  <a:close/>
                </a:path>
                <a:path w="2609215" h="1422400">
                  <a:moveTo>
                    <a:pt x="628980" y="1270000"/>
                  </a:moveTo>
                  <a:lnTo>
                    <a:pt x="620590" y="1270000"/>
                  </a:lnTo>
                  <a:lnTo>
                    <a:pt x="621348" y="1282700"/>
                  </a:lnTo>
                  <a:lnTo>
                    <a:pt x="629659" y="1282700"/>
                  </a:lnTo>
                  <a:lnTo>
                    <a:pt x="628980" y="1270000"/>
                  </a:lnTo>
                  <a:close/>
                </a:path>
                <a:path w="2609215" h="1422400">
                  <a:moveTo>
                    <a:pt x="1973129" y="1270000"/>
                  </a:moveTo>
                  <a:lnTo>
                    <a:pt x="1960225" y="1270000"/>
                  </a:lnTo>
                  <a:lnTo>
                    <a:pt x="1946658" y="1282700"/>
                  </a:lnTo>
                  <a:lnTo>
                    <a:pt x="1966968" y="1282700"/>
                  </a:lnTo>
                  <a:lnTo>
                    <a:pt x="1973129" y="1270000"/>
                  </a:lnTo>
                  <a:close/>
                </a:path>
                <a:path w="2609215" h="1422400">
                  <a:moveTo>
                    <a:pt x="1973168" y="1282456"/>
                  </a:moveTo>
                  <a:lnTo>
                    <a:pt x="1972938" y="1282700"/>
                  </a:lnTo>
                  <a:lnTo>
                    <a:pt x="1973168" y="1282456"/>
                  </a:lnTo>
                  <a:close/>
                </a:path>
                <a:path w="2609215" h="1422400">
                  <a:moveTo>
                    <a:pt x="2019695" y="1270000"/>
                  </a:moveTo>
                  <a:lnTo>
                    <a:pt x="2009549" y="1270000"/>
                  </a:lnTo>
                  <a:lnTo>
                    <a:pt x="1990851" y="1282700"/>
                  </a:lnTo>
                  <a:lnTo>
                    <a:pt x="2018876" y="1282700"/>
                  </a:lnTo>
                  <a:lnTo>
                    <a:pt x="2019695" y="1270000"/>
                  </a:lnTo>
                  <a:close/>
                </a:path>
                <a:path w="2609215" h="1422400">
                  <a:moveTo>
                    <a:pt x="2083924" y="1270000"/>
                  </a:moveTo>
                  <a:lnTo>
                    <a:pt x="2034692" y="1270000"/>
                  </a:lnTo>
                  <a:lnTo>
                    <a:pt x="2032383" y="1282700"/>
                  </a:lnTo>
                  <a:lnTo>
                    <a:pt x="2084128" y="1282700"/>
                  </a:lnTo>
                  <a:lnTo>
                    <a:pt x="2083924" y="1270000"/>
                  </a:lnTo>
                  <a:close/>
                </a:path>
                <a:path w="2609215" h="1422400">
                  <a:moveTo>
                    <a:pt x="2107598" y="1270000"/>
                  </a:moveTo>
                  <a:lnTo>
                    <a:pt x="2094015" y="1270000"/>
                  </a:lnTo>
                  <a:lnTo>
                    <a:pt x="2101839" y="1282700"/>
                  </a:lnTo>
                  <a:lnTo>
                    <a:pt x="2107598" y="1270000"/>
                  </a:lnTo>
                  <a:close/>
                </a:path>
                <a:path w="2609215" h="1422400">
                  <a:moveTo>
                    <a:pt x="1984929" y="1270000"/>
                  </a:moveTo>
                  <a:lnTo>
                    <a:pt x="1979172" y="1270000"/>
                  </a:lnTo>
                  <a:lnTo>
                    <a:pt x="1973168" y="1282456"/>
                  </a:lnTo>
                  <a:lnTo>
                    <a:pt x="1984929" y="1270000"/>
                  </a:lnTo>
                  <a:close/>
                </a:path>
                <a:path w="2609215" h="1422400">
                  <a:moveTo>
                    <a:pt x="577335" y="1257300"/>
                  </a:moveTo>
                  <a:lnTo>
                    <a:pt x="557092" y="1257300"/>
                  </a:lnTo>
                  <a:lnTo>
                    <a:pt x="556011" y="1270000"/>
                  </a:lnTo>
                  <a:lnTo>
                    <a:pt x="578637" y="1270000"/>
                  </a:lnTo>
                  <a:lnTo>
                    <a:pt x="577335" y="1257300"/>
                  </a:lnTo>
                  <a:close/>
                </a:path>
                <a:path w="2609215" h="1422400">
                  <a:moveTo>
                    <a:pt x="601944" y="1257300"/>
                  </a:moveTo>
                  <a:lnTo>
                    <a:pt x="591872" y="1257300"/>
                  </a:lnTo>
                  <a:lnTo>
                    <a:pt x="599289" y="1270000"/>
                  </a:lnTo>
                  <a:lnTo>
                    <a:pt x="606867" y="1270000"/>
                  </a:lnTo>
                  <a:lnTo>
                    <a:pt x="606834" y="1268100"/>
                  </a:lnTo>
                  <a:lnTo>
                    <a:pt x="601944" y="1257300"/>
                  </a:lnTo>
                  <a:close/>
                </a:path>
                <a:path w="2609215" h="1422400">
                  <a:moveTo>
                    <a:pt x="607389" y="1269326"/>
                  </a:moveTo>
                  <a:lnTo>
                    <a:pt x="606867" y="1270000"/>
                  </a:lnTo>
                  <a:lnTo>
                    <a:pt x="607694" y="1270000"/>
                  </a:lnTo>
                  <a:lnTo>
                    <a:pt x="607389" y="1269326"/>
                  </a:lnTo>
                  <a:close/>
                </a:path>
                <a:path w="2609215" h="1422400">
                  <a:moveTo>
                    <a:pt x="1994939" y="1257300"/>
                  </a:moveTo>
                  <a:lnTo>
                    <a:pt x="1989715" y="1270000"/>
                  </a:lnTo>
                  <a:lnTo>
                    <a:pt x="1994635" y="1270000"/>
                  </a:lnTo>
                  <a:lnTo>
                    <a:pt x="1994939" y="1257300"/>
                  </a:lnTo>
                  <a:close/>
                </a:path>
                <a:path w="2609215" h="1422400">
                  <a:moveTo>
                    <a:pt x="2099366" y="1257300"/>
                  </a:moveTo>
                  <a:lnTo>
                    <a:pt x="2007277" y="1257300"/>
                  </a:lnTo>
                  <a:lnTo>
                    <a:pt x="1999913" y="1270000"/>
                  </a:lnTo>
                  <a:lnTo>
                    <a:pt x="2107903" y="1270000"/>
                  </a:lnTo>
                  <a:lnTo>
                    <a:pt x="2099366" y="1257300"/>
                  </a:lnTo>
                  <a:close/>
                </a:path>
                <a:path w="2609215" h="1422400">
                  <a:moveTo>
                    <a:pt x="2173643" y="1231900"/>
                  </a:moveTo>
                  <a:lnTo>
                    <a:pt x="2102044" y="1231900"/>
                  </a:lnTo>
                  <a:lnTo>
                    <a:pt x="2105510" y="1244600"/>
                  </a:lnTo>
                  <a:lnTo>
                    <a:pt x="2105673" y="1251369"/>
                  </a:lnTo>
                  <a:lnTo>
                    <a:pt x="2108056" y="1257300"/>
                  </a:lnTo>
                  <a:lnTo>
                    <a:pt x="2120098" y="1270000"/>
                  </a:lnTo>
                  <a:lnTo>
                    <a:pt x="2127449" y="1270000"/>
                  </a:lnTo>
                  <a:lnTo>
                    <a:pt x="2131909" y="1257300"/>
                  </a:lnTo>
                  <a:lnTo>
                    <a:pt x="2145439" y="1257300"/>
                  </a:lnTo>
                  <a:lnTo>
                    <a:pt x="2145343" y="1244600"/>
                  </a:lnTo>
                  <a:lnTo>
                    <a:pt x="2164704" y="1244600"/>
                  </a:lnTo>
                  <a:lnTo>
                    <a:pt x="2173643" y="1231900"/>
                  </a:lnTo>
                  <a:close/>
                </a:path>
                <a:path w="2609215" h="1422400">
                  <a:moveTo>
                    <a:pt x="616720" y="1257300"/>
                  </a:moveTo>
                  <a:lnTo>
                    <a:pt x="606647" y="1257300"/>
                  </a:lnTo>
                  <a:lnTo>
                    <a:pt x="606834" y="1268100"/>
                  </a:lnTo>
                  <a:lnTo>
                    <a:pt x="607389" y="1269326"/>
                  </a:lnTo>
                  <a:lnTo>
                    <a:pt x="616720" y="1257300"/>
                  </a:lnTo>
                  <a:close/>
                </a:path>
                <a:path w="2609215" h="1422400">
                  <a:moveTo>
                    <a:pt x="560292" y="1244600"/>
                  </a:moveTo>
                  <a:lnTo>
                    <a:pt x="452767" y="1244600"/>
                  </a:lnTo>
                  <a:lnTo>
                    <a:pt x="449866" y="1257300"/>
                  </a:lnTo>
                  <a:lnTo>
                    <a:pt x="557431" y="1257300"/>
                  </a:lnTo>
                  <a:lnTo>
                    <a:pt x="560292" y="1244600"/>
                  </a:lnTo>
                  <a:close/>
                </a:path>
                <a:path w="2609215" h="1422400">
                  <a:moveTo>
                    <a:pt x="565538" y="1244600"/>
                  </a:moveTo>
                  <a:lnTo>
                    <a:pt x="560292" y="1244600"/>
                  </a:lnTo>
                  <a:lnTo>
                    <a:pt x="567852" y="1257300"/>
                  </a:lnTo>
                  <a:lnTo>
                    <a:pt x="581058" y="1257300"/>
                  </a:lnTo>
                  <a:lnTo>
                    <a:pt x="565538" y="1244600"/>
                  </a:lnTo>
                  <a:close/>
                </a:path>
                <a:path w="2609215" h="1422400">
                  <a:moveTo>
                    <a:pt x="2036612" y="1244600"/>
                  </a:moveTo>
                  <a:lnTo>
                    <a:pt x="2034844" y="1257300"/>
                  </a:lnTo>
                  <a:lnTo>
                    <a:pt x="2043564" y="1257300"/>
                  </a:lnTo>
                  <a:lnTo>
                    <a:pt x="2036612" y="1244600"/>
                  </a:lnTo>
                  <a:close/>
                </a:path>
                <a:path w="2609215" h="1422400">
                  <a:moveTo>
                    <a:pt x="2099635" y="1231900"/>
                  </a:moveTo>
                  <a:lnTo>
                    <a:pt x="2064206" y="1231900"/>
                  </a:lnTo>
                  <a:lnTo>
                    <a:pt x="2059524" y="1244600"/>
                  </a:lnTo>
                  <a:lnTo>
                    <a:pt x="2052325" y="1257300"/>
                  </a:lnTo>
                  <a:lnTo>
                    <a:pt x="2105816" y="1257300"/>
                  </a:lnTo>
                  <a:lnTo>
                    <a:pt x="2105673" y="1251369"/>
                  </a:lnTo>
                  <a:lnTo>
                    <a:pt x="2102953" y="1244600"/>
                  </a:lnTo>
                  <a:lnTo>
                    <a:pt x="2099635" y="1231900"/>
                  </a:lnTo>
                  <a:close/>
                </a:path>
                <a:path w="2609215" h="1422400">
                  <a:moveTo>
                    <a:pt x="2163406" y="1244600"/>
                  </a:moveTo>
                  <a:lnTo>
                    <a:pt x="2150979" y="1244600"/>
                  </a:lnTo>
                  <a:lnTo>
                    <a:pt x="2149164" y="1257300"/>
                  </a:lnTo>
                  <a:lnTo>
                    <a:pt x="2153410" y="1257300"/>
                  </a:lnTo>
                  <a:lnTo>
                    <a:pt x="2163406" y="1244600"/>
                  </a:lnTo>
                  <a:close/>
                </a:path>
                <a:path w="2609215" h="1422400">
                  <a:moveTo>
                    <a:pt x="2102044" y="1231900"/>
                  </a:moveTo>
                  <a:lnTo>
                    <a:pt x="2099635" y="1231900"/>
                  </a:lnTo>
                  <a:lnTo>
                    <a:pt x="2102953" y="1244600"/>
                  </a:lnTo>
                  <a:lnTo>
                    <a:pt x="2105673" y="1251369"/>
                  </a:lnTo>
                  <a:lnTo>
                    <a:pt x="2105510" y="1244600"/>
                  </a:lnTo>
                  <a:lnTo>
                    <a:pt x="2102044" y="1231900"/>
                  </a:lnTo>
                  <a:close/>
                </a:path>
                <a:path w="2609215" h="1422400">
                  <a:moveTo>
                    <a:pt x="494329" y="1231900"/>
                  </a:moveTo>
                  <a:lnTo>
                    <a:pt x="425210" y="1231900"/>
                  </a:lnTo>
                  <a:lnTo>
                    <a:pt x="434375" y="1244600"/>
                  </a:lnTo>
                  <a:lnTo>
                    <a:pt x="498985" y="1244600"/>
                  </a:lnTo>
                  <a:lnTo>
                    <a:pt x="494329" y="1231900"/>
                  </a:lnTo>
                  <a:close/>
                </a:path>
                <a:path w="2609215" h="1422400">
                  <a:moveTo>
                    <a:pt x="510864" y="1231900"/>
                  </a:moveTo>
                  <a:lnTo>
                    <a:pt x="494329" y="1231900"/>
                  </a:lnTo>
                  <a:lnTo>
                    <a:pt x="504145" y="1244600"/>
                  </a:lnTo>
                  <a:lnTo>
                    <a:pt x="515797" y="1244600"/>
                  </a:lnTo>
                  <a:lnTo>
                    <a:pt x="510864" y="1231900"/>
                  </a:lnTo>
                  <a:close/>
                </a:path>
                <a:path w="2609215" h="1422400">
                  <a:moveTo>
                    <a:pt x="529199" y="1232313"/>
                  </a:moveTo>
                  <a:lnTo>
                    <a:pt x="523225" y="1244600"/>
                  </a:lnTo>
                  <a:lnTo>
                    <a:pt x="529152" y="1244600"/>
                  </a:lnTo>
                  <a:lnTo>
                    <a:pt x="529199" y="1232313"/>
                  </a:lnTo>
                  <a:close/>
                </a:path>
                <a:path w="2609215" h="1422400">
                  <a:moveTo>
                    <a:pt x="548635" y="1231900"/>
                  </a:moveTo>
                  <a:lnTo>
                    <a:pt x="543256" y="1231900"/>
                  </a:lnTo>
                  <a:lnTo>
                    <a:pt x="549847" y="1244600"/>
                  </a:lnTo>
                  <a:lnTo>
                    <a:pt x="548635" y="1231900"/>
                  </a:lnTo>
                  <a:close/>
                </a:path>
                <a:path w="2609215" h="1422400">
                  <a:moveTo>
                    <a:pt x="2190078" y="1231900"/>
                  </a:moveTo>
                  <a:lnTo>
                    <a:pt x="2175234" y="1231900"/>
                  </a:lnTo>
                  <a:lnTo>
                    <a:pt x="2176615" y="1244600"/>
                  </a:lnTo>
                  <a:lnTo>
                    <a:pt x="2184923" y="1244600"/>
                  </a:lnTo>
                  <a:lnTo>
                    <a:pt x="2189973" y="1237560"/>
                  </a:lnTo>
                  <a:lnTo>
                    <a:pt x="2190078" y="1231900"/>
                  </a:lnTo>
                  <a:close/>
                </a:path>
                <a:path w="2609215" h="1422400">
                  <a:moveTo>
                    <a:pt x="2194295" y="1231900"/>
                  </a:moveTo>
                  <a:lnTo>
                    <a:pt x="2194033" y="1231900"/>
                  </a:lnTo>
                  <a:lnTo>
                    <a:pt x="2189973" y="1237560"/>
                  </a:lnTo>
                  <a:lnTo>
                    <a:pt x="2189842" y="1244600"/>
                  </a:lnTo>
                  <a:lnTo>
                    <a:pt x="2194295" y="1231900"/>
                  </a:lnTo>
                  <a:close/>
                </a:path>
                <a:path w="2609215" h="1422400">
                  <a:moveTo>
                    <a:pt x="529400" y="1231900"/>
                  </a:moveTo>
                  <a:lnTo>
                    <a:pt x="529200" y="1231900"/>
                  </a:lnTo>
                  <a:lnTo>
                    <a:pt x="529199" y="1232313"/>
                  </a:lnTo>
                  <a:lnTo>
                    <a:pt x="529400" y="1231900"/>
                  </a:lnTo>
                  <a:close/>
                </a:path>
                <a:path w="2609215" h="1422400">
                  <a:moveTo>
                    <a:pt x="504552" y="1219200"/>
                  </a:moveTo>
                  <a:lnTo>
                    <a:pt x="396356" y="1219200"/>
                  </a:lnTo>
                  <a:lnTo>
                    <a:pt x="410998" y="1231900"/>
                  </a:lnTo>
                  <a:lnTo>
                    <a:pt x="496409" y="1231900"/>
                  </a:lnTo>
                  <a:lnTo>
                    <a:pt x="504552" y="1219200"/>
                  </a:lnTo>
                  <a:close/>
                </a:path>
                <a:path w="2609215" h="1422400">
                  <a:moveTo>
                    <a:pt x="523445" y="1219200"/>
                  </a:moveTo>
                  <a:lnTo>
                    <a:pt x="514276" y="1219200"/>
                  </a:lnTo>
                  <a:lnTo>
                    <a:pt x="517394" y="1231900"/>
                  </a:lnTo>
                  <a:lnTo>
                    <a:pt x="523538" y="1231900"/>
                  </a:lnTo>
                  <a:lnTo>
                    <a:pt x="523445" y="1219200"/>
                  </a:lnTo>
                  <a:close/>
                </a:path>
                <a:path w="2609215" h="1422400">
                  <a:moveTo>
                    <a:pt x="2077450" y="1219200"/>
                  </a:moveTo>
                  <a:lnTo>
                    <a:pt x="2073586" y="1231900"/>
                  </a:lnTo>
                  <a:lnTo>
                    <a:pt x="2078853" y="1231900"/>
                  </a:lnTo>
                  <a:lnTo>
                    <a:pt x="2077450" y="1219200"/>
                  </a:lnTo>
                  <a:close/>
                </a:path>
                <a:path w="2609215" h="1422400">
                  <a:moveTo>
                    <a:pt x="2101922" y="1219200"/>
                  </a:moveTo>
                  <a:lnTo>
                    <a:pt x="2098493" y="1219200"/>
                  </a:lnTo>
                  <a:lnTo>
                    <a:pt x="2092947" y="1231900"/>
                  </a:lnTo>
                  <a:lnTo>
                    <a:pt x="2104269" y="1231900"/>
                  </a:lnTo>
                  <a:lnTo>
                    <a:pt x="2101922" y="1219200"/>
                  </a:lnTo>
                  <a:close/>
                </a:path>
                <a:path w="2609215" h="1422400">
                  <a:moveTo>
                    <a:pt x="2116810" y="1219200"/>
                  </a:moveTo>
                  <a:lnTo>
                    <a:pt x="2106570" y="1219200"/>
                  </a:lnTo>
                  <a:lnTo>
                    <a:pt x="2104269" y="1231900"/>
                  </a:lnTo>
                  <a:lnTo>
                    <a:pt x="2111456" y="1231900"/>
                  </a:lnTo>
                  <a:lnTo>
                    <a:pt x="2116810" y="1219200"/>
                  </a:lnTo>
                  <a:close/>
                </a:path>
                <a:path w="2609215" h="1422400">
                  <a:moveTo>
                    <a:pt x="2180138" y="1219200"/>
                  </a:moveTo>
                  <a:lnTo>
                    <a:pt x="2116810" y="1219200"/>
                  </a:lnTo>
                  <a:lnTo>
                    <a:pt x="2113612" y="1231900"/>
                  </a:lnTo>
                  <a:lnTo>
                    <a:pt x="2164974" y="1231900"/>
                  </a:lnTo>
                  <a:lnTo>
                    <a:pt x="2180138" y="1219200"/>
                  </a:lnTo>
                  <a:close/>
                </a:path>
                <a:path w="2609215" h="1422400">
                  <a:moveTo>
                    <a:pt x="2188553" y="1219200"/>
                  </a:moveTo>
                  <a:lnTo>
                    <a:pt x="2180138" y="1219200"/>
                  </a:lnTo>
                  <a:lnTo>
                    <a:pt x="2179042" y="1231900"/>
                  </a:lnTo>
                  <a:lnTo>
                    <a:pt x="2188553" y="1219200"/>
                  </a:lnTo>
                  <a:close/>
                </a:path>
                <a:path w="2609215" h="1422400">
                  <a:moveTo>
                    <a:pt x="2220105" y="1219200"/>
                  </a:moveTo>
                  <a:lnTo>
                    <a:pt x="2196322" y="1219200"/>
                  </a:lnTo>
                  <a:lnTo>
                    <a:pt x="2190002" y="1231900"/>
                  </a:lnTo>
                  <a:lnTo>
                    <a:pt x="2208318" y="1231900"/>
                  </a:lnTo>
                  <a:lnTo>
                    <a:pt x="2220105" y="1219200"/>
                  </a:lnTo>
                  <a:close/>
                </a:path>
                <a:path w="2609215" h="1422400">
                  <a:moveTo>
                    <a:pt x="456032" y="1206500"/>
                  </a:moveTo>
                  <a:lnTo>
                    <a:pt x="391795" y="1206500"/>
                  </a:lnTo>
                  <a:lnTo>
                    <a:pt x="388531" y="1219200"/>
                  </a:lnTo>
                  <a:lnTo>
                    <a:pt x="469468" y="1219200"/>
                  </a:lnTo>
                  <a:lnTo>
                    <a:pt x="456032" y="1206500"/>
                  </a:lnTo>
                  <a:close/>
                </a:path>
                <a:path w="2609215" h="1422400">
                  <a:moveTo>
                    <a:pt x="495216" y="1206500"/>
                  </a:moveTo>
                  <a:lnTo>
                    <a:pt x="478661" y="1206500"/>
                  </a:lnTo>
                  <a:lnTo>
                    <a:pt x="485510" y="1219200"/>
                  </a:lnTo>
                  <a:lnTo>
                    <a:pt x="489875" y="1219200"/>
                  </a:lnTo>
                  <a:lnTo>
                    <a:pt x="495216" y="1206500"/>
                  </a:lnTo>
                  <a:close/>
                </a:path>
                <a:path w="2609215" h="1422400">
                  <a:moveTo>
                    <a:pt x="2140548" y="1206500"/>
                  </a:moveTo>
                  <a:lnTo>
                    <a:pt x="2140349" y="1206500"/>
                  </a:lnTo>
                  <a:lnTo>
                    <a:pt x="2122609" y="1219200"/>
                  </a:lnTo>
                  <a:lnTo>
                    <a:pt x="2135543" y="1219200"/>
                  </a:lnTo>
                  <a:lnTo>
                    <a:pt x="2140548" y="1206500"/>
                  </a:lnTo>
                  <a:close/>
                </a:path>
                <a:path w="2609215" h="1422400">
                  <a:moveTo>
                    <a:pt x="2197807" y="1206500"/>
                  </a:moveTo>
                  <a:lnTo>
                    <a:pt x="2148013" y="1206500"/>
                  </a:lnTo>
                  <a:lnTo>
                    <a:pt x="2143794" y="1219200"/>
                  </a:lnTo>
                  <a:lnTo>
                    <a:pt x="2200579" y="1219200"/>
                  </a:lnTo>
                  <a:lnTo>
                    <a:pt x="2197807" y="1206500"/>
                  </a:lnTo>
                  <a:close/>
                </a:path>
                <a:path w="2609215" h="1422400">
                  <a:moveTo>
                    <a:pt x="2257365" y="1193800"/>
                  </a:moveTo>
                  <a:lnTo>
                    <a:pt x="2194131" y="1193800"/>
                  </a:lnTo>
                  <a:lnTo>
                    <a:pt x="2181437" y="1206500"/>
                  </a:lnTo>
                  <a:lnTo>
                    <a:pt x="2203551" y="1206500"/>
                  </a:lnTo>
                  <a:lnTo>
                    <a:pt x="2204836" y="1219200"/>
                  </a:lnTo>
                  <a:lnTo>
                    <a:pt x="2228048" y="1219200"/>
                  </a:lnTo>
                  <a:lnTo>
                    <a:pt x="2245296" y="1206500"/>
                  </a:lnTo>
                  <a:lnTo>
                    <a:pt x="2257365" y="1193800"/>
                  </a:lnTo>
                  <a:close/>
                </a:path>
                <a:path w="2609215" h="1422400">
                  <a:moveTo>
                    <a:pt x="403551" y="1181100"/>
                  </a:moveTo>
                  <a:lnTo>
                    <a:pt x="346581" y="1181100"/>
                  </a:lnTo>
                  <a:lnTo>
                    <a:pt x="350372" y="1193800"/>
                  </a:lnTo>
                  <a:lnTo>
                    <a:pt x="361470" y="1206500"/>
                  </a:lnTo>
                  <a:lnTo>
                    <a:pt x="396367" y="1206500"/>
                  </a:lnTo>
                  <a:lnTo>
                    <a:pt x="402812" y="1196123"/>
                  </a:lnTo>
                  <a:lnTo>
                    <a:pt x="403034" y="1193800"/>
                  </a:lnTo>
                  <a:lnTo>
                    <a:pt x="398014" y="1193800"/>
                  </a:lnTo>
                  <a:lnTo>
                    <a:pt x="403551" y="1181100"/>
                  </a:lnTo>
                  <a:close/>
                </a:path>
                <a:path w="2609215" h="1422400">
                  <a:moveTo>
                    <a:pt x="418380" y="1181100"/>
                  </a:moveTo>
                  <a:lnTo>
                    <a:pt x="405300" y="1181100"/>
                  </a:lnTo>
                  <a:lnTo>
                    <a:pt x="406498" y="1193800"/>
                  </a:lnTo>
                  <a:lnTo>
                    <a:pt x="404255" y="1193800"/>
                  </a:lnTo>
                  <a:lnTo>
                    <a:pt x="402812" y="1196123"/>
                  </a:lnTo>
                  <a:lnTo>
                    <a:pt x="401819" y="1206500"/>
                  </a:lnTo>
                  <a:lnTo>
                    <a:pt x="436643" y="1206500"/>
                  </a:lnTo>
                  <a:lnTo>
                    <a:pt x="426286" y="1193800"/>
                  </a:lnTo>
                  <a:lnTo>
                    <a:pt x="418380" y="1181100"/>
                  </a:lnTo>
                  <a:close/>
                </a:path>
                <a:path w="2609215" h="1422400">
                  <a:moveTo>
                    <a:pt x="457713" y="1193800"/>
                  </a:moveTo>
                  <a:lnTo>
                    <a:pt x="444861" y="1193800"/>
                  </a:lnTo>
                  <a:lnTo>
                    <a:pt x="444489" y="1206500"/>
                  </a:lnTo>
                  <a:lnTo>
                    <a:pt x="470703" y="1206500"/>
                  </a:lnTo>
                  <a:lnTo>
                    <a:pt x="457713" y="1193800"/>
                  </a:lnTo>
                  <a:close/>
                </a:path>
                <a:path w="2609215" h="1422400">
                  <a:moveTo>
                    <a:pt x="2152800" y="1193800"/>
                  </a:moveTo>
                  <a:lnTo>
                    <a:pt x="2150533" y="1193800"/>
                  </a:lnTo>
                  <a:lnTo>
                    <a:pt x="2147735" y="1206500"/>
                  </a:lnTo>
                  <a:lnTo>
                    <a:pt x="2152041" y="1206500"/>
                  </a:lnTo>
                  <a:lnTo>
                    <a:pt x="2152800" y="1193800"/>
                  </a:lnTo>
                  <a:close/>
                </a:path>
                <a:path w="2609215" h="1422400">
                  <a:moveTo>
                    <a:pt x="2163982" y="1193800"/>
                  </a:moveTo>
                  <a:lnTo>
                    <a:pt x="2155814" y="1193800"/>
                  </a:lnTo>
                  <a:lnTo>
                    <a:pt x="2153168" y="1206500"/>
                  </a:lnTo>
                  <a:lnTo>
                    <a:pt x="2160470" y="1206500"/>
                  </a:lnTo>
                  <a:lnTo>
                    <a:pt x="2163982" y="1193800"/>
                  </a:lnTo>
                  <a:close/>
                </a:path>
                <a:path w="2609215" h="1422400">
                  <a:moveTo>
                    <a:pt x="2184023" y="1193800"/>
                  </a:moveTo>
                  <a:lnTo>
                    <a:pt x="2172093" y="1193800"/>
                  </a:lnTo>
                  <a:lnTo>
                    <a:pt x="2160470" y="1206500"/>
                  </a:lnTo>
                  <a:lnTo>
                    <a:pt x="2181437" y="1206500"/>
                  </a:lnTo>
                  <a:lnTo>
                    <a:pt x="2184023" y="1193800"/>
                  </a:lnTo>
                  <a:close/>
                </a:path>
                <a:path w="2609215" h="1422400">
                  <a:moveTo>
                    <a:pt x="404255" y="1193800"/>
                  </a:moveTo>
                  <a:lnTo>
                    <a:pt x="403034" y="1193800"/>
                  </a:lnTo>
                  <a:lnTo>
                    <a:pt x="402812" y="1196123"/>
                  </a:lnTo>
                  <a:lnTo>
                    <a:pt x="404255" y="1193800"/>
                  </a:lnTo>
                  <a:close/>
                </a:path>
                <a:path w="2609215" h="1422400">
                  <a:moveTo>
                    <a:pt x="346581" y="1181100"/>
                  </a:moveTo>
                  <a:lnTo>
                    <a:pt x="323880" y="1181100"/>
                  </a:lnTo>
                  <a:lnTo>
                    <a:pt x="334634" y="1193800"/>
                  </a:lnTo>
                  <a:lnTo>
                    <a:pt x="339053" y="1193800"/>
                  </a:lnTo>
                  <a:lnTo>
                    <a:pt x="346581" y="1181100"/>
                  </a:lnTo>
                  <a:close/>
                </a:path>
                <a:path w="2609215" h="1422400">
                  <a:moveTo>
                    <a:pt x="392001" y="1155700"/>
                  </a:moveTo>
                  <a:lnTo>
                    <a:pt x="364413" y="1155700"/>
                  </a:lnTo>
                  <a:lnTo>
                    <a:pt x="390666" y="1168400"/>
                  </a:lnTo>
                  <a:lnTo>
                    <a:pt x="396111" y="1181100"/>
                  </a:lnTo>
                  <a:lnTo>
                    <a:pt x="403551" y="1181100"/>
                  </a:lnTo>
                  <a:lnTo>
                    <a:pt x="398014" y="1193800"/>
                  </a:lnTo>
                  <a:lnTo>
                    <a:pt x="406498" y="1193800"/>
                  </a:lnTo>
                  <a:lnTo>
                    <a:pt x="404102" y="1168400"/>
                  </a:lnTo>
                  <a:lnTo>
                    <a:pt x="392625" y="1168400"/>
                  </a:lnTo>
                  <a:lnTo>
                    <a:pt x="392001" y="1155700"/>
                  </a:lnTo>
                  <a:close/>
                </a:path>
                <a:path w="2609215" h="1422400">
                  <a:moveTo>
                    <a:pt x="2210190" y="1181100"/>
                  </a:moveTo>
                  <a:lnTo>
                    <a:pt x="2207069" y="1181100"/>
                  </a:lnTo>
                  <a:lnTo>
                    <a:pt x="2196513" y="1193800"/>
                  </a:lnTo>
                  <a:lnTo>
                    <a:pt x="2209844" y="1193800"/>
                  </a:lnTo>
                  <a:lnTo>
                    <a:pt x="2210190" y="1181100"/>
                  </a:lnTo>
                  <a:close/>
                </a:path>
                <a:path w="2609215" h="1422400">
                  <a:moveTo>
                    <a:pt x="2265708" y="1181100"/>
                  </a:moveTo>
                  <a:lnTo>
                    <a:pt x="2210190" y="1181100"/>
                  </a:lnTo>
                  <a:lnTo>
                    <a:pt x="2209844" y="1193800"/>
                  </a:lnTo>
                  <a:lnTo>
                    <a:pt x="2255480" y="1193800"/>
                  </a:lnTo>
                  <a:lnTo>
                    <a:pt x="2265708" y="1181100"/>
                  </a:lnTo>
                  <a:close/>
                </a:path>
                <a:path w="2609215" h="1422400">
                  <a:moveTo>
                    <a:pt x="354138" y="1155700"/>
                  </a:moveTo>
                  <a:lnTo>
                    <a:pt x="294499" y="1155700"/>
                  </a:lnTo>
                  <a:lnTo>
                    <a:pt x="304236" y="1168400"/>
                  </a:lnTo>
                  <a:lnTo>
                    <a:pt x="323566" y="1168400"/>
                  </a:lnTo>
                  <a:lnTo>
                    <a:pt x="338108" y="1181100"/>
                  </a:lnTo>
                  <a:lnTo>
                    <a:pt x="387403" y="1181100"/>
                  </a:lnTo>
                  <a:lnTo>
                    <a:pt x="371195" y="1168400"/>
                  </a:lnTo>
                  <a:lnTo>
                    <a:pt x="354138" y="1155700"/>
                  </a:lnTo>
                  <a:close/>
                </a:path>
                <a:path w="2609215" h="1422400">
                  <a:moveTo>
                    <a:pt x="411663" y="1168400"/>
                  </a:moveTo>
                  <a:lnTo>
                    <a:pt x="410314" y="1168400"/>
                  </a:lnTo>
                  <a:lnTo>
                    <a:pt x="410977" y="1181100"/>
                  </a:lnTo>
                  <a:lnTo>
                    <a:pt x="414338" y="1181100"/>
                  </a:lnTo>
                  <a:lnTo>
                    <a:pt x="411663" y="1168400"/>
                  </a:lnTo>
                  <a:close/>
                </a:path>
                <a:path w="2609215" h="1422400">
                  <a:moveTo>
                    <a:pt x="2310209" y="1143000"/>
                  </a:moveTo>
                  <a:lnTo>
                    <a:pt x="2271046" y="1143000"/>
                  </a:lnTo>
                  <a:lnTo>
                    <a:pt x="2267361" y="1155700"/>
                  </a:lnTo>
                  <a:lnTo>
                    <a:pt x="2304061" y="1155700"/>
                  </a:lnTo>
                  <a:lnTo>
                    <a:pt x="2300671" y="1168400"/>
                  </a:lnTo>
                  <a:lnTo>
                    <a:pt x="2209450" y="1168400"/>
                  </a:lnTo>
                  <a:lnTo>
                    <a:pt x="2208322" y="1181100"/>
                  </a:lnTo>
                  <a:lnTo>
                    <a:pt x="2285423" y="1181100"/>
                  </a:lnTo>
                  <a:lnTo>
                    <a:pt x="2314207" y="1168400"/>
                  </a:lnTo>
                  <a:lnTo>
                    <a:pt x="2318468" y="1155700"/>
                  </a:lnTo>
                  <a:lnTo>
                    <a:pt x="2310209" y="1143000"/>
                  </a:lnTo>
                  <a:close/>
                </a:path>
                <a:path w="2609215" h="1422400">
                  <a:moveTo>
                    <a:pt x="2219213" y="1155700"/>
                  </a:moveTo>
                  <a:lnTo>
                    <a:pt x="2217174" y="1155700"/>
                  </a:lnTo>
                  <a:lnTo>
                    <a:pt x="2212820" y="1168400"/>
                  </a:lnTo>
                  <a:lnTo>
                    <a:pt x="2215630" y="1168400"/>
                  </a:lnTo>
                  <a:lnTo>
                    <a:pt x="2219213" y="1155700"/>
                  </a:lnTo>
                  <a:close/>
                </a:path>
                <a:path w="2609215" h="1422400">
                  <a:moveTo>
                    <a:pt x="2242861" y="1155700"/>
                  </a:moveTo>
                  <a:lnTo>
                    <a:pt x="2223225" y="1155700"/>
                  </a:lnTo>
                  <a:lnTo>
                    <a:pt x="2217341" y="1168400"/>
                  </a:lnTo>
                  <a:lnTo>
                    <a:pt x="2235215" y="1168400"/>
                  </a:lnTo>
                  <a:lnTo>
                    <a:pt x="2242861" y="1155700"/>
                  </a:lnTo>
                  <a:close/>
                </a:path>
                <a:path w="2609215" h="1422400">
                  <a:moveTo>
                    <a:pt x="2271046" y="1143000"/>
                  </a:moveTo>
                  <a:lnTo>
                    <a:pt x="2260600" y="1143000"/>
                  </a:lnTo>
                  <a:lnTo>
                    <a:pt x="2257023" y="1155700"/>
                  </a:lnTo>
                  <a:lnTo>
                    <a:pt x="2235215" y="1168400"/>
                  </a:lnTo>
                  <a:lnTo>
                    <a:pt x="2300206" y="1168400"/>
                  </a:lnTo>
                  <a:lnTo>
                    <a:pt x="2304061" y="1155700"/>
                  </a:lnTo>
                  <a:lnTo>
                    <a:pt x="2263758" y="1155700"/>
                  </a:lnTo>
                  <a:lnTo>
                    <a:pt x="2271046" y="1143000"/>
                  </a:lnTo>
                  <a:close/>
                </a:path>
                <a:path w="2609215" h="1422400">
                  <a:moveTo>
                    <a:pt x="338112" y="1143000"/>
                  </a:moveTo>
                  <a:lnTo>
                    <a:pt x="272339" y="1143000"/>
                  </a:lnTo>
                  <a:lnTo>
                    <a:pt x="278727" y="1155700"/>
                  </a:lnTo>
                  <a:lnTo>
                    <a:pt x="343842" y="1155700"/>
                  </a:lnTo>
                  <a:lnTo>
                    <a:pt x="338112" y="1143000"/>
                  </a:lnTo>
                  <a:close/>
                </a:path>
                <a:path w="2609215" h="1422400">
                  <a:moveTo>
                    <a:pt x="349465" y="1143000"/>
                  </a:moveTo>
                  <a:lnTo>
                    <a:pt x="339011" y="1143000"/>
                  </a:lnTo>
                  <a:lnTo>
                    <a:pt x="343842" y="1155700"/>
                  </a:lnTo>
                  <a:lnTo>
                    <a:pt x="356474" y="1155700"/>
                  </a:lnTo>
                  <a:lnTo>
                    <a:pt x="349465" y="1143000"/>
                  </a:lnTo>
                  <a:close/>
                </a:path>
                <a:path w="2609215" h="1422400">
                  <a:moveTo>
                    <a:pt x="365597" y="1143000"/>
                  </a:moveTo>
                  <a:lnTo>
                    <a:pt x="356474" y="1155700"/>
                  </a:lnTo>
                  <a:lnTo>
                    <a:pt x="384659" y="1155700"/>
                  </a:lnTo>
                  <a:lnTo>
                    <a:pt x="365597" y="1143000"/>
                  </a:lnTo>
                  <a:close/>
                </a:path>
                <a:path w="2609215" h="1422400">
                  <a:moveTo>
                    <a:pt x="2343540" y="1130300"/>
                  </a:moveTo>
                  <a:lnTo>
                    <a:pt x="2325717" y="1130300"/>
                  </a:lnTo>
                  <a:lnTo>
                    <a:pt x="2327819" y="1143000"/>
                  </a:lnTo>
                  <a:lnTo>
                    <a:pt x="2316923" y="1143000"/>
                  </a:lnTo>
                  <a:lnTo>
                    <a:pt x="2327638" y="1155700"/>
                  </a:lnTo>
                  <a:lnTo>
                    <a:pt x="2337746" y="1143000"/>
                  </a:lnTo>
                  <a:lnTo>
                    <a:pt x="2343540" y="1130300"/>
                  </a:lnTo>
                  <a:close/>
                </a:path>
                <a:path w="2609215" h="1422400">
                  <a:moveTo>
                    <a:pt x="345293" y="1130300"/>
                  </a:moveTo>
                  <a:lnTo>
                    <a:pt x="258744" y="1130300"/>
                  </a:lnTo>
                  <a:lnTo>
                    <a:pt x="265566" y="1143000"/>
                  </a:lnTo>
                  <a:lnTo>
                    <a:pt x="345446" y="1143000"/>
                  </a:lnTo>
                  <a:lnTo>
                    <a:pt x="345293" y="1130300"/>
                  </a:lnTo>
                  <a:close/>
                </a:path>
                <a:path w="2609215" h="1422400">
                  <a:moveTo>
                    <a:pt x="2269192" y="1130300"/>
                  </a:moveTo>
                  <a:lnTo>
                    <a:pt x="2258712" y="1130300"/>
                  </a:lnTo>
                  <a:lnTo>
                    <a:pt x="2257359" y="1143000"/>
                  </a:lnTo>
                  <a:lnTo>
                    <a:pt x="2274123" y="1143000"/>
                  </a:lnTo>
                  <a:lnTo>
                    <a:pt x="2269192" y="1130300"/>
                  </a:lnTo>
                  <a:close/>
                </a:path>
                <a:path w="2609215" h="1422400">
                  <a:moveTo>
                    <a:pt x="2284970" y="1117600"/>
                  </a:moveTo>
                  <a:lnTo>
                    <a:pt x="2275643" y="1130300"/>
                  </a:lnTo>
                  <a:lnTo>
                    <a:pt x="2275582" y="1143000"/>
                  </a:lnTo>
                  <a:lnTo>
                    <a:pt x="2301433" y="1143000"/>
                  </a:lnTo>
                  <a:lnTo>
                    <a:pt x="2315597" y="1131074"/>
                  </a:lnTo>
                  <a:lnTo>
                    <a:pt x="2316029" y="1130300"/>
                  </a:lnTo>
                  <a:lnTo>
                    <a:pt x="2287440" y="1130300"/>
                  </a:lnTo>
                  <a:lnTo>
                    <a:pt x="2284970" y="1117600"/>
                  </a:lnTo>
                  <a:close/>
                </a:path>
                <a:path w="2609215" h="1422400">
                  <a:moveTo>
                    <a:pt x="2317720" y="1130300"/>
                  </a:moveTo>
                  <a:lnTo>
                    <a:pt x="2316517" y="1130300"/>
                  </a:lnTo>
                  <a:lnTo>
                    <a:pt x="2315597" y="1131074"/>
                  </a:lnTo>
                  <a:lnTo>
                    <a:pt x="2308944" y="1143000"/>
                  </a:lnTo>
                  <a:lnTo>
                    <a:pt x="2312433" y="1143000"/>
                  </a:lnTo>
                  <a:lnTo>
                    <a:pt x="2317720" y="1130300"/>
                  </a:lnTo>
                  <a:close/>
                </a:path>
                <a:path w="2609215" h="1422400">
                  <a:moveTo>
                    <a:pt x="302344" y="1117600"/>
                  </a:moveTo>
                  <a:lnTo>
                    <a:pt x="247684" y="1117600"/>
                  </a:lnTo>
                  <a:lnTo>
                    <a:pt x="253614" y="1130300"/>
                  </a:lnTo>
                  <a:lnTo>
                    <a:pt x="305410" y="1130300"/>
                  </a:lnTo>
                  <a:lnTo>
                    <a:pt x="302344" y="1117600"/>
                  </a:lnTo>
                  <a:close/>
                </a:path>
                <a:path w="2609215" h="1422400">
                  <a:moveTo>
                    <a:pt x="2299171" y="1117600"/>
                  </a:moveTo>
                  <a:lnTo>
                    <a:pt x="2290637" y="1117600"/>
                  </a:lnTo>
                  <a:lnTo>
                    <a:pt x="2287760" y="1130300"/>
                  </a:lnTo>
                  <a:lnTo>
                    <a:pt x="2300302" y="1130300"/>
                  </a:lnTo>
                  <a:lnTo>
                    <a:pt x="2299171" y="1117600"/>
                  </a:lnTo>
                  <a:close/>
                </a:path>
                <a:path w="2609215" h="1422400">
                  <a:moveTo>
                    <a:pt x="2357934" y="1117600"/>
                  </a:moveTo>
                  <a:lnTo>
                    <a:pt x="2299171" y="1117600"/>
                  </a:lnTo>
                  <a:lnTo>
                    <a:pt x="2300302" y="1130300"/>
                  </a:lnTo>
                  <a:lnTo>
                    <a:pt x="2354749" y="1130300"/>
                  </a:lnTo>
                  <a:lnTo>
                    <a:pt x="2357934" y="1117600"/>
                  </a:lnTo>
                  <a:close/>
                </a:path>
                <a:path w="2609215" h="1422400">
                  <a:moveTo>
                    <a:pt x="2360064" y="1117600"/>
                  </a:moveTo>
                  <a:lnTo>
                    <a:pt x="2357934" y="1117600"/>
                  </a:lnTo>
                  <a:lnTo>
                    <a:pt x="2354749" y="1130300"/>
                  </a:lnTo>
                  <a:lnTo>
                    <a:pt x="2360064" y="1117600"/>
                  </a:lnTo>
                  <a:close/>
                </a:path>
                <a:path w="2609215" h="1422400">
                  <a:moveTo>
                    <a:pt x="2390746" y="1104900"/>
                  </a:moveTo>
                  <a:lnTo>
                    <a:pt x="2348301" y="1104900"/>
                  </a:lnTo>
                  <a:lnTo>
                    <a:pt x="2343524" y="1117600"/>
                  </a:lnTo>
                  <a:lnTo>
                    <a:pt x="2360064" y="1117600"/>
                  </a:lnTo>
                  <a:lnTo>
                    <a:pt x="2354749" y="1130300"/>
                  </a:lnTo>
                  <a:lnTo>
                    <a:pt x="2363432" y="1130300"/>
                  </a:lnTo>
                  <a:lnTo>
                    <a:pt x="2369567" y="1117600"/>
                  </a:lnTo>
                  <a:lnTo>
                    <a:pt x="2390746" y="1104900"/>
                  </a:lnTo>
                  <a:close/>
                </a:path>
                <a:path w="2609215" h="1422400">
                  <a:moveTo>
                    <a:pt x="218896" y="1105267"/>
                  </a:moveTo>
                  <a:lnTo>
                    <a:pt x="216669" y="1117600"/>
                  </a:lnTo>
                  <a:lnTo>
                    <a:pt x="223737" y="1117600"/>
                  </a:lnTo>
                  <a:lnTo>
                    <a:pt x="219210" y="1105559"/>
                  </a:lnTo>
                  <a:lnTo>
                    <a:pt x="218896" y="1105267"/>
                  </a:lnTo>
                  <a:close/>
                </a:path>
                <a:path w="2609215" h="1422400">
                  <a:moveTo>
                    <a:pt x="280165" y="1104900"/>
                  </a:moveTo>
                  <a:lnTo>
                    <a:pt x="218962" y="1104900"/>
                  </a:lnTo>
                  <a:lnTo>
                    <a:pt x="219210" y="1105559"/>
                  </a:lnTo>
                  <a:lnTo>
                    <a:pt x="232142" y="1117600"/>
                  </a:lnTo>
                  <a:lnTo>
                    <a:pt x="299633" y="1117600"/>
                  </a:lnTo>
                  <a:lnTo>
                    <a:pt x="280165" y="1104900"/>
                  </a:lnTo>
                  <a:close/>
                </a:path>
                <a:path w="2609215" h="1422400">
                  <a:moveTo>
                    <a:pt x="2347154" y="1104900"/>
                  </a:moveTo>
                  <a:lnTo>
                    <a:pt x="2325961" y="1104900"/>
                  </a:lnTo>
                  <a:lnTo>
                    <a:pt x="2310511" y="1117600"/>
                  </a:lnTo>
                  <a:lnTo>
                    <a:pt x="2343524" y="1117600"/>
                  </a:lnTo>
                  <a:lnTo>
                    <a:pt x="2347154" y="1104900"/>
                  </a:lnTo>
                  <a:close/>
                </a:path>
                <a:path w="2609215" h="1422400">
                  <a:moveTo>
                    <a:pt x="2348301" y="1104900"/>
                  </a:moveTo>
                  <a:lnTo>
                    <a:pt x="2347154" y="1104900"/>
                  </a:lnTo>
                  <a:lnTo>
                    <a:pt x="2343524" y="1117600"/>
                  </a:lnTo>
                  <a:lnTo>
                    <a:pt x="2348301" y="1104900"/>
                  </a:lnTo>
                  <a:close/>
                </a:path>
                <a:path w="2609215" h="1422400">
                  <a:moveTo>
                    <a:pt x="289332" y="1092200"/>
                  </a:moveTo>
                  <a:lnTo>
                    <a:pt x="205445" y="1092200"/>
                  </a:lnTo>
                  <a:lnTo>
                    <a:pt x="218896" y="1105267"/>
                  </a:lnTo>
                  <a:lnTo>
                    <a:pt x="218962" y="1104900"/>
                  </a:lnTo>
                  <a:lnTo>
                    <a:pt x="284633" y="1104900"/>
                  </a:lnTo>
                  <a:lnTo>
                    <a:pt x="289332" y="1092200"/>
                  </a:lnTo>
                  <a:close/>
                </a:path>
                <a:path w="2609215" h="1422400">
                  <a:moveTo>
                    <a:pt x="2336186" y="1092200"/>
                  </a:moveTo>
                  <a:lnTo>
                    <a:pt x="2320888" y="1092200"/>
                  </a:lnTo>
                  <a:lnTo>
                    <a:pt x="2323885" y="1104900"/>
                  </a:lnTo>
                  <a:lnTo>
                    <a:pt x="2331086" y="1104900"/>
                  </a:lnTo>
                  <a:lnTo>
                    <a:pt x="2336186" y="1092200"/>
                  </a:lnTo>
                  <a:close/>
                </a:path>
                <a:path w="2609215" h="1422400">
                  <a:moveTo>
                    <a:pt x="2393650" y="1092200"/>
                  </a:moveTo>
                  <a:lnTo>
                    <a:pt x="2336186" y="1092200"/>
                  </a:lnTo>
                  <a:lnTo>
                    <a:pt x="2337023" y="1104900"/>
                  </a:lnTo>
                  <a:lnTo>
                    <a:pt x="2393615" y="1104900"/>
                  </a:lnTo>
                  <a:lnTo>
                    <a:pt x="2393650" y="1092200"/>
                  </a:lnTo>
                  <a:close/>
                </a:path>
                <a:path w="2609215" h="1422400">
                  <a:moveTo>
                    <a:pt x="185702" y="1054100"/>
                  </a:moveTo>
                  <a:lnTo>
                    <a:pt x="181395" y="1054100"/>
                  </a:lnTo>
                  <a:lnTo>
                    <a:pt x="181291" y="1054293"/>
                  </a:lnTo>
                  <a:lnTo>
                    <a:pt x="179473" y="1066800"/>
                  </a:lnTo>
                  <a:lnTo>
                    <a:pt x="182513" y="1079500"/>
                  </a:lnTo>
                  <a:lnTo>
                    <a:pt x="195345" y="1079500"/>
                  </a:lnTo>
                  <a:lnTo>
                    <a:pt x="200358" y="1092200"/>
                  </a:lnTo>
                  <a:lnTo>
                    <a:pt x="264331" y="1092200"/>
                  </a:lnTo>
                  <a:lnTo>
                    <a:pt x="243181" y="1079500"/>
                  </a:lnTo>
                  <a:lnTo>
                    <a:pt x="253562" y="1066800"/>
                  </a:lnTo>
                  <a:lnTo>
                    <a:pt x="190272" y="1066800"/>
                  </a:lnTo>
                  <a:lnTo>
                    <a:pt x="185702" y="1054100"/>
                  </a:lnTo>
                  <a:close/>
                </a:path>
                <a:path w="2609215" h="1422400">
                  <a:moveTo>
                    <a:pt x="2347158" y="1079500"/>
                  </a:moveTo>
                  <a:lnTo>
                    <a:pt x="2344142" y="1079500"/>
                  </a:lnTo>
                  <a:lnTo>
                    <a:pt x="2341329" y="1092200"/>
                  </a:lnTo>
                  <a:lnTo>
                    <a:pt x="2352583" y="1092200"/>
                  </a:lnTo>
                  <a:lnTo>
                    <a:pt x="2347158" y="1079500"/>
                  </a:lnTo>
                  <a:close/>
                </a:path>
                <a:path w="2609215" h="1422400">
                  <a:moveTo>
                    <a:pt x="2424047" y="1066800"/>
                  </a:moveTo>
                  <a:lnTo>
                    <a:pt x="2376964" y="1066800"/>
                  </a:lnTo>
                  <a:lnTo>
                    <a:pt x="2352583" y="1092200"/>
                  </a:lnTo>
                  <a:lnTo>
                    <a:pt x="2412068" y="1092200"/>
                  </a:lnTo>
                  <a:lnTo>
                    <a:pt x="2419598" y="1079500"/>
                  </a:lnTo>
                  <a:lnTo>
                    <a:pt x="2424047" y="1066800"/>
                  </a:lnTo>
                  <a:close/>
                </a:path>
                <a:path w="2609215" h="1422400">
                  <a:moveTo>
                    <a:pt x="2430862" y="1066800"/>
                  </a:moveTo>
                  <a:lnTo>
                    <a:pt x="2424047" y="1066800"/>
                  </a:lnTo>
                  <a:lnTo>
                    <a:pt x="2425826" y="1079500"/>
                  </a:lnTo>
                  <a:lnTo>
                    <a:pt x="2430862" y="1066800"/>
                  </a:lnTo>
                  <a:close/>
                </a:path>
                <a:path w="2609215" h="1422400">
                  <a:moveTo>
                    <a:pt x="181319" y="1054100"/>
                  </a:moveTo>
                  <a:lnTo>
                    <a:pt x="163376" y="1054100"/>
                  </a:lnTo>
                  <a:lnTo>
                    <a:pt x="174585" y="1066800"/>
                  </a:lnTo>
                  <a:lnTo>
                    <a:pt x="181291" y="1054293"/>
                  </a:lnTo>
                  <a:lnTo>
                    <a:pt x="181319" y="1054100"/>
                  </a:lnTo>
                  <a:close/>
                </a:path>
                <a:path w="2609215" h="1422400">
                  <a:moveTo>
                    <a:pt x="236132" y="1054100"/>
                  </a:moveTo>
                  <a:lnTo>
                    <a:pt x="196534" y="1054100"/>
                  </a:lnTo>
                  <a:lnTo>
                    <a:pt x="192511" y="1066800"/>
                  </a:lnTo>
                  <a:lnTo>
                    <a:pt x="241852" y="1066800"/>
                  </a:lnTo>
                  <a:lnTo>
                    <a:pt x="236132" y="1054100"/>
                  </a:lnTo>
                  <a:close/>
                </a:path>
                <a:path w="2609215" h="1422400">
                  <a:moveTo>
                    <a:pt x="2438047" y="1054100"/>
                  </a:moveTo>
                  <a:lnTo>
                    <a:pt x="2371451" y="1054100"/>
                  </a:lnTo>
                  <a:lnTo>
                    <a:pt x="2377182" y="1066800"/>
                  </a:lnTo>
                  <a:lnTo>
                    <a:pt x="2435990" y="1066800"/>
                  </a:lnTo>
                  <a:lnTo>
                    <a:pt x="2438047" y="1054100"/>
                  </a:lnTo>
                  <a:close/>
                </a:path>
                <a:path w="2609215" h="1422400">
                  <a:moveTo>
                    <a:pt x="183571" y="1041400"/>
                  </a:moveTo>
                  <a:lnTo>
                    <a:pt x="163055" y="1041400"/>
                  </a:lnTo>
                  <a:lnTo>
                    <a:pt x="166179" y="1054100"/>
                  </a:lnTo>
                  <a:lnTo>
                    <a:pt x="181319" y="1054100"/>
                  </a:lnTo>
                  <a:lnTo>
                    <a:pt x="181291" y="1054293"/>
                  </a:lnTo>
                  <a:lnTo>
                    <a:pt x="181395" y="1054100"/>
                  </a:lnTo>
                  <a:lnTo>
                    <a:pt x="183571" y="1041400"/>
                  </a:lnTo>
                  <a:close/>
                </a:path>
                <a:path w="2609215" h="1422400">
                  <a:moveTo>
                    <a:pt x="159171" y="1050626"/>
                  </a:moveTo>
                  <a:lnTo>
                    <a:pt x="159094" y="1054100"/>
                  </a:lnTo>
                  <a:lnTo>
                    <a:pt x="163376" y="1054100"/>
                  </a:lnTo>
                  <a:lnTo>
                    <a:pt x="159171" y="1050626"/>
                  </a:lnTo>
                  <a:close/>
                </a:path>
                <a:path w="2609215" h="1422400">
                  <a:moveTo>
                    <a:pt x="204313" y="1041400"/>
                  </a:moveTo>
                  <a:lnTo>
                    <a:pt x="183571" y="1041400"/>
                  </a:lnTo>
                  <a:lnTo>
                    <a:pt x="195750" y="1054100"/>
                  </a:lnTo>
                  <a:lnTo>
                    <a:pt x="218653" y="1054100"/>
                  </a:lnTo>
                  <a:lnTo>
                    <a:pt x="204313" y="1041400"/>
                  </a:lnTo>
                  <a:close/>
                </a:path>
                <a:path w="2609215" h="1422400">
                  <a:moveTo>
                    <a:pt x="2385919" y="1052428"/>
                  </a:moveTo>
                  <a:lnTo>
                    <a:pt x="2384279" y="1054100"/>
                  </a:lnTo>
                  <a:lnTo>
                    <a:pt x="2385287" y="1054100"/>
                  </a:lnTo>
                  <a:lnTo>
                    <a:pt x="2385919" y="1052428"/>
                  </a:lnTo>
                  <a:close/>
                </a:path>
                <a:path w="2609215" h="1422400">
                  <a:moveTo>
                    <a:pt x="2452685" y="1041400"/>
                  </a:moveTo>
                  <a:lnTo>
                    <a:pt x="2396741" y="1041400"/>
                  </a:lnTo>
                  <a:lnTo>
                    <a:pt x="2389874" y="1048397"/>
                  </a:lnTo>
                  <a:lnTo>
                    <a:pt x="2389698" y="1054100"/>
                  </a:lnTo>
                  <a:lnTo>
                    <a:pt x="2451399" y="1054100"/>
                  </a:lnTo>
                  <a:lnTo>
                    <a:pt x="2452685" y="1041400"/>
                  </a:lnTo>
                  <a:close/>
                </a:path>
                <a:path w="2609215" h="1422400">
                  <a:moveTo>
                    <a:pt x="2390090" y="1041400"/>
                  </a:moveTo>
                  <a:lnTo>
                    <a:pt x="2385919" y="1052428"/>
                  </a:lnTo>
                  <a:lnTo>
                    <a:pt x="2389874" y="1048397"/>
                  </a:lnTo>
                  <a:lnTo>
                    <a:pt x="2390090" y="1041400"/>
                  </a:lnTo>
                  <a:close/>
                </a:path>
                <a:path w="2609215" h="1422400">
                  <a:moveTo>
                    <a:pt x="205666" y="1028700"/>
                  </a:moveTo>
                  <a:lnTo>
                    <a:pt x="143348" y="1028700"/>
                  </a:lnTo>
                  <a:lnTo>
                    <a:pt x="148001" y="1041400"/>
                  </a:lnTo>
                  <a:lnTo>
                    <a:pt x="159171" y="1050626"/>
                  </a:lnTo>
                  <a:lnTo>
                    <a:pt x="159374" y="1041400"/>
                  </a:lnTo>
                  <a:lnTo>
                    <a:pt x="209290" y="1041400"/>
                  </a:lnTo>
                  <a:lnTo>
                    <a:pt x="205666" y="1028700"/>
                  </a:lnTo>
                  <a:close/>
                </a:path>
                <a:path w="2609215" h="1422400">
                  <a:moveTo>
                    <a:pt x="2468559" y="1016000"/>
                  </a:moveTo>
                  <a:lnTo>
                    <a:pt x="2422154" y="1016000"/>
                  </a:lnTo>
                  <a:lnTo>
                    <a:pt x="2422644" y="1028700"/>
                  </a:lnTo>
                  <a:lnTo>
                    <a:pt x="2408445" y="1041400"/>
                  </a:lnTo>
                  <a:lnTo>
                    <a:pt x="2448984" y="1041400"/>
                  </a:lnTo>
                  <a:lnTo>
                    <a:pt x="2447376" y="1028700"/>
                  </a:lnTo>
                  <a:lnTo>
                    <a:pt x="2469124" y="1028700"/>
                  </a:lnTo>
                  <a:lnTo>
                    <a:pt x="2471540" y="1025296"/>
                  </a:lnTo>
                  <a:lnTo>
                    <a:pt x="2468559" y="1016000"/>
                  </a:lnTo>
                  <a:close/>
                </a:path>
                <a:path w="2609215" h="1422400">
                  <a:moveTo>
                    <a:pt x="2470517" y="1028700"/>
                  </a:moveTo>
                  <a:lnTo>
                    <a:pt x="2460804" y="1028700"/>
                  </a:lnTo>
                  <a:lnTo>
                    <a:pt x="2460798" y="1041400"/>
                  </a:lnTo>
                  <a:lnTo>
                    <a:pt x="2470517" y="1028700"/>
                  </a:lnTo>
                  <a:close/>
                </a:path>
                <a:path w="2609215" h="1422400">
                  <a:moveTo>
                    <a:pt x="132075" y="1016000"/>
                  </a:moveTo>
                  <a:lnTo>
                    <a:pt x="133771" y="1028700"/>
                  </a:lnTo>
                  <a:lnTo>
                    <a:pt x="138483" y="1028700"/>
                  </a:lnTo>
                  <a:lnTo>
                    <a:pt x="132075" y="1016000"/>
                  </a:lnTo>
                  <a:close/>
                </a:path>
                <a:path w="2609215" h="1422400">
                  <a:moveTo>
                    <a:pt x="161657" y="1016000"/>
                  </a:moveTo>
                  <a:lnTo>
                    <a:pt x="134288" y="1016000"/>
                  </a:lnTo>
                  <a:lnTo>
                    <a:pt x="138762" y="1028700"/>
                  </a:lnTo>
                  <a:lnTo>
                    <a:pt x="169404" y="1028700"/>
                  </a:lnTo>
                  <a:lnTo>
                    <a:pt x="161657" y="1016000"/>
                  </a:lnTo>
                  <a:close/>
                </a:path>
                <a:path w="2609215" h="1422400">
                  <a:moveTo>
                    <a:pt x="189340" y="1016000"/>
                  </a:moveTo>
                  <a:lnTo>
                    <a:pt x="172283" y="1016000"/>
                  </a:lnTo>
                  <a:lnTo>
                    <a:pt x="169404" y="1028700"/>
                  </a:lnTo>
                  <a:lnTo>
                    <a:pt x="198776" y="1028700"/>
                  </a:lnTo>
                  <a:lnTo>
                    <a:pt x="189340" y="1016000"/>
                  </a:lnTo>
                  <a:close/>
                </a:path>
                <a:path w="2609215" h="1422400">
                  <a:moveTo>
                    <a:pt x="2478140" y="1016000"/>
                  </a:moveTo>
                  <a:lnTo>
                    <a:pt x="2471540" y="1025296"/>
                  </a:lnTo>
                  <a:lnTo>
                    <a:pt x="2472632" y="1028700"/>
                  </a:lnTo>
                  <a:lnTo>
                    <a:pt x="2479239" y="1028700"/>
                  </a:lnTo>
                  <a:lnTo>
                    <a:pt x="2478140" y="1016000"/>
                  </a:lnTo>
                  <a:close/>
                </a:path>
                <a:path w="2609215" h="1422400">
                  <a:moveTo>
                    <a:pt x="146043" y="977900"/>
                  </a:moveTo>
                  <a:lnTo>
                    <a:pt x="95114" y="977900"/>
                  </a:lnTo>
                  <a:lnTo>
                    <a:pt x="108400" y="990600"/>
                  </a:lnTo>
                  <a:lnTo>
                    <a:pt x="108798" y="1003300"/>
                  </a:lnTo>
                  <a:lnTo>
                    <a:pt x="119943" y="1016000"/>
                  </a:lnTo>
                  <a:lnTo>
                    <a:pt x="188312" y="1016000"/>
                  </a:lnTo>
                  <a:lnTo>
                    <a:pt x="185288" y="1003300"/>
                  </a:lnTo>
                  <a:lnTo>
                    <a:pt x="167116" y="1003300"/>
                  </a:lnTo>
                  <a:lnTo>
                    <a:pt x="155383" y="990600"/>
                  </a:lnTo>
                  <a:lnTo>
                    <a:pt x="145645" y="990600"/>
                  </a:lnTo>
                  <a:lnTo>
                    <a:pt x="146043" y="977900"/>
                  </a:lnTo>
                  <a:close/>
                </a:path>
                <a:path w="2609215" h="1422400">
                  <a:moveTo>
                    <a:pt x="2444758" y="977900"/>
                  </a:moveTo>
                  <a:lnTo>
                    <a:pt x="2443461" y="977900"/>
                  </a:lnTo>
                  <a:lnTo>
                    <a:pt x="2437177" y="990600"/>
                  </a:lnTo>
                  <a:lnTo>
                    <a:pt x="2440099" y="1003300"/>
                  </a:lnTo>
                  <a:lnTo>
                    <a:pt x="2420236" y="1003300"/>
                  </a:lnTo>
                  <a:lnTo>
                    <a:pt x="2417757" y="1016000"/>
                  </a:lnTo>
                  <a:lnTo>
                    <a:pt x="2438508" y="1016000"/>
                  </a:lnTo>
                  <a:lnTo>
                    <a:pt x="2445596" y="1003300"/>
                  </a:lnTo>
                  <a:lnTo>
                    <a:pt x="2454541" y="990600"/>
                  </a:lnTo>
                  <a:lnTo>
                    <a:pt x="2440258" y="990600"/>
                  </a:lnTo>
                  <a:lnTo>
                    <a:pt x="2444758" y="977900"/>
                  </a:lnTo>
                  <a:close/>
                </a:path>
                <a:path w="2609215" h="1422400">
                  <a:moveTo>
                    <a:pt x="2473027" y="965200"/>
                  </a:moveTo>
                  <a:lnTo>
                    <a:pt x="2453002" y="965200"/>
                  </a:lnTo>
                  <a:lnTo>
                    <a:pt x="2458905" y="977900"/>
                  </a:lnTo>
                  <a:lnTo>
                    <a:pt x="2464230" y="977900"/>
                  </a:lnTo>
                  <a:lnTo>
                    <a:pt x="2455318" y="990600"/>
                  </a:lnTo>
                  <a:lnTo>
                    <a:pt x="2444246" y="1016000"/>
                  </a:lnTo>
                  <a:lnTo>
                    <a:pt x="2490751" y="1016000"/>
                  </a:lnTo>
                  <a:lnTo>
                    <a:pt x="2492588" y="1003300"/>
                  </a:lnTo>
                  <a:lnTo>
                    <a:pt x="2490003" y="990600"/>
                  </a:lnTo>
                  <a:lnTo>
                    <a:pt x="2485773" y="990600"/>
                  </a:lnTo>
                  <a:lnTo>
                    <a:pt x="2477285" y="977900"/>
                  </a:lnTo>
                  <a:lnTo>
                    <a:pt x="2473027" y="965200"/>
                  </a:lnTo>
                  <a:close/>
                </a:path>
                <a:path w="2609215" h="1422400">
                  <a:moveTo>
                    <a:pt x="159219" y="977900"/>
                  </a:moveTo>
                  <a:lnTo>
                    <a:pt x="146043" y="977900"/>
                  </a:lnTo>
                  <a:lnTo>
                    <a:pt x="145645" y="990600"/>
                  </a:lnTo>
                  <a:lnTo>
                    <a:pt x="166041" y="990600"/>
                  </a:lnTo>
                  <a:lnTo>
                    <a:pt x="159219" y="977900"/>
                  </a:lnTo>
                  <a:close/>
                </a:path>
                <a:path w="2609215" h="1422400">
                  <a:moveTo>
                    <a:pt x="2463487" y="977900"/>
                  </a:moveTo>
                  <a:lnTo>
                    <a:pt x="2444758" y="977900"/>
                  </a:lnTo>
                  <a:lnTo>
                    <a:pt x="2445112" y="990600"/>
                  </a:lnTo>
                  <a:lnTo>
                    <a:pt x="2454541" y="990600"/>
                  </a:lnTo>
                  <a:lnTo>
                    <a:pt x="2463487" y="977900"/>
                  </a:lnTo>
                  <a:close/>
                </a:path>
                <a:path w="2609215" h="1422400">
                  <a:moveTo>
                    <a:pt x="2480893" y="952500"/>
                  </a:moveTo>
                  <a:lnTo>
                    <a:pt x="2473176" y="952500"/>
                  </a:lnTo>
                  <a:lnTo>
                    <a:pt x="2473027" y="965200"/>
                  </a:lnTo>
                  <a:lnTo>
                    <a:pt x="2477285" y="977900"/>
                  </a:lnTo>
                  <a:lnTo>
                    <a:pt x="2485773" y="990600"/>
                  </a:lnTo>
                  <a:lnTo>
                    <a:pt x="2490003" y="990600"/>
                  </a:lnTo>
                  <a:lnTo>
                    <a:pt x="2487418" y="977900"/>
                  </a:lnTo>
                  <a:lnTo>
                    <a:pt x="2482380" y="977900"/>
                  </a:lnTo>
                  <a:lnTo>
                    <a:pt x="2475172" y="965200"/>
                  </a:lnTo>
                  <a:lnTo>
                    <a:pt x="2481312" y="965200"/>
                  </a:lnTo>
                  <a:lnTo>
                    <a:pt x="2480893" y="952500"/>
                  </a:lnTo>
                  <a:close/>
                </a:path>
                <a:path w="2609215" h="1422400">
                  <a:moveTo>
                    <a:pt x="2519164" y="952500"/>
                  </a:moveTo>
                  <a:lnTo>
                    <a:pt x="2480893" y="952500"/>
                  </a:lnTo>
                  <a:lnTo>
                    <a:pt x="2481312" y="965200"/>
                  </a:lnTo>
                  <a:lnTo>
                    <a:pt x="2475172" y="965200"/>
                  </a:lnTo>
                  <a:lnTo>
                    <a:pt x="2482380" y="977900"/>
                  </a:lnTo>
                  <a:lnTo>
                    <a:pt x="2487418" y="977900"/>
                  </a:lnTo>
                  <a:lnTo>
                    <a:pt x="2490003" y="990600"/>
                  </a:lnTo>
                  <a:lnTo>
                    <a:pt x="2506045" y="990600"/>
                  </a:lnTo>
                  <a:lnTo>
                    <a:pt x="2510869" y="977900"/>
                  </a:lnTo>
                  <a:lnTo>
                    <a:pt x="2514629" y="965200"/>
                  </a:lnTo>
                  <a:lnTo>
                    <a:pt x="2519164" y="952500"/>
                  </a:lnTo>
                  <a:close/>
                </a:path>
                <a:path w="2609215" h="1422400">
                  <a:moveTo>
                    <a:pt x="113732" y="927100"/>
                  </a:moveTo>
                  <a:lnTo>
                    <a:pt x="69498" y="927100"/>
                  </a:lnTo>
                  <a:lnTo>
                    <a:pt x="74778" y="939800"/>
                  </a:lnTo>
                  <a:lnTo>
                    <a:pt x="83032" y="952500"/>
                  </a:lnTo>
                  <a:lnTo>
                    <a:pt x="80401" y="952500"/>
                  </a:lnTo>
                  <a:lnTo>
                    <a:pt x="90978" y="965200"/>
                  </a:lnTo>
                  <a:lnTo>
                    <a:pt x="92594" y="977900"/>
                  </a:lnTo>
                  <a:lnTo>
                    <a:pt x="108506" y="977900"/>
                  </a:lnTo>
                  <a:lnTo>
                    <a:pt x="109398" y="965200"/>
                  </a:lnTo>
                  <a:lnTo>
                    <a:pt x="91228" y="965200"/>
                  </a:lnTo>
                  <a:lnTo>
                    <a:pt x="87618" y="952500"/>
                  </a:lnTo>
                  <a:lnTo>
                    <a:pt x="85214" y="939800"/>
                  </a:lnTo>
                  <a:lnTo>
                    <a:pt x="117720" y="939800"/>
                  </a:lnTo>
                  <a:lnTo>
                    <a:pt x="113732" y="927100"/>
                  </a:lnTo>
                  <a:close/>
                </a:path>
                <a:path w="2609215" h="1422400">
                  <a:moveTo>
                    <a:pt x="131728" y="965200"/>
                  </a:moveTo>
                  <a:lnTo>
                    <a:pt x="109398" y="965200"/>
                  </a:lnTo>
                  <a:lnTo>
                    <a:pt x="111856" y="977900"/>
                  </a:lnTo>
                  <a:lnTo>
                    <a:pt x="141844" y="977900"/>
                  </a:lnTo>
                  <a:lnTo>
                    <a:pt x="131728" y="965200"/>
                  </a:lnTo>
                  <a:close/>
                </a:path>
                <a:path w="2609215" h="1422400">
                  <a:moveTo>
                    <a:pt x="150686" y="965200"/>
                  </a:moveTo>
                  <a:lnTo>
                    <a:pt x="143502" y="977900"/>
                  </a:lnTo>
                  <a:lnTo>
                    <a:pt x="152158" y="977900"/>
                  </a:lnTo>
                  <a:lnTo>
                    <a:pt x="150686" y="965200"/>
                  </a:lnTo>
                  <a:close/>
                </a:path>
                <a:path w="2609215" h="1422400">
                  <a:moveTo>
                    <a:pt x="115636" y="952500"/>
                  </a:moveTo>
                  <a:lnTo>
                    <a:pt x="91752" y="952500"/>
                  </a:lnTo>
                  <a:lnTo>
                    <a:pt x="95285" y="965200"/>
                  </a:lnTo>
                  <a:lnTo>
                    <a:pt x="123649" y="965200"/>
                  </a:lnTo>
                  <a:lnTo>
                    <a:pt x="115636" y="952500"/>
                  </a:lnTo>
                  <a:close/>
                </a:path>
                <a:path w="2609215" h="1422400">
                  <a:moveTo>
                    <a:pt x="130011" y="952500"/>
                  </a:moveTo>
                  <a:lnTo>
                    <a:pt x="126913" y="952500"/>
                  </a:lnTo>
                  <a:lnTo>
                    <a:pt x="130463" y="965200"/>
                  </a:lnTo>
                  <a:lnTo>
                    <a:pt x="130011" y="952500"/>
                  </a:lnTo>
                  <a:close/>
                </a:path>
                <a:path w="2609215" h="1422400">
                  <a:moveTo>
                    <a:pt x="2503102" y="927100"/>
                  </a:moveTo>
                  <a:lnTo>
                    <a:pt x="2500683" y="927100"/>
                  </a:lnTo>
                  <a:lnTo>
                    <a:pt x="2493437" y="939800"/>
                  </a:lnTo>
                  <a:lnTo>
                    <a:pt x="2485108" y="952500"/>
                  </a:lnTo>
                  <a:lnTo>
                    <a:pt x="2519164" y="952500"/>
                  </a:lnTo>
                  <a:lnTo>
                    <a:pt x="2522163" y="965200"/>
                  </a:lnTo>
                  <a:lnTo>
                    <a:pt x="2528883" y="952500"/>
                  </a:lnTo>
                  <a:lnTo>
                    <a:pt x="2533461" y="939800"/>
                  </a:lnTo>
                  <a:lnTo>
                    <a:pt x="2503291" y="939800"/>
                  </a:lnTo>
                  <a:lnTo>
                    <a:pt x="2503102" y="927100"/>
                  </a:lnTo>
                  <a:close/>
                </a:path>
                <a:path w="2609215" h="1422400">
                  <a:moveTo>
                    <a:pt x="117720" y="939800"/>
                  </a:moveTo>
                  <a:lnTo>
                    <a:pt x="87634" y="939800"/>
                  </a:lnTo>
                  <a:lnTo>
                    <a:pt x="98495" y="952500"/>
                  </a:lnTo>
                  <a:lnTo>
                    <a:pt x="121708" y="952500"/>
                  </a:lnTo>
                  <a:lnTo>
                    <a:pt x="117720" y="939800"/>
                  </a:lnTo>
                  <a:close/>
                </a:path>
                <a:path w="2609215" h="1422400">
                  <a:moveTo>
                    <a:pt x="2481135" y="939800"/>
                  </a:moveTo>
                  <a:lnTo>
                    <a:pt x="2479471" y="939800"/>
                  </a:lnTo>
                  <a:lnTo>
                    <a:pt x="2477361" y="952500"/>
                  </a:lnTo>
                  <a:lnTo>
                    <a:pt x="2483982" y="952500"/>
                  </a:lnTo>
                  <a:lnTo>
                    <a:pt x="2481135" y="939800"/>
                  </a:lnTo>
                  <a:close/>
                </a:path>
                <a:path w="2609215" h="1422400">
                  <a:moveTo>
                    <a:pt x="66541" y="938202"/>
                  </a:moveTo>
                  <a:lnTo>
                    <a:pt x="66478" y="939800"/>
                  </a:lnTo>
                  <a:lnTo>
                    <a:pt x="67271" y="939800"/>
                  </a:lnTo>
                  <a:lnTo>
                    <a:pt x="66541" y="938202"/>
                  </a:lnTo>
                  <a:close/>
                </a:path>
                <a:path w="2609215" h="1422400">
                  <a:moveTo>
                    <a:pt x="2495841" y="920088"/>
                  </a:moveTo>
                  <a:lnTo>
                    <a:pt x="2489448" y="927100"/>
                  </a:lnTo>
                  <a:lnTo>
                    <a:pt x="2484139" y="927100"/>
                  </a:lnTo>
                  <a:lnTo>
                    <a:pt x="2486192" y="939800"/>
                  </a:lnTo>
                  <a:lnTo>
                    <a:pt x="2490454" y="939800"/>
                  </a:lnTo>
                  <a:lnTo>
                    <a:pt x="2498342" y="927100"/>
                  </a:lnTo>
                  <a:lnTo>
                    <a:pt x="2498418" y="926739"/>
                  </a:lnTo>
                  <a:lnTo>
                    <a:pt x="2495841" y="920088"/>
                  </a:lnTo>
                  <a:close/>
                </a:path>
                <a:path w="2609215" h="1422400">
                  <a:moveTo>
                    <a:pt x="2542640" y="927100"/>
                  </a:moveTo>
                  <a:lnTo>
                    <a:pt x="2503102" y="927100"/>
                  </a:lnTo>
                  <a:lnTo>
                    <a:pt x="2503291" y="939800"/>
                  </a:lnTo>
                  <a:lnTo>
                    <a:pt x="2538582" y="939800"/>
                  </a:lnTo>
                  <a:lnTo>
                    <a:pt x="2542640" y="927100"/>
                  </a:lnTo>
                  <a:close/>
                </a:path>
                <a:path w="2609215" h="1422400">
                  <a:moveTo>
                    <a:pt x="61219" y="914400"/>
                  </a:moveTo>
                  <a:lnTo>
                    <a:pt x="58836" y="914400"/>
                  </a:lnTo>
                  <a:lnTo>
                    <a:pt x="61467" y="927100"/>
                  </a:lnTo>
                  <a:lnTo>
                    <a:pt x="66541" y="938202"/>
                  </a:lnTo>
                  <a:lnTo>
                    <a:pt x="66976" y="927100"/>
                  </a:lnTo>
                  <a:lnTo>
                    <a:pt x="63224" y="927100"/>
                  </a:lnTo>
                  <a:lnTo>
                    <a:pt x="61219" y="914400"/>
                  </a:lnTo>
                  <a:close/>
                </a:path>
                <a:path w="2609215" h="1422400">
                  <a:moveTo>
                    <a:pt x="118775" y="914400"/>
                  </a:moveTo>
                  <a:lnTo>
                    <a:pt x="65030" y="914400"/>
                  </a:lnTo>
                  <a:lnTo>
                    <a:pt x="66131" y="927100"/>
                  </a:lnTo>
                  <a:lnTo>
                    <a:pt x="119845" y="927100"/>
                  </a:lnTo>
                  <a:lnTo>
                    <a:pt x="118775" y="914400"/>
                  </a:lnTo>
                  <a:close/>
                </a:path>
                <a:path w="2609215" h="1422400">
                  <a:moveTo>
                    <a:pt x="2505521" y="914400"/>
                  </a:moveTo>
                  <a:lnTo>
                    <a:pt x="2501029" y="914400"/>
                  </a:lnTo>
                  <a:lnTo>
                    <a:pt x="2498418" y="926739"/>
                  </a:lnTo>
                  <a:lnTo>
                    <a:pt x="2498558" y="927100"/>
                  </a:lnTo>
                  <a:lnTo>
                    <a:pt x="2509826" y="927100"/>
                  </a:lnTo>
                  <a:lnTo>
                    <a:pt x="2505521" y="914400"/>
                  </a:lnTo>
                  <a:close/>
                </a:path>
                <a:path w="2609215" h="1422400">
                  <a:moveTo>
                    <a:pt x="2564061" y="889000"/>
                  </a:moveTo>
                  <a:lnTo>
                    <a:pt x="2516871" y="889000"/>
                  </a:lnTo>
                  <a:lnTo>
                    <a:pt x="2514965" y="901700"/>
                  </a:lnTo>
                  <a:lnTo>
                    <a:pt x="2503164" y="914400"/>
                  </a:lnTo>
                  <a:lnTo>
                    <a:pt x="2508340" y="914400"/>
                  </a:lnTo>
                  <a:lnTo>
                    <a:pt x="2509826" y="927100"/>
                  </a:lnTo>
                  <a:lnTo>
                    <a:pt x="2541704" y="927100"/>
                  </a:lnTo>
                  <a:lnTo>
                    <a:pt x="2551647" y="914400"/>
                  </a:lnTo>
                  <a:lnTo>
                    <a:pt x="2555603" y="901700"/>
                  </a:lnTo>
                  <a:lnTo>
                    <a:pt x="2563878" y="901700"/>
                  </a:lnTo>
                  <a:lnTo>
                    <a:pt x="2564061" y="889000"/>
                  </a:lnTo>
                  <a:close/>
                </a:path>
                <a:path w="2609215" h="1422400">
                  <a:moveTo>
                    <a:pt x="2501029" y="914400"/>
                  </a:moveTo>
                  <a:lnTo>
                    <a:pt x="2493637" y="914400"/>
                  </a:lnTo>
                  <a:lnTo>
                    <a:pt x="2495841" y="920088"/>
                  </a:lnTo>
                  <a:lnTo>
                    <a:pt x="2501029" y="914400"/>
                  </a:lnTo>
                  <a:close/>
                </a:path>
                <a:path w="2609215" h="1422400">
                  <a:moveTo>
                    <a:pt x="94851" y="901700"/>
                  </a:moveTo>
                  <a:lnTo>
                    <a:pt x="52726" y="901700"/>
                  </a:lnTo>
                  <a:lnTo>
                    <a:pt x="56025" y="914400"/>
                  </a:lnTo>
                  <a:lnTo>
                    <a:pt x="98327" y="914400"/>
                  </a:lnTo>
                  <a:lnTo>
                    <a:pt x="94851" y="901700"/>
                  </a:lnTo>
                  <a:close/>
                </a:path>
                <a:path w="2609215" h="1422400">
                  <a:moveTo>
                    <a:pt x="97540" y="889000"/>
                  </a:moveTo>
                  <a:lnTo>
                    <a:pt x="90736" y="889000"/>
                  </a:lnTo>
                  <a:lnTo>
                    <a:pt x="98400" y="901700"/>
                  </a:lnTo>
                  <a:lnTo>
                    <a:pt x="94851" y="901700"/>
                  </a:lnTo>
                  <a:lnTo>
                    <a:pt x="104840" y="914400"/>
                  </a:lnTo>
                  <a:lnTo>
                    <a:pt x="107353" y="914400"/>
                  </a:lnTo>
                  <a:lnTo>
                    <a:pt x="97540" y="889000"/>
                  </a:lnTo>
                  <a:close/>
                </a:path>
                <a:path w="2609215" h="1422400">
                  <a:moveTo>
                    <a:pt x="110682" y="901700"/>
                  </a:moveTo>
                  <a:lnTo>
                    <a:pt x="109213" y="901700"/>
                  </a:lnTo>
                  <a:lnTo>
                    <a:pt x="112442" y="914400"/>
                  </a:lnTo>
                  <a:lnTo>
                    <a:pt x="110682" y="901700"/>
                  </a:lnTo>
                  <a:close/>
                </a:path>
                <a:path w="2609215" h="1422400">
                  <a:moveTo>
                    <a:pt x="91982" y="876300"/>
                  </a:moveTo>
                  <a:lnTo>
                    <a:pt x="65654" y="876300"/>
                  </a:lnTo>
                  <a:lnTo>
                    <a:pt x="55532" y="889000"/>
                  </a:lnTo>
                  <a:lnTo>
                    <a:pt x="48685" y="901700"/>
                  </a:lnTo>
                  <a:lnTo>
                    <a:pt x="89507" y="901700"/>
                  </a:lnTo>
                  <a:lnTo>
                    <a:pt x="90736" y="889000"/>
                  </a:lnTo>
                  <a:lnTo>
                    <a:pt x="89679" y="889000"/>
                  </a:lnTo>
                  <a:lnTo>
                    <a:pt x="91982" y="876300"/>
                  </a:lnTo>
                  <a:close/>
                </a:path>
                <a:path w="2609215" h="1422400">
                  <a:moveTo>
                    <a:pt x="2508840" y="889000"/>
                  </a:moveTo>
                  <a:lnTo>
                    <a:pt x="2505667" y="889000"/>
                  </a:lnTo>
                  <a:lnTo>
                    <a:pt x="2504075" y="901700"/>
                  </a:lnTo>
                  <a:lnTo>
                    <a:pt x="2508840" y="889000"/>
                  </a:lnTo>
                  <a:close/>
                </a:path>
                <a:path w="2609215" h="1422400">
                  <a:moveTo>
                    <a:pt x="50559" y="876300"/>
                  </a:moveTo>
                  <a:lnTo>
                    <a:pt x="34232" y="876300"/>
                  </a:lnTo>
                  <a:lnTo>
                    <a:pt x="38661" y="889000"/>
                  </a:lnTo>
                  <a:lnTo>
                    <a:pt x="47273" y="888997"/>
                  </a:lnTo>
                  <a:lnTo>
                    <a:pt x="50559" y="876300"/>
                  </a:lnTo>
                  <a:close/>
                </a:path>
                <a:path w="2609215" h="1422400">
                  <a:moveTo>
                    <a:pt x="98872" y="876300"/>
                  </a:moveTo>
                  <a:lnTo>
                    <a:pt x="94296" y="876300"/>
                  </a:lnTo>
                  <a:lnTo>
                    <a:pt x="95008" y="889000"/>
                  </a:lnTo>
                  <a:lnTo>
                    <a:pt x="98872" y="876300"/>
                  </a:lnTo>
                  <a:close/>
                </a:path>
                <a:path w="2609215" h="1422400">
                  <a:moveTo>
                    <a:pt x="2523204" y="876300"/>
                  </a:moveTo>
                  <a:lnTo>
                    <a:pt x="2521782" y="876300"/>
                  </a:lnTo>
                  <a:lnTo>
                    <a:pt x="2519049" y="889000"/>
                  </a:lnTo>
                  <a:lnTo>
                    <a:pt x="2522548" y="888997"/>
                  </a:lnTo>
                  <a:lnTo>
                    <a:pt x="2523204" y="876300"/>
                  </a:lnTo>
                  <a:close/>
                </a:path>
                <a:path w="2609215" h="1422400">
                  <a:moveTo>
                    <a:pt x="2567331" y="876300"/>
                  </a:moveTo>
                  <a:lnTo>
                    <a:pt x="2529737" y="876300"/>
                  </a:lnTo>
                  <a:lnTo>
                    <a:pt x="2522548" y="889000"/>
                  </a:lnTo>
                  <a:lnTo>
                    <a:pt x="2565258" y="888997"/>
                  </a:lnTo>
                  <a:lnTo>
                    <a:pt x="2567331" y="876300"/>
                  </a:lnTo>
                  <a:close/>
                </a:path>
                <a:path w="2609215" h="1422400">
                  <a:moveTo>
                    <a:pt x="82079" y="863600"/>
                  </a:moveTo>
                  <a:lnTo>
                    <a:pt x="38413" y="863600"/>
                  </a:lnTo>
                  <a:lnTo>
                    <a:pt x="43491" y="876300"/>
                  </a:lnTo>
                  <a:lnTo>
                    <a:pt x="75067" y="876300"/>
                  </a:lnTo>
                  <a:lnTo>
                    <a:pt x="82079" y="863600"/>
                  </a:lnTo>
                  <a:close/>
                </a:path>
                <a:path w="2609215" h="1422400">
                  <a:moveTo>
                    <a:pt x="86244" y="863600"/>
                  </a:moveTo>
                  <a:lnTo>
                    <a:pt x="76681" y="876300"/>
                  </a:lnTo>
                  <a:lnTo>
                    <a:pt x="90146" y="876300"/>
                  </a:lnTo>
                  <a:lnTo>
                    <a:pt x="86244" y="863600"/>
                  </a:lnTo>
                  <a:close/>
                </a:path>
                <a:path w="2609215" h="1422400">
                  <a:moveTo>
                    <a:pt x="2579770" y="850900"/>
                  </a:moveTo>
                  <a:lnTo>
                    <a:pt x="2571951" y="850900"/>
                  </a:lnTo>
                  <a:lnTo>
                    <a:pt x="2572169" y="863600"/>
                  </a:lnTo>
                  <a:lnTo>
                    <a:pt x="2523677" y="863600"/>
                  </a:lnTo>
                  <a:lnTo>
                    <a:pt x="2532197" y="876300"/>
                  </a:lnTo>
                  <a:lnTo>
                    <a:pt x="2570700" y="876300"/>
                  </a:lnTo>
                  <a:lnTo>
                    <a:pt x="2574976" y="863600"/>
                  </a:lnTo>
                  <a:lnTo>
                    <a:pt x="2579770" y="850900"/>
                  </a:lnTo>
                  <a:close/>
                </a:path>
                <a:path w="2609215" h="1422400">
                  <a:moveTo>
                    <a:pt x="76426" y="838200"/>
                  </a:moveTo>
                  <a:lnTo>
                    <a:pt x="22871" y="838200"/>
                  </a:lnTo>
                  <a:lnTo>
                    <a:pt x="26411" y="850900"/>
                  </a:lnTo>
                  <a:lnTo>
                    <a:pt x="30685" y="850900"/>
                  </a:lnTo>
                  <a:lnTo>
                    <a:pt x="29650" y="863600"/>
                  </a:lnTo>
                  <a:lnTo>
                    <a:pt x="79000" y="863600"/>
                  </a:lnTo>
                  <a:lnTo>
                    <a:pt x="78113" y="850900"/>
                  </a:lnTo>
                  <a:lnTo>
                    <a:pt x="76426" y="838200"/>
                  </a:lnTo>
                  <a:close/>
                </a:path>
                <a:path w="2609215" h="1422400">
                  <a:moveTo>
                    <a:pt x="83312" y="850900"/>
                  </a:moveTo>
                  <a:lnTo>
                    <a:pt x="82307" y="850900"/>
                  </a:lnTo>
                  <a:lnTo>
                    <a:pt x="79000" y="863600"/>
                  </a:lnTo>
                  <a:lnTo>
                    <a:pt x="87144" y="863600"/>
                  </a:lnTo>
                  <a:lnTo>
                    <a:pt x="83312" y="850900"/>
                  </a:lnTo>
                  <a:close/>
                </a:path>
                <a:path w="2609215" h="1422400">
                  <a:moveTo>
                    <a:pt x="2530390" y="850900"/>
                  </a:moveTo>
                  <a:lnTo>
                    <a:pt x="2528190" y="850900"/>
                  </a:lnTo>
                  <a:lnTo>
                    <a:pt x="2527768" y="863600"/>
                  </a:lnTo>
                  <a:lnTo>
                    <a:pt x="2529386" y="860401"/>
                  </a:lnTo>
                  <a:lnTo>
                    <a:pt x="2530390" y="850900"/>
                  </a:lnTo>
                  <a:close/>
                </a:path>
                <a:path w="2609215" h="1422400">
                  <a:moveTo>
                    <a:pt x="2567770" y="850900"/>
                  </a:moveTo>
                  <a:lnTo>
                    <a:pt x="2534193" y="850900"/>
                  </a:lnTo>
                  <a:lnTo>
                    <a:pt x="2529386" y="860401"/>
                  </a:lnTo>
                  <a:lnTo>
                    <a:pt x="2529048" y="863600"/>
                  </a:lnTo>
                  <a:lnTo>
                    <a:pt x="2561096" y="863600"/>
                  </a:lnTo>
                  <a:lnTo>
                    <a:pt x="2567770" y="850900"/>
                  </a:lnTo>
                  <a:close/>
                </a:path>
                <a:path w="2609215" h="1422400">
                  <a:moveTo>
                    <a:pt x="2588264" y="825500"/>
                  </a:moveTo>
                  <a:lnTo>
                    <a:pt x="2548870" y="825500"/>
                  </a:lnTo>
                  <a:lnTo>
                    <a:pt x="2550243" y="838200"/>
                  </a:lnTo>
                  <a:lnTo>
                    <a:pt x="2538452" y="838200"/>
                  </a:lnTo>
                  <a:lnTo>
                    <a:pt x="2540182" y="850900"/>
                  </a:lnTo>
                  <a:lnTo>
                    <a:pt x="2583637" y="850900"/>
                  </a:lnTo>
                  <a:lnTo>
                    <a:pt x="2589456" y="838200"/>
                  </a:lnTo>
                  <a:lnTo>
                    <a:pt x="2588264" y="825500"/>
                  </a:lnTo>
                  <a:close/>
                </a:path>
                <a:path w="2609215" h="1422400">
                  <a:moveTo>
                    <a:pt x="23981" y="825500"/>
                  </a:moveTo>
                  <a:lnTo>
                    <a:pt x="17052" y="825500"/>
                  </a:lnTo>
                  <a:lnTo>
                    <a:pt x="19830" y="838200"/>
                  </a:lnTo>
                  <a:lnTo>
                    <a:pt x="24564" y="838200"/>
                  </a:lnTo>
                  <a:lnTo>
                    <a:pt x="23981" y="825500"/>
                  </a:lnTo>
                  <a:close/>
                </a:path>
                <a:path w="2609215" h="1422400">
                  <a:moveTo>
                    <a:pt x="68165" y="812800"/>
                  </a:moveTo>
                  <a:lnTo>
                    <a:pt x="17759" y="812800"/>
                  </a:lnTo>
                  <a:lnTo>
                    <a:pt x="20425" y="825500"/>
                  </a:lnTo>
                  <a:lnTo>
                    <a:pt x="23981" y="825500"/>
                  </a:lnTo>
                  <a:lnTo>
                    <a:pt x="26256" y="838200"/>
                  </a:lnTo>
                  <a:lnTo>
                    <a:pt x="59265" y="838200"/>
                  </a:lnTo>
                  <a:lnTo>
                    <a:pt x="62708" y="825500"/>
                  </a:lnTo>
                  <a:lnTo>
                    <a:pt x="68165" y="812800"/>
                  </a:lnTo>
                  <a:close/>
                </a:path>
                <a:path w="2609215" h="1422400">
                  <a:moveTo>
                    <a:pt x="2543970" y="812800"/>
                  </a:moveTo>
                  <a:lnTo>
                    <a:pt x="2540398" y="812800"/>
                  </a:lnTo>
                  <a:lnTo>
                    <a:pt x="2536276" y="825500"/>
                  </a:lnTo>
                  <a:lnTo>
                    <a:pt x="2535198" y="838200"/>
                  </a:lnTo>
                  <a:lnTo>
                    <a:pt x="2539017" y="838200"/>
                  </a:lnTo>
                  <a:lnTo>
                    <a:pt x="2548870" y="825500"/>
                  </a:lnTo>
                  <a:lnTo>
                    <a:pt x="2541755" y="825500"/>
                  </a:lnTo>
                  <a:lnTo>
                    <a:pt x="2543970" y="812800"/>
                  </a:lnTo>
                  <a:close/>
                </a:path>
                <a:path w="2609215" h="1422400">
                  <a:moveTo>
                    <a:pt x="2546274" y="812800"/>
                  </a:moveTo>
                  <a:lnTo>
                    <a:pt x="2543970" y="812800"/>
                  </a:lnTo>
                  <a:lnTo>
                    <a:pt x="2544865" y="825500"/>
                  </a:lnTo>
                  <a:lnTo>
                    <a:pt x="2554442" y="825500"/>
                  </a:lnTo>
                  <a:lnTo>
                    <a:pt x="2546274" y="812800"/>
                  </a:lnTo>
                  <a:close/>
                </a:path>
                <a:path w="2609215" h="1422400">
                  <a:moveTo>
                    <a:pt x="2554211" y="800100"/>
                  </a:moveTo>
                  <a:lnTo>
                    <a:pt x="2551873" y="800100"/>
                  </a:lnTo>
                  <a:lnTo>
                    <a:pt x="2553981" y="812800"/>
                  </a:lnTo>
                  <a:lnTo>
                    <a:pt x="2554442" y="825500"/>
                  </a:lnTo>
                  <a:lnTo>
                    <a:pt x="2582078" y="825500"/>
                  </a:lnTo>
                  <a:lnTo>
                    <a:pt x="2581283" y="812800"/>
                  </a:lnTo>
                  <a:lnTo>
                    <a:pt x="2559654" y="812800"/>
                  </a:lnTo>
                  <a:lnTo>
                    <a:pt x="2554211" y="800100"/>
                  </a:lnTo>
                  <a:close/>
                </a:path>
                <a:path w="2609215" h="1422400">
                  <a:moveTo>
                    <a:pt x="2594781" y="812800"/>
                  </a:moveTo>
                  <a:lnTo>
                    <a:pt x="2593089" y="812800"/>
                  </a:lnTo>
                  <a:lnTo>
                    <a:pt x="2582078" y="825500"/>
                  </a:lnTo>
                  <a:lnTo>
                    <a:pt x="2591606" y="825500"/>
                  </a:lnTo>
                  <a:lnTo>
                    <a:pt x="2594781" y="812800"/>
                  </a:lnTo>
                  <a:close/>
                </a:path>
                <a:path w="2609215" h="1422400">
                  <a:moveTo>
                    <a:pt x="36130" y="800100"/>
                  </a:moveTo>
                  <a:lnTo>
                    <a:pt x="13620" y="800100"/>
                  </a:lnTo>
                  <a:lnTo>
                    <a:pt x="13894" y="812800"/>
                  </a:lnTo>
                  <a:lnTo>
                    <a:pt x="41114" y="812800"/>
                  </a:lnTo>
                  <a:lnTo>
                    <a:pt x="36130" y="800100"/>
                  </a:lnTo>
                  <a:close/>
                </a:path>
                <a:path w="2609215" h="1422400">
                  <a:moveTo>
                    <a:pt x="59229" y="800100"/>
                  </a:moveTo>
                  <a:lnTo>
                    <a:pt x="47871" y="800100"/>
                  </a:lnTo>
                  <a:lnTo>
                    <a:pt x="48444" y="812800"/>
                  </a:lnTo>
                  <a:lnTo>
                    <a:pt x="55183" y="812800"/>
                  </a:lnTo>
                  <a:lnTo>
                    <a:pt x="59229" y="800100"/>
                  </a:lnTo>
                  <a:close/>
                </a:path>
                <a:path w="2609215" h="1422400">
                  <a:moveTo>
                    <a:pt x="2549122" y="800100"/>
                  </a:moveTo>
                  <a:lnTo>
                    <a:pt x="2547661" y="812800"/>
                  </a:lnTo>
                  <a:lnTo>
                    <a:pt x="2549664" y="812800"/>
                  </a:lnTo>
                  <a:lnTo>
                    <a:pt x="2549122" y="800100"/>
                  </a:lnTo>
                  <a:close/>
                </a:path>
                <a:path w="2609215" h="1422400">
                  <a:moveTo>
                    <a:pt x="2590963" y="800100"/>
                  </a:moveTo>
                  <a:lnTo>
                    <a:pt x="2558244" y="800100"/>
                  </a:lnTo>
                  <a:lnTo>
                    <a:pt x="2560528" y="812800"/>
                  </a:lnTo>
                  <a:lnTo>
                    <a:pt x="2585859" y="812800"/>
                  </a:lnTo>
                  <a:lnTo>
                    <a:pt x="2590963" y="800100"/>
                  </a:lnTo>
                  <a:close/>
                </a:path>
                <a:path w="2609215" h="1422400">
                  <a:moveTo>
                    <a:pt x="7246" y="762000"/>
                  </a:moveTo>
                  <a:lnTo>
                    <a:pt x="6083" y="774700"/>
                  </a:lnTo>
                  <a:lnTo>
                    <a:pt x="8129" y="787400"/>
                  </a:lnTo>
                  <a:lnTo>
                    <a:pt x="12089" y="787400"/>
                  </a:lnTo>
                  <a:lnTo>
                    <a:pt x="14426" y="800100"/>
                  </a:lnTo>
                  <a:lnTo>
                    <a:pt x="50726" y="800100"/>
                  </a:lnTo>
                  <a:lnTo>
                    <a:pt x="46098" y="774700"/>
                  </a:lnTo>
                  <a:lnTo>
                    <a:pt x="12916" y="774700"/>
                  </a:lnTo>
                  <a:lnTo>
                    <a:pt x="7246" y="762000"/>
                  </a:lnTo>
                  <a:close/>
                </a:path>
                <a:path w="2609215" h="1422400">
                  <a:moveTo>
                    <a:pt x="62220" y="787400"/>
                  </a:moveTo>
                  <a:lnTo>
                    <a:pt x="55041" y="787400"/>
                  </a:lnTo>
                  <a:lnTo>
                    <a:pt x="50726" y="800100"/>
                  </a:lnTo>
                  <a:lnTo>
                    <a:pt x="59936" y="800100"/>
                  </a:lnTo>
                  <a:lnTo>
                    <a:pt x="62220" y="787400"/>
                  </a:lnTo>
                  <a:close/>
                </a:path>
                <a:path w="2609215" h="1422400">
                  <a:moveTo>
                    <a:pt x="2587330" y="787400"/>
                  </a:moveTo>
                  <a:lnTo>
                    <a:pt x="2556461" y="787400"/>
                  </a:lnTo>
                  <a:lnTo>
                    <a:pt x="2555101" y="800100"/>
                  </a:lnTo>
                  <a:lnTo>
                    <a:pt x="2590942" y="800100"/>
                  </a:lnTo>
                  <a:lnTo>
                    <a:pt x="2587330" y="787400"/>
                  </a:lnTo>
                  <a:close/>
                </a:path>
                <a:path w="2609215" h="1422400">
                  <a:moveTo>
                    <a:pt x="2605162" y="762000"/>
                  </a:moveTo>
                  <a:lnTo>
                    <a:pt x="2562166" y="762000"/>
                  </a:lnTo>
                  <a:lnTo>
                    <a:pt x="2554516" y="774675"/>
                  </a:lnTo>
                  <a:lnTo>
                    <a:pt x="2555027" y="787400"/>
                  </a:lnTo>
                  <a:lnTo>
                    <a:pt x="2587330" y="787400"/>
                  </a:lnTo>
                  <a:lnTo>
                    <a:pt x="2595152" y="800100"/>
                  </a:lnTo>
                  <a:lnTo>
                    <a:pt x="2600850" y="800100"/>
                  </a:lnTo>
                  <a:lnTo>
                    <a:pt x="2601094" y="787400"/>
                  </a:lnTo>
                  <a:lnTo>
                    <a:pt x="2601094" y="774675"/>
                  </a:lnTo>
                  <a:lnTo>
                    <a:pt x="2605162" y="762000"/>
                  </a:lnTo>
                  <a:close/>
                </a:path>
                <a:path w="2609215" h="1422400">
                  <a:moveTo>
                    <a:pt x="59658" y="774700"/>
                  </a:moveTo>
                  <a:lnTo>
                    <a:pt x="56422" y="774700"/>
                  </a:lnTo>
                  <a:lnTo>
                    <a:pt x="58653" y="787400"/>
                  </a:lnTo>
                  <a:lnTo>
                    <a:pt x="61136" y="787400"/>
                  </a:lnTo>
                  <a:lnTo>
                    <a:pt x="59658" y="774700"/>
                  </a:lnTo>
                  <a:close/>
                </a:path>
                <a:path w="2609215" h="1422400">
                  <a:moveTo>
                    <a:pt x="45720" y="762000"/>
                  </a:moveTo>
                  <a:lnTo>
                    <a:pt x="13593" y="762000"/>
                  </a:lnTo>
                  <a:lnTo>
                    <a:pt x="12916" y="774700"/>
                  </a:lnTo>
                  <a:lnTo>
                    <a:pt x="46098" y="774700"/>
                  </a:lnTo>
                  <a:lnTo>
                    <a:pt x="45720" y="762000"/>
                  </a:lnTo>
                  <a:close/>
                </a:path>
                <a:path w="2609215" h="1422400">
                  <a:moveTo>
                    <a:pt x="47186" y="764209"/>
                  </a:moveTo>
                  <a:lnTo>
                    <a:pt x="49817" y="774700"/>
                  </a:lnTo>
                  <a:lnTo>
                    <a:pt x="51622" y="770891"/>
                  </a:lnTo>
                  <a:lnTo>
                    <a:pt x="47186" y="764209"/>
                  </a:lnTo>
                  <a:close/>
                </a:path>
                <a:path w="2609215" h="1422400">
                  <a:moveTo>
                    <a:pt x="55968" y="736600"/>
                  </a:moveTo>
                  <a:lnTo>
                    <a:pt x="50768" y="749300"/>
                  </a:lnTo>
                  <a:lnTo>
                    <a:pt x="50245" y="749300"/>
                  </a:lnTo>
                  <a:lnTo>
                    <a:pt x="44599" y="762000"/>
                  </a:lnTo>
                  <a:lnTo>
                    <a:pt x="55836" y="762000"/>
                  </a:lnTo>
                  <a:lnTo>
                    <a:pt x="51622" y="770891"/>
                  </a:lnTo>
                  <a:lnTo>
                    <a:pt x="54151" y="774700"/>
                  </a:lnTo>
                  <a:lnTo>
                    <a:pt x="58222" y="774700"/>
                  </a:lnTo>
                  <a:lnTo>
                    <a:pt x="58640" y="749300"/>
                  </a:lnTo>
                  <a:lnTo>
                    <a:pt x="55968" y="736600"/>
                  </a:lnTo>
                  <a:close/>
                </a:path>
                <a:path w="2609215" h="1422400">
                  <a:moveTo>
                    <a:pt x="2553574" y="762000"/>
                  </a:moveTo>
                  <a:lnTo>
                    <a:pt x="2549760" y="774700"/>
                  </a:lnTo>
                  <a:lnTo>
                    <a:pt x="2554501" y="774700"/>
                  </a:lnTo>
                  <a:lnTo>
                    <a:pt x="2553574" y="762000"/>
                  </a:lnTo>
                  <a:close/>
                </a:path>
                <a:path w="2609215" h="1422400">
                  <a:moveTo>
                    <a:pt x="46632" y="762000"/>
                  </a:moveTo>
                  <a:lnTo>
                    <a:pt x="45720" y="762000"/>
                  </a:lnTo>
                  <a:lnTo>
                    <a:pt x="47186" y="764209"/>
                  </a:lnTo>
                  <a:lnTo>
                    <a:pt x="46632" y="762000"/>
                  </a:lnTo>
                  <a:close/>
                </a:path>
                <a:path w="2609215" h="1422400">
                  <a:moveTo>
                    <a:pt x="43580" y="749300"/>
                  </a:moveTo>
                  <a:lnTo>
                    <a:pt x="6097" y="749300"/>
                  </a:lnTo>
                  <a:lnTo>
                    <a:pt x="10504" y="762000"/>
                  </a:lnTo>
                  <a:lnTo>
                    <a:pt x="42038" y="762000"/>
                  </a:lnTo>
                  <a:lnTo>
                    <a:pt x="43580" y="749300"/>
                  </a:lnTo>
                  <a:close/>
                </a:path>
                <a:path w="2609215" h="1422400">
                  <a:moveTo>
                    <a:pt x="2560346" y="723900"/>
                  </a:moveTo>
                  <a:lnTo>
                    <a:pt x="2555403" y="736600"/>
                  </a:lnTo>
                  <a:lnTo>
                    <a:pt x="2551462" y="749300"/>
                  </a:lnTo>
                  <a:lnTo>
                    <a:pt x="2551456" y="762000"/>
                  </a:lnTo>
                  <a:lnTo>
                    <a:pt x="2558315" y="749300"/>
                  </a:lnTo>
                  <a:lnTo>
                    <a:pt x="2562763" y="749300"/>
                  </a:lnTo>
                  <a:lnTo>
                    <a:pt x="2556525" y="736600"/>
                  </a:lnTo>
                  <a:lnTo>
                    <a:pt x="2566130" y="736600"/>
                  </a:lnTo>
                  <a:lnTo>
                    <a:pt x="2560346" y="723900"/>
                  </a:lnTo>
                  <a:close/>
                </a:path>
                <a:path w="2609215" h="1422400">
                  <a:moveTo>
                    <a:pt x="2599801" y="736600"/>
                  </a:moveTo>
                  <a:lnTo>
                    <a:pt x="2565246" y="736600"/>
                  </a:lnTo>
                  <a:lnTo>
                    <a:pt x="2562763" y="749300"/>
                  </a:lnTo>
                  <a:lnTo>
                    <a:pt x="2558315" y="749300"/>
                  </a:lnTo>
                  <a:lnTo>
                    <a:pt x="2565766" y="762000"/>
                  </a:lnTo>
                  <a:lnTo>
                    <a:pt x="2598830" y="762000"/>
                  </a:lnTo>
                  <a:lnTo>
                    <a:pt x="2596836" y="749300"/>
                  </a:lnTo>
                  <a:lnTo>
                    <a:pt x="2599801" y="736600"/>
                  </a:lnTo>
                  <a:close/>
                </a:path>
                <a:path w="2609215" h="1422400">
                  <a:moveTo>
                    <a:pt x="43338" y="736600"/>
                  </a:moveTo>
                  <a:lnTo>
                    <a:pt x="5024" y="736600"/>
                  </a:lnTo>
                  <a:lnTo>
                    <a:pt x="2822" y="749300"/>
                  </a:lnTo>
                  <a:lnTo>
                    <a:pt x="42147" y="749300"/>
                  </a:lnTo>
                  <a:lnTo>
                    <a:pt x="43651" y="738702"/>
                  </a:lnTo>
                  <a:lnTo>
                    <a:pt x="43338" y="736600"/>
                  </a:lnTo>
                  <a:close/>
                </a:path>
                <a:path w="2609215" h="1422400">
                  <a:moveTo>
                    <a:pt x="46957" y="736600"/>
                  </a:moveTo>
                  <a:lnTo>
                    <a:pt x="43949" y="736600"/>
                  </a:lnTo>
                  <a:lnTo>
                    <a:pt x="43651" y="738702"/>
                  </a:lnTo>
                  <a:lnTo>
                    <a:pt x="45229" y="749300"/>
                  </a:lnTo>
                  <a:lnTo>
                    <a:pt x="47985" y="749300"/>
                  </a:lnTo>
                  <a:lnTo>
                    <a:pt x="46957" y="736600"/>
                  </a:lnTo>
                  <a:close/>
                </a:path>
                <a:path w="2609215" h="1422400">
                  <a:moveTo>
                    <a:pt x="2603987" y="711200"/>
                  </a:moveTo>
                  <a:lnTo>
                    <a:pt x="2568298" y="711200"/>
                  </a:lnTo>
                  <a:lnTo>
                    <a:pt x="2569173" y="723900"/>
                  </a:lnTo>
                  <a:lnTo>
                    <a:pt x="2566130" y="736600"/>
                  </a:lnTo>
                  <a:lnTo>
                    <a:pt x="2599801" y="736600"/>
                  </a:lnTo>
                  <a:lnTo>
                    <a:pt x="2602568" y="749300"/>
                  </a:lnTo>
                  <a:lnTo>
                    <a:pt x="2606739" y="736600"/>
                  </a:lnTo>
                  <a:lnTo>
                    <a:pt x="2608799" y="723900"/>
                  </a:lnTo>
                  <a:lnTo>
                    <a:pt x="2605235" y="723900"/>
                  </a:lnTo>
                  <a:lnTo>
                    <a:pt x="2603987" y="711200"/>
                  </a:lnTo>
                  <a:close/>
                </a:path>
                <a:path w="2609215" h="1422400">
                  <a:moveTo>
                    <a:pt x="4717" y="711200"/>
                  </a:moveTo>
                  <a:lnTo>
                    <a:pt x="2655" y="711200"/>
                  </a:lnTo>
                  <a:lnTo>
                    <a:pt x="0" y="723900"/>
                  </a:lnTo>
                  <a:lnTo>
                    <a:pt x="2436" y="736600"/>
                  </a:lnTo>
                  <a:lnTo>
                    <a:pt x="50401" y="736600"/>
                  </a:lnTo>
                  <a:lnTo>
                    <a:pt x="48519" y="723900"/>
                  </a:lnTo>
                  <a:lnTo>
                    <a:pt x="5346" y="723900"/>
                  </a:lnTo>
                  <a:lnTo>
                    <a:pt x="4717" y="711200"/>
                  </a:lnTo>
                  <a:close/>
                </a:path>
                <a:path w="2609215" h="1422400">
                  <a:moveTo>
                    <a:pt x="29580" y="711200"/>
                  </a:moveTo>
                  <a:lnTo>
                    <a:pt x="7136" y="711200"/>
                  </a:lnTo>
                  <a:lnTo>
                    <a:pt x="14434" y="723900"/>
                  </a:lnTo>
                  <a:lnTo>
                    <a:pt x="36394" y="723900"/>
                  </a:lnTo>
                  <a:lnTo>
                    <a:pt x="29580" y="711200"/>
                  </a:lnTo>
                  <a:close/>
                </a:path>
                <a:path w="2609215" h="1422400">
                  <a:moveTo>
                    <a:pt x="46402" y="711200"/>
                  </a:moveTo>
                  <a:lnTo>
                    <a:pt x="33921" y="711200"/>
                  </a:lnTo>
                  <a:lnTo>
                    <a:pt x="41972" y="723900"/>
                  </a:lnTo>
                  <a:lnTo>
                    <a:pt x="48519" y="723900"/>
                  </a:lnTo>
                  <a:lnTo>
                    <a:pt x="46402" y="711200"/>
                  </a:lnTo>
                  <a:close/>
                </a:path>
                <a:path w="2609215" h="1422400">
                  <a:moveTo>
                    <a:pt x="40887" y="685800"/>
                  </a:moveTo>
                  <a:lnTo>
                    <a:pt x="13449" y="685800"/>
                  </a:lnTo>
                  <a:lnTo>
                    <a:pt x="10803" y="698500"/>
                  </a:lnTo>
                  <a:lnTo>
                    <a:pt x="7492" y="711200"/>
                  </a:lnTo>
                  <a:lnTo>
                    <a:pt x="43481" y="711200"/>
                  </a:lnTo>
                  <a:lnTo>
                    <a:pt x="45088" y="698500"/>
                  </a:lnTo>
                  <a:lnTo>
                    <a:pt x="40887" y="685800"/>
                  </a:lnTo>
                  <a:close/>
                </a:path>
                <a:path w="2609215" h="1422400">
                  <a:moveTo>
                    <a:pt x="54631" y="698500"/>
                  </a:moveTo>
                  <a:lnTo>
                    <a:pt x="50559" y="698500"/>
                  </a:lnTo>
                  <a:lnTo>
                    <a:pt x="53087" y="711200"/>
                  </a:lnTo>
                  <a:lnTo>
                    <a:pt x="54631" y="698500"/>
                  </a:lnTo>
                  <a:close/>
                </a:path>
                <a:path w="2609215" h="1422400">
                  <a:moveTo>
                    <a:pt x="2578608" y="698500"/>
                  </a:moveTo>
                  <a:lnTo>
                    <a:pt x="2562514" y="698500"/>
                  </a:lnTo>
                  <a:lnTo>
                    <a:pt x="2559248" y="711200"/>
                  </a:lnTo>
                  <a:lnTo>
                    <a:pt x="2584220" y="711200"/>
                  </a:lnTo>
                  <a:lnTo>
                    <a:pt x="2578608" y="698500"/>
                  </a:lnTo>
                  <a:close/>
                </a:path>
                <a:path w="2609215" h="1422400">
                  <a:moveTo>
                    <a:pt x="2608398" y="698500"/>
                  </a:moveTo>
                  <a:lnTo>
                    <a:pt x="2581613" y="698500"/>
                  </a:lnTo>
                  <a:lnTo>
                    <a:pt x="2584220" y="711200"/>
                  </a:lnTo>
                  <a:lnTo>
                    <a:pt x="2606976" y="711200"/>
                  </a:lnTo>
                  <a:lnTo>
                    <a:pt x="2608398" y="698500"/>
                  </a:lnTo>
                  <a:close/>
                </a:path>
                <a:path w="2609215" h="1422400">
                  <a:moveTo>
                    <a:pt x="12253" y="685800"/>
                  </a:moveTo>
                  <a:lnTo>
                    <a:pt x="2757" y="685800"/>
                  </a:lnTo>
                  <a:lnTo>
                    <a:pt x="1518" y="698500"/>
                  </a:lnTo>
                  <a:lnTo>
                    <a:pt x="4037" y="698500"/>
                  </a:lnTo>
                  <a:lnTo>
                    <a:pt x="12253" y="685800"/>
                  </a:lnTo>
                  <a:close/>
                </a:path>
                <a:path w="2609215" h="1422400">
                  <a:moveTo>
                    <a:pt x="47790" y="685800"/>
                  </a:moveTo>
                  <a:lnTo>
                    <a:pt x="46873" y="685800"/>
                  </a:lnTo>
                  <a:lnTo>
                    <a:pt x="46365" y="698500"/>
                  </a:lnTo>
                  <a:lnTo>
                    <a:pt x="47690" y="698500"/>
                  </a:lnTo>
                  <a:lnTo>
                    <a:pt x="47790" y="685800"/>
                  </a:lnTo>
                  <a:close/>
                </a:path>
                <a:path w="2609215" h="1422400">
                  <a:moveTo>
                    <a:pt x="2578446" y="685800"/>
                  </a:moveTo>
                  <a:lnTo>
                    <a:pt x="2569342" y="685800"/>
                  </a:lnTo>
                  <a:lnTo>
                    <a:pt x="2566964" y="698500"/>
                  </a:lnTo>
                  <a:lnTo>
                    <a:pt x="2574087" y="698500"/>
                  </a:lnTo>
                  <a:lnTo>
                    <a:pt x="2578446" y="685800"/>
                  </a:lnTo>
                  <a:close/>
                </a:path>
                <a:path w="2609215" h="1422400">
                  <a:moveTo>
                    <a:pt x="2607983" y="673100"/>
                  </a:moveTo>
                  <a:lnTo>
                    <a:pt x="2602952" y="673100"/>
                  </a:lnTo>
                  <a:lnTo>
                    <a:pt x="2602737" y="685800"/>
                  </a:lnTo>
                  <a:lnTo>
                    <a:pt x="2578446" y="685800"/>
                  </a:lnTo>
                  <a:lnTo>
                    <a:pt x="2582838" y="698500"/>
                  </a:lnTo>
                  <a:lnTo>
                    <a:pt x="2603619" y="698500"/>
                  </a:lnTo>
                  <a:lnTo>
                    <a:pt x="2608670" y="685800"/>
                  </a:lnTo>
                  <a:lnTo>
                    <a:pt x="2607983" y="673100"/>
                  </a:lnTo>
                  <a:close/>
                </a:path>
                <a:path w="2609215" h="1422400">
                  <a:moveTo>
                    <a:pt x="43521" y="660400"/>
                  </a:moveTo>
                  <a:lnTo>
                    <a:pt x="5019" y="660400"/>
                  </a:lnTo>
                  <a:lnTo>
                    <a:pt x="1995" y="673100"/>
                  </a:lnTo>
                  <a:lnTo>
                    <a:pt x="4125" y="685800"/>
                  </a:lnTo>
                  <a:lnTo>
                    <a:pt x="49816" y="685800"/>
                  </a:lnTo>
                  <a:lnTo>
                    <a:pt x="47784" y="673100"/>
                  </a:lnTo>
                  <a:lnTo>
                    <a:pt x="40267" y="673100"/>
                  </a:lnTo>
                  <a:lnTo>
                    <a:pt x="43521" y="660400"/>
                  </a:lnTo>
                  <a:close/>
                </a:path>
                <a:path w="2609215" h="1422400">
                  <a:moveTo>
                    <a:pt x="53964" y="660400"/>
                  </a:moveTo>
                  <a:lnTo>
                    <a:pt x="43521" y="660400"/>
                  </a:lnTo>
                  <a:lnTo>
                    <a:pt x="51627" y="673100"/>
                  </a:lnTo>
                  <a:lnTo>
                    <a:pt x="49486" y="673100"/>
                  </a:lnTo>
                  <a:lnTo>
                    <a:pt x="51353" y="685800"/>
                  </a:lnTo>
                  <a:lnTo>
                    <a:pt x="54000" y="685800"/>
                  </a:lnTo>
                  <a:lnTo>
                    <a:pt x="55567" y="673100"/>
                  </a:lnTo>
                  <a:lnTo>
                    <a:pt x="53964" y="660400"/>
                  </a:lnTo>
                  <a:close/>
                </a:path>
                <a:path w="2609215" h="1422400">
                  <a:moveTo>
                    <a:pt x="2601476" y="673100"/>
                  </a:moveTo>
                  <a:lnTo>
                    <a:pt x="2563437" y="673100"/>
                  </a:lnTo>
                  <a:lnTo>
                    <a:pt x="2556735" y="685800"/>
                  </a:lnTo>
                  <a:lnTo>
                    <a:pt x="2602737" y="685800"/>
                  </a:lnTo>
                  <a:lnTo>
                    <a:pt x="2601476" y="673100"/>
                  </a:lnTo>
                  <a:close/>
                </a:path>
                <a:path w="2609215" h="1422400">
                  <a:moveTo>
                    <a:pt x="2604137" y="647700"/>
                  </a:moveTo>
                  <a:lnTo>
                    <a:pt x="2565576" y="647700"/>
                  </a:lnTo>
                  <a:lnTo>
                    <a:pt x="2561511" y="660400"/>
                  </a:lnTo>
                  <a:lnTo>
                    <a:pt x="2558713" y="660400"/>
                  </a:lnTo>
                  <a:lnTo>
                    <a:pt x="2568499" y="673100"/>
                  </a:lnTo>
                  <a:lnTo>
                    <a:pt x="2603229" y="673100"/>
                  </a:lnTo>
                  <a:lnTo>
                    <a:pt x="2601759" y="660400"/>
                  </a:lnTo>
                  <a:lnTo>
                    <a:pt x="2604137" y="647700"/>
                  </a:lnTo>
                  <a:close/>
                </a:path>
                <a:path w="2609215" h="1422400">
                  <a:moveTo>
                    <a:pt x="22665" y="635000"/>
                  </a:moveTo>
                  <a:lnTo>
                    <a:pt x="11305" y="635000"/>
                  </a:lnTo>
                  <a:lnTo>
                    <a:pt x="9382" y="647700"/>
                  </a:lnTo>
                  <a:lnTo>
                    <a:pt x="7597" y="660400"/>
                  </a:lnTo>
                  <a:lnTo>
                    <a:pt x="14763" y="660400"/>
                  </a:lnTo>
                  <a:lnTo>
                    <a:pt x="13023" y="647700"/>
                  </a:lnTo>
                  <a:lnTo>
                    <a:pt x="15183" y="647700"/>
                  </a:lnTo>
                  <a:lnTo>
                    <a:pt x="22665" y="635000"/>
                  </a:lnTo>
                  <a:close/>
                </a:path>
                <a:path w="2609215" h="1422400">
                  <a:moveTo>
                    <a:pt x="50833" y="647700"/>
                  </a:moveTo>
                  <a:lnTo>
                    <a:pt x="24468" y="647700"/>
                  </a:lnTo>
                  <a:lnTo>
                    <a:pt x="18979" y="660400"/>
                  </a:lnTo>
                  <a:lnTo>
                    <a:pt x="46857" y="660400"/>
                  </a:lnTo>
                  <a:lnTo>
                    <a:pt x="50701" y="648654"/>
                  </a:lnTo>
                  <a:lnTo>
                    <a:pt x="50833" y="647700"/>
                  </a:lnTo>
                  <a:close/>
                </a:path>
                <a:path w="2609215" h="1422400">
                  <a:moveTo>
                    <a:pt x="52877" y="647700"/>
                  </a:moveTo>
                  <a:lnTo>
                    <a:pt x="51013" y="647700"/>
                  </a:lnTo>
                  <a:lnTo>
                    <a:pt x="50701" y="648654"/>
                  </a:lnTo>
                  <a:lnTo>
                    <a:pt x="49081" y="660400"/>
                  </a:lnTo>
                  <a:lnTo>
                    <a:pt x="51418" y="660400"/>
                  </a:lnTo>
                  <a:lnTo>
                    <a:pt x="52877" y="647700"/>
                  </a:lnTo>
                  <a:close/>
                </a:path>
                <a:path w="2609215" h="1422400">
                  <a:moveTo>
                    <a:pt x="2561833" y="647700"/>
                  </a:moveTo>
                  <a:lnTo>
                    <a:pt x="2554601" y="647700"/>
                  </a:lnTo>
                  <a:lnTo>
                    <a:pt x="2554072" y="660400"/>
                  </a:lnTo>
                  <a:lnTo>
                    <a:pt x="2557607" y="660400"/>
                  </a:lnTo>
                  <a:lnTo>
                    <a:pt x="2561833" y="647700"/>
                  </a:lnTo>
                  <a:close/>
                </a:path>
                <a:path w="2609215" h="1422400">
                  <a:moveTo>
                    <a:pt x="57377" y="635000"/>
                  </a:moveTo>
                  <a:lnTo>
                    <a:pt x="28442" y="635000"/>
                  </a:lnTo>
                  <a:lnTo>
                    <a:pt x="28333" y="647700"/>
                  </a:lnTo>
                  <a:lnTo>
                    <a:pt x="55288" y="647700"/>
                  </a:lnTo>
                  <a:lnTo>
                    <a:pt x="57377" y="635000"/>
                  </a:lnTo>
                  <a:close/>
                </a:path>
                <a:path w="2609215" h="1422400">
                  <a:moveTo>
                    <a:pt x="2557707" y="630406"/>
                  </a:moveTo>
                  <a:lnTo>
                    <a:pt x="2554655" y="635000"/>
                  </a:lnTo>
                  <a:lnTo>
                    <a:pt x="2546986" y="647700"/>
                  </a:lnTo>
                  <a:lnTo>
                    <a:pt x="2595252" y="647700"/>
                  </a:lnTo>
                  <a:lnTo>
                    <a:pt x="2592429" y="635000"/>
                  </a:lnTo>
                  <a:lnTo>
                    <a:pt x="2561898" y="635000"/>
                  </a:lnTo>
                  <a:lnTo>
                    <a:pt x="2557707" y="630406"/>
                  </a:lnTo>
                  <a:close/>
                </a:path>
                <a:path w="2609215" h="1422400">
                  <a:moveTo>
                    <a:pt x="54615" y="609600"/>
                  </a:moveTo>
                  <a:lnTo>
                    <a:pt x="12937" y="609600"/>
                  </a:lnTo>
                  <a:lnTo>
                    <a:pt x="14166" y="622300"/>
                  </a:lnTo>
                  <a:lnTo>
                    <a:pt x="14770" y="622300"/>
                  </a:lnTo>
                  <a:lnTo>
                    <a:pt x="13167" y="635000"/>
                  </a:lnTo>
                  <a:lnTo>
                    <a:pt x="49700" y="635000"/>
                  </a:lnTo>
                  <a:lnTo>
                    <a:pt x="49682" y="622300"/>
                  </a:lnTo>
                  <a:lnTo>
                    <a:pt x="54615" y="609600"/>
                  </a:lnTo>
                  <a:close/>
                </a:path>
                <a:path w="2609215" h="1422400">
                  <a:moveTo>
                    <a:pt x="2575807" y="622300"/>
                  </a:moveTo>
                  <a:lnTo>
                    <a:pt x="2563095" y="622300"/>
                  </a:lnTo>
                  <a:lnTo>
                    <a:pt x="2557707" y="630406"/>
                  </a:lnTo>
                  <a:lnTo>
                    <a:pt x="2561898" y="635000"/>
                  </a:lnTo>
                  <a:lnTo>
                    <a:pt x="2569896" y="635000"/>
                  </a:lnTo>
                  <a:lnTo>
                    <a:pt x="2575807" y="622300"/>
                  </a:lnTo>
                  <a:close/>
                </a:path>
                <a:path w="2609215" h="1422400">
                  <a:moveTo>
                    <a:pt x="2582534" y="622300"/>
                  </a:moveTo>
                  <a:lnTo>
                    <a:pt x="2575807" y="622300"/>
                  </a:lnTo>
                  <a:lnTo>
                    <a:pt x="2569896" y="635000"/>
                  </a:lnTo>
                  <a:lnTo>
                    <a:pt x="2583544" y="635000"/>
                  </a:lnTo>
                  <a:lnTo>
                    <a:pt x="2582534" y="622300"/>
                  </a:lnTo>
                  <a:close/>
                </a:path>
                <a:path w="2609215" h="1422400">
                  <a:moveTo>
                    <a:pt x="2600026" y="622300"/>
                  </a:moveTo>
                  <a:lnTo>
                    <a:pt x="2591661" y="622300"/>
                  </a:lnTo>
                  <a:lnTo>
                    <a:pt x="2586639" y="635000"/>
                  </a:lnTo>
                  <a:lnTo>
                    <a:pt x="2603145" y="635000"/>
                  </a:lnTo>
                  <a:lnTo>
                    <a:pt x="2600026" y="622300"/>
                  </a:lnTo>
                  <a:close/>
                </a:path>
                <a:path w="2609215" h="1422400">
                  <a:moveTo>
                    <a:pt x="2563095" y="622300"/>
                  </a:moveTo>
                  <a:lnTo>
                    <a:pt x="2550311" y="622300"/>
                  </a:lnTo>
                  <a:lnTo>
                    <a:pt x="2557707" y="630406"/>
                  </a:lnTo>
                  <a:lnTo>
                    <a:pt x="2563095" y="622300"/>
                  </a:lnTo>
                  <a:close/>
                </a:path>
                <a:path w="2609215" h="1422400">
                  <a:moveTo>
                    <a:pt x="2583605" y="596900"/>
                  </a:moveTo>
                  <a:lnTo>
                    <a:pt x="2551671" y="596900"/>
                  </a:lnTo>
                  <a:lnTo>
                    <a:pt x="2551461" y="609600"/>
                  </a:lnTo>
                  <a:lnTo>
                    <a:pt x="2554074" y="622300"/>
                  </a:lnTo>
                  <a:lnTo>
                    <a:pt x="2596699" y="622300"/>
                  </a:lnTo>
                  <a:lnTo>
                    <a:pt x="2594339" y="609600"/>
                  </a:lnTo>
                  <a:lnTo>
                    <a:pt x="2586630" y="609600"/>
                  </a:lnTo>
                  <a:lnTo>
                    <a:pt x="2583605" y="596900"/>
                  </a:lnTo>
                  <a:close/>
                </a:path>
                <a:path w="2609215" h="1422400">
                  <a:moveTo>
                    <a:pt x="62713" y="584200"/>
                  </a:moveTo>
                  <a:lnTo>
                    <a:pt x="29111" y="584200"/>
                  </a:lnTo>
                  <a:lnTo>
                    <a:pt x="19730" y="596900"/>
                  </a:lnTo>
                  <a:lnTo>
                    <a:pt x="18769" y="609600"/>
                  </a:lnTo>
                  <a:lnTo>
                    <a:pt x="60444" y="609600"/>
                  </a:lnTo>
                  <a:lnTo>
                    <a:pt x="59605" y="596900"/>
                  </a:lnTo>
                  <a:lnTo>
                    <a:pt x="66978" y="596900"/>
                  </a:lnTo>
                  <a:lnTo>
                    <a:pt x="62713" y="584200"/>
                  </a:lnTo>
                  <a:close/>
                </a:path>
                <a:path w="2609215" h="1422400">
                  <a:moveTo>
                    <a:pt x="70785" y="596900"/>
                  </a:moveTo>
                  <a:lnTo>
                    <a:pt x="66998" y="609600"/>
                  </a:lnTo>
                  <a:lnTo>
                    <a:pt x="70328" y="609600"/>
                  </a:lnTo>
                  <a:lnTo>
                    <a:pt x="70785" y="596900"/>
                  </a:lnTo>
                  <a:close/>
                </a:path>
                <a:path w="2609215" h="1422400">
                  <a:moveTo>
                    <a:pt x="2574231" y="558800"/>
                  </a:moveTo>
                  <a:lnTo>
                    <a:pt x="2530857" y="558800"/>
                  </a:lnTo>
                  <a:lnTo>
                    <a:pt x="2540388" y="571500"/>
                  </a:lnTo>
                  <a:lnTo>
                    <a:pt x="2544890" y="584200"/>
                  </a:lnTo>
                  <a:lnTo>
                    <a:pt x="2550281" y="584200"/>
                  </a:lnTo>
                  <a:lnTo>
                    <a:pt x="2544001" y="596900"/>
                  </a:lnTo>
                  <a:lnTo>
                    <a:pt x="2583605" y="596900"/>
                  </a:lnTo>
                  <a:lnTo>
                    <a:pt x="2589225" y="609600"/>
                  </a:lnTo>
                  <a:lnTo>
                    <a:pt x="2594339" y="609600"/>
                  </a:lnTo>
                  <a:lnTo>
                    <a:pt x="2591979" y="596900"/>
                  </a:lnTo>
                  <a:lnTo>
                    <a:pt x="2586872" y="584200"/>
                  </a:lnTo>
                  <a:lnTo>
                    <a:pt x="2584020" y="571500"/>
                  </a:lnTo>
                  <a:lnTo>
                    <a:pt x="2580710" y="571500"/>
                  </a:lnTo>
                  <a:lnTo>
                    <a:pt x="2574231" y="558800"/>
                  </a:lnTo>
                  <a:close/>
                </a:path>
                <a:path w="2609215" h="1422400">
                  <a:moveTo>
                    <a:pt x="73605" y="578350"/>
                  </a:moveTo>
                  <a:lnTo>
                    <a:pt x="71828" y="580944"/>
                  </a:lnTo>
                  <a:lnTo>
                    <a:pt x="70553" y="584200"/>
                  </a:lnTo>
                  <a:lnTo>
                    <a:pt x="65438" y="584200"/>
                  </a:lnTo>
                  <a:lnTo>
                    <a:pt x="66978" y="596900"/>
                  </a:lnTo>
                  <a:lnTo>
                    <a:pt x="68984" y="596900"/>
                  </a:lnTo>
                  <a:lnTo>
                    <a:pt x="76527" y="584200"/>
                  </a:lnTo>
                  <a:lnTo>
                    <a:pt x="73605" y="578350"/>
                  </a:lnTo>
                  <a:close/>
                </a:path>
                <a:path w="2609215" h="1422400">
                  <a:moveTo>
                    <a:pt x="2532452" y="571500"/>
                  </a:moveTo>
                  <a:lnTo>
                    <a:pt x="2533864" y="596900"/>
                  </a:lnTo>
                  <a:lnTo>
                    <a:pt x="2544001" y="596900"/>
                  </a:lnTo>
                  <a:lnTo>
                    <a:pt x="2539023" y="584200"/>
                  </a:lnTo>
                  <a:lnTo>
                    <a:pt x="2544890" y="584200"/>
                  </a:lnTo>
                  <a:lnTo>
                    <a:pt x="2532452" y="571500"/>
                  </a:lnTo>
                  <a:close/>
                </a:path>
                <a:path w="2609215" h="1422400">
                  <a:moveTo>
                    <a:pt x="70181" y="571500"/>
                  </a:moveTo>
                  <a:lnTo>
                    <a:pt x="29053" y="571500"/>
                  </a:lnTo>
                  <a:lnTo>
                    <a:pt x="25984" y="584200"/>
                  </a:lnTo>
                  <a:lnTo>
                    <a:pt x="69599" y="584200"/>
                  </a:lnTo>
                  <a:lnTo>
                    <a:pt x="71828" y="580944"/>
                  </a:lnTo>
                  <a:lnTo>
                    <a:pt x="73178" y="577498"/>
                  </a:lnTo>
                  <a:lnTo>
                    <a:pt x="70181" y="571500"/>
                  </a:lnTo>
                  <a:close/>
                </a:path>
                <a:path w="2609215" h="1422400">
                  <a:moveTo>
                    <a:pt x="71828" y="580944"/>
                  </a:moveTo>
                  <a:lnTo>
                    <a:pt x="69599" y="584200"/>
                  </a:lnTo>
                  <a:lnTo>
                    <a:pt x="70553" y="584200"/>
                  </a:lnTo>
                  <a:lnTo>
                    <a:pt x="71828" y="580944"/>
                  </a:lnTo>
                  <a:close/>
                </a:path>
                <a:path w="2609215" h="1422400">
                  <a:moveTo>
                    <a:pt x="78893" y="558800"/>
                  </a:moveTo>
                  <a:lnTo>
                    <a:pt x="75528" y="571500"/>
                  </a:lnTo>
                  <a:lnTo>
                    <a:pt x="73178" y="577498"/>
                  </a:lnTo>
                  <a:lnTo>
                    <a:pt x="73605" y="578350"/>
                  </a:lnTo>
                  <a:lnTo>
                    <a:pt x="78296" y="571500"/>
                  </a:lnTo>
                  <a:lnTo>
                    <a:pt x="79982" y="571500"/>
                  </a:lnTo>
                  <a:lnTo>
                    <a:pt x="78893" y="558800"/>
                  </a:lnTo>
                  <a:close/>
                </a:path>
                <a:path w="2609215" h="1422400">
                  <a:moveTo>
                    <a:pt x="77333" y="546100"/>
                  </a:moveTo>
                  <a:lnTo>
                    <a:pt x="33546" y="546100"/>
                  </a:lnTo>
                  <a:lnTo>
                    <a:pt x="31900" y="558800"/>
                  </a:lnTo>
                  <a:lnTo>
                    <a:pt x="36413" y="571500"/>
                  </a:lnTo>
                  <a:lnTo>
                    <a:pt x="67343" y="571500"/>
                  </a:lnTo>
                  <a:lnTo>
                    <a:pt x="71513" y="558800"/>
                  </a:lnTo>
                  <a:lnTo>
                    <a:pt x="77333" y="546100"/>
                  </a:lnTo>
                  <a:close/>
                </a:path>
                <a:path w="2609215" h="1422400">
                  <a:moveTo>
                    <a:pt x="2530857" y="558800"/>
                  </a:moveTo>
                  <a:lnTo>
                    <a:pt x="2519725" y="558800"/>
                  </a:lnTo>
                  <a:lnTo>
                    <a:pt x="2522984" y="571500"/>
                  </a:lnTo>
                  <a:lnTo>
                    <a:pt x="2528211" y="571500"/>
                  </a:lnTo>
                  <a:lnTo>
                    <a:pt x="2530857" y="558800"/>
                  </a:lnTo>
                  <a:close/>
                </a:path>
                <a:path w="2609215" h="1422400">
                  <a:moveTo>
                    <a:pt x="68521" y="520700"/>
                  </a:moveTo>
                  <a:lnTo>
                    <a:pt x="48857" y="520700"/>
                  </a:lnTo>
                  <a:lnTo>
                    <a:pt x="46378" y="533400"/>
                  </a:lnTo>
                  <a:lnTo>
                    <a:pt x="45663" y="546100"/>
                  </a:lnTo>
                  <a:lnTo>
                    <a:pt x="77333" y="546100"/>
                  </a:lnTo>
                  <a:lnTo>
                    <a:pt x="79448" y="558800"/>
                  </a:lnTo>
                  <a:lnTo>
                    <a:pt x="85475" y="558800"/>
                  </a:lnTo>
                  <a:lnTo>
                    <a:pt x="89437" y="546100"/>
                  </a:lnTo>
                  <a:lnTo>
                    <a:pt x="85630" y="533400"/>
                  </a:lnTo>
                  <a:lnTo>
                    <a:pt x="75040" y="533400"/>
                  </a:lnTo>
                  <a:lnTo>
                    <a:pt x="68521" y="520700"/>
                  </a:lnTo>
                  <a:close/>
                </a:path>
                <a:path w="2609215" h="1422400">
                  <a:moveTo>
                    <a:pt x="2574273" y="546100"/>
                  </a:moveTo>
                  <a:lnTo>
                    <a:pt x="2524128" y="546100"/>
                  </a:lnTo>
                  <a:lnTo>
                    <a:pt x="2528834" y="558800"/>
                  </a:lnTo>
                  <a:lnTo>
                    <a:pt x="2577255" y="558800"/>
                  </a:lnTo>
                  <a:lnTo>
                    <a:pt x="2574273" y="546100"/>
                  </a:lnTo>
                  <a:close/>
                </a:path>
                <a:path w="2609215" h="1422400">
                  <a:moveTo>
                    <a:pt x="2530490" y="520700"/>
                  </a:moveTo>
                  <a:lnTo>
                    <a:pt x="2524124" y="520700"/>
                  </a:lnTo>
                  <a:lnTo>
                    <a:pt x="2524086" y="533400"/>
                  </a:lnTo>
                  <a:lnTo>
                    <a:pt x="2531049" y="546100"/>
                  </a:lnTo>
                  <a:lnTo>
                    <a:pt x="2536291" y="546100"/>
                  </a:lnTo>
                  <a:lnTo>
                    <a:pt x="2531714" y="533400"/>
                  </a:lnTo>
                  <a:lnTo>
                    <a:pt x="2530490" y="520700"/>
                  </a:lnTo>
                  <a:close/>
                </a:path>
                <a:path w="2609215" h="1422400">
                  <a:moveTo>
                    <a:pt x="2559320" y="520700"/>
                  </a:moveTo>
                  <a:lnTo>
                    <a:pt x="2530490" y="520700"/>
                  </a:lnTo>
                  <a:lnTo>
                    <a:pt x="2538420" y="533400"/>
                  </a:lnTo>
                  <a:lnTo>
                    <a:pt x="2536291" y="546100"/>
                  </a:lnTo>
                  <a:lnTo>
                    <a:pt x="2569777" y="546100"/>
                  </a:lnTo>
                  <a:lnTo>
                    <a:pt x="2569424" y="533400"/>
                  </a:lnTo>
                  <a:lnTo>
                    <a:pt x="2559320" y="520700"/>
                  </a:lnTo>
                  <a:close/>
                </a:path>
                <a:path w="2609215" h="1422400">
                  <a:moveTo>
                    <a:pt x="108376" y="482600"/>
                  </a:moveTo>
                  <a:lnTo>
                    <a:pt x="73113" y="482600"/>
                  </a:lnTo>
                  <a:lnTo>
                    <a:pt x="58859" y="495300"/>
                  </a:lnTo>
                  <a:lnTo>
                    <a:pt x="60228" y="508000"/>
                  </a:lnTo>
                  <a:lnTo>
                    <a:pt x="68521" y="520700"/>
                  </a:lnTo>
                  <a:lnTo>
                    <a:pt x="75040" y="533400"/>
                  </a:lnTo>
                  <a:lnTo>
                    <a:pt x="85630" y="533400"/>
                  </a:lnTo>
                  <a:lnTo>
                    <a:pt x="78902" y="520700"/>
                  </a:lnTo>
                  <a:lnTo>
                    <a:pt x="91324" y="520700"/>
                  </a:lnTo>
                  <a:lnTo>
                    <a:pt x="96668" y="508000"/>
                  </a:lnTo>
                  <a:lnTo>
                    <a:pt x="103927" y="495300"/>
                  </a:lnTo>
                  <a:lnTo>
                    <a:pt x="108376" y="482600"/>
                  </a:lnTo>
                  <a:close/>
                </a:path>
                <a:path w="2609215" h="1422400">
                  <a:moveTo>
                    <a:pt x="96631" y="520700"/>
                  </a:moveTo>
                  <a:lnTo>
                    <a:pt x="78902" y="520700"/>
                  </a:lnTo>
                  <a:lnTo>
                    <a:pt x="85630" y="533400"/>
                  </a:lnTo>
                  <a:lnTo>
                    <a:pt x="103965" y="533400"/>
                  </a:lnTo>
                  <a:lnTo>
                    <a:pt x="96631" y="520700"/>
                  </a:lnTo>
                  <a:close/>
                </a:path>
                <a:path w="2609215" h="1422400">
                  <a:moveTo>
                    <a:pt x="118775" y="482600"/>
                  </a:moveTo>
                  <a:lnTo>
                    <a:pt x="108376" y="482600"/>
                  </a:lnTo>
                  <a:lnTo>
                    <a:pt x="105290" y="508000"/>
                  </a:lnTo>
                  <a:lnTo>
                    <a:pt x="92623" y="520700"/>
                  </a:lnTo>
                  <a:lnTo>
                    <a:pt x="108934" y="520700"/>
                  </a:lnTo>
                  <a:lnTo>
                    <a:pt x="107709" y="508000"/>
                  </a:lnTo>
                  <a:lnTo>
                    <a:pt x="114054" y="508000"/>
                  </a:lnTo>
                  <a:lnTo>
                    <a:pt x="109404" y="495300"/>
                  </a:lnTo>
                  <a:lnTo>
                    <a:pt x="120720" y="495300"/>
                  </a:lnTo>
                  <a:lnTo>
                    <a:pt x="118775" y="482600"/>
                  </a:lnTo>
                  <a:close/>
                </a:path>
                <a:path w="2609215" h="1422400">
                  <a:moveTo>
                    <a:pt x="114054" y="508000"/>
                  </a:moveTo>
                  <a:lnTo>
                    <a:pt x="112574" y="508000"/>
                  </a:lnTo>
                  <a:lnTo>
                    <a:pt x="108934" y="520700"/>
                  </a:lnTo>
                  <a:lnTo>
                    <a:pt x="111161" y="520700"/>
                  </a:lnTo>
                  <a:lnTo>
                    <a:pt x="114054" y="508000"/>
                  </a:lnTo>
                  <a:close/>
                </a:path>
                <a:path w="2609215" h="1422400">
                  <a:moveTo>
                    <a:pt x="2543330" y="495300"/>
                  </a:moveTo>
                  <a:lnTo>
                    <a:pt x="2502097" y="495300"/>
                  </a:lnTo>
                  <a:lnTo>
                    <a:pt x="2502214" y="497412"/>
                  </a:lnTo>
                  <a:lnTo>
                    <a:pt x="2511385" y="508000"/>
                  </a:lnTo>
                  <a:lnTo>
                    <a:pt x="2514637" y="520700"/>
                  </a:lnTo>
                  <a:lnTo>
                    <a:pt x="2550450" y="520700"/>
                  </a:lnTo>
                  <a:lnTo>
                    <a:pt x="2550234" y="508000"/>
                  </a:lnTo>
                  <a:lnTo>
                    <a:pt x="2545479" y="508000"/>
                  </a:lnTo>
                  <a:lnTo>
                    <a:pt x="2543330" y="495300"/>
                  </a:lnTo>
                  <a:close/>
                </a:path>
                <a:path w="2609215" h="1422400">
                  <a:moveTo>
                    <a:pt x="2501526" y="496618"/>
                  </a:moveTo>
                  <a:lnTo>
                    <a:pt x="2496600" y="508000"/>
                  </a:lnTo>
                  <a:lnTo>
                    <a:pt x="2502798" y="508000"/>
                  </a:lnTo>
                  <a:lnTo>
                    <a:pt x="2502214" y="497412"/>
                  </a:lnTo>
                  <a:lnTo>
                    <a:pt x="2501526" y="496618"/>
                  </a:lnTo>
                  <a:close/>
                </a:path>
                <a:path w="2609215" h="1422400">
                  <a:moveTo>
                    <a:pt x="2541480" y="482600"/>
                  </a:moveTo>
                  <a:lnTo>
                    <a:pt x="2498754" y="482600"/>
                  </a:lnTo>
                  <a:lnTo>
                    <a:pt x="2498197" y="495300"/>
                  </a:lnTo>
                  <a:lnTo>
                    <a:pt x="2544462" y="495300"/>
                  </a:lnTo>
                  <a:lnTo>
                    <a:pt x="2547120" y="508000"/>
                  </a:lnTo>
                  <a:lnTo>
                    <a:pt x="2550234" y="508000"/>
                  </a:lnTo>
                  <a:lnTo>
                    <a:pt x="2551404" y="495300"/>
                  </a:lnTo>
                  <a:lnTo>
                    <a:pt x="2541480" y="482600"/>
                  </a:lnTo>
                  <a:close/>
                </a:path>
                <a:path w="2609215" h="1422400">
                  <a:moveTo>
                    <a:pt x="2502097" y="495300"/>
                  </a:moveTo>
                  <a:lnTo>
                    <a:pt x="2500383" y="495300"/>
                  </a:lnTo>
                  <a:lnTo>
                    <a:pt x="2501526" y="496618"/>
                  </a:lnTo>
                  <a:lnTo>
                    <a:pt x="2502097" y="495300"/>
                  </a:lnTo>
                  <a:close/>
                </a:path>
                <a:path w="2609215" h="1422400">
                  <a:moveTo>
                    <a:pt x="128098" y="482600"/>
                  </a:moveTo>
                  <a:lnTo>
                    <a:pt x="122117" y="482600"/>
                  </a:lnTo>
                  <a:lnTo>
                    <a:pt x="120720" y="495300"/>
                  </a:lnTo>
                  <a:lnTo>
                    <a:pt x="127415" y="495300"/>
                  </a:lnTo>
                  <a:lnTo>
                    <a:pt x="128098" y="482600"/>
                  </a:lnTo>
                  <a:close/>
                </a:path>
                <a:path w="2609215" h="1422400">
                  <a:moveTo>
                    <a:pt x="2529862" y="457200"/>
                  </a:moveTo>
                  <a:lnTo>
                    <a:pt x="2528243" y="469900"/>
                  </a:lnTo>
                  <a:lnTo>
                    <a:pt x="2480751" y="469900"/>
                  </a:lnTo>
                  <a:lnTo>
                    <a:pt x="2478351" y="482600"/>
                  </a:lnTo>
                  <a:lnTo>
                    <a:pt x="2489218" y="495300"/>
                  </a:lnTo>
                  <a:lnTo>
                    <a:pt x="2493830" y="495300"/>
                  </a:lnTo>
                  <a:lnTo>
                    <a:pt x="2490579" y="482600"/>
                  </a:lnTo>
                  <a:lnTo>
                    <a:pt x="2541480" y="482600"/>
                  </a:lnTo>
                  <a:lnTo>
                    <a:pt x="2534287" y="469900"/>
                  </a:lnTo>
                  <a:lnTo>
                    <a:pt x="2529862" y="457200"/>
                  </a:lnTo>
                  <a:close/>
                </a:path>
                <a:path w="2609215" h="1422400">
                  <a:moveTo>
                    <a:pt x="83949" y="469900"/>
                  </a:moveTo>
                  <a:lnTo>
                    <a:pt x="74569" y="469900"/>
                  </a:lnTo>
                  <a:lnTo>
                    <a:pt x="73228" y="482600"/>
                  </a:lnTo>
                  <a:lnTo>
                    <a:pt x="86055" y="482600"/>
                  </a:lnTo>
                  <a:lnTo>
                    <a:pt x="83949" y="469900"/>
                  </a:lnTo>
                  <a:close/>
                </a:path>
                <a:path w="2609215" h="1422400">
                  <a:moveTo>
                    <a:pt x="131646" y="457200"/>
                  </a:moveTo>
                  <a:lnTo>
                    <a:pt x="88351" y="457200"/>
                  </a:lnTo>
                  <a:lnTo>
                    <a:pt x="93166" y="469900"/>
                  </a:lnTo>
                  <a:lnTo>
                    <a:pt x="95961" y="469900"/>
                  </a:lnTo>
                  <a:lnTo>
                    <a:pt x="86055" y="482600"/>
                  </a:lnTo>
                  <a:lnTo>
                    <a:pt x="122946" y="482600"/>
                  </a:lnTo>
                  <a:lnTo>
                    <a:pt x="121085" y="469900"/>
                  </a:lnTo>
                  <a:lnTo>
                    <a:pt x="131646" y="457200"/>
                  </a:lnTo>
                  <a:close/>
                </a:path>
                <a:path w="2609215" h="1422400">
                  <a:moveTo>
                    <a:pt x="2471346" y="457200"/>
                  </a:moveTo>
                  <a:lnTo>
                    <a:pt x="2471187" y="457200"/>
                  </a:lnTo>
                  <a:lnTo>
                    <a:pt x="2472737" y="469900"/>
                  </a:lnTo>
                  <a:lnTo>
                    <a:pt x="2471346" y="457200"/>
                  </a:lnTo>
                  <a:close/>
                </a:path>
                <a:path w="2609215" h="1422400">
                  <a:moveTo>
                    <a:pt x="2479545" y="457200"/>
                  </a:moveTo>
                  <a:lnTo>
                    <a:pt x="2476674" y="457200"/>
                  </a:lnTo>
                  <a:lnTo>
                    <a:pt x="2478768" y="469900"/>
                  </a:lnTo>
                  <a:lnTo>
                    <a:pt x="2482028" y="469900"/>
                  </a:lnTo>
                  <a:lnTo>
                    <a:pt x="2479545" y="457200"/>
                  </a:lnTo>
                  <a:close/>
                </a:path>
                <a:path w="2609215" h="1422400">
                  <a:moveTo>
                    <a:pt x="2484715" y="457200"/>
                  </a:moveTo>
                  <a:lnTo>
                    <a:pt x="2483333" y="469900"/>
                  </a:lnTo>
                  <a:lnTo>
                    <a:pt x="2489490" y="469900"/>
                  </a:lnTo>
                  <a:lnTo>
                    <a:pt x="2489529" y="467570"/>
                  </a:lnTo>
                  <a:lnTo>
                    <a:pt x="2484715" y="457200"/>
                  </a:lnTo>
                  <a:close/>
                </a:path>
                <a:path w="2609215" h="1422400">
                  <a:moveTo>
                    <a:pt x="2519209" y="457200"/>
                  </a:moveTo>
                  <a:lnTo>
                    <a:pt x="2489702" y="457200"/>
                  </a:lnTo>
                  <a:lnTo>
                    <a:pt x="2489529" y="467570"/>
                  </a:lnTo>
                  <a:lnTo>
                    <a:pt x="2490610" y="469900"/>
                  </a:lnTo>
                  <a:lnTo>
                    <a:pt x="2524082" y="469900"/>
                  </a:lnTo>
                  <a:lnTo>
                    <a:pt x="2519209" y="457200"/>
                  </a:lnTo>
                  <a:close/>
                </a:path>
                <a:path w="2609215" h="1422400">
                  <a:moveTo>
                    <a:pt x="147351" y="444500"/>
                  </a:moveTo>
                  <a:lnTo>
                    <a:pt x="99919" y="444500"/>
                  </a:lnTo>
                  <a:lnTo>
                    <a:pt x="88330" y="457200"/>
                  </a:lnTo>
                  <a:lnTo>
                    <a:pt x="142284" y="457200"/>
                  </a:lnTo>
                  <a:lnTo>
                    <a:pt x="147544" y="449362"/>
                  </a:lnTo>
                  <a:lnTo>
                    <a:pt x="147351" y="444500"/>
                  </a:lnTo>
                  <a:close/>
                </a:path>
                <a:path w="2609215" h="1422400">
                  <a:moveTo>
                    <a:pt x="151798" y="444500"/>
                  </a:moveTo>
                  <a:lnTo>
                    <a:pt x="150807" y="444500"/>
                  </a:lnTo>
                  <a:lnTo>
                    <a:pt x="147544" y="449362"/>
                  </a:lnTo>
                  <a:lnTo>
                    <a:pt x="147854" y="457200"/>
                  </a:lnTo>
                  <a:lnTo>
                    <a:pt x="151798" y="444500"/>
                  </a:lnTo>
                  <a:close/>
                </a:path>
                <a:path w="2609215" h="1422400">
                  <a:moveTo>
                    <a:pt x="2511141" y="431800"/>
                  </a:moveTo>
                  <a:lnTo>
                    <a:pt x="2458475" y="431800"/>
                  </a:lnTo>
                  <a:lnTo>
                    <a:pt x="2462851" y="444500"/>
                  </a:lnTo>
                  <a:lnTo>
                    <a:pt x="2450899" y="444500"/>
                  </a:lnTo>
                  <a:lnTo>
                    <a:pt x="2460181" y="457200"/>
                  </a:lnTo>
                  <a:lnTo>
                    <a:pt x="2522725" y="457200"/>
                  </a:lnTo>
                  <a:lnTo>
                    <a:pt x="2511141" y="431800"/>
                  </a:lnTo>
                  <a:close/>
                </a:path>
                <a:path w="2609215" h="1422400">
                  <a:moveTo>
                    <a:pt x="121573" y="431800"/>
                  </a:moveTo>
                  <a:lnTo>
                    <a:pt x="104144" y="431800"/>
                  </a:lnTo>
                  <a:lnTo>
                    <a:pt x="100855" y="444500"/>
                  </a:lnTo>
                  <a:lnTo>
                    <a:pt x="123342" y="444500"/>
                  </a:lnTo>
                  <a:lnTo>
                    <a:pt x="121573" y="431800"/>
                  </a:lnTo>
                  <a:close/>
                </a:path>
                <a:path w="2609215" h="1422400">
                  <a:moveTo>
                    <a:pt x="162588" y="431800"/>
                  </a:moveTo>
                  <a:lnTo>
                    <a:pt x="121573" y="431800"/>
                  </a:lnTo>
                  <a:lnTo>
                    <a:pt x="123342" y="444500"/>
                  </a:lnTo>
                  <a:lnTo>
                    <a:pt x="158650" y="444500"/>
                  </a:lnTo>
                  <a:lnTo>
                    <a:pt x="162588" y="431800"/>
                  </a:lnTo>
                  <a:close/>
                </a:path>
                <a:path w="2609215" h="1422400">
                  <a:moveTo>
                    <a:pt x="2458475" y="431800"/>
                  </a:moveTo>
                  <a:lnTo>
                    <a:pt x="2449703" y="431800"/>
                  </a:lnTo>
                  <a:lnTo>
                    <a:pt x="2451449" y="444500"/>
                  </a:lnTo>
                  <a:lnTo>
                    <a:pt x="2457704" y="444500"/>
                  </a:lnTo>
                  <a:lnTo>
                    <a:pt x="2458475" y="431800"/>
                  </a:lnTo>
                  <a:close/>
                </a:path>
                <a:path w="2609215" h="1422400">
                  <a:moveTo>
                    <a:pt x="174723" y="406400"/>
                  </a:moveTo>
                  <a:lnTo>
                    <a:pt x="127220" y="406400"/>
                  </a:lnTo>
                  <a:lnTo>
                    <a:pt x="119118" y="419100"/>
                  </a:lnTo>
                  <a:lnTo>
                    <a:pt x="112919" y="419100"/>
                  </a:lnTo>
                  <a:lnTo>
                    <a:pt x="110568" y="431800"/>
                  </a:lnTo>
                  <a:lnTo>
                    <a:pt x="155100" y="431800"/>
                  </a:lnTo>
                  <a:lnTo>
                    <a:pt x="174723" y="406400"/>
                  </a:lnTo>
                  <a:close/>
                </a:path>
                <a:path w="2609215" h="1422400">
                  <a:moveTo>
                    <a:pt x="2500725" y="419100"/>
                  </a:moveTo>
                  <a:lnTo>
                    <a:pt x="2445122" y="419100"/>
                  </a:lnTo>
                  <a:lnTo>
                    <a:pt x="2454088" y="431800"/>
                  </a:lnTo>
                  <a:lnTo>
                    <a:pt x="2499021" y="431800"/>
                  </a:lnTo>
                  <a:lnTo>
                    <a:pt x="2500725" y="419100"/>
                  </a:lnTo>
                  <a:close/>
                </a:path>
                <a:path w="2609215" h="1422400">
                  <a:moveTo>
                    <a:pt x="2507064" y="419100"/>
                  </a:moveTo>
                  <a:lnTo>
                    <a:pt x="2503836" y="419100"/>
                  </a:lnTo>
                  <a:lnTo>
                    <a:pt x="2507123" y="431800"/>
                  </a:lnTo>
                  <a:lnTo>
                    <a:pt x="2507064" y="419100"/>
                  </a:lnTo>
                  <a:close/>
                </a:path>
                <a:path w="2609215" h="1422400">
                  <a:moveTo>
                    <a:pt x="183527" y="406400"/>
                  </a:moveTo>
                  <a:lnTo>
                    <a:pt x="174723" y="406400"/>
                  </a:lnTo>
                  <a:lnTo>
                    <a:pt x="182032" y="419100"/>
                  </a:lnTo>
                  <a:lnTo>
                    <a:pt x="183527" y="406400"/>
                  </a:lnTo>
                  <a:close/>
                </a:path>
                <a:path w="2609215" h="1422400">
                  <a:moveTo>
                    <a:pt x="2481793" y="406400"/>
                  </a:moveTo>
                  <a:lnTo>
                    <a:pt x="2435998" y="406400"/>
                  </a:lnTo>
                  <a:lnTo>
                    <a:pt x="2438643" y="419100"/>
                  </a:lnTo>
                  <a:lnTo>
                    <a:pt x="2486705" y="419100"/>
                  </a:lnTo>
                  <a:lnTo>
                    <a:pt x="2481793" y="406400"/>
                  </a:lnTo>
                  <a:close/>
                </a:path>
                <a:path w="2609215" h="1422400">
                  <a:moveTo>
                    <a:pt x="202810" y="393700"/>
                  </a:moveTo>
                  <a:lnTo>
                    <a:pt x="131436" y="393700"/>
                  </a:lnTo>
                  <a:lnTo>
                    <a:pt x="134070" y="406400"/>
                  </a:lnTo>
                  <a:lnTo>
                    <a:pt x="201122" y="406400"/>
                  </a:lnTo>
                  <a:lnTo>
                    <a:pt x="202810" y="393700"/>
                  </a:lnTo>
                  <a:close/>
                </a:path>
                <a:path w="2609215" h="1422400">
                  <a:moveTo>
                    <a:pt x="2414561" y="393700"/>
                  </a:moveTo>
                  <a:lnTo>
                    <a:pt x="2417461" y="406400"/>
                  </a:lnTo>
                  <a:lnTo>
                    <a:pt x="2418407" y="406400"/>
                  </a:lnTo>
                  <a:lnTo>
                    <a:pt x="2414561" y="393700"/>
                  </a:lnTo>
                  <a:close/>
                </a:path>
                <a:path w="2609215" h="1422400">
                  <a:moveTo>
                    <a:pt x="2480738" y="393700"/>
                  </a:moveTo>
                  <a:lnTo>
                    <a:pt x="2417463" y="393700"/>
                  </a:lnTo>
                  <a:lnTo>
                    <a:pt x="2424179" y="406400"/>
                  </a:lnTo>
                  <a:lnTo>
                    <a:pt x="2482132" y="406400"/>
                  </a:lnTo>
                  <a:lnTo>
                    <a:pt x="2480738" y="393700"/>
                  </a:lnTo>
                  <a:close/>
                </a:path>
                <a:path w="2609215" h="1422400">
                  <a:moveTo>
                    <a:pt x="165483" y="368300"/>
                  </a:moveTo>
                  <a:lnTo>
                    <a:pt x="156875" y="368300"/>
                  </a:lnTo>
                  <a:lnTo>
                    <a:pt x="153383" y="381000"/>
                  </a:lnTo>
                  <a:lnTo>
                    <a:pt x="135249" y="393700"/>
                  </a:lnTo>
                  <a:lnTo>
                    <a:pt x="172002" y="393700"/>
                  </a:lnTo>
                  <a:lnTo>
                    <a:pt x="175539" y="381000"/>
                  </a:lnTo>
                  <a:lnTo>
                    <a:pt x="162038" y="381000"/>
                  </a:lnTo>
                  <a:lnTo>
                    <a:pt x="165483" y="368300"/>
                  </a:lnTo>
                  <a:close/>
                </a:path>
                <a:path w="2609215" h="1422400">
                  <a:moveTo>
                    <a:pt x="207842" y="368300"/>
                  </a:moveTo>
                  <a:lnTo>
                    <a:pt x="165483" y="368300"/>
                  </a:lnTo>
                  <a:lnTo>
                    <a:pt x="163425" y="381000"/>
                  </a:lnTo>
                  <a:lnTo>
                    <a:pt x="178763" y="381000"/>
                  </a:lnTo>
                  <a:lnTo>
                    <a:pt x="174911" y="393700"/>
                  </a:lnTo>
                  <a:lnTo>
                    <a:pt x="195821" y="393700"/>
                  </a:lnTo>
                  <a:lnTo>
                    <a:pt x="207842" y="368300"/>
                  </a:lnTo>
                  <a:close/>
                </a:path>
                <a:path w="2609215" h="1422400">
                  <a:moveTo>
                    <a:pt x="2440035" y="355600"/>
                  </a:moveTo>
                  <a:lnTo>
                    <a:pt x="2431075" y="368300"/>
                  </a:lnTo>
                  <a:lnTo>
                    <a:pt x="2394527" y="368300"/>
                  </a:lnTo>
                  <a:lnTo>
                    <a:pt x="2403057" y="381000"/>
                  </a:lnTo>
                  <a:lnTo>
                    <a:pt x="2393378" y="381000"/>
                  </a:lnTo>
                  <a:lnTo>
                    <a:pt x="2396874" y="393700"/>
                  </a:lnTo>
                  <a:lnTo>
                    <a:pt x="2463078" y="393700"/>
                  </a:lnTo>
                  <a:lnTo>
                    <a:pt x="2454580" y="381000"/>
                  </a:lnTo>
                  <a:lnTo>
                    <a:pt x="2448456" y="368249"/>
                  </a:lnTo>
                  <a:lnTo>
                    <a:pt x="2440035" y="355600"/>
                  </a:lnTo>
                  <a:close/>
                </a:path>
                <a:path w="2609215" h="1422400">
                  <a:moveTo>
                    <a:pt x="165483" y="368300"/>
                  </a:moveTo>
                  <a:lnTo>
                    <a:pt x="162038" y="381000"/>
                  </a:lnTo>
                  <a:lnTo>
                    <a:pt x="163425" y="381000"/>
                  </a:lnTo>
                  <a:lnTo>
                    <a:pt x="165483" y="368300"/>
                  </a:lnTo>
                  <a:close/>
                </a:path>
                <a:path w="2609215" h="1422400">
                  <a:moveTo>
                    <a:pt x="223483" y="368300"/>
                  </a:moveTo>
                  <a:lnTo>
                    <a:pt x="207842" y="368300"/>
                  </a:lnTo>
                  <a:lnTo>
                    <a:pt x="212808" y="381000"/>
                  </a:lnTo>
                  <a:lnTo>
                    <a:pt x="218334" y="381000"/>
                  </a:lnTo>
                  <a:lnTo>
                    <a:pt x="223483" y="368300"/>
                  </a:lnTo>
                  <a:close/>
                </a:path>
                <a:path w="2609215" h="1422400">
                  <a:moveTo>
                    <a:pt x="228185" y="368300"/>
                  </a:moveTo>
                  <a:lnTo>
                    <a:pt x="223483" y="368300"/>
                  </a:lnTo>
                  <a:lnTo>
                    <a:pt x="227318" y="381000"/>
                  </a:lnTo>
                  <a:lnTo>
                    <a:pt x="228185" y="368300"/>
                  </a:lnTo>
                  <a:close/>
                </a:path>
                <a:path w="2609215" h="1422400">
                  <a:moveTo>
                    <a:pt x="186710" y="342900"/>
                  </a:moveTo>
                  <a:lnTo>
                    <a:pt x="177529" y="355600"/>
                  </a:lnTo>
                  <a:lnTo>
                    <a:pt x="174302" y="368300"/>
                  </a:lnTo>
                  <a:lnTo>
                    <a:pt x="194136" y="368300"/>
                  </a:lnTo>
                  <a:lnTo>
                    <a:pt x="191015" y="355600"/>
                  </a:lnTo>
                  <a:lnTo>
                    <a:pt x="197378" y="355600"/>
                  </a:lnTo>
                  <a:lnTo>
                    <a:pt x="186710" y="342900"/>
                  </a:lnTo>
                  <a:close/>
                </a:path>
                <a:path w="2609215" h="1422400">
                  <a:moveTo>
                    <a:pt x="200498" y="368276"/>
                  </a:moveTo>
                  <a:close/>
                </a:path>
                <a:path w="2609215" h="1422400">
                  <a:moveTo>
                    <a:pt x="225259" y="355600"/>
                  </a:moveTo>
                  <a:lnTo>
                    <a:pt x="212596" y="355600"/>
                  </a:lnTo>
                  <a:lnTo>
                    <a:pt x="200525" y="368249"/>
                  </a:lnTo>
                  <a:lnTo>
                    <a:pt x="221819" y="368300"/>
                  </a:lnTo>
                  <a:lnTo>
                    <a:pt x="222648" y="366457"/>
                  </a:lnTo>
                  <a:lnTo>
                    <a:pt x="225259" y="355600"/>
                  </a:lnTo>
                  <a:close/>
                </a:path>
                <a:path w="2609215" h="1422400">
                  <a:moveTo>
                    <a:pt x="238166" y="355600"/>
                  </a:moveTo>
                  <a:lnTo>
                    <a:pt x="227538" y="355600"/>
                  </a:lnTo>
                  <a:lnTo>
                    <a:pt x="222648" y="366457"/>
                  </a:lnTo>
                  <a:lnTo>
                    <a:pt x="222206" y="368300"/>
                  </a:lnTo>
                  <a:lnTo>
                    <a:pt x="231126" y="368300"/>
                  </a:lnTo>
                  <a:lnTo>
                    <a:pt x="238166" y="355600"/>
                  </a:lnTo>
                  <a:close/>
                </a:path>
                <a:path w="2609215" h="1422400">
                  <a:moveTo>
                    <a:pt x="240630" y="355600"/>
                  </a:moveTo>
                  <a:lnTo>
                    <a:pt x="238899" y="368300"/>
                  </a:lnTo>
                  <a:lnTo>
                    <a:pt x="242024" y="368300"/>
                  </a:lnTo>
                  <a:lnTo>
                    <a:pt x="240630" y="355600"/>
                  </a:lnTo>
                  <a:close/>
                </a:path>
                <a:path w="2609215" h="1422400">
                  <a:moveTo>
                    <a:pt x="2380332" y="355600"/>
                  </a:moveTo>
                  <a:lnTo>
                    <a:pt x="2372227" y="355600"/>
                  </a:lnTo>
                  <a:lnTo>
                    <a:pt x="2380134" y="368300"/>
                  </a:lnTo>
                  <a:lnTo>
                    <a:pt x="2386560" y="368300"/>
                  </a:lnTo>
                  <a:lnTo>
                    <a:pt x="2380332" y="355600"/>
                  </a:lnTo>
                  <a:close/>
                </a:path>
                <a:path w="2609215" h="1422400">
                  <a:moveTo>
                    <a:pt x="2394569" y="355600"/>
                  </a:moveTo>
                  <a:lnTo>
                    <a:pt x="2385755" y="355600"/>
                  </a:lnTo>
                  <a:lnTo>
                    <a:pt x="2392385" y="368300"/>
                  </a:lnTo>
                  <a:lnTo>
                    <a:pt x="2407557" y="368300"/>
                  </a:lnTo>
                  <a:lnTo>
                    <a:pt x="2394569" y="355600"/>
                  </a:lnTo>
                  <a:close/>
                </a:path>
                <a:path w="2609215" h="1422400">
                  <a:moveTo>
                    <a:pt x="2422940" y="342900"/>
                  </a:moveTo>
                  <a:lnTo>
                    <a:pt x="2363413" y="342900"/>
                  </a:lnTo>
                  <a:lnTo>
                    <a:pt x="2363451" y="345091"/>
                  </a:lnTo>
                  <a:lnTo>
                    <a:pt x="2374386" y="355600"/>
                  </a:lnTo>
                  <a:lnTo>
                    <a:pt x="2408843" y="355600"/>
                  </a:lnTo>
                  <a:lnTo>
                    <a:pt x="2416645" y="368300"/>
                  </a:lnTo>
                  <a:lnTo>
                    <a:pt x="2423471" y="368300"/>
                  </a:lnTo>
                  <a:lnTo>
                    <a:pt x="2424136" y="355600"/>
                  </a:lnTo>
                  <a:lnTo>
                    <a:pt x="2422940" y="342900"/>
                  </a:lnTo>
                  <a:close/>
                </a:path>
                <a:path w="2609215" h="1422400">
                  <a:moveTo>
                    <a:pt x="206097" y="355600"/>
                  </a:moveTo>
                  <a:lnTo>
                    <a:pt x="198570" y="355600"/>
                  </a:lnTo>
                  <a:lnTo>
                    <a:pt x="200498" y="368276"/>
                  </a:lnTo>
                  <a:lnTo>
                    <a:pt x="206097" y="355600"/>
                  </a:lnTo>
                  <a:close/>
                </a:path>
                <a:path w="2609215" h="1422400">
                  <a:moveTo>
                    <a:pt x="227538" y="355600"/>
                  </a:moveTo>
                  <a:lnTo>
                    <a:pt x="225259" y="355600"/>
                  </a:lnTo>
                  <a:lnTo>
                    <a:pt x="222648" y="366457"/>
                  </a:lnTo>
                  <a:lnTo>
                    <a:pt x="227538" y="355600"/>
                  </a:lnTo>
                  <a:close/>
                </a:path>
                <a:path w="2609215" h="1422400">
                  <a:moveTo>
                    <a:pt x="285861" y="317500"/>
                  </a:moveTo>
                  <a:lnTo>
                    <a:pt x="221266" y="317500"/>
                  </a:lnTo>
                  <a:lnTo>
                    <a:pt x="196740" y="330200"/>
                  </a:lnTo>
                  <a:lnTo>
                    <a:pt x="194746" y="342900"/>
                  </a:lnTo>
                  <a:lnTo>
                    <a:pt x="203844" y="355600"/>
                  </a:lnTo>
                  <a:lnTo>
                    <a:pt x="253349" y="355600"/>
                  </a:lnTo>
                  <a:lnTo>
                    <a:pt x="253054" y="342900"/>
                  </a:lnTo>
                  <a:lnTo>
                    <a:pt x="234564" y="342900"/>
                  </a:lnTo>
                  <a:lnTo>
                    <a:pt x="244808" y="330200"/>
                  </a:lnTo>
                  <a:lnTo>
                    <a:pt x="281646" y="330200"/>
                  </a:lnTo>
                  <a:lnTo>
                    <a:pt x="285861" y="317500"/>
                  </a:lnTo>
                  <a:close/>
                </a:path>
                <a:path w="2609215" h="1422400">
                  <a:moveTo>
                    <a:pt x="2361171" y="342900"/>
                  </a:moveTo>
                  <a:lnTo>
                    <a:pt x="2359659" y="342900"/>
                  </a:lnTo>
                  <a:lnTo>
                    <a:pt x="2363630" y="355600"/>
                  </a:lnTo>
                  <a:lnTo>
                    <a:pt x="2363451" y="345091"/>
                  </a:lnTo>
                  <a:lnTo>
                    <a:pt x="2361171" y="342900"/>
                  </a:lnTo>
                  <a:close/>
                </a:path>
                <a:path w="2609215" h="1422400">
                  <a:moveTo>
                    <a:pt x="269830" y="330200"/>
                  </a:moveTo>
                  <a:lnTo>
                    <a:pt x="247655" y="330200"/>
                  </a:lnTo>
                  <a:lnTo>
                    <a:pt x="245213" y="342900"/>
                  </a:lnTo>
                  <a:lnTo>
                    <a:pt x="251601" y="342900"/>
                  </a:lnTo>
                  <a:lnTo>
                    <a:pt x="269830" y="330200"/>
                  </a:lnTo>
                  <a:close/>
                </a:path>
                <a:path w="2609215" h="1422400">
                  <a:moveTo>
                    <a:pt x="271637" y="330200"/>
                  </a:moveTo>
                  <a:lnTo>
                    <a:pt x="269830" y="330200"/>
                  </a:lnTo>
                  <a:lnTo>
                    <a:pt x="264732" y="342900"/>
                  </a:lnTo>
                  <a:lnTo>
                    <a:pt x="271637" y="330200"/>
                  </a:lnTo>
                  <a:close/>
                </a:path>
                <a:path w="2609215" h="1422400">
                  <a:moveTo>
                    <a:pt x="2337832" y="330200"/>
                  </a:moveTo>
                  <a:lnTo>
                    <a:pt x="2336616" y="330200"/>
                  </a:lnTo>
                  <a:lnTo>
                    <a:pt x="2340272" y="342900"/>
                  </a:lnTo>
                  <a:lnTo>
                    <a:pt x="2343932" y="342900"/>
                  </a:lnTo>
                  <a:lnTo>
                    <a:pt x="2341022" y="332781"/>
                  </a:lnTo>
                  <a:lnTo>
                    <a:pt x="2337832" y="330200"/>
                  </a:lnTo>
                  <a:close/>
                </a:path>
                <a:path w="2609215" h="1422400">
                  <a:moveTo>
                    <a:pt x="2362469" y="330200"/>
                  </a:moveTo>
                  <a:lnTo>
                    <a:pt x="2340280" y="330200"/>
                  </a:lnTo>
                  <a:lnTo>
                    <a:pt x="2341022" y="332781"/>
                  </a:lnTo>
                  <a:lnTo>
                    <a:pt x="2353526" y="342900"/>
                  </a:lnTo>
                  <a:lnTo>
                    <a:pt x="2368331" y="342900"/>
                  </a:lnTo>
                  <a:lnTo>
                    <a:pt x="2362469" y="330200"/>
                  </a:lnTo>
                  <a:close/>
                </a:path>
                <a:path w="2609215" h="1422400">
                  <a:moveTo>
                    <a:pt x="2408163" y="330200"/>
                  </a:moveTo>
                  <a:lnTo>
                    <a:pt x="2365571" y="330200"/>
                  </a:lnTo>
                  <a:lnTo>
                    <a:pt x="2370053" y="342900"/>
                  </a:lnTo>
                  <a:lnTo>
                    <a:pt x="2418182" y="342900"/>
                  </a:lnTo>
                  <a:lnTo>
                    <a:pt x="2408163" y="330200"/>
                  </a:lnTo>
                  <a:close/>
                </a:path>
                <a:path w="2609215" h="1422400">
                  <a:moveTo>
                    <a:pt x="2322049" y="317500"/>
                  </a:moveTo>
                  <a:lnTo>
                    <a:pt x="2323013" y="330200"/>
                  </a:lnTo>
                  <a:lnTo>
                    <a:pt x="2325695" y="330200"/>
                  </a:lnTo>
                  <a:lnTo>
                    <a:pt x="2322049" y="317500"/>
                  </a:lnTo>
                  <a:close/>
                </a:path>
                <a:path w="2609215" h="1422400">
                  <a:moveTo>
                    <a:pt x="2313531" y="303854"/>
                  </a:moveTo>
                  <a:lnTo>
                    <a:pt x="2313321" y="304800"/>
                  </a:lnTo>
                  <a:lnTo>
                    <a:pt x="2322138" y="317500"/>
                  </a:lnTo>
                  <a:lnTo>
                    <a:pt x="2337832" y="330200"/>
                  </a:lnTo>
                  <a:lnTo>
                    <a:pt x="2393681" y="330200"/>
                  </a:lnTo>
                  <a:lnTo>
                    <a:pt x="2396404" y="317500"/>
                  </a:lnTo>
                  <a:lnTo>
                    <a:pt x="2382450" y="317500"/>
                  </a:lnTo>
                  <a:lnTo>
                    <a:pt x="2380314" y="304800"/>
                  </a:lnTo>
                  <a:lnTo>
                    <a:pt x="2314180" y="304800"/>
                  </a:lnTo>
                  <a:lnTo>
                    <a:pt x="2313531" y="303854"/>
                  </a:lnTo>
                  <a:close/>
                </a:path>
                <a:path w="2609215" h="1422400">
                  <a:moveTo>
                    <a:pt x="2401983" y="317500"/>
                  </a:moveTo>
                  <a:lnTo>
                    <a:pt x="2396404" y="317500"/>
                  </a:lnTo>
                  <a:lnTo>
                    <a:pt x="2398813" y="330200"/>
                  </a:lnTo>
                  <a:lnTo>
                    <a:pt x="2407096" y="330200"/>
                  </a:lnTo>
                  <a:lnTo>
                    <a:pt x="2401983" y="317500"/>
                  </a:lnTo>
                  <a:close/>
                </a:path>
                <a:path w="2609215" h="1422400">
                  <a:moveTo>
                    <a:pt x="290994" y="304800"/>
                  </a:moveTo>
                  <a:lnTo>
                    <a:pt x="238235" y="304800"/>
                  </a:lnTo>
                  <a:lnTo>
                    <a:pt x="228510" y="317500"/>
                  </a:lnTo>
                  <a:lnTo>
                    <a:pt x="292709" y="317500"/>
                  </a:lnTo>
                  <a:lnTo>
                    <a:pt x="290994" y="304800"/>
                  </a:lnTo>
                  <a:close/>
                </a:path>
                <a:path w="2609215" h="1422400">
                  <a:moveTo>
                    <a:pt x="251694" y="292100"/>
                  </a:moveTo>
                  <a:lnTo>
                    <a:pt x="244703" y="304800"/>
                  </a:lnTo>
                  <a:lnTo>
                    <a:pt x="249355" y="298540"/>
                  </a:lnTo>
                  <a:lnTo>
                    <a:pt x="251694" y="292100"/>
                  </a:lnTo>
                  <a:close/>
                </a:path>
                <a:path w="2609215" h="1422400">
                  <a:moveTo>
                    <a:pt x="322802" y="279400"/>
                  </a:moveTo>
                  <a:lnTo>
                    <a:pt x="268364" y="279400"/>
                  </a:lnTo>
                  <a:lnTo>
                    <a:pt x="254143" y="292100"/>
                  </a:lnTo>
                  <a:lnTo>
                    <a:pt x="249355" y="298540"/>
                  </a:lnTo>
                  <a:lnTo>
                    <a:pt x="247083" y="304800"/>
                  </a:lnTo>
                  <a:lnTo>
                    <a:pt x="301407" y="304800"/>
                  </a:lnTo>
                  <a:lnTo>
                    <a:pt x="302015" y="292100"/>
                  </a:lnTo>
                  <a:lnTo>
                    <a:pt x="305705" y="292100"/>
                  </a:lnTo>
                  <a:lnTo>
                    <a:pt x="322802" y="279400"/>
                  </a:lnTo>
                  <a:close/>
                </a:path>
                <a:path w="2609215" h="1422400">
                  <a:moveTo>
                    <a:pt x="2282013" y="304594"/>
                  </a:moveTo>
                  <a:lnTo>
                    <a:pt x="2282072" y="304800"/>
                  </a:lnTo>
                  <a:lnTo>
                    <a:pt x="2282234" y="304800"/>
                  </a:lnTo>
                  <a:lnTo>
                    <a:pt x="2282013" y="304594"/>
                  </a:lnTo>
                  <a:close/>
                </a:path>
                <a:path w="2609215" h="1422400">
                  <a:moveTo>
                    <a:pt x="2305464" y="292100"/>
                  </a:moveTo>
                  <a:lnTo>
                    <a:pt x="2290120" y="292100"/>
                  </a:lnTo>
                  <a:lnTo>
                    <a:pt x="2292464" y="304800"/>
                  </a:lnTo>
                  <a:lnTo>
                    <a:pt x="2304993" y="304800"/>
                  </a:lnTo>
                  <a:lnTo>
                    <a:pt x="2305854" y="292667"/>
                  </a:lnTo>
                  <a:lnTo>
                    <a:pt x="2305464" y="292100"/>
                  </a:lnTo>
                  <a:close/>
                </a:path>
                <a:path w="2609215" h="1422400">
                  <a:moveTo>
                    <a:pt x="2314222" y="300745"/>
                  </a:moveTo>
                  <a:lnTo>
                    <a:pt x="2313531" y="303854"/>
                  </a:lnTo>
                  <a:lnTo>
                    <a:pt x="2314180" y="304800"/>
                  </a:lnTo>
                  <a:lnTo>
                    <a:pt x="2314222" y="300745"/>
                  </a:lnTo>
                  <a:close/>
                </a:path>
                <a:path w="2609215" h="1422400">
                  <a:moveTo>
                    <a:pt x="2355523" y="292100"/>
                  </a:moveTo>
                  <a:lnTo>
                    <a:pt x="2316141" y="292100"/>
                  </a:lnTo>
                  <a:lnTo>
                    <a:pt x="2314222" y="300745"/>
                  </a:lnTo>
                  <a:lnTo>
                    <a:pt x="2314180" y="304800"/>
                  </a:lnTo>
                  <a:lnTo>
                    <a:pt x="2358232" y="304800"/>
                  </a:lnTo>
                  <a:lnTo>
                    <a:pt x="2355523" y="292100"/>
                  </a:lnTo>
                  <a:close/>
                </a:path>
                <a:path w="2609215" h="1422400">
                  <a:moveTo>
                    <a:pt x="2278428" y="292100"/>
                  </a:moveTo>
                  <a:lnTo>
                    <a:pt x="2268554" y="292100"/>
                  </a:lnTo>
                  <a:lnTo>
                    <a:pt x="2282013" y="304594"/>
                  </a:lnTo>
                  <a:lnTo>
                    <a:pt x="2278428" y="292100"/>
                  </a:lnTo>
                  <a:close/>
                </a:path>
                <a:path w="2609215" h="1422400">
                  <a:moveTo>
                    <a:pt x="2314311" y="292100"/>
                  </a:moveTo>
                  <a:lnTo>
                    <a:pt x="2305894" y="292100"/>
                  </a:lnTo>
                  <a:lnTo>
                    <a:pt x="2305854" y="292667"/>
                  </a:lnTo>
                  <a:lnTo>
                    <a:pt x="2313531" y="303854"/>
                  </a:lnTo>
                  <a:lnTo>
                    <a:pt x="2314222" y="300745"/>
                  </a:lnTo>
                  <a:lnTo>
                    <a:pt x="2314311" y="292100"/>
                  </a:lnTo>
                  <a:close/>
                </a:path>
                <a:path w="2609215" h="1422400">
                  <a:moveTo>
                    <a:pt x="2305894" y="292100"/>
                  </a:moveTo>
                  <a:lnTo>
                    <a:pt x="2305464" y="292100"/>
                  </a:lnTo>
                  <a:lnTo>
                    <a:pt x="2305854" y="292667"/>
                  </a:lnTo>
                  <a:lnTo>
                    <a:pt x="2305894" y="292100"/>
                  </a:lnTo>
                  <a:close/>
                </a:path>
                <a:path w="2609215" h="1422400">
                  <a:moveTo>
                    <a:pt x="349078" y="279400"/>
                  </a:moveTo>
                  <a:lnTo>
                    <a:pt x="322802" y="279400"/>
                  </a:lnTo>
                  <a:lnTo>
                    <a:pt x="319522" y="292100"/>
                  </a:lnTo>
                  <a:lnTo>
                    <a:pt x="349078" y="279400"/>
                  </a:lnTo>
                  <a:close/>
                </a:path>
                <a:path w="2609215" h="1422400">
                  <a:moveTo>
                    <a:pt x="2306407" y="279400"/>
                  </a:moveTo>
                  <a:lnTo>
                    <a:pt x="2264193" y="279400"/>
                  </a:lnTo>
                  <a:lnTo>
                    <a:pt x="2261006" y="292100"/>
                  </a:lnTo>
                  <a:lnTo>
                    <a:pt x="2310254" y="292100"/>
                  </a:lnTo>
                  <a:lnTo>
                    <a:pt x="2306407" y="279400"/>
                  </a:lnTo>
                  <a:close/>
                </a:path>
                <a:path w="2609215" h="1422400">
                  <a:moveTo>
                    <a:pt x="2319582" y="279400"/>
                  </a:moveTo>
                  <a:lnTo>
                    <a:pt x="2306407" y="279400"/>
                  </a:lnTo>
                  <a:lnTo>
                    <a:pt x="2310438" y="292100"/>
                  </a:lnTo>
                  <a:lnTo>
                    <a:pt x="2319663" y="292100"/>
                  </a:lnTo>
                  <a:lnTo>
                    <a:pt x="2319582" y="279400"/>
                  </a:lnTo>
                  <a:close/>
                </a:path>
                <a:path w="2609215" h="1422400">
                  <a:moveTo>
                    <a:pt x="2325970" y="279400"/>
                  </a:moveTo>
                  <a:lnTo>
                    <a:pt x="2319582" y="279400"/>
                  </a:lnTo>
                  <a:lnTo>
                    <a:pt x="2319663" y="292100"/>
                  </a:lnTo>
                  <a:lnTo>
                    <a:pt x="2324859" y="292100"/>
                  </a:lnTo>
                  <a:lnTo>
                    <a:pt x="2325970" y="279400"/>
                  </a:lnTo>
                  <a:close/>
                </a:path>
                <a:path w="2609215" h="1422400">
                  <a:moveTo>
                    <a:pt x="2341180" y="279400"/>
                  </a:moveTo>
                  <a:lnTo>
                    <a:pt x="2325970" y="279400"/>
                  </a:lnTo>
                  <a:lnTo>
                    <a:pt x="2324859" y="292100"/>
                  </a:lnTo>
                  <a:lnTo>
                    <a:pt x="2352119" y="292100"/>
                  </a:lnTo>
                  <a:lnTo>
                    <a:pt x="2341180" y="279400"/>
                  </a:lnTo>
                  <a:close/>
                </a:path>
                <a:path w="2609215" h="1422400">
                  <a:moveTo>
                    <a:pt x="312781" y="254000"/>
                  </a:moveTo>
                  <a:lnTo>
                    <a:pt x="293568" y="254000"/>
                  </a:lnTo>
                  <a:lnTo>
                    <a:pt x="275714" y="279400"/>
                  </a:lnTo>
                  <a:lnTo>
                    <a:pt x="365036" y="279400"/>
                  </a:lnTo>
                  <a:lnTo>
                    <a:pt x="365111" y="266700"/>
                  </a:lnTo>
                  <a:lnTo>
                    <a:pt x="304695" y="266700"/>
                  </a:lnTo>
                  <a:lnTo>
                    <a:pt x="312781" y="254000"/>
                  </a:lnTo>
                  <a:close/>
                </a:path>
                <a:path w="2609215" h="1422400">
                  <a:moveTo>
                    <a:pt x="2238133" y="272417"/>
                  </a:moveTo>
                  <a:lnTo>
                    <a:pt x="2236953" y="279400"/>
                  </a:lnTo>
                  <a:lnTo>
                    <a:pt x="2243372" y="279400"/>
                  </a:lnTo>
                  <a:lnTo>
                    <a:pt x="2238133" y="272417"/>
                  </a:lnTo>
                  <a:close/>
                </a:path>
                <a:path w="2609215" h="1422400">
                  <a:moveTo>
                    <a:pt x="2244160" y="275581"/>
                  </a:moveTo>
                  <a:lnTo>
                    <a:pt x="2243372" y="279400"/>
                  </a:lnTo>
                  <a:lnTo>
                    <a:pt x="2246335" y="279400"/>
                  </a:lnTo>
                  <a:lnTo>
                    <a:pt x="2244160" y="275581"/>
                  </a:lnTo>
                  <a:close/>
                </a:path>
                <a:path w="2609215" h="1422400">
                  <a:moveTo>
                    <a:pt x="2254472" y="266700"/>
                  </a:moveTo>
                  <a:lnTo>
                    <a:pt x="2252063" y="266700"/>
                  </a:lnTo>
                  <a:lnTo>
                    <a:pt x="2255330" y="279400"/>
                  </a:lnTo>
                  <a:lnTo>
                    <a:pt x="2261062" y="279400"/>
                  </a:lnTo>
                  <a:lnTo>
                    <a:pt x="2254472" y="266700"/>
                  </a:lnTo>
                  <a:close/>
                </a:path>
                <a:path w="2609215" h="1422400">
                  <a:moveTo>
                    <a:pt x="2270743" y="266700"/>
                  </a:moveTo>
                  <a:lnTo>
                    <a:pt x="2260293" y="266700"/>
                  </a:lnTo>
                  <a:lnTo>
                    <a:pt x="2275130" y="279400"/>
                  </a:lnTo>
                  <a:lnTo>
                    <a:pt x="2278690" y="279400"/>
                  </a:lnTo>
                  <a:lnTo>
                    <a:pt x="2270743" y="266700"/>
                  </a:lnTo>
                  <a:close/>
                </a:path>
                <a:path w="2609215" h="1422400">
                  <a:moveTo>
                    <a:pt x="2330149" y="266700"/>
                  </a:moveTo>
                  <a:lnTo>
                    <a:pt x="2270743" y="266700"/>
                  </a:lnTo>
                  <a:lnTo>
                    <a:pt x="2279214" y="279400"/>
                  </a:lnTo>
                  <a:lnTo>
                    <a:pt x="2337924" y="279400"/>
                  </a:lnTo>
                  <a:lnTo>
                    <a:pt x="2330149" y="266700"/>
                  </a:lnTo>
                  <a:close/>
                </a:path>
                <a:path w="2609215" h="1422400">
                  <a:moveTo>
                    <a:pt x="2245993" y="266700"/>
                  </a:moveTo>
                  <a:lnTo>
                    <a:pt x="2239100" y="266700"/>
                  </a:lnTo>
                  <a:lnTo>
                    <a:pt x="2244160" y="275581"/>
                  </a:lnTo>
                  <a:lnTo>
                    <a:pt x="2245993" y="266700"/>
                  </a:lnTo>
                  <a:close/>
                </a:path>
                <a:path w="2609215" h="1422400">
                  <a:moveTo>
                    <a:pt x="2239100" y="266700"/>
                  </a:moveTo>
                  <a:lnTo>
                    <a:pt x="2233843" y="266700"/>
                  </a:lnTo>
                  <a:lnTo>
                    <a:pt x="2238133" y="272417"/>
                  </a:lnTo>
                  <a:lnTo>
                    <a:pt x="2239100" y="266700"/>
                  </a:lnTo>
                  <a:close/>
                </a:path>
                <a:path w="2609215" h="1422400">
                  <a:moveTo>
                    <a:pt x="326493" y="254000"/>
                  </a:moveTo>
                  <a:lnTo>
                    <a:pt x="314514" y="254000"/>
                  </a:lnTo>
                  <a:lnTo>
                    <a:pt x="304695" y="266700"/>
                  </a:lnTo>
                  <a:lnTo>
                    <a:pt x="324886" y="266700"/>
                  </a:lnTo>
                  <a:lnTo>
                    <a:pt x="326493" y="254000"/>
                  </a:lnTo>
                  <a:close/>
                </a:path>
                <a:path w="2609215" h="1422400">
                  <a:moveTo>
                    <a:pt x="393098" y="241300"/>
                  </a:moveTo>
                  <a:lnTo>
                    <a:pt x="339370" y="241300"/>
                  </a:lnTo>
                  <a:lnTo>
                    <a:pt x="344204" y="254000"/>
                  </a:lnTo>
                  <a:lnTo>
                    <a:pt x="324886" y="266700"/>
                  </a:lnTo>
                  <a:lnTo>
                    <a:pt x="365111" y="266700"/>
                  </a:lnTo>
                  <a:lnTo>
                    <a:pt x="370958" y="254000"/>
                  </a:lnTo>
                  <a:lnTo>
                    <a:pt x="384394" y="254000"/>
                  </a:lnTo>
                  <a:lnTo>
                    <a:pt x="393098" y="241300"/>
                  </a:lnTo>
                  <a:close/>
                </a:path>
                <a:path w="2609215" h="1422400">
                  <a:moveTo>
                    <a:pt x="375784" y="266210"/>
                  </a:moveTo>
                  <a:lnTo>
                    <a:pt x="374884" y="266700"/>
                  </a:lnTo>
                  <a:lnTo>
                    <a:pt x="375739" y="266700"/>
                  </a:lnTo>
                  <a:lnTo>
                    <a:pt x="375784" y="266210"/>
                  </a:lnTo>
                  <a:close/>
                </a:path>
                <a:path w="2609215" h="1422400">
                  <a:moveTo>
                    <a:pt x="2233935" y="254000"/>
                  </a:moveTo>
                  <a:lnTo>
                    <a:pt x="2209536" y="254000"/>
                  </a:lnTo>
                  <a:lnTo>
                    <a:pt x="2219774" y="266700"/>
                  </a:lnTo>
                  <a:lnTo>
                    <a:pt x="2237052" y="266700"/>
                  </a:lnTo>
                  <a:lnTo>
                    <a:pt x="2233935" y="254000"/>
                  </a:lnTo>
                  <a:close/>
                </a:path>
                <a:path w="2609215" h="1422400">
                  <a:moveTo>
                    <a:pt x="2273570" y="254000"/>
                  </a:moveTo>
                  <a:lnTo>
                    <a:pt x="2242126" y="254000"/>
                  </a:lnTo>
                  <a:lnTo>
                    <a:pt x="2237052" y="266700"/>
                  </a:lnTo>
                  <a:lnTo>
                    <a:pt x="2273716" y="266700"/>
                  </a:lnTo>
                  <a:lnTo>
                    <a:pt x="2273570" y="254000"/>
                  </a:lnTo>
                  <a:close/>
                </a:path>
                <a:path w="2609215" h="1422400">
                  <a:moveTo>
                    <a:pt x="2308013" y="254000"/>
                  </a:moveTo>
                  <a:lnTo>
                    <a:pt x="2277528" y="254000"/>
                  </a:lnTo>
                  <a:lnTo>
                    <a:pt x="2280030" y="266700"/>
                  </a:lnTo>
                  <a:lnTo>
                    <a:pt x="2315998" y="266700"/>
                  </a:lnTo>
                  <a:lnTo>
                    <a:pt x="2316162" y="265805"/>
                  </a:lnTo>
                  <a:lnTo>
                    <a:pt x="2308013" y="254000"/>
                  </a:lnTo>
                  <a:close/>
                </a:path>
                <a:path w="2609215" h="1422400">
                  <a:moveTo>
                    <a:pt x="2318333" y="254000"/>
                  </a:moveTo>
                  <a:lnTo>
                    <a:pt x="2316162" y="265805"/>
                  </a:lnTo>
                  <a:lnTo>
                    <a:pt x="2316780" y="266700"/>
                  </a:lnTo>
                  <a:lnTo>
                    <a:pt x="2325359" y="266700"/>
                  </a:lnTo>
                  <a:lnTo>
                    <a:pt x="2318333" y="254000"/>
                  </a:lnTo>
                  <a:close/>
                </a:path>
                <a:path w="2609215" h="1422400">
                  <a:moveTo>
                    <a:pt x="408551" y="241300"/>
                  </a:moveTo>
                  <a:lnTo>
                    <a:pt x="400067" y="241300"/>
                  </a:lnTo>
                  <a:lnTo>
                    <a:pt x="389627" y="254000"/>
                  </a:lnTo>
                  <a:lnTo>
                    <a:pt x="376922" y="254000"/>
                  </a:lnTo>
                  <a:lnTo>
                    <a:pt x="375784" y="266210"/>
                  </a:lnTo>
                  <a:lnTo>
                    <a:pt x="398254" y="254000"/>
                  </a:lnTo>
                  <a:lnTo>
                    <a:pt x="408551" y="241300"/>
                  </a:lnTo>
                  <a:close/>
                </a:path>
                <a:path w="2609215" h="1422400">
                  <a:moveTo>
                    <a:pt x="307793" y="253587"/>
                  </a:moveTo>
                  <a:lnTo>
                    <a:pt x="307399" y="254000"/>
                  </a:lnTo>
                  <a:lnTo>
                    <a:pt x="307609" y="254000"/>
                  </a:lnTo>
                  <a:lnTo>
                    <a:pt x="307793" y="253587"/>
                  </a:lnTo>
                  <a:close/>
                </a:path>
                <a:path w="2609215" h="1422400">
                  <a:moveTo>
                    <a:pt x="339370" y="241300"/>
                  </a:moveTo>
                  <a:lnTo>
                    <a:pt x="319504" y="241300"/>
                  </a:lnTo>
                  <a:lnTo>
                    <a:pt x="310784" y="250448"/>
                  </a:lnTo>
                  <a:lnTo>
                    <a:pt x="309949" y="254000"/>
                  </a:lnTo>
                  <a:lnTo>
                    <a:pt x="324267" y="254000"/>
                  </a:lnTo>
                  <a:lnTo>
                    <a:pt x="339370" y="241300"/>
                  </a:lnTo>
                  <a:close/>
                </a:path>
                <a:path w="2609215" h="1422400">
                  <a:moveTo>
                    <a:pt x="421501" y="241300"/>
                  </a:moveTo>
                  <a:lnTo>
                    <a:pt x="413113" y="241300"/>
                  </a:lnTo>
                  <a:lnTo>
                    <a:pt x="419836" y="254000"/>
                  </a:lnTo>
                  <a:lnTo>
                    <a:pt x="421501" y="241300"/>
                  </a:lnTo>
                  <a:close/>
                </a:path>
                <a:path w="2609215" h="1422400">
                  <a:moveTo>
                    <a:pt x="2296716" y="241300"/>
                  </a:moveTo>
                  <a:lnTo>
                    <a:pt x="2210245" y="241300"/>
                  </a:lnTo>
                  <a:lnTo>
                    <a:pt x="2219018" y="254000"/>
                  </a:lnTo>
                  <a:lnTo>
                    <a:pt x="2295306" y="254000"/>
                  </a:lnTo>
                  <a:lnTo>
                    <a:pt x="2296716" y="241300"/>
                  </a:lnTo>
                  <a:close/>
                </a:path>
                <a:path w="2609215" h="1422400">
                  <a:moveTo>
                    <a:pt x="312573" y="242846"/>
                  </a:moveTo>
                  <a:lnTo>
                    <a:pt x="307793" y="253587"/>
                  </a:lnTo>
                  <a:lnTo>
                    <a:pt x="310784" y="250448"/>
                  </a:lnTo>
                  <a:lnTo>
                    <a:pt x="312573" y="242846"/>
                  </a:lnTo>
                  <a:close/>
                </a:path>
                <a:path w="2609215" h="1422400">
                  <a:moveTo>
                    <a:pt x="313262" y="241300"/>
                  </a:moveTo>
                  <a:lnTo>
                    <a:pt x="312937" y="241300"/>
                  </a:lnTo>
                  <a:lnTo>
                    <a:pt x="312573" y="242846"/>
                  </a:lnTo>
                  <a:lnTo>
                    <a:pt x="313262" y="241300"/>
                  </a:lnTo>
                  <a:close/>
                </a:path>
                <a:path w="2609215" h="1422400">
                  <a:moveTo>
                    <a:pt x="415943" y="209220"/>
                  </a:moveTo>
                  <a:lnTo>
                    <a:pt x="416537" y="215900"/>
                  </a:lnTo>
                  <a:lnTo>
                    <a:pt x="420628" y="228600"/>
                  </a:lnTo>
                  <a:lnTo>
                    <a:pt x="345388" y="228600"/>
                  </a:lnTo>
                  <a:lnTo>
                    <a:pt x="333501" y="241300"/>
                  </a:lnTo>
                  <a:lnTo>
                    <a:pt x="430401" y="241300"/>
                  </a:lnTo>
                  <a:lnTo>
                    <a:pt x="423116" y="228600"/>
                  </a:lnTo>
                  <a:lnTo>
                    <a:pt x="418995" y="215900"/>
                  </a:lnTo>
                  <a:lnTo>
                    <a:pt x="415943" y="209220"/>
                  </a:lnTo>
                  <a:close/>
                </a:path>
                <a:path w="2609215" h="1422400">
                  <a:moveTo>
                    <a:pt x="443489" y="228600"/>
                  </a:moveTo>
                  <a:lnTo>
                    <a:pt x="428419" y="228600"/>
                  </a:lnTo>
                  <a:lnTo>
                    <a:pt x="440652" y="241300"/>
                  </a:lnTo>
                  <a:lnTo>
                    <a:pt x="441479" y="241300"/>
                  </a:lnTo>
                  <a:lnTo>
                    <a:pt x="443976" y="231435"/>
                  </a:lnTo>
                  <a:lnTo>
                    <a:pt x="443489" y="228600"/>
                  </a:lnTo>
                  <a:close/>
                </a:path>
                <a:path w="2609215" h="1422400">
                  <a:moveTo>
                    <a:pt x="448819" y="228600"/>
                  </a:moveTo>
                  <a:lnTo>
                    <a:pt x="444694" y="228600"/>
                  </a:lnTo>
                  <a:lnTo>
                    <a:pt x="443976" y="231435"/>
                  </a:lnTo>
                  <a:lnTo>
                    <a:pt x="445667" y="241300"/>
                  </a:lnTo>
                  <a:lnTo>
                    <a:pt x="448819" y="228600"/>
                  </a:lnTo>
                  <a:close/>
                </a:path>
                <a:path w="2609215" h="1422400">
                  <a:moveTo>
                    <a:pt x="2176955" y="228600"/>
                  </a:moveTo>
                  <a:lnTo>
                    <a:pt x="2164084" y="228600"/>
                  </a:lnTo>
                  <a:lnTo>
                    <a:pt x="2171987" y="241300"/>
                  </a:lnTo>
                  <a:lnTo>
                    <a:pt x="2183028" y="241300"/>
                  </a:lnTo>
                  <a:lnTo>
                    <a:pt x="2176955" y="228600"/>
                  </a:lnTo>
                  <a:close/>
                </a:path>
                <a:path w="2609215" h="1422400">
                  <a:moveTo>
                    <a:pt x="2183772" y="228600"/>
                  </a:moveTo>
                  <a:lnTo>
                    <a:pt x="2178986" y="228600"/>
                  </a:lnTo>
                  <a:lnTo>
                    <a:pt x="2183028" y="241300"/>
                  </a:lnTo>
                  <a:lnTo>
                    <a:pt x="2183803" y="241300"/>
                  </a:lnTo>
                  <a:lnTo>
                    <a:pt x="2183772" y="228600"/>
                  </a:lnTo>
                  <a:close/>
                </a:path>
                <a:path w="2609215" h="1422400">
                  <a:moveTo>
                    <a:pt x="2198659" y="228600"/>
                  </a:moveTo>
                  <a:lnTo>
                    <a:pt x="2190578" y="228600"/>
                  </a:lnTo>
                  <a:lnTo>
                    <a:pt x="2192546" y="241300"/>
                  </a:lnTo>
                  <a:lnTo>
                    <a:pt x="2199332" y="241300"/>
                  </a:lnTo>
                  <a:lnTo>
                    <a:pt x="2198659" y="228600"/>
                  </a:lnTo>
                  <a:close/>
                </a:path>
                <a:path w="2609215" h="1422400">
                  <a:moveTo>
                    <a:pt x="2275078" y="228600"/>
                  </a:moveTo>
                  <a:lnTo>
                    <a:pt x="2219969" y="228600"/>
                  </a:lnTo>
                  <a:lnTo>
                    <a:pt x="2229561" y="241300"/>
                  </a:lnTo>
                  <a:lnTo>
                    <a:pt x="2279685" y="241300"/>
                  </a:lnTo>
                  <a:lnTo>
                    <a:pt x="2279853" y="236666"/>
                  </a:lnTo>
                  <a:lnTo>
                    <a:pt x="2275078" y="228600"/>
                  </a:lnTo>
                  <a:close/>
                </a:path>
                <a:path w="2609215" h="1422400">
                  <a:moveTo>
                    <a:pt x="2282430" y="228600"/>
                  </a:moveTo>
                  <a:lnTo>
                    <a:pt x="2280146" y="228600"/>
                  </a:lnTo>
                  <a:lnTo>
                    <a:pt x="2279853" y="236666"/>
                  </a:lnTo>
                  <a:lnTo>
                    <a:pt x="2282596" y="241300"/>
                  </a:lnTo>
                  <a:lnTo>
                    <a:pt x="2283341" y="241300"/>
                  </a:lnTo>
                  <a:lnTo>
                    <a:pt x="2282430" y="228600"/>
                  </a:lnTo>
                  <a:close/>
                </a:path>
                <a:path w="2609215" h="1422400">
                  <a:moveTo>
                    <a:pt x="366097" y="215900"/>
                  </a:moveTo>
                  <a:lnTo>
                    <a:pt x="360667" y="215900"/>
                  </a:lnTo>
                  <a:lnTo>
                    <a:pt x="347450" y="228600"/>
                  </a:lnTo>
                  <a:lnTo>
                    <a:pt x="363542" y="228600"/>
                  </a:lnTo>
                  <a:lnTo>
                    <a:pt x="366097" y="215900"/>
                  </a:lnTo>
                  <a:close/>
                </a:path>
                <a:path w="2609215" h="1422400">
                  <a:moveTo>
                    <a:pt x="413191" y="203200"/>
                  </a:moveTo>
                  <a:lnTo>
                    <a:pt x="385512" y="203200"/>
                  </a:lnTo>
                  <a:lnTo>
                    <a:pt x="379263" y="215900"/>
                  </a:lnTo>
                  <a:lnTo>
                    <a:pt x="370958" y="215900"/>
                  </a:lnTo>
                  <a:lnTo>
                    <a:pt x="363542" y="228600"/>
                  </a:lnTo>
                  <a:lnTo>
                    <a:pt x="420628" y="228600"/>
                  </a:lnTo>
                  <a:lnTo>
                    <a:pt x="416537" y="215900"/>
                  </a:lnTo>
                  <a:lnTo>
                    <a:pt x="415943" y="209220"/>
                  </a:lnTo>
                  <a:lnTo>
                    <a:pt x="413191" y="203200"/>
                  </a:lnTo>
                  <a:close/>
                </a:path>
                <a:path w="2609215" h="1422400">
                  <a:moveTo>
                    <a:pt x="467655" y="203200"/>
                  </a:moveTo>
                  <a:lnTo>
                    <a:pt x="415407" y="203200"/>
                  </a:lnTo>
                  <a:lnTo>
                    <a:pt x="415943" y="209220"/>
                  </a:lnTo>
                  <a:lnTo>
                    <a:pt x="418995" y="215900"/>
                  </a:lnTo>
                  <a:lnTo>
                    <a:pt x="423116" y="228600"/>
                  </a:lnTo>
                  <a:lnTo>
                    <a:pt x="457496" y="228600"/>
                  </a:lnTo>
                  <a:lnTo>
                    <a:pt x="461594" y="215900"/>
                  </a:lnTo>
                  <a:lnTo>
                    <a:pt x="467655" y="203200"/>
                  </a:lnTo>
                  <a:close/>
                </a:path>
                <a:path w="2609215" h="1422400">
                  <a:moveTo>
                    <a:pt x="2144977" y="215900"/>
                  </a:moveTo>
                  <a:lnTo>
                    <a:pt x="2139122" y="215900"/>
                  </a:lnTo>
                  <a:lnTo>
                    <a:pt x="2140788" y="228600"/>
                  </a:lnTo>
                  <a:lnTo>
                    <a:pt x="2144977" y="215900"/>
                  </a:lnTo>
                  <a:close/>
                </a:path>
                <a:path w="2609215" h="1422400">
                  <a:moveTo>
                    <a:pt x="2156024" y="215900"/>
                  </a:moveTo>
                  <a:lnTo>
                    <a:pt x="2147867" y="215900"/>
                  </a:lnTo>
                  <a:lnTo>
                    <a:pt x="2152767" y="228600"/>
                  </a:lnTo>
                  <a:lnTo>
                    <a:pt x="2156024" y="215900"/>
                  </a:lnTo>
                  <a:close/>
                </a:path>
                <a:path w="2609215" h="1422400">
                  <a:moveTo>
                    <a:pt x="2167924" y="215900"/>
                  </a:moveTo>
                  <a:lnTo>
                    <a:pt x="2158568" y="215900"/>
                  </a:lnTo>
                  <a:lnTo>
                    <a:pt x="2163772" y="228600"/>
                  </a:lnTo>
                  <a:lnTo>
                    <a:pt x="2168275" y="228600"/>
                  </a:lnTo>
                  <a:lnTo>
                    <a:pt x="2167924" y="215900"/>
                  </a:lnTo>
                  <a:close/>
                </a:path>
                <a:path w="2609215" h="1422400">
                  <a:moveTo>
                    <a:pt x="2187151" y="215900"/>
                  </a:moveTo>
                  <a:lnTo>
                    <a:pt x="2171483" y="215900"/>
                  </a:lnTo>
                  <a:lnTo>
                    <a:pt x="2169814" y="228600"/>
                  </a:lnTo>
                  <a:lnTo>
                    <a:pt x="2187078" y="228600"/>
                  </a:lnTo>
                  <a:lnTo>
                    <a:pt x="2187151" y="215900"/>
                  </a:lnTo>
                  <a:close/>
                </a:path>
                <a:path w="2609215" h="1422400">
                  <a:moveTo>
                    <a:pt x="2188525" y="215900"/>
                  </a:moveTo>
                  <a:lnTo>
                    <a:pt x="2187151" y="215900"/>
                  </a:lnTo>
                  <a:lnTo>
                    <a:pt x="2191045" y="228600"/>
                  </a:lnTo>
                  <a:lnTo>
                    <a:pt x="2192892" y="228600"/>
                  </a:lnTo>
                  <a:lnTo>
                    <a:pt x="2188525" y="215900"/>
                  </a:lnTo>
                  <a:close/>
                </a:path>
                <a:path w="2609215" h="1422400">
                  <a:moveTo>
                    <a:pt x="2201851" y="215900"/>
                  </a:moveTo>
                  <a:lnTo>
                    <a:pt x="2195928" y="215900"/>
                  </a:lnTo>
                  <a:lnTo>
                    <a:pt x="2192892" y="228600"/>
                  </a:lnTo>
                  <a:lnTo>
                    <a:pt x="2203673" y="228600"/>
                  </a:lnTo>
                  <a:lnTo>
                    <a:pt x="2201851" y="215900"/>
                  </a:lnTo>
                  <a:close/>
                </a:path>
                <a:path w="2609215" h="1422400">
                  <a:moveTo>
                    <a:pt x="2225635" y="215900"/>
                  </a:moveTo>
                  <a:lnTo>
                    <a:pt x="2223375" y="228600"/>
                  </a:lnTo>
                  <a:lnTo>
                    <a:pt x="2236629" y="228600"/>
                  </a:lnTo>
                  <a:lnTo>
                    <a:pt x="2225635" y="215900"/>
                  </a:lnTo>
                  <a:close/>
                </a:path>
                <a:path w="2609215" h="1422400">
                  <a:moveTo>
                    <a:pt x="2257937" y="215900"/>
                  </a:moveTo>
                  <a:lnTo>
                    <a:pt x="2240379" y="215900"/>
                  </a:lnTo>
                  <a:lnTo>
                    <a:pt x="2236629" y="228600"/>
                  </a:lnTo>
                  <a:lnTo>
                    <a:pt x="2256261" y="228600"/>
                  </a:lnTo>
                  <a:lnTo>
                    <a:pt x="2257937" y="215900"/>
                  </a:lnTo>
                  <a:close/>
                </a:path>
                <a:path w="2609215" h="1422400">
                  <a:moveTo>
                    <a:pt x="484849" y="203200"/>
                  </a:moveTo>
                  <a:lnTo>
                    <a:pt x="476390" y="203200"/>
                  </a:lnTo>
                  <a:lnTo>
                    <a:pt x="483541" y="215900"/>
                  </a:lnTo>
                  <a:lnTo>
                    <a:pt x="484849" y="203200"/>
                  </a:lnTo>
                  <a:close/>
                </a:path>
                <a:path w="2609215" h="1422400">
                  <a:moveTo>
                    <a:pt x="2123009" y="203200"/>
                  </a:moveTo>
                  <a:lnTo>
                    <a:pt x="2112905" y="203200"/>
                  </a:lnTo>
                  <a:lnTo>
                    <a:pt x="2118885" y="215900"/>
                  </a:lnTo>
                  <a:lnTo>
                    <a:pt x="2127847" y="215900"/>
                  </a:lnTo>
                  <a:lnTo>
                    <a:pt x="2123009" y="203200"/>
                  </a:lnTo>
                  <a:close/>
                </a:path>
                <a:path w="2609215" h="1422400">
                  <a:moveTo>
                    <a:pt x="2211738" y="203200"/>
                  </a:moveTo>
                  <a:lnTo>
                    <a:pt x="2137151" y="203200"/>
                  </a:lnTo>
                  <a:lnTo>
                    <a:pt x="2134496" y="215900"/>
                  </a:lnTo>
                  <a:lnTo>
                    <a:pt x="2214879" y="215900"/>
                  </a:lnTo>
                  <a:lnTo>
                    <a:pt x="2211738" y="203200"/>
                  </a:lnTo>
                  <a:close/>
                </a:path>
                <a:path w="2609215" h="1422400">
                  <a:moveTo>
                    <a:pt x="393187" y="190500"/>
                  </a:moveTo>
                  <a:lnTo>
                    <a:pt x="389470" y="203200"/>
                  </a:lnTo>
                  <a:lnTo>
                    <a:pt x="400852" y="203200"/>
                  </a:lnTo>
                  <a:lnTo>
                    <a:pt x="393187" y="190500"/>
                  </a:lnTo>
                  <a:close/>
                </a:path>
                <a:path w="2609215" h="1422400">
                  <a:moveTo>
                    <a:pt x="487408" y="190500"/>
                  </a:moveTo>
                  <a:lnTo>
                    <a:pt x="412293" y="190500"/>
                  </a:lnTo>
                  <a:lnTo>
                    <a:pt x="412671" y="203200"/>
                  </a:lnTo>
                  <a:lnTo>
                    <a:pt x="482484" y="203200"/>
                  </a:lnTo>
                  <a:lnTo>
                    <a:pt x="487408" y="190500"/>
                  </a:lnTo>
                  <a:close/>
                </a:path>
                <a:path w="2609215" h="1422400">
                  <a:moveTo>
                    <a:pt x="517969" y="190500"/>
                  </a:moveTo>
                  <a:lnTo>
                    <a:pt x="494113" y="190500"/>
                  </a:lnTo>
                  <a:lnTo>
                    <a:pt x="497090" y="203200"/>
                  </a:lnTo>
                  <a:lnTo>
                    <a:pt x="511388" y="203200"/>
                  </a:lnTo>
                  <a:lnTo>
                    <a:pt x="517969" y="190500"/>
                  </a:lnTo>
                  <a:close/>
                </a:path>
                <a:path w="2609215" h="1422400">
                  <a:moveTo>
                    <a:pt x="2109848" y="190500"/>
                  </a:moveTo>
                  <a:lnTo>
                    <a:pt x="2105104" y="190500"/>
                  </a:lnTo>
                  <a:lnTo>
                    <a:pt x="2099279" y="203200"/>
                  </a:lnTo>
                  <a:lnTo>
                    <a:pt x="2107000" y="203200"/>
                  </a:lnTo>
                  <a:lnTo>
                    <a:pt x="2113631" y="195872"/>
                  </a:lnTo>
                  <a:lnTo>
                    <a:pt x="2109848" y="190500"/>
                  </a:lnTo>
                  <a:close/>
                </a:path>
                <a:path w="2609215" h="1422400">
                  <a:moveTo>
                    <a:pt x="2121818" y="190500"/>
                  </a:moveTo>
                  <a:lnTo>
                    <a:pt x="2118493" y="190500"/>
                  </a:lnTo>
                  <a:lnTo>
                    <a:pt x="2113631" y="195872"/>
                  </a:lnTo>
                  <a:lnTo>
                    <a:pt x="2118789" y="203200"/>
                  </a:lnTo>
                  <a:lnTo>
                    <a:pt x="2126956" y="203200"/>
                  </a:lnTo>
                  <a:lnTo>
                    <a:pt x="2121818" y="190500"/>
                  </a:lnTo>
                  <a:close/>
                </a:path>
                <a:path w="2609215" h="1422400">
                  <a:moveTo>
                    <a:pt x="2190368" y="190500"/>
                  </a:moveTo>
                  <a:lnTo>
                    <a:pt x="2126959" y="190500"/>
                  </a:lnTo>
                  <a:lnTo>
                    <a:pt x="2126956" y="203200"/>
                  </a:lnTo>
                  <a:lnTo>
                    <a:pt x="2191415" y="203200"/>
                  </a:lnTo>
                  <a:lnTo>
                    <a:pt x="2190368" y="190500"/>
                  </a:lnTo>
                  <a:close/>
                </a:path>
                <a:path w="2609215" h="1422400">
                  <a:moveTo>
                    <a:pt x="2203717" y="190500"/>
                  </a:moveTo>
                  <a:lnTo>
                    <a:pt x="2190389" y="190500"/>
                  </a:lnTo>
                  <a:lnTo>
                    <a:pt x="2191489" y="203200"/>
                  </a:lnTo>
                  <a:lnTo>
                    <a:pt x="2205299" y="203200"/>
                  </a:lnTo>
                  <a:lnTo>
                    <a:pt x="2203717" y="190500"/>
                  </a:lnTo>
                  <a:close/>
                </a:path>
                <a:path w="2609215" h="1422400">
                  <a:moveTo>
                    <a:pt x="2118493" y="190500"/>
                  </a:moveTo>
                  <a:lnTo>
                    <a:pt x="2109848" y="190500"/>
                  </a:lnTo>
                  <a:lnTo>
                    <a:pt x="2113631" y="195872"/>
                  </a:lnTo>
                  <a:lnTo>
                    <a:pt x="2118493" y="190500"/>
                  </a:lnTo>
                  <a:close/>
                </a:path>
                <a:path w="2609215" h="1422400">
                  <a:moveTo>
                    <a:pt x="485530" y="177800"/>
                  </a:moveTo>
                  <a:lnTo>
                    <a:pt x="434755" y="177800"/>
                  </a:lnTo>
                  <a:lnTo>
                    <a:pt x="435371" y="190500"/>
                  </a:lnTo>
                  <a:lnTo>
                    <a:pt x="483669" y="190500"/>
                  </a:lnTo>
                  <a:lnTo>
                    <a:pt x="485530" y="177800"/>
                  </a:lnTo>
                  <a:close/>
                </a:path>
                <a:path w="2609215" h="1422400">
                  <a:moveTo>
                    <a:pt x="526014" y="177800"/>
                  </a:moveTo>
                  <a:lnTo>
                    <a:pt x="498702" y="177800"/>
                  </a:lnTo>
                  <a:lnTo>
                    <a:pt x="498349" y="190500"/>
                  </a:lnTo>
                  <a:lnTo>
                    <a:pt x="508360" y="190500"/>
                  </a:lnTo>
                  <a:lnTo>
                    <a:pt x="526014" y="177800"/>
                  </a:lnTo>
                  <a:close/>
                </a:path>
                <a:path w="2609215" h="1422400">
                  <a:moveTo>
                    <a:pt x="539614" y="182014"/>
                  </a:moveTo>
                  <a:lnTo>
                    <a:pt x="532324" y="190500"/>
                  </a:lnTo>
                  <a:lnTo>
                    <a:pt x="543780" y="190500"/>
                  </a:lnTo>
                  <a:lnTo>
                    <a:pt x="539614" y="182014"/>
                  </a:lnTo>
                  <a:close/>
                </a:path>
                <a:path w="2609215" h="1422400">
                  <a:moveTo>
                    <a:pt x="569211" y="177800"/>
                  </a:moveTo>
                  <a:lnTo>
                    <a:pt x="549142" y="177800"/>
                  </a:lnTo>
                  <a:lnTo>
                    <a:pt x="543780" y="190500"/>
                  </a:lnTo>
                  <a:lnTo>
                    <a:pt x="556364" y="190500"/>
                  </a:lnTo>
                  <a:lnTo>
                    <a:pt x="569211" y="177800"/>
                  </a:lnTo>
                  <a:close/>
                </a:path>
                <a:path w="2609215" h="1422400">
                  <a:moveTo>
                    <a:pt x="2077024" y="177800"/>
                  </a:moveTo>
                  <a:lnTo>
                    <a:pt x="2050132" y="177800"/>
                  </a:lnTo>
                  <a:lnTo>
                    <a:pt x="2064266" y="190500"/>
                  </a:lnTo>
                  <a:lnTo>
                    <a:pt x="2077722" y="190500"/>
                  </a:lnTo>
                  <a:lnTo>
                    <a:pt x="2077024" y="177800"/>
                  </a:lnTo>
                  <a:close/>
                </a:path>
                <a:path w="2609215" h="1422400">
                  <a:moveTo>
                    <a:pt x="2119260" y="177800"/>
                  </a:moveTo>
                  <a:lnTo>
                    <a:pt x="2085374" y="177800"/>
                  </a:lnTo>
                  <a:lnTo>
                    <a:pt x="2096744" y="190500"/>
                  </a:lnTo>
                  <a:lnTo>
                    <a:pt x="2118000" y="190500"/>
                  </a:lnTo>
                  <a:lnTo>
                    <a:pt x="2119260" y="177800"/>
                  </a:lnTo>
                  <a:close/>
                </a:path>
                <a:path w="2609215" h="1422400">
                  <a:moveTo>
                    <a:pt x="2129941" y="165100"/>
                  </a:moveTo>
                  <a:lnTo>
                    <a:pt x="2125453" y="165100"/>
                  </a:lnTo>
                  <a:lnTo>
                    <a:pt x="2119053" y="177800"/>
                  </a:lnTo>
                  <a:lnTo>
                    <a:pt x="2119260" y="177800"/>
                  </a:lnTo>
                  <a:lnTo>
                    <a:pt x="2118000" y="190500"/>
                  </a:lnTo>
                  <a:lnTo>
                    <a:pt x="2123983" y="190500"/>
                  </a:lnTo>
                  <a:lnTo>
                    <a:pt x="2121724" y="177800"/>
                  </a:lnTo>
                  <a:lnTo>
                    <a:pt x="2129941" y="165100"/>
                  </a:lnTo>
                  <a:close/>
                </a:path>
                <a:path w="2609215" h="1422400">
                  <a:moveTo>
                    <a:pt x="2141375" y="165100"/>
                  </a:moveTo>
                  <a:lnTo>
                    <a:pt x="2129941" y="165100"/>
                  </a:lnTo>
                  <a:lnTo>
                    <a:pt x="2121724" y="177800"/>
                  </a:lnTo>
                  <a:lnTo>
                    <a:pt x="2123983" y="190500"/>
                  </a:lnTo>
                  <a:lnTo>
                    <a:pt x="2182798" y="190500"/>
                  </a:lnTo>
                  <a:lnTo>
                    <a:pt x="2186557" y="177800"/>
                  </a:lnTo>
                  <a:lnTo>
                    <a:pt x="2140213" y="177800"/>
                  </a:lnTo>
                  <a:lnTo>
                    <a:pt x="2141375" y="165100"/>
                  </a:lnTo>
                  <a:close/>
                </a:path>
                <a:path w="2609215" h="1422400">
                  <a:moveTo>
                    <a:pt x="543235" y="177800"/>
                  </a:moveTo>
                  <a:lnTo>
                    <a:pt x="537545" y="177800"/>
                  </a:lnTo>
                  <a:lnTo>
                    <a:pt x="539614" y="182014"/>
                  </a:lnTo>
                  <a:lnTo>
                    <a:pt x="543235" y="177800"/>
                  </a:lnTo>
                  <a:close/>
                </a:path>
                <a:path w="2609215" h="1422400">
                  <a:moveTo>
                    <a:pt x="461071" y="165100"/>
                  </a:moveTo>
                  <a:lnTo>
                    <a:pt x="455592" y="165100"/>
                  </a:lnTo>
                  <a:lnTo>
                    <a:pt x="451597" y="177800"/>
                  </a:lnTo>
                  <a:lnTo>
                    <a:pt x="457172" y="177800"/>
                  </a:lnTo>
                  <a:lnTo>
                    <a:pt x="461071" y="165100"/>
                  </a:lnTo>
                  <a:close/>
                </a:path>
                <a:path w="2609215" h="1422400">
                  <a:moveTo>
                    <a:pt x="550087" y="165100"/>
                  </a:moveTo>
                  <a:lnTo>
                    <a:pt x="464667" y="165100"/>
                  </a:lnTo>
                  <a:lnTo>
                    <a:pt x="460463" y="177800"/>
                  </a:lnTo>
                  <a:lnTo>
                    <a:pt x="550527" y="177800"/>
                  </a:lnTo>
                  <a:lnTo>
                    <a:pt x="550087" y="165100"/>
                  </a:lnTo>
                  <a:close/>
                </a:path>
                <a:path w="2609215" h="1422400">
                  <a:moveTo>
                    <a:pt x="561641" y="165100"/>
                  </a:moveTo>
                  <a:lnTo>
                    <a:pt x="551891" y="165100"/>
                  </a:lnTo>
                  <a:lnTo>
                    <a:pt x="554575" y="177800"/>
                  </a:lnTo>
                  <a:lnTo>
                    <a:pt x="558847" y="177800"/>
                  </a:lnTo>
                  <a:lnTo>
                    <a:pt x="561641" y="165100"/>
                  </a:lnTo>
                  <a:close/>
                </a:path>
                <a:path w="2609215" h="1422400">
                  <a:moveTo>
                    <a:pt x="572218" y="165100"/>
                  </a:moveTo>
                  <a:lnTo>
                    <a:pt x="564534" y="165100"/>
                  </a:lnTo>
                  <a:lnTo>
                    <a:pt x="563450" y="177800"/>
                  </a:lnTo>
                  <a:lnTo>
                    <a:pt x="572218" y="165100"/>
                  </a:lnTo>
                  <a:close/>
                </a:path>
                <a:path w="2609215" h="1422400">
                  <a:moveTo>
                    <a:pt x="581074" y="165100"/>
                  </a:moveTo>
                  <a:lnTo>
                    <a:pt x="579924" y="165100"/>
                  </a:lnTo>
                  <a:lnTo>
                    <a:pt x="575186" y="177800"/>
                  </a:lnTo>
                  <a:lnTo>
                    <a:pt x="582637" y="177800"/>
                  </a:lnTo>
                  <a:lnTo>
                    <a:pt x="581074" y="165100"/>
                  </a:lnTo>
                  <a:close/>
                </a:path>
                <a:path w="2609215" h="1422400">
                  <a:moveTo>
                    <a:pt x="2033990" y="165100"/>
                  </a:moveTo>
                  <a:lnTo>
                    <a:pt x="2029877" y="165100"/>
                  </a:lnTo>
                  <a:lnTo>
                    <a:pt x="2029965" y="177800"/>
                  </a:lnTo>
                  <a:lnTo>
                    <a:pt x="2041839" y="177800"/>
                  </a:lnTo>
                  <a:lnTo>
                    <a:pt x="2033990" y="165100"/>
                  </a:lnTo>
                  <a:close/>
                </a:path>
                <a:path w="2609215" h="1422400">
                  <a:moveTo>
                    <a:pt x="2064370" y="177355"/>
                  </a:moveTo>
                  <a:lnTo>
                    <a:pt x="2064204" y="177800"/>
                  </a:lnTo>
                  <a:lnTo>
                    <a:pt x="2064871" y="177800"/>
                  </a:lnTo>
                  <a:lnTo>
                    <a:pt x="2064370" y="177355"/>
                  </a:lnTo>
                  <a:close/>
                </a:path>
                <a:path w="2609215" h="1422400">
                  <a:moveTo>
                    <a:pt x="2125453" y="165100"/>
                  </a:moveTo>
                  <a:lnTo>
                    <a:pt x="2068939" y="165100"/>
                  </a:lnTo>
                  <a:lnTo>
                    <a:pt x="2073754" y="177800"/>
                  </a:lnTo>
                  <a:lnTo>
                    <a:pt x="2119053" y="177800"/>
                  </a:lnTo>
                  <a:lnTo>
                    <a:pt x="2125453" y="165100"/>
                  </a:lnTo>
                  <a:close/>
                </a:path>
                <a:path w="2609215" h="1422400">
                  <a:moveTo>
                    <a:pt x="2154259" y="165100"/>
                  </a:moveTo>
                  <a:lnTo>
                    <a:pt x="2147071" y="165100"/>
                  </a:lnTo>
                  <a:lnTo>
                    <a:pt x="2140213" y="177800"/>
                  </a:lnTo>
                  <a:lnTo>
                    <a:pt x="2161596" y="177800"/>
                  </a:lnTo>
                  <a:lnTo>
                    <a:pt x="2154259" y="165100"/>
                  </a:lnTo>
                  <a:close/>
                </a:path>
                <a:path w="2609215" h="1422400">
                  <a:moveTo>
                    <a:pt x="2068939" y="165100"/>
                  </a:moveTo>
                  <a:lnTo>
                    <a:pt x="2050579" y="165100"/>
                  </a:lnTo>
                  <a:lnTo>
                    <a:pt x="2064370" y="177355"/>
                  </a:lnTo>
                  <a:lnTo>
                    <a:pt x="2068939" y="165100"/>
                  </a:lnTo>
                  <a:close/>
                </a:path>
                <a:path w="2609215" h="1422400">
                  <a:moveTo>
                    <a:pt x="481049" y="152400"/>
                  </a:moveTo>
                  <a:lnTo>
                    <a:pt x="479225" y="165100"/>
                  </a:lnTo>
                  <a:lnTo>
                    <a:pt x="485980" y="165100"/>
                  </a:lnTo>
                  <a:lnTo>
                    <a:pt x="481049" y="152400"/>
                  </a:lnTo>
                  <a:close/>
                </a:path>
                <a:path w="2609215" h="1422400">
                  <a:moveTo>
                    <a:pt x="599489" y="152400"/>
                  </a:moveTo>
                  <a:lnTo>
                    <a:pt x="482765" y="152400"/>
                  </a:lnTo>
                  <a:lnTo>
                    <a:pt x="485980" y="165100"/>
                  </a:lnTo>
                  <a:lnTo>
                    <a:pt x="601809" y="165100"/>
                  </a:lnTo>
                  <a:lnTo>
                    <a:pt x="599489" y="152400"/>
                  </a:lnTo>
                  <a:close/>
                </a:path>
                <a:path w="2609215" h="1422400">
                  <a:moveTo>
                    <a:pt x="614636" y="152400"/>
                  </a:moveTo>
                  <a:lnTo>
                    <a:pt x="610086" y="165100"/>
                  </a:lnTo>
                  <a:lnTo>
                    <a:pt x="621342" y="165100"/>
                  </a:lnTo>
                  <a:lnTo>
                    <a:pt x="614636" y="152400"/>
                  </a:lnTo>
                  <a:close/>
                </a:path>
                <a:path w="2609215" h="1422400">
                  <a:moveTo>
                    <a:pt x="1994277" y="152400"/>
                  </a:moveTo>
                  <a:lnTo>
                    <a:pt x="1994741" y="165100"/>
                  </a:lnTo>
                  <a:lnTo>
                    <a:pt x="2000831" y="165100"/>
                  </a:lnTo>
                  <a:lnTo>
                    <a:pt x="1994277" y="152400"/>
                  </a:lnTo>
                  <a:close/>
                </a:path>
                <a:path w="2609215" h="1422400">
                  <a:moveTo>
                    <a:pt x="2093996" y="139700"/>
                  </a:moveTo>
                  <a:lnTo>
                    <a:pt x="2018248" y="139700"/>
                  </a:lnTo>
                  <a:lnTo>
                    <a:pt x="2023638" y="152400"/>
                  </a:lnTo>
                  <a:lnTo>
                    <a:pt x="2021934" y="152400"/>
                  </a:lnTo>
                  <a:lnTo>
                    <a:pt x="2014075" y="165100"/>
                  </a:lnTo>
                  <a:lnTo>
                    <a:pt x="2131428" y="165100"/>
                  </a:lnTo>
                  <a:lnTo>
                    <a:pt x="2108935" y="152363"/>
                  </a:lnTo>
                  <a:lnTo>
                    <a:pt x="2093996" y="139700"/>
                  </a:lnTo>
                  <a:close/>
                </a:path>
                <a:path w="2609215" h="1422400">
                  <a:moveTo>
                    <a:pt x="593022" y="139700"/>
                  </a:moveTo>
                  <a:lnTo>
                    <a:pt x="506186" y="139700"/>
                  </a:lnTo>
                  <a:lnTo>
                    <a:pt x="505498" y="152400"/>
                  </a:lnTo>
                  <a:lnTo>
                    <a:pt x="591819" y="152400"/>
                  </a:lnTo>
                  <a:lnTo>
                    <a:pt x="593022" y="139700"/>
                  </a:lnTo>
                  <a:close/>
                </a:path>
                <a:path w="2609215" h="1422400">
                  <a:moveTo>
                    <a:pt x="615508" y="139700"/>
                  </a:moveTo>
                  <a:lnTo>
                    <a:pt x="593022" y="139700"/>
                  </a:lnTo>
                  <a:lnTo>
                    <a:pt x="594940" y="152400"/>
                  </a:lnTo>
                  <a:lnTo>
                    <a:pt x="611105" y="152400"/>
                  </a:lnTo>
                  <a:lnTo>
                    <a:pt x="615508" y="139700"/>
                  </a:lnTo>
                  <a:close/>
                </a:path>
                <a:path w="2609215" h="1422400">
                  <a:moveTo>
                    <a:pt x="625797" y="139700"/>
                  </a:moveTo>
                  <a:lnTo>
                    <a:pt x="619286" y="139700"/>
                  </a:lnTo>
                  <a:lnTo>
                    <a:pt x="614259" y="152400"/>
                  </a:lnTo>
                  <a:lnTo>
                    <a:pt x="617608" y="152400"/>
                  </a:lnTo>
                  <a:lnTo>
                    <a:pt x="625797" y="139700"/>
                  </a:lnTo>
                  <a:close/>
                </a:path>
                <a:path w="2609215" h="1422400">
                  <a:moveTo>
                    <a:pt x="640394" y="139700"/>
                  </a:moveTo>
                  <a:lnTo>
                    <a:pt x="630630" y="139700"/>
                  </a:lnTo>
                  <a:lnTo>
                    <a:pt x="629253" y="152400"/>
                  </a:lnTo>
                  <a:lnTo>
                    <a:pt x="635871" y="152400"/>
                  </a:lnTo>
                  <a:lnTo>
                    <a:pt x="640394" y="139700"/>
                  </a:lnTo>
                  <a:close/>
                </a:path>
                <a:path w="2609215" h="1422400">
                  <a:moveTo>
                    <a:pt x="660529" y="139700"/>
                  </a:moveTo>
                  <a:lnTo>
                    <a:pt x="641659" y="139700"/>
                  </a:lnTo>
                  <a:lnTo>
                    <a:pt x="640029" y="152400"/>
                  </a:lnTo>
                  <a:lnTo>
                    <a:pt x="648271" y="152400"/>
                  </a:lnTo>
                  <a:lnTo>
                    <a:pt x="660529" y="139700"/>
                  </a:lnTo>
                  <a:close/>
                </a:path>
                <a:path w="2609215" h="1422400">
                  <a:moveTo>
                    <a:pt x="1958438" y="139700"/>
                  </a:moveTo>
                  <a:lnTo>
                    <a:pt x="1950061" y="139700"/>
                  </a:lnTo>
                  <a:lnTo>
                    <a:pt x="1956422" y="152400"/>
                  </a:lnTo>
                  <a:lnTo>
                    <a:pt x="1958438" y="139700"/>
                  </a:lnTo>
                  <a:close/>
                </a:path>
                <a:path w="2609215" h="1422400">
                  <a:moveTo>
                    <a:pt x="1987948" y="152363"/>
                  </a:moveTo>
                  <a:close/>
                </a:path>
                <a:path w="2609215" h="1422400">
                  <a:moveTo>
                    <a:pt x="2013304" y="139700"/>
                  </a:moveTo>
                  <a:lnTo>
                    <a:pt x="2001286" y="139700"/>
                  </a:lnTo>
                  <a:lnTo>
                    <a:pt x="2006753" y="152400"/>
                  </a:lnTo>
                  <a:lnTo>
                    <a:pt x="2023638" y="152400"/>
                  </a:lnTo>
                  <a:lnTo>
                    <a:pt x="2013304" y="139700"/>
                  </a:lnTo>
                  <a:close/>
                </a:path>
                <a:path w="2609215" h="1422400">
                  <a:moveTo>
                    <a:pt x="1993714" y="139700"/>
                  </a:moveTo>
                  <a:lnTo>
                    <a:pt x="1987564" y="139700"/>
                  </a:lnTo>
                  <a:lnTo>
                    <a:pt x="1987948" y="152363"/>
                  </a:lnTo>
                  <a:lnTo>
                    <a:pt x="1993714" y="139700"/>
                  </a:lnTo>
                  <a:close/>
                </a:path>
                <a:path w="2609215" h="1422400">
                  <a:moveTo>
                    <a:pt x="666830" y="127000"/>
                  </a:moveTo>
                  <a:lnTo>
                    <a:pt x="546136" y="127000"/>
                  </a:lnTo>
                  <a:lnTo>
                    <a:pt x="543802" y="139700"/>
                  </a:lnTo>
                  <a:lnTo>
                    <a:pt x="663032" y="139700"/>
                  </a:lnTo>
                  <a:lnTo>
                    <a:pt x="666830" y="127000"/>
                  </a:lnTo>
                  <a:close/>
                </a:path>
                <a:path w="2609215" h="1422400">
                  <a:moveTo>
                    <a:pt x="681816" y="134296"/>
                  </a:moveTo>
                  <a:lnTo>
                    <a:pt x="679834" y="139700"/>
                  </a:lnTo>
                  <a:lnTo>
                    <a:pt x="684645" y="139700"/>
                  </a:lnTo>
                  <a:lnTo>
                    <a:pt x="681816" y="134296"/>
                  </a:lnTo>
                  <a:close/>
                </a:path>
                <a:path w="2609215" h="1422400">
                  <a:moveTo>
                    <a:pt x="1901393" y="127000"/>
                  </a:moveTo>
                  <a:lnTo>
                    <a:pt x="1893257" y="127000"/>
                  </a:lnTo>
                  <a:lnTo>
                    <a:pt x="1894608" y="139700"/>
                  </a:lnTo>
                  <a:lnTo>
                    <a:pt x="1901393" y="127000"/>
                  </a:lnTo>
                  <a:close/>
                </a:path>
                <a:path w="2609215" h="1422400">
                  <a:moveTo>
                    <a:pt x="1917146" y="127000"/>
                  </a:moveTo>
                  <a:lnTo>
                    <a:pt x="1914450" y="127000"/>
                  </a:lnTo>
                  <a:lnTo>
                    <a:pt x="1922596" y="139700"/>
                  </a:lnTo>
                  <a:lnTo>
                    <a:pt x="1917146" y="127000"/>
                  </a:lnTo>
                  <a:close/>
                </a:path>
                <a:path w="2609215" h="1422400">
                  <a:moveTo>
                    <a:pt x="1955346" y="127000"/>
                  </a:moveTo>
                  <a:lnTo>
                    <a:pt x="1937092" y="127000"/>
                  </a:lnTo>
                  <a:lnTo>
                    <a:pt x="1933180" y="139700"/>
                  </a:lnTo>
                  <a:lnTo>
                    <a:pt x="1947308" y="139700"/>
                  </a:lnTo>
                  <a:lnTo>
                    <a:pt x="1955346" y="127000"/>
                  </a:lnTo>
                  <a:close/>
                </a:path>
                <a:path w="2609215" h="1422400">
                  <a:moveTo>
                    <a:pt x="2067450" y="127000"/>
                  </a:moveTo>
                  <a:lnTo>
                    <a:pt x="1955346" y="127000"/>
                  </a:lnTo>
                  <a:lnTo>
                    <a:pt x="1958039" y="139700"/>
                  </a:lnTo>
                  <a:lnTo>
                    <a:pt x="2065430" y="139700"/>
                  </a:lnTo>
                  <a:lnTo>
                    <a:pt x="2067450" y="127000"/>
                  </a:lnTo>
                  <a:close/>
                </a:path>
                <a:path w="2609215" h="1422400">
                  <a:moveTo>
                    <a:pt x="684493" y="127000"/>
                  </a:moveTo>
                  <a:lnTo>
                    <a:pt x="677995" y="127000"/>
                  </a:lnTo>
                  <a:lnTo>
                    <a:pt x="681816" y="134296"/>
                  </a:lnTo>
                  <a:lnTo>
                    <a:pt x="684493" y="127000"/>
                  </a:lnTo>
                  <a:close/>
                </a:path>
                <a:path w="2609215" h="1422400">
                  <a:moveTo>
                    <a:pt x="587799" y="114300"/>
                  </a:moveTo>
                  <a:lnTo>
                    <a:pt x="577959" y="114300"/>
                  </a:lnTo>
                  <a:lnTo>
                    <a:pt x="566465" y="127000"/>
                  </a:lnTo>
                  <a:lnTo>
                    <a:pt x="582113" y="127000"/>
                  </a:lnTo>
                  <a:lnTo>
                    <a:pt x="587799" y="114300"/>
                  </a:lnTo>
                  <a:close/>
                </a:path>
                <a:path w="2609215" h="1422400">
                  <a:moveTo>
                    <a:pt x="703258" y="114300"/>
                  </a:moveTo>
                  <a:lnTo>
                    <a:pt x="592605" y="114300"/>
                  </a:lnTo>
                  <a:lnTo>
                    <a:pt x="591355" y="127000"/>
                  </a:lnTo>
                  <a:lnTo>
                    <a:pt x="692128" y="127000"/>
                  </a:lnTo>
                  <a:lnTo>
                    <a:pt x="703258" y="114300"/>
                  </a:lnTo>
                  <a:close/>
                </a:path>
                <a:path w="2609215" h="1422400">
                  <a:moveTo>
                    <a:pt x="710923" y="114300"/>
                  </a:moveTo>
                  <a:lnTo>
                    <a:pt x="705989" y="127000"/>
                  </a:lnTo>
                  <a:lnTo>
                    <a:pt x="712507" y="127000"/>
                  </a:lnTo>
                  <a:lnTo>
                    <a:pt x="710923" y="114300"/>
                  </a:lnTo>
                  <a:close/>
                </a:path>
                <a:path w="2609215" h="1422400">
                  <a:moveTo>
                    <a:pt x="731215" y="114300"/>
                  </a:moveTo>
                  <a:lnTo>
                    <a:pt x="716517" y="114300"/>
                  </a:lnTo>
                  <a:lnTo>
                    <a:pt x="719565" y="127000"/>
                  </a:lnTo>
                  <a:lnTo>
                    <a:pt x="731215" y="114300"/>
                  </a:lnTo>
                  <a:close/>
                </a:path>
                <a:path w="2609215" h="1422400">
                  <a:moveTo>
                    <a:pt x="1870746" y="114300"/>
                  </a:moveTo>
                  <a:lnTo>
                    <a:pt x="1867404" y="114300"/>
                  </a:lnTo>
                  <a:lnTo>
                    <a:pt x="1869803" y="127000"/>
                  </a:lnTo>
                  <a:lnTo>
                    <a:pt x="1870746" y="114300"/>
                  </a:lnTo>
                  <a:close/>
                </a:path>
                <a:path w="2609215" h="1422400">
                  <a:moveTo>
                    <a:pt x="1920354" y="114300"/>
                  </a:moveTo>
                  <a:lnTo>
                    <a:pt x="1883710" y="114300"/>
                  </a:lnTo>
                  <a:lnTo>
                    <a:pt x="1889644" y="127000"/>
                  </a:lnTo>
                  <a:lnTo>
                    <a:pt x="1914450" y="127000"/>
                  </a:lnTo>
                  <a:lnTo>
                    <a:pt x="1920354" y="114300"/>
                  </a:lnTo>
                  <a:close/>
                </a:path>
                <a:path w="2609215" h="1422400">
                  <a:moveTo>
                    <a:pt x="2011442" y="114300"/>
                  </a:moveTo>
                  <a:lnTo>
                    <a:pt x="1930576" y="114300"/>
                  </a:lnTo>
                  <a:lnTo>
                    <a:pt x="1935381" y="127000"/>
                  </a:lnTo>
                  <a:lnTo>
                    <a:pt x="2018909" y="127000"/>
                  </a:lnTo>
                  <a:lnTo>
                    <a:pt x="2011442" y="114300"/>
                  </a:lnTo>
                  <a:close/>
                </a:path>
                <a:path w="2609215" h="1422400">
                  <a:moveTo>
                    <a:pt x="638122" y="101600"/>
                  </a:moveTo>
                  <a:lnTo>
                    <a:pt x="618868" y="101600"/>
                  </a:lnTo>
                  <a:lnTo>
                    <a:pt x="609212" y="114300"/>
                  </a:lnTo>
                  <a:lnTo>
                    <a:pt x="637442" y="114300"/>
                  </a:lnTo>
                  <a:lnTo>
                    <a:pt x="638122" y="101600"/>
                  </a:lnTo>
                  <a:close/>
                </a:path>
                <a:path w="2609215" h="1422400">
                  <a:moveTo>
                    <a:pt x="652342" y="101600"/>
                  </a:moveTo>
                  <a:lnTo>
                    <a:pt x="638122" y="101600"/>
                  </a:lnTo>
                  <a:lnTo>
                    <a:pt x="637442" y="114300"/>
                  </a:lnTo>
                  <a:lnTo>
                    <a:pt x="660782" y="114300"/>
                  </a:lnTo>
                  <a:lnTo>
                    <a:pt x="652342" y="101600"/>
                  </a:lnTo>
                  <a:close/>
                </a:path>
                <a:path w="2609215" h="1422400">
                  <a:moveTo>
                    <a:pt x="748129" y="101600"/>
                  </a:moveTo>
                  <a:lnTo>
                    <a:pt x="674168" y="101600"/>
                  </a:lnTo>
                  <a:lnTo>
                    <a:pt x="669455" y="114300"/>
                  </a:lnTo>
                  <a:lnTo>
                    <a:pt x="745140" y="114300"/>
                  </a:lnTo>
                  <a:lnTo>
                    <a:pt x="748129" y="101600"/>
                  </a:lnTo>
                  <a:close/>
                </a:path>
                <a:path w="2609215" h="1422400">
                  <a:moveTo>
                    <a:pt x="762218" y="101600"/>
                  </a:moveTo>
                  <a:lnTo>
                    <a:pt x="752202" y="101600"/>
                  </a:lnTo>
                  <a:lnTo>
                    <a:pt x="750297" y="114300"/>
                  </a:lnTo>
                  <a:lnTo>
                    <a:pt x="754508" y="114300"/>
                  </a:lnTo>
                  <a:lnTo>
                    <a:pt x="762218" y="101600"/>
                  </a:lnTo>
                  <a:close/>
                </a:path>
                <a:path w="2609215" h="1422400">
                  <a:moveTo>
                    <a:pt x="779825" y="101600"/>
                  </a:moveTo>
                  <a:lnTo>
                    <a:pt x="762736" y="101600"/>
                  </a:lnTo>
                  <a:lnTo>
                    <a:pt x="761057" y="114300"/>
                  </a:lnTo>
                  <a:lnTo>
                    <a:pt x="777615" y="114300"/>
                  </a:lnTo>
                  <a:lnTo>
                    <a:pt x="779825" y="101600"/>
                  </a:lnTo>
                  <a:close/>
                </a:path>
                <a:path w="2609215" h="1422400">
                  <a:moveTo>
                    <a:pt x="790516" y="101600"/>
                  </a:moveTo>
                  <a:lnTo>
                    <a:pt x="789911" y="101600"/>
                  </a:lnTo>
                  <a:lnTo>
                    <a:pt x="785738" y="114300"/>
                  </a:lnTo>
                  <a:lnTo>
                    <a:pt x="790516" y="101600"/>
                  </a:lnTo>
                  <a:close/>
                </a:path>
                <a:path w="2609215" h="1422400">
                  <a:moveTo>
                    <a:pt x="1948446" y="88900"/>
                  </a:moveTo>
                  <a:lnTo>
                    <a:pt x="1812710" y="88900"/>
                  </a:lnTo>
                  <a:lnTo>
                    <a:pt x="1808401" y="101600"/>
                  </a:lnTo>
                  <a:lnTo>
                    <a:pt x="1815322" y="114300"/>
                  </a:lnTo>
                  <a:lnTo>
                    <a:pt x="1823936" y="114300"/>
                  </a:lnTo>
                  <a:lnTo>
                    <a:pt x="1829026" y="101600"/>
                  </a:lnTo>
                  <a:lnTo>
                    <a:pt x="1954608" y="101600"/>
                  </a:lnTo>
                  <a:lnTo>
                    <a:pt x="1948446" y="88900"/>
                  </a:lnTo>
                  <a:close/>
                </a:path>
                <a:path w="2609215" h="1422400">
                  <a:moveTo>
                    <a:pt x="1837865" y="101600"/>
                  </a:moveTo>
                  <a:lnTo>
                    <a:pt x="1832816" y="101600"/>
                  </a:lnTo>
                  <a:lnTo>
                    <a:pt x="1837939" y="114300"/>
                  </a:lnTo>
                  <a:lnTo>
                    <a:pt x="1842950" y="114300"/>
                  </a:lnTo>
                  <a:lnTo>
                    <a:pt x="1837865" y="101600"/>
                  </a:lnTo>
                  <a:close/>
                </a:path>
                <a:path w="2609215" h="1422400">
                  <a:moveTo>
                    <a:pt x="1858634" y="101600"/>
                  </a:moveTo>
                  <a:lnTo>
                    <a:pt x="1844070" y="101600"/>
                  </a:lnTo>
                  <a:lnTo>
                    <a:pt x="1850291" y="114300"/>
                  </a:lnTo>
                  <a:lnTo>
                    <a:pt x="1852492" y="114300"/>
                  </a:lnTo>
                  <a:lnTo>
                    <a:pt x="1858634" y="101600"/>
                  </a:lnTo>
                  <a:close/>
                </a:path>
                <a:path w="2609215" h="1422400">
                  <a:moveTo>
                    <a:pt x="1989668" y="101600"/>
                  </a:moveTo>
                  <a:lnTo>
                    <a:pt x="1858634" y="101600"/>
                  </a:lnTo>
                  <a:lnTo>
                    <a:pt x="1862787" y="114300"/>
                  </a:lnTo>
                  <a:lnTo>
                    <a:pt x="2006531" y="114300"/>
                  </a:lnTo>
                  <a:lnTo>
                    <a:pt x="1989668" y="101600"/>
                  </a:lnTo>
                  <a:close/>
                </a:path>
                <a:path w="2609215" h="1422400">
                  <a:moveTo>
                    <a:pt x="810892" y="76200"/>
                  </a:moveTo>
                  <a:lnTo>
                    <a:pt x="734591" y="76200"/>
                  </a:lnTo>
                  <a:lnTo>
                    <a:pt x="732468" y="88900"/>
                  </a:lnTo>
                  <a:lnTo>
                    <a:pt x="657705" y="88900"/>
                  </a:lnTo>
                  <a:lnTo>
                    <a:pt x="643347" y="101600"/>
                  </a:lnTo>
                  <a:lnTo>
                    <a:pt x="800442" y="101600"/>
                  </a:lnTo>
                  <a:lnTo>
                    <a:pt x="813372" y="88900"/>
                  </a:lnTo>
                  <a:lnTo>
                    <a:pt x="813593" y="88329"/>
                  </a:lnTo>
                  <a:lnTo>
                    <a:pt x="810892" y="76200"/>
                  </a:lnTo>
                  <a:close/>
                </a:path>
                <a:path w="2609215" h="1422400">
                  <a:moveTo>
                    <a:pt x="939443" y="63500"/>
                  </a:moveTo>
                  <a:lnTo>
                    <a:pt x="815953" y="63500"/>
                  </a:lnTo>
                  <a:lnTo>
                    <a:pt x="818279" y="76200"/>
                  </a:lnTo>
                  <a:lnTo>
                    <a:pt x="813593" y="88329"/>
                  </a:lnTo>
                  <a:lnTo>
                    <a:pt x="813720" y="88900"/>
                  </a:lnTo>
                  <a:lnTo>
                    <a:pt x="823338" y="101600"/>
                  </a:lnTo>
                  <a:lnTo>
                    <a:pt x="832141" y="101600"/>
                  </a:lnTo>
                  <a:lnTo>
                    <a:pt x="832525" y="88900"/>
                  </a:lnTo>
                  <a:lnTo>
                    <a:pt x="837579" y="88900"/>
                  </a:lnTo>
                  <a:lnTo>
                    <a:pt x="854159" y="76200"/>
                  </a:lnTo>
                  <a:lnTo>
                    <a:pt x="921266" y="76200"/>
                  </a:lnTo>
                  <a:lnTo>
                    <a:pt x="939443" y="63500"/>
                  </a:lnTo>
                  <a:close/>
                </a:path>
                <a:path w="2609215" h="1422400">
                  <a:moveTo>
                    <a:pt x="850095" y="88900"/>
                  </a:moveTo>
                  <a:lnTo>
                    <a:pt x="833556" y="88900"/>
                  </a:lnTo>
                  <a:lnTo>
                    <a:pt x="837544" y="101600"/>
                  </a:lnTo>
                  <a:lnTo>
                    <a:pt x="845929" y="101600"/>
                  </a:lnTo>
                  <a:lnTo>
                    <a:pt x="848088" y="99671"/>
                  </a:lnTo>
                  <a:lnTo>
                    <a:pt x="850095" y="88900"/>
                  </a:lnTo>
                  <a:close/>
                </a:path>
                <a:path w="2609215" h="1422400">
                  <a:moveTo>
                    <a:pt x="853212" y="95094"/>
                  </a:moveTo>
                  <a:lnTo>
                    <a:pt x="848088" y="99671"/>
                  </a:lnTo>
                  <a:lnTo>
                    <a:pt x="847728" y="101600"/>
                  </a:lnTo>
                  <a:lnTo>
                    <a:pt x="853367" y="101600"/>
                  </a:lnTo>
                  <a:lnTo>
                    <a:pt x="853212" y="95094"/>
                  </a:lnTo>
                  <a:close/>
                </a:path>
                <a:path w="2609215" h="1422400">
                  <a:moveTo>
                    <a:pt x="1804019" y="88900"/>
                  </a:moveTo>
                  <a:lnTo>
                    <a:pt x="1780569" y="88900"/>
                  </a:lnTo>
                  <a:lnTo>
                    <a:pt x="1790560" y="101600"/>
                  </a:lnTo>
                  <a:lnTo>
                    <a:pt x="1804019" y="88900"/>
                  </a:lnTo>
                  <a:close/>
                </a:path>
                <a:path w="2609215" h="1422400">
                  <a:moveTo>
                    <a:pt x="1964750" y="88900"/>
                  </a:moveTo>
                  <a:lnTo>
                    <a:pt x="1966281" y="101600"/>
                  </a:lnTo>
                  <a:lnTo>
                    <a:pt x="1974143" y="101600"/>
                  </a:lnTo>
                  <a:lnTo>
                    <a:pt x="1964750" y="88900"/>
                  </a:lnTo>
                  <a:close/>
                </a:path>
                <a:path w="2609215" h="1422400">
                  <a:moveTo>
                    <a:pt x="860147" y="88900"/>
                  </a:moveTo>
                  <a:lnTo>
                    <a:pt x="853065" y="88900"/>
                  </a:lnTo>
                  <a:lnTo>
                    <a:pt x="853212" y="95094"/>
                  </a:lnTo>
                  <a:lnTo>
                    <a:pt x="860147" y="88900"/>
                  </a:lnTo>
                  <a:close/>
                </a:path>
                <a:path w="2609215" h="1422400">
                  <a:moveTo>
                    <a:pt x="727883" y="76200"/>
                  </a:moveTo>
                  <a:lnTo>
                    <a:pt x="692405" y="76200"/>
                  </a:lnTo>
                  <a:lnTo>
                    <a:pt x="687119" y="88900"/>
                  </a:lnTo>
                  <a:lnTo>
                    <a:pt x="732468" y="88900"/>
                  </a:lnTo>
                  <a:lnTo>
                    <a:pt x="727883" y="76200"/>
                  </a:lnTo>
                  <a:close/>
                </a:path>
                <a:path w="2609215" h="1422400">
                  <a:moveTo>
                    <a:pt x="868907" y="78168"/>
                  </a:moveTo>
                  <a:lnTo>
                    <a:pt x="855435" y="88900"/>
                  </a:lnTo>
                  <a:lnTo>
                    <a:pt x="863180" y="88900"/>
                  </a:lnTo>
                  <a:lnTo>
                    <a:pt x="868907" y="78168"/>
                  </a:lnTo>
                  <a:close/>
                </a:path>
                <a:path w="2609215" h="1422400">
                  <a:moveTo>
                    <a:pt x="878595" y="76200"/>
                  </a:moveTo>
                  <a:lnTo>
                    <a:pt x="871377" y="76200"/>
                  </a:lnTo>
                  <a:lnTo>
                    <a:pt x="870404" y="76975"/>
                  </a:lnTo>
                  <a:lnTo>
                    <a:pt x="877273" y="88900"/>
                  </a:lnTo>
                  <a:lnTo>
                    <a:pt x="878925" y="88900"/>
                  </a:lnTo>
                  <a:lnTo>
                    <a:pt x="878595" y="76200"/>
                  </a:lnTo>
                  <a:close/>
                </a:path>
                <a:path w="2609215" h="1422400">
                  <a:moveTo>
                    <a:pt x="887997" y="76200"/>
                  </a:moveTo>
                  <a:lnTo>
                    <a:pt x="880235" y="76200"/>
                  </a:lnTo>
                  <a:lnTo>
                    <a:pt x="882534" y="88900"/>
                  </a:lnTo>
                  <a:lnTo>
                    <a:pt x="888742" y="88900"/>
                  </a:lnTo>
                  <a:lnTo>
                    <a:pt x="887997" y="76200"/>
                  </a:lnTo>
                  <a:close/>
                </a:path>
                <a:path w="2609215" h="1422400">
                  <a:moveTo>
                    <a:pt x="1805220" y="76200"/>
                  </a:moveTo>
                  <a:lnTo>
                    <a:pt x="1723300" y="76200"/>
                  </a:lnTo>
                  <a:lnTo>
                    <a:pt x="1756004" y="88900"/>
                  </a:lnTo>
                  <a:lnTo>
                    <a:pt x="1821792" y="88900"/>
                  </a:lnTo>
                  <a:lnTo>
                    <a:pt x="1805220" y="76200"/>
                  </a:lnTo>
                  <a:close/>
                </a:path>
                <a:path w="2609215" h="1422400">
                  <a:moveTo>
                    <a:pt x="1905980" y="76200"/>
                  </a:moveTo>
                  <a:lnTo>
                    <a:pt x="1811291" y="76200"/>
                  </a:lnTo>
                  <a:lnTo>
                    <a:pt x="1821792" y="88900"/>
                  </a:lnTo>
                  <a:lnTo>
                    <a:pt x="1906509" y="88900"/>
                  </a:lnTo>
                  <a:lnTo>
                    <a:pt x="1905980" y="76200"/>
                  </a:lnTo>
                  <a:close/>
                </a:path>
                <a:path w="2609215" h="1422400">
                  <a:moveTo>
                    <a:pt x="1918942" y="76200"/>
                  </a:moveTo>
                  <a:lnTo>
                    <a:pt x="1908839" y="88900"/>
                  </a:lnTo>
                  <a:lnTo>
                    <a:pt x="1920241" y="88900"/>
                  </a:lnTo>
                  <a:lnTo>
                    <a:pt x="1918942" y="76200"/>
                  </a:lnTo>
                  <a:close/>
                </a:path>
                <a:path w="2609215" h="1422400">
                  <a:moveTo>
                    <a:pt x="828759" y="38100"/>
                  </a:moveTo>
                  <a:lnTo>
                    <a:pt x="817913" y="50800"/>
                  </a:lnTo>
                  <a:lnTo>
                    <a:pt x="811982" y="76200"/>
                  </a:lnTo>
                  <a:lnTo>
                    <a:pt x="810892" y="76200"/>
                  </a:lnTo>
                  <a:lnTo>
                    <a:pt x="813593" y="88329"/>
                  </a:lnTo>
                  <a:lnTo>
                    <a:pt x="818279" y="76200"/>
                  </a:lnTo>
                  <a:lnTo>
                    <a:pt x="815953" y="63500"/>
                  </a:lnTo>
                  <a:lnTo>
                    <a:pt x="996645" y="63500"/>
                  </a:lnTo>
                  <a:lnTo>
                    <a:pt x="998247" y="50800"/>
                  </a:lnTo>
                  <a:lnTo>
                    <a:pt x="843948" y="50800"/>
                  </a:lnTo>
                  <a:lnTo>
                    <a:pt x="844053" y="50362"/>
                  </a:lnTo>
                  <a:lnTo>
                    <a:pt x="828759" y="38100"/>
                  </a:lnTo>
                  <a:close/>
                </a:path>
                <a:path w="2609215" h="1422400">
                  <a:moveTo>
                    <a:pt x="869957" y="76200"/>
                  </a:moveTo>
                  <a:lnTo>
                    <a:pt x="868907" y="78168"/>
                  </a:lnTo>
                  <a:lnTo>
                    <a:pt x="870404" y="76975"/>
                  </a:lnTo>
                  <a:lnTo>
                    <a:pt x="869957" y="76200"/>
                  </a:lnTo>
                  <a:close/>
                </a:path>
                <a:path w="2609215" h="1422400">
                  <a:moveTo>
                    <a:pt x="747313" y="63500"/>
                  </a:moveTo>
                  <a:lnTo>
                    <a:pt x="744428" y="63500"/>
                  </a:lnTo>
                  <a:lnTo>
                    <a:pt x="740483" y="76200"/>
                  </a:lnTo>
                  <a:lnTo>
                    <a:pt x="750025" y="76200"/>
                  </a:lnTo>
                  <a:lnTo>
                    <a:pt x="747313" y="63500"/>
                  </a:lnTo>
                  <a:close/>
                </a:path>
                <a:path w="2609215" h="1422400">
                  <a:moveTo>
                    <a:pt x="814948" y="63500"/>
                  </a:moveTo>
                  <a:lnTo>
                    <a:pt x="751360" y="63500"/>
                  </a:lnTo>
                  <a:lnTo>
                    <a:pt x="750025" y="76200"/>
                  </a:lnTo>
                  <a:lnTo>
                    <a:pt x="811982" y="76200"/>
                  </a:lnTo>
                  <a:lnTo>
                    <a:pt x="814948" y="63500"/>
                  </a:lnTo>
                  <a:close/>
                </a:path>
                <a:path w="2609215" h="1422400">
                  <a:moveTo>
                    <a:pt x="948855" y="63500"/>
                  </a:moveTo>
                  <a:lnTo>
                    <a:pt x="939443" y="63500"/>
                  </a:lnTo>
                  <a:lnTo>
                    <a:pt x="941392" y="76200"/>
                  </a:lnTo>
                  <a:lnTo>
                    <a:pt x="950787" y="76200"/>
                  </a:lnTo>
                  <a:lnTo>
                    <a:pt x="948855" y="63500"/>
                  </a:lnTo>
                  <a:close/>
                </a:path>
                <a:path w="2609215" h="1422400">
                  <a:moveTo>
                    <a:pt x="983713" y="63500"/>
                  </a:moveTo>
                  <a:lnTo>
                    <a:pt x="979201" y="63500"/>
                  </a:lnTo>
                  <a:lnTo>
                    <a:pt x="978185" y="76200"/>
                  </a:lnTo>
                  <a:lnTo>
                    <a:pt x="983713" y="63500"/>
                  </a:lnTo>
                  <a:close/>
                </a:path>
                <a:path w="2609215" h="1422400">
                  <a:moveTo>
                    <a:pt x="1007941" y="63500"/>
                  </a:moveTo>
                  <a:lnTo>
                    <a:pt x="991201" y="63500"/>
                  </a:lnTo>
                  <a:lnTo>
                    <a:pt x="1002753" y="76200"/>
                  </a:lnTo>
                  <a:lnTo>
                    <a:pt x="1007941" y="63500"/>
                  </a:lnTo>
                  <a:close/>
                </a:path>
                <a:path w="2609215" h="1422400">
                  <a:moveTo>
                    <a:pt x="1616354" y="63500"/>
                  </a:moveTo>
                  <a:lnTo>
                    <a:pt x="1610372" y="76200"/>
                  </a:lnTo>
                  <a:lnTo>
                    <a:pt x="1622578" y="76200"/>
                  </a:lnTo>
                  <a:lnTo>
                    <a:pt x="1616354" y="63500"/>
                  </a:lnTo>
                  <a:close/>
                </a:path>
                <a:path w="2609215" h="1422400">
                  <a:moveTo>
                    <a:pt x="1643931" y="63500"/>
                  </a:moveTo>
                  <a:lnTo>
                    <a:pt x="1636216" y="63500"/>
                  </a:lnTo>
                  <a:lnTo>
                    <a:pt x="1648478" y="76200"/>
                  </a:lnTo>
                  <a:lnTo>
                    <a:pt x="1652317" y="69723"/>
                  </a:lnTo>
                  <a:lnTo>
                    <a:pt x="1643931" y="63500"/>
                  </a:lnTo>
                  <a:close/>
                </a:path>
                <a:path w="2609215" h="1422400">
                  <a:moveTo>
                    <a:pt x="1654967" y="65253"/>
                  </a:moveTo>
                  <a:lnTo>
                    <a:pt x="1652317" y="69723"/>
                  </a:lnTo>
                  <a:lnTo>
                    <a:pt x="1661044" y="76200"/>
                  </a:lnTo>
                  <a:lnTo>
                    <a:pt x="1668749" y="76200"/>
                  </a:lnTo>
                  <a:lnTo>
                    <a:pt x="1654967" y="65253"/>
                  </a:lnTo>
                  <a:close/>
                </a:path>
                <a:path w="2609215" h="1422400">
                  <a:moveTo>
                    <a:pt x="1695734" y="63500"/>
                  </a:moveTo>
                  <a:lnTo>
                    <a:pt x="1686511" y="63500"/>
                  </a:lnTo>
                  <a:lnTo>
                    <a:pt x="1682530" y="76200"/>
                  </a:lnTo>
                  <a:lnTo>
                    <a:pt x="1694865" y="76200"/>
                  </a:lnTo>
                  <a:lnTo>
                    <a:pt x="1695734" y="63500"/>
                  </a:lnTo>
                  <a:close/>
                </a:path>
                <a:path w="2609215" h="1422400">
                  <a:moveTo>
                    <a:pt x="1710697" y="63500"/>
                  </a:moveTo>
                  <a:lnTo>
                    <a:pt x="1695734" y="63500"/>
                  </a:lnTo>
                  <a:lnTo>
                    <a:pt x="1694865" y="76200"/>
                  </a:lnTo>
                  <a:lnTo>
                    <a:pt x="1707300" y="76200"/>
                  </a:lnTo>
                  <a:lnTo>
                    <a:pt x="1711106" y="71053"/>
                  </a:lnTo>
                  <a:lnTo>
                    <a:pt x="1710697" y="63500"/>
                  </a:lnTo>
                  <a:close/>
                </a:path>
                <a:path w="2609215" h="1422400">
                  <a:moveTo>
                    <a:pt x="1735863" y="38100"/>
                  </a:moveTo>
                  <a:lnTo>
                    <a:pt x="1717908" y="38100"/>
                  </a:lnTo>
                  <a:lnTo>
                    <a:pt x="1715766" y="42588"/>
                  </a:lnTo>
                  <a:lnTo>
                    <a:pt x="1718542" y="50362"/>
                  </a:lnTo>
                  <a:lnTo>
                    <a:pt x="1718664" y="51013"/>
                  </a:lnTo>
                  <a:lnTo>
                    <a:pt x="1716693" y="63500"/>
                  </a:lnTo>
                  <a:lnTo>
                    <a:pt x="1711106" y="71053"/>
                  </a:lnTo>
                  <a:lnTo>
                    <a:pt x="1711385" y="76200"/>
                  </a:lnTo>
                  <a:lnTo>
                    <a:pt x="1823856" y="76200"/>
                  </a:lnTo>
                  <a:lnTo>
                    <a:pt x="1822037" y="63500"/>
                  </a:lnTo>
                  <a:lnTo>
                    <a:pt x="1787103" y="63500"/>
                  </a:lnTo>
                  <a:lnTo>
                    <a:pt x="1785052" y="50800"/>
                  </a:lnTo>
                  <a:lnTo>
                    <a:pt x="1741784" y="50800"/>
                  </a:lnTo>
                  <a:lnTo>
                    <a:pt x="1735863" y="38100"/>
                  </a:lnTo>
                  <a:close/>
                </a:path>
                <a:path w="2609215" h="1422400">
                  <a:moveTo>
                    <a:pt x="1845601" y="63500"/>
                  </a:moveTo>
                  <a:lnTo>
                    <a:pt x="1830011" y="63500"/>
                  </a:lnTo>
                  <a:lnTo>
                    <a:pt x="1823856" y="76200"/>
                  </a:lnTo>
                  <a:lnTo>
                    <a:pt x="1857918" y="76200"/>
                  </a:lnTo>
                  <a:lnTo>
                    <a:pt x="1845601" y="63500"/>
                  </a:lnTo>
                  <a:close/>
                </a:path>
                <a:path w="2609215" h="1422400">
                  <a:moveTo>
                    <a:pt x="1881738" y="63500"/>
                  </a:moveTo>
                  <a:lnTo>
                    <a:pt x="1877924" y="76200"/>
                  </a:lnTo>
                  <a:lnTo>
                    <a:pt x="1878964" y="76200"/>
                  </a:lnTo>
                  <a:lnTo>
                    <a:pt x="1881738" y="63500"/>
                  </a:lnTo>
                  <a:close/>
                </a:path>
                <a:path w="2609215" h="1422400">
                  <a:moveTo>
                    <a:pt x="1715766" y="42588"/>
                  </a:moveTo>
                  <a:lnTo>
                    <a:pt x="1711846" y="50800"/>
                  </a:lnTo>
                  <a:lnTo>
                    <a:pt x="1709408" y="50800"/>
                  </a:lnTo>
                  <a:lnTo>
                    <a:pt x="1711671" y="63500"/>
                  </a:lnTo>
                  <a:lnTo>
                    <a:pt x="1710697" y="63500"/>
                  </a:lnTo>
                  <a:lnTo>
                    <a:pt x="1711106" y="71053"/>
                  </a:lnTo>
                  <a:lnTo>
                    <a:pt x="1716693" y="63500"/>
                  </a:lnTo>
                  <a:lnTo>
                    <a:pt x="1718698" y="50800"/>
                  </a:lnTo>
                  <a:lnTo>
                    <a:pt x="1715766" y="42588"/>
                  </a:lnTo>
                  <a:close/>
                </a:path>
                <a:path w="2609215" h="1422400">
                  <a:moveTo>
                    <a:pt x="1656007" y="63500"/>
                  </a:moveTo>
                  <a:lnTo>
                    <a:pt x="1652760" y="63500"/>
                  </a:lnTo>
                  <a:lnTo>
                    <a:pt x="1654967" y="65253"/>
                  </a:lnTo>
                  <a:lnTo>
                    <a:pt x="1656007" y="63500"/>
                  </a:lnTo>
                  <a:close/>
                </a:path>
                <a:path w="2609215" h="1422400">
                  <a:moveTo>
                    <a:pt x="802818" y="50800"/>
                  </a:moveTo>
                  <a:lnTo>
                    <a:pt x="792242" y="50800"/>
                  </a:lnTo>
                  <a:lnTo>
                    <a:pt x="780211" y="63500"/>
                  </a:lnTo>
                  <a:lnTo>
                    <a:pt x="807185" y="63500"/>
                  </a:lnTo>
                  <a:lnTo>
                    <a:pt x="802818" y="50800"/>
                  </a:lnTo>
                  <a:close/>
                </a:path>
                <a:path w="2609215" h="1422400">
                  <a:moveTo>
                    <a:pt x="1009264" y="50800"/>
                  </a:moveTo>
                  <a:lnTo>
                    <a:pt x="1003493" y="50800"/>
                  </a:lnTo>
                  <a:lnTo>
                    <a:pt x="996645" y="63500"/>
                  </a:lnTo>
                  <a:lnTo>
                    <a:pt x="1010391" y="63500"/>
                  </a:lnTo>
                  <a:lnTo>
                    <a:pt x="1009264" y="50800"/>
                  </a:lnTo>
                  <a:close/>
                </a:path>
                <a:path w="2609215" h="1422400">
                  <a:moveTo>
                    <a:pt x="1061503" y="50800"/>
                  </a:moveTo>
                  <a:lnTo>
                    <a:pt x="1026508" y="50800"/>
                  </a:lnTo>
                  <a:lnTo>
                    <a:pt x="1027410" y="63500"/>
                  </a:lnTo>
                  <a:lnTo>
                    <a:pt x="1058015" y="63500"/>
                  </a:lnTo>
                  <a:lnTo>
                    <a:pt x="1061531" y="51013"/>
                  </a:lnTo>
                  <a:lnTo>
                    <a:pt x="1061503" y="50800"/>
                  </a:lnTo>
                  <a:close/>
                </a:path>
                <a:path w="2609215" h="1422400">
                  <a:moveTo>
                    <a:pt x="1076429" y="50800"/>
                  </a:moveTo>
                  <a:lnTo>
                    <a:pt x="1061592" y="50800"/>
                  </a:lnTo>
                  <a:lnTo>
                    <a:pt x="1061531" y="51013"/>
                  </a:lnTo>
                  <a:lnTo>
                    <a:pt x="1063176" y="63500"/>
                  </a:lnTo>
                  <a:lnTo>
                    <a:pt x="1072036" y="63500"/>
                  </a:lnTo>
                  <a:lnTo>
                    <a:pt x="1076429" y="50800"/>
                  </a:lnTo>
                  <a:close/>
                </a:path>
                <a:path w="2609215" h="1422400">
                  <a:moveTo>
                    <a:pt x="1131343" y="50800"/>
                  </a:moveTo>
                  <a:lnTo>
                    <a:pt x="1121940" y="50800"/>
                  </a:lnTo>
                  <a:lnTo>
                    <a:pt x="1127238" y="63500"/>
                  </a:lnTo>
                  <a:lnTo>
                    <a:pt x="1131343" y="50800"/>
                  </a:lnTo>
                  <a:close/>
                </a:path>
                <a:path w="2609215" h="1422400">
                  <a:moveTo>
                    <a:pt x="1488557" y="50800"/>
                  </a:moveTo>
                  <a:lnTo>
                    <a:pt x="1482125" y="50800"/>
                  </a:lnTo>
                  <a:lnTo>
                    <a:pt x="1488329" y="63500"/>
                  </a:lnTo>
                  <a:lnTo>
                    <a:pt x="1494647" y="63500"/>
                  </a:lnTo>
                  <a:lnTo>
                    <a:pt x="1488557" y="50800"/>
                  </a:lnTo>
                  <a:close/>
                </a:path>
                <a:path w="2609215" h="1422400">
                  <a:moveTo>
                    <a:pt x="1524792" y="50800"/>
                  </a:moveTo>
                  <a:lnTo>
                    <a:pt x="1506305" y="50800"/>
                  </a:lnTo>
                  <a:lnTo>
                    <a:pt x="1510521" y="63500"/>
                  </a:lnTo>
                  <a:lnTo>
                    <a:pt x="1531666" y="63500"/>
                  </a:lnTo>
                  <a:lnTo>
                    <a:pt x="1524792" y="50800"/>
                  </a:lnTo>
                  <a:close/>
                </a:path>
                <a:path w="2609215" h="1422400">
                  <a:moveTo>
                    <a:pt x="1545163" y="50800"/>
                  </a:moveTo>
                  <a:lnTo>
                    <a:pt x="1536490" y="50800"/>
                  </a:lnTo>
                  <a:lnTo>
                    <a:pt x="1531666" y="63500"/>
                  </a:lnTo>
                  <a:lnTo>
                    <a:pt x="1540310" y="63500"/>
                  </a:lnTo>
                  <a:lnTo>
                    <a:pt x="1545163" y="50800"/>
                  </a:lnTo>
                  <a:close/>
                </a:path>
                <a:path w="2609215" h="1422400">
                  <a:moveTo>
                    <a:pt x="1556416" y="50800"/>
                  </a:moveTo>
                  <a:lnTo>
                    <a:pt x="1548681" y="50800"/>
                  </a:lnTo>
                  <a:lnTo>
                    <a:pt x="1558859" y="63500"/>
                  </a:lnTo>
                  <a:lnTo>
                    <a:pt x="1556416" y="50800"/>
                  </a:lnTo>
                  <a:close/>
                </a:path>
                <a:path w="2609215" h="1422400">
                  <a:moveTo>
                    <a:pt x="1579318" y="50800"/>
                  </a:moveTo>
                  <a:lnTo>
                    <a:pt x="1562090" y="50800"/>
                  </a:lnTo>
                  <a:lnTo>
                    <a:pt x="1567231" y="63500"/>
                  </a:lnTo>
                  <a:lnTo>
                    <a:pt x="1579046" y="63500"/>
                  </a:lnTo>
                  <a:lnTo>
                    <a:pt x="1579318" y="50800"/>
                  </a:lnTo>
                  <a:close/>
                </a:path>
                <a:path w="2609215" h="1422400">
                  <a:moveTo>
                    <a:pt x="1709408" y="50800"/>
                  </a:moveTo>
                  <a:lnTo>
                    <a:pt x="1592470" y="50800"/>
                  </a:lnTo>
                  <a:lnTo>
                    <a:pt x="1605819" y="63500"/>
                  </a:lnTo>
                  <a:lnTo>
                    <a:pt x="1711671" y="63500"/>
                  </a:lnTo>
                  <a:lnTo>
                    <a:pt x="1709408" y="50800"/>
                  </a:lnTo>
                  <a:close/>
                </a:path>
                <a:path w="2609215" h="1422400">
                  <a:moveTo>
                    <a:pt x="1808533" y="50800"/>
                  </a:moveTo>
                  <a:lnTo>
                    <a:pt x="1789212" y="50800"/>
                  </a:lnTo>
                  <a:lnTo>
                    <a:pt x="1792317" y="63500"/>
                  </a:lnTo>
                  <a:lnTo>
                    <a:pt x="1816636" y="63500"/>
                  </a:lnTo>
                  <a:lnTo>
                    <a:pt x="1808533" y="50800"/>
                  </a:lnTo>
                  <a:close/>
                </a:path>
                <a:path w="2609215" h="1422400">
                  <a:moveTo>
                    <a:pt x="1061592" y="50800"/>
                  </a:moveTo>
                  <a:lnTo>
                    <a:pt x="1061531" y="51013"/>
                  </a:lnTo>
                  <a:lnTo>
                    <a:pt x="1061592" y="50800"/>
                  </a:lnTo>
                  <a:close/>
                </a:path>
                <a:path w="2609215" h="1422400">
                  <a:moveTo>
                    <a:pt x="846975" y="38100"/>
                  </a:moveTo>
                  <a:lnTo>
                    <a:pt x="844053" y="50362"/>
                  </a:lnTo>
                  <a:lnTo>
                    <a:pt x="844598" y="50800"/>
                  </a:lnTo>
                  <a:lnTo>
                    <a:pt x="850409" y="50800"/>
                  </a:lnTo>
                  <a:lnTo>
                    <a:pt x="850923" y="46041"/>
                  </a:lnTo>
                  <a:lnTo>
                    <a:pt x="846975" y="38100"/>
                  </a:lnTo>
                  <a:close/>
                </a:path>
                <a:path w="2609215" h="1422400">
                  <a:moveTo>
                    <a:pt x="866951" y="38100"/>
                  </a:moveTo>
                  <a:lnTo>
                    <a:pt x="851781" y="38100"/>
                  </a:lnTo>
                  <a:lnTo>
                    <a:pt x="850923" y="46041"/>
                  </a:lnTo>
                  <a:lnTo>
                    <a:pt x="853288" y="50800"/>
                  </a:lnTo>
                  <a:lnTo>
                    <a:pt x="862930" y="50800"/>
                  </a:lnTo>
                  <a:lnTo>
                    <a:pt x="866951" y="38100"/>
                  </a:lnTo>
                  <a:close/>
                </a:path>
                <a:path w="2609215" h="1422400">
                  <a:moveTo>
                    <a:pt x="1072308" y="38100"/>
                  </a:moveTo>
                  <a:lnTo>
                    <a:pt x="878504" y="38100"/>
                  </a:lnTo>
                  <a:lnTo>
                    <a:pt x="877914" y="50800"/>
                  </a:lnTo>
                  <a:lnTo>
                    <a:pt x="1067565" y="50800"/>
                  </a:lnTo>
                  <a:lnTo>
                    <a:pt x="1072308" y="38100"/>
                  </a:lnTo>
                  <a:close/>
                </a:path>
                <a:path w="2609215" h="1422400">
                  <a:moveTo>
                    <a:pt x="1125832" y="38100"/>
                  </a:moveTo>
                  <a:lnTo>
                    <a:pt x="1075529" y="38100"/>
                  </a:lnTo>
                  <a:lnTo>
                    <a:pt x="1067565" y="50800"/>
                  </a:lnTo>
                  <a:lnTo>
                    <a:pt x="1124504" y="50800"/>
                  </a:lnTo>
                  <a:lnTo>
                    <a:pt x="1125832" y="38100"/>
                  </a:lnTo>
                  <a:close/>
                </a:path>
                <a:path w="2609215" h="1422400">
                  <a:moveTo>
                    <a:pt x="1137148" y="38100"/>
                  </a:moveTo>
                  <a:lnTo>
                    <a:pt x="1125832" y="38100"/>
                  </a:lnTo>
                  <a:lnTo>
                    <a:pt x="1126034" y="50800"/>
                  </a:lnTo>
                  <a:lnTo>
                    <a:pt x="1137148" y="38100"/>
                  </a:lnTo>
                  <a:close/>
                </a:path>
                <a:path w="2609215" h="1422400">
                  <a:moveTo>
                    <a:pt x="1198973" y="38100"/>
                  </a:moveTo>
                  <a:lnTo>
                    <a:pt x="1169614" y="38100"/>
                  </a:lnTo>
                  <a:lnTo>
                    <a:pt x="1182848" y="50800"/>
                  </a:lnTo>
                  <a:lnTo>
                    <a:pt x="1195660" y="50800"/>
                  </a:lnTo>
                  <a:lnTo>
                    <a:pt x="1198973" y="38100"/>
                  </a:lnTo>
                  <a:close/>
                </a:path>
                <a:path w="2609215" h="1422400">
                  <a:moveTo>
                    <a:pt x="1219247" y="38100"/>
                  </a:moveTo>
                  <a:lnTo>
                    <a:pt x="1216356" y="38100"/>
                  </a:lnTo>
                  <a:lnTo>
                    <a:pt x="1206807" y="50800"/>
                  </a:lnTo>
                  <a:lnTo>
                    <a:pt x="1221078" y="50800"/>
                  </a:lnTo>
                  <a:lnTo>
                    <a:pt x="1219247" y="38100"/>
                  </a:lnTo>
                  <a:close/>
                </a:path>
                <a:path w="2609215" h="1422400">
                  <a:moveTo>
                    <a:pt x="1243288" y="38100"/>
                  </a:moveTo>
                  <a:lnTo>
                    <a:pt x="1232310" y="38100"/>
                  </a:lnTo>
                  <a:lnTo>
                    <a:pt x="1221078" y="50800"/>
                  </a:lnTo>
                  <a:lnTo>
                    <a:pt x="1238836" y="50800"/>
                  </a:lnTo>
                  <a:lnTo>
                    <a:pt x="1243288" y="38100"/>
                  </a:lnTo>
                  <a:close/>
                </a:path>
                <a:path w="2609215" h="1422400">
                  <a:moveTo>
                    <a:pt x="1251974" y="38100"/>
                  </a:moveTo>
                  <a:lnTo>
                    <a:pt x="1243288" y="38100"/>
                  </a:lnTo>
                  <a:lnTo>
                    <a:pt x="1247308" y="50800"/>
                  </a:lnTo>
                  <a:lnTo>
                    <a:pt x="1251974" y="38100"/>
                  </a:lnTo>
                  <a:close/>
                </a:path>
                <a:path w="2609215" h="1422400">
                  <a:moveTo>
                    <a:pt x="1261919" y="18096"/>
                  </a:moveTo>
                  <a:lnTo>
                    <a:pt x="1259557" y="25400"/>
                  </a:lnTo>
                  <a:lnTo>
                    <a:pt x="1259368" y="38100"/>
                  </a:lnTo>
                  <a:lnTo>
                    <a:pt x="1251974" y="38100"/>
                  </a:lnTo>
                  <a:lnTo>
                    <a:pt x="1253774" y="50800"/>
                  </a:lnTo>
                  <a:lnTo>
                    <a:pt x="1263978" y="50800"/>
                  </a:lnTo>
                  <a:lnTo>
                    <a:pt x="1261117" y="38100"/>
                  </a:lnTo>
                  <a:lnTo>
                    <a:pt x="1262404" y="25400"/>
                  </a:lnTo>
                  <a:lnTo>
                    <a:pt x="1261919" y="18096"/>
                  </a:lnTo>
                  <a:close/>
                </a:path>
                <a:path w="2609215" h="1422400">
                  <a:moveTo>
                    <a:pt x="1291327" y="38100"/>
                  </a:moveTo>
                  <a:lnTo>
                    <a:pt x="1264020" y="38100"/>
                  </a:lnTo>
                  <a:lnTo>
                    <a:pt x="1274438" y="50800"/>
                  </a:lnTo>
                  <a:lnTo>
                    <a:pt x="1297044" y="50800"/>
                  </a:lnTo>
                  <a:lnTo>
                    <a:pt x="1291327" y="38100"/>
                  </a:lnTo>
                  <a:close/>
                </a:path>
                <a:path w="2609215" h="1422400">
                  <a:moveTo>
                    <a:pt x="1318258" y="38100"/>
                  </a:moveTo>
                  <a:lnTo>
                    <a:pt x="1296259" y="38100"/>
                  </a:lnTo>
                  <a:lnTo>
                    <a:pt x="1297044" y="50800"/>
                  </a:lnTo>
                  <a:lnTo>
                    <a:pt x="1305767" y="50800"/>
                  </a:lnTo>
                  <a:lnTo>
                    <a:pt x="1318258" y="38100"/>
                  </a:lnTo>
                  <a:close/>
                </a:path>
                <a:path w="2609215" h="1422400">
                  <a:moveTo>
                    <a:pt x="1335358" y="38100"/>
                  </a:moveTo>
                  <a:lnTo>
                    <a:pt x="1326173" y="38100"/>
                  </a:lnTo>
                  <a:lnTo>
                    <a:pt x="1331283" y="50800"/>
                  </a:lnTo>
                  <a:lnTo>
                    <a:pt x="1335358" y="38100"/>
                  </a:lnTo>
                  <a:close/>
                </a:path>
                <a:path w="2609215" h="1422400">
                  <a:moveTo>
                    <a:pt x="1365612" y="38100"/>
                  </a:moveTo>
                  <a:lnTo>
                    <a:pt x="1350697" y="38100"/>
                  </a:lnTo>
                  <a:lnTo>
                    <a:pt x="1364870" y="50800"/>
                  </a:lnTo>
                  <a:lnTo>
                    <a:pt x="1376079" y="50800"/>
                  </a:lnTo>
                  <a:lnTo>
                    <a:pt x="1365612" y="38100"/>
                  </a:lnTo>
                  <a:close/>
                </a:path>
                <a:path w="2609215" h="1422400">
                  <a:moveTo>
                    <a:pt x="1402454" y="43534"/>
                  </a:moveTo>
                  <a:lnTo>
                    <a:pt x="1392686" y="50800"/>
                  </a:lnTo>
                  <a:lnTo>
                    <a:pt x="1404863" y="50800"/>
                  </a:lnTo>
                  <a:lnTo>
                    <a:pt x="1402454" y="43534"/>
                  </a:lnTo>
                  <a:close/>
                </a:path>
                <a:path w="2609215" h="1422400">
                  <a:moveTo>
                    <a:pt x="1417838" y="38100"/>
                  </a:moveTo>
                  <a:lnTo>
                    <a:pt x="1409762" y="38100"/>
                  </a:lnTo>
                  <a:lnTo>
                    <a:pt x="1408894" y="38745"/>
                  </a:lnTo>
                  <a:lnTo>
                    <a:pt x="1414658" y="50800"/>
                  </a:lnTo>
                  <a:lnTo>
                    <a:pt x="1419784" y="50800"/>
                  </a:lnTo>
                  <a:lnTo>
                    <a:pt x="1417838" y="38100"/>
                  </a:lnTo>
                  <a:close/>
                </a:path>
                <a:path w="2609215" h="1422400">
                  <a:moveTo>
                    <a:pt x="1431662" y="38100"/>
                  </a:moveTo>
                  <a:lnTo>
                    <a:pt x="1419870" y="38100"/>
                  </a:lnTo>
                  <a:lnTo>
                    <a:pt x="1419784" y="50800"/>
                  </a:lnTo>
                  <a:lnTo>
                    <a:pt x="1424392" y="50800"/>
                  </a:lnTo>
                  <a:lnTo>
                    <a:pt x="1431662" y="38100"/>
                  </a:lnTo>
                  <a:close/>
                </a:path>
                <a:path w="2609215" h="1422400">
                  <a:moveTo>
                    <a:pt x="1439988" y="38100"/>
                  </a:moveTo>
                  <a:lnTo>
                    <a:pt x="1433470" y="38100"/>
                  </a:lnTo>
                  <a:lnTo>
                    <a:pt x="1430941" y="50800"/>
                  </a:lnTo>
                  <a:lnTo>
                    <a:pt x="1441449" y="50800"/>
                  </a:lnTo>
                  <a:lnTo>
                    <a:pt x="1439988" y="38100"/>
                  </a:lnTo>
                  <a:close/>
                </a:path>
                <a:path w="2609215" h="1422400">
                  <a:moveTo>
                    <a:pt x="1468814" y="38100"/>
                  </a:moveTo>
                  <a:lnTo>
                    <a:pt x="1442167" y="38100"/>
                  </a:lnTo>
                  <a:lnTo>
                    <a:pt x="1450090" y="50800"/>
                  </a:lnTo>
                  <a:lnTo>
                    <a:pt x="1466648" y="50800"/>
                  </a:lnTo>
                  <a:lnTo>
                    <a:pt x="1468814" y="38100"/>
                  </a:lnTo>
                  <a:close/>
                </a:path>
                <a:path w="2609215" h="1422400">
                  <a:moveTo>
                    <a:pt x="1489567" y="38100"/>
                  </a:moveTo>
                  <a:lnTo>
                    <a:pt x="1473542" y="38100"/>
                  </a:lnTo>
                  <a:lnTo>
                    <a:pt x="1466648" y="50800"/>
                  </a:lnTo>
                  <a:lnTo>
                    <a:pt x="1491478" y="50800"/>
                  </a:lnTo>
                  <a:lnTo>
                    <a:pt x="1489567" y="38100"/>
                  </a:lnTo>
                  <a:close/>
                </a:path>
                <a:path w="2609215" h="1422400">
                  <a:moveTo>
                    <a:pt x="1714163" y="38100"/>
                  </a:moveTo>
                  <a:lnTo>
                    <a:pt x="1500587" y="38100"/>
                  </a:lnTo>
                  <a:lnTo>
                    <a:pt x="1491478" y="50800"/>
                  </a:lnTo>
                  <a:lnTo>
                    <a:pt x="1711846" y="50800"/>
                  </a:lnTo>
                  <a:lnTo>
                    <a:pt x="1715766" y="42588"/>
                  </a:lnTo>
                  <a:lnTo>
                    <a:pt x="1714163" y="38100"/>
                  </a:lnTo>
                  <a:close/>
                </a:path>
                <a:path w="2609215" h="1422400">
                  <a:moveTo>
                    <a:pt x="1765400" y="38100"/>
                  </a:moveTo>
                  <a:lnTo>
                    <a:pt x="1754308" y="50800"/>
                  </a:lnTo>
                  <a:lnTo>
                    <a:pt x="1770495" y="50800"/>
                  </a:lnTo>
                  <a:lnTo>
                    <a:pt x="1765400" y="38100"/>
                  </a:lnTo>
                  <a:close/>
                </a:path>
                <a:path w="2609215" h="1422400">
                  <a:moveTo>
                    <a:pt x="1408586" y="38100"/>
                  </a:moveTo>
                  <a:lnTo>
                    <a:pt x="1400652" y="38100"/>
                  </a:lnTo>
                  <a:lnTo>
                    <a:pt x="1402454" y="43534"/>
                  </a:lnTo>
                  <a:lnTo>
                    <a:pt x="1408894" y="38745"/>
                  </a:lnTo>
                  <a:lnTo>
                    <a:pt x="1408586" y="38100"/>
                  </a:lnTo>
                  <a:close/>
                </a:path>
                <a:path w="2609215" h="1422400">
                  <a:moveTo>
                    <a:pt x="915341" y="25400"/>
                  </a:moveTo>
                  <a:lnTo>
                    <a:pt x="908893" y="25400"/>
                  </a:lnTo>
                  <a:lnTo>
                    <a:pt x="900715" y="38100"/>
                  </a:lnTo>
                  <a:lnTo>
                    <a:pt x="914449" y="38100"/>
                  </a:lnTo>
                  <a:lnTo>
                    <a:pt x="915341" y="25400"/>
                  </a:lnTo>
                  <a:close/>
                </a:path>
                <a:path w="2609215" h="1422400">
                  <a:moveTo>
                    <a:pt x="931069" y="25400"/>
                  </a:moveTo>
                  <a:lnTo>
                    <a:pt x="922760" y="25400"/>
                  </a:lnTo>
                  <a:lnTo>
                    <a:pt x="914449" y="38100"/>
                  </a:lnTo>
                  <a:lnTo>
                    <a:pt x="939625" y="38100"/>
                  </a:lnTo>
                  <a:lnTo>
                    <a:pt x="931069" y="25400"/>
                  </a:lnTo>
                  <a:close/>
                </a:path>
                <a:path w="2609215" h="1422400">
                  <a:moveTo>
                    <a:pt x="1020121" y="25400"/>
                  </a:moveTo>
                  <a:lnTo>
                    <a:pt x="951835" y="25400"/>
                  </a:lnTo>
                  <a:lnTo>
                    <a:pt x="948678" y="38100"/>
                  </a:lnTo>
                  <a:lnTo>
                    <a:pt x="1020759" y="38100"/>
                  </a:lnTo>
                  <a:lnTo>
                    <a:pt x="1020690" y="26023"/>
                  </a:lnTo>
                  <a:lnTo>
                    <a:pt x="1020121" y="25400"/>
                  </a:lnTo>
                  <a:close/>
                </a:path>
                <a:path w="2609215" h="1422400">
                  <a:moveTo>
                    <a:pt x="1024779" y="12700"/>
                  </a:moveTo>
                  <a:lnTo>
                    <a:pt x="1016383" y="12700"/>
                  </a:lnTo>
                  <a:lnTo>
                    <a:pt x="1006998" y="25400"/>
                  </a:lnTo>
                  <a:lnTo>
                    <a:pt x="1020687" y="25400"/>
                  </a:lnTo>
                  <a:lnTo>
                    <a:pt x="1020690" y="26023"/>
                  </a:lnTo>
                  <a:lnTo>
                    <a:pt x="1031722" y="38100"/>
                  </a:lnTo>
                  <a:lnTo>
                    <a:pt x="1031583" y="25400"/>
                  </a:lnTo>
                  <a:lnTo>
                    <a:pt x="1024779" y="12700"/>
                  </a:lnTo>
                  <a:close/>
                </a:path>
                <a:path w="2609215" h="1422400">
                  <a:moveTo>
                    <a:pt x="1252303" y="0"/>
                  </a:moveTo>
                  <a:lnTo>
                    <a:pt x="1221393" y="0"/>
                  </a:lnTo>
                  <a:lnTo>
                    <a:pt x="1219811" y="12700"/>
                  </a:lnTo>
                  <a:lnTo>
                    <a:pt x="1190204" y="12700"/>
                  </a:lnTo>
                  <a:lnTo>
                    <a:pt x="1170483" y="25400"/>
                  </a:lnTo>
                  <a:lnTo>
                    <a:pt x="1036356" y="25400"/>
                  </a:lnTo>
                  <a:lnTo>
                    <a:pt x="1041712" y="38100"/>
                  </a:lnTo>
                  <a:lnTo>
                    <a:pt x="1259368" y="38100"/>
                  </a:lnTo>
                  <a:lnTo>
                    <a:pt x="1259557" y="25400"/>
                  </a:lnTo>
                  <a:lnTo>
                    <a:pt x="1261919" y="18096"/>
                  </a:lnTo>
                  <a:lnTo>
                    <a:pt x="1261560" y="12700"/>
                  </a:lnTo>
                  <a:lnTo>
                    <a:pt x="1252303" y="0"/>
                  </a:lnTo>
                  <a:close/>
                </a:path>
                <a:path w="2609215" h="1422400">
                  <a:moveTo>
                    <a:pt x="1268749" y="12700"/>
                  </a:moveTo>
                  <a:lnTo>
                    <a:pt x="1263663" y="12700"/>
                  </a:lnTo>
                  <a:lnTo>
                    <a:pt x="1261919" y="18096"/>
                  </a:lnTo>
                  <a:lnTo>
                    <a:pt x="1262404" y="25400"/>
                  </a:lnTo>
                  <a:lnTo>
                    <a:pt x="1261117" y="38100"/>
                  </a:lnTo>
                  <a:lnTo>
                    <a:pt x="1348873" y="38100"/>
                  </a:lnTo>
                  <a:lnTo>
                    <a:pt x="1342657" y="25400"/>
                  </a:lnTo>
                  <a:lnTo>
                    <a:pt x="1271403" y="25400"/>
                  </a:lnTo>
                  <a:lnTo>
                    <a:pt x="1268749" y="12700"/>
                  </a:lnTo>
                  <a:close/>
                </a:path>
                <a:path w="2609215" h="1422400">
                  <a:moveTo>
                    <a:pt x="1439333" y="25400"/>
                  </a:moveTo>
                  <a:lnTo>
                    <a:pt x="1360927" y="25400"/>
                  </a:lnTo>
                  <a:lnTo>
                    <a:pt x="1357668" y="38100"/>
                  </a:lnTo>
                  <a:lnTo>
                    <a:pt x="1439281" y="38100"/>
                  </a:lnTo>
                  <a:lnTo>
                    <a:pt x="1439333" y="25400"/>
                  </a:lnTo>
                  <a:close/>
                </a:path>
                <a:path w="2609215" h="1422400">
                  <a:moveTo>
                    <a:pt x="1554170" y="25400"/>
                  </a:moveTo>
                  <a:lnTo>
                    <a:pt x="1439333" y="25400"/>
                  </a:lnTo>
                  <a:lnTo>
                    <a:pt x="1439281" y="38100"/>
                  </a:lnTo>
                  <a:lnTo>
                    <a:pt x="1562544" y="38100"/>
                  </a:lnTo>
                  <a:lnTo>
                    <a:pt x="1554170" y="25400"/>
                  </a:lnTo>
                  <a:close/>
                </a:path>
                <a:path w="2609215" h="1422400">
                  <a:moveTo>
                    <a:pt x="1631252" y="25400"/>
                  </a:moveTo>
                  <a:lnTo>
                    <a:pt x="1566638" y="25400"/>
                  </a:lnTo>
                  <a:lnTo>
                    <a:pt x="1568013" y="38100"/>
                  </a:lnTo>
                  <a:lnTo>
                    <a:pt x="1633927" y="38100"/>
                  </a:lnTo>
                  <a:lnTo>
                    <a:pt x="1631252" y="25400"/>
                  </a:lnTo>
                  <a:close/>
                </a:path>
                <a:path w="2609215" h="1422400">
                  <a:moveTo>
                    <a:pt x="1655017" y="25400"/>
                  </a:moveTo>
                  <a:lnTo>
                    <a:pt x="1640856" y="25400"/>
                  </a:lnTo>
                  <a:lnTo>
                    <a:pt x="1633927" y="38100"/>
                  </a:lnTo>
                  <a:lnTo>
                    <a:pt x="1654437" y="38100"/>
                  </a:lnTo>
                  <a:lnTo>
                    <a:pt x="1655017" y="25400"/>
                  </a:lnTo>
                  <a:close/>
                </a:path>
                <a:path w="2609215" h="1422400">
                  <a:moveTo>
                    <a:pt x="1683844" y="25400"/>
                  </a:moveTo>
                  <a:lnTo>
                    <a:pt x="1658264" y="25400"/>
                  </a:lnTo>
                  <a:lnTo>
                    <a:pt x="1654437" y="38100"/>
                  </a:lnTo>
                  <a:lnTo>
                    <a:pt x="1677263" y="38100"/>
                  </a:lnTo>
                  <a:lnTo>
                    <a:pt x="1683844" y="25400"/>
                  </a:lnTo>
                  <a:close/>
                </a:path>
                <a:path w="2609215" h="1422400">
                  <a:moveTo>
                    <a:pt x="1020687" y="25400"/>
                  </a:moveTo>
                  <a:lnTo>
                    <a:pt x="1020121" y="25400"/>
                  </a:lnTo>
                  <a:lnTo>
                    <a:pt x="1020690" y="26023"/>
                  </a:lnTo>
                  <a:lnTo>
                    <a:pt x="1020687" y="25400"/>
                  </a:lnTo>
                  <a:close/>
                </a:path>
                <a:path w="2609215" h="1422400">
                  <a:moveTo>
                    <a:pt x="969494" y="12700"/>
                  </a:moveTo>
                  <a:lnTo>
                    <a:pt x="965809" y="25400"/>
                  </a:lnTo>
                  <a:lnTo>
                    <a:pt x="974918" y="25400"/>
                  </a:lnTo>
                  <a:lnTo>
                    <a:pt x="969494" y="12700"/>
                  </a:lnTo>
                  <a:close/>
                </a:path>
                <a:path w="2609215" h="1422400">
                  <a:moveTo>
                    <a:pt x="988749" y="12700"/>
                  </a:moveTo>
                  <a:lnTo>
                    <a:pt x="978604" y="25400"/>
                  </a:lnTo>
                  <a:lnTo>
                    <a:pt x="998000" y="25400"/>
                  </a:lnTo>
                  <a:lnTo>
                    <a:pt x="988749" y="12700"/>
                  </a:lnTo>
                  <a:close/>
                </a:path>
                <a:path w="2609215" h="1422400">
                  <a:moveTo>
                    <a:pt x="1050853" y="12700"/>
                  </a:moveTo>
                  <a:lnTo>
                    <a:pt x="1040762" y="12700"/>
                  </a:lnTo>
                  <a:lnTo>
                    <a:pt x="1033256" y="25400"/>
                  </a:lnTo>
                  <a:lnTo>
                    <a:pt x="1046864" y="25400"/>
                  </a:lnTo>
                  <a:lnTo>
                    <a:pt x="1050853" y="12700"/>
                  </a:lnTo>
                  <a:close/>
                </a:path>
                <a:path w="2609215" h="1422400">
                  <a:moveTo>
                    <a:pt x="1052104" y="12700"/>
                  </a:moveTo>
                  <a:lnTo>
                    <a:pt x="1050853" y="12700"/>
                  </a:lnTo>
                  <a:lnTo>
                    <a:pt x="1046864" y="25400"/>
                  </a:lnTo>
                  <a:lnTo>
                    <a:pt x="1052104" y="12700"/>
                  </a:lnTo>
                  <a:close/>
                </a:path>
                <a:path w="2609215" h="1422400">
                  <a:moveTo>
                    <a:pt x="1141781" y="12700"/>
                  </a:moveTo>
                  <a:lnTo>
                    <a:pt x="1052104" y="12700"/>
                  </a:lnTo>
                  <a:lnTo>
                    <a:pt x="1046864" y="25400"/>
                  </a:lnTo>
                  <a:lnTo>
                    <a:pt x="1141803" y="25400"/>
                  </a:lnTo>
                  <a:lnTo>
                    <a:pt x="1141781" y="12700"/>
                  </a:lnTo>
                  <a:close/>
                </a:path>
                <a:path w="2609215" h="1422400">
                  <a:moveTo>
                    <a:pt x="1174696" y="12700"/>
                  </a:moveTo>
                  <a:lnTo>
                    <a:pt x="1146189" y="12700"/>
                  </a:lnTo>
                  <a:lnTo>
                    <a:pt x="1148404" y="25400"/>
                  </a:lnTo>
                  <a:lnTo>
                    <a:pt x="1170483" y="25400"/>
                  </a:lnTo>
                  <a:lnTo>
                    <a:pt x="1174696" y="12700"/>
                  </a:lnTo>
                  <a:close/>
                </a:path>
                <a:path w="2609215" h="1422400">
                  <a:moveTo>
                    <a:pt x="1277005" y="0"/>
                  </a:moveTo>
                  <a:lnTo>
                    <a:pt x="1265265" y="0"/>
                  </a:lnTo>
                  <a:lnTo>
                    <a:pt x="1272679" y="12700"/>
                  </a:lnTo>
                  <a:lnTo>
                    <a:pt x="1272441" y="25400"/>
                  </a:lnTo>
                  <a:lnTo>
                    <a:pt x="1511426" y="25400"/>
                  </a:lnTo>
                  <a:lnTo>
                    <a:pt x="1505426" y="12700"/>
                  </a:lnTo>
                  <a:lnTo>
                    <a:pt x="1281171" y="12700"/>
                  </a:lnTo>
                  <a:lnTo>
                    <a:pt x="1277005" y="0"/>
                  </a:lnTo>
                  <a:close/>
                </a:path>
                <a:path w="2609215" h="1422400">
                  <a:moveTo>
                    <a:pt x="1553745" y="12700"/>
                  </a:moveTo>
                  <a:lnTo>
                    <a:pt x="1507206" y="12700"/>
                  </a:lnTo>
                  <a:lnTo>
                    <a:pt x="1511426" y="25400"/>
                  </a:lnTo>
                  <a:lnTo>
                    <a:pt x="1546158" y="25400"/>
                  </a:lnTo>
                  <a:lnTo>
                    <a:pt x="1553745" y="12700"/>
                  </a:lnTo>
                  <a:close/>
                </a:path>
                <a:path w="2609215" h="1422400">
                  <a:moveTo>
                    <a:pt x="1578119" y="12700"/>
                  </a:moveTo>
                  <a:lnTo>
                    <a:pt x="1553745" y="12700"/>
                  </a:lnTo>
                  <a:lnTo>
                    <a:pt x="1562826" y="25400"/>
                  </a:lnTo>
                  <a:lnTo>
                    <a:pt x="1580879" y="25400"/>
                  </a:lnTo>
                  <a:lnTo>
                    <a:pt x="1578119" y="12700"/>
                  </a:lnTo>
                  <a:close/>
                </a:path>
                <a:path w="2609215" h="1422400">
                  <a:moveTo>
                    <a:pt x="1602978" y="12700"/>
                  </a:moveTo>
                  <a:lnTo>
                    <a:pt x="1589862" y="12700"/>
                  </a:lnTo>
                  <a:lnTo>
                    <a:pt x="1580879" y="25400"/>
                  </a:lnTo>
                  <a:lnTo>
                    <a:pt x="1610417" y="25400"/>
                  </a:lnTo>
                  <a:lnTo>
                    <a:pt x="1602978" y="12700"/>
                  </a:lnTo>
                  <a:close/>
                </a:path>
                <a:path w="2609215" h="1422400">
                  <a:moveTo>
                    <a:pt x="1122181" y="0"/>
                  </a:moveTo>
                  <a:lnTo>
                    <a:pt x="1105944" y="0"/>
                  </a:lnTo>
                  <a:lnTo>
                    <a:pt x="1093601" y="12700"/>
                  </a:lnTo>
                  <a:lnTo>
                    <a:pt x="1128076" y="12700"/>
                  </a:lnTo>
                  <a:lnTo>
                    <a:pt x="1122181" y="0"/>
                  </a:lnTo>
                  <a:close/>
                </a:path>
                <a:path w="2609215" h="1422400">
                  <a:moveTo>
                    <a:pt x="1183566" y="0"/>
                  </a:moveTo>
                  <a:lnTo>
                    <a:pt x="1147983" y="0"/>
                  </a:lnTo>
                  <a:lnTo>
                    <a:pt x="1128076" y="12700"/>
                  </a:lnTo>
                  <a:lnTo>
                    <a:pt x="1183197" y="12700"/>
                  </a:lnTo>
                  <a:lnTo>
                    <a:pt x="1183566" y="0"/>
                  </a:lnTo>
                  <a:close/>
                </a:path>
                <a:path w="2609215" h="1422400">
                  <a:moveTo>
                    <a:pt x="1213706" y="0"/>
                  </a:moveTo>
                  <a:lnTo>
                    <a:pt x="1206820" y="0"/>
                  </a:lnTo>
                  <a:lnTo>
                    <a:pt x="1196315" y="12700"/>
                  </a:lnTo>
                  <a:lnTo>
                    <a:pt x="1219811" y="12700"/>
                  </a:lnTo>
                  <a:lnTo>
                    <a:pt x="1213706" y="0"/>
                  </a:lnTo>
                  <a:close/>
                </a:path>
                <a:path w="2609215" h="1422400">
                  <a:moveTo>
                    <a:pt x="1422860" y="0"/>
                  </a:moveTo>
                  <a:lnTo>
                    <a:pt x="1295721" y="0"/>
                  </a:lnTo>
                  <a:lnTo>
                    <a:pt x="1293693" y="12700"/>
                  </a:lnTo>
                  <a:lnTo>
                    <a:pt x="1406832" y="12700"/>
                  </a:lnTo>
                  <a:lnTo>
                    <a:pt x="1422860" y="0"/>
                  </a:lnTo>
                  <a:close/>
                </a:path>
                <a:path w="2609215" h="1422400">
                  <a:moveTo>
                    <a:pt x="1481521" y="0"/>
                  </a:moveTo>
                  <a:lnTo>
                    <a:pt x="1428264" y="0"/>
                  </a:lnTo>
                  <a:lnTo>
                    <a:pt x="1424877" y="12700"/>
                  </a:lnTo>
                  <a:lnTo>
                    <a:pt x="1478809" y="12700"/>
                  </a:lnTo>
                  <a:lnTo>
                    <a:pt x="1481521" y="0"/>
                  </a:lnTo>
                  <a:close/>
                </a:path>
                <a:path w="2609215" h="1422400">
                  <a:moveTo>
                    <a:pt x="1493979" y="0"/>
                  </a:moveTo>
                  <a:lnTo>
                    <a:pt x="1489814" y="12700"/>
                  </a:lnTo>
                  <a:lnTo>
                    <a:pt x="1504321" y="12700"/>
                  </a:lnTo>
                  <a:lnTo>
                    <a:pt x="1493979" y="0"/>
                  </a:lnTo>
                  <a:close/>
                </a:path>
              </a:pathLst>
            </a:custGeom>
            <a:solidFill>
              <a:srgbClr val="EE220C"/>
            </a:solidFill>
          </p:spPr>
          <p:txBody>
            <a:bodyPr wrap="square" lIns="0" tIns="0" rIns="0" bIns="0" rtlCol="0"/>
            <a:lstStyle/>
            <a:p>
              <a:endParaRPr sz="637"/>
            </a:p>
          </p:txBody>
        </p:sp>
      </p:grpSp>
      <p:sp>
        <p:nvSpPr>
          <p:cNvPr id="24" name="object 24"/>
          <p:cNvSpPr txBox="1"/>
          <p:nvPr/>
        </p:nvSpPr>
        <p:spPr>
          <a:xfrm>
            <a:off x="2990751" y="3574061"/>
            <a:ext cx="1020036" cy="253707"/>
          </a:xfrm>
          <a:prstGeom prst="rect">
            <a:avLst/>
          </a:prstGeom>
          <a:solidFill>
            <a:srgbClr val="00A2FF"/>
          </a:solidFill>
        </p:spPr>
        <p:txBody>
          <a:bodyPr vert="horz" wrap="square" lIns="0" tIns="22526" rIns="0" bIns="0" rtlCol="0">
            <a:spAutoFit/>
          </a:bodyPr>
          <a:lstStyle/>
          <a:p>
            <a:pPr marL="140933">
              <a:spcBef>
                <a:spcPts val="177"/>
              </a:spcBef>
            </a:pPr>
            <a:r>
              <a:rPr sz="1501" spc="30" dirty="0">
                <a:solidFill>
                  <a:srgbClr val="FFFFFF"/>
                </a:solidFill>
                <a:latin typeface="Arial MT"/>
                <a:cs typeface="Arial MT"/>
              </a:rPr>
              <a:t>Encoder</a:t>
            </a:r>
            <a:endParaRPr sz="1501">
              <a:latin typeface="Arial MT"/>
              <a:cs typeface="Arial MT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2990751" y="2711383"/>
            <a:ext cx="1020036" cy="253707"/>
          </a:xfrm>
          <a:prstGeom prst="rect">
            <a:avLst/>
          </a:prstGeom>
          <a:solidFill>
            <a:srgbClr val="00A2FF"/>
          </a:solidFill>
        </p:spPr>
        <p:txBody>
          <a:bodyPr vert="horz" wrap="square" lIns="0" tIns="22526" rIns="0" bIns="0" rtlCol="0">
            <a:spAutoFit/>
          </a:bodyPr>
          <a:lstStyle/>
          <a:p>
            <a:pPr marL="140933">
              <a:spcBef>
                <a:spcPts val="177"/>
              </a:spcBef>
            </a:pPr>
            <a:r>
              <a:rPr sz="1501" spc="30" dirty="0">
                <a:solidFill>
                  <a:srgbClr val="FFFFFF"/>
                </a:solidFill>
                <a:latin typeface="Arial MT"/>
                <a:cs typeface="Arial MT"/>
              </a:rPr>
              <a:t>Encoder</a:t>
            </a:r>
            <a:endParaRPr sz="1501">
              <a:latin typeface="Arial MT"/>
              <a:cs typeface="Arial MT"/>
            </a:endParaRPr>
          </a:p>
        </p:txBody>
      </p:sp>
      <p:sp>
        <p:nvSpPr>
          <p:cNvPr id="41" name="Text Placeholder 40">
            <a:extLst>
              <a:ext uri="{FF2B5EF4-FFF2-40B4-BE49-F238E27FC236}">
                <a16:creationId xmlns:a16="http://schemas.microsoft.com/office/drawing/2014/main" id="{8C2814AC-43FD-DBEE-C99F-CA30FD2DD77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7" name="object 27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895895" y="3312142"/>
            <a:ext cx="2000109" cy="857190"/>
          </a:xfrm>
          <a:prstGeom prst="rect">
            <a:avLst/>
          </a:prstGeom>
        </p:spPr>
      </p:pic>
      <p:sp>
        <p:nvSpPr>
          <p:cNvPr id="28" name="object 28"/>
          <p:cNvSpPr txBox="1"/>
          <p:nvPr/>
        </p:nvSpPr>
        <p:spPr>
          <a:xfrm>
            <a:off x="943517" y="3335953"/>
            <a:ext cx="1904914" cy="681073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62092" rIns="0" bIns="0" rtlCol="0">
            <a:spAutoFit/>
          </a:bodyPr>
          <a:lstStyle/>
          <a:p>
            <a:pPr marL="121873" marR="118985" algn="ctr">
              <a:lnSpc>
                <a:spcPct val="102499"/>
              </a:lnSpc>
              <a:spcBef>
                <a:spcPts val="489"/>
              </a:spcBef>
            </a:pPr>
            <a:r>
              <a:rPr sz="1342" spc="-77" dirty="0">
                <a:latin typeface="Arial MT"/>
                <a:cs typeface="Arial MT"/>
              </a:rPr>
              <a:t>Team</a:t>
            </a:r>
            <a:r>
              <a:rPr sz="1342" spc="-5" dirty="0">
                <a:latin typeface="Arial MT"/>
                <a:cs typeface="Arial MT"/>
              </a:rPr>
              <a:t> </a:t>
            </a:r>
            <a:r>
              <a:rPr sz="1342" spc="-45" dirty="0">
                <a:latin typeface="Arial MT"/>
                <a:cs typeface="Arial MT"/>
              </a:rPr>
              <a:t>USA</a:t>
            </a:r>
            <a:r>
              <a:rPr sz="1342" spc="-2" dirty="0">
                <a:latin typeface="Arial MT"/>
                <a:cs typeface="Arial MT"/>
              </a:rPr>
              <a:t> </a:t>
            </a:r>
            <a:r>
              <a:rPr sz="1342" spc="-16" dirty="0">
                <a:latin typeface="Arial MT"/>
                <a:cs typeface="Arial MT"/>
              </a:rPr>
              <a:t>celebrated </a:t>
            </a:r>
            <a:r>
              <a:rPr sz="1342" spc="-14" dirty="0">
                <a:latin typeface="Arial MT"/>
                <a:cs typeface="Arial MT"/>
              </a:rPr>
              <a:t> </a:t>
            </a:r>
            <a:r>
              <a:rPr sz="1342" spc="-23" dirty="0">
                <a:latin typeface="Arial MT"/>
                <a:cs typeface="Arial MT"/>
              </a:rPr>
              <a:t>after</a:t>
            </a:r>
            <a:r>
              <a:rPr sz="1342" spc="-7" dirty="0">
                <a:latin typeface="Arial MT"/>
                <a:cs typeface="Arial MT"/>
              </a:rPr>
              <a:t> </a:t>
            </a:r>
            <a:r>
              <a:rPr sz="1342" spc="-18" dirty="0">
                <a:latin typeface="Arial MT"/>
                <a:cs typeface="Arial MT"/>
              </a:rPr>
              <a:t>winning</a:t>
            </a:r>
            <a:r>
              <a:rPr sz="1342" spc="-7" dirty="0">
                <a:latin typeface="Arial MT"/>
                <a:cs typeface="Arial MT"/>
              </a:rPr>
              <a:t> </a:t>
            </a:r>
            <a:r>
              <a:rPr sz="1342" spc="-16" dirty="0">
                <a:latin typeface="Arial MT"/>
                <a:cs typeface="Arial MT"/>
              </a:rPr>
              <a:t>its</a:t>
            </a:r>
            <a:r>
              <a:rPr sz="1342" spc="-7" dirty="0">
                <a:latin typeface="Arial MT"/>
                <a:cs typeface="Arial MT"/>
              </a:rPr>
              <a:t> </a:t>
            </a:r>
            <a:r>
              <a:rPr sz="1342" spc="-2" dirty="0">
                <a:latin typeface="Arial MT"/>
                <a:cs typeface="Arial MT"/>
              </a:rPr>
              <a:t>match </a:t>
            </a:r>
            <a:r>
              <a:rPr sz="1342" spc="-368" dirty="0">
                <a:latin typeface="Arial MT"/>
                <a:cs typeface="Arial MT"/>
              </a:rPr>
              <a:t> </a:t>
            </a:r>
            <a:r>
              <a:rPr sz="1342" spc="-23" dirty="0">
                <a:latin typeface="Arial MT"/>
                <a:cs typeface="Arial MT"/>
              </a:rPr>
              <a:t>against</a:t>
            </a:r>
            <a:r>
              <a:rPr sz="1342" spc="-2" dirty="0">
                <a:latin typeface="Arial MT"/>
                <a:cs typeface="Arial MT"/>
              </a:rPr>
              <a:t> </a:t>
            </a:r>
            <a:r>
              <a:rPr sz="1342" spc="-41" dirty="0">
                <a:latin typeface="Arial MT"/>
                <a:cs typeface="Arial MT"/>
              </a:rPr>
              <a:t>Iran</a:t>
            </a:r>
            <a:r>
              <a:rPr sz="1342" dirty="0">
                <a:latin typeface="Arial MT"/>
                <a:cs typeface="Arial MT"/>
              </a:rPr>
              <a:t> </a:t>
            </a:r>
            <a:r>
              <a:rPr sz="1342" spc="7" dirty="0">
                <a:latin typeface="Arial MT"/>
                <a:cs typeface="Arial MT"/>
              </a:rPr>
              <a:t>…</a:t>
            </a:r>
            <a:endParaRPr sz="1342">
              <a:latin typeface="Arial MT"/>
              <a:cs typeface="Arial MT"/>
            </a:endParaRPr>
          </a:p>
        </p:txBody>
      </p:sp>
      <p:pic>
        <p:nvPicPr>
          <p:cNvPr id="29" name="object 29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895895" y="2448432"/>
            <a:ext cx="2000109" cy="857190"/>
          </a:xfrm>
          <a:prstGeom prst="rect">
            <a:avLst/>
          </a:prstGeom>
        </p:spPr>
      </p:pic>
      <p:sp>
        <p:nvSpPr>
          <p:cNvPr id="30" name="object 30"/>
          <p:cNvSpPr txBox="1"/>
          <p:nvPr/>
        </p:nvSpPr>
        <p:spPr>
          <a:xfrm>
            <a:off x="943517" y="2472243"/>
            <a:ext cx="1904914" cy="681073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62092" rIns="0" bIns="0" rtlCol="0">
            <a:spAutoFit/>
          </a:bodyPr>
          <a:lstStyle/>
          <a:p>
            <a:pPr marL="80575" marR="77109" algn="ctr">
              <a:lnSpc>
                <a:spcPct val="102499"/>
              </a:lnSpc>
              <a:spcBef>
                <a:spcPts val="489"/>
              </a:spcBef>
            </a:pPr>
            <a:r>
              <a:rPr sz="1342" spc="-48" dirty="0">
                <a:latin typeface="Arial MT"/>
                <a:cs typeface="Arial MT"/>
              </a:rPr>
              <a:t>In</a:t>
            </a:r>
            <a:r>
              <a:rPr sz="1342" spc="-7" dirty="0">
                <a:latin typeface="Arial MT"/>
                <a:cs typeface="Arial MT"/>
              </a:rPr>
              <a:t> </a:t>
            </a:r>
            <a:r>
              <a:rPr sz="1342" spc="2" dirty="0">
                <a:latin typeface="Arial MT"/>
                <a:cs typeface="Arial MT"/>
              </a:rPr>
              <a:t>2022,</a:t>
            </a:r>
            <a:r>
              <a:rPr sz="1342" spc="-5" dirty="0">
                <a:latin typeface="Arial MT"/>
                <a:cs typeface="Arial MT"/>
              </a:rPr>
              <a:t> </a:t>
            </a:r>
            <a:r>
              <a:rPr sz="1342" spc="-14" dirty="0">
                <a:latin typeface="Arial MT"/>
                <a:cs typeface="Arial MT"/>
              </a:rPr>
              <a:t>the</a:t>
            </a:r>
            <a:r>
              <a:rPr sz="1342" spc="-5" dirty="0">
                <a:latin typeface="Arial MT"/>
                <a:cs typeface="Arial MT"/>
              </a:rPr>
              <a:t> </a:t>
            </a:r>
            <a:r>
              <a:rPr sz="1342" spc="2" dirty="0">
                <a:latin typeface="Arial MT"/>
                <a:cs typeface="Arial MT"/>
              </a:rPr>
              <a:t>32</a:t>
            </a:r>
            <a:r>
              <a:rPr sz="1342" spc="-5" dirty="0">
                <a:latin typeface="Arial MT"/>
                <a:cs typeface="Arial MT"/>
              </a:rPr>
              <a:t> </a:t>
            </a:r>
            <a:r>
              <a:rPr sz="1342" spc="-25" dirty="0">
                <a:latin typeface="Arial MT"/>
                <a:cs typeface="Arial MT"/>
              </a:rPr>
              <a:t>national </a:t>
            </a:r>
            <a:r>
              <a:rPr sz="1342" spc="-368" dirty="0">
                <a:latin typeface="Arial MT"/>
                <a:cs typeface="Arial MT"/>
              </a:rPr>
              <a:t> </a:t>
            </a:r>
            <a:r>
              <a:rPr sz="1342" spc="-16" dirty="0">
                <a:latin typeface="Arial MT"/>
                <a:cs typeface="Arial MT"/>
              </a:rPr>
              <a:t>teams</a:t>
            </a:r>
            <a:r>
              <a:rPr sz="1342" spc="-2" dirty="0">
                <a:latin typeface="Arial MT"/>
                <a:cs typeface="Arial MT"/>
              </a:rPr>
              <a:t> </a:t>
            </a:r>
            <a:r>
              <a:rPr sz="1342" spc="-30" dirty="0">
                <a:latin typeface="Arial MT"/>
                <a:cs typeface="Arial MT"/>
              </a:rPr>
              <a:t>involved</a:t>
            </a:r>
            <a:r>
              <a:rPr sz="1342" spc="-2" dirty="0">
                <a:latin typeface="Arial MT"/>
                <a:cs typeface="Arial MT"/>
              </a:rPr>
              <a:t> </a:t>
            </a:r>
            <a:r>
              <a:rPr sz="1342" spc="-36" dirty="0">
                <a:latin typeface="Arial MT"/>
                <a:cs typeface="Arial MT"/>
              </a:rPr>
              <a:t>in</a:t>
            </a:r>
            <a:r>
              <a:rPr sz="1342" dirty="0">
                <a:latin typeface="Arial MT"/>
                <a:cs typeface="Arial MT"/>
              </a:rPr>
              <a:t> </a:t>
            </a:r>
            <a:r>
              <a:rPr sz="1342" spc="-14" dirty="0">
                <a:latin typeface="Arial MT"/>
                <a:cs typeface="Arial MT"/>
              </a:rPr>
              <a:t>the </a:t>
            </a:r>
            <a:r>
              <a:rPr sz="1342" spc="-11" dirty="0">
                <a:latin typeface="Arial MT"/>
                <a:cs typeface="Arial MT"/>
              </a:rPr>
              <a:t> </a:t>
            </a:r>
            <a:r>
              <a:rPr sz="1342" spc="-9" dirty="0">
                <a:latin typeface="Arial MT"/>
                <a:cs typeface="Arial MT"/>
              </a:rPr>
              <a:t>tournament.</a:t>
            </a:r>
            <a:endParaRPr sz="1342">
              <a:latin typeface="Arial MT"/>
              <a:cs typeface="Arial MT"/>
            </a:endParaRPr>
          </a:p>
        </p:txBody>
      </p:sp>
      <p:pic>
        <p:nvPicPr>
          <p:cNvPr id="31" name="object 31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895895" y="1586787"/>
            <a:ext cx="2000109" cy="857190"/>
          </a:xfrm>
          <a:prstGeom prst="rect">
            <a:avLst/>
          </a:prstGeom>
        </p:spPr>
      </p:pic>
      <p:sp>
        <p:nvSpPr>
          <p:cNvPr id="32" name="object 32"/>
          <p:cNvSpPr txBox="1"/>
          <p:nvPr/>
        </p:nvSpPr>
        <p:spPr>
          <a:xfrm>
            <a:off x="943517" y="1610598"/>
            <a:ext cx="1904914" cy="57629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166925" rIns="0" bIns="0" rtlCol="0">
            <a:spAutoFit/>
          </a:bodyPr>
          <a:lstStyle/>
          <a:p>
            <a:pPr marL="51984" marR="48518" indent="105989">
              <a:lnSpc>
                <a:spcPct val="102499"/>
              </a:lnSpc>
              <a:spcBef>
                <a:spcPts val="1314"/>
              </a:spcBef>
            </a:pPr>
            <a:r>
              <a:rPr sz="1342" spc="-84" dirty="0">
                <a:latin typeface="Arial MT"/>
                <a:cs typeface="Arial MT"/>
              </a:rPr>
              <a:t>FI</a:t>
            </a:r>
            <a:r>
              <a:rPr sz="1342" spc="-171" dirty="0">
                <a:latin typeface="Arial MT"/>
                <a:cs typeface="Arial MT"/>
              </a:rPr>
              <a:t>F</a:t>
            </a:r>
            <a:r>
              <a:rPr sz="1342" spc="-45" dirty="0">
                <a:latin typeface="Arial MT"/>
                <a:cs typeface="Arial MT"/>
              </a:rPr>
              <a:t>A</a:t>
            </a:r>
            <a:r>
              <a:rPr sz="1342" spc="2" dirty="0">
                <a:latin typeface="Arial MT"/>
                <a:cs typeface="Arial MT"/>
              </a:rPr>
              <a:t> </a:t>
            </a:r>
            <a:r>
              <a:rPr sz="1342" spc="-68" dirty="0">
                <a:latin typeface="Arial MT"/>
                <a:cs typeface="Arial MT"/>
              </a:rPr>
              <a:t>W</a:t>
            </a:r>
            <a:r>
              <a:rPr sz="1342" spc="-11" dirty="0">
                <a:latin typeface="Arial MT"/>
                <a:cs typeface="Arial MT"/>
              </a:rPr>
              <a:t>orld</a:t>
            </a:r>
            <a:r>
              <a:rPr sz="1342" spc="2" dirty="0">
                <a:latin typeface="Arial MT"/>
                <a:cs typeface="Arial MT"/>
              </a:rPr>
              <a:t> </a:t>
            </a:r>
            <a:r>
              <a:rPr sz="1342" spc="-5" dirty="0">
                <a:latin typeface="Arial MT"/>
                <a:cs typeface="Arial MT"/>
              </a:rPr>
              <a:t>Cup</a:t>
            </a:r>
            <a:r>
              <a:rPr sz="1342" spc="2" dirty="0">
                <a:latin typeface="Arial MT"/>
                <a:cs typeface="Arial MT"/>
              </a:rPr>
              <a:t> 2026  </a:t>
            </a:r>
            <a:r>
              <a:rPr sz="1342" spc="-30" dirty="0">
                <a:latin typeface="Arial MT"/>
                <a:cs typeface="Arial MT"/>
              </a:rPr>
              <a:t>will</a:t>
            </a:r>
            <a:r>
              <a:rPr sz="1342" spc="-5" dirty="0">
                <a:latin typeface="Arial MT"/>
                <a:cs typeface="Arial MT"/>
              </a:rPr>
              <a:t> </a:t>
            </a:r>
            <a:r>
              <a:rPr sz="1342" spc="-14" dirty="0">
                <a:latin typeface="Arial MT"/>
                <a:cs typeface="Arial MT"/>
              </a:rPr>
              <a:t>expand</a:t>
            </a:r>
            <a:r>
              <a:rPr sz="1342" spc="-2" dirty="0">
                <a:latin typeface="Arial MT"/>
                <a:cs typeface="Arial MT"/>
              </a:rPr>
              <a:t> </a:t>
            </a:r>
            <a:r>
              <a:rPr sz="1342" spc="14" dirty="0">
                <a:latin typeface="Arial MT"/>
                <a:cs typeface="Arial MT"/>
              </a:rPr>
              <a:t>to</a:t>
            </a:r>
            <a:r>
              <a:rPr sz="1342" spc="-5" dirty="0">
                <a:latin typeface="Arial MT"/>
                <a:cs typeface="Arial MT"/>
              </a:rPr>
              <a:t> </a:t>
            </a:r>
            <a:r>
              <a:rPr sz="1342" spc="2" dirty="0">
                <a:latin typeface="Arial MT"/>
                <a:cs typeface="Arial MT"/>
              </a:rPr>
              <a:t>48</a:t>
            </a:r>
            <a:r>
              <a:rPr sz="1342" spc="-2" dirty="0">
                <a:latin typeface="Arial MT"/>
                <a:cs typeface="Arial MT"/>
              </a:rPr>
              <a:t> </a:t>
            </a:r>
            <a:r>
              <a:rPr sz="1342" spc="-14" dirty="0">
                <a:latin typeface="Arial MT"/>
                <a:cs typeface="Arial MT"/>
              </a:rPr>
              <a:t>teams.</a:t>
            </a:r>
            <a:endParaRPr sz="1342">
              <a:latin typeface="Arial MT"/>
              <a:cs typeface="Arial MT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4429390" y="4449122"/>
            <a:ext cx="1518502" cy="231835"/>
          </a:xfrm>
          <a:prstGeom prst="rect">
            <a:avLst/>
          </a:prstGeom>
        </p:spPr>
        <p:txBody>
          <a:bodyPr vert="horz" wrap="square" lIns="0" tIns="866" rIns="0" bIns="0" rtlCol="0">
            <a:spAutoFit/>
          </a:bodyPr>
          <a:lstStyle/>
          <a:p>
            <a:pPr marL="5776">
              <a:spcBef>
                <a:spcPts val="7"/>
              </a:spcBef>
            </a:pPr>
            <a:r>
              <a:rPr sz="1501" b="1" i="1" spc="-2" dirty="0">
                <a:solidFill>
                  <a:srgbClr val="CB297B"/>
                </a:solidFill>
              </a:rPr>
              <a:t>k</a:t>
            </a:r>
            <a:r>
              <a:rPr sz="1501" b="1" i="1" spc="-11" dirty="0">
                <a:solidFill>
                  <a:srgbClr val="CB297B"/>
                </a:solidFill>
              </a:rPr>
              <a:t> </a:t>
            </a:r>
            <a:r>
              <a:rPr sz="1501" spc="-36" dirty="0">
                <a:solidFill>
                  <a:srgbClr val="CB297B"/>
                </a:solidFill>
                <a:latin typeface="Arial MT"/>
                <a:cs typeface="Arial MT"/>
              </a:rPr>
              <a:t>retrieved</a:t>
            </a:r>
            <a:r>
              <a:rPr sz="1501" spc="-9" dirty="0">
                <a:solidFill>
                  <a:srgbClr val="CB297B"/>
                </a:solidFill>
                <a:latin typeface="Arial MT"/>
                <a:cs typeface="Arial MT"/>
              </a:rPr>
              <a:t> </a:t>
            </a:r>
            <a:r>
              <a:rPr sz="1501" spc="-16" dirty="0">
                <a:solidFill>
                  <a:srgbClr val="CB297B"/>
                </a:solidFill>
                <a:latin typeface="Arial MT"/>
                <a:cs typeface="Arial MT"/>
              </a:rPr>
              <a:t>chunks</a:t>
            </a:r>
            <a:endParaRPr sz="1501">
              <a:latin typeface="Arial MT"/>
              <a:cs typeface="Arial MT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859869" y="4511421"/>
            <a:ext cx="2072418" cy="389606"/>
          </a:xfrm>
          <a:prstGeom prst="rect">
            <a:avLst/>
          </a:prstGeom>
        </p:spPr>
        <p:txBody>
          <a:bodyPr vert="horz" wrap="square" lIns="0" tIns="1155" rIns="0" bIns="0" rtlCol="0">
            <a:spAutoFit/>
          </a:bodyPr>
          <a:lstStyle/>
          <a:p>
            <a:pPr algn="ctr">
              <a:spcBef>
                <a:spcPts val="9"/>
              </a:spcBef>
            </a:pPr>
            <a:r>
              <a:rPr sz="1342" spc="-2" dirty="0">
                <a:solidFill>
                  <a:srgbClr val="CB297B"/>
                </a:solidFill>
                <a:latin typeface="Arial MT"/>
                <a:cs typeface="Arial MT"/>
              </a:rPr>
              <a:t>13M</a:t>
            </a:r>
            <a:r>
              <a:rPr sz="1342" spc="-5" dirty="0">
                <a:solidFill>
                  <a:srgbClr val="CB297B"/>
                </a:solidFill>
                <a:latin typeface="Arial MT"/>
                <a:cs typeface="Arial MT"/>
              </a:rPr>
              <a:t> </a:t>
            </a:r>
            <a:r>
              <a:rPr sz="1342" spc="-9" dirty="0">
                <a:solidFill>
                  <a:srgbClr val="CB297B"/>
                </a:solidFill>
                <a:latin typeface="Arial MT"/>
                <a:cs typeface="Arial MT"/>
              </a:rPr>
              <a:t>chunks</a:t>
            </a:r>
            <a:r>
              <a:rPr sz="1342" spc="-2" dirty="0">
                <a:solidFill>
                  <a:srgbClr val="CB297B"/>
                </a:solidFill>
                <a:latin typeface="Arial MT"/>
                <a:cs typeface="Arial MT"/>
              </a:rPr>
              <a:t> </a:t>
            </a:r>
            <a:r>
              <a:rPr sz="1342" spc="-43" dirty="0">
                <a:solidFill>
                  <a:srgbClr val="CB297B"/>
                </a:solidFill>
                <a:latin typeface="Arial MT"/>
                <a:cs typeface="Arial MT"/>
              </a:rPr>
              <a:t>(passages)</a:t>
            </a:r>
            <a:endParaRPr sz="1342">
              <a:latin typeface="Arial MT"/>
              <a:cs typeface="Arial MT"/>
            </a:endParaRPr>
          </a:p>
          <a:p>
            <a:pPr algn="ctr">
              <a:spcBef>
                <a:spcPts val="48"/>
              </a:spcBef>
            </a:pPr>
            <a:r>
              <a:rPr sz="1182" spc="-30" dirty="0">
                <a:solidFill>
                  <a:srgbClr val="CB297B"/>
                </a:solidFill>
                <a:latin typeface="Arial MT"/>
                <a:cs typeface="Arial MT"/>
              </a:rPr>
              <a:t>(called</a:t>
            </a:r>
            <a:r>
              <a:rPr sz="1182" spc="5" dirty="0">
                <a:solidFill>
                  <a:srgbClr val="CB297B"/>
                </a:solidFill>
                <a:latin typeface="Arial MT"/>
                <a:cs typeface="Arial MT"/>
              </a:rPr>
              <a:t> </a:t>
            </a:r>
            <a:r>
              <a:rPr sz="1182" i="1" spc="2" dirty="0">
                <a:solidFill>
                  <a:srgbClr val="CB297B"/>
                </a:solidFill>
              </a:rPr>
              <a:t>documents</a:t>
            </a:r>
            <a:r>
              <a:rPr sz="1182" i="1" spc="5" dirty="0">
                <a:solidFill>
                  <a:srgbClr val="CB297B"/>
                </a:solidFill>
              </a:rPr>
              <a:t> </a:t>
            </a:r>
            <a:r>
              <a:rPr sz="1182" spc="-27" dirty="0">
                <a:solidFill>
                  <a:srgbClr val="CB297B"/>
                </a:solidFill>
                <a:latin typeface="Arial MT"/>
                <a:cs typeface="Arial MT"/>
              </a:rPr>
              <a:t>in</a:t>
            </a:r>
            <a:r>
              <a:rPr sz="1182" spc="5" dirty="0">
                <a:solidFill>
                  <a:srgbClr val="CB297B"/>
                </a:solidFill>
                <a:latin typeface="Arial MT"/>
                <a:cs typeface="Arial MT"/>
              </a:rPr>
              <a:t> </a:t>
            </a:r>
            <a:r>
              <a:rPr sz="1182" spc="-9" dirty="0">
                <a:solidFill>
                  <a:srgbClr val="CB297B"/>
                </a:solidFill>
                <a:latin typeface="Arial MT"/>
                <a:cs typeface="Arial MT"/>
              </a:rPr>
              <a:t>the</a:t>
            </a:r>
            <a:r>
              <a:rPr sz="1182" spc="5" dirty="0">
                <a:solidFill>
                  <a:srgbClr val="CB297B"/>
                </a:solidFill>
                <a:latin typeface="Arial MT"/>
                <a:cs typeface="Arial MT"/>
              </a:rPr>
              <a:t> </a:t>
            </a:r>
            <a:r>
              <a:rPr sz="1182" spc="-23" dirty="0">
                <a:solidFill>
                  <a:srgbClr val="CB297B"/>
                </a:solidFill>
                <a:latin typeface="Arial MT"/>
                <a:cs typeface="Arial MT"/>
              </a:rPr>
              <a:t>paper)</a:t>
            </a:r>
            <a:endParaRPr sz="1182">
              <a:latin typeface="Arial MT"/>
              <a:cs typeface="Arial MT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8733081" y="4820969"/>
            <a:ext cx="69889" cy="128976"/>
          </a:xfrm>
          <a:prstGeom prst="rect">
            <a:avLst/>
          </a:prstGeom>
        </p:spPr>
        <p:txBody>
          <a:bodyPr vert="horz" wrap="square" lIns="0" tIns="2888" rIns="0" bIns="0" rtlCol="0">
            <a:spAutoFit/>
          </a:bodyPr>
          <a:lstStyle/>
          <a:p>
            <a:pPr marL="5776">
              <a:spcBef>
                <a:spcPts val="23"/>
              </a:spcBef>
            </a:pPr>
            <a:r>
              <a:rPr sz="819" spc="2" dirty="0">
                <a:latin typeface="Arial MT"/>
                <a:cs typeface="Arial MT"/>
              </a:rPr>
              <a:t>7</a:t>
            </a:r>
            <a:endParaRPr sz="819">
              <a:latin typeface="Arial MT"/>
              <a:cs typeface="Arial MT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6211347" y="1329253"/>
            <a:ext cx="1020036" cy="253707"/>
          </a:xfrm>
          <a:prstGeom prst="rect">
            <a:avLst/>
          </a:prstGeom>
          <a:solidFill>
            <a:srgbClr val="00A2FF"/>
          </a:solidFill>
        </p:spPr>
        <p:txBody>
          <a:bodyPr vert="horz" wrap="square" lIns="0" tIns="22526" rIns="0" bIns="0" rtlCol="0">
            <a:spAutoFit/>
          </a:bodyPr>
          <a:lstStyle/>
          <a:p>
            <a:pPr marL="140933">
              <a:spcBef>
                <a:spcPts val="177"/>
              </a:spcBef>
            </a:pPr>
            <a:r>
              <a:rPr sz="1501" spc="30" dirty="0">
                <a:solidFill>
                  <a:srgbClr val="FFFFFF"/>
                </a:solidFill>
                <a:latin typeface="Arial MT"/>
                <a:cs typeface="Arial MT"/>
              </a:rPr>
              <a:t>Encoder</a:t>
            </a:r>
            <a:endParaRPr sz="1501">
              <a:latin typeface="Arial MT"/>
              <a:cs typeface="Arial MT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1532554" y="4296229"/>
            <a:ext cx="726906" cy="213238"/>
          </a:xfrm>
          <a:prstGeom prst="rect">
            <a:avLst/>
          </a:prstGeom>
        </p:spPr>
        <p:txBody>
          <a:bodyPr vert="horz" wrap="square" lIns="0" tIns="6642" rIns="0" bIns="0" rtlCol="0">
            <a:spAutoFit/>
          </a:bodyPr>
          <a:lstStyle/>
          <a:p>
            <a:pPr marL="5776">
              <a:spcBef>
                <a:spcPts val="52"/>
              </a:spcBef>
            </a:pPr>
            <a:r>
              <a:rPr sz="1342" spc="-23" dirty="0">
                <a:solidFill>
                  <a:srgbClr val="CB297B"/>
                </a:solidFill>
                <a:latin typeface="Arial MT"/>
                <a:cs typeface="Arial MT"/>
              </a:rPr>
              <a:t>Wikipedia</a:t>
            </a:r>
            <a:endParaRPr sz="1342">
              <a:latin typeface="Arial MT"/>
              <a:cs typeface="Arial MT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6725637" y="1743407"/>
            <a:ext cx="2152126" cy="419769"/>
          </a:xfrm>
          <a:prstGeom prst="rect">
            <a:avLst/>
          </a:prstGeom>
        </p:spPr>
        <p:txBody>
          <a:bodyPr vert="horz" wrap="square" lIns="0" tIns="6642" rIns="0" bIns="0" rtlCol="0">
            <a:spAutoFit/>
          </a:bodyPr>
          <a:lstStyle/>
          <a:p>
            <a:pPr marL="5776">
              <a:spcBef>
                <a:spcPts val="52"/>
              </a:spcBef>
            </a:pPr>
            <a:r>
              <a:rPr sz="1342" spc="-34" dirty="0">
                <a:solidFill>
                  <a:srgbClr val="CB297B"/>
                </a:solidFill>
                <a:latin typeface="Arial MT"/>
                <a:cs typeface="Arial MT"/>
              </a:rPr>
              <a:t>Fast</a:t>
            </a:r>
            <a:r>
              <a:rPr sz="1342" spc="-5" dirty="0">
                <a:solidFill>
                  <a:srgbClr val="CB297B"/>
                </a:solidFill>
                <a:latin typeface="Arial MT"/>
                <a:cs typeface="Arial MT"/>
              </a:rPr>
              <a:t> </a:t>
            </a:r>
            <a:r>
              <a:rPr sz="1342" spc="-30" dirty="0">
                <a:solidFill>
                  <a:srgbClr val="CB297B"/>
                </a:solidFill>
                <a:latin typeface="Arial MT"/>
                <a:cs typeface="Arial MT"/>
              </a:rPr>
              <a:t>nearest</a:t>
            </a:r>
            <a:r>
              <a:rPr sz="1342" spc="-2" dirty="0">
                <a:solidFill>
                  <a:srgbClr val="CB297B"/>
                </a:solidFill>
                <a:latin typeface="Arial MT"/>
                <a:cs typeface="Arial MT"/>
              </a:rPr>
              <a:t> </a:t>
            </a:r>
            <a:r>
              <a:rPr sz="1342" spc="-16" dirty="0">
                <a:solidFill>
                  <a:srgbClr val="CB297B"/>
                </a:solidFill>
                <a:latin typeface="Arial MT"/>
                <a:cs typeface="Arial MT"/>
              </a:rPr>
              <a:t>neighbor</a:t>
            </a:r>
            <a:r>
              <a:rPr sz="1342" spc="-2" dirty="0">
                <a:solidFill>
                  <a:srgbClr val="CB297B"/>
                </a:solidFill>
                <a:latin typeface="Arial MT"/>
                <a:cs typeface="Arial MT"/>
              </a:rPr>
              <a:t> </a:t>
            </a:r>
            <a:r>
              <a:rPr sz="1342" spc="-27" dirty="0">
                <a:solidFill>
                  <a:srgbClr val="CB297B"/>
                </a:solidFill>
                <a:latin typeface="Arial MT"/>
                <a:cs typeface="Arial MT"/>
              </a:rPr>
              <a:t>search</a:t>
            </a:r>
            <a:endParaRPr sz="1342">
              <a:latin typeface="Arial MT"/>
              <a:cs typeface="Arial MT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4634090" y="3189396"/>
            <a:ext cx="3035271" cy="1237918"/>
          </a:xfrm>
          <a:prstGeom prst="rect">
            <a:avLst/>
          </a:prstGeom>
        </p:spPr>
        <p:txBody>
          <a:bodyPr vert="horz" wrap="square" lIns="0" tIns="67579" rIns="0" bIns="0" rtlCol="0">
            <a:spAutoFit/>
          </a:bodyPr>
          <a:lstStyle/>
          <a:p>
            <a:pPr marL="199271" algn="ctr">
              <a:spcBef>
                <a:spcPts val="532"/>
              </a:spcBef>
            </a:pPr>
            <a:r>
              <a:rPr sz="1637" b="1" spc="5" dirty="0">
                <a:latin typeface="Times New Roman"/>
                <a:cs typeface="Times New Roman"/>
              </a:rPr>
              <a:t>z</a:t>
            </a:r>
            <a:r>
              <a:rPr sz="1637" b="1" spc="39" dirty="0">
                <a:latin typeface="Times New Roman"/>
                <a:cs typeface="Times New Roman"/>
              </a:rPr>
              <a:t> </a:t>
            </a:r>
            <a:r>
              <a:rPr sz="1637" spc="223" dirty="0">
                <a:latin typeface="Cambria"/>
                <a:cs typeface="Cambria"/>
              </a:rPr>
              <a:t>=</a:t>
            </a:r>
            <a:r>
              <a:rPr sz="1637" spc="89" dirty="0">
                <a:latin typeface="Cambria"/>
                <a:cs typeface="Cambria"/>
              </a:rPr>
              <a:t> </a:t>
            </a:r>
            <a:r>
              <a:rPr sz="1637" spc="-50" dirty="0">
                <a:latin typeface="Cambria"/>
                <a:cs typeface="Cambria"/>
              </a:rPr>
              <a:t>Encoder(</a:t>
            </a:r>
            <a:r>
              <a:rPr sz="1637" i="1" spc="-50" dirty="0">
                <a:latin typeface="Times New Roman"/>
                <a:cs typeface="Times New Roman"/>
              </a:rPr>
              <a:t>z</a:t>
            </a:r>
            <a:r>
              <a:rPr sz="1637" spc="-50" dirty="0">
                <a:latin typeface="Cambria"/>
                <a:cs typeface="Cambria"/>
              </a:rPr>
              <a:t>)</a:t>
            </a:r>
            <a:endParaRPr sz="1637">
              <a:latin typeface="Cambria"/>
              <a:cs typeface="Cambria"/>
            </a:endParaRPr>
          </a:p>
          <a:p>
            <a:pPr marL="199271" algn="ctr">
              <a:spcBef>
                <a:spcPts val="491"/>
              </a:spcBef>
            </a:pPr>
            <a:r>
              <a:rPr sz="1637" b="1" spc="5" dirty="0">
                <a:latin typeface="Times New Roman"/>
                <a:cs typeface="Times New Roman"/>
              </a:rPr>
              <a:t>x</a:t>
            </a:r>
            <a:r>
              <a:rPr sz="1637" b="1" spc="39" dirty="0">
                <a:latin typeface="Times New Roman"/>
                <a:cs typeface="Times New Roman"/>
              </a:rPr>
              <a:t> </a:t>
            </a:r>
            <a:r>
              <a:rPr sz="1637" spc="223" dirty="0">
                <a:latin typeface="Cambria"/>
                <a:cs typeface="Cambria"/>
              </a:rPr>
              <a:t>=</a:t>
            </a:r>
            <a:r>
              <a:rPr sz="1637" spc="89" dirty="0">
                <a:latin typeface="Cambria"/>
                <a:cs typeface="Cambria"/>
              </a:rPr>
              <a:t> </a:t>
            </a:r>
            <a:r>
              <a:rPr sz="1637" spc="-50" dirty="0">
                <a:latin typeface="Cambria"/>
                <a:cs typeface="Cambria"/>
              </a:rPr>
              <a:t>Encoder(</a:t>
            </a:r>
            <a:r>
              <a:rPr sz="1637" i="1" spc="-50" dirty="0">
                <a:latin typeface="Times New Roman"/>
                <a:cs typeface="Times New Roman"/>
              </a:rPr>
              <a:t>x</a:t>
            </a:r>
            <a:r>
              <a:rPr sz="1637" spc="-50" dirty="0">
                <a:latin typeface="Cambria"/>
                <a:cs typeface="Cambria"/>
              </a:rPr>
              <a:t>)</a:t>
            </a:r>
            <a:endParaRPr sz="1637">
              <a:latin typeface="Cambria"/>
              <a:cs typeface="Cambria"/>
            </a:endParaRPr>
          </a:p>
          <a:p>
            <a:pPr marL="17328">
              <a:spcBef>
                <a:spcPts val="2081"/>
              </a:spcBef>
              <a:tabLst>
                <a:tab pos="1049781" algn="l"/>
              </a:tabLst>
            </a:pPr>
            <a:r>
              <a:rPr sz="2160" i="1" spc="-73" dirty="0">
                <a:latin typeface="Times New Roman"/>
                <a:cs typeface="Times New Roman"/>
              </a:rPr>
              <a:t>z</a:t>
            </a:r>
            <a:r>
              <a:rPr sz="2319" spc="-126" baseline="-19607" dirty="0">
                <a:latin typeface="Cambria"/>
                <a:cs typeface="Cambria"/>
              </a:rPr>
              <a:t>1</a:t>
            </a:r>
            <a:r>
              <a:rPr sz="2160" spc="100" dirty="0">
                <a:latin typeface="Cambria"/>
                <a:cs typeface="Cambria"/>
              </a:rPr>
              <a:t>,</a:t>
            </a:r>
            <a:r>
              <a:rPr sz="2160" spc="-114" dirty="0">
                <a:latin typeface="Cambria"/>
                <a:cs typeface="Cambria"/>
              </a:rPr>
              <a:t> </a:t>
            </a:r>
            <a:r>
              <a:rPr sz="2160" spc="100" dirty="0">
                <a:latin typeface="Cambria"/>
                <a:cs typeface="Cambria"/>
              </a:rPr>
              <a:t>.</a:t>
            </a:r>
            <a:r>
              <a:rPr sz="2160" spc="-114" dirty="0">
                <a:latin typeface="Cambria"/>
                <a:cs typeface="Cambria"/>
              </a:rPr>
              <a:t> </a:t>
            </a:r>
            <a:r>
              <a:rPr sz="2160" spc="100" dirty="0">
                <a:latin typeface="Cambria"/>
                <a:cs typeface="Cambria"/>
              </a:rPr>
              <a:t>.</a:t>
            </a:r>
            <a:r>
              <a:rPr sz="2160" spc="-114" dirty="0">
                <a:latin typeface="Cambria"/>
                <a:cs typeface="Cambria"/>
              </a:rPr>
              <a:t> </a:t>
            </a:r>
            <a:r>
              <a:rPr sz="2160" spc="100" dirty="0">
                <a:latin typeface="Cambria"/>
                <a:cs typeface="Cambria"/>
              </a:rPr>
              <a:t>.</a:t>
            </a:r>
            <a:r>
              <a:rPr sz="2160" spc="-114" dirty="0">
                <a:latin typeface="Cambria"/>
                <a:cs typeface="Cambria"/>
              </a:rPr>
              <a:t> </a:t>
            </a:r>
            <a:r>
              <a:rPr sz="2160" spc="100" dirty="0">
                <a:latin typeface="Cambria"/>
                <a:cs typeface="Cambria"/>
              </a:rPr>
              <a:t>,</a:t>
            </a:r>
            <a:r>
              <a:rPr sz="2160" spc="-114" dirty="0">
                <a:latin typeface="Cambria"/>
                <a:cs typeface="Cambria"/>
              </a:rPr>
              <a:t> </a:t>
            </a:r>
            <a:r>
              <a:rPr sz="2160" i="1" spc="-73" dirty="0">
                <a:latin typeface="Times New Roman"/>
                <a:cs typeface="Times New Roman"/>
              </a:rPr>
              <a:t>z</a:t>
            </a:r>
            <a:r>
              <a:rPr sz="2319" i="1" spc="-3" baseline="-19607" dirty="0">
                <a:latin typeface="Times New Roman"/>
                <a:cs typeface="Times New Roman"/>
              </a:rPr>
              <a:t>k</a:t>
            </a:r>
            <a:r>
              <a:rPr sz="2319" i="1" baseline="-19607" dirty="0">
                <a:latin typeface="Times New Roman"/>
                <a:cs typeface="Times New Roman"/>
              </a:rPr>
              <a:t>	</a:t>
            </a:r>
            <a:r>
              <a:rPr sz="2160" spc="293" dirty="0">
                <a:latin typeface="Cambria"/>
                <a:cs typeface="Cambria"/>
              </a:rPr>
              <a:t>=</a:t>
            </a:r>
            <a:r>
              <a:rPr sz="2160" spc="127" dirty="0">
                <a:latin typeface="Cambria"/>
                <a:cs typeface="Cambria"/>
              </a:rPr>
              <a:t> </a:t>
            </a:r>
            <a:r>
              <a:rPr sz="2160" spc="-141" dirty="0">
                <a:latin typeface="Cambria"/>
                <a:cs typeface="Cambria"/>
              </a:rPr>
              <a:t>a</a:t>
            </a:r>
            <a:r>
              <a:rPr sz="2160" spc="-157" dirty="0">
                <a:latin typeface="Cambria"/>
                <a:cs typeface="Cambria"/>
              </a:rPr>
              <a:t>r</a:t>
            </a:r>
            <a:r>
              <a:rPr sz="2160" spc="18" dirty="0">
                <a:latin typeface="Cambria"/>
                <a:cs typeface="Cambria"/>
              </a:rPr>
              <a:t>g</a:t>
            </a:r>
            <a:r>
              <a:rPr sz="2160" spc="-23" dirty="0">
                <a:latin typeface="Cambria"/>
                <a:cs typeface="Cambria"/>
              </a:rPr>
              <a:t>T</a:t>
            </a:r>
            <a:r>
              <a:rPr sz="2160" spc="-89" dirty="0">
                <a:latin typeface="Cambria"/>
                <a:cs typeface="Cambria"/>
              </a:rPr>
              <a:t>op</a:t>
            </a:r>
            <a:r>
              <a:rPr sz="2160" spc="84" dirty="0">
                <a:latin typeface="Arial MT"/>
                <a:cs typeface="Arial MT"/>
              </a:rPr>
              <a:t>-</a:t>
            </a:r>
            <a:r>
              <a:rPr sz="2160" i="1" spc="5" dirty="0">
                <a:latin typeface="Times New Roman"/>
                <a:cs typeface="Times New Roman"/>
              </a:rPr>
              <a:t>k</a:t>
            </a:r>
            <a:r>
              <a:rPr sz="2160" i="1" spc="-177" dirty="0">
                <a:latin typeface="Times New Roman"/>
                <a:cs typeface="Times New Roman"/>
              </a:rPr>
              <a:t> </a:t>
            </a:r>
            <a:r>
              <a:rPr sz="2160" spc="-102" dirty="0">
                <a:latin typeface="Cambria"/>
                <a:cs typeface="Cambria"/>
              </a:rPr>
              <a:t>(</a:t>
            </a:r>
            <a:r>
              <a:rPr sz="2160" b="1" spc="7" dirty="0">
                <a:latin typeface="Times New Roman"/>
                <a:cs typeface="Times New Roman"/>
              </a:rPr>
              <a:t>x</a:t>
            </a:r>
            <a:r>
              <a:rPr sz="2160" b="1" spc="-57" dirty="0">
                <a:latin typeface="Times New Roman"/>
                <a:cs typeface="Times New Roman"/>
              </a:rPr>
              <a:t> </a:t>
            </a:r>
            <a:r>
              <a:rPr sz="2160" spc="-341" dirty="0">
                <a:latin typeface="Lucida Sans Unicode"/>
                <a:cs typeface="Lucida Sans Unicode"/>
              </a:rPr>
              <a:t>⋅</a:t>
            </a:r>
            <a:r>
              <a:rPr sz="2160" spc="-202" dirty="0">
                <a:latin typeface="Lucida Sans Unicode"/>
                <a:cs typeface="Lucida Sans Unicode"/>
              </a:rPr>
              <a:t> </a:t>
            </a:r>
            <a:r>
              <a:rPr sz="2160" b="1" spc="5" dirty="0">
                <a:latin typeface="Times New Roman"/>
                <a:cs typeface="Times New Roman"/>
              </a:rPr>
              <a:t>z</a:t>
            </a:r>
            <a:r>
              <a:rPr sz="2160" spc="-102" dirty="0">
                <a:latin typeface="Cambria"/>
                <a:cs typeface="Cambria"/>
              </a:rPr>
              <a:t>)</a:t>
            </a:r>
            <a:endParaRPr sz="2160">
              <a:latin typeface="Cambria"/>
              <a:cs typeface="Cambria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4276871" y="996283"/>
            <a:ext cx="4561571" cy="259219"/>
          </a:xfrm>
          <a:prstGeom prst="rect">
            <a:avLst/>
          </a:prstGeom>
        </p:spPr>
        <p:txBody>
          <a:bodyPr vert="horz" wrap="square" lIns="0" tIns="7220" rIns="0" bIns="0" rtlCol="0">
            <a:spAutoFit/>
          </a:bodyPr>
          <a:lstStyle/>
          <a:p>
            <a:pPr marL="5776">
              <a:spcBef>
                <a:spcPts val="57"/>
              </a:spcBef>
            </a:pPr>
            <a:r>
              <a:rPr sz="1637" b="1" i="1" spc="-55" dirty="0"/>
              <a:t>x</a:t>
            </a:r>
            <a:r>
              <a:rPr sz="1637" b="1" i="1" spc="-64" dirty="0"/>
              <a:t> </a:t>
            </a:r>
            <a:r>
              <a:rPr sz="1637" spc="32" dirty="0">
                <a:latin typeface="Arial MT"/>
                <a:cs typeface="Arial MT"/>
              </a:rPr>
              <a:t>=</a:t>
            </a:r>
            <a:r>
              <a:rPr sz="1637" spc="-32" dirty="0">
                <a:latin typeface="Arial MT"/>
                <a:cs typeface="Arial MT"/>
              </a:rPr>
              <a:t> </a:t>
            </a:r>
            <a:r>
              <a:rPr sz="1410" spc="-43" dirty="0">
                <a:latin typeface="Arial MT"/>
                <a:cs typeface="Arial MT"/>
              </a:rPr>
              <a:t>World</a:t>
            </a:r>
            <a:r>
              <a:rPr sz="1410" spc="-55" dirty="0">
                <a:latin typeface="Arial MT"/>
                <a:cs typeface="Arial MT"/>
              </a:rPr>
              <a:t> </a:t>
            </a:r>
            <a:r>
              <a:rPr sz="1410" spc="-20" dirty="0">
                <a:latin typeface="Arial MT"/>
                <a:cs typeface="Arial MT"/>
              </a:rPr>
              <a:t>Cup</a:t>
            </a:r>
            <a:r>
              <a:rPr sz="1410" spc="-52" dirty="0">
                <a:latin typeface="Arial MT"/>
                <a:cs typeface="Arial MT"/>
              </a:rPr>
              <a:t> </a:t>
            </a:r>
            <a:r>
              <a:rPr sz="1410" spc="-16" dirty="0">
                <a:latin typeface="Arial MT"/>
                <a:cs typeface="Arial MT"/>
              </a:rPr>
              <a:t>2022</a:t>
            </a:r>
            <a:r>
              <a:rPr sz="1410" spc="-55" dirty="0">
                <a:latin typeface="Arial MT"/>
                <a:cs typeface="Arial MT"/>
              </a:rPr>
              <a:t> </a:t>
            </a:r>
            <a:r>
              <a:rPr sz="1410" spc="-30" dirty="0">
                <a:latin typeface="Arial MT"/>
                <a:cs typeface="Arial MT"/>
              </a:rPr>
              <a:t>was</a:t>
            </a:r>
            <a:r>
              <a:rPr sz="1410" spc="-52" dirty="0">
                <a:latin typeface="Arial MT"/>
                <a:cs typeface="Arial MT"/>
              </a:rPr>
              <a:t> </a:t>
            </a:r>
            <a:r>
              <a:rPr sz="1410" spc="14" dirty="0">
                <a:latin typeface="Arial MT"/>
                <a:cs typeface="Arial MT"/>
              </a:rPr>
              <a:t>…</a:t>
            </a:r>
            <a:r>
              <a:rPr sz="1410" spc="-55" dirty="0">
                <a:latin typeface="Arial MT"/>
                <a:cs typeface="Arial MT"/>
              </a:rPr>
              <a:t> </a:t>
            </a:r>
            <a:r>
              <a:rPr sz="1410" spc="-32" dirty="0">
                <a:latin typeface="Arial MT"/>
                <a:cs typeface="Arial MT"/>
              </a:rPr>
              <a:t>the</a:t>
            </a:r>
            <a:r>
              <a:rPr sz="1410" spc="-55" dirty="0">
                <a:latin typeface="Arial MT"/>
                <a:cs typeface="Arial MT"/>
              </a:rPr>
              <a:t> </a:t>
            </a:r>
            <a:r>
              <a:rPr sz="1410" spc="-57" dirty="0">
                <a:latin typeface="Arial MT"/>
                <a:cs typeface="Arial MT"/>
              </a:rPr>
              <a:t>increase</a:t>
            </a:r>
            <a:r>
              <a:rPr sz="1410" spc="-52" dirty="0">
                <a:latin typeface="Arial MT"/>
                <a:cs typeface="Arial MT"/>
              </a:rPr>
              <a:t> </a:t>
            </a:r>
            <a:r>
              <a:rPr sz="1410" spc="2" dirty="0">
                <a:latin typeface="Arial MT"/>
                <a:cs typeface="Arial MT"/>
              </a:rPr>
              <a:t>to</a:t>
            </a:r>
            <a:r>
              <a:rPr sz="1410" spc="-55" dirty="0">
                <a:latin typeface="Arial MT"/>
                <a:cs typeface="Arial MT"/>
              </a:rPr>
              <a:t> </a:t>
            </a:r>
            <a:r>
              <a:rPr sz="1410" spc="-59" dirty="0">
                <a:latin typeface="Arial MT"/>
                <a:cs typeface="Arial MT"/>
              </a:rPr>
              <a:t>[MASK]</a:t>
            </a:r>
            <a:r>
              <a:rPr sz="1410" spc="-52" dirty="0">
                <a:latin typeface="Arial MT"/>
                <a:cs typeface="Arial MT"/>
              </a:rPr>
              <a:t> </a:t>
            </a:r>
            <a:r>
              <a:rPr sz="1410" spc="-50" dirty="0">
                <a:latin typeface="Arial MT"/>
                <a:cs typeface="Arial MT"/>
              </a:rPr>
              <a:t>in</a:t>
            </a:r>
            <a:r>
              <a:rPr sz="1410" spc="-55" dirty="0">
                <a:latin typeface="Arial MT"/>
                <a:cs typeface="Arial MT"/>
              </a:rPr>
              <a:t> </a:t>
            </a:r>
            <a:r>
              <a:rPr sz="1410" spc="-18" dirty="0">
                <a:latin typeface="Arial MT"/>
                <a:cs typeface="Arial MT"/>
              </a:rPr>
              <a:t>2026.</a:t>
            </a:r>
            <a:endParaRPr sz="1410">
              <a:latin typeface="Arial MT"/>
              <a:cs typeface="Arial MT"/>
            </a:endParaRPr>
          </a:p>
        </p:txBody>
      </p:sp>
      <p:sp>
        <p:nvSpPr>
          <p:cNvPr id="43" name="Title 42">
            <a:extLst>
              <a:ext uri="{FF2B5EF4-FFF2-40B4-BE49-F238E27FC236}">
                <a16:creationId xmlns:a16="http://schemas.microsoft.com/office/drawing/2014/main" id="{EDBAE4FF-8DAF-3547-B1D5-BE7237D9DF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Retrieval-Augmented LM</a:t>
            </a:r>
          </a:p>
        </p:txBody>
      </p:sp>
      <p:sp>
        <p:nvSpPr>
          <p:cNvPr id="44" name="Google Shape;138;g1501cc781cf_0_0">
            <a:extLst>
              <a:ext uri="{FF2B5EF4-FFF2-40B4-BE49-F238E27FC236}">
                <a16:creationId xmlns:a16="http://schemas.microsoft.com/office/drawing/2014/main" id="{A930DB3B-A306-D991-ECA5-FD81ED8F8478}"/>
              </a:ext>
            </a:extLst>
          </p:cNvPr>
          <p:cNvSpPr txBox="1"/>
          <p:nvPr/>
        </p:nvSpPr>
        <p:spPr>
          <a:xfrm>
            <a:off x="2903308" y="4893119"/>
            <a:ext cx="3498234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[</a:t>
            </a: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Slides: </a:t>
            </a:r>
            <a:r>
              <a:rPr lang="en-US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Akari</a:t>
            </a: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 </a:t>
            </a:r>
            <a:r>
              <a:rPr lang="en-US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Asai</a:t>
            </a: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, </a:t>
            </a:r>
            <a:r>
              <a:rPr lang="en-US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Sewon</a:t>
            </a: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 Min, </a:t>
            </a:r>
            <a:r>
              <a:rPr lang="en-US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Zexuan</a:t>
            </a: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 Zhong, </a:t>
            </a:r>
            <a:r>
              <a:rPr lang="en-US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Danqi</a:t>
            </a: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 Chen</a:t>
            </a:r>
            <a:r>
              <a:rPr lang="en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]</a:t>
            </a:r>
            <a:endParaRPr sz="900" dirty="0">
              <a:solidFill>
                <a:schemeClr val="tx1">
                  <a:lumMod val="65000"/>
                  <a:lumOff val="35000"/>
                </a:schemeClr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3895155" y="1391712"/>
            <a:ext cx="1201113" cy="299979"/>
          </a:xfrm>
          <a:prstGeom prst="rect">
            <a:avLst/>
          </a:prstGeom>
          <a:solidFill>
            <a:srgbClr val="00A2FF"/>
          </a:solidFill>
        </p:spPr>
        <p:txBody>
          <a:bodyPr vert="horz" wrap="square" lIns="0" tIns="23393" rIns="0" bIns="0" rtlCol="0">
            <a:spAutoFit/>
          </a:bodyPr>
          <a:lstStyle/>
          <a:p>
            <a:pPr algn="ctr">
              <a:spcBef>
                <a:spcPts val="184"/>
              </a:spcBef>
            </a:pPr>
            <a:r>
              <a:rPr sz="1796" spc="68" dirty="0">
                <a:solidFill>
                  <a:srgbClr val="FFFFFF"/>
                </a:solidFill>
                <a:latin typeface="Arial MT"/>
                <a:cs typeface="Arial MT"/>
              </a:rPr>
              <a:t>LM</a:t>
            </a:r>
            <a:endParaRPr sz="1796">
              <a:latin typeface="Arial MT"/>
              <a:cs typeface="Arial MT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439774" y="1477782"/>
            <a:ext cx="340098" cy="173279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5620729" y="1375972"/>
            <a:ext cx="930509" cy="823960"/>
          </a:xfrm>
          <a:prstGeom prst="rect">
            <a:avLst/>
          </a:prstGeom>
        </p:spPr>
        <p:txBody>
          <a:bodyPr vert="horz" wrap="square" lIns="0" tIns="7509" rIns="0" bIns="0" rtlCol="0">
            <a:spAutoFit/>
          </a:bodyPr>
          <a:lstStyle/>
          <a:p>
            <a:pPr marL="17328">
              <a:spcBef>
                <a:spcPts val="59"/>
              </a:spcBef>
            </a:pPr>
            <a:r>
              <a:rPr sz="1819" i="1" spc="7" dirty="0">
                <a:latin typeface="Times New Roman"/>
                <a:cs typeface="Times New Roman"/>
              </a:rPr>
              <a:t>P</a:t>
            </a:r>
            <a:r>
              <a:rPr sz="1819" spc="-59" dirty="0">
                <a:latin typeface="Cambria"/>
                <a:cs typeface="Cambria"/>
              </a:rPr>
              <a:t>(</a:t>
            </a:r>
            <a:r>
              <a:rPr sz="1819" i="1" spc="5" dirty="0">
                <a:latin typeface="Times New Roman"/>
                <a:cs typeface="Times New Roman"/>
              </a:rPr>
              <a:t>y</a:t>
            </a:r>
            <a:r>
              <a:rPr sz="1819" i="1" spc="-252" dirty="0">
                <a:latin typeface="Times New Roman"/>
                <a:cs typeface="Times New Roman"/>
              </a:rPr>
              <a:t> </a:t>
            </a:r>
            <a:r>
              <a:rPr sz="1819" spc="9" dirty="0">
                <a:latin typeface="Cambria"/>
                <a:cs typeface="Cambria"/>
              </a:rPr>
              <a:t>|</a:t>
            </a:r>
            <a:r>
              <a:rPr sz="1819" spc="-197" dirty="0">
                <a:latin typeface="Cambria"/>
                <a:cs typeface="Cambria"/>
              </a:rPr>
              <a:t> </a:t>
            </a:r>
            <a:r>
              <a:rPr sz="1819" i="1" spc="5" dirty="0">
                <a:latin typeface="Times New Roman"/>
                <a:cs typeface="Times New Roman"/>
              </a:rPr>
              <a:t>x</a:t>
            </a:r>
            <a:r>
              <a:rPr sz="1819" spc="84" dirty="0">
                <a:latin typeface="Cambria"/>
                <a:cs typeface="Cambria"/>
              </a:rPr>
              <a:t>,</a:t>
            </a:r>
            <a:r>
              <a:rPr sz="1819" spc="-96" dirty="0">
                <a:latin typeface="Cambria"/>
                <a:cs typeface="Cambria"/>
              </a:rPr>
              <a:t> </a:t>
            </a:r>
            <a:r>
              <a:rPr sz="1819" i="1" spc="-61" dirty="0">
                <a:latin typeface="Times New Roman"/>
                <a:cs typeface="Times New Roman"/>
              </a:rPr>
              <a:t>z</a:t>
            </a:r>
            <a:r>
              <a:rPr sz="1944" spc="-102" baseline="-19493" dirty="0">
                <a:latin typeface="Cambria"/>
                <a:cs typeface="Cambria"/>
              </a:rPr>
              <a:t>1</a:t>
            </a:r>
            <a:r>
              <a:rPr sz="1819" spc="-86" dirty="0">
                <a:latin typeface="Cambria"/>
                <a:cs typeface="Cambria"/>
              </a:rPr>
              <a:t>)</a:t>
            </a:r>
            <a:endParaRPr sz="1819" dirty="0">
              <a:latin typeface="Cambria"/>
              <a:cs typeface="Cambria"/>
            </a:endParaRPr>
          </a:p>
          <a:p>
            <a:pPr marL="17328">
              <a:spcBef>
                <a:spcPts val="1985"/>
              </a:spcBef>
            </a:pPr>
            <a:r>
              <a:rPr sz="1819" i="1" spc="7" dirty="0">
                <a:latin typeface="Times New Roman"/>
                <a:cs typeface="Times New Roman"/>
              </a:rPr>
              <a:t>P</a:t>
            </a:r>
            <a:r>
              <a:rPr sz="1819" spc="-59" dirty="0">
                <a:latin typeface="Cambria"/>
                <a:cs typeface="Cambria"/>
              </a:rPr>
              <a:t>(</a:t>
            </a:r>
            <a:r>
              <a:rPr sz="1819" i="1" spc="5" dirty="0">
                <a:latin typeface="Times New Roman"/>
                <a:cs typeface="Times New Roman"/>
              </a:rPr>
              <a:t>y</a:t>
            </a:r>
            <a:r>
              <a:rPr sz="1819" i="1" spc="-252" dirty="0">
                <a:latin typeface="Times New Roman"/>
                <a:cs typeface="Times New Roman"/>
              </a:rPr>
              <a:t> </a:t>
            </a:r>
            <a:r>
              <a:rPr sz="1819" spc="9" dirty="0">
                <a:latin typeface="Cambria"/>
                <a:cs typeface="Cambria"/>
              </a:rPr>
              <a:t>|</a:t>
            </a:r>
            <a:r>
              <a:rPr sz="1819" spc="-197" dirty="0">
                <a:latin typeface="Cambria"/>
                <a:cs typeface="Cambria"/>
              </a:rPr>
              <a:t> </a:t>
            </a:r>
            <a:r>
              <a:rPr sz="1819" i="1" spc="5" dirty="0">
                <a:latin typeface="Times New Roman"/>
                <a:cs typeface="Times New Roman"/>
              </a:rPr>
              <a:t>x</a:t>
            </a:r>
            <a:r>
              <a:rPr sz="1819" spc="84" dirty="0">
                <a:latin typeface="Cambria"/>
                <a:cs typeface="Cambria"/>
              </a:rPr>
              <a:t>,</a:t>
            </a:r>
            <a:r>
              <a:rPr sz="1819" spc="-96" dirty="0">
                <a:latin typeface="Cambria"/>
                <a:cs typeface="Cambria"/>
              </a:rPr>
              <a:t> </a:t>
            </a:r>
            <a:r>
              <a:rPr sz="1819" i="1" spc="-61" dirty="0">
                <a:latin typeface="Times New Roman"/>
                <a:cs typeface="Times New Roman"/>
              </a:rPr>
              <a:t>z</a:t>
            </a:r>
            <a:r>
              <a:rPr sz="1944" spc="-102" baseline="-19493" dirty="0">
                <a:latin typeface="Cambria"/>
                <a:cs typeface="Cambria"/>
              </a:rPr>
              <a:t>2</a:t>
            </a:r>
            <a:r>
              <a:rPr sz="1819" spc="-86" dirty="0">
                <a:latin typeface="Cambria"/>
                <a:cs typeface="Cambria"/>
              </a:rPr>
              <a:t>)</a:t>
            </a:r>
            <a:endParaRPr sz="1819" dirty="0">
              <a:latin typeface="Cambria"/>
              <a:cs typeface="Cambria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233058" y="1446197"/>
            <a:ext cx="340096" cy="173279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3895154" y="2650992"/>
            <a:ext cx="1201113" cy="299979"/>
          </a:xfrm>
          <a:prstGeom prst="rect">
            <a:avLst/>
          </a:prstGeom>
          <a:solidFill>
            <a:srgbClr val="00A2FF"/>
          </a:solidFill>
        </p:spPr>
        <p:txBody>
          <a:bodyPr vert="horz" wrap="square" lIns="0" tIns="23393" rIns="0" bIns="0" rtlCol="0">
            <a:spAutoFit/>
          </a:bodyPr>
          <a:lstStyle/>
          <a:p>
            <a:pPr algn="ctr">
              <a:spcBef>
                <a:spcPts val="184"/>
              </a:spcBef>
            </a:pPr>
            <a:r>
              <a:rPr sz="1796" spc="68" dirty="0">
                <a:solidFill>
                  <a:srgbClr val="FFFFFF"/>
                </a:solidFill>
                <a:latin typeface="Arial MT"/>
                <a:cs typeface="Arial MT"/>
              </a:rPr>
              <a:t>LM</a:t>
            </a:r>
            <a:endParaRPr sz="1796">
              <a:latin typeface="Arial MT"/>
              <a:cs typeface="Arial MT"/>
            </a:endParaRPr>
          </a:p>
        </p:txBody>
      </p:sp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439773" y="2737062"/>
            <a:ext cx="340099" cy="173279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5624949" y="2634342"/>
            <a:ext cx="922133" cy="287531"/>
          </a:xfrm>
          <a:prstGeom prst="rect">
            <a:avLst/>
          </a:prstGeom>
        </p:spPr>
        <p:txBody>
          <a:bodyPr vert="horz" wrap="square" lIns="0" tIns="7509" rIns="0" bIns="0" rtlCol="0">
            <a:spAutoFit/>
          </a:bodyPr>
          <a:lstStyle/>
          <a:p>
            <a:pPr marL="17328">
              <a:spcBef>
                <a:spcPts val="59"/>
              </a:spcBef>
            </a:pPr>
            <a:r>
              <a:rPr sz="1819" i="1" spc="7" dirty="0">
                <a:latin typeface="Times New Roman"/>
                <a:cs typeface="Times New Roman"/>
              </a:rPr>
              <a:t>P</a:t>
            </a:r>
            <a:r>
              <a:rPr sz="1819" spc="-59" dirty="0">
                <a:latin typeface="Cambria"/>
                <a:cs typeface="Cambria"/>
              </a:rPr>
              <a:t>(</a:t>
            </a:r>
            <a:r>
              <a:rPr sz="1819" i="1" spc="5" dirty="0">
                <a:latin typeface="Times New Roman"/>
                <a:cs typeface="Times New Roman"/>
              </a:rPr>
              <a:t>y</a:t>
            </a:r>
            <a:r>
              <a:rPr sz="1819" i="1" spc="-252" dirty="0">
                <a:latin typeface="Times New Roman"/>
                <a:cs typeface="Times New Roman"/>
              </a:rPr>
              <a:t> </a:t>
            </a:r>
            <a:r>
              <a:rPr sz="1819" spc="9" dirty="0">
                <a:latin typeface="Cambria"/>
                <a:cs typeface="Cambria"/>
              </a:rPr>
              <a:t>|</a:t>
            </a:r>
            <a:r>
              <a:rPr sz="1819" spc="-197" dirty="0">
                <a:latin typeface="Cambria"/>
                <a:cs typeface="Cambria"/>
              </a:rPr>
              <a:t> </a:t>
            </a:r>
            <a:r>
              <a:rPr sz="1819" i="1" spc="5" dirty="0">
                <a:latin typeface="Times New Roman"/>
                <a:cs typeface="Times New Roman"/>
              </a:rPr>
              <a:t>x</a:t>
            </a:r>
            <a:r>
              <a:rPr sz="1819" spc="84" dirty="0">
                <a:latin typeface="Cambria"/>
                <a:cs typeface="Cambria"/>
              </a:rPr>
              <a:t>,</a:t>
            </a:r>
            <a:r>
              <a:rPr sz="1819" spc="-96" dirty="0">
                <a:latin typeface="Cambria"/>
                <a:cs typeface="Cambria"/>
              </a:rPr>
              <a:t> </a:t>
            </a:r>
            <a:r>
              <a:rPr sz="1819" i="1" spc="-61" dirty="0">
                <a:latin typeface="Times New Roman"/>
                <a:cs typeface="Times New Roman"/>
              </a:rPr>
              <a:t>z</a:t>
            </a:r>
            <a:r>
              <a:rPr sz="1944" i="1" spc="10" baseline="-19493" dirty="0">
                <a:latin typeface="Times New Roman"/>
                <a:cs typeface="Times New Roman"/>
              </a:rPr>
              <a:t>k</a:t>
            </a:r>
            <a:r>
              <a:rPr sz="1819" spc="-86" dirty="0">
                <a:latin typeface="Cambria"/>
                <a:cs typeface="Cambria"/>
              </a:rPr>
              <a:t>)</a:t>
            </a:r>
            <a:endParaRPr sz="1819">
              <a:latin typeface="Cambria"/>
              <a:cs typeface="Cambria"/>
            </a:endParaRPr>
          </a:p>
        </p:txBody>
      </p:sp>
      <p:pic>
        <p:nvPicPr>
          <p:cNvPr id="12" name="object 1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233056" y="2705477"/>
            <a:ext cx="340098" cy="173279"/>
          </a:xfrm>
          <a:prstGeom prst="rect">
            <a:avLst/>
          </a:prstGeom>
        </p:spPr>
      </p:pic>
      <p:sp>
        <p:nvSpPr>
          <p:cNvPr id="13" name="object 13"/>
          <p:cNvSpPr txBox="1"/>
          <p:nvPr/>
        </p:nvSpPr>
        <p:spPr>
          <a:xfrm>
            <a:off x="3895154" y="1921043"/>
            <a:ext cx="1201113" cy="299979"/>
          </a:xfrm>
          <a:prstGeom prst="rect">
            <a:avLst/>
          </a:prstGeom>
          <a:solidFill>
            <a:srgbClr val="00A2FF"/>
          </a:solidFill>
        </p:spPr>
        <p:txBody>
          <a:bodyPr vert="horz" wrap="square" lIns="0" tIns="23393" rIns="0" bIns="0" rtlCol="0">
            <a:spAutoFit/>
          </a:bodyPr>
          <a:lstStyle/>
          <a:p>
            <a:pPr algn="ctr">
              <a:spcBef>
                <a:spcPts val="184"/>
              </a:spcBef>
            </a:pPr>
            <a:r>
              <a:rPr sz="1796" spc="68" dirty="0">
                <a:solidFill>
                  <a:srgbClr val="FFFFFF"/>
                </a:solidFill>
                <a:latin typeface="Arial MT"/>
                <a:cs typeface="Arial MT"/>
              </a:rPr>
              <a:t>LM</a:t>
            </a:r>
            <a:endParaRPr sz="1796">
              <a:latin typeface="Arial MT"/>
              <a:cs typeface="Arial MT"/>
            </a:endParaRPr>
          </a:p>
        </p:txBody>
      </p:sp>
      <p:pic>
        <p:nvPicPr>
          <p:cNvPr id="14" name="object 14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439773" y="2007113"/>
            <a:ext cx="340099" cy="173279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233056" y="1975528"/>
            <a:ext cx="340098" cy="173279"/>
          </a:xfrm>
          <a:prstGeom prst="rect">
            <a:avLst/>
          </a:prstGeom>
        </p:spPr>
      </p:pic>
      <p:sp>
        <p:nvSpPr>
          <p:cNvPr id="16" name="object 16"/>
          <p:cNvSpPr txBox="1"/>
          <p:nvPr/>
        </p:nvSpPr>
        <p:spPr>
          <a:xfrm>
            <a:off x="4279091" y="2310589"/>
            <a:ext cx="276358" cy="240280"/>
          </a:xfrm>
          <a:prstGeom prst="rect">
            <a:avLst/>
          </a:prstGeom>
        </p:spPr>
        <p:txBody>
          <a:bodyPr vert="vert270" wrap="square" lIns="0" tIns="289" rIns="0" bIns="0" rtlCol="0">
            <a:spAutoFit/>
          </a:bodyPr>
          <a:lstStyle/>
          <a:p>
            <a:pPr marL="5776">
              <a:spcBef>
                <a:spcPts val="2"/>
              </a:spcBef>
            </a:pPr>
            <a:r>
              <a:rPr sz="1796" b="1" dirty="0"/>
              <a:t>…</a:t>
            </a:r>
            <a:endParaRPr sz="1796"/>
          </a:p>
        </p:txBody>
      </p:sp>
      <p:sp>
        <p:nvSpPr>
          <p:cNvPr id="17" name="object 17"/>
          <p:cNvSpPr txBox="1"/>
          <p:nvPr/>
        </p:nvSpPr>
        <p:spPr>
          <a:xfrm>
            <a:off x="8733081" y="4820969"/>
            <a:ext cx="69889" cy="128976"/>
          </a:xfrm>
          <a:prstGeom prst="rect">
            <a:avLst/>
          </a:prstGeom>
        </p:spPr>
        <p:txBody>
          <a:bodyPr vert="horz" wrap="square" lIns="0" tIns="2888" rIns="0" bIns="0" rtlCol="0">
            <a:spAutoFit/>
          </a:bodyPr>
          <a:lstStyle/>
          <a:p>
            <a:pPr marL="5776">
              <a:spcBef>
                <a:spcPts val="23"/>
              </a:spcBef>
            </a:pPr>
            <a:r>
              <a:rPr sz="819" spc="2" dirty="0">
                <a:latin typeface="Arial MT"/>
                <a:cs typeface="Arial MT"/>
              </a:rPr>
              <a:t>8</a:t>
            </a:r>
            <a:endParaRPr sz="819">
              <a:latin typeface="Arial MT"/>
              <a:cs typeface="Arial MT"/>
            </a:endParaRPr>
          </a:p>
        </p:txBody>
      </p:sp>
      <p:sp>
        <p:nvSpPr>
          <p:cNvPr id="20" name="Title 19">
            <a:extLst>
              <a:ext uri="{FF2B5EF4-FFF2-40B4-BE49-F238E27FC236}">
                <a16:creationId xmlns:a16="http://schemas.microsoft.com/office/drawing/2014/main" id="{67771919-804A-B4F3-2A14-E2A10956B0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Retrieval-Augmented LM</a:t>
            </a:r>
          </a:p>
        </p:txBody>
      </p:sp>
      <p:sp>
        <p:nvSpPr>
          <p:cNvPr id="21" name="object 3">
            <a:extLst>
              <a:ext uri="{FF2B5EF4-FFF2-40B4-BE49-F238E27FC236}">
                <a16:creationId xmlns:a16="http://schemas.microsoft.com/office/drawing/2014/main" id="{3BA42A0B-4E61-CD4D-AFCC-673D1B511400}"/>
              </a:ext>
            </a:extLst>
          </p:cNvPr>
          <p:cNvSpPr txBox="1"/>
          <p:nvPr/>
        </p:nvSpPr>
        <p:spPr>
          <a:xfrm>
            <a:off x="2493805" y="1439980"/>
            <a:ext cx="651731" cy="725728"/>
          </a:xfrm>
          <a:prstGeom prst="rect">
            <a:avLst/>
          </a:prstGeom>
        </p:spPr>
        <p:txBody>
          <a:bodyPr vert="horz" wrap="square" lIns="0" tIns="7509" rIns="0" bIns="0" rtlCol="0">
            <a:spAutoFit/>
          </a:bodyPr>
          <a:lstStyle/>
          <a:p>
            <a:pPr marL="17328">
              <a:spcBef>
                <a:spcPts val="59"/>
              </a:spcBef>
            </a:pPr>
            <a:r>
              <a:rPr lang="en-US" sz="1500" i="1" spc="5" dirty="0">
                <a:latin typeface="Times New Roman"/>
                <a:cs typeface="Times New Roman"/>
              </a:rPr>
              <a:t>x +</a:t>
            </a:r>
            <a:r>
              <a:rPr sz="1500" spc="-18" dirty="0">
                <a:latin typeface="Arial MT"/>
                <a:cs typeface="Arial MT"/>
              </a:rPr>
              <a:t> </a:t>
            </a:r>
            <a:r>
              <a:rPr sz="1500" i="1" spc="-66" dirty="0">
                <a:latin typeface="Times New Roman"/>
                <a:cs typeface="Times New Roman"/>
              </a:rPr>
              <a:t>z</a:t>
            </a:r>
            <a:r>
              <a:rPr sz="1500" spc="-99" baseline="-19493" dirty="0">
                <a:latin typeface="Cambria"/>
                <a:cs typeface="Cambria"/>
              </a:rPr>
              <a:t>1</a:t>
            </a:r>
            <a:endParaRPr lang="en-US" sz="1500" dirty="0">
              <a:latin typeface="Arial MT"/>
              <a:cs typeface="Arial MT"/>
            </a:endParaRPr>
          </a:p>
          <a:p>
            <a:pPr marL="17328">
              <a:spcBef>
                <a:spcPts val="1985"/>
              </a:spcBef>
            </a:pPr>
            <a:r>
              <a:rPr lang="en-US" sz="1500" i="1" spc="5" dirty="0">
                <a:latin typeface="Times New Roman"/>
                <a:cs typeface="Times New Roman"/>
              </a:rPr>
              <a:t>x +</a:t>
            </a:r>
            <a:r>
              <a:rPr lang="en-US" sz="1500" spc="-18" dirty="0">
                <a:latin typeface="Arial MT"/>
                <a:cs typeface="Arial MT"/>
              </a:rPr>
              <a:t> </a:t>
            </a:r>
            <a:r>
              <a:rPr lang="en-US" sz="1500" i="1" spc="-66" dirty="0">
                <a:latin typeface="Times New Roman"/>
                <a:cs typeface="Times New Roman"/>
              </a:rPr>
              <a:t>z</a:t>
            </a:r>
            <a:r>
              <a:rPr lang="en-US" sz="1500" spc="-99" baseline="-19493" dirty="0">
                <a:latin typeface="Cambria"/>
                <a:cs typeface="Cambria"/>
              </a:rPr>
              <a:t>2</a:t>
            </a:r>
            <a:endParaRPr lang="en-US" sz="1500" dirty="0">
              <a:latin typeface="Arial MT"/>
              <a:cs typeface="Arial MT"/>
            </a:endParaRPr>
          </a:p>
        </p:txBody>
      </p:sp>
      <p:sp>
        <p:nvSpPr>
          <p:cNvPr id="22" name="object 8">
            <a:extLst>
              <a:ext uri="{FF2B5EF4-FFF2-40B4-BE49-F238E27FC236}">
                <a16:creationId xmlns:a16="http://schemas.microsoft.com/office/drawing/2014/main" id="{25F35FF8-DE89-5F56-3253-1BFFE5E29BEF}"/>
              </a:ext>
            </a:extLst>
          </p:cNvPr>
          <p:cNvSpPr txBox="1"/>
          <p:nvPr/>
        </p:nvSpPr>
        <p:spPr>
          <a:xfrm>
            <a:off x="2498434" y="2698350"/>
            <a:ext cx="647310" cy="238415"/>
          </a:xfrm>
          <a:prstGeom prst="rect">
            <a:avLst/>
          </a:prstGeom>
        </p:spPr>
        <p:txBody>
          <a:bodyPr vert="horz" wrap="square" lIns="0" tIns="7509" rIns="0" bIns="0" rtlCol="0">
            <a:spAutoFit/>
          </a:bodyPr>
          <a:lstStyle/>
          <a:p>
            <a:pPr marL="17328">
              <a:spcBef>
                <a:spcPts val="59"/>
              </a:spcBef>
            </a:pPr>
            <a:r>
              <a:rPr lang="en-US" sz="1500" i="1" spc="5" dirty="0">
                <a:latin typeface="Times New Roman"/>
                <a:cs typeface="Times New Roman"/>
              </a:rPr>
              <a:t>x +</a:t>
            </a:r>
            <a:r>
              <a:rPr lang="en-US" sz="1500" spc="-18" dirty="0">
                <a:latin typeface="Arial MT"/>
                <a:cs typeface="Arial MT"/>
              </a:rPr>
              <a:t> </a:t>
            </a:r>
            <a:r>
              <a:rPr sz="1500" i="1" spc="-30" dirty="0" err="1">
                <a:latin typeface="Times New Roman"/>
                <a:cs typeface="Times New Roman"/>
              </a:rPr>
              <a:t>z</a:t>
            </a:r>
            <a:r>
              <a:rPr sz="1500" i="1" spc="-44" baseline="-19493" dirty="0" err="1">
                <a:latin typeface="Times New Roman"/>
                <a:cs typeface="Times New Roman"/>
              </a:rPr>
              <a:t>k</a:t>
            </a:r>
            <a:endParaRPr sz="1500" dirty="0">
              <a:latin typeface="Arial MT"/>
              <a:cs typeface="Arial MT"/>
            </a:endParaRPr>
          </a:p>
        </p:txBody>
      </p:sp>
      <p:pic>
        <p:nvPicPr>
          <p:cNvPr id="26" name="Picture 25" descr="A black and white symbol with pink text&#10;&#10;Description automatically generated">
            <a:extLst>
              <a:ext uri="{FF2B5EF4-FFF2-40B4-BE49-F238E27FC236}">
                <a16:creationId xmlns:a16="http://schemas.microsoft.com/office/drawing/2014/main" id="{8A05CBC7-537B-961A-4EEC-82DE9C1C3ED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72568" y="3467439"/>
            <a:ext cx="4507691" cy="977881"/>
          </a:xfrm>
          <a:prstGeom prst="rect">
            <a:avLst/>
          </a:prstGeom>
        </p:spPr>
      </p:pic>
      <p:sp>
        <p:nvSpPr>
          <p:cNvPr id="27" name="Google Shape;138;g1501cc781cf_0_0">
            <a:extLst>
              <a:ext uri="{FF2B5EF4-FFF2-40B4-BE49-F238E27FC236}">
                <a16:creationId xmlns:a16="http://schemas.microsoft.com/office/drawing/2014/main" id="{E5223178-DEE0-29BE-5E89-00EF0AFE6ABF}"/>
              </a:ext>
            </a:extLst>
          </p:cNvPr>
          <p:cNvSpPr txBox="1"/>
          <p:nvPr/>
        </p:nvSpPr>
        <p:spPr>
          <a:xfrm>
            <a:off x="2903308" y="4893119"/>
            <a:ext cx="3498234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[</a:t>
            </a: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Slides: </a:t>
            </a:r>
            <a:r>
              <a:rPr lang="en-US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Akari</a:t>
            </a: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 </a:t>
            </a:r>
            <a:r>
              <a:rPr lang="en-US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Asai</a:t>
            </a: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, </a:t>
            </a:r>
            <a:r>
              <a:rPr lang="en-US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Sewon</a:t>
            </a: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 Min, </a:t>
            </a:r>
            <a:r>
              <a:rPr lang="en-US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Zexuan</a:t>
            </a: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 Zhong, </a:t>
            </a:r>
            <a:r>
              <a:rPr lang="en-US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Danqi</a:t>
            </a: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 Chen</a:t>
            </a:r>
            <a:r>
              <a:rPr lang="en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]</a:t>
            </a:r>
            <a:endParaRPr sz="900" dirty="0">
              <a:solidFill>
                <a:schemeClr val="tx1">
                  <a:lumMod val="65000"/>
                  <a:lumOff val="35000"/>
                </a:schemeClr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67A520-CFB2-75E8-3EAD-FDDB99657B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919" y="107119"/>
            <a:ext cx="8610081" cy="857542"/>
          </a:xfrm>
        </p:spPr>
        <p:txBody>
          <a:bodyPr>
            <a:normAutofit/>
          </a:bodyPr>
          <a:lstStyle/>
          <a:p>
            <a:r>
              <a:rPr lang="en-US" dirty="0"/>
              <a:t>Plan: Feeding Lots of Things to LM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AE67F7-BFC3-5C68-93F5-C23BA66F363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>
              <a:buFont typeface="+mj-lt"/>
              <a:buAutoNum type="arabicPeriod"/>
            </a:pPr>
            <a:r>
              <a:rPr lang="en-US" dirty="0"/>
              <a:t>Understanding Positional encodings </a:t>
            </a:r>
          </a:p>
          <a:p>
            <a:pPr>
              <a:buFont typeface="+mj-lt"/>
              <a:buAutoNum type="arabicPeriod"/>
            </a:pPr>
            <a:r>
              <a:rPr lang="en-US" dirty="0"/>
              <a:t>Length generalization of Transformer LMs </a:t>
            </a:r>
          </a:p>
          <a:p>
            <a:pPr>
              <a:buFont typeface="+mj-lt"/>
              <a:buAutoNum type="arabicPeriod"/>
            </a:pPr>
            <a:r>
              <a:rPr lang="en-US" dirty="0"/>
              <a:t>Retrieval-augmented generation </a:t>
            </a:r>
          </a:p>
          <a:p>
            <a:pPr>
              <a:buFont typeface="+mj-lt"/>
              <a:buAutoNum type="arabicPeriod"/>
            </a:pPr>
            <a:endParaRPr lang="en-US" dirty="0"/>
          </a:p>
          <a:p>
            <a:pPr>
              <a:buFont typeface="+mj-lt"/>
              <a:buAutoNum type="arabicPeriod"/>
            </a:pPr>
            <a:endParaRPr lang="en-US" dirty="0"/>
          </a:p>
          <a:p>
            <a:pPr>
              <a:buFont typeface="+mj-lt"/>
              <a:buAutoNum type="arabicPeriod"/>
            </a:pPr>
            <a:endParaRPr lang="en-US" dirty="0"/>
          </a:p>
          <a:p>
            <a:pPr marL="114300" indent="0">
              <a:buNone/>
            </a:pPr>
            <a:r>
              <a:rPr lang="en-US" b="1" dirty="0"/>
              <a:t>Chapter goal: </a:t>
            </a:r>
            <a:r>
              <a:rPr lang="en-US" dirty="0"/>
              <a:t>Get familiar with techniques that are related and important for length generalization of LMs. </a:t>
            </a:r>
          </a:p>
        </p:txBody>
      </p:sp>
    </p:spTree>
    <p:extLst>
      <p:ext uri="{BB962C8B-B14F-4D97-AF65-F5344CB8AC3E}">
        <p14:creationId xmlns:p14="http://schemas.microsoft.com/office/powerpoint/2010/main" val="326030103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42A905-DB6F-3B66-7391-CD7C7F0388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Retrieval-Augmented LM: Variants </a:t>
            </a:r>
          </a:p>
        </p:txBody>
      </p:sp>
      <p:sp>
        <p:nvSpPr>
          <p:cNvPr id="4" name="object 3">
            <a:extLst>
              <a:ext uri="{FF2B5EF4-FFF2-40B4-BE49-F238E27FC236}">
                <a16:creationId xmlns:a16="http://schemas.microsoft.com/office/drawing/2014/main" id="{F31B05C5-86D9-8C85-7CB8-4B9530E1CBDA}"/>
              </a:ext>
            </a:extLst>
          </p:cNvPr>
          <p:cNvSpPr txBox="1"/>
          <p:nvPr/>
        </p:nvSpPr>
        <p:spPr>
          <a:xfrm>
            <a:off x="1058138" y="1830388"/>
            <a:ext cx="838093" cy="914659"/>
          </a:xfrm>
          <a:prstGeom prst="rect">
            <a:avLst/>
          </a:prstGeom>
        </p:spPr>
        <p:txBody>
          <a:bodyPr vert="horz" wrap="square" lIns="0" tIns="55738" rIns="0" bIns="0" rtlCol="0">
            <a:spAutoFit/>
          </a:bodyPr>
          <a:lstStyle/>
          <a:p>
            <a:pPr marL="141511" indent="-136024">
              <a:spcBef>
                <a:spcPts val="439"/>
              </a:spcBef>
              <a:buChar char="-"/>
              <a:tabLst>
                <a:tab pos="141800" algn="l"/>
              </a:tabLst>
            </a:pPr>
            <a:r>
              <a:rPr sz="1637" spc="-20" dirty="0">
                <a:latin typeface="Arial MT"/>
                <a:cs typeface="Arial MT"/>
              </a:rPr>
              <a:t>Chunks</a:t>
            </a:r>
            <a:endParaRPr sz="1637">
              <a:latin typeface="Arial MT"/>
              <a:cs typeface="Arial MT"/>
            </a:endParaRPr>
          </a:p>
          <a:p>
            <a:pPr marL="141511" indent="-136024">
              <a:spcBef>
                <a:spcPts val="398"/>
              </a:spcBef>
              <a:buChar char="-"/>
              <a:tabLst>
                <a:tab pos="141800" algn="l"/>
              </a:tabLst>
            </a:pPr>
            <a:r>
              <a:rPr sz="1637" spc="-61" dirty="0">
                <a:latin typeface="Arial MT"/>
                <a:cs typeface="Arial MT"/>
              </a:rPr>
              <a:t>Tokens</a:t>
            </a:r>
            <a:endParaRPr sz="1637">
              <a:latin typeface="Arial MT"/>
              <a:cs typeface="Arial MT"/>
            </a:endParaRPr>
          </a:p>
          <a:p>
            <a:pPr marL="141511" indent="-136024">
              <a:spcBef>
                <a:spcPts val="398"/>
              </a:spcBef>
              <a:buChar char="-"/>
              <a:tabLst>
                <a:tab pos="141800" algn="l"/>
              </a:tabLst>
            </a:pPr>
            <a:r>
              <a:rPr sz="1637" spc="-25" dirty="0">
                <a:latin typeface="Arial MT"/>
                <a:cs typeface="Arial MT"/>
              </a:rPr>
              <a:t>Others</a:t>
            </a:r>
            <a:endParaRPr sz="1637">
              <a:latin typeface="Arial MT"/>
              <a:cs typeface="Arial MT"/>
            </a:endParaRPr>
          </a:p>
        </p:txBody>
      </p:sp>
      <p:sp>
        <p:nvSpPr>
          <p:cNvPr id="5" name="object 4">
            <a:extLst>
              <a:ext uri="{FF2B5EF4-FFF2-40B4-BE49-F238E27FC236}">
                <a16:creationId xmlns:a16="http://schemas.microsoft.com/office/drawing/2014/main" id="{02A9FB9E-B73F-B1C7-B232-1EAF8D506FD5}"/>
              </a:ext>
            </a:extLst>
          </p:cNvPr>
          <p:cNvSpPr txBox="1"/>
          <p:nvPr/>
        </p:nvSpPr>
        <p:spPr>
          <a:xfrm>
            <a:off x="767588" y="1406904"/>
            <a:ext cx="1637776" cy="259219"/>
          </a:xfrm>
          <a:prstGeom prst="rect">
            <a:avLst/>
          </a:prstGeom>
        </p:spPr>
        <p:txBody>
          <a:bodyPr vert="horz" wrap="square" lIns="0" tIns="7220" rIns="0" bIns="0" rtlCol="0">
            <a:spAutoFit/>
          </a:bodyPr>
          <a:lstStyle/>
          <a:p>
            <a:pPr marL="5776">
              <a:spcBef>
                <a:spcPts val="57"/>
              </a:spcBef>
            </a:pPr>
            <a:r>
              <a:rPr sz="1637" b="1" spc="14" dirty="0">
                <a:solidFill>
                  <a:srgbClr val="FF9300"/>
                </a:solidFill>
              </a:rPr>
              <a:t>What</a:t>
            </a:r>
            <a:r>
              <a:rPr sz="1637" b="1" spc="-14" dirty="0">
                <a:solidFill>
                  <a:srgbClr val="FF9300"/>
                </a:solidFill>
              </a:rPr>
              <a:t> </a:t>
            </a:r>
            <a:r>
              <a:rPr sz="1637" spc="50" dirty="0">
                <a:latin typeface="Arial MT"/>
                <a:cs typeface="Arial MT"/>
              </a:rPr>
              <a:t>to</a:t>
            </a:r>
            <a:r>
              <a:rPr sz="1637" spc="-14" dirty="0">
                <a:latin typeface="Arial MT"/>
                <a:cs typeface="Arial MT"/>
              </a:rPr>
              <a:t> </a:t>
            </a:r>
            <a:r>
              <a:rPr sz="1637" spc="-2" dirty="0">
                <a:latin typeface="Arial MT"/>
                <a:cs typeface="Arial MT"/>
              </a:rPr>
              <a:t>retrieve?</a:t>
            </a:r>
            <a:endParaRPr sz="1637">
              <a:latin typeface="Arial MT"/>
              <a:cs typeface="Arial MT"/>
            </a:endParaRPr>
          </a:p>
        </p:txBody>
      </p:sp>
      <p:sp>
        <p:nvSpPr>
          <p:cNvPr id="6" name="object 5">
            <a:extLst>
              <a:ext uri="{FF2B5EF4-FFF2-40B4-BE49-F238E27FC236}">
                <a16:creationId xmlns:a16="http://schemas.microsoft.com/office/drawing/2014/main" id="{52607D50-FC10-FAB3-6464-335DA6FF0650}"/>
              </a:ext>
            </a:extLst>
          </p:cNvPr>
          <p:cNvSpPr txBox="1"/>
          <p:nvPr/>
        </p:nvSpPr>
        <p:spPr>
          <a:xfrm>
            <a:off x="3224471" y="1406904"/>
            <a:ext cx="2014080" cy="259219"/>
          </a:xfrm>
          <a:prstGeom prst="rect">
            <a:avLst/>
          </a:prstGeom>
        </p:spPr>
        <p:txBody>
          <a:bodyPr vert="horz" wrap="square" lIns="0" tIns="7220" rIns="0" bIns="0" rtlCol="0">
            <a:spAutoFit/>
          </a:bodyPr>
          <a:lstStyle/>
          <a:p>
            <a:pPr marL="5776">
              <a:spcBef>
                <a:spcPts val="57"/>
              </a:spcBef>
            </a:pPr>
            <a:r>
              <a:rPr sz="1637" b="1" spc="39" dirty="0">
                <a:solidFill>
                  <a:srgbClr val="FF9300"/>
                </a:solidFill>
              </a:rPr>
              <a:t>How</a:t>
            </a:r>
            <a:r>
              <a:rPr sz="1637" b="1" spc="-9" dirty="0">
                <a:solidFill>
                  <a:srgbClr val="FF9300"/>
                </a:solidFill>
              </a:rPr>
              <a:t> </a:t>
            </a:r>
            <a:r>
              <a:rPr sz="1637" spc="50" dirty="0">
                <a:latin typeface="Arial MT"/>
                <a:cs typeface="Arial MT"/>
              </a:rPr>
              <a:t>to</a:t>
            </a:r>
            <a:r>
              <a:rPr sz="1637" spc="-9" dirty="0">
                <a:latin typeface="Arial MT"/>
                <a:cs typeface="Arial MT"/>
              </a:rPr>
              <a:t> </a:t>
            </a:r>
            <a:r>
              <a:rPr sz="1637" spc="-5" dirty="0">
                <a:latin typeface="Arial MT"/>
                <a:cs typeface="Arial MT"/>
              </a:rPr>
              <a:t>use</a:t>
            </a:r>
            <a:r>
              <a:rPr sz="1637" spc="-7" dirty="0">
                <a:latin typeface="Arial MT"/>
                <a:cs typeface="Arial MT"/>
              </a:rPr>
              <a:t> </a:t>
            </a:r>
            <a:r>
              <a:rPr sz="1637" spc="-2" dirty="0">
                <a:latin typeface="Arial MT"/>
                <a:cs typeface="Arial MT"/>
              </a:rPr>
              <a:t>retrieval?</a:t>
            </a:r>
            <a:endParaRPr sz="1637" dirty="0">
              <a:latin typeface="Arial MT"/>
              <a:cs typeface="Arial MT"/>
            </a:endParaRPr>
          </a:p>
        </p:txBody>
      </p:sp>
      <p:sp>
        <p:nvSpPr>
          <p:cNvPr id="7" name="object 6">
            <a:extLst>
              <a:ext uri="{FF2B5EF4-FFF2-40B4-BE49-F238E27FC236}">
                <a16:creationId xmlns:a16="http://schemas.microsoft.com/office/drawing/2014/main" id="{2AA80776-FFC3-1F23-177F-3D6185A20BFB}"/>
              </a:ext>
            </a:extLst>
          </p:cNvPr>
          <p:cNvSpPr txBox="1"/>
          <p:nvPr/>
        </p:nvSpPr>
        <p:spPr>
          <a:xfrm>
            <a:off x="6223215" y="1406904"/>
            <a:ext cx="1688316" cy="259219"/>
          </a:xfrm>
          <a:prstGeom prst="rect">
            <a:avLst/>
          </a:prstGeom>
        </p:spPr>
        <p:txBody>
          <a:bodyPr vert="horz" wrap="square" lIns="0" tIns="7220" rIns="0" bIns="0" rtlCol="0">
            <a:spAutoFit/>
          </a:bodyPr>
          <a:lstStyle/>
          <a:p>
            <a:pPr marL="5776">
              <a:spcBef>
                <a:spcPts val="57"/>
              </a:spcBef>
            </a:pPr>
            <a:r>
              <a:rPr sz="1637" b="1" dirty="0">
                <a:solidFill>
                  <a:srgbClr val="FF9300"/>
                </a:solidFill>
              </a:rPr>
              <a:t>When</a:t>
            </a:r>
            <a:r>
              <a:rPr sz="1637" b="1" spc="-16" dirty="0">
                <a:solidFill>
                  <a:srgbClr val="FF9300"/>
                </a:solidFill>
              </a:rPr>
              <a:t> </a:t>
            </a:r>
            <a:r>
              <a:rPr sz="1637" spc="50" dirty="0">
                <a:latin typeface="Arial MT"/>
                <a:cs typeface="Arial MT"/>
              </a:rPr>
              <a:t>to</a:t>
            </a:r>
            <a:r>
              <a:rPr sz="1637" spc="-14" dirty="0">
                <a:latin typeface="Arial MT"/>
                <a:cs typeface="Arial MT"/>
              </a:rPr>
              <a:t> </a:t>
            </a:r>
            <a:r>
              <a:rPr sz="1637" spc="-2" dirty="0">
                <a:latin typeface="Arial MT"/>
                <a:cs typeface="Arial MT"/>
              </a:rPr>
              <a:t>retrieve?</a:t>
            </a:r>
            <a:endParaRPr sz="1637">
              <a:latin typeface="Arial MT"/>
              <a:cs typeface="Arial MT"/>
            </a:endParaRPr>
          </a:p>
        </p:txBody>
      </p:sp>
      <p:sp>
        <p:nvSpPr>
          <p:cNvPr id="8" name="object 7">
            <a:extLst>
              <a:ext uri="{FF2B5EF4-FFF2-40B4-BE49-F238E27FC236}">
                <a16:creationId xmlns:a16="http://schemas.microsoft.com/office/drawing/2014/main" id="{6B37F5CD-263F-97CD-8E06-9737B7A7A6C5}"/>
              </a:ext>
            </a:extLst>
          </p:cNvPr>
          <p:cNvSpPr txBox="1"/>
          <p:nvPr/>
        </p:nvSpPr>
        <p:spPr>
          <a:xfrm>
            <a:off x="3214120" y="1830388"/>
            <a:ext cx="1843400" cy="914659"/>
          </a:xfrm>
          <a:prstGeom prst="rect">
            <a:avLst/>
          </a:prstGeom>
        </p:spPr>
        <p:txBody>
          <a:bodyPr vert="horz" wrap="square" lIns="0" tIns="55738" rIns="0" bIns="0" rtlCol="0">
            <a:spAutoFit/>
          </a:bodyPr>
          <a:lstStyle/>
          <a:p>
            <a:pPr marL="141511" indent="-136024">
              <a:spcBef>
                <a:spcPts val="439"/>
              </a:spcBef>
              <a:buChar char="-"/>
              <a:tabLst>
                <a:tab pos="141800" algn="l"/>
              </a:tabLst>
            </a:pPr>
            <a:r>
              <a:rPr sz="1637" spc="-14" dirty="0">
                <a:latin typeface="Arial MT"/>
                <a:cs typeface="Arial MT"/>
              </a:rPr>
              <a:t>Input</a:t>
            </a:r>
            <a:r>
              <a:rPr sz="1637" spc="-18" dirty="0">
                <a:latin typeface="Arial MT"/>
                <a:cs typeface="Arial MT"/>
              </a:rPr>
              <a:t> </a:t>
            </a:r>
            <a:r>
              <a:rPr sz="1637" spc="-50" dirty="0">
                <a:latin typeface="Arial MT"/>
                <a:cs typeface="Arial MT"/>
              </a:rPr>
              <a:t>layer</a:t>
            </a:r>
            <a:endParaRPr sz="1637" dirty="0">
              <a:latin typeface="Arial MT"/>
              <a:cs typeface="Arial MT"/>
            </a:endParaRPr>
          </a:p>
          <a:p>
            <a:pPr marL="141511" indent="-136024">
              <a:spcBef>
                <a:spcPts val="398"/>
              </a:spcBef>
              <a:buChar char="-"/>
              <a:tabLst>
                <a:tab pos="141800" algn="l"/>
              </a:tabLst>
            </a:pPr>
            <a:r>
              <a:rPr sz="1637" spc="-27" dirty="0">
                <a:latin typeface="Arial MT"/>
                <a:cs typeface="Arial MT"/>
              </a:rPr>
              <a:t>Intermediate</a:t>
            </a:r>
            <a:r>
              <a:rPr sz="1637" spc="-16" dirty="0">
                <a:latin typeface="Arial MT"/>
                <a:cs typeface="Arial MT"/>
              </a:rPr>
              <a:t> </a:t>
            </a:r>
            <a:r>
              <a:rPr sz="1637" spc="-45" dirty="0">
                <a:latin typeface="Arial MT"/>
                <a:cs typeface="Arial MT"/>
              </a:rPr>
              <a:t>layers</a:t>
            </a:r>
            <a:endParaRPr sz="1637" dirty="0">
              <a:latin typeface="Arial MT"/>
              <a:cs typeface="Arial MT"/>
            </a:endParaRPr>
          </a:p>
          <a:p>
            <a:pPr marL="141511" indent="-136024">
              <a:spcBef>
                <a:spcPts val="398"/>
              </a:spcBef>
              <a:buChar char="-"/>
              <a:tabLst>
                <a:tab pos="141800" algn="l"/>
              </a:tabLst>
            </a:pPr>
            <a:r>
              <a:rPr sz="1637" dirty="0">
                <a:latin typeface="Arial MT"/>
                <a:cs typeface="Arial MT"/>
              </a:rPr>
              <a:t>Output</a:t>
            </a:r>
            <a:r>
              <a:rPr sz="1637" spc="-16" dirty="0">
                <a:latin typeface="Arial MT"/>
                <a:cs typeface="Arial MT"/>
              </a:rPr>
              <a:t> </a:t>
            </a:r>
            <a:r>
              <a:rPr sz="1637" spc="-50" dirty="0">
                <a:latin typeface="Arial MT"/>
                <a:cs typeface="Arial MT"/>
              </a:rPr>
              <a:t>layer</a:t>
            </a:r>
            <a:endParaRPr sz="1637" dirty="0">
              <a:latin typeface="Arial MT"/>
              <a:cs typeface="Arial MT"/>
            </a:endParaRPr>
          </a:p>
        </p:txBody>
      </p:sp>
      <p:sp>
        <p:nvSpPr>
          <p:cNvPr id="9" name="object 8">
            <a:extLst>
              <a:ext uri="{FF2B5EF4-FFF2-40B4-BE49-F238E27FC236}">
                <a16:creationId xmlns:a16="http://schemas.microsoft.com/office/drawing/2014/main" id="{5A2A6275-D991-4F79-33D3-1D06EDC8D8EE}"/>
              </a:ext>
            </a:extLst>
          </p:cNvPr>
          <p:cNvSpPr txBox="1"/>
          <p:nvPr/>
        </p:nvSpPr>
        <p:spPr>
          <a:xfrm>
            <a:off x="6068540" y="1830388"/>
            <a:ext cx="1988955" cy="914659"/>
          </a:xfrm>
          <a:prstGeom prst="rect">
            <a:avLst/>
          </a:prstGeom>
        </p:spPr>
        <p:txBody>
          <a:bodyPr vert="horz" wrap="square" lIns="0" tIns="55738" rIns="0" bIns="0" rtlCol="0">
            <a:spAutoFit/>
          </a:bodyPr>
          <a:lstStyle/>
          <a:p>
            <a:pPr marL="141511" indent="-136024">
              <a:spcBef>
                <a:spcPts val="439"/>
              </a:spcBef>
              <a:buChar char="-"/>
              <a:tabLst>
                <a:tab pos="141800" algn="l"/>
              </a:tabLst>
            </a:pPr>
            <a:r>
              <a:rPr sz="1637" spc="-25" dirty="0">
                <a:latin typeface="Arial MT"/>
                <a:cs typeface="Arial MT"/>
              </a:rPr>
              <a:t>Once</a:t>
            </a:r>
            <a:endParaRPr sz="1637">
              <a:latin typeface="Arial MT"/>
              <a:cs typeface="Arial MT"/>
            </a:endParaRPr>
          </a:p>
          <a:p>
            <a:pPr marL="141511" indent="-136024">
              <a:spcBef>
                <a:spcPts val="398"/>
              </a:spcBef>
              <a:buChar char="-"/>
              <a:tabLst>
                <a:tab pos="141800" algn="l"/>
              </a:tabLst>
            </a:pPr>
            <a:r>
              <a:rPr sz="1637" spc="-61" dirty="0">
                <a:latin typeface="Arial MT"/>
                <a:cs typeface="Arial MT"/>
              </a:rPr>
              <a:t>Every</a:t>
            </a:r>
            <a:r>
              <a:rPr sz="1637" spc="-7" dirty="0">
                <a:latin typeface="Arial MT"/>
                <a:cs typeface="Arial MT"/>
              </a:rPr>
              <a:t> </a:t>
            </a:r>
            <a:r>
              <a:rPr sz="1637" i="1" spc="-25" dirty="0"/>
              <a:t>n</a:t>
            </a:r>
            <a:r>
              <a:rPr sz="1637" i="1" spc="-7" dirty="0"/>
              <a:t> </a:t>
            </a:r>
            <a:r>
              <a:rPr sz="1637" spc="-11" dirty="0">
                <a:latin typeface="Arial MT"/>
                <a:cs typeface="Arial MT"/>
              </a:rPr>
              <a:t>tokens</a:t>
            </a:r>
            <a:r>
              <a:rPr sz="1637" spc="-5" dirty="0">
                <a:latin typeface="Arial MT"/>
                <a:cs typeface="Arial MT"/>
              </a:rPr>
              <a:t> </a:t>
            </a:r>
            <a:r>
              <a:rPr sz="1637" spc="-57" dirty="0">
                <a:latin typeface="Arial MT"/>
                <a:cs typeface="Arial MT"/>
              </a:rPr>
              <a:t>(</a:t>
            </a:r>
            <a:r>
              <a:rPr sz="1637" i="1" spc="-57" dirty="0"/>
              <a:t>n</a:t>
            </a:r>
            <a:r>
              <a:rPr sz="1637" spc="-57" dirty="0">
                <a:latin typeface="Arial MT"/>
                <a:cs typeface="Arial MT"/>
              </a:rPr>
              <a:t>&gt;1)</a:t>
            </a:r>
            <a:endParaRPr sz="1637">
              <a:latin typeface="Arial MT"/>
              <a:cs typeface="Arial MT"/>
            </a:endParaRPr>
          </a:p>
          <a:p>
            <a:pPr marL="141511" indent="-136024">
              <a:spcBef>
                <a:spcPts val="398"/>
              </a:spcBef>
              <a:buChar char="-"/>
              <a:tabLst>
                <a:tab pos="141800" algn="l"/>
              </a:tabLst>
            </a:pPr>
            <a:r>
              <a:rPr sz="1637" spc="-61" dirty="0">
                <a:latin typeface="Arial MT"/>
                <a:cs typeface="Arial MT"/>
              </a:rPr>
              <a:t>Every</a:t>
            </a:r>
            <a:r>
              <a:rPr sz="1637" spc="-16" dirty="0">
                <a:latin typeface="Arial MT"/>
                <a:cs typeface="Arial MT"/>
              </a:rPr>
              <a:t> </a:t>
            </a:r>
            <a:r>
              <a:rPr sz="1637" spc="-7" dirty="0">
                <a:latin typeface="Arial MT"/>
                <a:cs typeface="Arial MT"/>
              </a:rPr>
              <a:t>token</a:t>
            </a:r>
            <a:endParaRPr sz="1637">
              <a:latin typeface="Arial MT"/>
              <a:cs typeface="Arial MT"/>
            </a:endParaRPr>
          </a:p>
        </p:txBody>
      </p:sp>
      <p:sp>
        <p:nvSpPr>
          <p:cNvPr id="10" name="Google Shape;138;g1501cc781cf_0_0">
            <a:extLst>
              <a:ext uri="{FF2B5EF4-FFF2-40B4-BE49-F238E27FC236}">
                <a16:creationId xmlns:a16="http://schemas.microsoft.com/office/drawing/2014/main" id="{F16B03D9-9AFF-6B74-1BBA-0CDDE0C33269}"/>
              </a:ext>
            </a:extLst>
          </p:cNvPr>
          <p:cNvSpPr txBox="1"/>
          <p:nvPr/>
        </p:nvSpPr>
        <p:spPr>
          <a:xfrm>
            <a:off x="2903308" y="4893119"/>
            <a:ext cx="3498234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[</a:t>
            </a: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Slides: </a:t>
            </a:r>
            <a:r>
              <a:rPr lang="en-US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Akari</a:t>
            </a: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 </a:t>
            </a:r>
            <a:r>
              <a:rPr lang="en-US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Asai</a:t>
            </a: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, </a:t>
            </a:r>
            <a:r>
              <a:rPr lang="en-US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Sewon</a:t>
            </a: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 Min, </a:t>
            </a:r>
            <a:r>
              <a:rPr lang="en-US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Zexuan</a:t>
            </a: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 Zhong, </a:t>
            </a:r>
            <a:r>
              <a:rPr lang="en-US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Danqi</a:t>
            </a: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 Chen</a:t>
            </a:r>
            <a:r>
              <a:rPr lang="en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]</a:t>
            </a:r>
            <a:endParaRPr sz="900" dirty="0">
              <a:solidFill>
                <a:schemeClr val="tx1">
                  <a:lumMod val="65000"/>
                  <a:lumOff val="35000"/>
                </a:schemeClr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14255511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42A905-DB6F-3B66-7391-CD7C7F0388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919" y="107119"/>
            <a:ext cx="8692377" cy="857542"/>
          </a:xfrm>
        </p:spPr>
        <p:txBody>
          <a:bodyPr/>
          <a:lstStyle/>
          <a:p>
            <a:r>
              <a:rPr lang="en-US" dirty="0"/>
              <a:t>Retrieval-Augmented LM: Common Variant</a:t>
            </a:r>
          </a:p>
        </p:txBody>
      </p:sp>
      <p:sp>
        <p:nvSpPr>
          <p:cNvPr id="4" name="object 3">
            <a:extLst>
              <a:ext uri="{FF2B5EF4-FFF2-40B4-BE49-F238E27FC236}">
                <a16:creationId xmlns:a16="http://schemas.microsoft.com/office/drawing/2014/main" id="{F31B05C5-86D9-8C85-7CB8-4B9530E1CBDA}"/>
              </a:ext>
            </a:extLst>
          </p:cNvPr>
          <p:cNvSpPr txBox="1"/>
          <p:nvPr/>
        </p:nvSpPr>
        <p:spPr>
          <a:xfrm>
            <a:off x="1058138" y="1830388"/>
            <a:ext cx="1144962" cy="914659"/>
          </a:xfrm>
          <a:prstGeom prst="rect">
            <a:avLst/>
          </a:prstGeom>
        </p:spPr>
        <p:txBody>
          <a:bodyPr vert="horz" wrap="square" lIns="0" tIns="55738" rIns="0" bIns="0" rtlCol="0">
            <a:spAutoFit/>
          </a:bodyPr>
          <a:lstStyle/>
          <a:p>
            <a:pPr marL="141511" indent="-136024">
              <a:spcBef>
                <a:spcPts val="439"/>
              </a:spcBef>
              <a:buChar char="-"/>
              <a:tabLst>
                <a:tab pos="141800" algn="l"/>
              </a:tabLst>
            </a:pPr>
            <a:r>
              <a:rPr sz="1637" b="1" spc="-20" dirty="0">
                <a:latin typeface="Arial MT"/>
                <a:cs typeface="Arial MT"/>
              </a:rPr>
              <a:t>Chunks</a:t>
            </a:r>
            <a:endParaRPr sz="1637" b="1" dirty="0">
              <a:latin typeface="Arial MT"/>
              <a:cs typeface="Arial MT"/>
            </a:endParaRPr>
          </a:p>
          <a:p>
            <a:pPr marL="141511" indent="-136024">
              <a:spcBef>
                <a:spcPts val="398"/>
              </a:spcBef>
              <a:buChar char="-"/>
              <a:tabLst>
                <a:tab pos="141800" algn="l"/>
              </a:tabLst>
            </a:pPr>
            <a:r>
              <a:rPr sz="1637" spc="-61" dirty="0">
                <a:latin typeface="Arial MT"/>
                <a:cs typeface="Arial MT"/>
              </a:rPr>
              <a:t>Tokens</a:t>
            </a:r>
            <a:endParaRPr sz="1637" dirty="0">
              <a:latin typeface="Arial MT"/>
              <a:cs typeface="Arial MT"/>
            </a:endParaRPr>
          </a:p>
          <a:p>
            <a:pPr marL="141511" indent="-136024">
              <a:spcBef>
                <a:spcPts val="398"/>
              </a:spcBef>
              <a:buChar char="-"/>
              <a:tabLst>
                <a:tab pos="141800" algn="l"/>
              </a:tabLst>
            </a:pPr>
            <a:r>
              <a:rPr sz="1637" spc="-25" dirty="0">
                <a:latin typeface="Arial MT"/>
                <a:cs typeface="Arial MT"/>
              </a:rPr>
              <a:t>Others</a:t>
            </a:r>
            <a:endParaRPr sz="1637" dirty="0">
              <a:latin typeface="Arial MT"/>
              <a:cs typeface="Arial MT"/>
            </a:endParaRPr>
          </a:p>
        </p:txBody>
      </p:sp>
      <p:sp>
        <p:nvSpPr>
          <p:cNvPr id="5" name="object 4">
            <a:extLst>
              <a:ext uri="{FF2B5EF4-FFF2-40B4-BE49-F238E27FC236}">
                <a16:creationId xmlns:a16="http://schemas.microsoft.com/office/drawing/2014/main" id="{02A9FB9E-B73F-B1C7-B232-1EAF8D506FD5}"/>
              </a:ext>
            </a:extLst>
          </p:cNvPr>
          <p:cNvSpPr txBox="1"/>
          <p:nvPr/>
        </p:nvSpPr>
        <p:spPr>
          <a:xfrm>
            <a:off x="767588" y="1406904"/>
            <a:ext cx="1637776" cy="259219"/>
          </a:xfrm>
          <a:prstGeom prst="rect">
            <a:avLst/>
          </a:prstGeom>
        </p:spPr>
        <p:txBody>
          <a:bodyPr vert="horz" wrap="square" lIns="0" tIns="7220" rIns="0" bIns="0" rtlCol="0">
            <a:spAutoFit/>
          </a:bodyPr>
          <a:lstStyle/>
          <a:p>
            <a:pPr marL="5776">
              <a:spcBef>
                <a:spcPts val="57"/>
              </a:spcBef>
            </a:pPr>
            <a:r>
              <a:rPr sz="1637" b="1" spc="14" dirty="0">
                <a:solidFill>
                  <a:srgbClr val="FF9300"/>
                </a:solidFill>
              </a:rPr>
              <a:t>What</a:t>
            </a:r>
            <a:r>
              <a:rPr sz="1637" b="1" spc="-14" dirty="0">
                <a:solidFill>
                  <a:srgbClr val="FF9300"/>
                </a:solidFill>
              </a:rPr>
              <a:t> </a:t>
            </a:r>
            <a:r>
              <a:rPr sz="1637" spc="50" dirty="0">
                <a:latin typeface="Arial MT"/>
                <a:cs typeface="Arial MT"/>
              </a:rPr>
              <a:t>to</a:t>
            </a:r>
            <a:r>
              <a:rPr sz="1637" spc="-14" dirty="0">
                <a:latin typeface="Arial MT"/>
                <a:cs typeface="Arial MT"/>
              </a:rPr>
              <a:t> </a:t>
            </a:r>
            <a:r>
              <a:rPr sz="1637" spc="-2" dirty="0">
                <a:latin typeface="Arial MT"/>
                <a:cs typeface="Arial MT"/>
              </a:rPr>
              <a:t>retrieve?</a:t>
            </a:r>
            <a:endParaRPr sz="1637">
              <a:latin typeface="Arial MT"/>
              <a:cs typeface="Arial MT"/>
            </a:endParaRPr>
          </a:p>
        </p:txBody>
      </p:sp>
      <p:sp>
        <p:nvSpPr>
          <p:cNvPr id="6" name="object 5">
            <a:extLst>
              <a:ext uri="{FF2B5EF4-FFF2-40B4-BE49-F238E27FC236}">
                <a16:creationId xmlns:a16="http://schemas.microsoft.com/office/drawing/2014/main" id="{52607D50-FC10-FAB3-6464-335DA6FF0650}"/>
              </a:ext>
            </a:extLst>
          </p:cNvPr>
          <p:cNvSpPr txBox="1"/>
          <p:nvPr/>
        </p:nvSpPr>
        <p:spPr>
          <a:xfrm>
            <a:off x="3224471" y="1406904"/>
            <a:ext cx="2014080" cy="259219"/>
          </a:xfrm>
          <a:prstGeom prst="rect">
            <a:avLst/>
          </a:prstGeom>
        </p:spPr>
        <p:txBody>
          <a:bodyPr vert="horz" wrap="square" lIns="0" tIns="7220" rIns="0" bIns="0" rtlCol="0">
            <a:spAutoFit/>
          </a:bodyPr>
          <a:lstStyle/>
          <a:p>
            <a:pPr marL="5776">
              <a:spcBef>
                <a:spcPts val="57"/>
              </a:spcBef>
            </a:pPr>
            <a:r>
              <a:rPr sz="1637" b="1" spc="39" dirty="0">
                <a:solidFill>
                  <a:srgbClr val="FF9300"/>
                </a:solidFill>
              </a:rPr>
              <a:t>How</a:t>
            </a:r>
            <a:r>
              <a:rPr sz="1637" b="1" spc="-9" dirty="0">
                <a:solidFill>
                  <a:srgbClr val="FF9300"/>
                </a:solidFill>
              </a:rPr>
              <a:t> </a:t>
            </a:r>
            <a:r>
              <a:rPr sz="1637" spc="50" dirty="0">
                <a:latin typeface="Arial MT"/>
                <a:cs typeface="Arial MT"/>
              </a:rPr>
              <a:t>to</a:t>
            </a:r>
            <a:r>
              <a:rPr sz="1637" spc="-9" dirty="0">
                <a:latin typeface="Arial MT"/>
                <a:cs typeface="Arial MT"/>
              </a:rPr>
              <a:t> </a:t>
            </a:r>
            <a:r>
              <a:rPr sz="1637" spc="-5" dirty="0">
                <a:latin typeface="Arial MT"/>
                <a:cs typeface="Arial MT"/>
              </a:rPr>
              <a:t>use</a:t>
            </a:r>
            <a:r>
              <a:rPr sz="1637" spc="-7" dirty="0">
                <a:latin typeface="Arial MT"/>
                <a:cs typeface="Arial MT"/>
              </a:rPr>
              <a:t> </a:t>
            </a:r>
            <a:r>
              <a:rPr sz="1637" spc="-2" dirty="0">
                <a:latin typeface="Arial MT"/>
                <a:cs typeface="Arial MT"/>
              </a:rPr>
              <a:t>retrieval?</a:t>
            </a:r>
            <a:endParaRPr sz="1637">
              <a:latin typeface="Arial MT"/>
              <a:cs typeface="Arial MT"/>
            </a:endParaRPr>
          </a:p>
        </p:txBody>
      </p:sp>
      <p:sp>
        <p:nvSpPr>
          <p:cNvPr id="7" name="object 6">
            <a:extLst>
              <a:ext uri="{FF2B5EF4-FFF2-40B4-BE49-F238E27FC236}">
                <a16:creationId xmlns:a16="http://schemas.microsoft.com/office/drawing/2014/main" id="{2AA80776-FFC3-1F23-177F-3D6185A20BFB}"/>
              </a:ext>
            </a:extLst>
          </p:cNvPr>
          <p:cNvSpPr txBox="1"/>
          <p:nvPr/>
        </p:nvSpPr>
        <p:spPr>
          <a:xfrm>
            <a:off x="6223215" y="1406904"/>
            <a:ext cx="1688316" cy="259219"/>
          </a:xfrm>
          <a:prstGeom prst="rect">
            <a:avLst/>
          </a:prstGeom>
        </p:spPr>
        <p:txBody>
          <a:bodyPr vert="horz" wrap="square" lIns="0" tIns="7220" rIns="0" bIns="0" rtlCol="0">
            <a:spAutoFit/>
          </a:bodyPr>
          <a:lstStyle/>
          <a:p>
            <a:pPr marL="5776">
              <a:spcBef>
                <a:spcPts val="57"/>
              </a:spcBef>
            </a:pPr>
            <a:r>
              <a:rPr sz="1637" b="1" dirty="0">
                <a:solidFill>
                  <a:srgbClr val="FF9300"/>
                </a:solidFill>
              </a:rPr>
              <a:t>When</a:t>
            </a:r>
            <a:r>
              <a:rPr sz="1637" b="1" spc="-16" dirty="0">
                <a:solidFill>
                  <a:srgbClr val="FF9300"/>
                </a:solidFill>
              </a:rPr>
              <a:t> </a:t>
            </a:r>
            <a:r>
              <a:rPr sz="1637" spc="50" dirty="0">
                <a:latin typeface="Arial MT"/>
                <a:cs typeface="Arial MT"/>
              </a:rPr>
              <a:t>to</a:t>
            </a:r>
            <a:r>
              <a:rPr sz="1637" spc="-14" dirty="0">
                <a:latin typeface="Arial MT"/>
                <a:cs typeface="Arial MT"/>
              </a:rPr>
              <a:t> </a:t>
            </a:r>
            <a:r>
              <a:rPr sz="1637" spc="-2" dirty="0">
                <a:latin typeface="Arial MT"/>
                <a:cs typeface="Arial MT"/>
              </a:rPr>
              <a:t>retrieve?</a:t>
            </a:r>
            <a:endParaRPr sz="1637">
              <a:latin typeface="Arial MT"/>
              <a:cs typeface="Arial MT"/>
            </a:endParaRPr>
          </a:p>
        </p:txBody>
      </p:sp>
      <p:sp>
        <p:nvSpPr>
          <p:cNvPr id="8" name="object 7">
            <a:extLst>
              <a:ext uri="{FF2B5EF4-FFF2-40B4-BE49-F238E27FC236}">
                <a16:creationId xmlns:a16="http://schemas.microsoft.com/office/drawing/2014/main" id="{6B37F5CD-263F-97CD-8E06-9737B7A7A6C5}"/>
              </a:ext>
            </a:extLst>
          </p:cNvPr>
          <p:cNvSpPr txBox="1"/>
          <p:nvPr/>
        </p:nvSpPr>
        <p:spPr>
          <a:xfrm>
            <a:off x="3214120" y="1830388"/>
            <a:ext cx="1843400" cy="914659"/>
          </a:xfrm>
          <a:prstGeom prst="rect">
            <a:avLst/>
          </a:prstGeom>
        </p:spPr>
        <p:txBody>
          <a:bodyPr vert="horz" wrap="square" lIns="0" tIns="55738" rIns="0" bIns="0" rtlCol="0">
            <a:spAutoFit/>
          </a:bodyPr>
          <a:lstStyle/>
          <a:p>
            <a:pPr marL="141511" indent="-136024">
              <a:spcBef>
                <a:spcPts val="439"/>
              </a:spcBef>
              <a:buChar char="-"/>
              <a:tabLst>
                <a:tab pos="141800" algn="l"/>
              </a:tabLst>
            </a:pPr>
            <a:r>
              <a:rPr sz="1637" b="1" spc="-14" dirty="0">
                <a:latin typeface="Arial MT"/>
                <a:cs typeface="Arial MT"/>
              </a:rPr>
              <a:t>Input</a:t>
            </a:r>
            <a:r>
              <a:rPr sz="1637" b="1" spc="-18" dirty="0">
                <a:latin typeface="Arial MT"/>
                <a:cs typeface="Arial MT"/>
              </a:rPr>
              <a:t> </a:t>
            </a:r>
            <a:r>
              <a:rPr sz="1637" b="1" spc="-50" dirty="0">
                <a:latin typeface="Arial MT"/>
                <a:cs typeface="Arial MT"/>
              </a:rPr>
              <a:t>layer</a:t>
            </a:r>
            <a:endParaRPr sz="1637" b="1" dirty="0">
              <a:latin typeface="Arial MT"/>
              <a:cs typeface="Arial MT"/>
            </a:endParaRPr>
          </a:p>
          <a:p>
            <a:pPr marL="141511" indent="-136024">
              <a:spcBef>
                <a:spcPts val="398"/>
              </a:spcBef>
              <a:buChar char="-"/>
              <a:tabLst>
                <a:tab pos="141800" algn="l"/>
              </a:tabLst>
            </a:pPr>
            <a:r>
              <a:rPr sz="1637" spc="-27" dirty="0">
                <a:latin typeface="Arial MT"/>
                <a:cs typeface="Arial MT"/>
              </a:rPr>
              <a:t>Intermediate</a:t>
            </a:r>
            <a:r>
              <a:rPr sz="1637" spc="-16" dirty="0">
                <a:latin typeface="Arial MT"/>
                <a:cs typeface="Arial MT"/>
              </a:rPr>
              <a:t> </a:t>
            </a:r>
            <a:r>
              <a:rPr sz="1637" spc="-45" dirty="0">
                <a:latin typeface="Arial MT"/>
                <a:cs typeface="Arial MT"/>
              </a:rPr>
              <a:t>layers</a:t>
            </a:r>
            <a:endParaRPr sz="1637" dirty="0">
              <a:latin typeface="Arial MT"/>
              <a:cs typeface="Arial MT"/>
            </a:endParaRPr>
          </a:p>
          <a:p>
            <a:pPr marL="141511" indent="-136024">
              <a:spcBef>
                <a:spcPts val="398"/>
              </a:spcBef>
              <a:buChar char="-"/>
              <a:tabLst>
                <a:tab pos="141800" algn="l"/>
              </a:tabLst>
            </a:pPr>
            <a:r>
              <a:rPr sz="1637" dirty="0">
                <a:latin typeface="Arial MT"/>
                <a:cs typeface="Arial MT"/>
              </a:rPr>
              <a:t>Output</a:t>
            </a:r>
            <a:r>
              <a:rPr sz="1637" spc="-16" dirty="0">
                <a:latin typeface="Arial MT"/>
                <a:cs typeface="Arial MT"/>
              </a:rPr>
              <a:t> </a:t>
            </a:r>
            <a:r>
              <a:rPr sz="1637" spc="-50" dirty="0">
                <a:latin typeface="Arial MT"/>
                <a:cs typeface="Arial MT"/>
              </a:rPr>
              <a:t>layer</a:t>
            </a:r>
            <a:endParaRPr sz="1637" dirty="0">
              <a:latin typeface="Arial MT"/>
              <a:cs typeface="Arial MT"/>
            </a:endParaRPr>
          </a:p>
        </p:txBody>
      </p:sp>
      <p:sp>
        <p:nvSpPr>
          <p:cNvPr id="9" name="object 8">
            <a:extLst>
              <a:ext uri="{FF2B5EF4-FFF2-40B4-BE49-F238E27FC236}">
                <a16:creationId xmlns:a16="http://schemas.microsoft.com/office/drawing/2014/main" id="{5A2A6275-D991-4F79-33D3-1D06EDC8D8EE}"/>
              </a:ext>
            </a:extLst>
          </p:cNvPr>
          <p:cNvSpPr txBox="1"/>
          <p:nvPr/>
        </p:nvSpPr>
        <p:spPr>
          <a:xfrm>
            <a:off x="6068540" y="1830388"/>
            <a:ext cx="1988955" cy="914659"/>
          </a:xfrm>
          <a:prstGeom prst="rect">
            <a:avLst/>
          </a:prstGeom>
        </p:spPr>
        <p:txBody>
          <a:bodyPr vert="horz" wrap="square" lIns="0" tIns="55738" rIns="0" bIns="0" rtlCol="0">
            <a:spAutoFit/>
          </a:bodyPr>
          <a:lstStyle/>
          <a:p>
            <a:pPr marL="141511" indent="-136024">
              <a:spcBef>
                <a:spcPts val="439"/>
              </a:spcBef>
              <a:buChar char="-"/>
              <a:tabLst>
                <a:tab pos="141800" algn="l"/>
              </a:tabLst>
            </a:pPr>
            <a:r>
              <a:rPr sz="1637" b="1" spc="-25" dirty="0">
                <a:latin typeface="Arial MT"/>
                <a:cs typeface="Arial MT"/>
              </a:rPr>
              <a:t>Once</a:t>
            </a:r>
            <a:endParaRPr sz="1637" b="1" dirty="0">
              <a:latin typeface="Arial MT"/>
              <a:cs typeface="Arial MT"/>
            </a:endParaRPr>
          </a:p>
          <a:p>
            <a:pPr marL="141511" indent="-136024">
              <a:spcBef>
                <a:spcPts val="398"/>
              </a:spcBef>
              <a:buChar char="-"/>
              <a:tabLst>
                <a:tab pos="141800" algn="l"/>
              </a:tabLst>
            </a:pPr>
            <a:r>
              <a:rPr sz="1637" spc="-61" dirty="0">
                <a:latin typeface="Arial MT"/>
                <a:cs typeface="Arial MT"/>
              </a:rPr>
              <a:t>Every</a:t>
            </a:r>
            <a:r>
              <a:rPr sz="1637" spc="-7" dirty="0">
                <a:latin typeface="Arial MT"/>
                <a:cs typeface="Arial MT"/>
              </a:rPr>
              <a:t> </a:t>
            </a:r>
            <a:r>
              <a:rPr sz="1637" i="1" spc="-25" dirty="0"/>
              <a:t>n</a:t>
            </a:r>
            <a:r>
              <a:rPr sz="1637" i="1" spc="-7" dirty="0"/>
              <a:t> </a:t>
            </a:r>
            <a:r>
              <a:rPr sz="1637" spc="-11" dirty="0">
                <a:latin typeface="Arial MT"/>
                <a:cs typeface="Arial MT"/>
              </a:rPr>
              <a:t>tokens</a:t>
            </a:r>
            <a:r>
              <a:rPr sz="1637" spc="-5" dirty="0">
                <a:latin typeface="Arial MT"/>
                <a:cs typeface="Arial MT"/>
              </a:rPr>
              <a:t> </a:t>
            </a:r>
            <a:r>
              <a:rPr sz="1637" spc="-57" dirty="0">
                <a:latin typeface="Arial MT"/>
                <a:cs typeface="Arial MT"/>
              </a:rPr>
              <a:t>(</a:t>
            </a:r>
            <a:r>
              <a:rPr sz="1637" i="1" spc="-57" dirty="0"/>
              <a:t>n</a:t>
            </a:r>
            <a:r>
              <a:rPr sz="1637" spc="-57" dirty="0">
                <a:latin typeface="Arial MT"/>
                <a:cs typeface="Arial MT"/>
              </a:rPr>
              <a:t>&gt;1)</a:t>
            </a:r>
            <a:endParaRPr sz="1637" dirty="0">
              <a:latin typeface="Arial MT"/>
              <a:cs typeface="Arial MT"/>
            </a:endParaRPr>
          </a:p>
          <a:p>
            <a:pPr marL="141511" indent="-136024">
              <a:spcBef>
                <a:spcPts val="398"/>
              </a:spcBef>
              <a:buChar char="-"/>
              <a:tabLst>
                <a:tab pos="141800" algn="l"/>
              </a:tabLst>
            </a:pPr>
            <a:r>
              <a:rPr sz="1637" spc="-61" dirty="0">
                <a:latin typeface="Arial MT"/>
                <a:cs typeface="Arial MT"/>
              </a:rPr>
              <a:t>Every</a:t>
            </a:r>
            <a:r>
              <a:rPr sz="1637" spc="-16" dirty="0">
                <a:latin typeface="Arial MT"/>
                <a:cs typeface="Arial MT"/>
              </a:rPr>
              <a:t> </a:t>
            </a:r>
            <a:r>
              <a:rPr sz="1637" spc="-7" dirty="0">
                <a:latin typeface="Arial MT"/>
                <a:cs typeface="Arial MT"/>
              </a:rPr>
              <a:t>token</a:t>
            </a:r>
            <a:endParaRPr sz="1637" dirty="0">
              <a:latin typeface="Arial MT"/>
              <a:cs typeface="Arial MT"/>
            </a:endParaRPr>
          </a:p>
        </p:txBody>
      </p:sp>
      <p:sp>
        <p:nvSpPr>
          <p:cNvPr id="3" name="Google Shape;138;g1501cc781cf_0_0">
            <a:extLst>
              <a:ext uri="{FF2B5EF4-FFF2-40B4-BE49-F238E27FC236}">
                <a16:creationId xmlns:a16="http://schemas.microsoft.com/office/drawing/2014/main" id="{D6AC2EDB-5752-388A-C591-304E2057D371}"/>
              </a:ext>
            </a:extLst>
          </p:cNvPr>
          <p:cNvSpPr txBox="1"/>
          <p:nvPr/>
        </p:nvSpPr>
        <p:spPr>
          <a:xfrm>
            <a:off x="2903308" y="4893119"/>
            <a:ext cx="3498234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[</a:t>
            </a: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Slides: </a:t>
            </a:r>
            <a:r>
              <a:rPr lang="en-US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Akari</a:t>
            </a: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 </a:t>
            </a:r>
            <a:r>
              <a:rPr lang="en-US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Asai</a:t>
            </a: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, </a:t>
            </a:r>
            <a:r>
              <a:rPr lang="en-US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Sewon</a:t>
            </a: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 Min, </a:t>
            </a:r>
            <a:r>
              <a:rPr lang="en-US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Zexuan</a:t>
            </a: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 Zhong, </a:t>
            </a:r>
            <a:r>
              <a:rPr lang="en-US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Danqi</a:t>
            </a: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 Chen</a:t>
            </a:r>
            <a:r>
              <a:rPr lang="en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]</a:t>
            </a:r>
            <a:endParaRPr sz="900" dirty="0">
              <a:solidFill>
                <a:schemeClr val="tx1">
                  <a:lumMod val="65000"/>
                  <a:lumOff val="35000"/>
                </a:schemeClr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83616692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C1964A-ACF7-18A2-F36F-77EFF9B5C6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IR in the Middle of LM </a:t>
            </a:r>
          </a:p>
        </p:txBody>
      </p:sp>
      <p:sp>
        <p:nvSpPr>
          <p:cNvPr id="4" name="object 3">
            <a:extLst>
              <a:ext uri="{FF2B5EF4-FFF2-40B4-BE49-F238E27FC236}">
                <a16:creationId xmlns:a16="http://schemas.microsoft.com/office/drawing/2014/main" id="{9C69CFAF-56A7-B83E-76B2-334B922AF078}"/>
              </a:ext>
            </a:extLst>
          </p:cNvPr>
          <p:cNvSpPr txBox="1"/>
          <p:nvPr/>
        </p:nvSpPr>
        <p:spPr>
          <a:xfrm>
            <a:off x="1355070" y="4885457"/>
            <a:ext cx="6433860" cy="172193"/>
          </a:xfrm>
          <a:prstGeom prst="rect">
            <a:avLst/>
          </a:prstGeom>
        </p:spPr>
        <p:txBody>
          <a:bodyPr vert="horz" wrap="square" lIns="0" tIns="2888" rIns="0" bIns="0" rtlCol="0">
            <a:spAutoFit/>
          </a:bodyPr>
          <a:lstStyle/>
          <a:p>
            <a:pPr marL="5776" algn="ctr">
              <a:spcBef>
                <a:spcPts val="23"/>
              </a:spcBef>
            </a:pPr>
            <a:r>
              <a:rPr sz="1100" spc="-7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Borgeaud</a:t>
            </a:r>
            <a:r>
              <a:rPr sz="1100" spc="7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100" spc="-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et</a:t>
            </a:r>
            <a:r>
              <a:rPr sz="1100" spc="9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100" spc="-2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al.</a:t>
            </a:r>
            <a:r>
              <a:rPr sz="1100" spc="9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100" spc="7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2021. </a:t>
            </a:r>
            <a:r>
              <a:rPr sz="1100" spc="-9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“Improving</a:t>
            </a:r>
            <a:r>
              <a:rPr sz="1100" spc="9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100" spc="-2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language</a:t>
            </a:r>
            <a:r>
              <a:rPr sz="1100" spc="9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100" spc="-7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models</a:t>
            </a:r>
            <a:r>
              <a:rPr sz="1100" spc="9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100" spc="-2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by</a:t>
            </a:r>
            <a:r>
              <a:rPr sz="1100" spc="7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100" spc="-23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retrieving</a:t>
            </a:r>
            <a:r>
              <a:rPr sz="1100" spc="9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100" spc="-9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from</a:t>
            </a:r>
            <a:r>
              <a:rPr sz="1100" spc="9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100" spc="-2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trillions</a:t>
            </a:r>
            <a:r>
              <a:rPr sz="1100" spc="9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100" spc="-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</a:t>
            </a:r>
            <a:r>
              <a:rPr sz="1100" spc="7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100" spc="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tokens”</a:t>
            </a:r>
            <a:endParaRPr sz="11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object 3">
            <a:extLst>
              <a:ext uri="{FF2B5EF4-FFF2-40B4-BE49-F238E27FC236}">
                <a16:creationId xmlns:a16="http://schemas.microsoft.com/office/drawing/2014/main" id="{A7299893-DACE-2E4A-0C4E-98BCF465C68D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572165" y="1082264"/>
            <a:ext cx="161294" cy="462655"/>
          </a:xfrm>
          <a:prstGeom prst="rect">
            <a:avLst/>
          </a:prstGeom>
        </p:spPr>
      </p:pic>
      <p:pic>
        <p:nvPicPr>
          <p:cNvPr id="6" name="object 4">
            <a:extLst>
              <a:ext uri="{FF2B5EF4-FFF2-40B4-BE49-F238E27FC236}">
                <a16:creationId xmlns:a16="http://schemas.microsoft.com/office/drawing/2014/main" id="{D0DA588B-E575-CA9F-2503-EBCF42E91C00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663538" y="1082264"/>
            <a:ext cx="161292" cy="462655"/>
          </a:xfrm>
          <a:prstGeom prst="rect">
            <a:avLst/>
          </a:prstGeom>
        </p:spPr>
      </p:pic>
      <p:sp>
        <p:nvSpPr>
          <p:cNvPr id="7" name="object 5">
            <a:extLst>
              <a:ext uri="{FF2B5EF4-FFF2-40B4-BE49-F238E27FC236}">
                <a16:creationId xmlns:a16="http://schemas.microsoft.com/office/drawing/2014/main" id="{589F6AF4-951A-B3D1-EA17-52188FE407B1}"/>
              </a:ext>
            </a:extLst>
          </p:cNvPr>
          <p:cNvSpPr txBox="1"/>
          <p:nvPr/>
        </p:nvSpPr>
        <p:spPr>
          <a:xfrm>
            <a:off x="1666637" y="1141018"/>
            <a:ext cx="5810913" cy="564155"/>
          </a:xfrm>
          <a:prstGeom prst="rect">
            <a:avLst/>
          </a:prstGeom>
        </p:spPr>
        <p:txBody>
          <a:bodyPr vert="horz" wrap="square" lIns="0" tIns="5487" rIns="0" bIns="0" rtlCol="0">
            <a:spAutoFit/>
          </a:bodyPr>
          <a:lstStyle/>
          <a:p>
            <a:pPr marL="5776">
              <a:spcBef>
                <a:spcPts val="43"/>
              </a:spcBef>
            </a:pPr>
            <a:r>
              <a:rPr sz="1501" b="1" i="1" spc="-57" dirty="0"/>
              <a:t>x</a:t>
            </a:r>
            <a:r>
              <a:rPr sz="1501" b="1" i="1" dirty="0"/>
              <a:t> </a:t>
            </a:r>
            <a:r>
              <a:rPr sz="1501" spc="23" dirty="0">
                <a:latin typeface="Arial MT"/>
                <a:cs typeface="Arial MT"/>
              </a:rPr>
              <a:t>=</a:t>
            </a:r>
            <a:r>
              <a:rPr sz="1501" spc="2" dirty="0">
                <a:latin typeface="Arial MT"/>
                <a:cs typeface="Arial MT"/>
              </a:rPr>
              <a:t> </a:t>
            </a:r>
            <a:r>
              <a:rPr sz="1501" spc="-30" dirty="0">
                <a:latin typeface="Arial MT"/>
                <a:cs typeface="Arial MT"/>
              </a:rPr>
              <a:t>World</a:t>
            </a:r>
            <a:r>
              <a:rPr sz="1501" spc="2" dirty="0">
                <a:latin typeface="Arial MT"/>
                <a:cs typeface="Arial MT"/>
              </a:rPr>
              <a:t> </a:t>
            </a:r>
            <a:r>
              <a:rPr sz="1501" spc="-11" dirty="0">
                <a:latin typeface="Arial MT"/>
                <a:cs typeface="Arial MT"/>
              </a:rPr>
              <a:t>Cup</a:t>
            </a:r>
            <a:r>
              <a:rPr sz="1501" spc="2" dirty="0">
                <a:latin typeface="Arial MT"/>
                <a:cs typeface="Arial MT"/>
              </a:rPr>
              <a:t> </a:t>
            </a:r>
            <a:r>
              <a:rPr sz="1501" spc="-2" dirty="0">
                <a:latin typeface="Arial MT"/>
                <a:cs typeface="Arial MT"/>
              </a:rPr>
              <a:t>2022</a:t>
            </a:r>
            <a:r>
              <a:rPr sz="1501" spc="2" dirty="0">
                <a:latin typeface="Arial MT"/>
                <a:cs typeface="Arial MT"/>
              </a:rPr>
              <a:t> </a:t>
            </a:r>
            <a:r>
              <a:rPr sz="1501" spc="-20" dirty="0">
                <a:latin typeface="Arial MT"/>
                <a:cs typeface="Arial MT"/>
              </a:rPr>
              <a:t>was</a:t>
            </a:r>
            <a:r>
              <a:rPr sz="1501" spc="2" dirty="0">
                <a:latin typeface="Arial MT"/>
                <a:cs typeface="Arial MT"/>
              </a:rPr>
              <a:t> </a:t>
            </a:r>
            <a:r>
              <a:rPr sz="1501" spc="-20" dirty="0">
                <a:latin typeface="Arial MT"/>
                <a:cs typeface="Arial MT"/>
              </a:rPr>
              <a:t>the</a:t>
            </a:r>
            <a:r>
              <a:rPr sz="1501" spc="2" dirty="0">
                <a:latin typeface="Arial MT"/>
                <a:cs typeface="Arial MT"/>
              </a:rPr>
              <a:t> </a:t>
            </a:r>
            <a:r>
              <a:rPr sz="1501" spc="-30" dirty="0">
                <a:latin typeface="Arial MT"/>
                <a:cs typeface="Arial MT"/>
              </a:rPr>
              <a:t>last</a:t>
            </a:r>
            <a:r>
              <a:rPr sz="1501" spc="2" dirty="0">
                <a:latin typeface="Arial MT"/>
                <a:cs typeface="Arial MT"/>
              </a:rPr>
              <a:t> </a:t>
            </a:r>
            <a:r>
              <a:rPr sz="1501" spc="-9" dirty="0">
                <a:latin typeface="Arial MT"/>
                <a:cs typeface="Arial MT"/>
              </a:rPr>
              <a:t>with</a:t>
            </a:r>
            <a:r>
              <a:rPr sz="1501" spc="2" dirty="0">
                <a:latin typeface="Arial MT"/>
                <a:cs typeface="Arial MT"/>
              </a:rPr>
              <a:t> </a:t>
            </a:r>
            <a:r>
              <a:rPr sz="1501" spc="-2" dirty="0">
                <a:latin typeface="Arial MT"/>
                <a:cs typeface="Arial MT"/>
              </a:rPr>
              <a:t>32</a:t>
            </a:r>
            <a:r>
              <a:rPr sz="1501" spc="2" dirty="0">
                <a:latin typeface="Arial MT"/>
                <a:cs typeface="Arial MT"/>
              </a:rPr>
              <a:t> </a:t>
            </a:r>
            <a:r>
              <a:rPr sz="1501" spc="-20" dirty="0">
                <a:latin typeface="Arial MT"/>
                <a:cs typeface="Arial MT"/>
              </a:rPr>
              <a:t>teams,</a:t>
            </a:r>
            <a:r>
              <a:rPr sz="1501" spc="2" dirty="0">
                <a:latin typeface="Arial MT"/>
                <a:cs typeface="Arial MT"/>
              </a:rPr>
              <a:t> </a:t>
            </a:r>
            <a:r>
              <a:rPr sz="1501" spc="-30" dirty="0">
                <a:latin typeface="Arial MT"/>
                <a:cs typeface="Arial MT"/>
              </a:rPr>
              <a:t>before</a:t>
            </a:r>
            <a:r>
              <a:rPr sz="1501" spc="2" dirty="0">
                <a:latin typeface="Arial MT"/>
                <a:cs typeface="Arial MT"/>
              </a:rPr>
              <a:t> </a:t>
            </a:r>
            <a:r>
              <a:rPr sz="1501" spc="-20" dirty="0">
                <a:latin typeface="Arial MT"/>
                <a:cs typeface="Arial MT"/>
              </a:rPr>
              <a:t>the</a:t>
            </a:r>
            <a:r>
              <a:rPr sz="1501" spc="2" dirty="0">
                <a:latin typeface="Arial MT"/>
                <a:cs typeface="Arial MT"/>
              </a:rPr>
              <a:t> </a:t>
            </a:r>
            <a:r>
              <a:rPr sz="1501" spc="-41" dirty="0">
                <a:latin typeface="Arial MT"/>
                <a:cs typeface="Arial MT"/>
              </a:rPr>
              <a:t>increase</a:t>
            </a:r>
            <a:r>
              <a:rPr sz="1501" spc="2" dirty="0">
                <a:latin typeface="Arial MT"/>
                <a:cs typeface="Arial MT"/>
              </a:rPr>
              <a:t> </a:t>
            </a:r>
            <a:r>
              <a:rPr sz="1501" spc="11" dirty="0">
                <a:latin typeface="Arial MT"/>
                <a:cs typeface="Arial MT"/>
              </a:rPr>
              <a:t>to</a:t>
            </a:r>
            <a:endParaRPr sz="1501" dirty="0">
              <a:latin typeface="Arial MT"/>
              <a:cs typeface="Arial MT"/>
            </a:endParaRPr>
          </a:p>
          <a:p>
            <a:pPr marL="415002" algn="ctr">
              <a:spcBef>
                <a:spcPts val="1032"/>
              </a:spcBef>
              <a:tabLst>
                <a:tab pos="2277172" algn="l"/>
                <a:tab pos="4185838" algn="l"/>
              </a:tabLst>
            </a:pPr>
            <a:r>
              <a:rPr sz="1296" spc="-68" dirty="0">
                <a:latin typeface="Cambria"/>
                <a:cs typeface="Cambria"/>
              </a:rPr>
              <a:t>1	2	3</a:t>
            </a:r>
            <a:endParaRPr sz="1296" dirty="0">
              <a:latin typeface="Cambria"/>
              <a:cs typeface="Cambria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D0DE4A4-BBCC-C9CD-8252-68A8A812E30F}"/>
              </a:ext>
            </a:extLst>
          </p:cNvPr>
          <p:cNvSpPr txBox="1"/>
          <p:nvPr/>
        </p:nvSpPr>
        <p:spPr>
          <a:xfrm>
            <a:off x="2203704" y="1914037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98617" algn="ctr">
              <a:spcBef>
                <a:spcPts val="1369"/>
              </a:spcBef>
            </a:pPr>
            <a:r>
              <a:rPr lang="en-US" sz="1400" spc="-59" dirty="0">
                <a:latin typeface="Arial MT"/>
                <a:cs typeface="Arial MT"/>
              </a:rPr>
              <a:t>(</a:t>
            </a:r>
            <a:r>
              <a:rPr lang="en-US" sz="1800" i="1" spc="-59" dirty="0">
                <a:latin typeface="Times New Roman"/>
                <a:cs typeface="Times New Roman"/>
              </a:rPr>
              <a:t>k</a:t>
            </a:r>
            <a:r>
              <a:rPr lang="en-US" sz="1800" i="1" spc="-39" dirty="0">
                <a:latin typeface="Times New Roman"/>
                <a:cs typeface="Times New Roman"/>
              </a:rPr>
              <a:t> </a:t>
            </a:r>
            <a:r>
              <a:rPr lang="en-US" sz="1400" spc="-9" dirty="0">
                <a:latin typeface="Arial MT"/>
                <a:cs typeface="Arial MT"/>
              </a:rPr>
              <a:t>chunks</a:t>
            </a:r>
            <a:r>
              <a:rPr lang="en-US" sz="1400" spc="-2" dirty="0">
                <a:latin typeface="Arial MT"/>
                <a:cs typeface="Arial MT"/>
              </a:rPr>
              <a:t> </a:t>
            </a:r>
            <a:r>
              <a:rPr lang="en-US" sz="1400" spc="-11" dirty="0">
                <a:latin typeface="Arial MT"/>
                <a:cs typeface="Arial MT"/>
              </a:rPr>
              <a:t>of</a:t>
            </a:r>
            <a:r>
              <a:rPr lang="en-US" sz="1400" dirty="0">
                <a:latin typeface="Arial MT"/>
                <a:cs typeface="Arial MT"/>
              </a:rPr>
              <a:t> </a:t>
            </a:r>
            <a:r>
              <a:rPr lang="en-US" sz="1400" spc="-5" dirty="0">
                <a:latin typeface="Arial MT"/>
                <a:cs typeface="Arial MT"/>
              </a:rPr>
              <a:t>text</a:t>
            </a:r>
            <a:r>
              <a:rPr lang="en-US" sz="1400" spc="-2" dirty="0">
                <a:latin typeface="Arial MT"/>
                <a:cs typeface="Arial MT"/>
              </a:rPr>
              <a:t> </a:t>
            </a:r>
            <a:r>
              <a:rPr lang="en-US" sz="1400" spc="-14" dirty="0">
                <a:latin typeface="Arial MT"/>
                <a:cs typeface="Arial MT"/>
              </a:rPr>
              <a:t>per</a:t>
            </a:r>
            <a:r>
              <a:rPr lang="en-US" sz="1400" dirty="0">
                <a:latin typeface="Arial MT"/>
                <a:cs typeface="Arial MT"/>
              </a:rPr>
              <a:t> </a:t>
            </a:r>
            <a:r>
              <a:rPr lang="en-US" sz="1400" spc="-32" dirty="0">
                <a:latin typeface="Arial MT"/>
                <a:cs typeface="Arial MT"/>
              </a:rPr>
              <a:t>split)</a:t>
            </a:r>
            <a:endParaRPr lang="en-US" sz="1400" dirty="0">
              <a:latin typeface="Arial MT"/>
              <a:cs typeface="Arial MT"/>
            </a:endParaRPr>
          </a:p>
        </p:txBody>
      </p:sp>
      <p:sp>
        <p:nvSpPr>
          <p:cNvPr id="21" name="object 16">
            <a:extLst>
              <a:ext uri="{FF2B5EF4-FFF2-40B4-BE49-F238E27FC236}">
                <a16:creationId xmlns:a16="http://schemas.microsoft.com/office/drawing/2014/main" id="{59C5E17C-0D3A-8A44-44A5-14D665EB53C4}"/>
              </a:ext>
            </a:extLst>
          </p:cNvPr>
          <p:cNvSpPr txBox="1"/>
          <p:nvPr/>
        </p:nvSpPr>
        <p:spPr>
          <a:xfrm>
            <a:off x="3824830" y="2572722"/>
            <a:ext cx="614274" cy="1147664"/>
          </a:xfrm>
          <a:prstGeom prst="rect">
            <a:avLst/>
          </a:prstGeom>
          <a:solidFill>
            <a:srgbClr val="1DB100"/>
          </a:solidFill>
        </p:spPr>
        <p:txBody>
          <a:bodyPr vert="horz" wrap="square" lIns="0" tIns="0" rIns="0" bIns="0" rtlCol="0">
            <a:noAutofit/>
          </a:bodyPr>
          <a:lstStyle/>
          <a:p>
            <a:pPr>
              <a:lnSpc>
                <a:spcPct val="100000"/>
              </a:lnSpc>
            </a:pPr>
            <a:endParaRPr sz="1683">
              <a:latin typeface="Times New Roman"/>
              <a:cs typeface="Times New Roman"/>
            </a:endParaRPr>
          </a:p>
          <a:p>
            <a:pPr>
              <a:spcBef>
                <a:spcPts val="7"/>
              </a:spcBef>
            </a:pPr>
            <a:endParaRPr sz="1364">
              <a:latin typeface="Times New Roman"/>
              <a:cs typeface="Times New Roman"/>
            </a:endParaRPr>
          </a:p>
          <a:p>
            <a:pPr marL="75665">
              <a:spcBef>
                <a:spcPts val="2"/>
              </a:spcBef>
            </a:pPr>
            <a:r>
              <a:rPr sz="1410" spc="36" dirty="0">
                <a:solidFill>
                  <a:srgbClr val="FFFFFF"/>
                </a:solidFill>
                <a:latin typeface="Arial MT"/>
                <a:cs typeface="Arial MT"/>
              </a:rPr>
              <a:t>Index</a:t>
            </a:r>
            <a:endParaRPr sz="1410">
              <a:latin typeface="Arial MT"/>
              <a:cs typeface="Arial MT"/>
            </a:endParaRPr>
          </a:p>
        </p:txBody>
      </p:sp>
      <p:pic>
        <p:nvPicPr>
          <p:cNvPr id="22" name="object 17">
            <a:extLst>
              <a:ext uri="{FF2B5EF4-FFF2-40B4-BE49-F238E27FC236}">
                <a16:creationId xmlns:a16="http://schemas.microsoft.com/office/drawing/2014/main" id="{13FE977C-E675-C257-5E31-3B59F0751B4B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452728" y="2617479"/>
            <a:ext cx="329432" cy="173279"/>
          </a:xfrm>
          <a:prstGeom prst="rect">
            <a:avLst/>
          </a:prstGeom>
        </p:spPr>
      </p:pic>
      <p:sp>
        <p:nvSpPr>
          <p:cNvPr id="23" name="object 18">
            <a:extLst>
              <a:ext uri="{FF2B5EF4-FFF2-40B4-BE49-F238E27FC236}">
                <a16:creationId xmlns:a16="http://schemas.microsoft.com/office/drawing/2014/main" id="{B478B86E-C463-D45D-B71F-3DBF87A77F55}"/>
              </a:ext>
            </a:extLst>
          </p:cNvPr>
          <p:cNvSpPr txBox="1"/>
          <p:nvPr/>
        </p:nvSpPr>
        <p:spPr>
          <a:xfrm>
            <a:off x="1612313" y="2572721"/>
            <a:ext cx="1180608" cy="1184341"/>
          </a:xfrm>
          <a:prstGeom prst="rect">
            <a:avLst/>
          </a:prstGeom>
          <a:solidFill>
            <a:srgbClr val="00A2FF"/>
          </a:solidFill>
        </p:spPr>
        <p:txBody>
          <a:bodyPr vert="horz" wrap="square" lIns="0" tIns="0" rIns="0" bIns="0" rtlCol="0">
            <a:noAutofit/>
          </a:bodyPr>
          <a:lstStyle/>
          <a:p>
            <a:pPr>
              <a:lnSpc>
                <a:spcPct val="100000"/>
              </a:lnSpc>
            </a:pPr>
            <a:endParaRPr sz="1683" dirty="0">
              <a:latin typeface="Times New Roman"/>
              <a:cs typeface="Times New Roman"/>
            </a:endParaRPr>
          </a:p>
          <a:p>
            <a:pPr marL="239702" marR="219486" indent="-17039">
              <a:lnSpc>
                <a:spcPts val="1387"/>
              </a:lnSpc>
              <a:spcBef>
                <a:spcPts val="1203"/>
              </a:spcBef>
            </a:pPr>
            <a:r>
              <a:rPr sz="1410" spc="23" dirty="0">
                <a:solidFill>
                  <a:srgbClr val="FFFFFF"/>
                </a:solidFill>
                <a:latin typeface="Arial MT"/>
                <a:cs typeface="Arial MT"/>
              </a:rPr>
              <a:t>Retrieval  </a:t>
            </a:r>
            <a:r>
              <a:rPr sz="1410" spc="36" dirty="0">
                <a:solidFill>
                  <a:srgbClr val="FFFFFF"/>
                </a:solidFill>
                <a:latin typeface="Arial MT"/>
                <a:cs typeface="Arial MT"/>
              </a:rPr>
              <a:t>Encoder</a:t>
            </a:r>
            <a:endParaRPr sz="1410" dirty="0">
              <a:latin typeface="Arial MT"/>
              <a:cs typeface="Arial MT"/>
            </a:endParaRPr>
          </a:p>
        </p:txBody>
      </p:sp>
      <p:sp>
        <p:nvSpPr>
          <p:cNvPr id="24" name="object 19">
            <a:extLst>
              <a:ext uri="{FF2B5EF4-FFF2-40B4-BE49-F238E27FC236}">
                <a16:creationId xmlns:a16="http://schemas.microsoft.com/office/drawing/2014/main" id="{A66F894C-A80B-2E9F-EFD5-EDEC8B21E3A4}"/>
              </a:ext>
            </a:extLst>
          </p:cNvPr>
          <p:cNvSpPr txBox="1"/>
          <p:nvPr/>
        </p:nvSpPr>
        <p:spPr>
          <a:xfrm>
            <a:off x="1333534" y="2672988"/>
            <a:ext cx="94437" cy="1052472"/>
          </a:xfrm>
          <a:prstGeom prst="rect">
            <a:avLst/>
          </a:prstGeom>
        </p:spPr>
        <p:txBody>
          <a:bodyPr vert="horz" wrap="square" lIns="0" tIns="6354" rIns="0" bIns="0" rtlCol="0">
            <a:spAutoFit/>
          </a:bodyPr>
          <a:lstStyle/>
          <a:p>
            <a:pPr marL="5776">
              <a:spcBef>
                <a:spcPts val="50"/>
              </a:spcBef>
            </a:pPr>
            <a:r>
              <a:rPr sz="1296" spc="-68" dirty="0">
                <a:latin typeface="Cambria"/>
                <a:cs typeface="Cambria"/>
              </a:rPr>
              <a:t>1</a:t>
            </a:r>
            <a:endParaRPr sz="1296">
              <a:latin typeface="Cambria"/>
              <a:cs typeface="Cambria"/>
            </a:endParaRPr>
          </a:p>
          <a:p>
            <a:pPr>
              <a:spcBef>
                <a:spcPts val="23"/>
              </a:spcBef>
            </a:pPr>
            <a:endParaRPr sz="1455">
              <a:latin typeface="Cambria"/>
              <a:cs typeface="Cambria"/>
            </a:endParaRPr>
          </a:p>
          <a:p>
            <a:pPr marL="5776"/>
            <a:r>
              <a:rPr sz="1296" spc="-68" dirty="0">
                <a:latin typeface="Cambria"/>
                <a:cs typeface="Cambria"/>
              </a:rPr>
              <a:t>2</a:t>
            </a:r>
            <a:endParaRPr sz="1296">
              <a:latin typeface="Cambria"/>
              <a:cs typeface="Cambria"/>
            </a:endParaRPr>
          </a:p>
          <a:p>
            <a:pPr>
              <a:spcBef>
                <a:spcPts val="14"/>
              </a:spcBef>
            </a:pPr>
            <a:endParaRPr sz="1455">
              <a:latin typeface="Cambria"/>
              <a:cs typeface="Cambria"/>
            </a:endParaRPr>
          </a:p>
          <a:p>
            <a:pPr marL="5776"/>
            <a:r>
              <a:rPr sz="1296" spc="-68" dirty="0">
                <a:latin typeface="Cambria"/>
                <a:cs typeface="Cambria"/>
              </a:rPr>
              <a:t>3</a:t>
            </a:r>
            <a:endParaRPr sz="1296">
              <a:latin typeface="Cambria"/>
              <a:cs typeface="Cambria"/>
            </a:endParaRPr>
          </a:p>
        </p:txBody>
      </p:sp>
      <p:sp>
        <p:nvSpPr>
          <p:cNvPr id="25" name="object 20">
            <a:extLst>
              <a:ext uri="{FF2B5EF4-FFF2-40B4-BE49-F238E27FC236}">
                <a16:creationId xmlns:a16="http://schemas.microsoft.com/office/drawing/2014/main" id="{D84A4308-874F-A63A-D317-4AFBF513E153}"/>
              </a:ext>
            </a:extLst>
          </p:cNvPr>
          <p:cNvSpPr/>
          <p:nvPr/>
        </p:nvSpPr>
        <p:spPr>
          <a:xfrm>
            <a:off x="2861162" y="2634659"/>
            <a:ext cx="527057" cy="179344"/>
          </a:xfrm>
          <a:custGeom>
            <a:avLst/>
            <a:gdLst/>
            <a:ahLst/>
            <a:cxnLst/>
            <a:rect l="l" t="t" r="r" b="b"/>
            <a:pathLst>
              <a:path w="1158875" h="394335">
                <a:moveTo>
                  <a:pt x="918346" y="0"/>
                </a:moveTo>
                <a:lnTo>
                  <a:pt x="240097" y="0"/>
                </a:lnTo>
                <a:lnTo>
                  <a:pt x="193052" y="165"/>
                </a:lnTo>
                <a:lnTo>
                  <a:pt x="124978" y="4460"/>
                </a:lnTo>
                <a:lnTo>
                  <a:pt x="71525" y="25302"/>
                </a:lnTo>
                <a:lnTo>
                  <a:pt x="25301" y="71525"/>
                </a:lnTo>
                <a:lnTo>
                  <a:pt x="5405" y="119362"/>
                </a:lnTo>
                <a:lnTo>
                  <a:pt x="480" y="170836"/>
                </a:lnTo>
                <a:lnTo>
                  <a:pt x="0" y="196914"/>
                </a:lnTo>
                <a:lnTo>
                  <a:pt x="480" y="222992"/>
                </a:lnTo>
                <a:lnTo>
                  <a:pt x="5405" y="274466"/>
                </a:lnTo>
                <a:lnTo>
                  <a:pt x="25301" y="322303"/>
                </a:lnTo>
                <a:lnTo>
                  <a:pt x="71525" y="368527"/>
                </a:lnTo>
                <a:lnTo>
                  <a:pt x="124978" y="389369"/>
                </a:lnTo>
                <a:lnTo>
                  <a:pt x="193052" y="393664"/>
                </a:lnTo>
                <a:lnTo>
                  <a:pt x="240097" y="393829"/>
                </a:lnTo>
                <a:lnTo>
                  <a:pt x="918346" y="393829"/>
                </a:lnTo>
                <a:lnTo>
                  <a:pt x="965391" y="393664"/>
                </a:lnTo>
                <a:lnTo>
                  <a:pt x="1033465" y="389369"/>
                </a:lnTo>
                <a:lnTo>
                  <a:pt x="1086918" y="368527"/>
                </a:lnTo>
                <a:lnTo>
                  <a:pt x="1133142" y="322303"/>
                </a:lnTo>
                <a:lnTo>
                  <a:pt x="1153038" y="274466"/>
                </a:lnTo>
                <a:lnTo>
                  <a:pt x="1157964" y="222992"/>
                </a:lnTo>
                <a:lnTo>
                  <a:pt x="1158444" y="196914"/>
                </a:lnTo>
                <a:lnTo>
                  <a:pt x="1157964" y="170836"/>
                </a:lnTo>
                <a:lnTo>
                  <a:pt x="1153038" y="119362"/>
                </a:lnTo>
                <a:lnTo>
                  <a:pt x="1133142" y="71525"/>
                </a:lnTo>
                <a:lnTo>
                  <a:pt x="1086918" y="25302"/>
                </a:lnTo>
                <a:lnTo>
                  <a:pt x="1033465" y="4460"/>
                </a:lnTo>
                <a:lnTo>
                  <a:pt x="965391" y="165"/>
                </a:lnTo>
                <a:lnTo>
                  <a:pt x="918346" y="0"/>
                </a:lnTo>
                <a:close/>
              </a:path>
            </a:pathLst>
          </a:custGeom>
          <a:solidFill>
            <a:srgbClr val="56C1FF"/>
          </a:solidFill>
        </p:spPr>
        <p:txBody>
          <a:bodyPr wrap="square" lIns="0" tIns="0" rIns="0" bIns="0" rtlCol="0"/>
          <a:lstStyle/>
          <a:p>
            <a:endParaRPr sz="637"/>
          </a:p>
        </p:txBody>
      </p:sp>
      <p:sp>
        <p:nvSpPr>
          <p:cNvPr id="26" name="object 21">
            <a:extLst>
              <a:ext uri="{FF2B5EF4-FFF2-40B4-BE49-F238E27FC236}">
                <a16:creationId xmlns:a16="http://schemas.microsoft.com/office/drawing/2014/main" id="{0A278952-B9D9-D4CC-6ECB-7F209B7D7C1D}"/>
              </a:ext>
            </a:extLst>
          </p:cNvPr>
          <p:cNvSpPr/>
          <p:nvPr/>
        </p:nvSpPr>
        <p:spPr>
          <a:xfrm>
            <a:off x="2861162" y="3106075"/>
            <a:ext cx="527057" cy="179344"/>
          </a:xfrm>
          <a:custGeom>
            <a:avLst/>
            <a:gdLst/>
            <a:ahLst/>
            <a:cxnLst/>
            <a:rect l="l" t="t" r="r" b="b"/>
            <a:pathLst>
              <a:path w="1158875" h="394335">
                <a:moveTo>
                  <a:pt x="918346" y="0"/>
                </a:moveTo>
                <a:lnTo>
                  <a:pt x="240097" y="0"/>
                </a:lnTo>
                <a:lnTo>
                  <a:pt x="193052" y="165"/>
                </a:lnTo>
                <a:lnTo>
                  <a:pt x="124978" y="4460"/>
                </a:lnTo>
                <a:lnTo>
                  <a:pt x="71525" y="25302"/>
                </a:lnTo>
                <a:lnTo>
                  <a:pt x="25301" y="71525"/>
                </a:lnTo>
                <a:lnTo>
                  <a:pt x="5405" y="119362"/>
                </a:lnTo>
                <a:lnTo>
                  <a:pt x="480" y="170837"/>
                </a:lnTo>
                <a:lnTo>
                  <a:pt x="0" y="196915"/>
                </a:lnTo>
                <a:lnTo>
                  <a:pt x="480" y="222993"/>
                </a:lnTo>
                <a:lnTo>
                  <a:pt x="5405" y="274467"/>
                </a:lnTo>
                <a:lnTo>
                  <a:pt x="25301" y="322304"/>
                </a:lnTo>
                <a:lnTo>
                  <a:pt x="71525" y="368527"/>
                </a:lnTo>
                <a:lnTo>
                  <a:pt x="124978" y="389369"/>
                </a:lnTo>
                <a:lnTo>
                  <a:pt x="193052" y="393664"/>
                </a:lnTo>
                <a:lnTo>
                  <a:pt x="240097" y="393829"/>
                </a:lnTo>
                <a:lnTo>
                  <a:pt x="918346" y="393829"/>
                </a:lnTo>
                <a:lnTo>
                  <a:pt x="965391" y="393664"/>
                </a:lnTo>
                <a:lnTo>
                  <a:pt x="1033465" y="389369"/>
                </a:lnTo>
                <a:lnTo>
                  <a:pt x="1086918" y="368527"/>
                </a:lnTo>
                <a:lnTo>
                  <a:pt x="1133142" y="322304"/>
                </a:lnTo>
                <a:lnTo>
                  <a:pt x="1153038" y="274467"/>
                </a:lnTo>
                <a:lnTo>
                  <a:pt x="1157964" y="222993"/>
                </a:lnTo>
                <a:lnTo>
                  <a:pt x="1158444" y="196915"/>
                </a:lnTo>
                <a:lnTo>
                  <a:pt x="1157964" y="170837"/>
                </a:lnTo>
                <a:lnTo>
                  <a:pt x="1153038" y="119362"/>
                </a:lnTo>
                <a:lnTo>
                  <a:pt x="1133142" y="71525"/>
                </a:lnTo>
                <a:lnTo>
                  <a:pt x="1086918" y="25302"/>
                </a:lnTo>
                <a:lnTo>
                  <a:pt x="1033465" y="4460"/>
                </a:lnTo>
                <a:lnTo>
                  <a:pt x="965391" y="165"/>
                </a:lnTo>
                <a:lnTo>
                  <a:pt x="918346" y="0"/>
                </a:lnTo>
                <a:close/>
              </a:path>
            </a:pathLst>
          </a:custGeom>
          <a:solidFill>
            <a:srgbClr val="56C1FF"/>
          </a:solidFill>
        </p:spPr>
        <p:txBody>
          <a:bodyPr wrap="square" lIns="0" tIns="0" rIns="0" bIns="0" rtlCol="0"/>
          <a:lstStyle/>
          <a:p>
            <a:endParaRPr sz="637"/>
          </a:p>
        </p:txBody>
      </p:sp>
      <p:sp>
        <p:nvSpPr>
          <p:cNvPr id="27" name="object 22">
            <a:extLst>
              <a:ext uri="{FF2B5EF4-FFF2-40B4-BE49-F238E27FC236}">
                <a16:creationId xmlns:a16="http://schemas.microsoft.com/office/drawing/2014/main" id="{9CACF298-B5EF-6AE8-5B1C-23080AA3757B}"/>
              </a:ext>
            </a:extLst>
          </p:cNvPr>
          <p:cNvSpPr/>
          <p:nvPr/>
        </p:nvSpPr>
        <p:spPr>
          <a:xfrm>
            <a:off x="2861162" y="3555100"/>
            <a:ext cx="527057" cy="179344"/>
          </a:xfrm>
          <a:custGeom>
            <a:avLst/>
            <a:gdLst/>
            <a:ahLst/>
            <a:cxnLst/>
            <a:rect l="l" t="t" r="r" b="b"/>
            <a:pathLst>
              <a:path w="1158875" h="394334">
                <a:moveTo>
                  <a:pt x="918346" y="0"/>
                </a:moveTo>
                <a:lnTo>
                  <a:pt x="240097" y="0"/>
                </a:lnTo>
                <a:lnTo>
                  <a:pt x="193052" y="165"/>
                </a:lnTo>
                <a:lnTo>
                  <a:pt x="124978" y="4460"/>
                </a:lnTo>
                <a:lnTo>
                  <a:pt x="71525" y="25302"/>
                </a:lnTo>
                <a:lnTo>
                  <a:pt x="25301" y="71526"/>
                </a:lnTo>
                <a:lnTo>
                  <a:pt x="5405" y="119363"/>
                </a:lnTo>
                <a:lnTo>
                  <a:pt x="480" y="170837"/>
                </a:lnTo>
                <a:lnTo>
                  <a:pt x="0" y="196915"/>
                </a:lnTo>
                <a:lnTo>
                  <a:pt x="480" y="222993"/>
                </a:lnTo>
                <a:lnTo>
                  <a:pt x="5405" y="274467"/>
                </a:lnTo>
                <a:lnTo>
                  <a:pt x="25301" y="322304"/>
                </a:lnTo>
                <a:lnTo>
                  <a:pt x="71525" y="368527"/>
                </a:lnTo>
                <a:lnTo>
                  <a:pt x="124978" y="389369"/>
                </a:lnTo>
                <a:lnTo>
                  <a:pt x="193052" y="393664"/>
                </a:lnTo>
                <a:lnTo>
                  <a:pt x="240097" y="393829"/>
                </a:lnTo>
                <a:lnTo>
                  <a:pt x="918346" y="393829"/>
                </a:lnTo>
                <a:lnTo>
                  <a:pt x="965391" y="393664"/>
                </a:lnTo>
                <a:lnTo>
                  <a:pt x="1033465" y="389369"/>
                </a:lnTo>
                <a:lnTo>
                  <a:pt x="1086918" y="368527"/>
                </a:lnTo>
                <a:lnTo>
                  <a:pt x="1133142" y="322304"/>
                </a:lnTo>
                <a:lnTo>
                  <a:pt x="1153038" y="274467"/>
                </a:lnTo>
                <a:lnTo>
                  <a:pt x="1157964" y="222993"/>
                </a:lnTo>
                <a:lnTo>
                  <a:pt x="1158444" y="196915"/>
                </a:lnTo>
                <a:lnTo>
                  <a:pt x="1157964" y="170837"/>
                </a:lnTo>
                <a:lnTo>
                  <a:pt x="1153038" y="119363"/>
                </a:lnTo>
                <a:lnTo>
                  <a:pt x="1133142" y="71526"/>
                </a:lnTo>
                <a:lnTo>
                  <a:pt x="1086918" y="25302"/>
                </a:lnTo>
                <a:lnTo>
                  <a:pt x="1033465" y="4460"/>
                </a:lnTo>
                <a:lnTo>
                  <a:pt x="965391" y="165"/>
                </a:lnTo>
                <a:lnTo>
                  <a:pt x="918346" y="0"/>
                </a:lnTo>
                <a:close/>
              </a:path>
            </a:pathLst>
          </a:custGeom>
          <a:solidFill>
            <a:srgbClr val="56C1FF"/>
          </a:solidFill>
        </p:spPr>
        <p:txBody>
          <a:bodyPr wrap="square" lIns="0" tIns="0" rIns="0" bIns="0" rtlCol="0"/>
          <a:lstStyle/>
          <a:p>
            <a:endParaRPr sz="637"/>
          </a:p>
        </p:txBody>
      </p:sp>
      <p:pic>
        <p:nvPicPr>
          <p:cNvPr id="28" name="object 23">
            <a:extLst>
              <a:ext uri="{FF2B5EF4-FFF2-40B4-BE49-F238E27FC236}">
                <a16:creationId xmlns:a16="http://schemas.microsoft.com/office/drawing/2014/main" id="{97354E72-72EC-E422-A702-DF901A6F80AD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441270" y="3101304"/>
            <a:ext cx="329432" cy="173279"/>
          </a:xfrm>
          <a:prstGeom prst="rect">
            <a:avLst/>
          </a:prstGeom>
        </p:spPr>
      </p:pic>
      <p:pic>
        <p:nvPicPr>
          <p:cNvPr id="29" name="object 24">
            <a:extLst>
              <a:ext uri="{FF2B5EF4-FFF2-40B4-BE49-F238E27FC236}">
                <a16:creationId xmlns:a16="http://schemas.microsoft.com/office/drawing/2014/main" id="{DCB297ED-4868-252A-082F-7F8B7361F13C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441270" y="3558090"/>
            <a:ext cx="329432" cy="173279"/>
          </a:xfrm>
          <a:prstGeom prst="rect">
            <a:avLst/>
          </a:prstGeom>
        </p:spPr>
      </p:pic>
      <p:sp>
        <p:nvSpPr>
          <p:cNvPr id="30" name="object 25">
            <a:extLst>
              <a:ext uri="{FF2B5EF4-FFF2-40B4-BE49-F238E27FC236}">
                <a16:creationId xmlns:a16="http://schemas.microsoft.com/office/drawing/2014/main" id="{6445A66C-B381-6024-A5D0-DBA4C92E4364}"/>
              </a:ext>
            </a:extLst>
          </p:cNvPr>
          <p:cNvSpPr txBox="1"/>
          <p:nvPr/>
        </p:nvSpPr>
        <p:spPr>
          <a:xfrm>
            <a:off x="4500866" y="2537544"/>
            <a:ext cx="794484" cy="346714"/>
          </a:xfrm>
          <a:prstGeom prst="rect">
            <a:avLst/>
          </a:prstGeom>
        </p:spPr>
        <p:txBody>
          <a:bodyPr vert="horz" wrap="square" lIns="0" tIns="7509" rIns="0" bIns="0" rtlCol="0">
            <a:spAutoFit/>
          </a:bodyPr>
          <a:lstStyle/>
          <a:p>
            <a:pPr marL="23104">
              <a:lnSpc>
                <a:spcPts val="1642"/>
              </a:lnSpc>
              <a:spcBef>
                <a:spcPts val="59"/>
              </a:spcBef>
            </a:pPr>
            <a:r>
              <a:rPr sz="1819" b="1" spc="7" dirty="0">
                <a:latin typeface="Times New Roman"/>
                <a:cs typeface="Times New Roman"/>
              </a:rPr>
              <a:t>p</a:t>
            </a:r>
            <a:r>
              <a:rPr sz="1944" spc="-102" baseline="29239" dirty="0">
                <a:latin typeface="Cambria"/>
                <a:cs typeface="Cambria"/>
              </a:rPr>
              <a:t>1</a:t>
            </a:r>
            <a:r>
              <a:rPr sz="1944" spc="27" baseline="29239" dirty="0">
                <a:latin typeface="Cambria"/>
                <a:cs typeface="Cambria"/>
              </a:rPr>
              <a:t> </a:t>
            </a:r>
            <a:r>
              <a:rPr sz="1819" spc="84" dirty="0">
                <a:latin typeface="Cambria"/>
                <a:cs typeface="Cambria"/>
              </a:rPr>
              <a:t>.</a:t>
            </a:r>
            <a:r>
              <a:rPr sz="1819" spc="-96" dirty="0">
                <a:latin typeface="Cambria"/>
                <a:cs typeface="Cambria"/>
              </a:rPr>
              <a:t> </a:t>
            </a:r>
            <a:r>
              <a:rPr sz="1819" spc="84" dirty="0">
                <a:latin typeface="Cambria"/>
                <a:cs typeface="Cambria"/>
              </a:rPr>
              <a:t>.</a:t>
            </a:r>
            <a:r>
              <a:rPr sz="1819" spc="-96" dirty="0">
                <a:latin typeface="Cambria"/>
                <a:cs typeface="Cambria"/>
              </a:rPr>
              <a:t> </a:t>
            </a:r>
            <a:r>
              <a:rPr sz="1819" spc="84" dirty="0">
                <a:latin typeface="Cambria"/>
                <a:cs typeface="Cambria"/>
              </a:rPr>
              <a:t>.</a:t>
            </a:r>
            <a:r>
              <a:rPr sz="1819" spc="-96" dirty="0">
                <a:latin typeface="Cambria"/>
                <a:cs typeface="Cambria"/>
              </a:rPr>
              <a:t> </a:t>
            </a:r>
            <a:r>
              <a:rPr sz="1819" b="1" spc="7" dirty="0">
                <a:latin typeface="Times New Roman"/>
                <a:cs typeface="Times New Roman"/>
              </a:rPr>
              <a:t>p</a:t>
            </a:r>
            <a:r>
              <a:rPr sz="1944" i="1" spc="3" baseline="29239" dirty="0">
                <a:latin typeface="Times New Roman"/>
                <a:cs typeface="Times New Roman"/>
              </a:rPr>
              <a:t>k</a:t>
            </a:r>
            <a:endParaRPr sz="1944" baseline="29239">
              <a:latin typeface="Times New Roman"/>
              <a:cs typeface="Times New Roman"/>
            </a:endParaRPr>
          </a:p>
          <a:p>
            <a:pPr marL="152485">
              <a:lnSpc>
                <a:spcPts val="1014"/>
              </a:lnSpc>
              <a:tabLst>
                <a:tab pos="694270" algn="l"/>
              </a:tabLst>
            </a:pPr>
            <a:r>
              <a:rPr sz="1296" spc="-68" dirty="0">
                <a:latin typeface="Cambria"/>
                <a:cs typeface="Cambria"/>
              </a:rPr>
              <a:t>1	1</a:t>
            </a:r>
            <a:endParaRPr sz="1296">
              <a:latin typeface="Cambria"/>
              <a:cs typeface="Cambria"/>
            </a:endParaRPr>
          </a:p>
        </p:txBody>
      </p:sp>
      <p:sp>
        <p:nvSpPr>
          <p:cNvPr id="31" name="object 26">
            <a:extLst>
              <a:ext uri="{FF2B5EF4-FFF2-40B4-BE49-F238E27FC236}">
                <a16:creationId xmlns:a16="http://schemas.microsoft.com/office/drawing/2014/main" id="{99825932-E942-B781-5CF0-A3DC9D5AD63A}"/>
              </a:ext>
            </a:extLst>
          </p:cNvPr>
          <p:cNvSpPr txBox="1"/>
          <p:nvPr/>
        </p:nvSpPr>
        <p:spPr>
          <a:xfrm>
            <a:off x="4500866" y="2998290"/>
            <a:ext cx="794484" cy="346714"/>
          </a:xfrm>
          <a:prstGeom prst="rect">
            <a:avLst/>
          </a:prstGeom>
        </p:spPr>
        <p:txBody>
          <a:bodyPr vert="horz" wrap="square" lIns="0" tIns="7509" rIns="0" bIns="0" rtlCol="0">
            <a:spAutoFit/>
          </a:bodyPr>
          <a:lstStyle/>
          <a:p>
            <a:pPr marL="23104">
              <a:lnSpc>
                <a:spcPts val="1642"/>
              </a:lnSpc>
              <a:spcBef>
                <a:spcPts val="59"/>
              </a:spcBef>
            </a:pPr>
            <a:r>
              <a:rPr sz="1819" b="1" spc="7" dirty="0">
                <a:latin typeface="Times New Roman"/>
                <a:cs typeface="Times New Roman"/>
              </a:rPr>
              <a:t>p</a:t>
            </a:r>
            <a:r>
              <a:rPr sz="1944" spc="-102" baseline="29239" dirty="0">
                <a:latin typeface="Cambria"/>
                <a:cs typeface="Cambria"/>
              </a:rPr>
              <a:t>1</a:t>
            </a:r>
            <a:r>
              <a:rPr sz="1944" spc="27" baseline="29239" dirty="0">
                <a:latin typeface="Cambria"/>
                <a:cs typeface="Cambria"/>
              </a:rPr>
              <a:t> </a:t>
            </a:r>
            <a:r>
              <a:rPr sz="1819" spc="84" dirty="0">
                <a:latin typeface="Cambria"/>
                <a:cs typeface="Cambria"/>
              </a:rPr>
              <a:t>.</a:t>
            </a:r>
            <a:r>
              <a:rPr sz="1819" spc="-96" dirty="0">
                <a:latin typeface="Cambria"/>
                <a:cs typeface="Cambria"/>
              </a:rPr>
              <a:t> </a:t>
            </a:r>
            <a:r>
              <a:rPr sz="1819" spc="84" dirty="0">
                <a:latin typeface="Cambria"/>
                <a:cs typeface="Cambria"/>
              </a:rPr>
              <a:t>.</a:t>
            </a:r>
            <a:r>
              <a:rPr sz="1819" spc="-96" dirty="0">
                <a:latin typeface="Cambria"/>
                <a:cs typeface="Cambria"/>
              </a:rPr>
              <a:t> </a:t>
            </a:r>
            <a:r>
              <a:rPr sz="1819" spc="84" dirty="0">
                <a:latin typeface="Cambria"/>
                <a:cs typeface="Cambria"/>
              </a:rPr>
              <a:t>.</a:t>
            </a:r>
            <a:r>
              <a:rPr sz="1819" spc="-96" dirty="0">
                <a:latin typeface="Cambria"/>
                <a:cs typeface="Cambria"/>
              </a:rPr>
              <a:t> </a:t>
            </a:r>
            <a:r>
              <a:rPr sz="1819" b="1" spc="7" dirty="0">
                <a:latin typeface="Times New Roman"/>
                <a:cs typeface="Times New Roman"/>
              </a:rPr>
              <a:t>p</a:t>
            </a:r>
            <a:r>
              <a:rPr sz="1944" i="1" spc="3" baseline="29239" dirty="0">
                <a:latin typeface="Times New Roman"/>
                <a:cs typeface="Times New Roman"/>
              </a:rPr>
              <a:t>k</a:t>
            </a:r>
            <a:endParaRPr sz="1944" baseline="29239">
              <a:latin typeface="Times New Roman"/>
              <a:cs typeface="Times New Roman"/>
            </a:endParaRPr>
          </a:p>
          <a:p>
            <a:pPr marL="152485">
              <a:lnSpc>
                <a:spcPts val="1014"/>
              </a:lnSpc>
              <a:tabLst>
                <a:tab pos="694270" algn="l"/>
              </a:tabLst>
            </a:pPr>
            <a:r>
              <a:rPr sz="1296" spc="-68" dirty="0">
                <a:latin typeface="Cambria"/>
                <a:cs typeface="Cambria"/>
              </a:rPr>
              <a:t>2	2</a:t>
            </a:r>
            <a:endParaRPr sz="1296">
              <a:latin typeface="Cambria"/>
              <a:cs typeface="Cambria"/>
            </a:endParaRPr>
          </a:p>
        </p:txBody>
      </p:sp>
      <p:sp>
        <p:nvSpPr>
          <p:cNvPr id="32" name="object 27">
            <a:extLst>
              <a:ext uri="{FF2B5EF4-FFF2-40B4-BE49-F238E27FC236}">
                <a16:creationId xmlns:a16="http://schemas.microsoft.com/office/drawing/2014/main" id="{784A8DD1-EACC-3AB0-03AC-B245114D24D4}"/>
              </a:ext>
            </a:extLst>
          </p:cNvPr>
          <p:cNvSpPr txBox="1"/>
          <p:nvPr/>
        </p:nvSpPr>
        <p:spPr>
          <a:xfrm>
            <a:off x="4500866" y="3448103"/>
            <a:ext cx="794484" cy="346714"/>
          </a:xfrm>
          <a:prstGeom prst="rect">
            <a:avLst/>
          </a:prstGeom>
        </p:spPr>
        <p:txBody>
          <a:bodyPr vert="horz" wrap="square" lIns="0" tIns="7509" rIns="0" bIns="0" rtlCol="0">
            <a:spAutoFit/>
          </a:bodyPr>
          <a:lstStyle/>
          <a:p>
            <a:pPr marL="23104">
              <a:lnSpc>
                <a:spcPts val="1642"/>
              </a:lnSpc>
              <a:spcBef>
                <a:spcPts val="59"/>
              </a:spcBef>
            </a:pPr>
            <a:r>
              <a:rPr sz="1819" b="1" spc="7" dirty="0">
                <a:latin typeface="Times New Roman"/>
                <a:cs typeface="Times New Roman"/>
              </a:rPr>
              <a:t>p</a:t>
            </a:r>
            <a:r>
              <a:rPr sz="1944" spc="-102" baseline="29239" dirty="0">
                <a:latin typeface="Cambria"/>
                <a:cs typeface="Cambria"/>
              </a:rPr>
              <a:t>1</a:t>
            </a:r>
            <a:r>
              <a:rPr sz="1944" spc="27" baseline="29239" dirty="0">
                <a:latin typeface="Cambria"/>
                <a:cs typeface="Cambria"/>
              </a:rPr>
              <a:t> </a:t>
            </a:r>
            <a:r>
              <a:rPr sz="1819" spc="84" dirty="0">
                <a:latin typeface="Cambria"/>
                <a:cs typeface="Cambria"/>
              </a:rPr>
              <a:t>.</a:t>
            </a:r>
            <a:r>
              <a:rPr sz="1819" spc="-96" dirty="0">
                <a:latin typeface="Cambria"/>
                <a:cs typeface="Cambria"/>
              </a:rPr>
              <a:t> </a:t>
            </a:r>
            <a:r>
              <a:rPr sz="1819" spc="84" dirty="0">
                <a:latin typeface="Cambria"/>
                <a:cs typeface="Cambria"/>
              </a:rPr>
              <a:t>.</a:t>
            </a:r>
            <a:r>
              <a:rPr sz="1819" spc="-96" dirty="0">
                <a:latin typeface="Cambria"/>
                <a:cs typeface="Cambria"/>
              </a:rPr>
              <a:t> </a:t>
            </a:r>
            <a:r>
              <a:rPr sz="1819" spc="84" dirty="0">
                <a:latin typeface="Cambria"/>
                <a:cs typeface="Cambria"/>
              </a:rPr>
              <a:t>.</a:t>
            </a:r>
            <a:r>
              <a:rPr sz="1819" spc="-96" dirty="0">
                <a:latin typeface="Cambria"/>
                <a:cs typeface="Cambria"/>
              </a:rPr>
              <a:t> </a:t>
            </a:r>
            <a:r>
              <a:rPr sz="1819" b="1" spc="7" dirty="0">
                <a:latin typeface="Times New Roman"/>
                <a:cs typeface="Times New Roman"/>
              </a:rPr>
              <a:t>p</a:t>
            </a:r>
            <a:r>
              <a:rPr sz="1944" i="1" spc="3" baseline="29239" dirty="0">
                <a:latin typeface="Times New Roman"/>
                <a:cs typeface="Times New Roman"/>
              </a:rPr>
              <a:t>k</a:t>
            </a:r>
            <a:endParaRPr sz="1944" baseline="29239" dirty="0">
              <a:latin typeface="Times New Roman"/>
              <a:cs typeface="Times New Roman"/>
            </a:endParaRPr>
          </a:p>
          <a:p>
            <a:pPr marL="152485">
              <a:lnSpc>
                <a:spcPts val="1014"/>
              </a:lnSpc>
              <a:tabLst>
                <a:tab pos="694270" algn="l"/>
              </a:tabLst>
            </a:pPr>
            <a:r>
              <a:rPr sz="1296" spc="-68" dirty="0">
                <a:latin typeface="Cambria"/>
                <a:cs typeface="Cambria"/>
              </a:rPr>
              <a:t>3	3</a:t>
            </a:r>
            <a:endParaRPr sz="1296" dirty="0">
              <a:latin typeface="Cambria"/>
              <a:cs typeface="Cambria"/>
            </a:endParaRPr>
          </a:p>
        </p:txBody>
      </p:sp>
      <p:sp>
        <p:nvSpPr>
          <p:cNvPr id="35" name="Google Shape;138;g1501cc781cf_0_0">
            <a:extLst>
              <a:ext uri="{FF2B5EF4-FFF2-40B4-BE49-F238E27FC236}">
                <a16:creationId xmlns:a16="http://schemas.microsoft.com/office/drawing/2014/main" id="{06A5A073-9121-10B1-5B95-1C13550A26DF}"/>
              </a:ext>
            </a:extLst>
          </p:cNvPr>
          <p:cNvSpPr txBox="1"/>
          <p:nvPr/>
        </p:nvSpPr>
        <p:spPr>
          <a:xfrm>
            <a:off x="5845181" y="-10484"/>
            <a:ext cx="3498234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[</a:t>
            </a: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Slides: </a:t>
            </a:r>
            <a:r>
              <a:rPr lang="en-US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Akari</a:t>
            </a: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 </a:t>
            </a:r>
            <a:r>
              <a:rPr lang="en-US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Asai</a:t>
            </a: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, </a:t>
            </a:r>
            <a:r>
              <a:rPr lang="en-US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Sewon</a:t>
            </a: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 Min, </a:t>
            </a:r>
            <a:r>
              <a:rPr lang="en-US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Zexuan</a:t>
            </a: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 Zhong, </a:t>
            </a:r>
            <a:r>
              <a:rPr lang="en-US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Danqi</a:t>
            </a: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 Chen</a:t>
            </a:r>
            <a:r>
              <a:rPr lang="en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]</a:t>
            </a:r>
            <a:endParaRPr sz="900" dirty="0">
              <a:solidFill>
                <a:schemeClr val="tx1">
                  <a:lumMod val="65000"/>
                  <a:lumOff val="35000"/>
                </a:schemeClr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160643641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C1964A-ACF7-18A2-F36F-77EFF9B5C6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IR in the Middle of LM </a:t>
            </a:r>
          </a:p>
        </p:txBody>
      </p:sp>
      <p:sp>
        <p:nvSpPr>
          <p:cNvPr id="4" name="object 3">
            <a:extLst>
              <a:ext uri="{FF2B5EF4-FFF2-40B4-BE49-F238E27FC236}">
                <a16:creationId xmlns:a16="http://schemas.microsoft.com/office/drawing/2014/main" id="{9C69CFAF-56A7-B83E-76B2-334B922AF078}"/>
              </a:ext>
            </a:extLst>
          </p:cNvPr>
          <p:cNvSpPr txBox="1"/>
          <p:nvPr/>
        </p:nvSpPr>
        <p:spPr>
          <a:xfrm>
            <a:off x="1355070" y="4885457"/>
            <a:ext cx="6433860" cy="172193"/>
          </a:xfrm>
          <a:prstGeom prst="rect">
            <a:avLst/>
          </a:prstGeom>
        </p:spPr>
        <p:txBody>
          <a:bodyPr vert="horz" wrap="square" lIns="0" tIns="2888" rIns="0" bIns="0" rtlCol="0">
            <a:spAutoFit/>
          </a:bodyPr>
          <a:lstStyle/>
          <a:p>
            <a:pPr marL="5776" algn="ctr">
              <a:spcBef>
                <a:spcPts val="23"/>
              </a:spcBef>
            </a:pPr>
            <a:r>
              <a:rPr sz="1100" spc="-7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Borgeaud</a:t>
            </a:r>
            <a:r>
              <a:rPr sz="1100" spc="7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100" spc="-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et</a:t>
            </a:r>
            <a:r>
              <a:rPr sz="1100" spc="9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100" spc="-2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al.</a:t>
            </a:r>
            <a:r>
              <a:rPr sz="1100" spc="9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100" spc="7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2021. </a:t>
            </a:r>
            <a:r>
              <a:rPr sz="1100" spc="-9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“Improving</a:t>
            </a:r>
            <a:r>
              <a:rPr sz="1100" spc="9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100" spc="-2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language</a:t>
            </a:r>
            <a:r>
              <a:rPr sz="1100" spc="9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100" spc="-7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models</a:t>
            </a:r>
            <a:r>
              <a:rPr sz="1100" spc="9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100" spc="-2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by</a:t>
            </a:r>
            <a:r>
              <a:rPr sz="1100" spc="7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100" spc="-23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retrieving</a:t>
            </a:r>
            <a:r>
              <a:rPr sz="1100" spc="9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100" spc="-9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from</a:t>
            </a:r>
            <a:r>
              <a:rPr sz="1100" spc="9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100" spc="-2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trillions</a:t>
            </a:r>
            <a:r>
              <a:rPr sz="1100" spc="9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100" spc="-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</a:t>
            </a:r>
            <a:r>
              <a:rPr sz="1100" spc="7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100" spc="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tokens”</a:t>
            </a:r>
            <a:endParaRPr sz="11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object 3">
            <a:extLst>
              <a:ext uri="{FF2B5EF4-FFF2-40B4-BE49-F238E27FC236}">
                <a16:creationId xmlns:a16="http://schemas.microsoft.com/office/drawing/2014/main" id="{A7299893-DACE-2E4A-0C4E-98BCF465C68D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572165" y="1082264"/>
            <a:ext cx="161294" cy="462655"/>
          </a:xfrm>
          <a:prstGeom prst="rect">
            <a:avLst/>
          </a:prstGeom>
        </p:spPr>
      </p:pic>
      <p:pic>
        <p:nvPicPr>
          <p:cNvPr id="6" name="object 4">
            <a:extLst>
              <a:ext uri="{FF2B5EF4-FFF2-40B4-BE49-F238E27FC236}">
                <a16:creationId xmlns:a16="http://schemas.microsoft.com/office/drawing/2014/main" id="{D0DA588B-E575-CA9F-2503-EBCF42E91C00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663538" y="1082264"/>
            <a:ext cx="161292" cy="462655"/>
          </a:xfrm>
          <a:prstGeom prst="rect">
            <a:avLst/>
          </a:prstGeom>
        </p:spPr>
      </p:pic>
      <p:sp>
        <p:nvSpPr>
          <p:cNvPr id="7" name="object 5">
            <a:extLst>
              <a:ext uri="{FF2B5EF4-FFF2-40B4-BE49-F238E27FC236}">
                <a16:creationId xmlns:a16="http://schemas.microsoft.com/office/drawing/2014/main" id="{589F6AF4-951A-B3D1-EA17-52188FE407B1}"/>
              </a:ext>
            </a:extLst>
          </p:cNvPr>
          <p:cNvSpPr txBox="1"/>
          <p:nvPr/>
        </p:nvSpPr>
        <p:spPr>
          <a:xfrm>
            <a:off x="1666637" y="1141018"/>
            <a:ext cx="5810913" cy="564155"/>
          </a:xfrm>
          <a:prstGeom prst="rect">
            <a:avLst/>
          </a:prstGeom>
        </p:spPr>
        <p:txBody>
          <a:bodyPr vert="horz" wrap="square" lIns="0" tIns="5487" rIns="0" bIns="0" rtlCol="0">
            <a:spAutoFit/>
          </a:bodyPr>
          <a:lstStyle/>
          <a:p>
            <a:pPr marL="5776">
              <a:spcBef>
                <a:spcPts val="43"/>
              </a:spcBef>
            </a:pPr>
            <a:r>
              <a:rPr sz="1501" b="1" i="1" spc="-57" dirty="0"/>
              <a:t>x</a:t>
            </a:r>
            <a:r>
              <a:rPr sz="1501" b="1" i="1" dirty="0"/>
              <a:t> </a:t>
            </a:r>
            <a:r>
              <a:rPr sz="1501" spc="23" dirty="0">
                <a:latin typeface="Arial MT"/>
                <a:cs typeface="Arial MT"/>
              </a:rPr>
              <a:t>=</a:t>
            </a:r>
            <a:r>
              <a:rPr sz="1501" spc="2" dirty="0">
                <a:latin typeface="Arial MT"/>
                <a:cs typeface="Arial MT"/>
              </a:rPr>
              <a:t> </a:t>
            </a:r>
            <a:r>
              <a:rPr sz="1501" spc="-30" dirty="0">
                <a:latin typeface="Arial MT"/>
                <a:cs typeface="Arial MT"/>
              </a:rPr>
              <a:t>World</a:t>
            </a:r>
            <a:r>
              <a:rPr sz="1501" spc="2" dirty="0">
                <a:latin typeface="Arial MT"/>
                <a:cs typeface="Arial MT"/>
              </a:rPr>
              <a:t> </a:t>
            </a:r>
            <a:r>
              <a:rPr sz="1501" spc="-11" dirty="0">
                <a:latin typeface="Arial MT"/>
                <a:cs typeface="Arial MT"/>
              </a:rPr>
              <a:t>Cup</a:t>
            </a:r>
            <a:r>
              <a:rPr sz="1501" spc="2" dirty="0">
                <a:latin typeface="Arial MT"/>
                <a:cs typeface="Arial MT"/>
              </a:rPr>
              <a:t> </a:t>
            </a:r>
            <a:r>
              <a:rPr sz="1501" spc="-2" dirty="0">
                <a:latin typeface="Arial MT"/>
                <a:cs typeface="Arial MT"/>
              </a:rPr>
              <a:t>2022</a:t>
            </a:r>
            <a:r>
              <a:rPr sz="1501" spc="2" dirty="0">
                <a:latin typeface="Arial MT"/>
                <a:cs typeface="Arial MT"/>
              </a:rPr>
              <a:t> </a:t>
            </a:r>
            <a:r>
              <a:rPr sz="1501" spc="-20" dirty="0">
                <a:latin typeface="Arial MT"/>
                <a:cs typeface="Arial MT"/>
              </a:rPr>
              <a:t>was</a:t>
            </a:r>
            <a:r>
              <a:rPr sz="1501" spc="2" dirty="0">
                <a:latin typeface="Arial MT"/>
                <a:cs typeface="Arial MT"/>
              </a:rPr>
              <a:t> </a:t>
            </a:r>
            <a:r>
              <a:rPr sz="1501" spc="-20" dirty="0">
                <a:latin typeface="Arial MT"/>
                <a:cs typeface="Arial MT"/>
              </a:rPr>
              <a:t>the</a:t>
            </a:r>
            <a:r>
              <a:rPr sz="1501" spc="2" dirty="0">
                <a:latin typeface="Arial MT"/>
                <a:cs typeface="Arial MT"/>
              </a:rPr>
              <a:t> </a:t>
            </a:r>
            <a:r>
              <a:rPr sz="1501" spc="-30" dirty="0">
                <a:latin typeface="Arial MT"/>
                <a:cs typeface="Arial MT"/>
              </a:rPr>
              <a:t>last</a:t>
            </a:r>
            <a:r>
              <a:rPr sz="1501" spc="2" dirty="0">
                <a:latin typeface="Arial MT"/>
                <a:cs typeface="Arial MT"/>
              </a:rPr>
              <a:t> </a:t>
            </a:r>
            <a:r>
              <a:rPr sz="1501" spc="-9" dirty="0">
                <a:latin typeface="Arial MT"/>
                <a:cs typeface="Arial MT"/>
              </a:rPr>
              <a:t>with</a:t>
            </a:r>
            <a:r>
              <a:rPr sz="1501" spc="2" dirty="0">
                <a:latin typeface="Arial MT"/>
                <a:cs typeface="Arial MT"/>
              </a:rPr>
              <a:t> </a:t>
            </a:r>
            <a:r>
              <a:rPr sz="1501" spc="-2" dirty="0">
                <a:latin typeface="Arial MT"/>
                <a:cs typeface="Arial MT"/>
              </a:rPr>
              <a:t>32</a:t>
            </a:r>
            <a:r>
              <a:rPr sz="1501" spc="2" dirty="0">
                <a:latin typeface="Arial MT"/>
                <a:cs typeface="Arial MT"/>
              </a:rPr>
              <a:t> </a:t>
            </a:r>
            <a:r>
              <a:rPr sz="1501" spc="-20" dirty="0">
                <a:latin typeface="Arial MT"/>
                <a:cs typeface="Arial MT"/>
              </a:rPr>
              <a:t>teams,</a:t>
            </a:r>
            <a:r>
              <a:rPr sz="1501" spc="2" dirty="0">
                <a:latin typeface="Arial MT"/>
                <a:cs typeface="Arial MT"/>
              </a:rPr>
              <a:t> </a:t>
            </a:r>
            <a:r>
              <a:rPr sz="1501" spc="-30" dirty="0">
                <a:latin typeface="Arial MT"/>
                <a:cs typeface="Arial MT"/>
              </a:rPr>
              <a:t>before</a:t>
            </a:r>
            <a:r>
              <a:rPr sz="1501" spc="2" dirty="0">
                <a:latin typeface="Arial MT"/>
                <a:cs typeface="Arial MT"/>
              </a:rPr>
              <a:t> </a:t>
            </a:r>
            <a:r>
              <a:rPr sz="1501" spc="-20" dirty="0">
                <a:latin typeface="Arial MT"/>
                <a:cs typeface="Arial MT"/>
              </a:rPr>
              <a:t>the</a:t>
            </a:r>
            <a:r>
              <a:rPr sz="1501" spc="2" dirty="0">
                <a:latin typeface="Arial MT"/>
                <a:cs typeface="Arial MT"/>
              </a:rPr>
              <a:t> </a:t>
            </a:r>
            <a:r>
              <a:rPr sz="1501" spc="-41" dirty="0">
                <a:latin typeface="Arial MT"/>
                <a:cs typeface="Arial MT"/>
              </a:rPr>
              <a:t>increase</a:t>
            </a:r>
            <a:r>
              <a:rPr sz="1501" spc="2" dirty="0">
                <a:latin typeface="Arial MT"/>
                <a:cs typeface="Arial MT"/>
              </a:rPr>
              <a:t> </a:t>
            </a:r>
            <a:r>
              <a:rPr sz="1501" spc="11" dirty="0">
                <a:latin typeface="Arial MT"/>
                <a:cs typeface="Arial MT"/>
              </a:rPr>
              <a:t>to</a:t>
            </a:r>
            <a:endParaRPr sz="1501" dirty="0">
              <a:latin typeface="Arial MT"/>
              <a:cs typeface="Arial MT"/>
            </a:endParaRPr>
          </a:p>
          <a:p>
            <a:pPr marL="415002" algn="ctr">
              <a:spcBef>
                <a:spcPts val="1032"/>
              </a:spcBef>
              <a:tabLst>
                <a:tab pos="2277172" algn="l"/>
                <a:tab pos="4185838" algn="l"/>
              </a:tabLst>
            </a:pPr>
            <a:r>
              <a:rPr sz="1296" spc="-68" dirty="0">
                <a:latin typeface="Cambria"/>
                <a:cs typeface="Cambria"/>
              </a:rPr>
              <a:t>1	2	3</a:t>
            </a:r>
            <a:endParaRPr sz="1296" dirty="0">
              <a:latin typeface="Cambria"/>
              <a:cs typeface="Cambria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D0DE4A4-BBCC-C9CD-8252-68A8A812E30F}"/>
              </a:ext>
            </a:extLst>
          </p:cNvPr>
          <p:cNvSpPr txBox="1"/>
          <p:nvPr/>
        </p:nvSpPr>
        <p:spPr>
          <a:xfrm>
            <a:off x="2203704" y="1914037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98617" algn="ctr">
              <a:spcBef>
                <a:spcPts val="1369"/>
              </a:spcBef>
            </a:pPr>
            <a:r>
              <a:rPr lang="en-US" sz="1400" spc="-59" dirty="0">
                <a:latin typeface="Arial MT"/>
                <a:cs typeface="Arial MT"/>
              </a:rPr>
              <a:t>(</a:t>
            </a:r>
            <a:r>
              <a:rPr lang="en-US" sz="1800" i="1" spc="-59" dirty="0">
                <a:latin typeface="Times New Roman"/>
                <a:cs typeface="Times New Roman"/>
              </a:rPr>
              <a:t>k</a:t>
            </a:r>
            <a:r>
              <a:rPr lang="en-US" sz="1800" i="1" spc="-39" dirty="0">
                <a:latin typeface="Times New Roman"/>
                <a:cs typeface="Times New Roman"/>
              </a:rPr>
              <a:t> </a:t>
            </a:r>
            <a:r>
              <a:rPr lang="en-US" sz="1400" spc="-9" dirty="0">
                <a:latin typeface="Arial MT"/>
                <a:cs typeface="Arial MT"/>
              </a:rPr>
              <a:t>chunks</a:t>
            </a:r>
            <a:r>
              <a:rPr lang="en-US" sz="1400" spc="-2" dirty="0">
                <a:latin typeface="Arial MT"/>
                <a:cs typeface="Arial MT"/>
              </a:rPr>
              <a:t> </a:t>
            </a:r>
            <a:r>
              <a:rPr lang="en-US" sz="1400" spc="-11" dirty="0">
                <a:latin typeface="Arial MT"/>
                <a:cs typeface="Arial MT"/>
              </a:rPr>
              <a:t>of</a:t>
            </a:r>
            <a:r>
              <a:rPr lang="en-US" sz="1400" dirty="0">
                <a:latin typeface="Arial MT"/>
                <a:cs typeface="Arial MT"/>
              </a:rPr>
              <a:t> </a:t>
            </a:r>
            <a:r>
              <a:rPr lang="en-US" sz="1400" spc="-5" dirty="0">
                <a:latin typeface="Arial MT"/>
                <a:cs typeface="Arial MT"/>
              </a:rPr>
              <a:t>text</a:t>
            </a:r>
            <a:r>
              <a:rPr lang="en-US" sz="1400" spc="-2" dirty="0">
                <a:latin typeface="Arial MT"/>
                <a:cs typeface="Arial MT"/>
              </a:rPr>
              <a:t> </a:t>
            </a:r>
            <a:r>
              <a:rPr lang="en-US" sz="1400" spc="-14" dirty="0">
                <a:latin typeface="Arial MT"/>
                <a:cs typeface="Arial MT"/>
              </a:rPr>
              <a:t>per</a:t>
            </a:r>
            <a:r>
              <a:rPr lang="en-US" sz="1400" dirty="0">
                <a:latin typeface="Arial MT"/>
                <a:cs typeface="Arial MT"/>
              </a:rPr>
              <a:t> </a:t>
            </a:r>
            <a:r>
              <a:rPr lang="en-US" sz="1400" spc="-32" dirty="0">
                <a:latin typeface="Arial MT"/>
                <a:cs typeface="Arial MT"/>
              </a:rPr>
              <a:t>split)</a:t>
            </a:r>
            <a:endParaRPr lang="en-US" sz="1400" dirty="0">
              <a:latin typeface="Arial MT"/>
              <a:cs typeface="Arial MT"/>
            </a:endParaRPr>
          </a:p>
        </p:txBody>
      </p:sp>
      <p:sp>
        <p:nvSpPr>
          <p:cNvPr id="12" name="object 6">
            <a:extLst>
              <a:ext uri="{FF2B5EF4-FFF2-40B4-BE49-F238E27FC236}">
                <a16:creationId xmlns:a16="http://schemas.microsoft.com/office/drawing/2014/main" id="{923A89C0-2E98-A0EA-FB80-2F4568B18B6C}"/>
              </a:ext>
            </a:extLst>
          </p:cNvPr>
          <p:cNvSpPr txBox="1"/>
          <p:nvPr/>
        </p:nvSpPr>
        <p:spPr>
          <a:xfrm>
            <a:off x="5412417" y="2525858"/>
            <a:ext cx="865529" cy="1231204"/>
          </a:xfrm>
          <a:prstGeom prst="rect">
            <a:avLst/>
          </a:prstGeom>
          <a:solidFill>
            <a:srgbClr val="00A2FF"/>
          </a:solidFill>
        </p:spPr>
        <p:txBody>
          <a:bodyPr vert="horz" wrap="square" lIns="0" tIns="0" rIns="0" bIns="0" rtlCol="0">
            <a:noAutofit/>
          </a:bodyPr>
          <a:lstStyle/>
          <a:p>
            <a:pPr>
              <a:lnSpc>
                <a:spcPct val="100000"/>
              </a:lnSpc>
            </a:pPr>
            <a:endParaRPr sz="1683">
              <a:latin typeface="Times New Roman"/>
              <a:cs typeface="Times New Roman"/>
            </a:endParaRPr>
          </a:p>
          <a:p>
            <a:pPr algn="ctr">
              <a:lnSpc>
                <a:spcPts val="1539"/>
              </a:lnSpc>
              <a:spcBef>
                <a:spcPts val="1278"/>
              </a:spcBef>
            </a:pPr>
            <a:r>
              <a:rPr sz="1410" spc="61" dirty="0">
                <a:solidFill>
                  <a:srgbClr val="FFFFFF"/>
                </a:solidFill>
                <a:latin typeface="Arial MT"/>
                <a:cs typeface="Arial MT"/>
              </a:rPr>
              <a:t>LM</a:t>
            </a:r>
            <a:endParaRPr sz="1410">
              <a:latin typeface="Arial MT"/>
              <a:cs typeface="Arial MT"/>
            </a:endParaRPr>
          </a:p>
          <a:p>
            <a:pPr algn="ctr">
              <a:lnSpc>
                <a:spcPts val="1539"/>
              </a:lnSpc>
            </a:pPr>
            <a:r>
              <a:rPr sz="1410" spc="36" dirty="0">
                <a:solidFill>
                  <a:srgbClr val="FFFFFF"/>
                </a:solidFill>
                <a:latin typeface="Arial MT"/>
                <a:cs typeface="Arial MT"/>
              </a:rPr>
              <a:t>Encoder</a:t>
            </a:r>
            <a:endParaRPr sz="1410">
              <a:latin typeface="Arial MT"/>
              <a:cs typeface="Arial MT"/>
            </a:endParaRPr>
          </a:p>
        </p:txBody>
      </p:sp>
      <p:sp>
        <p:nvSpPr>
          <p:cNvPr id="21" name="object 16">
            <a:extLst>
              <a:ext uri="{FF2B5EF4-FFF2-40B4-BE49-F238E27FC236}">
                <a16:creationId xmlns:a16="http://schemas.microsoft.com/office/drawing/2014/main" id="{59C5E17C-0D3A-8A44-44A5-14D665EB53C4}"/>
              </a:ext>
            </a:extLst>
          </p:cNvPr>
          <p:cNvSpPr txBox="1"/>
          <p:nvPr/>
        </p:nvSpPr>
        <p:spPr>
          <a:xfrm>
            <a:off x="3824830" y="2572722"/>
            <a:ext cx="614274" cy="1147664"/>
          </a:xfrm>
          <a:prstGeom prst="rect">
            <a:avLst/>
          </a:prstGeom>
          <a:solidFill>
            <a:srgbClr val="1DB100"/>
          </a:solidFill>
        </p:spPr>
        <p:txBody>
          <a:bodyPr vert="horz" wrap="square" lIns="0" tIns="0" rIns="0" bIns="0" rtlCol="0">
            <a:noAutofit/>
          </a:bodyPr>
          <a:lstStyle/>
          <a:p>
            <a:pPr>
              <a:lnSpc>
                <a:spcPct val="100000"/>
              </a:lnSpc>
            </a:pPr>
            <a:endParaRPr sz="1683">
              <a:latin typeface="Times New Roman"/>
              <a:cs typeface="Times New Roman"/>
            </a:endParaRPr>
          </a:p>
          <a:p>
            <a:pPr>
              <a:spcBef>
                <a:spcPts val="7"/>
              </a:spcBef>
            </a:pPr>
            <a:endParaRPr sz="1364">
              <a:latin typeface="Times New Roman"/>
              <a:cs typeface="Times New Roman"/>
            </a:endParaRPr>
          </a:p>
          <a:p>
            <a:pPr marL="75665">
              <a:spcBef>
                <a:spcPts val="2"/>
              </a:spcBef>
            </a:pPr>
            <a:r>
              <a:rPr sz="1410" spc="36" dirty="0">
                <a:solidFill>
                  <a:srgbClr val="FFFFFF"/>
                </a:solidFill>
                <a:latin typeface="Arial MT"/>
                <a:cs typeface="Arial MT"/>
              </a:rPr>
              <a:t>Index</a:t>
            </a:r>
            <a:endParaRPr sz="1410">
              <a:latin typeface="Arial MT"/>
              <a:cs typeface="Arial MT"/>
            </a:endParaRPr>
          </a:p>
        </p:txBody>
      </p:sp>
      <p:pic>
        <p:nvPicPr>
          <p:cNvPr id="22" name="object 17">
            <a:extLst>
              <a:ext uri="{FF2B5EF4-FFF2-40B4-BE49-F238E27FC236}">
                <a16:creationId xmlns:a16="http://schemas.microsoft.com/office/drawing/2014/main" id="{13FE977C-E675-C257-5E31-3B59F0751B4B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452728" y="2617479"/>
            <a:ext cx="329432" cy="173279"/>
          </a:xfrm>
          <a:prstGeom prst="rect">
            <a:avLst/>
          </a:prstGeom>
        </p:spPr>
      </p:pic>
      <p:sp>
        <p:nvSpPr>
          <p:cNvPr id="23" name="object 18">
            <a:extLst>
              <a:ext uri="{FF2B5EF4-FFF2-40B4-BE49-F238E27FC236}">
                <a16:creationId xmlns:a16="http://schemas.microsoft.com/office/drawing/2014/main" id="{B478B86E-C463-D45D-B71F-3DBF87A77F55}"/>
              </a:ext>
            </a:extLst>
          </p:cNvPr>
          <p:cNvSpPr txBox="1"/>
          <p:nvPr/>
        </p:nvSpPr>
        <p:spPr>
          <a:xfrm>
            <a:off x="1612313" y="2572721"/>
            <a:ext cx="1180608" cy="1184341"/>
          </a:xfrm>
          <a:prstGeom prst="rect">
            <a:avLst/>
          </a:prstGeom>
          <a:solidFill>
            <a:srgbClr val="00A2FF"/>
          </a:solidFill>
        </p:spPr>
        <p:txBody>
          <a:bodyPr vert="horz" wrap="square" lIns="0" tIns="0" rIns="0" bIns="0" rtlCol="0">
            <a:noAutofit/>
          </a:bodyPr>
          <a:lstStyle/>
          <a:p>
            <a:pPr>
              <a:lnSpc>
                <a:spcPct val="100000"/>
              </a:lnSpc>
            </a:pPr>
            <a:endParaRPr sz="1683" dirty="0">
              <a:latin typeface="Times New Roman"/>
              <a:cs typeface="Times New Roman"/>
            </a:endParaRPr>
          </a:p>
          <a:p>
            <a:pPr marL="239702" marR="219486" indent="-17039">
              <a:lnSpc>
                <a:spcPts val="1387"/>
              </a:lnSpc>
              <a:spcBef>
                <a:spcPts val="1203"/>
              </a:spcBef>
            </a:pPr>
            <a:r>
              <a:rPr sz="1410" spc="23" dirty="0">
                <a:solidFill>
                  <a:srgbClr val="FFFFFF"/>
                </a:solidFill>
                <a:latin typeface="Arial MT"/>
                <a:cs typeface="Arial MT"/>
              </a:rPr>
              <a:t>Retrieval  </a:t>
            </a:r>
            <a:r>
              <a:rPr sz="1410" spc="36" dirty="0">
                <a:solidFill>
                  <a:srgbClr val="FFFFFF"/>
                </a:solidFill>
                <a:latin typeface="Arial MT"/>
                <a:cs typeface="Arial MT"/>
              </a:rPr>
              <a:t>Encoder</a:t>
            </a:r>
            <a:endParaRPr sz="1410" dirty="0">
              <a:latin typeface="Arial MT"/>
              <a:cs typeface="Arial MT"/>
            </a:endParaRPr>
          </a:p>
        </p:txBody>
      </p:sp>
      <p:sp>
        <p:nvSpPr>
          <p:cNvPr id="24" name="object 19">
            <a:extLst>
              <a:ext uri="{FF2B5EF4-FFF2-40B4-BE49-F238E27FC236}">
                <a16:creationId xmlns:a16="http://schemas.microsoft.com/office/drawing/2014/main" id="{A66F894C-A80B-2E9F-EFD5-EDEC8B21E3A4}"/>
              </a:ext>
            </a:extLst>
          </p:cNvPr>
          <p:cNvSpPr txBox="1"/>
          <p:nvPr/>
        </p:nvSpPr>
        <p:spPr>
          <a:xfrm>
            <a:off x="1333534" y="2672988"/>
            <a:ext cx="94437" cy="1052472"/>
          </a:xfrm>
          <a:prstGeom prst="rect">
            <a:avLst/>
          </a:prstGeom>
        </p:spPr>
        <p:txBody>
          <a:bodyPr vert="horz" wrap="square" lIns="0" tIns="6354" rIns="0" bIns="0" rtlCol="0">
            <a:spAutoFit/>
          </a:bodyPr>
          <a:lstStyle/>
          <a:p>
            <a:pPr marL="5776">
              <a:spcBef>
                <a:spcPts val="50"/>
              </a:spcBef>
            </a:pPr>
            <a:r>
              <a:rPr sz="1296" spc="-68" dirty="0">
                <a:latin typeface="Cambria"/>
                <a:cs typeface="Cambria"/>
              </a:rPr>
              <a:t>1</a:t>
            </a:r>
            <a:endParaRPr sz="1296">
              <a:latin typeface="Cambria"/>
              <a:cs typeface="Cambria"/>
            </a:endParaRPr>
          </a:p>
          <a:p>
            <a:pPr>
              <a:spcBef>
                <a:spcPts val="23"/>
              </a:spcBef>
            </a:pPr>
            <a:endParaRPr sz="1455">
              <a:latin typeface="Cambria"/>
              <a:cs typeface="Cambria"/>
            </a:endParaRPr>
          </a:p>
          <a:p>
            <a:pPr marL="5776"/>
            <a:r>
              <a:rPr sz="1296" spc="-68" dirty="0">
                <a:latin typeface="Cambria"/>
                <a:cs typeface="Cambria"/>
              </a:rPr>
              <a:t>2</a:t>
            </a:r>
            <a:endParaRPr sz="1296">
              <a:latin typeface="Cambria"/>
              <a:cs typeface="Cambria"/>
            </a:endParaRPr>
          </a:p>
          <a:p>
            <a:pPr>
              <a:spcBef>
                <a:spcPts val="14"/>
              </a:spcBef>
            </a:pPr>
            <a:endParaRPr sz="1455">
              <a:latin typeface="Cambria"/>
              <a:cs typeface="Cambria"/>
            </a:endParaRPr>
          </a:p>
          <a:p>
            <a:pPr marL="5776"/>
            <a:r>
              <a:rPr sz="1296" spc="-68" dirty="0">
                <a:latin typeface="Cambria"/>
                <a:cs typeface="Cambria"/>
              </a:rPr>
              <a:t>3</a:t>
            </a:r>
            <a:endParaRPr sz="1296">
              <a:latin typeface="Cambria"/>
              <a:cs typeface="Cambria"/>
            </a:endParaRPr>
          </a:p>
        </p:txBody>
      </p:sp>
      <p:sp>
        <p:nvSpPr>
          <p:cNvPr id="25" name="object 20">
            <a:extLst>
              <a:ext uri="{FF2B5EF4-FFF2-40B4-BE49-F238E27FC236}">
                <a16:creationId xmlns:a16="http://schemas.microsoft.com/office/drawing/2014/main" id="{D84A4308-874F-A63A-D317-4AFBF513E153}"/>
              </a:ext>
            </a:extLst>
          </p:cNvPr>
          <p:cNvSpPr/>
          <p:nvPr/>
        </p:nvSpPr>
        <p:spPr>
          <a:xfrm>
            <a:off x="2861162" y="2634659"/>
            <a:ext cx="527057" cy="179344"/>
          </a:xfrm>
          <a:custGeom>
            <a:avLst/>
            <a:gdLst/>
            <a:ahLst/>
            <a:cxnLst/>
            <a:rect l="l" t="t" r="r" b="b"/>
            <a:pathLst>
              <a:path w="1158875" h="394335">
                <a:moveTo>
                  <a:pt x="918346" y="0"/>
                </a:moveTo>
                <a:lnTo>
                  <a:pt x="240097" y="0"/>
                </a:lnTo>
                <a:lnTo>
                  <a:pt x="193052" y="165"/>
                </a:lnTo>
                <a:lnTo>
                  <a:pt x="124978" y="4460"/>
                </a:lnTo>
                <a:lnTo>
                  <a:pt x="71525" y="25302"/>
                </a:lnTo>
                <a:lnTo>
                  <a:pt x="25301" y="71525"/>
                </a:lnTo>
                <a:lnTo>
                  <a:pt x="5405" y="119362"/>
                </a:lnTo>
                <a:lnTo>
                  <a:pt x="480" y="170836"/>
                </a:lnTo>
                <a:lnTo>
                  <a:pt x="0" y="196914"/>
                </a:lnTo>
                <a:lnTo>
                  <a:pt x="480" y="222992"/>
                </a:lnTo>
                <a:lnTo>
                  <a:pt x="5405" y="274466"/>
                </a:lnTo>
                <a:lnTo>
                  <a:pt x="25301" y="322303"/>
                </a:lnTo>
                <a:lnTo>
                  <a:pt x="71525" y="368527"/>
                </a:lnTo>
                <a:lnTo>
                  <a:pt x="124978" y="389369"/>
                </a:lnTo>
                <a:lnTo>
                  <a:pt x="193052" y="393664"/>
                </a:lnTo>
                <a:lnTo>
                  <a:pt x="240097" y="393829"/>
                </a:lnTo>
                <a:lnTo>
                  <a:pt x="918346" y="393829"/>
                </a:lnTo>
                <a:lnTo>
                  <a:pt x="965391" y="393664"/>
                </a:lnTo>
                <a:lnTo>
                  <a:pt x="1033465" y="389369"/>
                </a:lnTo>
                <a:lnTo>
                  <a:pt x="1086918" y="368527"/>
                </a:lnTo>
                <a:lnTo>
                  <a:pt x="1133142" y="322303"/>
                </a:lnTo>
                <a:lnTo>
                  <a:pt x="1153038" y="274466"/>
                </a:lnTo>
                <a:lnTo>
                  <a:pt x="1157964" y="222992"/>
                </a:lnTo>
                <a:lnTo>
                  <a:pt x="1158444" y="196914"/>
                </a:lnTo>
                <a:lnTo>
                  <a:pt x="1157964" y="170836"/>
                </a:lnTo>
                <a:lnTo>
                  <a:pt x="1153038" y="119362"/>
                </a:lnTo>
                <a:lnTo>
                  <a:pt x="1133142" y="71525"/>
                </a:lnTo>
                <a:lnTo>
                  <a:pt x="1086918" y="25302"/>
                </a:lnTo>
                <a:lnTo>
                  <a:pt x="1033465" y="4460"/>
                </a:lnTo>
                <a:lnTo>
                  <a:pt x="965391" y="165"/>
                </a:lnTo>
                <a:lnTo>
                  <a:pt x="918346" y="0"/>
                </a:lnTo>
                <a:close/>
              </a:path>
            </a:pathLst>
          </a:custGeom>
          <a:solidFill>
            <a:srgbClr val="56C1FF"/>
          </a:solidFill>
        </p:spPr>
        <p:txBody>
          <a:bodyPr wrap="square" lIns="0" tIns="0" rIns="0" bIns="0" rtlCol="0"/>
          <a:lstStyle/>
          <a:p>
            <a:endParaRPr sz="637"/>
          </a:p>
        </p:txBody>
      </p:sp>
      <p:sp>
        <p:nvSpPr>
          <p:cNvPr id="26" name="object 21">
            <a:extLst>
              <a:ext uri="{FF2B5EF4-FFF2-40B4-BE49-F238E27FC236}">
                <a16:creationId xmlns:a16="http://schemas.microsoft.com/office/drawing/2014/main" id="{0A278952-B9D9-D4CC-6ECB-7F209B7D7C1D}"/>
              </a:ext>
            </a:extLst>
          </p:cNvPr>
          <p:cNvSpPr/>
          <p:nvPr/>
        </p:nvSpPr>
        <p:spPr>
          <a:xfrm>
            <a:off x="2861162" y="3106075"/>
            <a:ext cx="527057" cy="179344"/>
          </a:xfrm>
          <a:custGeom>
            <a:avLst/>
            <a:gdLst/>
            <a:ahLst/>
            <a:cxnLst/>
            <a:rect l="l" t="t" r="r" b="b"/>
            <a:pathLst>
              <a:path w="1158875" h="394335">
                <a:moveTo>
                  <a:pt x="918346" y="0"/>
                </a:moveTo>
                <a:lnTo>
                  <a:pt x="240097" y="0"/>
                </a:lnTo>
                <a:lnTo>
                  <a:pt x="193052" y="165"/>
                </a:lnTo>
                <a:lnTo>
                  <a:pt x="124978" y="4460"/>
                </a:lnTo>
                <a:lnTo>
                  <a:pt x="71525" y="25302"/>
                </a:lnTo>
                <a:lnTo>
                  <a:pt x="25301" y="71525"/>
                </a:lnTo>
                <a:lnTo>
                  <a:pt x="5405" y="119362"/>
                </a:lnTo>
                <a:lnTo>
                  <a:pt x="480" y="170837"/>
                </a:lnTo>
                <a:lnTo>
                  <a:pt x="0" y="196915"/>
                </a:lnTo>
                <a:lnTo>
                  <a:pt x="480" y="222993"/>
                </a:lnTo>
                <a:lnTo>
                  <a:pt x="5405" y="274467"/>
                </a:lnTo>
                <a:lnTo>
                  <a:pt x="25301" y="322304"/>
                </a:lnTo>
                <a:lnTo>
                  <a:pt x="71525" y="368527"/>
                </a:lnTo>
                <a:lnTo>
                  <a:pt x="124978" y="389369"/>
                </a:lnTo>
                <a:lnTo>
                  <a:pt x="193052" y="393664"/>
                </a:lnTo>
                <a:lnTo>
                  <a:pt x="240097" y="393829"/>
                </a:lnTo>
                <a:lnTo>
                  <a:pt x="918346" y="393829"/>
                </a:lnTo>
                <a:lnTo>
                  <a:pt x="965391" y="393664"/>
                </a:lnTo>
                <a:lnTo>
                  <a:pt x="1033465" y="389369"/>
                </a:lnTo>
                <a:lnTo>
                  <a:pt x="1086918" y="368527"/>
                </a:lnTo>
                <a:lnTo>
                  <a:pt x="1133142" y="322304"/>
                </a:lnTo>
                <a:lnTo>
                  <a:pt x="1153038" y="274467"/>
                </a:lnTo>
                <a:lnTo>
                  <a:pt x="1157964" y="222993"/>
                </a:lnTo>
                <a:lnTo>
                  <a:pt x="1158444" y="196915"/>
                </a:lnTo>
                <a:lnTo>
                  <a:pt x="1157964" y="170837"/>
                </a:lnTo>
                <a:lnTo>
                  <a:pt x="1153038" y="119362"/>
                </a:lnTo>
                <a:lnTo>
                  <a:pt x="1133142" y="71525"/>
                </a:lnTo>
                <a:lnTo>
                  <a:pt x="1086918" y="25302"/>
                </a:lnTo>
                <a:lnTo>
                  <a:pt x="1033465" y="4460"/>
                </a:lnTo>
                <a:lnTo>
                  <a:pt x="965391" y="165"/>
                </a:lnTo>
                <a:lnTo>
                  <a:pt x="918346" y="0"/>
                </a:lnTo>
                <a:close/>
              </a:path>
            </a:pathLst>
          </a:custGeom>
          <a:solidFill>
            <a:srgbClr val="56C1FF"/>
          </a:solidFill>
        </p:spPr>
        <p:txBody>
          <a:bodyPr wrap="square" lIns="0" tIns="0" rIns="0" bIns="0" rtlCol="0"/>
          <a:lstStyle/>
          <a:p>
            <a:endParaRPr sz="637"/>
          </a:p>
        </p:txBody>
      </p:sp>
      <p:sp>
        <p:nvSpPr>
          <p:cNvPr id="27" name="object 22">
            <a:extLst>
              <a:ext uri="{FF2B5EF4-FFF2-40B4-BE49-F238E27FC236}">
                <a16:creationId xmlns:a16="http://schemas.microsoft.com/office/drawing/2014/main" id="{9CACF298-B5EF-6AE8-5B1C-23080AA3757B}"/>
              </a:ext>
            </a:extLst>
          </p:cNvPr>
          <p:cNvSpPr/>
          <p:nvPr/>
        </p:nvSpPr>
        <p:spPr>
          <a:xfrm>
            <a:off x="2861162" y="3555100"/>
            <a:ext cx="527057" cy="179344"/>
          </a:xfrm>
          <a:custGeom>
            <a:avLst/>
            <a:gdLst/>
            <a:ahLst/>
            <a:cxnLst/>
            <a:rect l="l" t="t" r="r" b="b"/>
            <a:pathLst>
              <a:path w="1158875" h="394334">
                <a:moveTo>
                  <a:pt x="918346" y="0"/>
                </a:moveTo>
                <a:lnTo>
                  <a:pt x="240097" y="0"/>
                </a:lnTo>
                <a:lnTo>
                  <a:pt x="193052" y="165"/>
                </a:lnTo>
                <a:lnTo>
                  <a:pt x="124978" y="4460"/>
                </a:lnTo>
                <a:lnTo>
                  <a:pt x="71525" y="25302"/>
                </a:lnTo>
                <a:lnTo>
                  <a:pt x="25301" y="71526"/>
                </a:lnTo>
                <a:lnTo>
                  <a:pt x="5405" y="119363"/>
                </a:lnTo>
                <a:lnTo>
                  <a:pt x="480" y="170837"/>
                </a:lnTo>
                <a:lnTo>
                  <a:pt x="0" y="196915"/>
                </a:lnTo>
                <a:lnTo>
                  <a:pt x="480" y="222993"/>
                </a:lnTo>
                <a:lnTo>
                  <a:pt x="5405" y="274467"/>
                </a:lnTo>
                <a:lnTo>
                  <a:pt x="25301" y="322304"/>
                </a:lnTo>
                <a:lnTo>
                  <a:pt x="71525" y="368527"/>
                </a:lnTo>
                <a:lnTo>
                  <a:pt x="124978" y="389369"/>
                </a:lnTo>
                <a:lnTo>
                  <a:pt x="193052" y="393664"/>
                </a:lnTo>
                <a:lnTo>
                  <a:pt x="240097" y="393829"/>
                </a:lnTo>
                <a:lnTo>
                  <a:pt x="918346" y="393829"/>
                </a:lnTo>
                <a:lnTo>
                  <a:pt x="965391" y="393664"/>
                </a:lnTo>
                <a:lnTo>
                  <a:pt x="1033465" y="389369"/>
                </a:lnTo>
                <a:lnTo>
                  <a:pt x="1086918" y="368527"/>
                </a:lnTo>
                <a:lnTo>
                  <a:pt x="1133142" y="322304"/>
                </a:lnTo>
                <a:lnTo>
                  <a:pt x="1153038" y="274467"/>
                </a:lnTo>
                <a:lnTo>
                  <a:pt x="1157964" y="222993"/>
                </a:lnTo>
                <a:lnTo>
                  <a:pt x="1158444" y="196915"/>
                </a:lnTo>
                <a:lnTo>
                  <a:pt x="1157964" y="170837"/>
                </a:lnTo>
                <a:lnTo>
                  <a:pt x="1153038" y="119363"/>
                </a:lnTo>
                <a:lnTo>
                  <a:pt x="1133142" y="71526"/>
                </a:lnTo>
                <a:lnTo>
                  <a:pt x="1086918" y="25302"/>
                </a:lnTo>
                <a:lnTo>
                  <a:pt x="1033465" y="4460"/>
                </a:lnTo>
                <a:lnTo>
                  <a:pt x="965391" y="165"/>
                </a:lnTo>
                <a:lnTo>
                  <a:pt x="918346" y="0"/>
                </a:lnTo>
                <a:close/>
              </a:path>
            </a:pathLst>
          </a:custGeom>
          <a:solidFill>
            <a:srgbClr val="56C1FF"/>
          </a:solidFill>
        </p:spPr>
        <p:txBody>
          <a:bodyPr wrap="square" lIns="0" tIns="0" rIns="0" bIns="0" rtlCol="0"/>
          <a:lstStyle/>
          <a:p>
            <a:endParaRPr sz="637"/>
          </a:p>
        </p:txBody>
      </p:sp>
      <p:pic>
        <p:nvPicPr>
          <p:cNvPr id="28" name="object 23">
            <a:extLst>
              <a:ext uri="{FF2B5EF4-FFF2-40B4-BE49-F238E27FC236}">
                <a16:creationId xmlns:a16="http://schemas.microsoft.com/office/drawing/2014/main" id="{97354E72-72EC-E422-A702-DF901A6F80AD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441270" y="3101304"/>
            <a:ext cx="329432" cy="173279"/>
          </a:xfrm>
          <a:prstGeom prst="rect">
            <a:avLst/>
          </a:prstGeom>
        </p:spPr>
      </p:pic>
      <p:pic>
        <p:nvPicPr>
          <p:cNvPr id="29" name="object 24">
            <a:extLst>
              <a:ext uri="{FF2B5EF4-FFF2-40B4-BE49-F238E27FC236}">
                <a16:creationId xmlns:a16="http://schemas.microsoft.com/office/drawing/2014/main" id="{DCB297ED-4868-252A-082F-7F8B7361F13C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441270" y="3558090"/>
            <a:ext cx="329432" cy="173279"/>
          </a:xfrm>
          <a:prstGeom prst="rect">
            <a:avLst/>
          </a:prstGeom>
        </p:spPr>
      </p:pic>
      <p:sp>
        <p:nvSpPr>
          <p:cNvPr id="30" name="object 25">
            <a:extLst>
              <a:ext uri="{FF2B5EF4-FFF2-40B4-BE49-F238E27FC236}">
                <a16:creationId xmlns:a16="http://schemas.microsoft.com/office/drawing/2014/main" id="{6445A66C-B381-6024-A5D0-DBA4C92E4364}"/>
              </a:ext>
            </a:extLst>
          </p:cNvPr>
          <p:cNvSpPr txBox="1"/>
          <p:nvPr/>
        </p:nvSpPr>
        <p:spPr>
          <a:xfrm>
            <a:off x="4500866" y="2537544"/>
            <a:ext cx="794484" cy="346714"/>
          </a:xfrm>
          <a:prstGeom prst="rect">
            <a:avLst/>
          </a:prstGeom>
        </p:spPr>
        <p:txBody>
          <a:bodyPr vert="horz" wrap="square" lIns="0" tIns="7509" rIns="0" bIns="0" rtlCol="0">
            <a:spAutoFit/>
          </a:bodyPr>
          <a:lstStyle/>
          <a:p>
            <a:pPr marL="23104">
              <a:lnSpc>
                <a:spcPts val="1642"/>
              </a:lnSpc>
              <a:spcBef>
                <a:spcPts val="59"/>
              </a:spcBef>
            </a:pPr>
            <a:r>
              <a:rPr sz="1819" b="1" spc="7" dirty="0">
                <a:latin typeface="Times New Roman"/>
                <a:cs typeface="Times New Roman"/>
              </a:rPr>
              <a:t>p</a:t>
            </a:r>
            <a:r>
              <a:rPr sz="1944" spc="-102" baseline="29239" dirty="0">
                <a:latin typeface="Cambria"/>
                <a:cs typeface="Cambria"/>
              </a:rPr>
              <a:t>1</a:t>
            </a:r>
            <a:r>
              <a:rPr sz="1944" spc="27" baseline="29239" dirty="0">
                <a:latin typeface="Cambria"/>
                <a:cs typeface="Cambria"/>
              </a:rPr>
              <a:t> </a:t>
            </a:r>
            <a:r>
              <a:rPr sz="1819" spc="84" dirty="0">
                <a:latin typeface="Cambria"/>
                <a:cs typeface="Cambria"/>
              </a:rPr>
              <a:t>.</a:t>
            </a:r>
            <a:r>
              <a:rPr sz="1819" spc="-96" dirty="0">
                <a:latin typeface="Cambria"/>
                <a:cs typeface="Cambria"/>
              </a:rPr>
              <a:t> </a:t>
            </a:r>
            <a:r>
              <a:rPr sz="1819" spc="84" dirty="0">
                <a:latin typeface="Cambria"/>
                <a:cs typeface="Cambria"/>
              </a:rPr>
              <a:t>.</a:t>
            </a:r>
            <a:r>
              <a:rPr sz="1819" spc="-96" dirty="0">
                <a:latin typeface="Cambria"/>
                <a:cs typeface="Cambria"/>
              </a:rPr>
              <a:t> </a:t>
            </a:r>
            <a:r>
              <a:rPr sz="1819" spc="84" dirty="0">
                <a:latin typeface="Cambria"/>
                <a:cs typeface="Cambria"/>
              </a:rPr>
              <a:t>.</a:t>
            </a:r>
            <a:r>
              <a:rPr sz="1819" spc="-96" dirty="0">
                <a:latin typeface="Cambria"/>
                <a:cs typeface="Cambria"/>
              </a:rPr>
              <a:t> </a:t>
            </a:r>
            <a:r>
              <a:rPr sz="1819" b="1" spc="7" dirty="0">
                <a:latin typeface="Times New Roman"/>
                <a:cs typeface="Times New Roman"/>
              </a:rPr>
              <a:t>p</a:t>
            </a:r>
            <a:r>
              <a:rPr sz="1944" i="1" spc="3" baseline="29239" dirty="0">
                <a:latin typeface="Times New Roman"/>
                <a:cs typeface="Times New Roman"/>
              </a:rPr>
              <a:t>k</a:t>
            </a:r>
            <a:endParaRPr sz="1944" baseline="29239">
              <a:latin typeface="Times New Roman"/>
              <a:cs typeface="Times New Roman"/>
            </a:endParaRPr>
          </a:p>
          <a:p>
            <a:pPr marL="152485">
              <a:lnSpc>
                <a:spcPts val="1014"/>
              </a:lnSpc>
              <a:tabLst>
                <a:tab pos="694270" algn="l"/>
              </a:tabLst>
            </a:pPr>
            <a:r>
              <a:rPr sz="1296" spc="-68" dirty="0">
                <a:latin typeface="Cambria"/>
                <a:cs typeface="Cambria"/>
              </a:rPr>
              <a:t>1	1</a:t>
            </a:r>
            <a:endParaRPr sz="1296">
              <a:latin typeface="Cambria"/>
              <a:cs typeface="Cambria"/>
            </a:endParaRPr>
          </a:p>
        </p:txBody>
      </p:sp>
      <p:sp>
        <p:nvSpPr>
          <p:cNvPr id="31" name="object 26">
            <a:extLst>
              <a:ext uri="{FF2B5EF4-FFF2-40B4-BE49-F238E27FC236}">
                <a16:creationId xmlns:a16="http://schemas.microsoft.com/office/drawing/2014/main" id="{99825932-E942-B781-5CF0-A3DC9D5AD63A}"/>
              </a:ext>
            </a:extLst>
          </p:cNvPr>
          <p:cNvSpPr txBox="1"/>
          <p:nvPr/>
        </p:nvSpPr>
        <p:spPr>
          <a:xfrm>
            <a:off x="4500866" y="2998290"/>
            <a:ext cx="794484" cy="346714"/>
          </a:xfrm>
          <a:prstGeom prst="rect">
            <a:avLst/>
          </a:prstGeom>
        </p:spPr>
        <p:txBody>
          <a:bodyPr vert="horz" wrap="square" lIns="0" tIns="7509" rIns="0" bIns="0" rtlCol="0">
            <a:spAutoFit/>
          </a:bodyPr>
          <a:lstStyle/>
          <a:p>
            <a:pPr marL="23104">
              <a:lnSpc>
                <a:spcPts val="1642"/>
              </a:lnSpc>
              <a:spcBef>
                <a:spcPts val="59"/>
              </a:spcBef>
            </a:pPr>
            <a:r>
              <a:rPr sz="1819" b="1" spc="7" dirty="0">
                <a:latin typeface="Times New Roman"/>
                <a:cs typeface="Times New Roman"/>
              </a:rPr>
              <a:t>p</a:t>
            </a:r>
            <a:r>
              <a:rPr sz="1944" spc="-102" baseline="29239" dirty="0">
                <a:latin typeface="Cambria"/>
                <a:cs typeface="Cambria"/>
              </a:rPr>
              <a:t>1</a:t>
            </a:r>
            <a:r>
              <a:rPr sz="1944" spc="27" baseline="29239" dirty="0">
                <a:latin typeface="Cambria"/>
                <a:cs typeface="Cambria"/>
              </a:rPr>
              <a:t> </a:t>
            </a:r>
            <a:r>
              <a:rPr sz="1819" spc="84" dirty="0">
                <a:latin typeface="Cambria"/>
                <a:cs typeface="Cambria"/>
              </a:rPr>
              <a:t>.</a:t>
            </a:r>
            <a:r>
              <a:rPr sz="1819" spc="-96" dirty="0">
                <a:latin typeface="Cambria"/>
                <a:cs typeface="Cambria"/>
              </a:rPr>
              <a:t> </a:t>
            </a:r>
            <a:r>
              <a:rPr sz="1819" spc="84" dirty="0">
                <a:latin typeface="Cambria"/>
                <a:cs typeface="Cambria"/>
              </a:rPr>
              <a:t>.</a:t>
            </a:r>
            <a:r>
              <a:rPr sz="1819" spc="-96" dirty="0">
                <a:latin typeface="Cambria"/>
                <a:cs typeface="Cambria"/>
              </a:rPr>
              <a:t> </a:t>
            </a:r>
            <a:r>
              <a:rPr sz="1819" spc="84" dirty="0">
                <a:latin typeface="Cambria"/>
                <a:cs typeface="Cambria"/>
              </a:rPr>
              <a:t>.</a:t>
            </a:r>
            <a:r>
              <a:rPr sz="1819" spc="-96" dirty="0">
                <a:latin typeface="Cambria"/>
                <a:cs typeface="Cambria"/>
              </a:rPr>
              <a:t> </a:t>
            </a:r>
            <a:r>
              <a:rPr sz="1819" b="1" spc="7" dirty="0">
                <a:latin typeface="Times New Roman"/>
                <a:cs typeface="Times New Roman"/>
              </a:rPr>
              <a:t>p</a:t>
            </a:r>
            <a:r>
              <a:rPr sz="1944" i="1" spc="3" baseline="29239" dirty="0">
                <a:latin typeface="Times New Roman"/>
                <a:cs typeface="Times New Roman"/>
              </a:rPr>
              <a:t>k</a:t>
            </a:r>
            <a:endParaRPr sz="1944" baseline="29239">
              <a:latin typeface="Times New Roman"/>
              <a:cs typeface="Times New Roman"/>
            </a:endParaRPr>
          </a:p>
          <a:p>
            <a:pPr marL="152485">
              <a:lnSpc>
                <a:spcPts val="1014"/>
              </a:lnSpc>
              <a:tabLst>
                <a:tab pos="694270" algn="l"/>
              </a:tabLst>
            </a:pPr>
            <a:r>
              <a:rPr sz="1296" spc="-68" dirty="0">
                <a:latin typeface="Cambria"/>
                <a:cs typeface="Cambria"/>
              </a:rPr>
              <a:t>2	2</a:t>
            </a:r>
            <a:endParaRPr sz="1296">
              <a:latin typeface="Cambria"/>
              <a:cs typeface="Cambria"/>
            </a:endParaRPr>
          </a:p>
        </p:txBody>
      </p:sp>
      <p:sp>
        <p:nvSpPr>
          <p:cNvPr id="32" name="object 27">
            <a:extLst>
              <a:ext uri="{FF2B5EF4-FFF2-40B4-BE49-F238E27FC236}">
                <a16:creationId xmlns:a16="http://schemas.microsoft.com/office/drawing/2014/main" id="{784A8DD1-EACC-3AB0-03AC-B245114D24D4}"/>
              </a:ext>
            </a:extLst>
          </p:cNvPr>
          <p:cNvSpPr txBox="1"/>
          <p:nvPr/>
        </p:nvSpPr>
        <p:spPr>
          <a:xfrm>
            <a:off x="4500866" y="3448103"/>
            <a:ext cx="794484" cy="346714"/>
          </a:xfrm>
          <a:prstGeom prst="rect">
            <a:avLst/>
          </a:prstGeom>
        </p:spPr>
        <p:txBody>
          <a:bodyPr vert="horz" wrap="square" lIns="0" tIns="7509" rIns="0" bIns="0" rtlCol="0">
            <a:spAutoFit/>
          </a:bodyPr>
          <a:lstStyle/>
          <a:p>
            <a:pPr marL="23104">
              <a:lnSpc>
                <a:spcPts val="1642"/>
              </a:lnSpc>
              <a:spcBef>
                <a:spcPts val="59"/>
              </a:spcBef>
            </a:pPr>
            <a:r>
              <a:rPr sz="1819" b="1" spc="7" dirty="0">
                <a:latin typeface="Times New Roman"/>
                <a:cs typeface="Times New Roman"/>
              </a:rPr>
              <a:t>p</a:t>
            </a:r>
            <a:r>
              <a:rPr sz="1944" spc="-102" baseline="29239" dirty="0">
                <a:latin typeface="Cambria"/>
                <a:cs typeface="Cambria"/>
              </a:rPr>
              <a:t>1</a:t>
            </a:r>
            <a:r>
              <a:rPr sz="1944" spc="27" baseline="29239" dirty="0">
                <a:latin typeface="Cambria"/>
                <a:cs typeface="Cambria"/>
              </a:rPr>
              <a:t> </a:t>
            </a:r>
            <a:r>
              <a:rPr sz="1819" spc="84" dirty="0">
                <a:latin typeface="Cambria"/>
                <a:cs typeface="Cambria"/>
              </a:rPr>
              <a:t>.</a:t>
            </a:r>
            <a:r>
              <a:rPr sz="1819" spc="-96" dirty="0">
                <a:latin typeface="Cambria"/>
                <a:cs typeface="Cambria"/>
              </a:rPr>
              <a:t> </a:t>
            </a:r>
            <a:r>
              <a:rPr sz="1819" spc="84" dirty="0">
                <a:latin typeface="Cambria"/>
                <a:cs typeface="Cambria"/>
              </a:rPr>
              <a:t>.</a:t>
            </a:r>
            <a:r>
              <a:rPr sz="1819" spc="-96" dirty="0">
                <a:latin typeface="Cambria"/>
                <a:cs typeface="Cambria"/>
              </a:rPr>
              <a:t> </a:t>
            </a:r>
            <a:r>
              <a:rPr sz="1819" spc="84" dirty="0">
                <a:latin typeface="Cambria"/>
                <a:cs typeface="Cambria"/>
              </a:rPr>
              <a:t>.</a:t>
            </a:r>
            <a:r>
              <a:rPr sz="1819" spc="-96" dirty="0">
                <a:latin typeface="Cambria"/>
                <a:cs typeface="Cambria"/>
              </a:rPr>
              <a:t> </a:t>
            </a:r>
            <a:r>
              <a:rPr sz="1819" b="1" spc="7" dirty="0">
                <a:latin typeface="Times New Roman"/>
                <a:cs typeface="Times New Roman"/>
              </a:rPr>
              <a:t>p</a:t>
            </a:r>
            <a:r>
              <a:rPr sz="1944" i="1" spc="3" baseline="29239" dirty="0">
                <a:latin typeface="Times New Roman"/>
                <a:cs typeface="Times New Roman"/>
              </a:rPr>
              <a:t>k</a:t>
            </a:r>
            <a:endParaRPr sz="1944" baseline="29239" dirty="0">
              <a:latin typeface="Times New Roman"/>
              <a:cs typeface="Times New Roman"/>
            </a:endParaRPr>
          </a:p>
          <a:p>
            <a:pPr marL="152485">
              <a:lnSpc>
                <a:spcPts val="1014"/>
              </a:lnSpc>
              <a:tabLst>
                <a:tab pos="694270" algn="l"/>
              </a:tabLst>
            </a:pPr>
            <a:r>
              <a:rPr sz="1296" spc="-68" dirty="0">
                <a:latin typeface="Cambria"/>
                <a:cs typeface="Cambria"/>
              </a:rPr>
              <a:t>3	3</a:t>
            </a:r>
            <a:endParaRPr sz="1296" dirty="0">
              <a:latin typeface="Cambria"/>
              <a:cs typeface="Cambria"/>
            </a:endParaRPr>
          </a:p>
        </p:txBody>
      </p:sp>
      <p:sp>
        <p:nvSpPr>
          <p:cNvPr id="35" name="Google Shape;138;g1501cc781cf_0_0">
            <a:extLst>
              <a:ext uri="{FF2B5EF4-FFF2-40B4-BE49-F238E27FC236}">
                <a16:creationId xmlns:a16="http://schemas.microsoft.com/office/drawing/2014/main" id="{06A5A073-9121-10B1-5B95-1C13550A26DF}"/>
              </a:ext>
            </a:extLst>
          </p:cNvPr>
          <p:cNvSpPr txBox="1"/>
          <p:nvPr/>
        </p:nvSpPr>
        <p:spPr>
          <a:xfrm>
            <a:off x="5845181" y="-10484"/>
            <a:ext cx="3498234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[</a:t>
            </a: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Slides: </a:t>
            </a:r>
            <a:r>
              <a:rPr lang="en-US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Akari</a:t>
            </a: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 </a:t>
            </a:r>
            <a:r>
              <a:rPr lang="en-US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Asai</a:t>
            </a: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, </a:t>
            </a:r>
            <a:r>
              <a:rPr lang="en-US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Sewon</a:t>
            </a: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 Min, </a:t>
            </a:r>
            <a:r>
              <a:rPr lang="en-US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Zexuan</a:t>
            </a: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 Zhong, </a:t>
            </a:r>
            <a:r>
              <a:rPr lang="en-US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Danqi</a:t>
            </a: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 Chen</a:t>
            </a:r>
            <a:r>
              <a:rPr lang="en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]</a:t>
            </a:r>
            <a:endParaRPr sz="900" dirty="0">
              <a:solidFill>
                <a:schemeClr val="tx1">
                  <a:lumMod val="65000"/>
                  <a:lumOff val="35000"/>
                </a:schemeClr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289096689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C1964A-ACF7-18A2-F36F-77EFF9B5C6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IR in the Middle of LM </a:t>
            </a:r>
          </a:p>
        </p:txBody>
      </p:sp>
      <p:sp>
        <p:nvSpPr>
          <p:cNvPr id="4" name="object 3">
            <a:extLst>
              <a:ext uri="{FF2B5EF4-FFF2-40B4-BE49-F238E27FC236}">
                <a16:creationId xmlns:a16="http://schemas.microsoft.com/office/drawing/2014/main" id="{9C69CFAF-56A7-B83E-76B2-334B922AF078}"/>
              </a:ext>
            </a:extLst>
          </p:cNvPr>
          <p:cNvSpPr txBox="1"/>
          <p:nvPr/>
        </p:nvSpPr>
        <p:spPr>
          <a:xfrm>
            <a:off x="1355070" y="4885457"/>
            <a:ext cx="6433860" cy="172193"/>
          </a:xfrm>
          <a:prstGeom prst="rect">
            <a:avLst/>
          </a:prstGeom>
        </p:spPr>
        <p:txBody>
          <a:bodyPr vert="horz" wrap="square" lIns="0" tIns="2888" rIns="0" bIns="0" rtlCol="0">
            <a:spAutoFit/>
          </a:bodyPr>
          <a:lstStyle/>
          <a:p>
            <a:pPr marL="5776" algn="ctr">
              <a:spcBef>
                <a:spcPts val="23"/>
              </a:spcBef>
            </a:pPr>
            <a:r>
              <a:rPr sz="1100" spc="-7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Borgeaud</a:t>
            </a:r>
            <a:r>
              <a:rPr sz="1100" spc="7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100" spc="-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et</a:t>
            </a:r>
            <a:r>
              <a:rPr sz="1100" spc="9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100" spc="-2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al.</a:t>
            </a:r>
            <a:r>
              <a:rPr sz="1100" spc="9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100" spc="7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2021. </a:t>
            </a:r>
            <a:r>
              <a:rPr sz="1100" spc="-9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“Improving</a:t>
            </a:r>
            <a:r>
              <a:rPr sz="1100" spc="9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100" spc="-2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language</a:t>
            </a:r>
            <a:r>
              <a:rPr sz="1100" spc="9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100" spc="-7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models</a:t>
            </a:r>
            <a:r>
              <a:rPr sz="1100" spc="9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100" spc="-2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by</a:t>
            </a:r>
            <a:r>
              <a:rPr sz="1100" spc="7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100" spc="-23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retrieving</a:t>
            </a:r>
            <a:r>
              <a:rPr sz="1100" spc="9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100" spc="-9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from</a:t>
            </a:r>
            <a:r>
              <a:rPr sz="1100" spc="9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100" spc="-2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trillions</a:t>
            </a:r>
            <a:r>
              <a:rPr sz="1100" spc="9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100" spc="-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</a:t>
            </a:r>
            <a:r>
              <a:rPr sz="1100" spc="7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100" spc="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tokens”</a:t>
            </a:r>
            <a:endParaRPr sz="11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object 3">
            <a:extLst>
              <a:ext uri="{FF2B5EF4-FFF2-40B4-BE49-F238E27FC236}">
                <a16:creationId xmlns:a16="http://schemas.microsoft.com/office/drawing/2014/main" id="{A7299893-DACE-2E4A-0C4E-98BCF465C68D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572165" y="1082264"/>
            <a:ext cx="161294" cy="462655"/>
          </a:xfrm>
          <a:prstGeom prst="rect">
            <a:avLst/>
          </a:prstGeom>
        </p:spPr>
      </p:pic>
      <p:pic>
        <p:nvPicPr>
          <p:cNvPr id="6" name="object 4">
            <a:extLst>
              <a:ext uri="{FF2B5EF4-FFF2-40B4-BE49-F238E27FC236}">
                <a16:creationId xmlns:a16="http://schemas.microsoft.com/office/drawing/2014/main" id="{D0DA588B-E575-CA9F-2503-EBCF42E91C00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663538" y="1082264"/>
            <a:ext cx="161292" cy="462655"/>
          </a:xfrm>
          <a:prstGeom prst="rect">
            <a:avLst/>
          </a:prstGeom>
        </p:spPr>
      </p:pic>
      <p:sp>
        <p:nvSpPr>
          <p:cNvPr id="7" name="object 5">
            <a:extLst>
              <a:ext uri="{FF2B5EF4-FFF2-40B4-BE49-F238E27FC236}">
                <a16:creationId xmlns:a16="http://schemas.microsoft.com/office/drawing/2014/main" id="{589F6AF4-951A-B3D1-EA17-52188FE407B1}"/>
              </a:ext>
            </a:extLst>
          </p:cNvPr>
          <p:cNvSpPr txBox="1"/>
          <p:nvPr/>
        </p:nvSpPr>
        <p:spPr>
          <a:xfrm>
            <a:off x="1666637" y="1141018"/>
            <a:ext cx="5810913" cy="564155"/>
          </a:xfrm>
          <a:prstGeom prst="rect">
            <a:avLst/>
          </a:prstGeom>
        </p:spPr>
        <p:txBody>
          <a:bodyPr vert="horz" wrap="square" lIns="0" tIns="5487" rIns="0" bIns="0" rtlCol="0">
            <a:spAutoFit/>
          </a:bodyPr>
          <a:lstStyle/>
          <a:p>
            <a:pPr marL="5776">
              <a:spcBef>
                <a:spcPts val="43"/>
              </a:spcBef>
            </a:pPr>
            <a:r>
              <a:rPr sz="1501" b="1" i="1" spc="-57" dirty="0"/>
              <a:t>x</a:t>
            </a:r>
            <a:r>
              <a:rPr sz="1501" b="1" i="1" dirty="0"/>
              <a:t> </a:t>
            </a:r>
            <a:r>
              <a:rPr sz="1501" spc="23" dirty="0">
                <a:latin typeface="Arial MT"/>
                <a:cs typeface="Arial MT"/>
              </a:rPr>
              <a:t>=</a:t>
            </a:r>
            <a:r>
              <a:rPr sz="1501" spc="2" dirty="0">
                <a:latin typeface="Arial MT"/>
                <a:cs typeface="Arial MT"/>
              </a:rPr>
              <a:t> </a:t>
            </a:r>
            <a:r>
              <a:rPr sz="1501" spc="-30" dirty="0">
                <a:latin typeface="Arial MT"/>
                <a:cs typeface="Arial MT"/>
              </a:rPr>
              <a:t>World</a:t>
            </a:r>
            <a:r>
              <a:rPr sz="1501" spc="2" dirty="0">
                <a:latin typeface="Arial MT"/>
                <a:cs typeface="Arial MT"/>
              </a:rPr>
              <a:t> </a:t>
            </a:r>
            <a:r>
              <a:rPr sz="1501" spc="-11" dirty="0">
                <a:latin typeface="Arial MT"/>
                <a:cs typeface="Arial MT"/>
              </a:rPr>
              <a:t>Cup</a:t>
            </a:r>
            <a:r>
              <a:rPr sz="1501" spc="2" dirty="0">
                <a:latin typeface="Arial MT"/>
                <a:cs typeface="Arial MT"/>
              </a:rPr>
              <a:t> </a:t>
            </a:r>
            <a:r>
              <a:rPr sz="1501" spc="-2" dirty="0">
                <a:latin typeface="Arial MT"/>
                <a:cs typeface="Arial MT"/>
              </a:rPr>
              <a:t>2022</a:t>
            </a:r>
            <a:r>
              <a:rPr sz="1501" spc="2" dirty="0">
                <a:latin typeface="Arial MT"/>
                <a:cs typeface="Arial MT"/>
              </a:rPr>
              <a:t> </a:t>
            </a:r>
            <a:r>
              <a:rPr sz="1501" spc="-20" dirty="0">
                <a:latin typeface="Arial MT"/>
                <a:cs typeface="Arial MT"/>
              </a:rPr>
              <a:t>was</a:t>
            </a:r>
            <a:r>
              <a:rPr sz="1501" spc="2" dirty="0">
                <a:latin typeface="Arial MT"/>
                <a:cs typeface="Arial MT"/>
              </a:rPr>
              <a:t> </a:t>
            </a:r>
            <a:r>
              <a:rPr sz="1501" spc="-20" dirty="0">
                <a:latin typeface="Arial MT"/>
                <a:cs typeface="Arial MT"/>
              </a:rPr>
              <a:t>the</a:t>
            </a:r>
            <a:r>
              <a:rPr sz="1501" spc="2" dirty="0">
                <a:latin typeface="Arial MT"/>
                <a:cs typeface="Arial MT"/>
              </a:rPr>
              <a:t> </a:t>
            </a:r>
            <a:r>
              <a:rPr sz="1501" spc="-30" dirty="0">
                <a:latin typeface="Arial MT"/>
                <a:cs typeface="Arial MT"/>
              </a:rPr>
              <a:t>last</a:t>
            </a:r>
            <a:r>
              <a:rPr sz="1501" spc="2" dirty="0">
                <a:latin typeface="Arial MT"/>
                <a:cs typeface="Arial MT"/>
              </a:rPr>
              <a:t> </a:t>
            </a:r>
            <a:r>
              <a:rPr sz="1501" spc="-9" dirty="0">
                <a:latin typeface="Arial MT"/>
                <a:cs typeface="Arial MT"/>
              </a:rPr>
              <a:t>with</a:t>
            </a:r>
            <a:r>
              <a:rPr sz="1501" spc="2" dirty="0">
                <a:latin typeface="Arial MT"/>
                <a:cs typeface="Arial MT"/>
              </a:rPr>
              <a:t> </a:t>
            </a:r>
            <a:r>
              <a:rPr sz="1501" spc="-2" dirty="0">
                <a:latin typeface="Arial MT"/>
                <a:cs typeface="Arial MT"/>
              </a:rPr>
              <a:t>32</a:t>
            </a:r>
            <a:r>
              <a:rPr sz="1501" spc="2" dirty="0">
                <a:latin typeface="Arial MT"/>
                <a:cs typeface="Arial MT"/>
              </a:rPr>
              <a:t> </a:t>
            </a:r>
            <a:r>
              <a:rPr sz="1501" spc="-20" dirty="0">
                <a:latin typeface="Arial MT"/>
                <a:cs typeface="Arial MT"/>
              </a:rPr>
              <a:t>teams,</a:t>
            </a:r>
            <a:r>
              <a:rPr sz="1501" spc="2" dirty="0">
                <a:latin typeface="Arial MT"/>
                <a:cs typeface="Arial MT"/>
              </a:rPr>
              <a:t> </a:t>
            </a:r>
            <a:r>
              <a:rPr sz="1501" spc="-30" dirty="0">
                <a:latin typeface="Arial MT"/>
                <a:cs typeface="Arial MT"/>
              </a:rPr>
              <a:t>before</a:t>
            </a:r>
            <a:r>
              <a:rPr sz="1501" spc="2" dirty="0">
                <a:latin typeface="Arial MT"/>
                <a:cs typeface="Arial MT"/>
              </a:rPr>
              <a:t> </a:t>
            </a:r>
            <a:r>
              <a:rPr sz="1501" spc="-20" dirty="0">
                <a:latin typeface="Arial MT"/>
                <a:cs typeface="Arial MT"/>
              </a:rPr>
              <a:t>the</a:t>
            </a:r>
            <a:r>
              <a:rPr sz="1501" spc="2" dirty="0">
                <a:latin typeface="Arial MT"/>
                <a:cs typeface="Arial MT"/>
              </a:rPr>
              <a:t> </a:t>
            </a:r>
            <a:r>
              <a:rPr sz="1501" spc="-41" dirty="0">
                <a:latin typeface="Arial MT"/>
                <a:cs typeface="Arial MT"/>
              </a:rPr>
              <a:t>increase</a:t>
            </a:r>
            <a:r>
              <a:rPr sz="1501" spc="2" dirty="0">
                <a:latin typeface="Arial MT"/>
                <a:cs typeface="Arial MT"/>
              </a:rPr>
              <a:t> </a:t>
            </a:r>
            <a:r>
              <a:rPr sz="1501" spc="11" dirty="0">
                <a:latin typeface="Arial MT"/>
                <a:cs typeface="Arial MT"/>
              </a:rPr>
              <a:t>to</a:t>
            </a:r>
            <a:endParaRPr sz="1501" dirty="0">
              <a:latin typeface="Arial MT"/>
              <a:cs typeface="Arial MT"/>
            </a:endParaRPr>
          </a:p>
          <a:p>
            <a:pPr marL="415002" algn="ctr">
              <a:spcBef>
                <a:spcPts val="1032"/>
              </a:spcBef>
              <a:tabLst>
                <a:tab pos="2277172" algn="l"/>
                <a:tab pos="4185838" algn="l"/>
              </a:tabLst>
            </a:pPr>
            <a:r>
              <a:rPr sz="1296" spc="-68" dirty="0">
                <a:latin typeface="Cambria"/>
                <a:cs typeface="Cambria"/>
              </a:rPr>
              <a:t>1	2	3</a:t>
            </a:r>
            <a:endParaRPr sz="1296" dirty="0">
              <a:latin typeface="Cambria"/>
              <a:cs typeface="Cambria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D0DE4A4-BBCC-C9CD-8252-68A8A812E30F}"/>
              </a:ext>
            </a:extLst>
          </p:cNvPr>
          <p:cNvSpPr txBox="1"/>
          <p:nvPr/>
        </p:nvSpPr>
        <p:spPr>
          <a:xfrm>
            <a:off x="2203704" y="1914037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98617" algn="ctr">
              <a:spcBef>
                <a:spcPts val="1369"/>
              </a:spcBef>
            </a:pPr>
            <a:r>
              <a:rPr lang="en-US" sz="1400" spc="-59" dirty="0">
                <a:latin typeface="Arial MT"/>
                <a:cs typeface="Arial MT"/>
              </a:rPr>
              <a:t>(</a:t>
            </a:r>
            <a:r>
              <a:rPr lang="en-US" sz="1800" i="1" spc="-59" dirty="0">
                <a:latin typeface="Times New Roman"/>
                <a:cs typeface="Times New Roman"/>
              </a:rPr>
              <a:t>k</a:t>
            </a:r>
            <a:r>
              <a:rPr lang="en-US" sz="1800" i="1" spc="-39" dirty="0">
                <a:latin typeface="Times New Roman"/>
                <a:cs typeface="Times New Roman"/>
              </a:rPr>
              <a:t> </a:t>
            </a:r>
            <a:r>
              <a:rPr lang="en-US" sz="1400" spc="-9" dirty="0">
                <a:latin typeface="Arial MT"/>
                <a:cs typeface="Arial MT"/>
              </a:rPr>
              <a:t>chunks</a:t>
            </a:r>
            <a:r>
              <a:rPr lang="en-US" sz="1400" spc="-2" dirty="0">
                <a:latin typeface="Arial MT"/>
                <a:cs typeface="Arial MT"/>
              </a:rPr>
              <a:t> </a:t>
            </a:r>
            <a:r>
              <a:rPr lang="en-US" sz="1400" spc="-11" dirty="0">
                <a:latin typeface="Arial MT"/>
                <a:cs typeface="Arial MT"/>
              </a:rPr>
              <a:t>of</a:t>
            </a:r>
            <a:r>
              <a:rPr lang="en-US" sz="1400" dirty="0">
                <a:latin typeface="Arial MT"/>
                <a:cs typeface="Arial MT"/>
              </a:rPr>
              <a:t> </a:t>
            </a:r>
            <a:r>
              <a:rPr lang="en-US" sz="1400" spc="-5" dirty="0">
                <a:latin typeface="Arial MT"/>
                <a:cs typeface="Arial MT"/>
              </a:rPr>
              <a:t>text</a:t>
            </a:r>
            <a:r>
              <a:rPr lang="en-US" sz="1400" spc="-2" dirty="0">
                <a:latin typeface="Arial MT"/>
                <a:cs typeface="Arial MT"/>
              </a:rPr>
              <a:t> </a:t>
            </a:r>
            <a:r>
              <a:rPr lang="en-US" sz="1400" spc="-14" dirty="0">
                <a:latin typeface="Arial MT"/>
                <a:cs typeface="Arial MT"/>
              </a:rPr>
              <a:t>per</a:t>
            </a:r>
            <a:r>
              <a:rPr lang="en-US" sz="1400" dirty="0">
                <a:latin typeface="Arial MT"/>
                <a:cs typeface="Arial MT"/>
              </a:rPr>
              <a:t> </a:t>
            </a:r>
            <a:r>
              <a:rPr lang="en-US" sz="1400" spc="-32" dirty="0">
                <a:latin typeface="Arial MT"/>
                <a:cs typeface="Arial MT"/>
              </a:rPr>
              <a:t>split)</a:t>
            </a:r>
            <a:endParaRPr lang="en-US" sz="1400" dirty="0">
              <a:latin typeface="Arial MT"/>
              <a:cs typeface="Arial MT"/>
            </a:endParaRPr>
          </a:p>
        </p:txBody>
      </p:sp>
      <p:sp>
        <p:nvSpPr>
          <p:cNvPr id="12" name="object 6">
            <a:extLst>
              <a:ext uri="{FF2B5EF4-FFF2-40B4-BE49-F238E27FC236}">
                <a16:creationId xmlns:a16="http://schemas.microsoft.com/office/drawing/2014/main" id="{923A89C0-2E98-A0EA-FB80-2F4568B18B6C}"/>
              </a:ext>
            </a:extLst>
          </p:cNvPr>
          <p:cNvSpPr txBox="1"/>
          <p:nvPr/>
        </p:nvSpPr>
        <p:spPr>
          <a:xfrm>
            <a:off x="5412417" y="2525858"/>
            <a:ext cx="865529" cy="1231204"/>
          </a:xfrm>
          <a:prstGeom prst="rect">
            <a:avLst/>
          </a:prstGeom>
          <a:solidFill>
            <a:srgbClr val="00A2FF"/>
          </a:solidFill>
        </p:spPr>
        <p:txBody>
          <a:bodyPr vert="horz" wrap="square" lIns="0" tIns="0" rIns="0" bIns="0" rtlCol="0">
            <a:noAutofit/>
          </a:bodyPr>
          <a:lstStyle/>
          <a:p>
            <a:pPr>
              <a:lnSpc>
                <a:spcPct val="100000"/>
              </a:lnSpc>
            </a:pPr>
            <a:endParaRPr sz="1683">
              <a:latin typeface="Times New Roman"/>
              <a:cs typeface="Times New Roman"/>
            </a:endParaRPr>
          </a:p>
          <a:p>
            <a:pPr algn="ctr">
              <a:lnSpc>
                <a:spcPts val="1539"/>
              </a:lnSpc>
              <a:spcBef>
                <a:spcPts val="1278"/>
              </a:spcBef>
            </a:pPr>
            <a:r>
              <a:rPr sz="1410" spc="61" dirty="0">
                <a:solidFill>
                  <a:srgbClr val="FFFFFF"/>
                </a:solidFill>
                <a:latin typeface="Arial MT"/>
                <a:cs typeface="Arial MT"/>
              </a:rPr>
              <a:t>LM</a:t>
            </a:r>
            <a:endParaRPr sz="1410">
              <a:latin typeface="Arial MT"/>
              <a:cs typeface="Arial MT"/>
            </a:endParaRPr>
          </a:p>
          <a:p>
            <a:pPr algn="ctr">
              <a:lnSpc>
                <a:spcPts val="1539"/>
              </a:lnSpc>
            </a:pPr>
            <a:r>
              <a:rPr sz="1410" spc="36" dirty="0">
                <a:solidFill>
                  <a:srgbClr val="FFFFFF"/>
                </a:solidFill>
                <a:latin typeface="Arial MT"/>
                <a:cs typeface="Arial MT"/>
              </a:rPr>
              <a:t>Encoder</a:t>
            </a:r>
            <a:endParaRPr sz="1410">
              <a:latin typeface="Arial MT"/>
              <a:cs typeface="Arial MT"/>
            </a:endParaRPr>
          </a:p>
        </p:txBody>
      </p:sp>
      <p:sp>
        <p:nvSpPr>
          <p:cNvPr id="13" name="object 7">
            <a:extLst>
              <a:ext uri="{FF2B5EF4-FFF2-40B4-BE49-F238E27FC236}">
                <a16:creationId xmlns:a16="http://schemas.microsoft.com/office/drawing/2014/main" id="{FAEA0531-BAA5-0E42-05B6-DD13953C5395}"/>
              </a:ext>
            </a:extLst>
          </p:cNvPr>
          <p:cNvSpPr/>
          <p:nvPr/>
        </p:nvSpPr>
        <p:spPr>
          <a:xfrm>
            <a:off x="6369569" y="2537695"/>
            <a:ext cx="527057" cy="355800"/>
          </a:xfrm>
          <a:custGeom>
            <a:avLst/>
            <a:gdLst/>
            <a:ahLst/>
            <a:cxnLst/>
            <a:rect l="l" t="t" r="r" b="b"/>
            <a:pathLst>
              <a:path w="1158875" h="782320">
                <a:moveTo>
                  <a:pt x="918349" y="0"/>
                </a:moveTo>
                <a:lnTo>
                  <a:pt x="240097" y="0"/>
                </a:lnTo>
                <a:lnTo>
                  <a:pt x="192318" y="183"/>
                </a:lnTo>
                <a:lnTo>
                  <a:pt x="153787" y="1470"/>
                </a:lnTo>
                <a:lnTo>
                  <a:pt x="99180" y="11766"/>
                </a:lnTo>
                <a:lnTo>
                  <a:pt x="45783" y="45785"/>
                </a:lnTo>
                <a:lnTo>
                  <a:pt x="11769" y="99184"/>
                </a:lnTo>
                <a:lnTo>
                  <a:pt x="1471" y="153788"/>
                </a:lnTo>
                <a:lnTo>
                  <a:pt x="183" y="192319"/>
                </a:lnTo>
                <a:lnTo>
                  <a:pt x="0" y="240097"/>
                </a:lnTo>
                <a:lnTo>
                  <a:pt x="0" y="541644"/>
                </a:lnTo>
                <a:lnTo>
                  <a:pt x="183" y="589422"/>
                </a:lnTo>
                <a:lnTo>
                  <a:pt x="1471" y="627953"/>
                </a:lnTo>
                <a:lnTo>
                  <a:pt x="11769" y="682557"/>
                </a:lnTo>
                <a:lnTo>
                  <a:pt x="45783" y="735956"/>
                </a:lnTo>
                <a:lnTo>
                  <a:pt x="99180" y="769975"/>
                </a:lnTo>
                <a:lnTo>
                  <a:pt x="153787" y="780270"/>
                </a:lnTo>
                <a:lnTo>
                  <a:pt x="192318" y="781557"/>
                </a:lnTo>
                <a:lnTo>
                  <a:pt x="240097" y="781741"/>
                </a:lnTo>
                <a:lnTo>
                  <a:pt x="918349" y="781741"/>
                </a:lnTo>
                <a:lnTo>
                  <a:pt x="966127" y="781557"/>
                </a:lnTo>
                <a:lnTo>
                  <a:pt x="1004657" y="780270"/>
                </a:lnTo>
                <a:lnTo>
                  <a:pt x="1059255" y="769975"/>
                </a:lnTo>
                <a:lnTo>
                  <a:pt x="1112657" y="735956"/>
                </a:lnTo>
                <a:lnTo>
                  <a:pt x="1146677" y="682557"/>
                </a:lnTo>
                <a:lnTo>
                  <a:pt x="1156975" y="627953"/>
                </a:lnTo>
                <a:lnTo>
                  <a:pt x="1158262" y="589422"/>
                </a:lnTo>
                <a:lnTo>
                  <a:pt x="1158446" y="541644"/>
                </a:lnTo>
                <a:lnTo>
                  <a:pt x="1158446" y="240097"/>
                </a:lnTo>
                <a:lnTo>
                  <a:pt x="1158262" y="192319"/>
                </a:lnTo>
                <a:lnTo>
                  <a:pt x="1156975" y="153788"/>
                </a:lnTo>
                <a:lnTo>
                  <a:pt x="1146677" y="99184"/>
                </a:lnTo>
                <a:lnTo>
                  <a:pt x="1112657" y="45785"/>
                </a:lnTo>
                <a:lnTo>
                  <a:pt x="1059255" y="11766"/>
                </a:lnTo>
                <a:lnTo>
                  <a:pt x="1004657" y="1470"/>
                </a:lnTo>
                <a:lnTo>
                  <a:pt x="966127" y="183"/>
                </a:lnTo>
                <a:lnTo>
                  <a:pt x="918349" y="0"/>
                </a:lnTo>
                <a:close/>
              </a:path>
            </a:pathLst>
          </a:custGeom>
          <a:solidFill>
            <a:srgbClr val="56C1FF"/>
          </a:solidFill>
        </p:spPr>
        <p:txBody>
          <a:bodyPr wrap="square" lIns="0" tIns="0" rIns="0" bIns="0" rtlCol="0"/>
          <a:lstStyle/>
          <a:p>
            <a:endParaRPr sz="637"/>
          </a:p>
        </p:txBody>
      </p:sp>
      <p:sp>
        <p:nvSpPr>
          <p:cNvPr id="14" name="object 8">
            <a:extLst>
              <a:ext uri="{FF2B5EF4-FFF2-40B4-BE49-F238E27FC236}">
                <a16:creationId xmlns:a16="http://schemas.microsoft.com/office/drawing/2014/main" id="{908F7855-7BD7-ACDB-2EC0-4DA03F5899CA}"/>
              </a:ext>
            </a:extLst>
          </p:cNvPr>
          <p:cNvSpPr/>
          <p:nvPr/>
        </p:nvSpPr>
        <p:spPr>
          <a:xfrm>
            <a:off x="6369569" y="2956916"/>
            <a:ext cx="527057" cy="355800"/>
          </a:xfrm>
          <a:custGeom>
            <a:avLst/>
            <a:gdLst/>
            <a:ahLst/>
            <a:cxnLst/>
            <a:rect l="l" t="t" r="r" b="b"/>
            <a:pathLst>
              <a:path w="1158875" h="782320">
                <a:moveTo>
                  <a:pt x="918349" y="0"/>
                </a:moveTo>
                <a:lnTo>
                  <a:pt x="240097" y="0"/>
                </a:lnTo>
                <a:lnTo>
                  <a:pt x="192318" y="183"/>
                </a:lnTo>
                <a:lnTo>
                  <a:pt x="153787" y="1470"/>
                </a:lnTo>
                <a:lnTo>
                  <a:pt x="99180" y="11766"/>
                </a:lnTo>
                <a:lnTo>
                  <a:pt x="45783" y="45785"/>
                </a:lnTo>
                <a:lnTo>
                  <a:pt x="11769" y="99184"/>
                </a:lnTo>
                <a:lnTo>
                  <a:pt x="1471" y="153788"/>
                </a:lnTo>
                <a:lnTo>
                  <a:pt x="183" y="192319"/>
                </a:lnTo>
                <a:lnTo>
                  <a:pt x="0" y="240097"/>
                </a:lnTo>
                <a:lnTo>
                  <a:pt x="0" y="541644"/>
                </a:lnTo>
                <a:lnTo>
                  <a:pt x="183" y="589422"/>
                </a:lnTo>
                <a:lnTo>
                  <a:pt x="1471" y="627953"/>
                </a:lnTo>
                <a:lnTo>
                  <a:pt x="11769" y="682557"/>
                </a:lnTo>
                <a:lnTo>
                  <a:pt x="45783" y="735956"/>
                </a:lnTo>
                <a:lnTo>
                  <a:pt x="99180" y="769975"/>
                </a:lnTo>
                <a:lnTo>
                  <a:pt x="153787" y="780270"/>
                </a:lnTo>
                <a:lnTo>
                  <a:pt x="192318" y="781557"/>
                </a:lnTo>
                <a:lnTo>
                  <a:pt x="240097" y="781741"/>
                </a:lnTo>
                <a:lnTo>
                  <a:pt x="918349" y="781741"/>
                </a:lnTo>
                <a:lnTo>
                  <a:pt x="966127" y="781557"/>
                </a:lnTo>
                <a:lnTo>
                  <a:pt x="1004657" y="780270"/>
                </a:lnTo>
                <a:lnTo>
                  <a:pt x="1059255" y="769975"/>
                </a:lnTo>
                <a:lnTo>
                  <a:pt x="1112657" y="735956"/>
                </a:lnTo>
                <a:lnTo>
                  <a:pt x="1146677" y="682557"/>
                </a:lnTo>
                <a:lnTo>
                  <a:pt x="1156975" y="627953"/>
                </a:lnTo>
                <a:lnTo>
                  <a:pt x="1158262" y="589422"/>
                </a:lnTo>
                <a:lnTo>
                  <a:pt x="1158446" y="541644"/>
                </a:lnTo>
                <a:lnTo>
                  <a:pt x="1158446" y="240097"/>
                </a:lnTo>
                <a:lnTo>
                  <a:pt x="1158262" y="192319"/>
                </a:lnTo>
                <a:lnTo>
                  <a:pt x="1156975" y="153788"/>
                </a:lnTo>
                <a:lnTo>
                  <a:pt x="1146677" y="99184"/>
                </a:lnTo>
                <a:lnTo>
                  <a:pt x="1112657" y="45785"/>
                </a:lnTo>
                <a:lnTo>
                  <a:pt x="1059255" y="11766"/>
                </a:lnTo>
                <a:lnTo>
                  <a:pt x="1004657" y="1470"/>
                </a:lnTo>
                <a:lnTo>
                  <a:pt x="966127" y="183"/>
                </a:lnTo>
                <a:lnTo>
                  <a:pt x="918349" y="0"/>
                </a:lnTo>
                <a:close/>
              </a:path>
            </a:pathLst>
          </a:custGeom>
          <a:solidFill>
            <a:srgbClr val="56C1FF"/>
          </a:solidFill>
        </p:spPr>
        <p:txBody>
          <a:bodyPr wrap="square" lIns="0" tIns="0" rIns="0" bIns="0" rtlCol="0"/>
          <a:lstStyle/>
          <a:p>
            <a:endParaRPr sz="637"/>
          </a:p>
        </p:txBody>
      </p:sp>
      <p:sp>
        <p:nvSpPr>
          <p:cNvPr id="15" name="object 9">
            <a:extLst>
              <a:ext uri="{FF2B5EF4-FFF2-40B4-BE49-F238E27FC236}">
                <a16:creationId xmlns:a16="http://schemas.microsoft.com/office/drawing/2014/main" id="{A188C7F3-11C4-D235-CF35-EE7573AF60AC}"/>
              </a:ext>
            </a:extLst>
          </p:cNvPr>
          <p:cNvSpPr/>
          <p:nvPr/>
        </p:nvSpPr>
        <p:spPr>
          <a:xfrm>
            <a:off x="6369569" y="3417134"/>
            <a:ext cx="527057" cy="355800"/>
          </a:xfrm>
          <a:custGeom>
            <a:avLst/>
            <a:gdLst/>
            <a:ahLst/>
            <a:cxnLst/>
            <a:rect l="l" t="t" r="r" b="b"/>
            <a:pathLst>
              <a:path w="1158875" h="782320">
                <a:moveTo>
                  <a:pt x="918349" y="0"/>
                </a:moveTo>
                <a:lnTo>
                  <a:pt x="240097" y="0"/>
                </a:lnTo>
                <a:lnTo>
                  <a:pt x="192318" y="183"/>
                </a:lnTo>
                <a:lnTo>
                  <a:pt x="153787" y="1470"/>
                </a:lnTo>
                <a:lnTo>
                  <a:pt x="99180" y="11766"/>
                </a:lnTo>
                <a:lnTo>
                  <a:pt x="45783" y="45785"/>
                </a:lnTo>
                <a:lnTo>
                  <a:pt x="11769" y="99184"/>
                </a:lnTo>
                <a:lnTo>
                  <a:pt x="1471" y="153788"/>
                </a:lnTo>
                <a:lnTo>
                  <a:pt x="183" y="192319"/>
                </a:lnTo>
                <a:lnTo>
                  <a:pt x="0" y="240097"/>
                </a:lnTo>
                <a:lnTo>
                  <a:pt x="0" y="541644"/>
                </a:lnTo>
                <a:lnTo>
                  <a:pt x="183" y="589422"/>
                </a:lnTo>
                <a:lnTo>
                  <a:pt x="1471" y="627953"/>
                </a:lnTo>
                <a:lnTo>
                  <a:pt x="11769" y="682557"/>
                </a:lnTo>
                <a:lnTo>
                  <a:pt x="45783" y="735956"/>
                </a:lnTo>
                <a:lnTo>
                  <a:pt x="99180" y="769975"/>
                </a:lnTo>
                <a:lnTo>
                  <a:pt x="153787" y="780270"/>
                </a:lnTo>
                <a:lnTo>
                  <a:pt x="192318" y="781557"/>
                </a:lnTo>
                <a:lnTo>
                  <a:pt x="240097" y="781741"/>
                </a:lnTo>
                <a:lnTo>
                  <a:pt x="918349" y="781741"/>
                </a:lnTo>
                <a:lnTo>
                  <a:pt x="966127" y="781557"/>
                </a:lnTo>
                <a:lnTo>
                  <a:pt x="1004657" y="780270"/>
                </a:lnTo>
                <a:lnTo>
                  <a:pt x="1059255" y="769975"/>
                </a:lnTo>
                <a:lnTo>
                  <a:pt x="1112657" y="735956"/>
                </a:lnTo>
                <a:lnTo>
                  <a:pt x="1146677" y="682557"/>
                </a:lnTo>
                <a:lnTo>
                  <a:pt x="1156975" y="627953"/>
                </a:lnTo>
                <a:lnTo>
                  <a:pt x="1158262" y="589422"/>
                </a:lnTo>
                <a:lnTo>
                  <a:pt x="1158446" y="541644"/>
                </a:lnTo>
                <a:lnTo>
                  <a:pt x="1158446" y="240097"/>
                </a:lnTo>
                <a:lnTo>
                  <a:pt x="1158262" y="192319"/>
                </a:lnTo>
                <a:lnTo>
                  <a:pt x="1156975" y="153788"/>
                </a:lnTo>
                <a:lnTo>
                  <a:pt x="1146677" y="99184"/>
                </a:lnTo>
                <a:lnTo>
                  <a:pt x="1112657" y="45785"/>
                </a:lnTo>
                <a:lnTo>
                  <a:pt x="1059255" y="11766"/>
                </a:lnTo>
                <a:lnTo>
                  <a:pt x="1004657" y="1470"/>
                </a:lnTo>
                <a:lnTo>
                  <a:pt x="966127" y="183"/>
                </a:lnTo>
                <a:lnTo>
                  <a:pt x="918349" y="0"/>
                </a:lnTo>
                <a:close/>
              </a:path>
            </a:pathLst>
          </a:custGeom>
          <a:solidFill>
            <a:srgbClr val="56C1FF"/>
          </a:solidFill>
        </p:spPr>
        <p:txBody>
          <a:bodyPr wrap="square" lIns="0" tIns="0" rIns="0" bIns="0" rtlCol="0"/>
          <a:lstStyle/>
          <a:p>
            <a:endParaRPr sz="637"/>
          </a:p>
        </p:txBody>
      </p:sp>
      <p:sp>
        <p:nvSpPr>
          <p:cNvPr id="16" name="object 10">
            <a:extLst>
              <a:ext uri="{FF2B5EF4-FFF2-40B4-BE49-F238E27FC236}">
                <a16:creationId xmlns:a16="http://schemas.microsoft.com/office/drawing/2014/main" id="{72A316DF-5B8D-45C1-087D-551CF276F72F}"/>
              </a:ext>
            </a:extLst>
          </p:cNvPr>
          <p:cNvSpPr txBox="1"/>
          <p:nvPr/>
        </p:nvSpPr>
        <p:spPr>
          <a:xfrm>
            <a:off x="7011720" y="2558679"/>
            <a:ext cx="166925" cy="287531"/>
          </a:xfrm>
          <a:prstGeom prst="rect">
            <a:avLst/>
          </a:prstGeom>
        </p:spPr>
        <p:txBody>
          <a:bodyPr vert="horz" wrap="square" lIns="0" tIns="7509" rIns="0" bIns="0" rtlCol="0">
            <a:spAutoFit/>
          </a:bodyPr>
          <a:lstStyle/>
          <a:p>
            <a:pPr marL="5776">
              <a:spcBef>
                <a:spcPts val="59"/>
              </a:spcBef>
            </a:pPr>
            <a:r>
              <a:rPr sz="1819" b="1" spc="9" dirty="0">
                <a:latin typeface="Times New Roman"/>
                <a:cs typeface="Times New Roman"/>
              </a:rPr>
              <a:t>E</a:t>
            </a:r>
            <a:endParaRPr sz="1819">
              <a:latin typeface="Times New Roman"/>
              <a:cs typeface="Times New Roman"/>
            </a:endParaRPr>
          </a:p>
        </p:txBody>
      </p:sp>
      <p:sp>
        <p:nvSpPr>
          <p:cNvPr id="17" name="object 11">
            <a:extLst>
              <a:ext uri="{FF2B5EF4-FFF2-40B4-BE49-F238E27FC236}">
                <a16:creationId xmlns:a16="http://schemas.microsoft.com/office/drawing/2014/main" id="{B3799140-2431-79EA-564E-D71845E199D1}"/>
              </a:ext>
            </a:extLst>
          </p:cNvPr>
          <p:cNvSpPr txBox="1"/>
          <p:nvPr/>
        </p:nvSpPr>
        <p:spPr>
          <a:xfrm>
            <a:off x="7166976" y="2684373"/>
            <a:ext cx="94437" cy="205830"/>
          </a:xfrm>
          <a:prstGeom prst="rect">
            <a:avLst/>
          </a:prstGeom>
        </p:spPr>
        <p:txBody>
          <a:bodyPr vert="horz" wrap="square" lIns="0" tIns="6354" rIns="0" bIns="0" rtlCol="0">
            <a:spAutoFit/>
          </a:bodyPr>
          <a:lstStyle/>
          <a:p>
            <a:pPr marL="5776">
              <a:spcBef>
                <a:spcPts val="50"/>
              </a:spcBef>
            </a:pPr>
            <a:r>
              <a:rPr sz="1296" spc="-68" dirty="0">
                <a:latin typeface="Cambria"/>
                <a:cs typeface="Cambria"/>
              </a:rPr>
              <a:t>1</a:t>
            </a:r>
            <a:endParaRPr sz="1296">
              <a:latin typeface="Cambria"/>
              <a:cs typeface="Cambria"/>
            </a:endParaRPr>
          </a:p>
        </p:txBody>
      </p:sp>
      <p:sp>
        <p:nvSpPr>
          <p:cNvPr id="18" name="object 12">
            <a:extLst>
              <a:ext uri="{FF2B5EF4-FFF2-40B4-BE49-F238E27FC236}">
                <a16:creationId xmlns:a16="http://schemas.microsoft.com/office/drawing/2014/main" id="{2494B118-C3C6-4548-79BA-AD37718A6569}"/>
              </a:ext>
            </a:extLst>
          </p:cNvPr>
          <p:cNvSpPr txBox="1"/>
          <p:nvPr/>
        </p:nvSpPr>
        <p:spPr>
          <a:xfrm>
            <a:off x="7011720" y="2976893"/>
            <a:ext cx="166925" cy="287531"/>
          </a:xfrm>
          <a:prstGeom prst="rect">
            <a:avLst/>
          </a:prstGeom>
        </p:spPr>
        <p:txBody>
          <a:bodyPr vert="horz" wrap="square" lIns="0" tIns="7509" rIns="0" bIns="0" rtlCol="0">
            <a:spAutoFit/>
          </a:bodyPr>
          <a:lstStyle/>
          <a:p>
            <a:pPr marL="5776">
              <a:spcBef>
                <a:spcPts val="59"/>
              </a:spcBef>
            </a:pPr>
            <a:r>
              <a:rPr sz="1819" b="1" spc="9" dirty="0">
                <a:latin typeface="Times New Roman"/>
                <a:cs typeface="Times New Roman"/>
              </a:rPr>
              <a:t>E</a:t>
            </a:r>
            <a:endParaRPr sz="1819">
              <a:latin typeface="Times New Roman"/>
              <a:cs typeface="Times New Roman"/>
            </a:endParaRPr>
          </a:p>
        </p:txBody>
      </p:sp>
      <p:sp>
        <p:nvSpPr>
          <p:cNvPr id="19" name="object 13">
            <a:extLst>
              <a:ext uri="{FF2B5EF4-FFF2-40B4-BE49-F238E27FC236}">
                <a16:creationId xmlns:a16="http://schemas.microsoft.com/office/drawing/2014/main" id="{2C49FA5C-C1AE-2D44-FABC-C6919B655AF0}"/>
              </a:ext>
            </a:extLst>
          </p:cNvPr>
          <p:cNvSpPr txBox="1"/>
          <p:nvPr/>
        </p:nvSpPr>
        <p:spPr>
          <a:xfrm>
            <a:off x="7166976" y="3102587"/>
            <a:ext cx="94437" cy="205830"/>
          </a:xfrm>
          <a:prstGeom prst="rect">
            <a:avLst/>
          </a:prstGeom>
        </p:spPr>
        <p:txBody>
          <a:bodyPr vert="horz" wrap="square" lIns="0" tIns="6354" rIns="0" bIns="0" rtlCol="0">
            <a:spAutoFit/>
          </a:bodyPr>
          <a:lstStyle/>
          <a:p>
            <a:pPr marL="5776">
              <a:spcBef>
                <a:spcPts val="50"/>
              </a:spcBef>
            </a:pPr>
            <a:r>
              <a:rPr sz="1296" spc="-68" dirty="0">
                <a:latin typeface="Cambria"/>
                <a:cs typeface="Cambria"/>
              </a:rPr>
              <a:t>2</a:t>
            </a:r>
            <a:endParaRPr sz="1296">
              <a:latin typeface="Cambria"/>
              <a:cs typeface="Cambria"/>
            </a:endParaRPr>
          </a:p>
        </p:txBody>
      </p:sp>
      <p:sp>
        <p:nvSpPr>
          <p:cNvPr id="20" name="object 14">
            <a:extLst>
              <a:ext uri="{FF2B5EF4-FFF2-40B4-BE49-F238E27FC236}">
                <a16:creationId xmlns:a16="http://schemas.microsoft.com/office/drawing/2014/main" id="{DE430FC2-8C15-8E84-EF44-FFD8553CB7F2}"/>
              </a:ext>
            </a:extLst>
          </p:cNvPr>
          <p:cNvSpPr txBox="1"/>
          <p:nvPr/>
        </p:nvSpPr>
        <p:spPr>
          <a:xfrm>
            <a:off x="5958973" y="3350798"/>
            <a:ext cx="2042671" cy="366851"/>
          </a:xfrm>
          <a:prstGeom prst="rect">
            <a:avLst/>
          </a:prstGeom>
        </p:spPr>
        <p:txBody>
          <a:bodyPr vert="horz" wrap="square" lIns="0" tIns="86062" rIns="0" bIns="0" rtlCol="0">
            <a:spAutoFit/>
          </a:bodyPr>
          <a:lstStyle/>
          <a:p>
            <a:pPr marL="312191" algn="ctr">
              <a:spcBef>
                <a:spcPts val="678"/>
              </a:spcBef>
            </a:pPr>
            <a:r>
              <a:rPr sz="1819" b="1" spc="-30" dirty="0">
                <a:latin typeface="Times New Roman"/>
                <a:cs typeface="Times New Roman"/>
              </a:rPr>
              <a:t>E</a:t>
            </a:r>
            <a:r>
              <a:rPr sz="1944" spc="-44" baseline="-19493" dirty="0">
                <a:latin typeface="Cambria"/>
                <a:cs typeface="Cambria"/>
              </a:rPr>
              <a:t>3</a:t>
            </a:r>
            <a:endParaRPr sz="1944" baseline="-19493" dirty="0">
              <a:latin typeface="Cambria"/>
              <a:cs typeface="Cambria"/>
            </a:endParaRPr>
          </a:p>
        </p:txBody>
      </p:sp>
      <p:sp>
        <p:nvSpPr>
          <p:cNvPr id="21" name="object 16">
            <a:extLst>
              <a:ext uri="{FF2B5EF4-FFF2-40B4-BE49-F238E27FC236}">
                <a16:creationId xmlns:a16="http://schemas.microsoft.com/office/drawing/2014/main" id="{59C5E17C-0D3A-8A44-44A5-14D665EB53C4}"/>
              </a:ext>
            </a:extLst>
          </p:cNvPr>
          <p:cNvSpPr txBox="1"/>
          <p:nvPr/>
        </p:nvSpPr>
        <p:spPr>
          <a:xfrm>
            <a:off x="3824830" y="2572722"/>
            <a:ext cx="614274" cy="1147664"/>
          </a:xfrm>
          <a:prstGeom prst="rect">
            <a:avLst/>
          </a:prstGeom>
          <a:solidFill>
            <a:srgbClr val="1DB100"/>
          </a:solidFill>
        </p:spPr>
        <p:txBody>
          <a:bodyPr vert="horz" wrap="square" lIns="0" tIns="0" rIns="0" bIns="0" rtlCol="0">
            <a:noAutofit/>
          </a:bodyPr>
          <a:lstStyle/>
          <a:p>
            <a:pPr>
              <a:lnSpc>
                <a:spcPct val="100000"/>
              </a:lnSpc>
            </a:pPr>
            <a:endParaRPr sz="1683">
              <a:latin typeface="Times New Roman"/>
              <a:cs typeface="Times New Roman"/>
            </a:endParaRPr>
          </a:p>
          <a:p>
            <a:pPr>
              <a:spcBef>
                <a:spcPts val="7"/>
              </a:spcBef>
            </a:pPr>
            <a:endParaRPr sz="1364">
              <a:latin typeface="Times New Roman"/>
              <a:cs typeface="Times New Roman"/>
            </a:endParaRPr>
          </a:p>
          <a:p>
            <a:pPr marL="75665">
              <a:spcBef>
                <a:spcPts val="2"/>
              </a:spcBef>
            </a:pPr>
            <a:r>
              <a:rPr sz="1410" spc="36" dirty="0">
                <a:solidFill>
                  <a:srgbClr val="FFFFFF"/>
                </a:solidFill>
                <a:latin typeface="Arial MT"/>
                <a:cs typeface="Arial MT"/>
              </a:rPr>
              <a:t>Index</a:t>
            </a:r>
            <a:endParaRPr sz="1410">
              <a:latin typeface="Arial MT"/>
              <a:cs typeface="Arial MT"/>
            </a:endParaRPr>
          </a:p>
        </p:txBody>
      </p:sp>
      <p:pic>
        <p:nvPicPr>
          <p:cNvPr id="22" name="object 17">
            <a:extLst>
              <a:ext uri="{FF2B5EF4-FFF2-40B4-BE49-F238E27FC236}">
                <a16:creationId xmlns:a16="http://schemas.microsoft.com/office/drawing/2014/main" id="{13FE977C-E675-C257-5E31-3B59F0751B4B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452728" y="2617479"/>
            <a:ext cx="329432" cy="173279"/>
          </a:xfrm>
          <a:prstGeom prst="rect">
            <a:avLst/>
          </a:prstGeom>
        </p:spPr>
      </p:pic>
      <p:sp>
        <p:nvSpPr>
          <p:cNvPr id="23" name="object 18">
            <a:extLst>
              <a:ext uri="{FF2B5EF4-FFF2-40B4-BE49-F238E27FC236}">
                <a16:creationId xmlns:a16="http://schemas.microsoft.com/office/drawing/2014/main" id="{B478B86E-C463-D45D-B71F-3DBF87A77F55}"/>
              </a:ext>
            </a:extLst>
          </p:cNvPr>
          <p:cNvSpPr txBox="1"/>
          <p:nvPr/>
        </p:nvSpPr>
        <p:spPr>
          <a:xfrm>
            <a:off x="1612313" y="2572721"/>
            <a:ext cx="1180608" cy="1184341"/>
          </a:xfrm>
          <a:prstGeom prst="rect">
            <a:avLst/>
          </a:prstGeom>
          <a:solidFill>
            <a:srgbClr val="00A2FF"/>
          </a:solidFill>
        </p:spPr>
        <p:txBody>
          <a:bodyPr vert="horz" wrap="square" lIns="0" tIns="0" rIns="0" bIns="0" rtlCol="0">
            <a:noAutofit/>
          </a:bodyPr>
          <a:lstStyle/>
          <a:p>
            <a:pPr>
              <a:lnSpc>
                <a:spcPct val="100000"/>
              </a:lnSpc>
            </a:pPr>
            <a:endParaRPr sz="1683" dirty="0">
              <a:latin typeface="Times New Roman"/>
              <a:cs typeface="Times New Roman"/>
            </a:endParaRPr>
          </a:p>
          <a:p>
            <a:pPr marL="239702" marR="219486" indent="-17039">
              <a:lnSpc>
                <a:spcPts val="1387"/>
              </a:lnSpc>
              <a:spcBef>
                <a:spcPts val="1203"/>
              </a:spcBef>
            </a:pPr>
            <a:r>
              <a:rPr sz="1410" spc="23" dirty="0">
                <a:solidFill>
                  <a:srgbClr val="FFFFFF"/>
                </a:solidFill>
                <a:latin typeface="Arial MT"/>
                <a:cs typeface="Arial MT"/>
              </a:rPr>
              <a:t>Retrieval  </a:t>
            </a:r>
            <a:r>
              <a:rPr sz="1410" spc="36" dirty="0">
                <a:solidFill>
                  <a:srgbClr val="FFFFFF"/>
                </a:solidFill>
                <a:latin typeface="Arial MT"/>
                <a:cs typeface="Arial MT"/>
              </a:rPr>
              <a:t>Encoder</a:t>
            </a:r>
            <a:endParaRPr sz="1410" dirty="0">
              <a:latin typeface="Arial MT"/>
              <a:cs typeface="Arial MT"/>
            </a:endParaRPr>
          </a:p>
        </p:txBody>
      </p:sp>
      <p:sp>
        <p:nvSpPr>
          <p:cNvPr id="24" name="object 19">
            <a:extLst>
              <a:ext uri="{FF2B5EF4-FFF2-40B4-BE49-F238E27FC236}">
                <a16:creationId xmlns:a16="http://schemas.microsoft.com/office/drawing/2014/main" id="{A66F894C-A80B-2E9F-EFD5-EDEC8B21E3A4}"/>
              </a:ext>
            </a:extLst>
          </p:cNvPr>
          <p:cNvSpPr txBox="1"/>
          <p:nvPr/>
        </p:nvSpPr>
        <p:spPr>
          <a:xfrm>
            <a:off x="1333534" y="2672988"/>
            <a:ext cx="94437" cy="1052472"/>
          </a:xfrm>
          <a:prstGeom prst="rect">
            <a:avLst/>
          </a:prstGeom>
        </p:spPr>
        <p:txBody>
          <a:bodyPr vert="horz" wrap="square" lIns="0" tIns="6354" rIns="0" bIns="0" rtlCol="0">
            <a:spAutoFit/>
          </a:bodyPr>
          <a:lstStyle/>
          <a:p>
            <a:pPr marL="5776">
              <a:spcBef>
                <a:spcPts val="50"/>
              </a:spcBef>
            </a:pPr>
            <a:r>
              <a:rPr sz="1296" spc="-68" dirty="0">
                <a:latin typeface="Cambria"/>
                <a:cs typeface="Cambria"/>
              </a:rPr>
              <a:t>1</a:t>
            </a:r>
            <a:endParaRPr sz="1296">
              <a:latin typeface="Cambria"/>
              <a:cs typeface="Cambria"/>
            </a:endParaRPr>
          </a:p>
          <a:p>
            <a:pPr>
              <a:spcBef>
                <a:spcPts val="23"/>
              </a:spcBef>
            </a:pPr>
            <a:endParaRPr sz="1455">
              <a:latin typeface="Cambria"/>
              <a:cs typeface="Cambria"/>
            </a:endParaRPr>
          </a:p>
          <a:p>
            <a:pPr marL="5776"/>
            <a:r>
              <a:rPr sz="1296" spc="-68" dirty="0">
                <a:latin typeface="Cambria"/>
                <a:cs typeface="Cambria"/>
              </a:rPr>
              <a:t>2</a:t>
            </a:r>
            <a:endParaRPr sz="1296">
              <a:latin typeface="Cambria"/>
              <a:cs typeface="Cambria"/>
            </a:endParaRPr>
          </a:p>
          <a:p>
            <a:pPr>
              <a:spcBef>
                <a:spcPts val="14"/>
              </a:spcBef>
            </a:pPr>
            <a:endParaRPr sz="1455">
              <a:latin typeface="Cambria"/>
              <a:cs typeface="Cambria"/>
            </a:endParaRPr>
          </a:p>
          <a:p>
            <a:pPr marL="5776"/>
            <a:r>
              <a:rPr sz="1296" spc="-68" dirty="0">
                <a:latin typeface="Cambria"/>
                <a:cs typeface="Cambria"/>
              </a:rPr>
              <a:t>3</a:t>
            </a:r>
            <a:endParaRPr sz="1296">
              <a:latin typeface="Cambria"/>
              <a:cs typeface="Cambria"/>
            </a:endParaRPr>
          </a:p>
        </p:txBody>
      </p:sp>
      <p:sp>
        <p:nvSpPr>
          <p:cNvPr id="25" name="object 20">
            <a:extLst>
              <a:ext uri="{FF2B5EF4-FFF2-40B4-BE49-F238E27FC236}">
                <a16:creationId xmlns:a16="http://schemas.microsoft.com/office/drawing/2014/main" id="{D84A4308-874F-A63A-D317-4AFBF513E153}"/>
              </a:ext>
            </a:extLst>
          </p:cNvPr>
          <p:cNvSpPr/>
          <p:nvPr/>
        </p:nvSpPr>
        <p:spPr>
          <a:xfrm>
            <a:off x="2861162" y="2634659"/>
            <a:ext cx="527057" cy="179344"/>
          </a:xfrm>
          <a:custGeom>
            <a:avLst/>
            <a:gdLst/>
            <a:ahLst/>
            <a:cxnLst/>
            <a:rect l="l" t="t" r="r" b="b"/>
            <a:pathLst>
              <a:path w="1158875" h="394335">
                <a:moveTo>
                  <a:pt x="918346" y="0"/>
                </a:moveTo>
                <a:lnTo>
                  <a:pt x="240097" y="0"/>
                </a:lnTo>
                <a:lnTo>
                  <a:pt x="193052" y="165"/>
                </a:lnTo>
                <a:lnTo>
                  <a:pt x="124978" y="4460"/>
                </a:lnTo>
                <a:lnTo>
                  <a:pt x="71525" y="25302"/>
                </a:lnTo>
                <a:lnTo>
                  <a:pt x="25301" y="71525"/>
                </a:lnTo>
                <a:lnTo>
                  <a:pt x="5405" y="119362"/>
                </a:lnTo>
                <a:lnTo>
                  <a:pt x="480" y="170836"/>
                </a:lnTo>
                <a:lnTo>
                  <a:pt x="0" y="196914"/>
                </a:lnTo>
                <a:lnTo>
                  <a:pt x="480" y="222992"/>
                </a:lnTo>
                <a:lnTo>
                  <a:pt x="5405" y="274466"/>
                </a:lnTo>
                <a:lnTo>
                  <a:pt x="25301" y="322303"/>
                </a:lnTo>
                <a:lnTo>
                  <a:pt x="71525" y="368527"/>
                </a:lnTo>
                <a:lnTo>
                  <a:pt x="124978" y="389369"/>
                </a:lnTo>
                <a:lnTo>
                  <a:pt x="193052" y="393664"/>
                </a:lnTo>
                <a:lnTo>
                  <a:pt x="240097" y="393829"/>
                </a:lnTo>
                <a:lnTo>
                  <a:pt x="918346" y="393829"/>
                </a:lnTo>
                <a:lnTo>
                  <a:pt x="965391" y="393664"/>
                </a:lnTo>
                <a:lnTo>
                  <a:pt x="1033465" y="389369"/>
                </a:lnTo>
                <a:lnTo>
                  <a:pt x="1086918" y="368527"/>
                </a:lnTo>
                <a:lnTo>
                  <a:pt x="1133142" y="322303"/>
                </a:lnTo>
                <a:lnTo>
                  <a:pt x="1153038" y="274466"/>
                </a:lnTo>
                <a:lnTo>
                  <a:pt x="1157964" y="222992"/>
                </a:lnTo>
                <a:lnTo>
                  <a:pt x="1158444" y="196914"/>
                </a:lnTo>
                <a:lnTo>
                  <a:pt x="1157964" y="170836"/>
                </a:lnTo>
                <a:lnTo>
                  <a:pt x="1153038" y="119362"/>
                </a:lnTo>
                <a:lnTo>
                  <a:pt x="1133142" y="71525"/>
                </a:lnTo>
                <a:lnTo>
                  <a:pt x="1086918" y="25302"/>
                </a:lnTo>
                <a:lnTo>
                  <a:pt x="1033465" y="4460"/>
                </a:lnTo>
                <a:lnTo>
                  <a:pt x="965391" y="165"/>
                </a:lnTo>
                <a:lnTo>
                  <a:pt x="918346" y="0"/>
                </a:lnTo>
                <a:close/>
              </a:path>
            </a:pathLst>
          </a:custGeom>
          <a:solidFill>
            <a:srgbClr val="56C1FF"/>
          </a:solidFill>
        </p:spPr>
        <p:txBody>
          <a:bodyPr wrap="square" lIns="0" tIns="0" rIns="0" bIns="0" rtlCol="0"/>
          <a:lstStyle/>
          <a:p>
            <a:endParaRPr sz="637"/>
          </a:p>
        </p:txBody>
      </p:sp>
      <p:sp>
        <p:nvSpPr>
          <p:cNvPr id="26" name="object 21">
            <a:extLst>
              <a:ext uri="{FF2B5EF4-FFF2-40B4-BE49-F238E27FC236}">
                <a16:creationId xmlns:a16="http://schemas.microsoft.com/office/drawing/2014/main" id="{0A278952-B9D9-D4CC-6ECB-7F209B7D7C1D}"/>
              </a:ext>
            </a:extLst>
          </p:cNvPr>
          <p:cNvSpPr/>
          <p:nvPr/>
        </p:nvSpPr>
        <p:spPr>
          <a:xfrm>
            <a:off x="2861162" y="3106075"/>
            <a:ext cx="527057" cy="179344"/>
          </a:xfrm>
          <a:custGeom>
            <a:avLst/>
            <a:gdLst/>
            <a:ahLst/>
            <a:cxnLst/>
            <a:rect l="l" t="t" r="r" b="b"/>
            <a:pathLst>
              <a:path w="1158875" h="394335">
                <a:moveTo>
                  <a:pt x="918346" y="0"/>
                </a:moveTo>
                <a:lnTo>
                  <a:pt x="240097" y="0"/>
                </a:lnTo>
                <a:lnTo>
                  <a:pt x="193052" y="165"/>
                </a:lnTo>
                <a:lnTo>
                  <a:pt x="124978" y="4460"/>
                </a:lnTo>
                <a:lnTo>
                  <a:pt x="71525" y="25302"/>
                </a:lnTo>
                <a:lnTo>
                  <a:pt x="25301" y="71525"/>
                </a:lnTo>
                <a:lnTo>
                  <a:pt x="5405" y="119362"/>
                </a:lnTo>
                <a:lnTo>
                  <a:pt x="480" y="170837"/>
                </a:lnTo>
                <a:lnTo>
                  <a:pt x="0" y="196915"/>
                </a:lnTo>
                <a:lnTo>
                  <a:pt x="480" y="222993"/>
                </a:lnTo>
                <a:lnTo>
                  <a:pt x="5405" y="274467"/>
                </a:lnTo>
                <a:lnTo>
                  <a:pt x="25301" y="322304"/>
                </a:lnTo>
                <a:lnTo>
                  <a:pt x="71525" y="368527"/>
                </a:lnTo>
                <a:lnTo>
                  <a:pt x="124978" y="389369"/>
                </a:lnTo>
                <a:lnTo>
                  <a:pt x="193052" y="393664"/>
                </a:lnTo>
                <a:lnTo>
                  <a:pt x="240097" y="393829"/>
                </a:lnTo>
                <a:lnTo>
                  <a:pt x="918346" y="393829"/>
                </a:lnTo>
                <a:lnTo>
                  <a:pt x="965391" y="393664"/>
                </a:lnTo>
                <a:lnTo>
                  <a:pt x="1033465" y="389369"/>
                </a:lnTo>
                <a:lnTo>
                  <a:pt x="1086918" y="368527"/>
                </a:lnTo>
                <a:lnTo>
                  <a:pt x="1133142" y="322304"/>
                </a:lnTo>
                <a:lnTo>
                  <a:pt x="1153038" y="274467"/>
                </a:lnTo>
                <a:lnTo>
                  <a:pt x="1157964" y="222993"/>
                </a:lnTo>
                <a:lnTo>
                  <a:pt x="1158444" y="196915"/>
                </a:lnTo>
                <a:lnTo>
                  <a:pt x="1157964" y="170837"/>
                </a:lnTo>
                <a:lnTo>
                  <a:pt x="1153038" y="119362"/>
                </a:lnTo>
                <a:lnTo>
                  <a:pt x="1133142" y="71525"/>
                </a:lnTo>
                <a:lnTo>
                  <a:pt x="1086918" y="25302"/>
                </a:lnTo>
                <a:lnTo>
                  <a:pt x="1033465" y="4460"/>
                </a:lnTo>
                <a:lnTo>
                  <a:pt x="965391" y="165"/>
                </a:lnTo>
                <a:lnTo>
                  <a:pt x="918346" y="0"/>
                </a:lnTo>
                <a:close/>
              </a:path>
            </a:pathLst>
          </a:custGeom>
          <a:solidFill>
            <a:srgbClr val="56C1FF"/>
          </a:solidFill>
        </p:spPr>
        <p:txBody>
          <a:bodyPr wrap="square" lIns="0" tIns="0" rIns="0" bIns="0" rtlCol="0"/>
          <a:lstStyle/>
          <a:p>
            <a:endParaRPr sz="637"/>
          </a:p>
        </p:txBody>
      </p:sp>
      <p:sp>
        <p:nvSpPr>
          <p:cNvPr id="27" name="object 22">
            <a:extLst>
              <a:ext uri="{FF2B5EF4-FFF2-40B4-BE49-F238E27FC236}">
                <a16:creationId xmlns:a16="http://schemas.microsoft.com/office/drawing/2014/main" id="{9CACF298-B5EF-6AE8-5B1C-23080AA3757B}"/>
              </a:ext>
            </a:extLst>
          </p:cNvPr>
          <p:cNvSpPr/>
          <p:nvPr/>
        </p:nvSpPr>
        <p:spPr>
          <a:xfrm>
            <a:off x="2861162" y="3555100"/>
            <a:ext cx="527057" cy="179344"/>
          </a:xfrm>
          <a:custGeom>
            <a:avLst/>
            <a:gdLst/>
            <a:ahLst/>
            <a:cxnLst/>
            <a:rect l="l" t="t" r="r" b="b"/>
            <a:pathLst>
              <a:path w="1158875" h="394334">
                <a:moveTo>
                  <a:pt x="918346" y="0"/>
                </a:moveTo>
                <a:lnTo>
                  <a:pt x="240097" y="0"/>
                </a:lnTo>
                <a:lnTo>
                  <a:pt x="193052" y="165"/>
                </a:lnTo>
                <a:lnTo>
                  <a:pt x="124978" y="4460"/>
                </a:lnTo>
                <a:lnTo>
                  <a:pt x="71525" y="25302"/>
                </a:lnTo>
                <a:lnTo>
                  <a:pt x="25301" y="71526"/>
                </a:lnTo>
                <a:lnTo>
                  <a:pt x="5405" y="119363"/>
                </a:lnTo>
                <a:lnTo>
                  <a:pt x="480" y="170837"/>
                </a:lnTo>
                <a:lnTo>
                  <a:pt x="0" y="196915"/>
                </a:lnTo>
                <a:lnTo>
                  <a:pt x="480" y="222993"/>
                </a:lnTo>
                <a:lnTo>
                  <a:pt x="5405" y="274467"/>
                </a:lnTo>
                <a:lnTo>
                  <a:pt x="25301" y="322304"/>
                </a:lnTo>
                <a:lnTo>
                  <a:pt x="71525" y="368527"/>
                </a:lnTo>
                <a:lnTo>
                  <a:pt x="124978" y="389369"/>
                </a:lnTo>
                <a:lnTo>
                  <a:pt x="193052" y="393664"/>
                </a:lnTo>
                <a:lnTo>
                  <a:pt x="240097" y="393829"/>
                </a:lnTo>
                <a:lnTo>
                  <a:pt x="918346" y="393829"/>
                </a:lnTo>
                <a:lnTo>
                  <a:pt x="965391" y="393664"/>
                </a:lnTo>
                <a:lnTo>
                  <a:pt x="1033465" y="389369"/>
                </a:lnTo>
                <a:lnTo>
                  <a:pt x="1086918" y="368527"/>
                </a:lnTo>
                <a:lnTo>
                  <a:pt x="1133142" y="322304"/>
                </a:lnTo>
                <a:lnTo>
                  <a:pt x="1153038" y="274467"/>
                </a:lnTo>
                <a:lnTo>
                  <a:pt x="1157964" y="222993"/>
                </a:lnTo>
                <a:lnTo>
                  <a:pt x="1158444" y="196915"/>
                </a:lnTo>
                <a:lnTo>
                  <a:pt x="1157964" y="170837"/>
                </a:lnTo>
                <a:lnTo>
                  <a:pt x="1153038" y="119363"/>
                </a:lnTo>
                <a:lnTo>
                  <a:pt x="1133142" y="71526"/>
                </a:lnTo>
                <a:lnTo>
                  <a:pt x="1086918" y="25302"/>
                </a:lnTo>
                <a:lnTo>
                  <a:pt x="1033465" y="4460"/>
                </a:lnTo>
                <a:lnTo>
                  <a:pt x="965391" y="165"/>
                </a:lnTo>
                <a:lnTo>
                  <a:pt x="918346" y="0"/>
                </a:lnTo>
                <a:close/>
              </a:path>
            </a:pathLst>
          </a:custGeom>
          <a:solidFill>
            <a:srgbClr val="56C1FF"/>
          </a:solidFill>
        </p:spPr>
        <p:txBody>
          <a:bodyPr wrap="square" lIns="0" tIns="0" rIns="0" bIns="0" rtlCol="0"/>
          <a:lstStyle/>
          <a:p>
            <a:endParaRPr sz="637"/>
          </a:p>
        </p:txBody>
      </p:sp>
      <p:pic>
        <p:nvPicPr>
          <p:cNvPr id="28" name="object 23">
            <a:extLst>
              <a:ext uri="{FF2B5EF4-FFF2-40B4-BE49-F238E27FC236}">
                <a16:creationId xmlns:a16="http://schemas.microsoft.com/office/drawing/2014/main" id="{97354E72-72EC-E422-A702-DF901A6F80AD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441270" y="3101304"/>
            <a:ext cx="329432" cy="173279"/>
          </a:xfrm>
          <a:prstGeom prst="rect">
            <a:avLst/>
          </a:prstGeom>
        </p:spPr>
      </p:pic>
      <p:pic>
        <p:nvPicPr>
          <p:cNvPr id="29" name="object 24">
            <a:extLst>
              <a:ext uri="{FF2B5EF4-FFF2-40B4-BE49-F238E27FC236}">
                <a16:creationId xmlns:a16="http://schemas.microsoft.com/office/drawing/2014/main" id="{DCB297ED-4868-252A-082F-7F8B7361F13C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441270" y="3558090"/>
            <a:ext cx="329432" cy="173279"/>
          </a:xfrm>
          <a:prstGeom prst="rect">
            <a:avLst/>
          </a:prstGeom>
        </p:spPr>
      </p:pic>
      <p:sp>
        <p:nvSpPr>
          <p:cNvPr id="30" name="object 25">
            <a:extLst>
              <a:ext uri="{FF2B5EF4-FFF2-40B4-BE49-F238E27FC236}">
                <a16:creationId xmlns:a16="http://schemas.microsoft.com/office/drawing/2014/main" id="{6445A66C-B381-6024-A5D0-DBA4C92E4364}"/>
              </a:ext>
            </a:extLst>
          </p:cNvPr>
          <p:cNvSpPr txBox="1"/>
          <p:nvPr/>
        </p:nvSpPr>
        <p:spPr>
          <a:xfrm>
            <a:off x="4500866" y="2537544"/>
            <a:ext cx="794484" cy="346714"/>
          </a:xfrm>
          <a:prstGeom prst="rect">
            <a:avLst/>
          </a:prstGeom>
        </p:spPr>
        <p:txBody>
          <a:bodyPr vert="horz" wrap="square" lIns="0" tIns="7509" rIns="0" bIns="0" rtlCol="0">
            <a:spAutoFit/>
          </a:bodyPr>
          <a:lstStyle/>
          <a:p>
            <a:pPr marL="23104">
              <a:lnSpc>
                <a:spcPts val="1642"/>
              </a:lnSpc>
              <a:spcBef>
                <a:spcPts val="59"/>
              </a:spcBef>
            </a:pPr>
            <a:r>
              <a:rPr sz="1819" b="1" spc="7" dirty="0">
                <a:latin typeface="Times New Roman"/>
                <a:cs typeface="Times New Roman"/>
              </a:rPr>
              <a:t>p</a:t>
            </a:r>
            <a:r>
              <a:rPr sz="1944" spc="-102" baseline="29239" dirty="0">
                <a:latin typeface="Cambria"/>
                <a:cs typeface="Cambria"/>
              </a:rPr>
              <a:t>1</a:t>
            </a:r>
            <a:r>
              <a:rPr sz="1944" spc="27" baseline="29239" dirty="0">
                <a:latin typeface="Cambria"/>
                <a:cs typeface="Cambria"/>
              </a:rPr>
              <a:t> </a:t>
            </a:r>
            <a:r>
              <a:rPr sz="1819" spc="84" dirty="0">
                <a:latin typeface="Cambria"/>
                <a:cs typeface="Cambria"/>
              </a:rPr>
              <a:t>.</a:t>
            </a:r>
            <a:r>
              <a:rPr sz="1819" spc="-96" dirty="0">
                <a:latin typeface="Cambria"/>
                <a:cs typeface="Cambria"/>
              </a:rPr>
              <a:t> </a:t>
            </a:r>
            <a:r>
              <a:rPr sz="1819" spc="84" dirty="0">
                <a:latin typeface="Cambria"/>
                <a:cs typeface="Cambria"/>
              </a:rPr>
              <a:t>.</a:t>
            </a:r>
            <a:r>
              <a:rPr sz="1819" spc="-96" dirty="0">
                <a:latin typeface="Cambria"/>
                <a:cs typeface="Cambria"/>
              </a:rPr>
              <a:t> </a:t>
            </a:r>
            <a:r>
              <a:rPr sz="1819" spc="84" dirty="0">
                <a:latin typeface="Cambria"/>
                <a:cs typeface="Cambria"/>
              </a:rPr>
              <a:t>.</a:t>
            </a:r>
            <a:r>
              <a:rPr sz="1819" spc="-96" dirty="0">
                <a:latin typeface="Cambria"/>
                <a:cs typeface="Cambria"/>
              </a:rPr>
              <a:t> </a:t>
            </a:r>
            <a:r>
              <a:rPr sz="1819" b="1" spc="7" dirty="0">
                <a:latin typeface="Times New Roman"/>
                <a:cs typeface="Times New Roman"/>
              </a:rPr>
              <a:t>p</a:t>
            </a:r>
            <a:r>
              <a:rPr sz="1944" i="1" spc="3" baseline="29239" dirty="0">
                <a:latin typeface="Times New Roman"/>
                <a:cs typeface="Times New Roman"/>
              </a:rPr>
              <a:t>k</a:t>
            </a:r>
            <a:endParaRPr sz="1944" baseline="29239">
              <a:latin typeface="Times New Roman"/>
              <a:cs typeface="Times New Roman"/>
            </a:endParaRPr>
          </a:p>
          <a:p>
            <a:pPr marL="152485">
              <a:lnSpc>
                <a:spcPts val="1014"/>
              </a:lnSpc>
              <a:tabLst>
                <a:tab pos="694270" algn="l"/>
              </a:tabLst>
            </a:pPr>
            <a:r>
              <a:rPr sz="1296" spc="-68" dirty="0">
                <a:latin typeface="Cambria"/>
                <a:cs typeface="Cambria"/>
              </a:rPr>
              <a:t>1	1</a:t>
            </a:r>
            <a:endParaRPr sz="1296">
              <a:latin typeface="Cambria"/>
              <a:cs typeface="Cambria"/>
            </a:endParaRPr>
          </a:p>
        </p:txBody>
      </p:sp>
      <p:sp>
        <p:nvSpPr>
          <p:cNvPr id="31" name="object 26">
            <a:extLst>
              <a:ext uri="{FF2B5EF4-FFF2-40B4-BE49-F238E27FC236}">
                <a16:creationId xmlns:a16="http://schemas.microsoft.com/office/drawing/2014/main" id="{99825932-E942-B781-5CF0-A3DC9D5AD63A}"/>
              </a:ext>
            </a:extLst>
          </p:cNvPr>
          <p:cNvSpPr txBox="1"/>
          <p:nvPr/>
        </p:nvSpPr>
        <p:spPr>
          <a:xfrm>
            <a:off x="4500866" y="2998290"/>
            <a:ext cx="794484" cy="346714"/>
          </a:xfrm>
          <a:prstGeom prst="rect">
            <a:avLst/>
          </a:prstGeom>
        </p:spPr>
        <p:txBody>
          <a:bodyPr vert="horz" wrap="square" lIns="0" tIns="7509" rIns="0" bIns="0" rtlCol="0">
            <a:spAutoFit/>
          </a:bodyPr>
          <a:lstStyle/>
          <a:p>
            <a:pPr marL="23104">
              <a:lnSpc>
                <a:spcPts val="1642"/>
              </a:lnSpc>
              <a:spcBef>
                <a:spcPts val="59"/>
              </a:spcBef>
            </a:pPr>
            <a:r>
              <a:rPr sz="1819" b="1" spc="7" dirty="0">
                <a:latin typeface="Times New Roman"/>
                <a:cs typeface="Times New Roman"/>
              </a:rPr>
              <a:t>p</a:t>
            </a:r>
            <a:r>
              <a:rPr sz="1944" spc="-102" baseline="29239" dirty="0">
                <a:latin typeface="Cambria"/>
                <a:cs typeface="Cambria"/>
              </a:rPr>
              <a:t>1</a:t>
            </a:r>
            <a:r>
              <a:rPr sz="1944" spc="27" baseline="29239" dirty="0">
                <a:latin typeface="Cambria"/>
                <a:cs typeface="Cambria"/>
              </a:rPr>
              <a:t> </a:t>
            </a:r>
            <a:r>
              <a:rPr sz="1819" spc="84" dirty="0">
                <a:latin typeface="Cambria"/>
                <a:cs typeface="Cambria"/>
              </a:rPr>
              <a:t>.</a:t>
            </a:r>
            <a:r>
              <a:rPr sz="1819" spc="-96" dirty="0">
                <a:latin typeface="Cambria"/>
                <a:cs typeface="Cambria"/>
              </a:rPr>
              <a:t> </a:t>
            </a:r>
            <a:r>
              <a:rPr sz="1819" spc="84" dirty="0">
                <a:latin typeface="Cambria"/>
                <a:cs typeface="Cambria"/>
              </a:rPr>
              <a:t>.</a:t>
            </a:r>
            <a:r>
              <a:rPr sz="1819" spc="-96" dirty="0">
                <a:latin typeface="Cambria"/>
                <a:cs typeface="Cambria"/>
              </a:rPr>
              <a:t> </a:t>
            </a:r>
            <a:r>
              <a:rPr sz="1819" spc="84" dirty="0">
                <a:latin typeface="Cambria"/>
                <a:cs typeface="Cambria"/>
              </a:rPr>
              <a:t>.</a:t>
            </a:r>
            <a:r>
              <a:rPr sz="1819" spc="-96" dirty="0">
                <a:latin typeface="Cambria"/>
                <a:cs typeface="Cambria"/>
              </a:rPr>
              <a:t> </a:t>
            </a:r>
            <a:r>
              <a:rPr sz="1819" b="1" spc="7" dirty="0">
                <a:latin typeface="Times New Roman"/>
                <a:cs typeface="Times New Roman"/>
              </a:rPr>
              <a:t>p</a:t>
            </a:r>
            <a:r>
              <a:rPr sz="1944" i="1" spc="3" baseline="29239" dirty="0">
                <a:latin typeface="Times New Roman"/>
                <a:cs typeface="Times New Roman"/>
              </a:rPr>
              <a:t>k</a:t>
            </a:r>
            <a:endParaRPr sz="1944" baseline="29239">
              <a:latin typeface="Times New Roman"/>
              <a:cs typeface="Times New Roman"/>
            </a:endParaRPr>
          </a:p>
          <a:p>
            <a:pPr marL="152485">
              <a:lnSpc>
                <a:spcPts val="1014"/>
              </a:lnSpc>
              <a:tabLst>
                <a:tab pos="694270" algn="l"/>
              </a:tabLst>
            </a:pPr>
            <a:r>
              <a:rPr sz="1296" spc="-68" dirty="0">
                <a:latin typeface="Cambria"/>
                <a:cs typeface="Cambria"/>
              </a:rPr>
              <a:t>2	2</a:t>
            </a:r>
            <a:endParaRPr sz="1296">
              <a:latin typeface="Cambria"/>
              <a:cs typeface="Cambria"/>
            </a:endParaRPr>
          </a:p>
        </p:txBody>
      </p:sp>
      <p:sp>
        <p:nvSpPr>
          <p:cNvPr id="32" name="object 27">
            <a:extLst>
              <a:ext uri="{FF2B5EF4-FFF2-40B4-BE49-F238E27FC236}">
                <a16:creationId xmlns:a16="http://schemas.microsoft.com/office/drawing/2014/main" id="{784A8DD1-EACC-3AB0-03AC-B245114D24D4}"/>
              </a:ext>
            </a:extLst>
          </p:cNvPr>
          <p:cNvSpPr txBox="1"/>
          <p:nvPr/>
        </p:nvSpPr>
        <p:spPr>
          <a:xfrm>
            <a:off x="4500866" y="3448103"/>
            <a:ext cx="794484" cy="346714"/>
          </a:xfrm>
          <a:prstGeom prst="rect">
            <a:avLst/>
          </a:prstGeom>
        </p:spPr>
        <p:txBody>
          <a:bodyPr vert="horz" wrap="square" lIns="0" tIns="7509" rIns="0" bIns="0" rtlCol="0">
            <a:spAutoFit/>
          </a:bodyPr>
          <a:lstStyle/>
          <a:p>
            <a:pPr marL="23104">
              <a:lnSpc>
                <a:spcPts val="1642"/>
              </a:lnSpc>
              <a:spcBef>
                <a:spcPts val="59"/>
              </a:spcBef>
            </a:pPr>
            <a:r>
              <a:rPr sz="1819" b="1" spc="7" dirty="0">
                <a:latin typeface="Times New Roman"/>
                <a:cs typeface="Times New Roman"/>
              </a:rPr>
              <a:t>p</a:t>
            </a:r>
            <a:r>
              <a:rPr sz="1944" spc="-102" baseline="29239" dirty="0">
                <a:latin typeface="Cambria"/>
                <a:cs typeface="Cambria"/>
              </a:rPr>
              <a:t>1</a:t>
            </a:r>
            <a:r>
              <a:rPr sz="1944" spc="27" baseline="29239" dirty="0">
                <a:latin typeface="Cambria"/>
                <a:cs typeface="Cambria"/>
              </a:rPr>
              <a:t> </a:t>
            </a:r>
            <a:r>
              <a:rPr sz="1819" spc="84" dirty="0">
                <a:latin typeface="Cambria"/>
                <a:cs typeface="Cambria"/>
              </a:rPr>
              <a:t>.</a:t>
            </a:r>
            <a:r>
              <a:rPr sz="1819" spc="-96" dirty="0">
                <a:latin typeface="Cambria"/>
                <a:cs typeface="Cambria"/>
              </a:rPr>
              <a:t> </a:t>
            </a:r>
            <a:r>
              <a:rPr sz="1819" spc="84" dirty="0">
                <a:latin typeface="Cambria"/>
                <a:cs typeface="Cambria"/>
              </a:rPr>
              <a:t>.</a:t>
            </a:r>
            <a:r>
              <a:rPr sz="1819" spc="-96" dirty="0">
                <a:latin typeface="Cambria"/>
                <a:cs typeface="Cambria"/>
              </a:rPr>
              <a:t> </a:t>
            </a:r>
            <a:r>
              <a:rPr sz="1819" spc="84" dirty="0">
                <a:latin typeface="Cambria"/>
                <a:cs typeface="Cambria"/>
              </a:rPr>
              <a:t>.</a:t>
            </a:r>
            <a:r>
              <a:rPr sz="1819" spc="-96" dirty="0">
                <a:latin typeface="Cambria"/>
                <a:cs typeface="Cambria"/>
              </a:rPr>
              <a:t> </a:t>
            </a:r>
            <a:r>
              <a:rPr sz="1819" b="1" spc="7" dirty="0">
                <a:latin typeface="Times New Roman"/>
                <a:cs typeface="Times New Roman"/>
              </a:rPr>
              <a:t>p</a:t>
            </a:r>
            <a:r>
              <a:rPr sz="1944" i="1" spc="3" baseline="29239" dirty="0">
                <a:latin typeface="Times New Roman"/>
                <a:cs typeface="Times New Roman"/>
              </a:rPr>
              <a:t>k</a:t>
            </a:r>
            <a:endParaRPr sz="1944" baseline="29239" dirty="0">
              <a:latin typeface="Times New Roman"/>
              <a:cs typeface="Times New Roman"/>
            </a:endParaRPr>
          </a:p>
          <a:p>
            <a:pPr marL="152485">
              <a:lnSpc>
                <a:spcPts val="1014"/>
              </a:lnSpc>
              <a:tabLst>
                <a:tab pos="694270" algn="l"/>
              </a:tabLst>
            </a:pPr>
            <a:r>
              <a:rPr sz="1296" spc="-68" dirty="0">
                <a:latin typeface="Cambria"/>
                <a:cs typeface="Cambria"/>
              </a:rPr>
              <a:t>3	3</a:t>
            </a:r>
            <a:endParaRPr sz="1296" dirty="0">
              <a:latin typeface="Cambria"/>
              <a:cs typeface="Cambria"/>
            </a:endParaRPr>
          </a:p>
        </p:txBody>
      </p:sp>
      <p:pic>
        <p:nvPicPr>
          <p:cNvPr id="34" name="Picture 33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01803B25-2DDA-0C55-1F73-61D9FE97F8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33097" y="3799872"/>
            <a:ext cx="2256937" cy="1035376"/>
          </a:xfrm>
          <a:prstGeom prst="rect">
            <a:avLst/>
          </a:prstGeom>
        </p:spPr>
      </p:pic>
      <p:sp>
        <p:nvSpPr>
          <p:cNvPr id="35" name="Google Shape;138;g1501cc781cf_0_0">
            <a:extLst>
              <a:ext uri="{FF2B5EF4-FFF2-40B4-BE49-F238E27FC236}">
                <a16:creationId xmlns:a16="http://schemas.microsoft.com/office/drawing/2014/main" id="{06A5A073-9121-10B1-5B95-1C13550A26DF}"/>
              </a:ext>
            </a:extLst>
          </p:cNvPr>
          <p:cNvSpPr txBox="1"/>
          <p:nvPr/>
        </p:nvSpPr>
        <p:spPr>
          <a:xfrm>
            <a:off x="5845181" y="-10484"/>
            <a:ext cx="3498234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[</a:t>
            </a: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Slides: </a:t>
            </a:r>
            <a:r>
              <a:rPr lang="en-US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Akari</a:t>
            </a: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 </a:t>
            </a:r>
            <a:r>
              <a:rPr lang="en-US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Asai</a:t>
            </a: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, </a:t>
            </a:r>
            <a:r>
              <a:rPr lang="en-US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Sewon</a:t>
            </a: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 Min, </a:t>
            </a:r>
            <a:r>
              <a:rPr lang="en-US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Zexuan</a:t>
            </a: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 Zhong, </a:t>
            </a:r>
            <a:r>
              <a:rPr lang="en-US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Danqi</a:t>
            </a: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 Chen</a:t>
            </a:r>
            <a:r>
              <a:rPr lang="en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]</a:t>
            </a:r>
            <a:endParaRPr sz="900" dirty="0">
              <a:solidFill>
                <a:schemeClr val="tx1">
                  <a:lumMod val="65000"/>
                  <a:lumOff val="35000"/>
                </a:schemeClr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285595129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566674" y="1998461"/>
            <a:ext cx="4375874" cy="1954299"/>
            <a:chOff x="3444044" y="4394146"/>
            <a:chExt cx="9621520" cy="4297045"/>
          </a:xfrm>
        </p:grpSpPr>
        <p:sp>
          <p:nvSpPr>
            <p:cNvPr id="3" name="object 3"/>
            <p:cNvSpPr/>
            <p:nvPr/>
          </p:nvSpPr>
          <p:spPr>
            <a:xfrm>
              <a:off x="7593724" y="4394146"/>
              <a:ext cx="5471795" cy="4297045"/>
            </a:xfrm>
            <a:custGeom>
              <a:avLst/>
              <a:gdLst/>
              <a:ahLst/>
              <a:cxnLst/>
              <a:rect l="l" t="t" r="r" b="b"/>
              <a:pathLst>
                <a:path w="5471794" h="4297045">
                  <a:moveTo>
                    <a:pt x="5471678" y="0"/>
                  </a:moveTo>
                  <a:lnTo>
                    <a:pt x="0" y="0"/>
                  </a:lnTo>
                  <a:lnTo>
                    <a:pt x="0" y="4296561"/>
                  </a:lnTo>
                  <a:lnTo>
                    <a:pt x="5471678" y="4296561"/>
                  </a:lnTo>
                  <a:lnTo>
                    <a:pt x="5471678" y="0"/>
                  </a:lnTo>
                  <a:close/>
                </a:path>
              </a:pathLst>
            </a:custGeom>
            <a:solidFill>
              <a:srgbClr val="FFFC66"/>
            </a:solidFill>
          </p:spPr>
          <p:txBody>
            <a:bodyPr wrap="square" lIns="0" tIns="0" rIns="0" bIns="0" rtlCol="0"/>
            <a:lstStyle/>
            <a:p>
              <a:endParaRPr sz="637"/>
            </a:p>
          </p:txBody>
        </p:sp>
        <p:sp>
          <p:nvSpPr>
            <p:cNvPr id="4" name="object 4"/>
            <p:cNvSpPr/>
            <p:nvPr/>
          </p:nvSpPr>
          <p:spPr>
            <a:xfrm>
              <a:off x="3444044" y="4415928"/>
              <a:ext cx="1903095" cy="4253230"/>
            </a:xfrm>
            <a:custGeom>
              <a:avLst/>
              <a:gdLst/>
              <a:ahLst/>
              <a:cxnLst/>
              <a:rect l="l" t="t" r="r" b="b"/>
              <a:pathLst>
                <a:path w="1903095" h="4253230">
                  <a:moveTo>
                    <a:pt x="1902487" y="0"/>
                  </a:moveTo>
                  <a:lnTo>
                    <a:pt x="0" y="0"/>
                  </a:lnTo>
                  <a:lnTo>
                    <a:pt x="0" y="4252999"/>
                  </a:lnTo>
                  <a:lnTo>
                    <a:pt x="1902487" y="4252999"/>
                  </a:lnTo>
                  <a:lnTo>
                    <a:pt x="1902487" y="0"/>
                  </a:lnTo>
                  <a:close/>
                </a:path>
              </a:pathLst>
            </a:custGeom>
            <a:solidFill>
              <a:srgbClr val="00A2FF"/>
            </a:solidFill>
          </p:spPr>
          <p:txBody>
            <a:bodyPr wrap="square" lIns="0" tIns="0" rIns="0" bIns="0" rtlCol="0"/>
            <a:lstStyle/>
            <a:p>
              <a:endParaRPr sz="637"/>
            </a:p>
          </p:txBody>
        </p:sp>
      </p:grp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6A834BD1-7626-6D5B-25F9-8F60989C642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object 6"/>
          <p:cNvSpPr txBox="1"/>
          <p:nvPr/>
        </p:nvSpPr>
        <p:spPr>
          <a:xfrm>
            <a:off x="1792386" y="2856337"/>
            <a:ext cx="413848" cy="224565"/>
          </a:xfrm>
          <a:prstGeom prst="rect">
            <a:avLst/>
          </a:prstGeom>
        </p:spPr>
        <p:txBody>
          <a:bodyPr vert="horz" wrap="square" lIns="0" tIns="7509" rIns="0" bIns="0" rtlCol="0">
            <a:spAutoFit/>
          </a:bodyPr>
          <a:lstStyle/>
          <a:p>
            <a:pPr marL="5776">
              <a:spcBef>
                <a:spcPts val="59"/>
              </a:spcBef>
            </a:pPr>
            <a:r>
              <a:rPr sz="1410" spc="36" dirty="0">
                <a:solidFill>
                  <a:srgbClr val="FFFFFF"/>
                </a:solidFill>
                <a:latin typeface="Arial MT"/>
                <a:cs typeface="Arial MT"/>
              </a:rPr>
              <a:t>EMB</a:t>
            </a:r>
            <a:endParaRPr sz="1410">
              <a:latin typeface="Arial MT"/>
              <a:cs typeface="Arial M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202387" y="2220243"/>
            <a:ext cx="94437" cy="205830"/>
          </a:xfrm>
          <a:prstGeom prst="rect">
            <a:avLst/>
          </a:prstGeom>
        </p:spPr>
        <p:txBody>
          <a:bodyPr vert="horz" wrap="square" lIns="0" tIns="6354" rIns="0" bIns="0" rtlCol="0">
            <a:spAutoFit/>
          </a:bodyPr>
          <a:lstStyle/>
          <a:p>
            <a:pPr marL="5776">
              <a:spcBef>
                <a:spcPts val="50"/>
              </a:spcBef>
            </a:pPr>
            <a:r>
              <a:rPr sz="1296" spc="-68" dirty="0">
                <a:latin typeface="Cambria"/>
                <a:cs typeface="Cambria"/>
              </a:rPr>
              <a:t>1</a:t>
            </a:r>
            <a:endParaRPr sz="1296">
              <a:latin typeface="Cambria"/>
              <a:cs typeface="Cambri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202387" y="2944410"/>
            <a:ext cx="94437" cy="205830"/>
          </a:xfrm>
          <a:prstGeom prst="rect">
            <a:avLst/>
          </a:prstGeom>
        </p:spPr>
        <p:txBody>
          <a:bodyPr vert="horz" wrap="square" lIns="0" tIns="6354" rIns="0" bIns="0" rtlCol="0">
            <a:spAutoFit/>
          </a:bodyPr>
          <a:lstStyle/>
          <a:p>
            <a:pPr marL="5776">
              <a:spcBef>
                <a:spcPts val="50"/>
              </a:spcBef>
            </a:pPr>
            <a:r>
              <a:rPr sz="1296" spc="-68" dirty="0">
                <a:latin typeface="Cambria"/>
                <a:cs typeface="Cambria"/>
              </a:rPr>
              <a:t>2</a:t>
            </a:r>
            <a:endParaRPr sz="1296">
              <a:latin typeface="Cambria"/>
              <a:cs typeface="Cambri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202387" y="3668577"/>
            <a:ext cx="94437" cy="205830"/>
          </a:xfrm>
          <a:prstGeom prst="rect">
            <a:avLst/>
          </a:prstGeom>
        </p:spPr>
        <p:txBody>
          <a:bodyPr vert="horz" wrap="square" lIns="0" tIns="6354" rIns="0" bIns="0" rtlCol="0">
            <a:spAutoFit/>
          </a:bodyPr>
          <a:lstStyle/>
          <a:p>
            <a:pPr marL="5776">
              <a:spcBef>
                <a:spcPts val="50"/>
              </a:spcBef>
            </a:pPr>
            <a:r>
              <a:rPr sz="1296" spc="-68" dirty="0">
                <a:latin typeface="Cambria"/>
                <a:cs typeface="Cambria"/>
              </a:rPr>
              <a:t>3</a:t>
            </a:r>
            <a:endParaRPr sz="1296">
              <a:latin typeface="Cambria"/>
              <a:cs typeface="Cambria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680737" y="2142975"/>
            <a:ext cx="865529" cy="1340891"/>
          </a:xfrm>
          <a:custGeom>
            <a:avLst/>
            <a:gdLst/>
            <a:ahLst/>
            <a:cxnLst/>
            <a:rect l="l" t="t" r="r" b="b"/>
            <a:pathLst>
              <a:path w="1903095" h="2948304">
                <a:moveTo>
                  <a:pt x="1902487" y="0"/>
                </a:moveTo>
                <a:lnTo>
                  <a:pt x="0" y="0"/>
                </a:lnTo>
                <a:lnTo>
                  <a:pt x="0" y="2948209"/>
                </a:lnTo>
                <a:lnTo>
                  <a:pt x="1902487" y="2948209"/>
                </a:lnTo>
                <a:lnTo>
                  <a:pt x="1902487" y="0"/>
                </a:lnTo>
                <a:close/>
              </a:path>
            </a:pathLst>
          </a:custGeom>
          <a:solidFill>
            <a:srgbClr val="00A2FF"/>
          </a:solidFill>
        </p:spPr>
        <p:txBody>
          <a:bodyPr wrap="square" lIns="0" tIns="0" rIns="0" bIns="0" rtlCol="0"/>
          <a:lstStyle/>
          <a:p>
            <a:endParaRPr sz="637"/>
          </a:p>
        </p:txBody>
      </p:sp>
      <p:sp>
        <p:nvSpPr>
          <p:cNvPr id="11" name="object 11"/>
          <p:cNvSpPr txBox="1"/>
          <p:nvPr/>
        </p:nvSpPr>
        <p:spPr>
          <a:xfrm>
            <a:off x="3882923" y="2695690"/>
            <a:ext cx="460922" cy="224565"/>
          </a:xfrm>
          <a:prstGeom prst="rect">
            <a:avLst/>
          </a:prstGeom>
        </p:spPr>
        <p:txBody>
          <a:bodyPr vert="horz" wrap="square" lIns="0" tIns="7509" rIns="0" bIns="0" rtlCol="0">
            <a:spAutoFit/>
          </a:bodyPr>
          <a:lstStyle/>
          <a:p>
            <a:pPr marL="5776">
              <a:spcBef>
                <a:spcPts val="59"/>
              </a:spcBef>
            </a:pPr>
            <a:r>
              <a:rPr sz="1410" spc="-123" dirty="0">
                <a:solidFill>
                  <a:srgbClr val="FFFFFF"/>
                </a:solidFill>
                <a:latin typeface="Arial MT"/>
                <a:cs typeface="Arial MT"/>
              </a:rPr>
              <a:t>A</a:t>
            </a:r>
            <a:r>
              <a:rPr sz="1410" spc="-9" dirty="0">
                <a:solidFill>
                  <a:srgbClr val="FFFFFF"/>
                </a:solidFill>
                <a:latin typeface="Arial MT"/>
                <a:cs typeface="Arial MT"/>
              </a:rPr>
              <a:t>TTN</a:t>
            </a:r>
            <a:endParaRPr sz="1410">
              <a:latin typeface="Arial MT"/>
              <a:cs typeface="Arial MT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4796079" y="2142975"/>
            <a:ext cx="865529" cy="1340891"/>
          </a:xfrm>
          <a:custGeom>
            <a:avLst/>
            <a:gdLst/>
            <a:ahLst/>
            <a:cxnLst/>
            <a:rect l="l" t="t" r="r" b="b"/>
            <a:pathLst>
              <a:path w="1903095" h="2948304">
                <a:moveTo>
                  <a:pt x="1902487" y="0"/>
                </a:moveTo>
                <a:lnTo>
                  <a:pt x="0" y="0"/>
                </a:lnTo>
                <a:lnTo>
                  <a:pt x="0" y="2948209"/>
                </a:lnTo>
                <a:lnTo>
                  <a:pt x="1902487" y="2948209"/>
                </a:lnTo>
                <a:lnTo>
                  <a:pt x="1902487" y="0"/>
                </a:lnTo>
                <a:close/>
              </a:path>
            </a:pathLst>
          </a:custGeom>
          <a:solidFill>
            <a:srgbClr val="00A2FF"/>
          </a:solidFill>
        </p:spPr>
        <p:txBody>
          <a:bodyPr wrap="square" lIns="0" tIns="0" rIns="0" bIns="0" rtlCol="0"/>
          <a:lstStyle/>
          <a:p>
            <a:endParaRPr sz="637"/>
          </a:p>
        </p:txBody>
      </p:sp>
      <p:sp>
        <p:nvSpPr>
          <p:cNvPr id="13" name="object 13"/>
          <p:cNvSpPr txBox="1"/>
          <p:nvPr/>
        </p:nvSpPr>
        <p:spPr>
          <a:xfrm>
            <a:off x="5050293" y="2695690"/>
            <a:ext cx="356955" cy="224565"/>
          </a:xfrm>
          <a:prstGeom prst="rect">
            <a:avLst/>
          </a:prstGeom>
        </p:spPr>
        <p:txBody>
          <a:bodyPr vert="horz" wrap="square" lIns="0" tIns="7509" rIns="0" bIns="0" rtlCol="0">
            <a:spAutoFit/>
          </a:bodyPr>
          <a:lstStyle/>
          <a:p>
            <a:pPr marL="5776">
              <a:spcBef>
                <a:spcPts val="59"/>
              </a:spcBef>
            </a:pPr>
            <a:r>
              <a:rPr sz="1410" spc="-9" dirty="0">
                <a:solidFill>
                  <a:srgbClr val="FFFFFF"/>
                </a:solidFill>
                <a:latin typeface="Arial MT"/>
                <a:cs typeface="Arial MT"/>
              </a:rPr>
              <a:t>FFN</a:t>
            </a:r>
            <a:endParaRPr sz="1410">
              <a:latin typeface="Arial MT"/>
              <a:cs typeface="Arial MT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7028511" y="2008367"/>
            <a:ext cx="865529" cy="1934372"/>
          </a:xfrm>
          <a:custGeom>
            <a:avLst/>
            <a:gdLst/>
            <a:ahLst/>
            <a:cxnLst/>
            <a:rect l="l" t="t" r="r" b="b"/>
            <a:pathLst>
              <a:path w="1903094" h="4253230">
                <a:moveTo>
                  <a:pt x="1902487" y="0"/>
                </a:moveTo>
                <a:lnTo>
                  <a:pt x="0" y="0"/>
                </a:lnTo>
                <a:lnTo>
                  <a:pt x="0" y="4252999"/>
                </a:lnTo>
                <a:lnTo>
                  <a:pt x="1902487" y="4252999"/>
                </a:lnTo>
                <a:lnTo>
                  <a:pt x="1902487" y="0"/>
                </a:lnTo>
                <a:close/>
              </a:path>
            </a:pathLst>
          </a:custGeom>
          <a:solidFill>
            <a:srgbClr val="00A2FF"/>
          </a:solidFill>
        </p:spPr>
        <p:txBody>
          <a:bodyPr wrap="square" lIns="0" tIns="0" rIns="0" bIns="0" rtlCol="0"/>
          <a:lstStyle/>
          <a:p>
            <a:endParaRPr sz="637"/>
          </a:p>
        </p:txBody>
      </p:sp>
      <p:sp>
        <p:nvSpPr>
          <p:cNvPr id="15" name="object 15"/>
          <p:cNvSpPr txBox="1"/>
          <p:nvPr/>
        </p:nvSpPr>
        <p:spPr>
          <a:xfrm>
            <a:off x="7207350" y="2856337"/>
            <a:ext cx="507708" cy="224565"/>
          </a:xfrm>
          <a:prstGeom prst="rect">
            <a:avLst/>
          </a:prstGeom>
        </p:spPr>
        <p:txBody>
          <a:bodyPr vert="horz" wrap="square" lIns="0" tIns="7509" rIns="0" bIns="0" rtlCol="0">
            <a:spAutoFit/>
          </a:bodyPr>
          <a:lstStyle/>
          <a:p>
            <a:pPr marL="5776">
              <a:spcBef>
                <a:spcPts val="59"/>
              </a:spcBef>
            </a:pPr>
            <a:r>
              <a:rPr sz="1410" spc="-5" dirty="0">
                <a:solidFill>
                  <a:srgbClr val="FFFFFF"/>
                </a:solidFill>
                <a:latin typeface="Arial MT"/>
                <a:cs typeface="Arial MT"/>
              </a:rPr>
              <a:t>HEAD</a:t>
            </a:r>
            <a:endParaRPr sz="1410">
              <a:latin typeface="Arial MT"/>
              <a:cs typeface="Arial MT"/>
            </a:endParaRPr>
          </a:p>
        </p:txBody>
      </p:sp>
      <p:pic>
        <p:nvPicPr>
          <p:cNvPr id="16" name="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53190" y="1902629"/>
            <a:ext cx="6756774" cy="2148660"/>
          </a:xfrm>
          <a:prstGeom prst="rect">
            <a:avLst/>
          </a:prstGeom>
        </p:spPr>
      </p:pic>
      <p:sp>
        <p:nvSpPr>
          <p:cNvPr id="17" name="object 17"/>
          <p:cNvSpPr txBox="1"/>
          <p:nvPr/>
        </p:nvSpPr>
        <p:spPr>
          <a:xfrm>
            <a:off x="3542155" y="3633989"/>
            <a:ext cx="2312120" cy="271155"/>
          </a:xfrm>
          <a:prstGeom prst="rect">
            <a:avLst/>
          </a:prstGeom>
        </p:spPr>
        <p:txBody>
          <a:bodyPr vert="horz" wrap="square" lIns="0" tIns="5198" rIns="0" bIns="0" rtlCol="0">
            <a:spAutoFit/>
          </a:bodyPr>
          <a:lstStyle/>
          <a:p>
            <a:pPr marL="5776">
              <a:spcBef>
                <a:spcPts val="41"/>
              </a:spcBef>
            </a:pPr>
            <a:r>
              <a:rPr sz="1728" spc="-52" dirty="0">
                <a:latin typeface="Arial MT"/>
                <a:cs typeface="Arial MT"/>
              </a:rPr>
              <a:t>Transformers</a:t>
            </a:r>
            <a:r>
              <a:rPr sz="1728" spc="-16" dirty="0">
                <a:latin typeface="Arial MT"/>
                <a:cs typeface="Arial MT"/>
              </a:rPr>
              <a:t> </a:t>
            </a:r>
            <a:r>
              <a:rPr sz="1728" spc="-9" dirty="0">
                <a:latin typeface="Arial MT"/>
                <a:cs typeface="Arial MT"/>
              </a:rPr>
              <a:t>blocks</a:t>
            </a:r>
            <a:r>
              <a:rPr sz="1728" spc="-14" dirty="0">
                <a:latin typeface="Arial MT"/>
                <a:cs typeface="Arial MT"/>
              </a:rPr>
              <a:t> </a:t>
            </a:r>
            <a:r>
              <a:rPr sz="1728" spc="-107" dirty="0">
                <a:latin typeface="Arial MT"/>
                <a:cs typeface="Arial MT"/>
              </a:rPr>
              <a:t>(x</a:t>
            </a:r>
            <a:r>
              <a:rPr sz="1728" b="1" i="1" spc="-107" dirty="0"/>
              <a:t>L</a:t>
            </a:r>
            <a:r>
              <a:rPr sz="1728" spc="-107" dirty="0">
                <a:latin typeface="Arial MT"/>
                <a:cs typeface="Arial MT"/>
              </a:rPr>
              <a:t>)</a:t>
            </a:r>
            <a:endParaRPr sz="1728">
              <a:latin typeface="Arial MT"/>
              <a:cs typeface="Arial MT"/>
            </a:endParaRPr>
          </a:p>
        </p:txBody>
      </p:sp>
      <p:sp>
        <p:nvSpPr>
          <p:cNvPr id="21" name="Title 20">
            <a:extLst>
              <a:ext uri="{FF2B5EF4-FFF2-40B4-BE49-F238E27FC236}">
                <a16:creationId xmlns:a16="http://schemas.microsoft.com/office/drawing/2014/main" id="{D6CF2BA0-8D28-A0D2-6DD0-A108FF4648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Regular Decoder 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106089" y="1998461"/>
            <a:ext cx="3184291" cy="1954299"/>
          </a:xfrm>
          <a:custGeom>
            <a:avLst/>
            <a:gdLst/>
            <a:ahLst/>
            <a:cxnLst/>
            <a:rect l="l" t="t" r="r" b="b"/>
            <a:pathLst>
              <a:path w="7001509" h="4297045">
                <a:moveTo>
                  <a:pt x="7001414" y="0"/>
                </a:moveTo>
                <a:lnTo>
                  <a:pt x="0" y="0"/>
                </a:lnTo>
                <a:lnTo>
                  <a:pt x="0" y="4296561"/>
                </a:lnTo>
                <a:lnTo>
                  <a:pt x="7001414" y="4296561"/>
                </a:lnTo>
                <a:lnTo>
                  <a:pt x="7001414" y="0"/>
                </a:lnTo>
                <a:close/>
              </a:path>
            </a:pathLst>
          </a:custGeom>
          <a:solidFill>
            <a:srgbClr val="FFFC66"/>
          </a:solidFill>
        </p:spPr>
        <p:txBody>
          <a:bodyPr wrap="square" lIns="0" tIns="0" rIns="0" bIns="0" rtlCol="0"/>
          <a:lstStyle/>
          <a:p>
            <a:endParaRPr sz="637"/>
          </a:p>
        </p:txBody>
      </p:sp>
      <p:sp>
        <p:nvSpPr>
          <p:cNvPr id="3" name="object 3"/>
          <p:cNvSpPr txBox="1"/>
          <p:nvPr/>
        </p:nvSpPr>
        <p:spPr>
          <a:xfrm>
            <a:off x="4539419" y="2888962"/>
            <a:ext cx="317678" cy="1667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319"/>
              </a:lnSpc>
            </a:pPr>
            <a:r>
              <a:rPr sz="1114" spc="27" dirty="0">
                <a:solidFill>
                  <a:srgbClr val="FFFFFF"/>
                </a:solidFill>
                <a:latin typeface="Arial MT"/>
                <a:cs typeface="Arial MT"/>
              </a:rPr>
              <a:t>EMB</a:t>
            </a:r>
            <a:endParaRPr sz="1114">
              <a:latin typeface="Arial MT"/>
              <a:cs typeface="Arial MT"/>
            </a:endParaRP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42AA7F6A-0E56-E333-03EC-D0B90F811E8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object 5"/>
          <p:cNvSpPr/>
          <p:nvPr/>
        </p:nvSpPr>
        <p:spPr>
          <a:xfrm>
            <a:off x="1566675" y="2008367"/>
            <a:ext cx="865529" cy="1934372"/>
          </a:xfrm>
          <a:custGeom>
            <a:avLst/>
            <a:gdLst/>
            <a:ahLst/>
            <a:cxnLst/>
            <a:rect l="l" t="t" r="r" b="b"/>
            <a:pathLst>
              <a:path w="1903095" h="4253230">
                <a:moveTo>
                  <a:pt x="1902487" y="0"/>
                </a:moveTo>
                <a:lnTo>
                  <a:pt x="0" y="0"/>
                </a:lnTo>
                <a:lnTo>
                  <a:pt x="0" y="4252999"/>
                </a:lnTo>
                <a:lnTo>
                  <a:pt x="1902487" y="4252999"/>
                </a:lnTo>
                <a:lnTo>
                  <a:pt x="1902487" y="0"/>
                </a:lnTo>
                <a:close/>
              </a:path>
            </a:pathLst>
          </a:custGeom>
          <a:solidFill>
            <a:srgbClr val="00A2FF"/>
          </a:solidFill>
        </p:spPr>
        <p:txBody>
          <a:bodyPr wrap="square" lIns="0" tIns="0" rIns="0" bIns="0" rtlCol="0"/>
          <a:lstStyle/>
          <a:p>
            <a:endParaRPr sz="637"/>
          </a:p>
        </p:txBody>
      </p:sp>
      <p:sp>
        <p:nvSpPr>
          <p:cNvPr id="6" name="object 6"/>
          <p:cNvSpPr txBox="1"/>
          <p:nvPr/>
        </p:nvSpPr>
        <p:spPr>
          <a:xfrm>
            <a:off x="1792386" y="2856337"/>
            <a:ext cx="413848" cy="224565"/>
          </a:xfrm>
          <a:prstGeom prst="rect">
            <a:avLst/>
          </a:prstGeom>
        </p:spPr>
        <p:txBody>
          <a:bodyPr vert="horz" wrap="square" lIns="0" tIns="7509" rIns="0" bIns="0" rtlCol="0">
            <a:spAutoFit/>
          </a:bodyPr>
          <a:lstStyle/>
          <a:p>
            <a:pPr marL="5776">
              <a:spcBef>
                <a:spcPts val="59"/>
              </a:spcBef>
            </a:pPr>
            <a:r>
              <a:rPr sz="1410" spc="36" dirty="0">
                <a:solidFill>
                  <a:srgbClr val="FFFFFF"/>
                </a:solidFill>
                <a:latin typeface="Arial MT"/>
                <a:cs typeface="Arial MT"/>
              </a:rPr>
              <a:t>EMB</a:t>
            </a:r>
            <a:endParaRPr sz="1410">
              <a:latin typeface="Arial MT"/>
              <a:cs typeface="Arial M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202387" y="2220243"/>
            <a:ext cx="94437" cy="205830"/>
          </a:xfrm>
          <a:prstGeom prst="rect">
            <a:avLst/>
          </a:prstGeom>
        </p:spPr>
        <p:txBody>
          <a:bodyPr vert="horz" wrap="square" lIns="0" tIns="6354" rIns="0" bIns="0" rtlCol="0">
            <a:spAutoFit/>
          </a:bodyPr>
          <a:lstStyle/>
          <a:p>
            <a:pPr marL="5776">
              <a:spcBef>
                <a:spcPts val="50"/>
              </a:spcBef>
            </a:pPr>
            <a:r>
              <a:rPr sz="1296" spc="-68" dirty="0">
                <a:latin typeface="Cambria"/>
                <a:cs typeface="Cambria"/>
              </a:rPr>
              <a:t>1</a:t>
            </a:r>
            <a:endParaRPr sz="1296">
              <a:latin typeface="Cambria"/>
              <a:cs typeface="Cambri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202387" y="2944410"/>
            <a:ext cx="94437" cy="205830"/>
          </a:xfrm>
          <a:prstGeom prst="rect">
            <a:avLst/>
          </a:prstGeom>
        </p:spPr>
        <p:txBody>
          <a:bodyPr vert="horz" wrap="square" lIns="0" tIns="6354" rIns="0" bIns="0" rtlCol="0">
            <a:spAutoFit/>
          </a:bodyPr>
          <a:lstStyle/>
          <a:p>
            <a:pPr marL="5776">
              <a:spcBef>
                <a:spcPts val="50"/>
              </a:spcBef>
            </a:pPr>
            <a:r>
              <a:rPr sz="1296" spc="-68" dirty="0">
                <a:latin typeface="Cambria"/>
                <a:cs typeface="Cambria"/>
              </a:rPr>
              <a:t>2</a:t>
            </a:r>
            <a:endParaRPr sz="1296">
              <a:latin typeface="Cambria"/>
              <a:cs typeface="Cambri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202387" y="3668577"/>
            <a:ext cx="94437" cy="205830"/>
          </a:xfrm>
          <a:prstGeom prst="rect">
            <a:avLst/>
          </a:prstGeom>
        </p:spPr>
        <p:txBody>
          <a:bodyPr vert="horz" wrap="square" lIns="0" tIns="6354" rIns="0" bIns="0" rtlCol="0">
            <a:spAutoFit/>
          </a:bodyPr>
          <a:lstStyle/>
          <a:p>
            <a:pPr marL="5776">
              <a:spcBef>
                <a:spcPts val="50"/>
              </a:spcBef>
            </a:pPr>
            <a:r>
              <a:rPr sz="1296" spc="-68" dirty="0">
                <a:latin typeface="Cambria"/>
                <a:cs typeface="Cambria"/>
              </a:rPr>
              <a:t>3</a:t>
            </a:r>
            <a:endParaRPr sz="1296">
              <a:latin typeface="Cambria"/>
              <a:cs typeface="Cambria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247426" y="2142974"/>
            <a:ext cx="865529" cy="1342913"/>
          </a:xfrm>
          <a:custGeom>
            <a:avLst/>
            <a:gdLst/>
            <a:ahLst/>
            <a:cxnLst/>
            <a:rect l="l" t="t" r="r" b="b"/>
            <a:pathLst>
              <a:path w="1903095" h="2952750">
                <a:moveTo>
                  <a:pt x="1902487" y="0"/>
                </a:moveTo>
                <a:lnTo>
                  <a:pt x="0" y="0"/>
                </a:lnTo>
                <a:lnTo>
                  <a:pt x="0" y="2952447"/>
                </a:lnTo>
                <a:lnTo>
                  <a:pt x="1902487" y="2952447"/>
                </a:lnTo>
                <a:lnTo>
                  <a:pt x="1902487" y="0"/>
                </a:lnTo>
                <a:close/>
              </a:path>
            </a:pathLst>
          </a:custGeom>
          <a:solidFill>
            <a:srgbClr val="00A2FF"/>
          </a:solidFill>
        </p:spPr>
        <p:txBody>
          <a:bodyPr wrap="square" lIns="0" tIns="0" rIns="0" bIns="0" rtlCol="0"/>
          <a:lstStyle/>
          <a:p>
            <a:endParaRPr sz="637"/>
          </a:p>
        </p:txBody>
      </p:sp>
      <p:sp>
        <p:nvSpPr>
          <p:cNvPr id="11" name="object 11"/>
          <p:cNvSpPr txBox="1"/>
          <p:nvPr/>
        </p:nvSpPr>
        <p:spPr>
          <a:xfrm>
            <a:off x="3449611" y="2695690"/>
            <a:ext cx="460922" cy="224565"/>
          </a:xfrm>
          <a:prstGeom prst="rect">
            <a:avLst/>
          </a:prstGeom>
        </p:spPr>
        <p:txBody>
          <a:bodyPr vert="horz" wrap="square" lIns="0" tIns="7509" rIns="0" bIns="0" rtlCol="0">
            <a:spAutoFit/>
          </a:bodyPr>
          <a:lstStyle/>
          <a:p>
            <a:pPr marL="5776">
              <a:spcBef>
                <a:spcPts val="59"/>
              </a:spcBef>
            </a:pPr>
            <a:r>
              <a:rPr sz="1410" spc="-123" dirty="0">
                <a:solidFill>
                  <a:srgbClr val="FFFFFF"/>
                </a:solidFill>
                <a:latin typeface="Arial MT"/>
                <a:cs typeface="Arial MT"/>
              </a:rPr>
              <a:t>A</a:t>
            </a:r>
            <a:r>
              <a:rPr sz="1410" spc="-9" dirty="0">
                <a:solidFill>
                  <a:srgbClr val="FFFFFF"/>
                </a:solidFill>
                <a:latin typeface="Arial MT"/>
                <a:cs typeface="Arial MT"/>
              </a:rPr>
              <a:t>TTN</a:t>
            </a:r>
            <a:endParaRPr sz="1410">
              <a:latin typeface="Arial MT"/>
              <a:cs typeface="Arial MT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4265587" y="2142974"/>
            <a:ext cx="865529" cy="1342913"/>
          </a:xfrm>
          <a:custGeom>
            <a:avLst/>
            <a:gdLst/>
            <a:ahLst/>
            <a:cxnLst/>
            <a:rect l="l" t="t" r="r" b="b"/>
            <a:pathLst>
              <a:path w="1903095" h="2952750">
                <a:moveTo>
                  <a:pt x="1902487" y="0"/>
                </a:moveTo>
                <a:lnTo>
                  <a:pt x="0" y="0"/>
                </a:lnTo>
                <a:lnTo>
                  <a:pt x="0" y="2952447"/>
                </a:lnTo>
                <a:lnTo>
                  <a:pt x="1902487" y="2952447"/>
                </a:lnTo>
                <a:lnTo>
                  <a:pt x="1902487" y="0"/>
                </a:lnTo>
                <a:close/>
              </a:path>
            </a:pathLst>
          </a:custGeom>
          <a:solidFill>
            <a:srgbClr val="EF5FA7"/>
          </a:solidFill>
        </p:spPr>
        <p:txBody>
          <a:bodyPr wrap="square" lIns="0" tIns="0" rIns="0" bIns="0" rtlCol="0"/>
          <a:lstStyle/>
          <a:p>
            <a:endParaRPr sz="637"/>
          </a:p>
        </p:txBody>
      </p:sp>
      <p:sp>
        <p:nvSpPr>
          <p:cNvPr id="13" name="object 13"/>
          <p:cNvSpPr txBox="1"/>
          <p:nvPr/>
        </p:nvSpPr>
        <p:spPr>
          <a:xfrm>
            <a:off x="4501432" y="2695690"/>
            <a:ext cx="393632" cy="224565"/>
          </a:xfrm>
          <a:prstGeom prst="rect">
            <a:avLst/>
          </a:prstGeom>
        </p:spPr>
        <p:txBody>
          <a:bodyPr vert="horz" wrap="square" lIns="0" tIns="7509" rIns="0" bIns="0" rtlCol="0">
            <a:spAutoFit/>
          </a:bodyPr>
          <a:lstStyle/>
          <a:p>
            <a:pPr marL="5776">
              <a:spcBef>
                <a:spcPts val="59"/>
              </a:spcBef>
            </a:pPr>
            <a:r>
              <a:rPr sz="1410" spc="9" dirty="0">
                <a:solidFill>
                  <a:srgbClr val="FFFFFF"/>
                </a:solidFill>
                <a:latin typeface="Arial MT"/>
                <a:cs typeface="Arial MT"/>
              </a:rPr>
              <a:t>CCA</a:t>
            </a:r>
            <a:endParaRPr sz="1410">
              <a:latin typeface="Arial MT"/>
              <a:cs typeface="Arial MT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5283749" y="2142974"/>
            <a:ext cx="865529" cy="1342913"/>
          </a:xfrm>
          <a:custGeom>
            <a:avLst/>
            <a:gdLst/>
            <a:ahLst/>
            <a:cxnLst/>
            <a:rect l="l" t="t" r="r" b="b"/>
            <a:pathLst>
              <a:path w="1903094" h="2952750">
                <a:moveTo>
                  <a:pt x="1902487" y="0"/>
                </a:moveTo>
                <a:lnTo>
                  <a:pt x="0" y="0"/>
                </a:lnTo>
                <a:lnTo>
                  <a:pt x="0" y="2952447"/>
                </a:lnTo>
                <a:lnTo>
                  <a:pt x="1902487" y="2952447"/>
                </a:lnTo>
                <a:lnTo>
                  <a:pt x="1902487" y="0"/>
                </a:lnTo>
                <a:close/>
              </a:path>
            </a:pathLst>
          </a:custGeom>
          <a:solidFill>
            <a:srgbClr val="00A2FF"/>
          </a:solidFill>
        </p:spPr>
        <p:txBody>
          <a:bodyPr wrap="square" lIns="0" tIns="0" rIns="0" bIns="0" rtlCol="0"/>
          <a:lstStyle/>
          <a:p>
            <a:endParaRPr sz="637"/>
          </a:p>
        </p:txBody>
      </p:sp>
      <p:sp>
        <p:nvSpPr>
          <p:cNvPr id="15" name="object 15"/>
          <p:cNvSpPr txBox="1"/>
          <p:nvPr/>
        </p:nvSpPr>
        <p:spPr>
          <a:xfrm>
            <a:off x="5537963" y="2695690"/>
            <a:ext cx="356955" cy="224565"/>
          </a:xfrm>
          <a:prstGeom prst="rect">
            <a:avLst/>
          </a:prstGeom>
        </p:spPr>
        <p:txBody>
          <a:bodyPr vert="horz" wrap="square" lIns="0" tIns="7509" rIns="0" bIns="0" rtlCol="0">
            <a:spAutoFit/>
          </a:bodyPr>
          <a:lstStyle/>
          <a:p>
            <a:pPr marL="5776">
              <a:spcBef>
                <a:spcPts val="59"/>
              </a:spcBef>
            </a:pPr>
            <a:r>
              <a:rPr sz="1410" spc="-9" dirty="0">
                <a:solidFill>
                  <a:srgbClr val="FFFFFF"/>
                </a:solidFill>
                <a:latin typeface="Arial MT"/>
                <a:cs typeface="Arial MT"/>
              </a:rPr>
              <a:t>FFN</a:t>
            </a:r>
            <a:endParaRPr sz="1410">
              <a:latin typeface="Arial MT"/>
              <a:cs typeface="Arial MT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7028511" y="2008367"/>
            <a:ext cx="865529" cy="1934372"/>
          </a:xfrm>
          <a:custGeom>
            <a:avLst/>
            <a:gdLst/>
            <a:ahLst/>
            <a:cxnLst/>
            <a:rect l="l" t="t" r="r" b="b"/>
            <a:pathLst>
              <a:path w="1903094" h="4253230">
                <a:moveTo>
                  <a:pt x="1902487" y="0"/>
                </a:moveTo>
                <a:lnTo>
                  <a:pt x="0" y="0"/>
                </a:lnTo>
                <a:lnTo>
                  <a:pt x="0" y="4252999"/>
                </a:lnTo>
                <a:lnTo>
                  <a:pt x="1902487" y="4252999"/>
                </a:lnTo>
                <a:lnTo>
                  <a:pt x="1902487" y="0"/>
                </a:lnTo>
                <a:close/>
              </a:path>
            </a:pathLst>
          </a:custGeom>
          <a:solidFill>
            <a:srgbClr val="00A2FF"/>
          </a:solidFill>
        </p:spPr>
        <p:txBody>
          <a:bodyPr wrap="square" lIns="0" tIns="0" rIns="0" bIns="0" rtlCol="0"/>
          <a:lstStyle/>
          <a:p>
            <a:endParaRPr sz="637"/>
          </a:p>
        </p:txBody>
      </p:sp>
      <p:sp>
        <p:nvSpPr>
          <p:cNvPr id="17" name="object 17"/>
          <p:cNvSpPr txBox="1"/>
          <p:nvPr/>
        </p:nvSpPr>
        <p:spPr>
          <a:xfrm>
            <a:off x="7207350" y="2856337"/>
            <a:ext cx="507708" cy="224565"/>
          </a:xfrm>
          <a:prstGeom prst="rect">
            <a:avLst/>
          </a:prstGeom>
        </p:spPr>
        <p:txBody>
          <a:bodyPr vert="horz" wrap="square" lIns="0" tIns="7509" rIns="0" bIns="0" rtlCol="0">
            <a:spAutoFit/>
          </a:bodyPr>
          <a:lstStyle/>
          <a:p>
            <a:pPr marL="5776">
              <a:spcBef>
                <a:spcPts val="59"/>
              </a:spcBef>
            </a:pPr>
            <a:r>
              <a:rPr sz="1410" spc="-5" dirty="0">
                <a:solidFill>
                  <a:srgbClr val="FFFFFF"/>
                </a:solidFill>
                <a:latin typeface="Arial MT"/>
                <a:cs typeface="Arial MT"/>
              </a:rPr>
              <a:t>HEAD</a:t>
            </a:r>
            <a:endParaRPr sz="1410">
              <a:latin typeface="Arial MT"/>
              <a:cs typeface="Arial MT"/>
            </a:endParaRPr>
          </a:p>
        </p:txBody>
      </p:sp>
      <p:pic>
        <p:nvPicPr>
          <p:cNvPr id="18" name="object 1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53190" y="1724155"/>
            <a:ext cx="6755873" cy="2422378"/>
          </a:xfrm>
          <a:prstGeom prst="rect">
            <a:avLst/>
          </a:prstGeom>
        </p:spPr>
      </p:pic>
      <p:sp>
        <p:nvSpPr>
          <p:cNvPr id="19" name="object 19"/>
          <p:cNvSpPr txBox="1"/>
          <p:nvPr/>
        </p:nvSpPr>
        <p:spPr>
          <a:xfrm>
            <a:off x="2898980" y="4268551"/>
            <a:ext cx="3598717" cy="328654"/>
          </a:xfrm>
          <a:prstGeom prst="rect">
            <a:avLst/>
          </a:prstGeom>
        </p:spPr>
        <p:txBody>
          <a:bodyPr vert="horz" wrap="square" lIns="0" tIns="6642" rIns="0" bIns="0" rtlCol="0">
            <a:spAutoFit/>
          </a:bodyPr>
          <a:lstStyle/>
          <a:p>
            <a:pPr marL="5776">
              <a:spcBef>
                <a:spcPts val="52"/>
              </a:spcBef>
            </a:pPr>
            <a:r>
              <a:rPr sz="2092" spc="-93" dirty="0">
                <a:solidFill>
                  <a:srgbClr val="EF5FA7"/>
                </a:solidFill>
                <a:latin typeface="Arial MT"/>
                <a:cs typeface="Arial MT"/>
              </a:rPr>
              <a:t>Chun</a:t>
            </a:r>
            <a:r>
              <a:rPr sz="2092" spc="-104" dirty="0">
                <a:solidFill>
                  <a:srgbClr val="EF5FA7"/>
                </a:solidFill>
                <a:latin typeface="Arial MT"/>
                <a:cs typeface="Arial MT"/>
              </a:rPr>
              <a:t>k</a:t>
            </a:r>
            <a:r>
              <a:rPr sz="2092" spc="-127" dirty="0">
                <a:solidFill>
                  <a:srgbClr val="EF5FA7"/>
                </a:solidFill>
                <a:latin typeface="Arial MT"/>
                <a:cs typeface="Arial MT"/>
              </a:rPr>
              <a:t>ed</a:t>
            </a:r>
            <a:r>
              <a:rPr sz="2092" dirty="0">
                <a:solidFill>
                  <a:srgbClr val="EF5FA7"/>
                </a:solidFill>
                <a:latin typeface="Arial MT"/>
                <a:cs typeface="Arial MT"/>
              </a:rPr>
              <a:t> </a:t>
            </a:r>
            <a:r>
              <a:rPr sz="2092" spc="-25" dirty="0">
                <a:solidFill>
                  <a:srgbClr val="EF5FA7"/>
                </a:solidFill>
                <a:latin typeface="Arial MT"/>
                <a:cs typeface="Arial MT"/>
              </a:rPr>
              <a:t>C</a:t>
            </a:r>
            <a:r>
              <a:rPr sz="2092" spc="82" dirty="0">
                <a:solidFill>
                  <a:srgbClr val="EF5FA7"/>
                </a:solidFill>
                <a:latin typeface="Arial MT"/>
                <a:cs typeface="Arial MT"/>
              </a:rPr>
              <a:t>r</a:t>
            </a:r>
            <a:r>
              <a:rPr sz="2092" spc="-7" dirty="0">
                <a:solidFill>
                  <a:srgbClr val="EF5FA7"/>
                </a:solidFill>
                <a:latin typeface="Arial MT"/>
                <a:cs typeface="Arial MT"/>
              </a:rPr>
              <a:t>o</a:t>
            </a:r>
            <a:r>
              <a:rPr sz="2092" spc="-239" dirty="0">
                <a:solidFill>
                  <a:srgbClr val="EF5FA7"/>
                </a:solidFill>
                <a:latin typeface="Arial MT"/>
                <a:cs typeface="Arial MT"/>
              </a:rPr>
              <a:t>ss</a:t>
            </a:r>
            <a:r>
              <a:rPr sz="2092" spc="-209" dirty="0">
                <a:solidFill>
                  <a:srgbClr val="EF5FA7"/>
                </a:solidFill>
                <a:latin typeface="Arial MT"/>
                <a:cs typeface="Arial MT"/>
              </a:rPr>
              <a:t> </a:t>
            </a:r>
            <a:r>
              <a:rPr sz="2092" spc="11" dirty="0">
                <a:solidFill>
                  <a:srgbClr val="EF5FA7"/>
                </a:solidFill>
                <a:latin typeface="Arial MT"/>
                <a:cs typeface="Arial MT"/>
              </a:rPr>
              <a:t>Attenti</a:t>
            </a:r>
            <a:r>
              <a:rPr sz="2092" spc="-7" dirty="0">
                <a:solidFill>
                  <a:srgbClr val="EF5FA7"/>
                </a:solidFill>
                <a:latin typeface="Arial MT"/>
                <a:cs typeface="Arial MT"/>
              </a:rPr>
              <a:t>o</a:t>
            </a:r>
            <a:r>
              <a:rPr sz="2092" spc="-114" dirty="0">
                <a:solidFill>
                  <a:srgbClr val="EF5FA7"/>
                </a:solidFill>
                <a:latin typeface="Arial MT"/>
                <a:cs typeface="Arial MT"/>
              </a:rPr>
              <a:t>n</a:t>
            </a:r>
            <a:r>
              <a:rPr sz="2092" dirty="0">
                <a:solidFill>
                  <a:srgbClr val="EF5FA7"/>
                </a:solidFill>
                <a:latin typeface="Arial MT"/>
                <a:cs typeface="Arial MT"/>
              </a:rPr>
              <a:t> </a:t>
            </a:r>
            <a:r>
              <a:rPr sz="2092" spc="-20" dirty="0">
                <a:solidFill>
                  <a:srgbClr val="EF5FA7"/>
                </a:solidFill>
                <a:latin typeface="Arial MT"/>
                <a:cs typeface="Arial MT"/>
              </a:rPr>
              <a:t>(</a:t>
            </a:r>
            <a:r>
              <a:rPr sz="2092" spc="-25" dirty="0">
                <a:solidFill>
                  <a:srgbClr val="EF5FA7"/>
                </a:solidFill>
                <a:latin typeface="Arial MT"/>
                <a:cs typeface="Arial MT"/>
              </a:rPr>
              <a:t>C</a:t>
            </a:r>
            <a:r>
              <a:rPr sz="2092" spc="25" dirty="0">
                <a:solidFill>
                  <a:srgbClr val="EF5FA7"/>
                </a:solidFill>
                <a:latin typeface="Arial MT"/>
                <a:cs typeface="Arial MT"/>
              </a:rPr>
              <a:t>C</a:t>
            </a:r>
            <a:r>
              <a:rPr sz="2092" spc="-7" dirty="0">
                <a:solidFill>
                  <a:srgbClr val="EF5FA7"/>
                </a:solidFill>
                <a:latin typeface="Arial MT"/>
                <a:cs typeface="Arial MT"/>
              </a:rPr>
              <a:t>A)</a:t>
            </a:r>
            <a:endParaRPr sz="2092">
              <a:latin typeface="Arial MT"/>
              <a:cs typeface="Arial MT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773592" y="3633989"/>
            <a:ext cx="1849465" cy="271155"/>
          </a:xfrm>
          <a:prstGeom prst="rect">
            <a:avLst/>
          </a:prstGeom>
        </p:spPr>
        <p:txBody>
          <a:bodyPr vert="horz" wrap="square" lIns="0" tIns="5198" rIns="0" bIns="0" rtlCol="0">
            <a:spAutoFit/>
          </a:bodyPr>
          <a:lstStyle/>
          <a:p>
            <a:pPr marL="5776">
              <a:spcBef>
                <a:spcPts val="41"/>
              </a:spcBef>
            </a:pPr>
            <a:r>
              <a:rPr sz="1728" b="1" spc="-9" dirty="0"/>
              <a:t>RETRO</a:t>
            </a:r>
            <a:r>
              <a:rPr sz="1728" b="1" spc="-16" dirty="0"/>
              <a:t> </a:t>
            </a:r>
            <a:r>
              <a:rPr sz="1728" spc="-9" dirty="0">
                <a:latin typeface="Arial MT"/>
                <a:cs typeface="Arial MT"/>
              </a:rPr>
              <a:t>blocks</a:t>
            </a:r>
            <a:r>
              <a:rPr sz="1728" spc="-14" dirty="0">
                <a:latin typeface="Arial MT"/>
                <a:cs typeface="Arial MT"/>
              </a:rPr>
              <a:t> </a:t>
            </a:r>
            <a:r>
              <a:rPr sz="1728" spc="-107" dirty="0">
                <a:latin typeface="Arial MT"/>
                <a:cs typeface="Arial MT"/>
              </a:rPr>
              <a:t>(x</a:t>
            </a:r>
            <a:r>
              <a:rPr sz="1728" b="1" i="1" spc="-107" dirty="0"/>
              <a:t>L</a:t>
            </a:r>
            <a:r>
              <a:rPr sz="1728" spc="-107" dirty="0">
                <a:latin typeface="Arial MT"/>
                <a:cs typeface="Arial MT"/>
              </a:rPr>
              <a:t>)</a:t>
            </a:r>
            <a:endParaRPr sz="1728">
              <a:latin typeface="Arial MT"/>
              <a:cs typeface="Arial MT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027063" y="1290018"/>
            <a:ext cx="1342335" cy="400742"/>
          </a:xfrm>
          <a:prstGeom prst="rect">
            <a:avLst/>
          </a:prstGeom>
        </p:spPr>
        <p:txBody>
          <a:bodyPr vert="horz" wrap="square" lIns="0" tIns="5198" rIns="0" bIns="0" rtlCol="0">
            <a:spAutoFit/>
          </a:bodyPr>
          <a:lstStyle/>
          <a:p>
            <a:pPr marL="17328">
              <a:spcBef>
                <a:spcPts val="41"/>
              </a:spcBef>
              <a:tabLst>
                <a:tab pos="504530" algn="l"/>
                <a:tab pos="991732" algn="l"/>
              </a:tabLst>
            </a:pPr>
            <a:r>
              <a:rPr sz="2570" b="1" spc="-50" dirty="0">
                <a:latin typeface="Times New Roman"/>
                <a:cs typeface="Times New Roman"/>
              </a:rPr>
              <a:t>E</a:t>
            </a:r>
            <a:r>
              <a:rPr sz="2729" spc="-75" baseline="-18750" dirty="0">
                <a:latin typeface="Cambria"/>
                <a:cs typeface="Cambria"/>
              </a:rPr>
              <a:t>1	</a:t>
            </a:r>
            <a:r>
              <a:rPr sz="2570" b="1" spc="-50" dirty="0">
                <a:latin typeface="Times New Roman"/>
                <a:cs typeface="Times New Roman"/>
              </a:rPr>
              <a:t>E</a:t>
            </a:r>
            <a:r>
              <a:rPr sz="2729" spc="-75" baseline="-18750" dirty="0">
                <a:latin typeface="Cambria"/>
                <a:cs typeface="Cambria"/>
              </a:rPr>
              <a:t>2	</a:t>
            </a:r>
            <a:r>
              <a:rPr sz="2570" b="1" spc="-50" dirty="0">
                <a:latin typeface="Times New Roman"/>
                <a:cs typeface="Times New Roman"/>
              </a:rPr>
              <a:t>E</a:t>
            </a:r>
            <a:r>
              <a:rPr sz="2729" spc="-75" baseline="-19444" dirty="0">
                <a:latin typeface="Cambria"/>
                <a:cs typeface="Cambria"/>
              </a:rPr>
              <a:t>3</a:t>
            </a:r>
            <a:endParaRPr sz="2729" baseline="-19444">
              <a:latin typeface="Cambria"/>
              <a:cs typeface="Cambria"/>
            </a:endParaRPr>
          </a:p>
        </p:txBody>
      </p:sp>
      <p:sp>
        <p:nvSpPr>
          <p:cNvPr id="25" name="Title 24">
            <a:extLst>
              <a:ext uri="{FF2B5EF4-FFF2-40B4-BE49-F238E27FC236}">
                <a16:creationId xmlns:a16="http://schemas.microsoft.com/office/drawing/2014/main" id="{9B919EDE-FBA2-AB59-DEF5-B64A05C919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Regular Decoder with IR Embeddings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9333FD0-17F2-796E-2E60-70FFCC2ED20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2391" y="1492971"/>
            <a:ext cx="8431125" cy="2367201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1798456" y="4313217"/>
            <a:ext cx="5853078" cy="352623"/>
          </a:xfrm>
          <a:custGeom>
            <a:avLst/>
            <a:gdLst/>
            <a:ahLst/>
            <a:cxnLst/>
            <a:rect l="l" t="t" r="r" b="b"/>
            <a:pathLst>
              <a:path w="12869544" h="775334">
                <a:moveTo>
                  <a:pt x="12691700" y="0"/>
                </a:moveTo>
                <a:lnTo>
                  <a:pt x="177677" y="0"/>
                </a:lnTo>
                <a:lnTo>
                  <a:pt x="142320" y="136"/>
                </a:lnTo>
                <a:lnTo>
                  <a:pt x="91158" y="3673"/>
                </a:lnTo>
                <a:lnTo>
                  <a:pt x="52145" y="19203"/>
                </a:lnTo>
                <a:lnTo>
                  <a:pt x="19203" y="52145"/>
                </a:lnTo>
                <a:lnTo>
                  <a:pt x="3673" y="91158"/>
                </a:lnTo>
                <a:lnTo>
                  <a:pt x="136" y="142319"/>
                </a:lnTo>
                <a:lnTo>
                  <a:pt x="0" y="177676"/>
                </a:lnTo>
                <a:lnTo>
                  <a:pt x="0" y="597190"/>
                </a:lnTo>
                <a:lnTo>
                  <a:pt x="1088" y="661060"/>
                </a:lnTo>
                <a:lnTo>
                  <a:pt x="8706" y="701468"/>
                </a:lnTo>
                <a:lnTo>
                  <a:pt x="33881" y="740985"/>
                </a:lnTo>
                <a:lnTo>
                  <a:pt x="73398" y="766160"/>
                </a:lnTo>
                <a:lnTo>
                  <a:pt x="113806" y="773779"/>
                </a:lnTo>
                <a:lnTo>
                  <a:pt x="177677" y="774867"/>
                </a:lnTo>
                <a:lnTo>
                  <a:pt x="12691700" y="774867"/>
                </a:lnTo>
                <a:lnTo>
                  <a:pt x="12755567" y="773779"/>
                </a:lnTo>
                <a:lnTo>
                  <a:pt x="12795969" y="766160"/>
                </a:lnTo>
                <a:lnTo>
                  <a:pt x="12835493" y="740985"/>
                </a:lnTo>
                <a:lnTo>
                  <a:pt x="12860669" y="701468"/>
                </a:lnTo>
                <a:lnTo>
                  <a:pt x="12868282" y="661060"/>
                </a:lnTo>
                <a:lnTo>
                  <a:pt x="12869370" y="597190"/>
                </a:lnTo>
                <a:lnTo>
                  <a:pt x="12869370" y="177676"/>
                </a:lnTo>
                <a:lnTo>
                  <a:pt x="12868282" y="113806"/>
                </a:lnTo>
                <a:lnTo>
                  <a:pt x="12860669" y="73398"/>
                </a:lnTo>
                <a:lnTo>
                  <a:pt x="12835493" y="33881"/>
                </a:lnTo>
                <a:lnTo>
                  <a:pt x="12795969" y="8706"/>
                </a:lnTo>
                <a:lnTo>
                  <a:pt x="12755567" y="1088"/>
                </a:lnTo>
                <a:lnTo>
                  <a:pt x="12727055" y="136"/>
                </a:lnTo>
                <a:lnTo>
                  <a:pt x="12691700" y="0"/>
                </a:lnTo>
                <a:close/>
              </a:path>
            </a:pathLst>
          </a:custGeom>
          <a:solidFill>
            <a:srgbClr val="FFFC79"/>
          </a:solidFill>
        </p:spPr>
        <p:txBody>
          <a:bodyPr wrap="square" lIns="0" tIns="0" rIns="0" bIns="0" rtlCol="0"/>
          <a:lstStyle/>
          <a:p>
            <a:endParaRPr sz="637"/>
          </a:p>
        </p:txBody>
      </p:sp>
      <p:sp>
        <p:nvSpPr>
          <p:cNvPr id="5" name="object 5"/>
          <p:cNvSpPr txBox="1"/>
          <p:nvPr/>
        </p:nvSpPr>
        <p:spPr>
          <a:xfrm>
            <a:off x="2096670" y="4342524"/>
            <a:ext cx="5256709" cy="259219"/>
          </a:xfrm>
          <a:prstGeom prst="rect">
            <a:avLst/>
          </a:prstGeom>
        </p:spPr>
        <p:txBody>
          <a:bodyPr vert="horz" wrap="square" lIns="0" tIns="7220" rIns="0" bIns="0" rtlCol="0">
            <a:spAutoFit/>
          </a:bodyPr>
          <a:lstStyle/>
          <a:p>
            <a:pPr marL="5776">
              <a:spcBef>
                <a:spcPts val="57"/>
              </a:spcBef>
            </a:pPr>
            <a:r>
              <a:rPr sz="1637" spc="-84" dirty="0">
                <a:latin typeface="Arial MT"/>
                <a:cs typeface="Arial MT"/>
              </a:rPr>
              <a:t>Significant</a:t>
            </a:r>
            <a:r>
              <a:rPr sz="1637" spc="2" dirty="0">
                <a:latin typeface="Arial MT"/>
                <a:cs typeface="Arial MT"/>
              </a:rPr>
              <a:t> </a:t>
            </a:r>
            <a:r>
              <a:rPr sz="1637" spc="-66" dirty="0">
                <a:latin typeface="Arial MT"/>
                <a:cs typeface="Arial MT"/>
              </a:rPr>
              <a:t>improvements</a:t>
            </a:r>
            <a:r>
              <a:rPr sz="1637" spc="2" dirty="0">
                <a:latin typeface="Arial MT"/>
                <a:cs typeface="Arial MT"/>
              </a:rPr>
              <a:t> </a:t>
            </a:r>
            <a:r>
              <a:rPr sz="1637" spc="-100" dirty="0">
                <a:latin typeface="Arial MT"/>
                <a:cs typeface="Arial MT"/>
              </a:rPr>
              <a:t>by</a:t>
            </a:r>
            <a:r>
              <a:rPr sz="1637" spc="2" dirty="0">
                <a:latin typeface="Arial MT"/>
                <a:cs typeface="Arial MT"/>
              </a:rPr>
              <a:t> </a:t>
            </a:r>
            <a:r>
              <a:rPr sz="1637" spc="-39" dirty="0">
                <a:latin typeface="Arial MT"/>
                <a:cs typeface="Arial MT"/>
              </a:rPr>
              <a:t>retrieving</a:t>
            </a:r>
            <a:r>
              <a:rPr sz="1637" spc="2" dirty="0">
                <a:latin typeface="Arial MT"/>
                <a:cs typeface="Arial MT"/>
              </a:rPr>
              <a:t> </a:t>
            </a:r>
            <a:r>
              <a:rPr sz="1637" spc="-18" dirty="0">
                <a:latin typeface="Arial MT"/>
                <a:cs typeface="Arial MT"/>
              </a:rPr>
              <a:t>from</a:t>
            </a:r>
            <a:r>
              <a:rPr sz="1637" spc="2" dirty="0">
                <a:latin typeface="Arial MT"/>
                <a:cs typeface="Arial MT"/>
              </a:rPr>
              <a:t> </a:t>
            </a:r>
            <a:r>
              <a:rPr sz="1637" spc="-89" dirty="0">
                <a:latin typeface="Arial MT"/>
                <a:cs typeface="Arial MT"/>
              </a:rPr>
              <a:t>1.8</a:t>
            </a:r>
            <a:r>
              <a:rPr sz="1637" spc="2" dirty="0">
                <a:latin typeface="Arial MT"/>
                <a:cs typeface="Arial MT"/>
              </a:rPr>
              <a:t> </a:t>
            </a:r>
            <a:r>
              <a:rPr sz="1637" spc="11" dirty="0">
                <a:latin typeface="Arial MT"/>
                <a:cs typeface="Arial MT"/>
              </a:rPr>
              <a:t>trillion</a:t>
            </a:r>
            <a:r>
              <a:rPr sz="1637" spc="2" dirty="0">
                <a:latin typeface="Arial MT"/>
                <a:cs typeface="Arial MT"/>
              </a:rPr>
              <a:t> </a:t>
            </a:r>
            <a:r>
              <a:rPr sz="1637" spc="-64" dirty="0">
                <a:latin typeface="Arial MT"/>
                <a:cs typeface="Arial MT"/>
              </a:rPr>
              <a:t>tokens</a:t>
            </a:r>
            <a:endParaRPr sz="1637">
              <a:latin typeface="Arial MT"/>
              <a:cs typeface="Arial M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563781" y="885884"/>
            <a:ext cx="2191691" cy="419769"/>
          </a:xfrm>
          <a:prstGeom prst="rect">
            <a:avLst/>
          </a:prstGeom>
        </p:spPr>
        <p:txBody>
          <a:bodyPr vert="horz" wrap="square" lIns="0" tIns="6642" rIns="0" bIns="0" rtlCol="0">
            <a:spAutoFit/>
          </a:bodyPr>
          <a:lstStyle/>
          <a:p>
            <a:pPr marL="5776">
              <a:spcBef>
                <a:spcPts val="52"/>
              </a:spcBef>
            </a:pPr>
            <a:r>
              <a:rPr sz="1342" spc="-52" dirty="0">
                <a:solidFill>
                  <a:srgbClr val="CB297B"/>
                </a:solidFill>
                <a:latin typeface="Arial MT"/>
                <a:cs typeface="Arial MT"/>
              </a:rPr>
              <a:t>Perplexity</a:t>
            </a:r>
            <a:r>
              <a:rPr sz="1342" spc="-16" dirty="0">
                <a:solidFill>
                  <a:srgbClr val="CB297B"/>
                </a:solidFill>
                <a:latin typeface="Arial MT"/>
                <a:cs typeface="Arial MT"/>
              </a:rPr>
              <a:t>:</a:t>
            </a:r>
            <a:r>
              <a:rPr sz="1342" spc="-52" dirty="0">
                <a:solidFill>
                  <a:srgbClr val="CB297B"/>
                </a:solidFill>
                <a:latin typeface="Arial MT"/>
                <a:cs typeface="Arial MT"/>
              </a:rPr>
              <a:t> </a:t>
            </a:r>
            <a:r>
              <a:rPr sz="1342" spc="-75" dirty="0">
                <a:solidFill>
                  <a:srgbClr val="CB297B"/>
                </a:solidFill>
                <a:latin typeface="Arial MT"/>
                <a:cs typeface="Arial MT"/>
              </a:rPr>
              <a:t>Th</a:t>
            </a:r>
            <a:r>
              <a:rPr sz="1342" spc="-45" dirty="0">
                <a:solidFill>
                  <a:srgbClr val="CB297B"/>
                </a:solidFill>
                <a:latin typeface="Arial MT"/>
                <a:cs typeface="Arial MT"/>
              </a:rPr>
              <a:t>e</a:t>
            </a:r>
            <a:r>
              <a:rPr sz="1342" spc="-52" dirty="0">
                <a:solidFill>
                  <a:srgbClr val="CB297B"/>
                </a:solidFill>
                <a:latin typeface="Arial MT"/>
                <a:cs typeface="Arial MT"/>
              </a:rPr>
              <a:t> </a:t>
            </a:r>
            <a:r>
              <a:rPr sz="1342" spc="-45" dirty="0">
                <a:solidFill>
                  <a:srgbClr val="CB297B"/>
                </a:solidFill>
                <a:latin typeface="Arial MT"/>
                <a:cs typeface="Arial MT"/>
              </a:rPr>
              <a:t>lowe</a:t>
            </a:r>
            <a:r>
              <a:rPr sz="1342" spc="-11" dirty="0">
                <a:solidFill>
                  <a:srgbClr val="CB297B"/>
                </a:solidFill>
                <a:latin typeface="Arial MT"/>
                <a:cs typeface="Arial MT"/>
              </a:rPr>
              <a:t>r</a:t>
            </a:r>
            <a:r>
              <a:rPr sz="1342" spc="-52" dirty="0">
                <a:solidFill>
                  <a:srgbClr val="CB297B"/>
                </a:solidFill>
                <a:latin typeface="Arial MT"/>
                <a:cs typeface="Arial MT"/>
              </a:rPr>
              <a:t> </a:t>
            </a:r>
            <a:r>
              <a:rPr sz="1342" spc="-41" dirty="0">
                <a:solidFill>
                  <a:srgbClr val="CB297B"/>
                </a:solidFill>
                <a:latin typeface="Arial MT"/>
                <a:cs typeface="Arial MT"/>
              </a:rPr>
              <a:t>th</a:t>
            </a:r>
            <a:r>
              <a:rPr sz="1342" spc="-18" dirty="0">
                <a:solidFill>
                  <a:srgbClr val="CB297B"/>
                </a:solidFill>
                <a:latin typeface="Arial MT"/>
                <a:cs typeface="Arial MT"/>
              </a:rPr>
              <a:t>e</a:t>
            </a:r>
            <a:r>
              <a:rPr sz="1342" spc="-52" dirty="0">
                <a:solidFill>
                  <a:srgbClr val="CB297B"/>
                </a:solidFill>
                <a:latin typeface="Arial MT"/>
                <a:cs typeface="Arial MT"/>
              </a:rPr>
              <a:t> </a:t>
            </a:r>
            <a:r>
              <a:rPr sz="1342" spc="-34" dirty="0">
                <a:solidFill>
                  <a:srgbClr val="CB297B"/>
                </a:solidFill>
                <a:latin typeface="Arial MT"/>
                <a:cs typeface="Arial MT"/>
              </a:rPr>
              <a:t>better</a:t>
            </a:r>
            <a:endParaRPr sz="1342">
              <a:latin typeface="Arial MT"/>
              <a:cs typeface="Arial MT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7900330" y="1144183"/>
            <a:ext cx="588860" cy="284466"/>
            <a:chOff x="17370266" y="2515790"/>
            <a:chExt cx="1294765" cy="625475"/>
          </a:xfrm>
        </p:grpSpPr>
        <p:sp>
          <p:nvSpPr>
            <p:cNvPr id="8" name="object 8"/>
            <p:cNvSpPr/>
            <p:nvPr/>
          </p:nvSpPr>
          <p:spPr>
            <a:xfrm>
              <a:off x="17734255" y="2526261"/>
              <a:ext cx="855980" cy="565785"/>
            </a:xfrm>
            <a:custGeom>
              <a:avLst/>
              <a:gdLst/>
              <a:ahLst/>
              <a:cxnLst/>
              <a:rect l="l" t="t" r="r" b="b"/>
              <a:pathLst>
                <a:path w="855980" h="565785">
                  <a:moveTo>
                    <a:pt x="0" y="0"/>
                  </a:moveTo>
                  <a:lnTo>
                    <a:pt x="846836" y="559586"/>
                  </a:lnTo>
                  <a:lnTo>
                    <a:pt x="855572" y="565359"/>
                  </a:lnTo>
                </a:path>
              </a:pathLst>
            </a:custGeom>
            <a:ln w="20941">
              <a:solidFill>
                <a:srgbClr val="CB297B"/>
              </a:solidFill>
            </a:ln>
          </p:spPr>
          <p:txBody>
            <a:bodyPr wrap="square" lIns="0" tIns="0" rIns="0" bIns="0" rtlCol="0"/>
            <a:lstStyle/>
            <a:p>
              <a:endParaRPr sz="637"/>
            </a:p>
          </p:txBody>
        </p:sp>
        <p:sp>
          <p:nvSpPr>
            <p:cNvPr id="9" name="object 9"/>
            <p:cNvSpPr/>
            <p:nvPr/>
          </p:nvSpPr>
          <p:spPr>
            <a:xfrm>
              <a:off x="18553382" y="3043915"/>
              <a:ext cx="111760" cy="97790"/>
            </a:xfrm>
            <a:custGeom>
              <a:avLst/>
              <a:gdLst/>
              <a:ahLst/>
              <a:cxnLst/>
              <a:rect l="l" t="t" r="r" b="b"/>
              <a:pathLst>
                <a:path w="111759" h="97789">
                  <a:moveTo>
                    <a:pt x="55422" y="0"/>
                  </a:moveTo>
                  <a:lnTo>
                    <a:pt x="0" y="83864"/>
                  </a:lnTo>
                  <a:lnTo>
                    <a:pt x="111577" y="97349"/>
                  </a:lnTo>
                  <a:lnTo>
                    <a:pt x="55422" y="0"/>
                  </a:lnTo>
                  <a:close/>
                </a:path>
              </a:pathLst>
            </a:custGeom>
            <a:solidFill>
              <a:srgbClr val="CB297B"/>
            </a:solidFill>
          </p:spPr>
          <p:txBody>
            <a:bodyPr wrap="square" lIns="0" tIns="0" rIns="0" bIns="0" rtlCol="0"/>
            <a:lstStyle/>
            <a:p>
              <a:endParaRPr sz="637"/>
            </a:p>
          </p:txBody>
        </p:sp>
        <p:sp>
          <p:nvSpPr>
            <p:cNvPr id="10" name="object 10"/>
            <p:cNvSpPr/>
            <p:nvPr/>
          </p:nvSpPr>
          <p:spPr>
            <a:xfrm>
              <a:off x="17416130" y="2526261"/>
              <a:ext cx="318135" cy="537845"/>
            </a:xfrm>
            <a:custGeom>
              <a:avLst/>
              <a:gdLst/>
              <a:ahLst/>
              <a:cxnLst/>
              <a:rect l="l" t="t" r="r" b="b"/>
              <a:pathLst>
                <a:path w="318134" h="537844">
                  <a:moveTo>
                    <a:pt x="318125" y="0"/>
                  </a:moveTo>
                  <a:lnTo>
                    <a:pt x="5333" y="528499"/>
                  </a:lnTo>
                  <a:lnTo>
                    <a:pt x="0" y="537509"/>
                  </a:lnTo>
                </a:path>
              </a:pathLst>
            </a:custGeom>
            <a:ln w="20941">
              <a:solidFill>
                <a:srgbClr val="CB297B"/>
              </a:solidFill>
            </a:ln>
          </p:spPr>
          <p:txBody>
            <a:bodyPr wrap="square" lIns="0" tIns="0" rIns="0" bIns="0" rtlCol="0"/>
            <a:lstStyle/>
            <a:p>
              <a:endParaRPr sz="637"/>
            </a:p>
          </p:txBody>
        </p:sp>
        <p:sp>
          <p:nvSpPr>
            <p:cNvPr id="11" name="object 11"/>
            <p:cNvSpPr/>
            <p:nvPr/>
          </p:nvSpPr>
          <p:spPr>
            <a:xfrm>
              <a:off x="17370266" y="3029161"/>
              <a:ext cx="94615" cy="112395"/>
            </a:xfrm>
            <a:custGeom>
              <a:avLst/>
              <a:gdLst/>
              <a:ahLst/>
              <a:cxnLst/>
              <a:rect l="l" t="t" r="r" b="b"/>
              <a:pathLst>
                <a:path w="94615" h="112394">
                  <a:moveTo>
                    <a:pt x="7947" y="0"/>
                  </a:moveTo>
                  <a:lnTo>
                    <a:pt x="0" y="112104"/>
                  </a:lnTo>
                  <a:lnTo>
                    <a:pt x="94457" y="51198"/>
                  </a:lnTo>
                  <a:lnTo>
                    <a:pt x="7947" y="0"/>
                  </a:lnTo>
                  <a:close/>
                </a:path>
              </a:pathLst>
            </a:custGeom>
            <a:solidFill>
              <a:srgbClr val="CB297B"/>
            </a:solidFill>
          </p:spPr>
          <p:txBody>
            <a:bodyPr wrap="square" lIns="0" tIns="0" rIns="0" bIns="0" rtlCol="0"/>
            <a:lstStyle/>
            <a:p>
              <a:endParaRPr sz="637"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8703955" y="4820969"/>
            <a:ext cx="128227" cy="128976"/>
          </a:xfrm>
          <a:prstGeom prst="rect">
            <a:avLst/>
          </a:prstGeom>
        </p:spPr>
        <p:txBody>
          <a:bodyPr vert="horz" wrap="square" lIns="0" tIns="2888" rIns="0" bIns="0" rtlCol="0">
            <a:spAutoFit/>
          </a:bodyPr>
          <a:lstStyle/>
          <a:p>
            <a:pPr marL="5776">
              <a:spcBef>
                <a:spcPts val="23"/>
              </a:spcBef>
            </a:pPr>
            <a:r>
              <a:rPr sz="819" spc="2" dirty="0">
                <a:latin typeface="Arial MT"/>
                <a:cs typeface="Arial MT"/>
              </a:rPr>
              <a:t>42</a:t>
            </a:r>
            <a:endParaRPr sz="819">
              <a:latin typeface="Arial MT"/>
              <a:cs typeface="Arial MT"/>
            </a:endParaRPr>
          </a:p>
        </p:txBody>
      </p:sp>
      <p:sp>
        <p:nvSpPr>
          <p:cNvPr id="16" name="Title 16">
            <a:extLst>
              <a:ext uri="{FF2B5EF4-FFF2-40B4-BE49-F238E27FC236}">
                <a16:creationId xmlns:a16="http://schemas.microsoft.com/office/drawing/2014/main" id="{0738A041-6B52-1F54-6AA9-52B9EEC1E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919" y="107119"/>
            <a:ext cx="8085415" cy="857542"/>
          </a:xfrm>
        </p:spPr>
        <p:txBody>
          <a:bodyPr/>
          <a:lstStyle/>
          <a:p>
            <a:r>
              <a:rPr lang="en-US" dirty="0"/>
              <a:t>Results 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6BA67608-0357-F9C2-029A-34C2ECC1A3E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3" name="object 3"/>
          <p:cNvGrpSpPr/>
          <p:nvPr/>
        </p:nvGrpSpPr>
        <p:grpSpPr>
          <a:xfrm>
            <a:off x="292978" y="1492971"/>
            <a:ext cx="8558541" cy="2439769"/>
            <a:chOff x="643483" y="3282693"/>
            <a:chExt cx="18818225" cy="536448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64180" y="3282693"/>
              <a:ext cx="18538067" cy="520492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43483" y="8001757"/>
              <a:ext cx="18817645" cy="645160"/>
            </a:xfrm>
            <a:prstGeom prst="rect">
              <a:avLst/>
            </a:prstGeom>
          </p:spPr>
        </p:pic>
      </p:grpSp>
      <p:sp>
        <p:nvSpPr>
          <p:cNvPr id="6" name="object 6"/>
          <p:cNvSpPr/>
          <p:nvPr/>
        </p:nvSpPr>
        <p:spPr>
          <a:xfrm>
            <a:off x="1798456" y="4313217"/>
            <a:ext cx="5853078" cy="352623"/>
          </a:xfrm>
          <a:custGeom>
            <a:avLst/>
            <a:gdLst/>
            <a:ahLst/>
            <a:cxnLst/>
            <a:rect l="l" t="t" r="r" b="b"/>
            <a:pathLst>
              <a:path w="12869544" h="775334">
                <a:moveTo>
                  <a:pt x="12691700" y="0"/>
                </a:moveTo>
                <a:lnTo>
                  <a:pt x="177677" y="0"/>
                </a:lnTo>
                <a:lnTo>
                  <a:pt x="142320" y="136"/>
                </a:lnTo>
                <a:lnTo>
                  <a:pt x="91158" y="3673"/>
                </a:lnTo>
                <a:lnTo>
                  <a:pt x="52145" y="19203"/>
                </a:lnTo>
                <a:lnTo>
                  <a:pt x="19203" y="52145"/>
                </a:lnTo>
                <a:lnTo>
                  <a:pt x="3673" y="91158"/>
                </a:lnTo>
                <a:lnTo>
                  <a:pt x="136" y="142319"/>
                </a:lnTo>
                <a:lnTo>
                  <a:pt x="0" y="177676"/>
                </a:lnTo>
                <a:lnTo>
                  <a:pt x="0" y="597190"/>
                </a:lnTo>
                <a:lnTo>
                  <a:pt x="1088" y="661060"/>
                </a:lnTo>
                <a:lnTo>
                  <a:pt x="8706" y="701468"/>
                </a:lnTo>
                <a:lnTo>
                  <a:pt x="33881" y="740985"/>
                </a:lnTo>
                <a:lnTo>
                  <a:pt x="73398" y="766160"/>
                </a:lnTo>
                <a:lnTo>
                  <a:pt x="113806" y="773779"/>
                </a:lnTo>
                <a:lnTo>
                  <a:pt x="177677" y="774867"/>
                </a:lnTo>
                <a:lnTo>
                  <a:pt x="12691700" y="774867"/>
                </a:lnTo>
                <a:lnTo>
                  <a:pt x="12755567" y="773779"/>
                </a:lnTo>
                <a:lnTo>
                  <a:pt x="12795969" y="766160"/>
                </a:lnTo>
                <a:lnTo>
                  <a:pt x="12835493" y="740985"/>
                </a:lnTo>
                <a:lnTo>
                  <a:pt x="12860669" y="701468"/>
                </a:lnTo>
                <a:lnTo>
                  <a:pt x="12868282" y="661060"/>
                </a:lnTo>
                <a:lnTo>
                  <a:pt x="12869370" y="597190"/>
                </a:lnTo>
                <a:lnTo>
                  <a:pt x="12869370" y="177676"/>
                </a:lnTo>
                <a:lnTo>
                  <a:pt x="12868282" y="113806"/>
                </a:lnTo>
                <a:lnTo>
                  <a:pt x="12860669" y="73398"/>
                </a:lnTo>
                <a:lnTo>
                  <a:pt x="12835493" y="33881"/>
                </a:lnTo>
                <a:lnTo>
                  <a:pt x="12795969" y="8706"/>
                </a:lnTo>
                <a:lnTo>
                  <a:pt x="12755567" y="1088"/>
                </a:lnTo>
                <a:lnTo>
                  <a:pt x="12727055" y="136"/>
                </a:lnTo>
                <a:lnTo>
                  <a:pt x="12691700" y="0"/>
                </a:lnTo>
                <a:close/>
              </a:path>
            </a:pathLst>
          </a:custGeom>
          <a:solidFill>
            <a:srgbClr val="FFFC79"/>
          </a:solidFill>
        </p:spPr>
        <p:txBody>
          <a:bodyPr wrap="square" lIns="0" tIns="0" rIns="0" bIns="0" rtlCol="0"/>
          <a:lstStyle/>
          <a:p>
            <a:endParaRPr sz="637"/>
          </a:p>
        </p:txBody>
      </p:sp>
      <p:sp>
        <p:nvSpPr>
          <p:cNvPr id="7" name="object 7"/>
          <p:cNvSpPr txBox="1"/>
          <p:nvPr/>
        </p:nvSpPr>
        <p:spPr>
          <a:xfrm>
            <a:off x="2096670" y="4342524"/>
            <a:ext cx="5256709" cy="259219"/>
          </a:xfrm>
          <a:prstGeom prst="rect">
            <a:avLst/>
          </a:prstGeom>
        </p:spPr>
        <p:txBody>
          <a:bodyPr vert="horz" wrap="square" lIns="0" tIns="7220" rIns="0" bIns="0" rtlCol="0">
            <a:spAutoFit/>
          </a:bodyPr>
          <a:lstStyle/>
          <a:p>
            <a:pPr marL="5776">
              <a:spcBef>
                <a:spcPts val="57"/>
              </a:spcBef>
            </a:pPr>
            <a:r>
              <a:rPr sz="1637" spc="-84" dirty="0">
                <a:latin typeface="Arial MT"/>
                <a:cs typeface="Arial MT"/>
              </a:rPr>
              <a:t>Significant</a:t>
            </a:r>
            <a:r>
              <a:rPr sz="1637" spc="2" dirty="0">
                <a:latin typeface="Arial MT"/>
                <a:cs typeface="Arial MT"/>
              </a:rPr>
              <a:t> </a:t>
            </a:r>
            <a:r>
              <a:rPr sz="1637" spc="-66" dirty="0">
                <a:latin typeface="Arial MT"/>
                <a:cs typeface="Arial MT"/>
              </a:rPr>
              <a:t>improvements</a:t>
            </a:r>
            <a:r>
              <a:rPr sz="1637" spc="2" dirty="0">
                <a:latin typeface="Arial MT"/>
                <a:cs typeface="Arial MT"/>
              </a:rPr>
              <a:t> </a:t>
            </a:r>
            <a:r>
              <a:rPr sz="1637" spc="-100" dirty="0">
                <a:latin typeface="Arial MT"/>
                <a:cs typeface="Arial MT"/>
              </a:rPr>
              <a:t>by</a:t>
            </a:r>
            <a:r>
              <a:rPr sz="1637" spc="2" dirty="0">
                <a:latin typeface="Arial MT"/>
                <a:cs typeface="Arial MT"/>
              </a:rPr>
              <a:t> </a:t>
            </a:r>
            <a:r>
              <a:rPr sz="1637" spc="-39" dirty="0">
                <a:latin typeface="Arial MT"/>
                <a:cs typeface="Arial MT"/>
              </a:rPr>
              <a:t>retrieving</a:t>
            </a:r>
            <a:r>
              <a:rPr sz="1637" spc="2" dirty="0">
                <a:latin typeface="Arial MT"/>
                <a:cs typeface="Arial MT"/>
              </a:rPr>
              <a:t> </a:t>
            </a:r>
            <a:r>
              <a:rPr sz="1637" spc="-18" dirty="0">
                <a:latin typeface="Arial MT"/>
                <a:cs typeface="Arial MT"/>
              </a:rPr>
              <a:t>from</a:t>
            </a:r>
            <a:r>
              <a:rPr sz="1637" spc="2" dirty="0">
                <a:latin typeface="Arial MT"/>
                <a:cs typeface="Arial MT"/>
              </a:rPr>
              <a:t> </a:t>
            </a:r>
            <a:r>
              <a:rPr sz="1637" spc="-89" dirty="0">
                <a:latin typeface="Arial MT"/>
                <a:cs typeface="Arial MT"/>
              </a:rPr>
              <a:t>1.8</a:t>
            </a:r>
            <a:r>
              <a:rPr sz="1637" spc="2" dirty="0">
                <a:latin typeface="Arial MT"/>
                <a:cs typeface="Arial MT"/>
              </a:rPr>
              <a:t> </a:t>
            </a:r>
            <a:r>
              <a:rPr sz="1637" spc="11" dirty="0">
                <a:latin typeface="Arial MT"/>
                <a:cs typeface="Arial MT"/>
              </a:rPr>
              <a:t>trillion</a:t>
            </a:r>
            <a:r>
              <a:rPr sz="1637" spc="2" dirty="0">
                <a:latin typeface="Arial MT"/>
                <a:cs typeface="Arial MT"/>
              </a:rPr>
              <a:t> </a:t>
            </a:r>
            <a:r>
              <a:rPr sz="1637" spc="-64" dirty="0">
                <a:latin typeface="Arial MT"/>
                <a:cs typeface="Arial MT"/>
              </a:rPr>
              <a:t>tokens</a:t>
            </a:r>
            <a:endParaRPr sz="1637">
              <a:latin typeface="Arial MT"/>
              <a:cs typeface="Arial MT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563781" y="885884"/>
            <a:ext cx="2191691" cy="419769"/>
          </a:xfrm>
          <a:prstGeom prst="rect">
            <a:avLst/>
          </a:prstGeom>
        </p:spPr>
        <p:txBody>
          <a:bodyPr vert="horz" wrap="square" lIns="0" tIns="6642" rIns="0" bIns="0" rtlCol="0">
            <a:spAutoFit/>
          </a:bodyPr>
          <a:lstStyle/>
          <a:p>
            <a:pPr marL="5776">
              <a:spcBef>
                <a:spcPts val="52"/>
              </a:spcBef>
            </a:pPr>
            <a:r>
              <a:rPr sz="1342" spc="-52" dirty="0">
                <a:solidFill>
                  <a:srgbClr val="CB297B"/>
                </a:solidFill>
                <a:latin typeface="Arial MT"/>
                <a:cs typeface="Arial MT"/>
              </a:rPr>
              <a:t>Perplexity</a:t>
            </a:r>
            <a:r>
              <a:rPr sz="1342" spc="-16" dirty="0">
                <a:solidFill>
                  <a:srgbClr val="CB297B"/>
                </a:solidFill>
                <a:latin typeface="Arial MT"/>
                <a:cs typeface="Arial MT"/>
              </a:rPr>
              <a:t>:</a:t>
            </a:r>
            <a:r>
              <a:rPr sz="1342" spc="-52" dirty="0">
                <a:solidFill>
                  <a:srgbClr val="CB297B"/>
                </a:solidFill>
                <a:latin typeface="Arial MT"/>
                <a:cs typeface="Arial MT"/>
              </a:rPr>
              <a:t> </a:t>
            </a:r>
            <a:r>
              <a:rPr sz="1342" spc="-75" dirty="0">
                <a:solidFill>
                  <a:srgbClr val="CB297B"/>
                </a:solidFill>
                <a:latin typeface="Arial MT"/>
                <a:cs typeface="Arial MT"/>
              </a:rPr>
              <a:t>Th</a:t>
            </a:r>
            <a:r>
              <a:rPr sz="1342" spc="-45" dirty="0">
                <a:solidFill>
                  <a:srgbClr val="CB297B"/>
                </a:solidFill>
                <a:latin typeface="Arial MT"/>
                <a:cs typeface="Arial MT"/>
              </a:rPr>
              <a:t>e</a:t>
            </a:r>
            <a:r>
              <a:rPr sz="1342" spc="-52" dirty="0">
                <a:solidFill>
                  <a:srgbClr val="CB297B"/>
                </a:solidFill>
                <a:latin typeface="Arial MT"/>
                <a:cs typeface="Arial MT"/>
              </a:rPr>
              <a:t> </a:t>
            </a:r>
            <a:r>
              <a:rPr sz="1342" spc="-45" dirty="0">
                <a:solidFill>
                  <a:srgbClr val="CB297B"/>
                </a:solidFill>
                <a:latin typeface="Arial MT"/>
                <a:cs typeface="Arial MT"/>
              </a:rPr>
              <a:t>lowe</a:t>
            </a:r>
            <a:r>
              <a:rPr sz="1342" spc="-11" dirty="0">
                <a:solidFill>
                  <a:srgbClr val="CB297B"/>
                </a:solidFill>
                <a:latin typeface="Arial MT"/>
                <a:cs typeface="Arial MT"/>
              </a:rPr>
              <a:t>r</a:t>
            </a:r>
            <a:r>
              <a:rPr sz="1342" spc="-52" dirty="0">
                <a:solidFill>
                  <a:srgbClr val="CB297B"/>
                </a:solidFill>
                <a:latin typeface="Arial MT"/>
                <a:cs typeface="Arial MT"/>
              </a:rPr>
              <a:t> </a:t>
            </a:r>
            <a:r>
              <a:rPr sz="1342" spc="-41" dirty="0">
                <a:solidFill>
                  <a:srgbClr val="CB297B"/>
                </a:solidFill>
                <a:latin typeface="Arial MT"/>
                <a:cs typeface="Arial MT"/>
              </a:rPr>
              <a:t>th</a:t>
            </a:r>
            <a:r>
              <a:rPr sz="1342" spc="-18" dirty="0">
                <a:solidFill>
                  <a:srgbClr val="CB297B"/>
                </a:solidFill>
                <a:latin typeface="Arial MT"/>
                <a:cs typeface="Arial MT"/>
              </a:rPr>
              <a:t>e</a:t>
            </a:r>
            <a:r>
              <a:rPr sz="1342" spc="-52" dirty="0">
                <a:solidFill>
                  <a:srgbClr val="CB297B"/>
                </a:solidFill>
                <a:latin typeface="Arial MT"/>
                <a:cs typeface="Arial MT"/>
              </a:rPr>
              <a:t> </a:t>
            </a:r>
            <a:r>
              <a:rPr sz="1342" spc="-34" dirty="0">
                <a:solidFill>
                  <a:srgbClr val="CB297B"/>
                </a:solidFill>
                <a:latin typeface="Arial MT"/>
                <a:cs typeface="Arial MT"/>
              </a:rPr>
              <a:t>better</a:t>
            </a:r>
            <a:endParaRPr sz="1342">
              <a:latin typeface="Arial MT"/>
              <a:cs typeface="Arial MT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7900330" y="1144183"/>
            <a:ext cx="588860" cy="284466"/>
            <a:chOff x="17370266" y="2515790"/>
            <a:chExt cx="1294765" cy="625475"/>
          </a:xfrm>
        </p:grpSpPr>
        <p:sp>
          <p:nvSpPr>
            <p:cNvPr id="10" name="object 10"/>
            <p:cNvSpPr/>
            <p:nvPr/>
          </p:nvSpPr>
          <p:spPr>
            <a:xfrm>
              <a:off x="17734255" y="2526261"/>
              <a:ext cx="855980" cy="565785"/>
            </a:xfrm>
            <a:custGeom>
              <a:avLst/>
              <a:gdLst/>
              <a:ahLst/>
              <a:cxnLst/>
              <a:rect l="l" t="t" r="r" b="b"/>
              <a:pathLst>
                <a:path w="855980" h="565785">
                  <a:moveTo>
                    <a:pt x="0" y="0"/>
                  </a:moveTo>
                  <a:lnTo>
                    <a:pt x="846836" y="559586"/>
                  </a:lnTo>
                  <a:lnTo>
                    <a:pt x="855572" y="565359"/>
                  </a:lnTo>
                </a:path>
              </a:pathLst>
            </a:custGeom>
            <a:ln w="20941">
              <a:solidFill>
                <a:srgbClr val="CB297B"/>
              </a:solidFill>
            </a:ln>
          </p:spPr>
          <p:txBody>
            <a:bodyPr wrap="square" lIns="0" tIns="0" rIns="0" bIns="0" rtlCol="0"/>
            <a:lstStyle/>
            <a:p>
              <a:endParaRPr sz="637"/>
            </a:p>
          </p:txBody>
        </p:sp>
        <p:sp>
          <p:nvSpPr>
            <p:cNvPr id="11" name="object 11"/>
            <p:cNvSpPr/>
            <p:nvPr/>
          </p:nvSpPr>
          <p:spPr>
            <a:xfrm>
              <a:off x="18553382" y="3043915"/>
              <a:ext cx="111760" cy="97790"/>
            </a:xfrm>
            <a:custGeom>
              <a:avLst/>
              <a:gdLst/>
              <a:ahLst/>
              <a:cxnLst/>
              <a:rect l="l" t="t" r="r" b="b"/>
              <a:pathLst>
                <a:path w="111759" h="97789">
                  <a:moveTo>
                    <a:pt x="55422" y="0"/>
                  </a:moveTo>
                  <a:lnTo>
                    <a:pt x="0" y="83864"/>
                  </a:lnTo>
                  <a:lnTo>
                    <a:pt x="111577" y="97349"/>
                  </a:lnTo>
                  <a:lnTo>
                    <a:pt x="55422" y="0"/>
                  </a:lnTo>
                  <a:close/>
                </a:path>
              </a:pathLst>
            </a:custGeom>
            <a:solidFill>
              <a:srgbClr val="CB297B"/>
            </a:solidFill>
          </p:spPr>
          <p:txBody>
            <a:bodyPr wrap="square" lIns="0" tIns="0" rIns="0" bIns="0" rtlCol="0"/>
            <a:lstStyle/>
            <a:p>
              <a:endParaRPr sz="637"/>
            </a:p>
          </p:txBody>
        </p:sp>
        <p:sp>
          <p:nvSpPr>
            <p:cNvPr id="12" name="object 12"/>
            <p:cNvSpPr/>
            <p:nvPr/>
          </p:nvSpPr>
          <p:spPr>
            <a:xfrm>
              <a:off x="17416130" y="2526261"/>
              <a:ext cx="318135" cy="537845"/>
            </a:xfrm>
            <a:custGeom>
              <a:avLst/>
              <a:gdLst/>
              <a:ahLst/>
              <a:cxnLst/>
              <a:rect l="l" t="t" r="r" b="b"/>
              <a:pathLst>
                <a:path w="318134" h="537844">
                  <a:moveTo>
                    <a:pt x="318125" y="0"/>
                  </a:moveTo>
                  <a:lnTo>
                    <a:pt x="5333" y="528499"/>
                  </a:lnTo>
                  <a:lnTo>
                    <a:pt x="0" y="537509"/>
                  </a:lnTo>
                </a:path>
              </a:pathLst>
            </a:custGeom>
            <a:ln w="20941">
              <a:solidFill>
                <a:srgbClr val="CB297B"/>
              </a:solidFill>
            </a:ln>
          </p:spPr>
          <p:txBody>
            <a:bodyPr wrap="square" lIns="0" tIns="0" rIns="0" bIns="0" rtlCol="0"/>
            <a:lstStyle/>
            <a:p>
              <a:endParaRPr sz="637"/>
            </a:p>
          </p:txBody>
        </p:sp>
        <p:sp>
          <p:nvSpPr>
            <p:cNvPr id="13" name="object 13"/>
            <p:cNvSpPr/>
            <p:nvPr/>
          </p:nvSpPr>
          <p:spPr>
            <a:xfrm>
              <a:off x="17370266" y="3029161"/>
              <a:ext cx="94615" cy="112395"/>
            </a:xfrm>
            <a:custGeom>
              <a:avLst/>
              <a:gdLst/>
              <a:ahLst/>
              <a:cxnLst/>
              <a:rect l="l" t="t" r="r" b="b"/>
              <a:pathLst>
                <a:path w="94615" h="112394">
                  <a:moveTo>
                    <a:pt x="7947" y="0"/>
                  </a:moveTo>
                  <a:lnTo>
                    <a:pt x="0" y="112104"/>
                  </a:lnTo>
                  <a:lnTo>
                    <a:pt x="94457" y="51198"/>
                  </a:lnTo>
                  <a:lnTo>
                    <a:pt x="7947" y="0"/>
                  </a:lnTo>
                  <a:close/>
                </a:path>
              </a:pathLst>
            </a:custGeom>
            <a:solidFill>
              <a:srgbClr val="CB297B"/>
            </a:solidFill>
          </p:spPr>
          <p:txBody>
            <a:bodyPr wrap="square" lIns="0" tIns="0" rIns="0" bIns="0" rtlCol="0"/>
            <a:lstStyle/>
            <a:p>
              <a:endParaRPr sz="637"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8703955" y="4820969"/>
            <a:ext cx="128227" cy="128976"/>
          </a:xfrm>
          <a:prstGeom prst="rect">
            <a:avLst/>
          </a:prstGeom>
        </p:spPr>
        <p:txBody>
          <a:bodyPr vert="horz" wrap="square" lIns="0" tIns="2888" rIns="0" bIns="0" rtlCol="0">
            <a:spAutoFit/>
          </a:bodyPr>
          <a:lstStyle/>
          <a:p>
            <a:pPr marL="5776">
              <a:spcBef>
                <a:spcPts val="23"/>
              </a:spcBef>
            </a:pPr>
            <a:r>
              <a:rPr sz="819" spc="2" dirty="0">
                <a:latin typeface="Arial MT"/>
                <a:cs typeface="Arial MT"/>
              </a:rPr>
              <a:t>42</a:t>
            </a:r>
            <a:endParaRPr sz="819">
              <a:latin typeface="Arial MT"/>
              <a:cs typeface="Arial MT"/>
            </a:endParaRPr>
          </a:p>
        </p:txBody>
      </p:sp>
      <p:sp>
        <p:nvSpPr>
          <p:cNvPr id="17" name="Title 16">
            <a:extLst>
              <a:ext uri="{FF2B5EF4-FFF2-40B4-BE49-F238E27FC236}">
                <a16:creationId xmlns:a16="http://schemas.microsoft.com/office/drawing/2014/main" id="{CCB9EC4E-A066-FA8A-9D48-D81021AB80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 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42A905-DB6F-3B66-7391-CD7C7F0388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919" y="107119"/>
            <a:ext cx="8692377" cy="857542"/>
          </a:xfrm>
        </p:spPr>
        <p:txBody>
          <a:bodyPr/>
          <a:lstStyle/>
          <a:p>
            <a:r>
              <a:rPr lang="en-US" dirty="0"/>
              <a:t>Retrieval-Augmented LM</a:t>
            </a:r>
          </a:p>
        </p:txBody>
      </p:sp>
      <p:sp>
        <p:nvSpPr>
          <p:cNvPr id="4" name="object 3">
            <a:extLst>
              <a:ext uri="{FF2B5EF4-FFF2-40B4-BE49-F238E27FC236}">
                <a16:creationId xmlns:a16="http://schemas.microsoft.com/office/drawing/2014/main" id="{F31B05C5-86D9-8C85-7CB8-4B9530E1CBDA}"/>
              </a:ext>
            </a:extLst>
          </p:cNvPr>
          <p:cNvSpPr txBox="1"/>
          <p:nvPr/>
        </p:nvSpPr>
        <p:spPr>
          <a:xfrm>
            <a:off x="1058138" y="1830388"/>
            <a:ext cx="1144962" cy="914659"/>
          </a:xfrm>
          <a:prstGeom prst="rect">
            <a:avLst/>
          </a:prstGeom>
        </p:spPr>
        <p:txBody>
          <a:bodyPr vert="horz" wrap="square" lIns="0" tIns="55738" rIns="0" bIns="0" rtlCol="0">
            <a:spAutoFit/>
          </a:bodyPr>
          <a:lstStyle/>
          <a:p>
            <a:pPr marL="141511" indent="-136024">
              <a:spcBef>
                <a:spcPts val="439"/>
              </a:spcBef>
              <a:buChar char="-"/>
              <a:tabLst>
                <a:tab pos="141800" algn="l"/>
              </a:tabLst>
            </a:pPr>
            <a:r>
              <a:rPr sz="1637" b="1" spc="-20" dirty="0">
                <a:latin typeface="Arial MT"/>
                <a:cs typeface="Arial MT"/>
              </a:rPr>
              <a:t>Chunks</a:t>
            </a:r>
            <a:endParaRPr sz="1637" b="1" dirty="0">
              <a:latin typeface="Arial MT"/>
              <a:cs typeface="Arial MT"/>
            </a:endParaRPr>
          </a:p>
          <a:p>
            <a:pPr marL="141511" indent="-136024">
              <a:spcBef>
                <a:spcPts val="398"/>
              </a:spcBef>
              <a:buChar char="-"/>
              <a:tabLst>
                <a:tab pos="141800" algn="l"/>
              </a:tabLst>
            </a:pPr>
            <a:r>
              <a:rPr sz="1637" spc="-61" dirty="0">
                <a:latin typeface="Arial MT"/>
                <a:cs typeface="Arial MT"/>
              </a:rPr>
              <a:t>Tokens</a:t>
            </a:r>
            <a:endParaRPr sz="1637" dirty="0">
              <a:latin typeface="Arial MT"/>
              <a:cs typeface="Arial MT"/>
            </a:endParaRPr>
          </a:p>
          <a:p>
            <a:pPr marL="141511" indent="-136024">
              <a:spcBef>
                <a:spcPts val="398"/>
              </a:spcBef>
              <a:buChar char="-"/>
              <a:tabLst>
                <a:tab pos="141800" algn="l"/>
              </a:tabLst>
            </a:pPr>
            <a:r>
              <a:rPr sz="1637" spc="-25" dirty="0">
                <a:latin typeface="Arial MT"/>
                <a:cs typeface="Arial MT"/>
              </a:rPr>
              <a:t>Others</a:t>
            </a:r>
            <a:endParaRPr sz="1637" dirty="0">
              <a:latin typeface="Arial MT"/>
              <a:cs typeface="Arial MT"/>
            </a:endParaRPr>
          </a:p>
        </p:txBody>
      </p:sp>
      <p:sp>
        <p:nvSpPr>
          <p:cNvPr id="5" name="object 4">
            <a:extLst>
              <a:ext uri="{FF2B5EF4-FFF2-40B4-BE49-F238E27FC236}">
                <a16:creationId xmlns:a16="http://schemas.microsoft.com/office/drawing/2014/main" id="{02A9FB9E-B73F-B1C7-B232-1EAF8D506FD5}"/>
              </a:ext>
            </a:extLst>
          </p:cNvPr>
          <p:cNvSpPr txBox="1"/>
          <p:nvPr/>
        </p:nvSpPr>
        <p:spPr>
          <a:xfrm>
            <a:off x="767588" y="1406904"/>
            <a:ext cx="1637776" cy="259219"/>
          </a:xfrm>
          <a:prstGeom prst="rect">
            <a:avLst/>
          </a:prstGeom>
        </p:spPr>
        <p:txBody>
          <a:bodyPr vert="horz" wrap="square" lIns="0" tIns="7220" rIns="0" bIns="0" rtlCol="0">
            <a:spAutoFit/>
          </a:bodyPr>
          <a:lstStyle/>
          <a:p>
            <a:pPr marL="5776">
              <a:spcBef>
                <a:spcPts val="57"/>
              </a:spcBef>
            </a:pPr>
            <a:r>
              <a:rPr sz="1637" b="1" spc="14" dirty="0">
                <a:solidFill>
                  <a:srgbClr val="FF9300"/>
                </a:solidFill>
              </a:rPr>
              <a:t>What</a:t>
            </a:r>
            <a:r>
              <a:rPr sz="1637" b="1" spc="-14" dirty="0">
                <a:solidFill>
                  <a:srgbClr val="FF9300"/>
                </a:solidFill>
              </a:rPr>
              <a:t> </a:t>
            </a:r>
            <a:r>
              <a:rPr sz="1637" spc="50" dirty="0">
                <a:latin typeface="Arial MT"/>
                <a:cs typeface="Arial MT"/>
              </a:rPr>
              <a:t>to</a:t>
            </a:r>
            <a:r>
              <a:rPr sz="1637" spc="-14" dirty="0">
                <a:latin typeface="Arial MT"/>
                <a:cs typeface="Arial MT"/>
              </a:rPr>
              <a:t> </a:t>
            </a:r>
            <a:r>
              <a:rPr sz="1637" spc="-2" dirty="0">
                <a:latin typeface="Arial MT"/>
                <a:cs typeface="Arial MT"/>
              </a:rPr>
              <a:t>retrieve?</a:t>
            </a:r>
            <a:endParaRPr sz="1637">
              <a:latin typeface="Arial MT"/>
              <a:cs typeface="Arial MT"/>
            </a:endParaRPr>
          </a:p>
        </p:txBody>
      </p:sp>
      <p:sp>
        <p:nvSpPr>
          <p:cNvPr id="6" name="object 5">
            <a:extLst>
              <a:ext uri="{FF2B5EF4-FFF2-40B4-BE49-F238E27FC236}">
                <a16:creationId xmlns:a16="http://schemas.microsoft.com/office/drawing/2014/main" id="{52607D50-FC10-FAB3-6464-335DA6FF0650}"/>
              </a:ext>
            </a:extLst>
          </p:cNvPr>
          <p:cNvSpPr txBox="1"/>
          <p:nvPr/>
        </p:nvSpPr>
        <p:spPr>
          <a:xfrm>
            <a:off x="3224471" y="1406904"/>
            <a:ext cx="2014080" cy="259219"/>
          </a:xfrm>
          <a:prstGeom prst="rect">
            <a:avLst/>
          </a:prstGeom>
        </p:spPr>
        <p:txBody>
          <a:bodyPr vert="horz" wrap="square" lIns="0" tIns="7220" rIns="0" bIns="0" rtlCol="0">
            <a:spAutoFit/>
          </a:bodyPr>
          <a:lstStyle/>
          <a:p>
            <a:pPr marL="5776">
              <a:spcBef>
                <a:spcPts val="57"/>
              </a:spcBef>
            </a:pPr>
            <a:r>
              <a:rPr sz="1637" b="1" spc="39" dirty="0">
                <a:solidFill>
                  <a:srgbClr val="FF9300"/>
                </a:solidFill>
              </a:rPr>
              <a:t>How</a:t>
            </a:r>
            <a:r>
              <a:rPr sz="1637" b="1" spc="-9" dirty="0">
                <a:solidFill>
                  <a:srgbClr val="FF9300"/>
                </a:solidFill>
              </a:rPr>
              <a:t> </a:t>
            </a:r>
            <a:r>
              <a:rPr sz="1637" spc="50" dirty="0">
                <a:latin typeface="Arial MT"/>
                <a:cs typeface="Arial MT"/>
              </a:rPr>
              <a:t>to</a:t>
            </a:r>
            <a:r>
              <a:rPr sz="1637" spc="-9" dirty="0">
                <a:latin typeface="Arial MT"/>
                <a:cs typeface="Arial MT"/>
              </a:rPr>
              <a:t> </a:t>
            </a:r>
            <a:r>
              <a:rPr sz="1637" spc="-5" dirty="0">
                <a:latin typeface="Arial MT"/>
                <a:cs typeface="Arial MT"/>
              </a:rPr>
              <a:t>use</a:t>
            </a:r>
            <a:r>
              <a:rPr sz="1637" spc="-7" dirty="0">
                <a:latin typeface="Arial MT"/>
                <a:cs typeface="Arial MT"/>
              </a:rPr>
              <a:t> </a:t>
            </a:r>
            <a:r>
              <a:rPr sz="1637" spc="-2" dirty="0">
                <a:latin typeface="Arial MT"/>
                <a:cs typeface="Arial MT"/>
              </a:rPr>
              <a:t>retrieval?</a:t>
            </a:r>
            <a:endParaRPr sz="1637">
              <a:latin typeface="Arial MT"/>
              <a:cs typeface="Arial MT"/>
            </a:endParaRPr>
          </a:p>
        </p:txBody>
      </p:sp>
      <p:sp>
        <p:nvSpPr>
          <p:cNvPr id="7" name="object 6">
            <a:extLst>
              <a:ext uri="{FF2B5EF4-FFF2-40B4-BE49-F238E27FC236}">
                <a16:creationId xmlns:a16="http://schemas.microsoft.com/office/drawing/2014/main" id="{2AA80776-FFC3-1F23-177F-3D6185A20BFB}"/>
              </a:ext>
            </a:extLst>
          </p:cNvPr>
          <p:cNvSpPr txBox="1"/>
          <p:nvPr/>
        </p:nvSpPr>
        <p:spPr>
          <a:xfrm>
            <a:off x="6223215" y="1406904"/>
            <a:ext cx="1688316" cy="259219"/>
          </a:xfrm>
          <a:prstGeom prst="rect">
            <a:avLst/>
          </a:prstGeom>
        </p:spPr>
        <p:txBody>
          <a:bodyPr vert="horz" wrap="square" lIns="0" tIns="7220" rIns="0" bIns="0" rtlCol="0">
            <a:spAutoFit/>
          </a:bodyPr>
          <a:lstStyle/>
          <a:p>
            <a:pPr marL="5776">
              <a:spcBef>
                <a:spcPts val="57"/>
              </a:spcBef>
            </a:pPr>
            <a:r>
              <a:rPr sz="1637" b="1" dirty="0">
                <a:solidFill>
                  <a:srgbClr val="FF9300"/>
                </a:solidFill>
              </a:rPr>
              <a:t>When</a:t>
            </a:r>
            <a:r>
              <a:rPr sz="1637" b="1" spc="-16" dirty="0">
                <a:solidFill>
                  <a:srgbClr val="FF9300"/>
                </a:solidFill>
              </a:rPr>
              <a:t> </a:t>
            </a:r>
            <a:r>
              <a:rPr sz="1637" spc="50" dirty="0">
                <a:latin typeface="Arial MT"/>
                <a:cs typeface="Arial MT"/>
              </a:rPr>
              <a:t>to</a:t>
            </a:r>
            <a:r>
              <a:rPr sz="1637" spc="-14" dirty="0">
                <a:latin typeface="Arial MT"/>
                <a:cs typeface="Arial MT"/>
              </a:rPr>
              <a:t> </a:t>
            </a:r>
            <a:r>
              <a:rPr sz="1637" spc="-2" dirty="0">
                <a:latin typeface="Arial MT"/>
                <a:cs typeface="Arial MT"/>
              </a:rPr>
              <a:t>retrieve?</a:t>
            </a:r>
            <a:endParaRPr sz="1637">
              <a:latin typeface="Arial MT"/>
              <a:cs typeface="Arial MT"/>
            </a:endParaRPr>
          </a:p>
        </p:txBody>
      </p:sp>
      <p:sp>
        <p:nvSpPr>
          <p:cNvPr id="8" name="object 7">
            <a:extLst>
              <a:ext uri="{FF2B5EF4-FFF2-40B4-BE49-F238E27FC236}">
                <a16:creationId xmlns:a16="http://schemas.microsoft.com/office/drawing/2014/main" id="{6B37F5CD-263F-97CD-8E06-9737B7A7A6C5}"/>
              </a:ext>
            </a:extLst>
          </p:cNvPr>
          <p:cNvSpPr txBox="1"/>
          <p:nvPr/>
        </p:nvSpPr>
        <p:spPr>
          <a:xfrm>
            <a:off x="3214120" y="1830388"/>
            <a:ext cx="2197852" cy="914659"/>
          </a:xfrm>
          <a:prstGeom prst="rect">
            <a:avLst/>
          </a:prstGeom>
        </p:spPr>
        <p:txBody>
          <a:bodyPr vert="horz" wrap="square" lIns="0" tIns="55738" rIns="0" bIns="0" rtlCol="0">
            <a:spAutoFit/>
          </a:bodyPr>
          <a:lstStyle/>
          <a:p>
            <a:pPr marL="141511" indent="-136024">
              <a:spcBef>
                <a:spcPts val="439"/>
              </a:spcBef>
              <a:buChar char="-"/>
              <a:tabLst>
                <a:tab pos="141800" algn="l"/>
              </a:tabLst>
            </a:pPr>
            <a:r>
              <a:rPr sz="1637" spc="-14" dirty="0">
                <a:latin typeface="Arial MT"/>
                <a:cs typeface="Arial MT"/>
              </a:rPr>
              <a:t>Input</a:t>
            </a:r>
            <a:r>
              <a:rPr sz="1637" spc="-18" dirty="0">
                <a:latin typeface="Arial MT"/>
                <a:cs typeface="Arial MT"/>
              </a:rPr>
              <a:t> </a:t>
            </a:r>
            <a:r>
              <a:rPr sz="1637" spc="-50" dirty="0">
                <a:latin typeface="Arial MT"/>
                <a:cs typeface="Arial MT"/>
              </a:rPr>
              <a:t>layer</a:t>
            </a:r>
            <a:endParaRPr sz="1637" dirty="0">
              <a:latin typeface="Arial MT"/>
              <a:cs typeface="Arial MT"/>
            </a:endParaRPr>
          </a:p>
          <a:p>
            <a:pPr marL="141511" indent="-136024">
              <a:spcBef>
                <a:spcPts val="398"/>
              </a:spcBef>
              <a:buChar char="-"/>
              <a:tabLst>
                <a:tab pos="141800" algn="l"/>
              </a:tabLst>
            </a:pPr>
            <a:r>
              <a:rPr sz="1637" b="1" spc="-27" dirty="0">
                <a:latin typeface="Arial MT"/>
                <a:cs typeface="Arial MT"/>
              </a:rPr>
              <a:t>Intermediate</a:t>
            </a:r>
            <a:r>
              <a:rPr sz="1637" b="1" spc="-16" dirty="0">
                <a:latin typeface="Arial MT"/>
                <a:cs typeface="Arial MT"/>
              </a:rPr>
              <a:t> </a:t>
            </a:r>
            <a:r>
              <a:rPr sz="1637" b="1" spc="-45" dirty="0">
                <a:latin typeface="Arial MT"/>
                <a:cs typeface="Arial MT"/>
              </a:rPr>
              <a:t>layers</a:t>
            </a:r>
            <a:endParaRPr sz="1637" b="1" dirty="0">
              <a:latin typeface="Arial MT"/>
              <a:cs typeface="Arial MT"/>
            </a:endParaRPr>
          </a:p>
          <a:p>
            <a:pPr marL="141511" indent="-136024">
              <a:spcBef>
                <a:spcPts val="398"/>
              </a:spcBef>
              <a:buChar char="-"/>
              <a:tabLst>
                <a:tab pos="141800" algn="l"/>
              </a:tabLst>
            </a:pPr>
            <a:r>
              <a:rPr sz="1637" dirty="0">
                <a:latin typeface="Arial MT"/>
                <a:cs typeface="Arial MT"/>
              </a:rPr>
              <a:t>Output</a:t>
            </a:r>
            <a:r>
              <a:rPr sz="1637" spc="-16" dirty="0">
                <a:latin typeface="Arial MT"/>
                <a:cs typeface="Arial MT"/>
              </a:rPr>
              <a:t> </a:t>
            </a:r>
            <a:r>
              <a:rPr sz="1637" spc="-50" dirty="0">
                <a:latin typeface="Arial MT"/>
                <a:cs typeface="Arial MT"/>
              </a:rPr>
              <a:t>layer</a:t>
            </a:r>
            <a:endParaRPr sz="1637" dirty="0">
              <a:latin typeface="Arial MT"/>
              <a:cs typeface="Arial MT"/>
            </a:endParaRPr>
          </a:p>
        </p:txBody>
      </p:sp>
      <p:sp>
        <p:nvSpPr>
          <p:cNvPr id="9" name="object 8">
            <a:extLst>
              <a:ext uri="{FF2B5EF4-FFF2-40B4-BE49-F238E27FC236}">
                <a16:creationId xmlns:a16="http://schemas.microsoft.com/office/drawing/2014/main" id="{5A2A6275-D991-4F79-33D3-1D06EDC8D8EE}"/>
              </a:ext>
            </a:extLst>
          </p:cNvPr>
          <p:cNvSpPr txBox="1"/>
          <p:nvPr/>
        </p:nvSpPr>
        <p:spPr>
          <a:xfrm>
            <a:off x="6068540" y="1830388"/>
            <a:ext cx="2469404" cy="914659"/>
          </a:xfrm>
          <a:prstGeom prst="rect">
            <a:avLst/>
          </a:prstGeom>
        </p:spPr>
        <p:txBody>
          <a:bodyPr vert="horz" wrap="square" lIns="0" tIns="55738" rIns="0" bIns="0" rtlCol="0">
            <a:spAutoFit/>
          </a:bodyPr>
          <a:lstStyle/>
          <a:p>
            <a:pPr marL="141511" indent="-136024">
              <a:spcBef>
                <a:spcPts val="439"/>
              </a:spcBef>
              <a:buChar char="-"/>
              <a:tabLst>
                <a:tab pos="141800" algn="l"/>
              </a:tabLst>
            </a:pPr>
            <a:r>
              <a:rPr sz="1637" spc="-25" dirty="0">
                <a:latin typeface="Arial MT"/>
                <a:cs typeface="Arial MT"/>
              </a:rPr>
              <a:t>Once</a:t>
            </a:r>
            <a:endParaRPr sz="1637" dirty="0">
              <a:latin typeface="Arial MT"/>
              <a:cs typeface="Arial MT"/>
            </a:endParaRPr>
          </a:p>
          <a:p>
            <a:pPr marL="141511" indent="-136024">
              <a:spcBef>
                <a:spcPts val="398"/>
              </a:spcBef>
              <a:buChar char="-"/>
              <a:tabLst>
                <a:tab pos="141800" algn="l"/>
              </a:tabLst>
            </a:pPr>
            <a:r>
              <a:rPr sz="1637" b="1" spc="-61" dirty="0">
                <a:latin typeface="Arial MT"/>
                <a:cs typeface="Arial MT"/>
              </a:rPr>
              <a:t>Every</a:t>
            </a:r>
            <a:r>
              <a:rPr sz="1637" b="1" spc="-7" dirty="0">
                <a:latin typeface="Arial MT"/>
                <a:cs typeface="Arial MT"/>
              </a:rPr>
              <a:t> </a:t>
            </a:r>
            <a:r>
              <a:rPr sz="1637" b="1" i="1" spc="-25" dirty="0"/>
              <a:t>n</a:t>
            </a:r>
            <a:r>
              <a:rPr sz="1637" b="1" i="1" spc="-7" dirty="0"/>
              <a:t> </a:t>
            </a:r>
            <a:r>
              <a:rPr sz="1637" b="1" spc="-11" dirty="0">
                <a:latin typeface="Arial MT"/>
                <a:cs typeface="Arial MT"/>
              </a:rPr>
              <a:t>tokens</a:t>
            </a:r>
            <a:r>
              <a:rPr sz="1637" b="1" spc="-5" dirty="0">
                <a:latin typeface="Arial MT"/>
                <a:cs typeface="Arial MT"/>
              </a:rPr>
              <a:t> </a:t>
            </a:r>
            <a:r>
              <a:rPr sz="1637" b="1" spc="-57" dirty="0">
                <a:latin typeface="Arial MT"/>
                <a:cs typeface="Arial MT"/>
              </a:rPr>
              <a:t>(</a:t>
            </a:r>
            <a:r>
              <a:rPr sz="1637" b="1" i="1" spc="-57" dirty="0"/>
              <a:t>n</a:t>
            </a:r>
            <a:r>
              <a:rPr sz="1637" b="1" spc="-57" dirty="0">
                <a:latin typeface="Arial MT"/>
                <a:cs typeface="Arial MT"/>
              </a:rPr>
              <a:t>&gt;1)</a:t>
            </a:r>
            <a:endParaRPr sz="1637" b="1" dirty="0">
              <a:latin typeface="Arial MT"/>
              <a:cs typeface="Arial MT"/>
            </a:endParaRPr>
          </a:p>
          <a:p>
            <a:pPr marL="141511" indent="-136024">
              <a:spcBef>
                <a:spcPts val="398"/>
              </a:spcBef>
              <a:buChar char="-"/>
              <a:tabLst>
                <a:tab pos="141800" algn="l"/>
              </a:tabLst>
            </a:pPr>
            <a:r>
              <a:rPr sz="1637" spc="-61" dirty="0">
                <a:latin typeface="Arial MT"/>
                <a:cs typeface="Arial MT"/>
              </a:rPr>
              <a:t>Every</a:t>
            </a:r>
            <a:r>
              <a:rPr sz="1637" spc="-16" dirty="0">
                <a:latin typeface="Arial MT"/>
                <a:cs typeface="Arial MT"/>
              </a:rPr>
              <a:t> </a:t>
            </a:r>
            <a:r>
              <a:rPr sz="1637" spc="-7" dirty="0">
                <a:latin typeface="Arial MT"/>
                <a:cs typeface="Arial MT"/>
              </a:rPr>
              <a:t>token</a:t>
            </a:r>
            <a:endParaRPr sz="1637" dirty="0">
              <a:latin typeface="Arial MT"/>
              <a:cs typeface="Arial MT"/>
            </a:endParaRPr>
          </a:p>
        </p:txBody>
      </p:sp>
      <p:sp>
        <p:nvSpPr>
          <p:cNvPr id="3" name="Google Shape;138;g1501cc781cf_0_0">
            <a:extLst>
              <a:ext uri="{FF2B5EF4-FFF2-40B4-BE49-F238E27FC236}">
                <a16:creationId xmlns:a16="http://schemas.microsoft.com/office/drawing/2014/main" id="{D6AC2EDB-5752-388A-C591-304E2057D371}"/>
              </a:ext>
            </a:extLst>
          </p:cNvPr>
          <p:cNvSpPr txBox="1"/>
          <p:nvPr/>
        </p:nvSpPr>
        <p:spPr>
          <a:xfrm>
            <a:off x="2903308" y="4893119"/>
            <a:ext cx="3498234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[</a:t>
            </a: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Slides: </a:t>
            </a:r>
            <a:r>
              <a:rPr lang="en-US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Akari</a:t>
            </a: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 </a:t>
            </a:r>
            <a:r>
              <a:rPr lang="en-US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Asai</a:t>
            </a: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, </a:t>
            </a:r>
            <a:r>
              <a:rPr lang="en-US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Sewon</a:t>
            </a: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 Min, </a:t>
            </a:r>
            <a:r>
              <a:rPr lang="en-US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Zexuan</a:t>
            </a: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 Zhong, </a:t>
            </a:r>
            <a:r>
              <a:rPr lang="en-US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Danqi</a:t>
            </a: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 Chen</a:t>
            </a:r>
            <a:r>
              <a:rPr lang="en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]</a:t>
            </a:r>
            <a:endParaRPr sz="900" dirty="0">
              <a:solidFill>
                <a:schemeClr val="tx1">
                  <a:lumMod val="65000"/>
                  <a:lumOff val="35000"/>
                </a:schemeClr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6812540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C8604F4-C856-657D-CD64-B182A756E07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algn="ctr"/>
            <a:r>
              <a:rPr lang="en-US" sz="3600" dirty="0"/>
              <a:t>Revisiting </a:t>
            </a:r>
            <a:br>
              <a:rPr lang="en-US" sz="3600" dirty="0"/>
            </a:br>
            <a:r>
              <a:rPr lang="en-US" sz="6000" dirty="0"/>
              <a:t>Encoding Positional Information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A692B9-35D9-AC51-4740-5E58DA63996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070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flip dir="r"/>
      </p:transition>
    </mc:Choice>
    <mc:Fallback xmlns="">
      <p:transition spd="slow">
        <p:fade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202A4EF-A443-944C-300D-5D6149F0B8E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4000" dirty="0"/>
              <a:t>How do you train </a:t>
            </a:r>
            <a:br>
              <a:rPr lang="en-US" sz="4000" dirty="0"/>
            </a:br>
            <a:r>
              <a:rPr lang="en-US" sz="4000" dirty="0"/>
              <a:t>these models? </a:t>
            </a:r>
          </a:p>
        </p:txBody>
      </p:sp>
    </p:spTree>
    <p:extLst>
      <p:ext uri="{BB962C8B-B14F-4D97-AF65-F5344CB8AC3E}">
        <p14:creationId xmlns:p14="http://schemas.microsoft.com/office/powerpoint/2010/main" val="92336839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D3F48B-8560-C2A7-DD13-AD30B81D46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End-to-end Training 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536D9812-7E71-2046-72A7-38E94A83CD5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/>
          </a:bodyPr>
          <a:lstStyle/>
          <a:p>
            <a:r>
              <a:rPr lang="en-US" dirty="0"/>
              <a:t>There are various ideas in the literature for how to train these models efficiently and in an end-to-end fashion. </a:t>
            </a:r>
          </a:p>
        </p:txBody>
      </p:sp>
      <p:pic>
        <p:nvPicPr>
          <p:cNvPr id="7" name="Picture 6" descr="Diagram, text&#10;&#10;Description automatically generated">
            <a:extLst>
              <a:ext uri="{FF2B5EF4-FFF2-40B4-BE49-F238E27FC236}">
                <a16:creationId xmlns:a16="http://schemas.microsoft.com/office/drawing/2014/main" id="{6F2873E6-4CCF-DD59-C0D5-CA7586FAAA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4100" y="2146571"/>
            <a:ext cx="7035800" cy="2095500"/>
          </a:xfrm>
          <a:prstGeom prst="rect">
            <a:avLst/>
          </a:prstGeom>
        </p:spPr>
      </p:pic>
      <p:pic>
        <p:nvPicPr>
          <p:cNvPr id="13" name="Picture 12" descr="A picture containing text, clipart, sign&#10;&#10;Description automatically generated">
            <a:extLst>
              <a:ext uri="{FF2B5EF4-FFF2-40B4-BE49-F238E27FC236}">
                <a16:creationId xmlns:a16="http://schemas.microsoft.com/office/drawing/2014/main" id="{AA81FD69-810B-A224-8203-F31AD84E4A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5958" y="2146571"/>
            <a:ext cx="2165121" cy="304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908879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pc="215" dirty="0"/>
              <a:t>M</a:t>
            </a:r>
            <a:r>
              <a:rPr spc="10" dirty="0"/>
              <a:t>ain</a:t>
            </a:r>
            <a:r>
              <a:rPr spc="-200" dirty="0"/>
              <a:t> </a:t>
            </a:r>
            <a:r>
              <a:rPr spc="55" dirty="0"/>
              <a:t>t</a:t>
            </a:r>
            <a:r>
              <a:rPr spc="25" dirty="0"/>
              <a:t>a</a:t>
            </a:r>
            <a:r>
              <a:rPr spc="-15" dirty="0"/>
              <a:t>k</a:t>
            </a:r>
            <a:r>
              <a:rPr spc="110" dirty="0"/>
              <a:t>e</a:t>
            </a:r>
            <a:r>
              <a:rPr dirty="0"/>
              <a:t>a</a:t>
            </a:r>
            <a:r>
              <a:rPr spc="75" dirty="0"/>
              <a:t>w</a:t>
            </a:r>
            <a:r>
              <a:rPr dirty="0"/>
              <a:t>a</a:t>
            </a:r>
            <a:r>
              <a:rPr spc="45" dirty="0"/>
              <a:t>y</a:t>
            </a:r>
            <a:r>
              <a:rPr spc="75" dirty="0"/>
              <a:t>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5B08E9B-914C-A76A-BEFD-DD9EBCD9D20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fontScale="92500" lnSpcReduction="20000"/>
          </a:bodyPr>
          <a:lstStyle/>
          <a:p>
            <a:pPr marL="379095" indent="-367030">
              <a:lnSpc>
                <a:spcPct val="100000"/>
              </a:lnSpc>
              <a:spcBef>
                <a:spcPts val="100"/>
              </a:spcBef>
              <a:buFont typeface="Arial MT"/>
              <a:buChar char="●"/>
              <a:tabLst>
                <a:tab pos="379095" algn="l"/>
                <a:tab pos="379730" algn="l"/>
              </a:tabLst>
            </a:pPr>
            <a:r>
              <a:rPr lang="en-US" sz="2400" dirty="0"/>
              <a:t>How do we enable LMs to utilize external knowledge? </a:t>
            </a:r>
          </a:p>
          <a:p>
            <a:pPr marL="836295" lvl="1" indent="-367030">
              <a:lnSpc>
                <a:spcPct val="100000"/>
              </a:lnSpc>
              <a:spcBef>
                <a:spcPts val="100"/>
              </a:spcBef>
              <a:buFont typeface="Arial MT"/>
              <a:buChar char="●"/>
              <a:tabLst>
                <a:tab pos="379095" algn="l"/>
                <a:tab pos="379730" algn="l"/>
              </a:tabLst>
            </a:pPr>
            <a:r>
              <a:rPr lang="en-US" sz="1800" dirty="0"/>
              <a:t>Retrieval-augmented language models  </a:t>
            </a:r>
          </a:p>
          <a:p>
            <a:pPr marL="12065" indent="0">
              <a:lnSpc>
                <a:spcPct val="100000"/>
              </a:lnSpc>
              <a:spcBef>
                <a:spcPts val="100"/>
              </a:spcBef>
              <a:buNone/>
              <a:tabLst>
                <a:tab pos="379095" algn="l"/>
                <a:tab pos="379730" algn="l"/>
              </a:tabLst>
            </a:pPr>
            <a:r>
              <a:rPr lang="en-US" sz="2400" dirty="0"/>
              <a:t> </a:t>
            </a:r>
          </a:p>
          <a:p>
            <a:pPr marL="379095" indent="-367030">
              <a:lnSpc>
                <a:spcPct val="100000"/>
              </a:lnSpc>
              <a:spcBef>
                <a:spcPts val="100"/>
              </a:spcBef>
              <a:buFont typeface="Arial MT"/>
              <a:buChar char="●"/>
              <a:tabLst>
                <a:tab pos="379095" algn="l"/>
                <a:tab pos="379730" algn="l"/>
              </a:tabLst>
            </a:pPr>
            <a:r>
              <a:rPr lang="en-US" sz="2400" dirty="0"/>
              <a:t>A retriever is a function, </a:t>
            </a:r>
            <a:r>
              <a:rPr lang="en-US" sz="2400" dirty="0">
                <a:solidFill>
                  <a:srgbClr val="C00000"/>
                </a:solidFill>
              </a:rPr>
              <a:t>f(input, memory) → score</a:t>
            </a:r>
          </a:p>
          <a:p>
            <a:pPr marL="379095" indent="-367030">
              <a:lnSpc>
                <a:spcPct val="100000"/>
              </a:lnSpc>
              <a:spcBef>
                <a:spcPts val="100"/>
              </a:spcBef>
              <a:buFont typeface="Arial MT"/>
              <a:buChar char="●"/>
              <a:tabLst>
                <a:tab pos="379095" algn="l"/>
                <a:tab pos="379730" algn="l"/>
              </a:tabLst>
            </a:pPr>
            <a:endParaRPr lang="en-US" sz="2400" dirty="0">
              <a:solidFill>
                <a:srgbClr val="C00000"/>
              </a:solidFill>
            </a:endParaRPr>
          </a:p>
          <a:p>
            <a:pPr marL="379095" indent="-367030">
              <a:lnSpc>
                <a:spcPct val="100000"/>
              </a:lnSpc>
              <a:spcBef>
                <a:spcPts val="100"/>
              </a:spcBef>
              <a:buFont typeface="Arial MT"/>
              <a:buChar char="●"/>
              <a:tabLst>
                <a:tab pos="379095" algn="l"/>
                <a:tab pos="379730" algn="l"/>
              </a:tabLst>
            </a:pPr>
            <a:r>
              <a:rPr lang="en-US" sz="2400" dirty="0"/>
              <a:t>What we did not discuss:</a:t>
            </a:r>
          </a:p>
          <a:p>
            <a:pPr marL="836295" lvl="1" indent="-367030">
              <a:lnSpc>
                <a:spcPct val="100000"/>
              </a:lnSpc>
              <a:spcBef>
                <a:spcPts val="100"/>
              </a:spcBef>
              <a:buFont typeface="Arial MT"/>
              <a:buChar char="●"/>
              <a:tabLst>
                <a:tab pos="379095" algn="l"/>
                <a:tab pos="379730" algn="l"/>
              </a:tabLst>
            </a:pPr>
            <a:r>
              <a:rPr lang="en-US" sz="1800" dirty="0">
                <a:solidFill>
                  <a:srgbClr val="C00000"/>
                </a:solidFill>
              </a:rPr>
              <a:t>Attribution: Tracing decisions to the source knowledge</a:t>
            </a:r>
          </a:p>
          <a:p>
            <a:pPr marL="836295" lvl="1" indent="-367030">
              <a:lnSpc>
                <a:spcPct val="100000"/>
              </a:lnSpc>
              <a:spcBef>
                <a:spcPts val="100"/>
              </a:spcBef>
              <a:buFont typeface="Arial MT"/>
              <a:buChar char="●"/>
              <a:tabLst>
                <a:tab pos="379095" algn="l"/>
                <a:tab pos="379730" algn="l"/>
              </a:tabLst>
            </a:pPr>
            <a:r>
              <a:rPr lang="en-US" sz="1800" dirty="0">
                <a:solidFill>
                  <a:srgbClr val="C00000"/>
                </a:solidFill>
              </a:rPr>
              <a:t>How to modify the knowledge </a:t>
            </a:r>
          </a:p>
          <a:p>
            <a:pPr marL="836295" lvl="1" indent="-367030">
              <a:lnSpc>
                <a:spcPct val="100000"/>
              </a:lnSpc>
              <a:spcBef>
                <a:spcPts val="100"/>
              </a:spcBef>
              <a:buFont typeface="Arial MT"/>
              <a:buChar char="●"/>
              <a:tabLst>
                <a:tab pos="379095" algn="l"/>
                <a:tab pos="379730" algn="l"/>
              </a:tabLst>
            </a:pPr>
            <a:r>
              <a:rPr lang="en-US" sz="1800" dirty="0">
                <a:solidFill>
                  <a:srgbClr val="C00000"/>
                </a:solidFill>
              </a:rPr>
              <a:t>Conflicting knowledge</a:t>
            </a:r>
          </a:p>
          <a:p>
            <a:pPr marL="836295" lvl="1" indent="-367030">
              <a:lnSpc>
                <a:spcPct val="100000"/>
              </a:lnSpc>
              <a:spcBef>
                <a:spcPts val="100"/>
              </a:spcBef>
              <a:buFont typeface="Arial MT"/>
              <a:buChar char="●"/>
              <a:tabLst>
                <a:tab pos="379095" algn="l"/>
                <a:tab pos="379730" algn="l"/>
              </a:tabLst>
            </a:pPr>
            <a:r>
              <a:rPr lang="en-US" sz="1800" dirty="0">
                <a:solidFill>
                  <a:srgbClr val="C00000"/>
                </a:solidFill>
              </a:rPr>
              <a:t>Editing knowledge </a:t>
            </a:r>
          </a:p>
          <a:p>
            <a:pPr marL="836295" lvl="1" indent="-367030">
              <a:lnSpc>
                <a:spcPct val="100000"/>
              </a:lnSpc>
              <a:spcBef>
                <a:spcPts val="100"/>
              </a:spcBef>
              <a:buFont typeface="Arial MT"/>
              <a:buChar char="●"/>
              <a:tabLst>
                <a:tab pos="379095" algn="l"/>
                <a:tab pos="379730" algn="l"/>
              </a:tabLst>
            </a:pPr>
            <a:r>
              <a:rPr lang="en-US" sz="1800" dirty="0">
                <a:solidFill>
                  <a:srgbClr val="C00000"/>
                </a:solidFill>
              </a:rPr>
              <a:t>More efficient scaling </a:t>
            </a:r>
          </a:p>
          <a:p>
            <a:pPr marL="836295" lvl="1" indent="-367030">
              <a:lnSpc>
                <a:spcPct val="100000"/>
              </a:lnSpc>
              <a:spcBef>
                <a:spcPts val="100"/>
              </a:spcBef>
              <a:buFont typeface="Arial MT"/>
              <a:buChar char="●"/>
              <a:tabLst>
                <a:tab pos="379095" algn="l"/>
                <a:tab pos="379730" algn="l"/>
              </a:tabLst>
            </a:pPr>
            <a:r>
              <a:rPr lang="en-US" sz="1800" dirty="0">
                <a:solidFill>
                  <a:srgbClr val="C00000"/>
                </a:solidFill>
              </a:rPr>
              <a:t>....  </a:t>
            </a:r>
          </a:p>
          <a:p>
            <a:pPr marL="836295" lvl="1" indent="-367030">
              <a:lnSpc>
                <a:spcPct val="100000"/>
              </a:lnSpc>
              <a:spcBef>
                <a:spcPts val="100"/>
              </a:spcBef>
              <a:buFont typeface="Arial MT"/>
              <a:buChar char="●"/>
              <a:tabLst>
                <a:tab pos="379095" algn="l"/>
                <a:tab pos="379730" algn="l"/>
              </a:tabLst>
            </a:pPr>
            <a:endParaRPr lang="en-US" sz="1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0416015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36947D-34A8-4A68-5216-60251EC09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TODO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7D5363-EBFD-6FE9-1406-199C98EE481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Worth adding a short chapter on: how models resolve conflicts between their parameters and context? </a:t>
            </a:r>
          </a:p>
          <a:p>
            <a:pPr lvl="1"/>
            <a:r>
              <a:rPr lang="en-US" dirty="0">
                <a:hlinkClick r:id="rId2"/>
              </a:rPr>
              <a:t>2310.15910.pdf (arxiv.org)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Orion has a paper </a:t>
            </a:r>
          </a:p>
          <a:p>
            <a:pPr lvl="1"/>
            <a:r>
              <a:rPr lang="en-US" dirty="0" err="1"/>
              <a:t>Eunsol</a:t>
            </a:r>
            <a:r>
              <a:rPr lang="en-US" dirty="0"/>
              <a:t> has multiple papers too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6933583"/>
      </p:ext>
    </p:extLst>
  </p:cSld>
  <p:clrMapOvr>
    <a:masterClrMapping/>
  </p:clrMapOvr>
</p:sld>
</file>

<file path=ppt/theme/theme1.xml><?xml version="1.0" encoding="utf-8"?>
<a:theme xmlns:a="http://schemas.openxmlformats.org/drawingml/2006/main" name="EP Presentation Theme - Simple">
  <a:themeElements>
    <a:clrScheme name="EP Colors">
      <a:dk1>
        <a:srgbClr val="000000"/>
      </a:dk1>
      <a:lt1>
        <a:sysClr val="window" lastClr="FFFFFF"/>
      </a:lt1>
      <a:dk2>
        <a:srgbClr val="002D72"/>
      </a:dk2>
      <a:lt2>
        <a:srgbClr val="68ACE5"/>
      </a:lt2>
      <a:accent1>
        <a:srgbClr val="0072CE"/>
      </a:accent1>
      <a:accent2>
        <a:srgbClr val="009B77"/>
      </a:accent2>
      <a:accent3>
        <a:srgbClr val="418FDE"/>
      </a:accent3>
      <a:accent4>
        <a:srgbClr val="CF4520"/>
      </a:accent4>
      <a:accent5>
        <a:srgbClr val="A15A95"/>
      </a:accent5>
      <a:accent6>
        <a:srgbClr val="F1C400"/>
      </a:accent6>
      <a:hlink>
        <a:srgbClr val="0072CE"/>
      </a:hlink>
      <a:folHlink>
        <a:srgbClr val="727272"/>
      </a:folHlink>
    </a:clrScheme>
    <a:fontScheme name="EP Fonts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P PowerPoint Template" id="{1E469E75-DA06-4CBB-9411-E7C4703B5D38}" vid="{1DA3CB7E-C32A-49A7-98EB-D75F62038548}"/>
    </a:ext>
  </a:extLst>
</a:theme>
</file>

<file path=ppt/theme/theme2.xml><?xml version="1.0" encoding="utf-8"?>
<a:theme xmlns:a="http://schemas.openxmlformats.org/drawingml/2006/main" name="1_EP Presentation Theme - Fancy">
  <a:themeElements>
    <a:clrScheme name="EP Colors">
      <a:dk1>
        <a:srgbClr val="000000"/>
      </a:dk1>
      <a:lt1>
        <a:sysClr val="window" lastClr="FFFFFF"/>
      </a:lt1>
      <a:dk2>
        <a:srgbClr val="002D72"/>
      </a:dk2>
      <a:lt2>
        <a:srgbClr val="68ACE5"/>
      </a:lt2>
      <a:accent1>
        <a:srgbClr val="0072CE"/>
      </a:accent1>
      <a:accent2>
        <a:srgbClr val="009B77"/>
      </a:accent2>
      <a:accent3>
        <a:srgbClr val="418FDE"/>
      </a:accent3>
      <a:accent4>
        <a:srgbClr val="CF4520"/>
      </a:accent4>
      <a:accent5>
        <a:srgbClr val="A15A95"/>
      </a:accent5>
      <a:accent6>
        <a:srgbClr val="F1C400"/>
      </a:accent6>
      <a:hlink>
        <a:srgbClr val="0072CE"/>
      </a:hlink>
      <a:folHlink>
        <a:srgbClr val="727272"/>
      </a:folHlink>
    </a:clrScheme>
    <a:fontScheme name="EP Fonts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P PowerPoint Template" id="{1E469E75-DA06-4CBB-9411-E7C4703B5D38}" vid="{4ACD9E1F-F7BA-4DD0-8386-01C6CAF66E67}"/>
    </a:ext>
  </a:extLst>
</a:theme>
</file>

<file path=ppt/theme/theme3.xml><?xml version="1.0" encoding="utf-8"?>
<a:theme xmlns:a="http://schemas.openxmlformats.org/drawingml/2006/main" name="2_EP Presentation Theme - Special">
  <a:themeElements>
    <a:clrScheme name="EP Colors">
      <a:dk1>
        <a:srgbClr val="000000"/>
      </a:dk1>
      <a:lt1>
        <a:sysClr val="window" lastClr="FFFFFF"/>
      </a:lt1>
      <a:dk2>
        <a:srgbClr val="002D72"/>
      </a:dk2>
      <a:lt2>
        <a:srgbClr val="68ACE5"/>
      </a:lt2>
      <a:accent1>
        <a:srgbClr val="0072CE"/>
      </a:accent1>
      <a:accent2>
        <a:srgbClr val="009B77"/>
      </a:accent2>
      <a:accent3>
        <a:srgbClr val="418FDE"/>
      </a:accent3>
      <a:accent4>
        <a:srgbClr val="CF4520"/>
      </a:accent4>
      <a:accent5>
        <a:srgbClr val="A15A95"/>
      </a:accent5>
      <a:accent6>
        <a:srgbClr val="F1C400"/>
      </a:accent6>
      <a:hlink>
        <a:srgbClr val="0072CE"/>
      </a:hlink>
      <a:folHlink>
        <a:srgbClr val="727272"/>
      </a:folHlink>
    </a:clrScheme>
    <a:fontScheme name="EP Fonts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P PowerPoint Template" id="{1E469E75-DA06-4CBB-9411-E7C4703B5D38}" vid="{B8BE566C-E38C-42A4-8497-C5271E1B54DC}"/>
    </a:ext>
  </a:extLst>
</a:theme>
</file>

<file path=ppt/theme/theme4.xml><?xml version="1.0" encoding="utf-8"?>
<a:theme xmlns:a="http://schemas.openxmlformats.org/drawingml/2006/main" name="1_EP Presentation Theme - Simple">
  <a:themeElements>
    <a:clrScheme name="EP Colors">
      <a:dk1>
        <a:srgbClr val="000000"/>
      </a:dk1>
      <a:lt1>
        <a:sysClr val="window" lastClr="FFFFFF"/>
      </a:lt1>
      <a:dk2>
        <a:srgbClr val="002D72"/>
      </a:dk2>
      <a:lt2>
        <a:srgbClr val="68ACE5"/>
      </a:lt2>
      <a:accent1>
        <a:srgbClr val="0072CE"/>
      </a:accent1>
      <a:accent2>
        <a:srgbClr val="009B77"/>
      </a:accent2>
      <a:accent3>
        <a:srgbClr val="418FDE"/>
      </a:accent3>
      <a:accent4>
        <a:srgbClr val="CF4520"/>
      </a:accent4>
      <a:accent5>
        <a:srgbClr val="A15A95"/>
      </a:accent5>
      <a:accent6>
        <a:srgbClr val="F1C400"/>
      </a:accent6>
      <a:hlink>
        <a:srgbClr val="0072CE"/>
      </a:hlink>
      <a:folHlink>
        <a:srgbClr val="727272"/>
      </a:folHlink>
    </a:clrScheme>
    <a:fontScheme name="EP Fonts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P PowerPoint Template" id="{1E469E75-DA06-4CBB-9411-E7C4703B5D38}" vid="{A478289B-0551-445A-87D8-8747BC8109D2}"/>
    </a:ext>
  </a:extLst>
</a:theme>
</file>

<file path=ppt/theme/theme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24697</TotalTime>
  <Words>5573</Words>
  <Application>Microsoft Macintosh PowerPoint</Application>
  <PresentationFormat>On-screen Show (16:9)</PresentationFormat>
  <Paragraphs>993</Paragraphs>
  <Slides>93</Slides>
  <Notes>4</Notes>
  <HiddenSlides>5</HiddenSlides>
  <MMClips>0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93</vt:i4>
      </vt:variant>
    </vt:vector>
  </HeadingPairs>
  <TitlesOfParts>
    <vt:vector size="117" baseType="lpstr">
      <vt:lpstr>STIXVariants</vt:lpstr>
      <vt:lpstr>Arial</vt:lpstr>
      <vt:lpstr>Corbel</vt:lpstr>
      <vt:lpstr>Courier New</vt:lpstr>
      <vt:lpstr>Cambria Math</vt:lpstr>
      <vt:lpstr>Source Serif Pro</vt:lpstr>
      <vt:lpstr>Calibri</vt:lpstr>
      <vt:lpstr>Arial MT</vt:lpstr>
      <vt:lpstr>Consolas</vt:lpstr>
      <vt:lpstr>HelveticaNeue</vt:lpstr>
      <vt:lpstr>Tahoma</vt:lpstr>
      <vt:lpstr>STIXGeneral</vt:lpstr>
      <vt:lpstr>Source Sans Pro</vt:lpstr>
      <vt:lpstr>Wingdings</vt:lpstr>
      <vt:lpstr>Lucida Sans Unicode</vt:lpstr>
      <vt:lpstr>Cambria</vt:lpstr>
      <vt:lpstr>Franklin Gothic Medium</vt:lpstr>
      <vt:lpstr>Times New Roman</vt:lpstr>
      <vt:lpstr>Trebuchet MS</vt:lpstr>
      <vt:lpstr>Roboto</vt:lpstr>
      <vt:lpstr>EP Presentation Theme - Simple</vt:lpstr>
      <vt:lpstr>1_EP Presentation Theme - Fancy</vt:lpstr>
      <vt:lpstr>2_EP Presentation Theme - Special</vt:lpstr>
      <vt:lpstr>1_EP Presentation Theme - Simple</vt:lpstr>
      <vt:lpstr>Feeding Lots Data to  Language Models</vt:lpstr>
      <vt:lpstr>Logistics update</vt:lpstr>
      <vt:lpstr>More on Proposals </vt:lpstr>
      <vt:lpstr>More on Proposals </vt:lpstr>
      <vt:lpstr>This is NOT Just an Academic Exercise</vt:lpstr>
      <vt:lpstr>PowerPoint Presentation</vt:lpstr>
      <vt:lpstr>Feeding Lots of Things to LM</vt:lpstr>
      <vt:lpstr>Plan: Feeding Lots of Things to LM</vt:lpstr>
      <vt:lpstr>PowerPoint Presentation</vt:lpstr>
      <vt:lpstr>Recap: Self-Attention</vt:lpstr>
      <vt:lpstr>PowerPoint Presentation</vt:lpstr>
      <vt:lpstr>Positional Embeddings: The Flavors</vt:lpstr>
      <vt:lpstr>Positional Embeddings: The Flavors</vt:lpstr>
      <vt:lpstr>Absolute Positional Embeddings </vt:lpstr>
      <vt:lpstr>Math Recap: Sine and Cosine Functions</vt:lpstr>
      <vt:lpstr>Absolute Positional Embeddings </vt:lpstr>
      <vt:lpstr>Quiz</vt:lpstr>
      <vt:lpstr>Visualizing Absolute Positional Embeddings </vt:lpstr>
      <vt:lpstr>Limits of Absolute Positional Encoding</vt:lpstr>
      <vt:lpstr>A Unified Perspective on Positional Encoding</vt:lpstr>
      <vt:lpstr>A Unified Perspective on Positional Encoding</vt:lpstr>
      <vt:lpstr>Relative Positional Encoding</vt:lpstr>
      <vt:lpstr>Relative Positional Encoding</vt:lpstr>
      <vt:lpstr>Attention with Linear Biases (ALiBi)</vt:lpstr>
      <vt:lpstr>Length Extrapolation </vt:lpstr>
      <vt:lpstr>ALiBi vs. Fixed Window </vt:lpstr>
      <vt:lpstr>Fixed Window Attending to Long-Context</vt:lpstr>
      <vt:lpstr>Fixed Window Attending to Long-Context</vt:lpstr>
      <vt:lpstr>Fixed Window Attending to Long-Context</vt:lpstr>
      <vt:lpstr>Rotary Positional Encoding (RoPE)</vt:lpstr>
      <vt:lpstr>Thinking About Rotation Matrix</vt:lpstr>
      <vt:lpstr>Thinking About Rotation Matrix</vt:lpstr>
      <vt:lpstr>RoPE in its General Form</vt:lpstr>
      <vt:lpstr>Positional Encodings May Not be Necessary!! </vt:lpstr>
      <vt:lpstr>Encoding Positions without Encoding it </vt:lpstr>
      <vt:lpstr>Summary </vt:lpstr>
      <vt:lpstr>PowerPoint Presentation</vt:lpstr>
      <vt:lpstr>Transformer LMs and Long Inputs</vt:lpstr>
      <vt:lpstr>Transformer LMs and Long Inputs</vt:lpstr>
      <vt:lpstr>Length Generalization </vt:lpstr>
      <vt:lpstr>Length Generalization </vt:lpstr>
      <vt:lpstr>PowerPoint Presentation</vt:lpstr>
      <vt:lpstr>Sparse Attention Patterns</vt:lpstr>
      <vt:lpstr>Sparse Attention Patterns: Challenge</vt:lpstr>
      <vt:lpstr>Pre-speciﬁed Sparsity Patterns: Computations </vt:lpstr>
      <vt:lpstr>Sparse Patterns</vt:lpstr>
      <vt:lpstr>Content-Based Patterns</vt:lpstr>
      <vt:lpstr>Pre-speciﬁed Sparsity Patterns</vt:lpstr>
      <vt:lpstr>Pre-speciﬁed Sparsity Patterns</vt:lpstr>
      <vt:lpstr>Pre-speciﬁed Sparsity Patterns: Computations </vt:lpstr>
      <vt:lpstr>A Notable Adoption: GPT-3 </vt:lpstr>
      <vt:lpstr>Summary </vt:lpstr>
      <vt:lpstr>PowerPoint Presentation</vt:lpstr>
      <vt:lpstr>Retrieval-based Language Models</vt:lpstr>
      <vt:lpstr>Why retrieval-based LMs?</vt:lpstr>
      <vt:lpstr>Why retrieval-based LMs?</vt:lpstr>
      <vt:lpstr>Why retrieval-based LMs?</vt:lpstr>
      <vt:lpstr>Why retrieval-based LMs?</vt:lpstr>
      <vt:lpstr>What are the Key Design Questions?</vt:lpstr>
      <vt:lpstr>Anatomy of a Neural Retriever</vt:lpstr>
      <vt:lpstr>Anatomy of a Neural Retriever</vt:lpstr>
      <vt:lpstr>Defining Similarity Metrics </vt:lpstr>
      <vt:lpstr>Defining Similarity Metrics: Approach 2</vt:lpstr>
      <vt:lpstr>Finding Nearest Neighbors </vt:lpstr>
      <vt:lpstr>Approximate Finding Nearest Neighbors </vt:lpstr>
      <vt:lpstr>Approximate NNs: Algorithms, Libraries, Services </vt:lpstr>
      <vt:lpstr>PowerPoint Presentation</vt:lpstr>
      <vt:lpstr>PowerPoint Presentation</vt:lpstr>
      <vt:lpstr>One algorithm may be</vt:lpstr>
      <vt:lpstr>One service may use some libraries</vt:lpstr>
      <vt:lpstr>𝑁</vt:lpstr>
      <vt:lpstr>PowerPoint Presentation</vt:lpstr>
      <vt:lpstr>Retrieval-Augmented LM</vt:lpstr>
      <vt:lpstr>Retrieval-Augmented LM</vt:lpstr>
      <vt:lpstr>Retrieval-Augmented LM</vt:lpstr>
      <vt:lpstr>Retrieval-Augmented LM</vt:lpstr>
      <vt:lpstr>Retrieval-Augmented LM</vt:lpstr>
      <vt:lpstr>Retrieval-Augmented LM</vt:lpstr>
      <vt:lpstr>Retrieval-Augmented LM</vt:lpstr>
      <vt:lpstr>Retrieval-Augmented LM: Variants </vt:lpstr>
      <vt:lpstr>Retrieval-Augmented LM: Common Variant</vt:lpstr>
      <vt:lpstr>IR in the Middle of LM </vt:lpstr>
      <vt:lpstr>IR in the Middle of LM </vt:lpstr>
      <vt:lpstr>IR in the Middle of LM </vt:lpstr>
      <vt:lpstr>Regular Decoder </vt:lpstr>
      <vt:lpstr>Regular Decoder with IR Embeddings</vt:lpstr>
      <vt:lpstr>Results </vt:lpstr>
      <vt:lpstr>Results </vt:lpstr>
      <vt:lpstr>Retrieval-Augmented LM</vt:lpstr>
      <vt:lpstr>PowerPoint Presentation</vt:lpstr>
      <vt:lpstr>End-to-end Training </vt:lpstr>
      <vt:lpstr>Main takeaways</vt:lpstr>
      <vt:lpstr>TODO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cp:lastModifiedBy>Daniel Khashabi</cp:lastModifiedBy>
  <cp:revision>26</cp:revision>
  <cp:lastPrinted>2024-03-28T11:19:28Z</cp:lastPrinted>
  <dcterms:modified xsi:type="dcterms:W3CDTF">2024-03-28T17:05:21Z</dcterms:modified>
</cp:coreProperties>
</file>