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7.jpg" ContentType="image/jpg"/>
  <Override PartName="/ppt/comments/modernComment_6DE_22A963A1.xml" ContentType="application/vnd.ms-powerpoint.comments+xml"/>
  <Override PartName="/ppt/media/image8.jpg" ContentType="image/jpg"/>
  <Override PartName="/ppt/notesSlides/notesSlide1.xml" ContentType="application/vnd.openxmlformats-officedocument.presentationml.notesSlide+xml"/>
  <Override PartName="/ppt/comments/modernComment_83E_3FD1353A.xml" ContentType="application/vnd.ms-powerpoint.comments+xml"/>
  <Override PartName="/ppt/comments/modernComment_1D9_1B3867B8.xml" ContentType="application/vnd.ms-powerpoint.comments+xml"/>
  <Override PartName="/ppt/media/image41.jpg" ContentType="image/jpg"/>
  <Override PartName="/ppt/media/image43.jpg" ContentType="image/jpg"/>
  <Override PartName="/ppt/media/image44.jpg" ContentType="image/jpg"/>
  <Override PartName="/ppt/notesSlides/notesSlide2.xml" ContentType="application/vnd.openxmlformats-officedocument.presentationml.notesSlide+xml"/>
  <Override PartName="/ppt/comments/modernComment_7C2_94B706C5.xml" ContentType="application/vnd.ms-powerpoint.comments+xml"/>
  <Override PartName="/ppt/media/image46.jpg" ContentType="image/jpg"/>
  <Override PartName="/ppt/comments/modernComment_7C6_9D90AB23.xml" ContentType="application/vnd.ms-powerpoint.comments+xml"/>
  <Override PartName="/ppt/media/image56.jpg" ContentType="image/jpg"/>
  <Override PartName="/ppt/comments/modernComment_1E4_2356B0C1.xml" ContentType="application/vnd.ms-powerpoint.comments+xml"/>
  <Override PartName="/ppt/comments/modernComment_866_D7EA580D.xml" ContentType="application/vnd.ms-powerpoint.comments+xml"/>
  <Override PartName="/ppt/notesSlides/notesSlide3.xml" ContentType="application/vnd.openxmlformats-officedocument.presentationml.notesSlide+xml"/>
  <Override PartName="/ppt/comments/modernComment_85B_124D5BC5.xml" ContentType="application/vnd.ms-powerpoint.comments+xml"/>
  <Override PartName="/ppt/comments/modernComment_661_92544C61.xml" ContentType="application/vnd.ms-powerpoint.comment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709" r:id="rId2"/>
    <p:sldMasterId id="2147483720" r:id="rId3"/>
    <p:sldMasterId id="2147483750" r:id="rId4"/>
  </p:sldMasterIdLst>
  <p:notesMasterIdLst>
    <p:notesMasterId r:id="rId97"/>
  </p:notesMasterIdLst>
  <p:sldIdLst>
    <p:sldId id="1795" r:id="rId5"/>
    <p:sldId id="304" r:id="rId6"/>
    <p:sldId id="1758" r:id="rId7"/>
    <p:sldId id="2071" r:id="rId8"/>
    <p:sldId id="2124" r:id="rId9"/>
    <p:sldId id="470" r:id="rId10"/>
    <p:sldId id="2110" r:id="rId11"/>
    <p:sldId id="1983" r:id="rId12"/>
    <p:sldId id="312" r:id="rId13"/>
    <p:sldId id="2111" r:id="rId14"/>
    <p:sldId id="2167" r:id="rId15"/>
    <p:sldId id="2118" r:id="rId16"/>
    <p:sldId id="2122" r:id="rId17"/>
    <p:sldId id="2125" r:id="rId18"/>
    <p:sldId id="2130" r:id="rId19"/>
    <p:sldId id="2131" r:id="rId20"/>
    <p:sldId id="2166" r:id="rId21"/>
    <p:sldId id="2168" r:id="rId22"/>
    <p:sldId id="2127" r:id="rId23"/>
    <p:sldId id="2128" r:id="rId24"/>
    <p:sldId id="2133" r:id="rId25"/>
    <p:sldId id="2116" r:id="rId26"/>
    <p:sldId id="2120" r:id="rId27"/>
    <p:sldId id="2121" r:id="rId28"/>
    <p:sldId id="2134" r:id="rId29"/>
    <p:sldId id="303" r:id="rId30"/>
    <p:sldId id="2135" r:id="rId31"/>
    <p:sldId id="2136" r:id="rId32"/>
    <p:sldId id="2126" r:id="rId33"/>
    <p:sldId id="2113" r:id="rId34"/>
    <p:sldId id="2115" r:id="rId35"/>
    <p:sldId id="2137" r:id="rId36"/>
    <p:sldId id="2112" r:id="rId37"/>
    <p:sldId id="2140" r:id="rId38"/>
    <p:sldId id="473" r:id="rId39"/>
    <p:sldId id="2141" r:id="rId40"/>
    <p:sldId id="2142" r:id="rId41"/>
    <p:sldId id="474" r:id="rId42"/>
    <p:sldId id="2143" r:id="rId43"/>
    <p:sldId id="476" r:id="rId44"/>
    <p:sldId id="1985" r:id="rId45"/>
    <p:sldId id="2117" r:id="rId46"/>
    <p:sldId id="1986" r:id="rId47"/>
    <p:sldId id="1988" r:id="rId48"/>
    <p:sldId id="2145" r:id="rId49"/>
    <p:sldId id="2146" r:id="rId50"/>
    <p:sldId id="2147" r:id="rId51"/>
    <p:sldId id="2148" r:id="rId52"/>
    <p:sldId id="1990" r:id="rId53"/>
    <p:sldId id="2149" r:id="rId54"/>
    <p:sldId id="1989" r:id="rId55"/>
    <p:sldId id="484" r:id="rId56"/>
    <p:sldId id="2150" r:id="rId57"/>
    <p:sldId id="2151" r:id="rId58"/>
    <p:sldId id="2139" r:id="rId59"/>
    <p:sldId id="2152" r:id="rId60"/>
    <p:sldId id="2169" r:id="rId61"/>
    <p:sldId id="1982" r:id="rId62"/>
    <p:sldId id="2155" r:id="rId63"/>
    <p:sldId id="2156" r:id="rId64"/>
    <p:sldId id="2157" r:id="rId65"/>
    <p:sldId id="2158" r:id="rId66"/>
    <p:sldId id="2159" r:id="rId67"/>
    <p:sldId id="1633" r:id="rId68"/>
    <p:sldId id="2160" r:id="rId69"/>
    <p:sldId id="1980" r:id="rId70"/>
    <p:sldId id="1981" r:id="rId71"/>
    <p:sldId id="2153" r:id="rId72"/>
    <p:sldId id="2072" r:id="rId73"/>
    <p:sldId id="2109" r:id="rId74"/>
    <p:sldId id="2022" r:id="rId75"/>
    <p:sldId id="2163" r:id="rId76"/>
    <p:sldId id="2021" r:id="rId77"/>
    <p:sldId id="2000" r:id="rId78"/>
    <p:sldId id="2026" r:id="rId79"/>
    <p:sldId id="1996" r:id="rId80"/>
    <p:sldId id="1997" r:id="rId81"/>
    <p:sldId id="1998" r:id="rId82"/>
    <p:sldId id="1999" r:id="rId83"/>
    <p:sldId id="2001" r:id="rId84"/>
    <p:sldId id="2002" r:id="rId85"/>
    <p:sldId id="2003" r:id="rId86"/>
    <p:sldId id="2027" r:id="rId87"/>
    <p:sldId id="2004" r:id="rId88"/>
    <p:sldId id="1987" r:id="rId89"/>
    <p:sldId id="2028" r:id="rId90"/>
    <p:sldId id="2165" r:id="rId91"/>
    <p:sldId id="1971" r:id="rId92"/>
    <p:sldId id="2016" r:id="rId93"/>
    <p:sldId id="2138" r:id="rId94"/>
    <p:sldId id="2154" r:id="rId95"/>
    <p:sldId id="2162" r:id="rId9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98"/>
    </p:embeddedFont>
    <p:embeddedFont>
      <p:font typeface="Consolas" panose="020B0609020204030204" pitchFamily="49" charset="0"/>
      <p:regular r:id="rId99"/>
      <p:bold r:id="rId100"/>
      <p:italic r:id="rId101"/>
      <p:boldItalic r:id="rId102"/>
    </p:embeddedFont>
    <p:embeddedFont>
      <p:font typeface="Corbel" panose="020B0503020204020204" pitchFamily="34" charset="0"/>
      <p:regular r:id="rId103"/>
      <p:bold r:id="rId104"/>
      <p:italic r:id="rId105"/>
      <p:boldItalic r:id="rId106"/>
    </p:embeddedFont>
    <p:embeddedFont>
      <p:font typeface="Lato" panose="020F0502020204030203" pitchFamily="34" charset="0"/>
      <p:regular r:id="rId107"/>
      <p:bold r:id="rId108"/>
      <p:italic r:id="rId109"/>
      <p:boldItalic r:id="rId110"/>
    </p:embeddedFont>
    <p:embeddedFont>
      <p:font typeface="Roboto" panose="02000000000000000000" pitchFamily="2" charset="0"/>
      <p:regular r:id="rId111"/>
      <p:bold r:id="rId112"/>
      <p:italic r:id="rId113"/>
      <p:boldItalic r:id="rId114"/>
    </p:embeddedFont>
    <p:embeddedFont>
      <p:font typeface="Source Sans Pro" panose="020B0503030403020204" pitchFamily="34" charset="0"/>
      <p:regular r:id="rId115"/>
      <p:bold r:id="rId116"/>
      <p:italic r:id="rId117"/>
      <p:boldItalic r:id="rId118"/>
    </p:embeddedFont>
    <p:embeddedFont>
      <p:font typeface="Source Serif Pro" panose="02040603050405020204" pitchFamily="18" charset="0"/>
      <p:regular r:id="rId119"/>
      <p:bold r:id="rId120"/>
      <p:italic r:id="rId121"/>
      <p:boldItalic r:id="rId122"/>
    </p:embeddedFont>
    <p:embeddedFont>
      <p:font typeface="Tahoma" panose="020B0604030504040204" pitchFamily="34" charset="0"/>
      <p:regular r:id="rId123"/>
      <p:bold r:id="rId1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00"/>
    <a:srgbClr val="37761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1362C-FA5B-3642-9A22-7F0E2E639628}" v="41" dt="2024-04-16T13:58:22.7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/>
    <p:restoredTop sz="94677"/>
  </p:normalViewPr>
  <p:slideViewPr>
    <p:cSldViewPr snapToGrid="0">
      <p:cViewPr varScale="1">
        <p:scale>
          <a:sx n="179" d="100"/>
          <a:sy n="179" d="100"/>
        </p:scale>
        <p:origin x="6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20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15.fntdata"/><Relationship Id="rId16" Type="http://schemas.openxmlformats.org/officeDocument/2006/relationships/slide" Target="slides/slide12.xml"/><Relationship Id="rId107" Type="http://schemas.openxmlformats.org/officeDocument/2006/relationships/font" Target="fonts/font10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5.fntdata"/><Relationship Id="rId123" Type="http://schemas.openxmlformats.org/officeDocument/2006/relationships/font" Target="fonts/font26.fntdata"/><Relationship Id="rId128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16.fntdata"/><Relationship Id="rId118" Type="http://schemas.openxmlformats.org/officeDocument/2006/relationships/font" Target="fonts/font21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124" Type="http://schemas.openxmlformats.org/officeDocument/2006/relationships/font" Target="fonts/font27.fntdata"/><Relationship Id="rId129" Type="http://schemas.microsoft.com/office/2015/10/relationships/revisionInfo" Target="revisionInfo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17.fntdata"/><Relationship Id="rId119" Type="http://schemas.openxmlformats.org/officeDocument/2006/relationships/font" Target="fonts/font22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microsoft.com/office/2018/10/relationships/authors" Target="author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120" Type="http://schemas.openxmlformats.org/officeDocument/2006/relationships/font" Target="fonts/font23.fntdata"/><Relationship Id="rId125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3.fntdata"/><Relationship Id="rId115" Type="http://schemas.openxmlformats.org/officeDocument/2006/relationships/font" Target="fonts/font18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2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font" Target="fonts/font1.fntdata"/><Relationship Id="rId12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14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9.fntdata"/><Relationship Id="rId12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122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comments/modernComment_1D9_1B3867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9A61C2-5328-4341-8BE0-4FB8531D318E}" authorId="{AC97BE05-7214-46BD-569F-A0959E827800}" created="2023-12-29T03:28:35.957">
    <pc:sldMkLst xmlns:pc="http://schemas.microsoft.com/office/powerpoint/2013/main/command">
      <pc:docMk/>
      <pc:sldMk cId="456681400" sldId="473"/>
    </pc:sldMkLst>
    <p188:txBody>
      <a:bodyPr/>
      <a:lstStyle/>
      <a:p>
        <a:r>
          <a:rPr lang="en-US"/>
          <a:t>Here define “PetaFLOPs-days” means </a:t>
        </a:r>
      </a:p>
    </p188:txBody>
  </p188:cm>
</p188:cmLst>
</file>

<file path=ppt/comments/modernComment_1E4_2356B0C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31F8B1-AE4A-AA4A-8513-8D5EF58CBBF7}" authorId="{AC97BE05-7214-46BD-569F-A0959E827800}" created="2023-02-27T02:19:32.8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2883905" sldId="484"/>
      <ac:spMk id="25" creationId="{4238A324-8258-0777-3A29-D4D98DC25548}"/>
      <ac:txMk cp="321" len="14">
        <ac:context len="338" hash="1177088955"/>
      </ac:txMk>
    </ac:txMkLst>
    <p188:pos x="0" y="0"/>
    <p188:txBody>
      <a:bodyPr/>
      <a:lstStyle/>
      <a:p>
        <a:r>
          <a:rPr lang="en-US"/>
          <a:t>How to state it more clearly?</a:t>
        </a:r>
      </a:p>
    </p188:txBody>
  </p188:cm>
</p188:cmLst>
</file>

<file path=ppt/comments/modernComment_661_92544C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E389DA9-2185-F44A-9D0C-36AE16D981B3}" authorId="{AC97BE05-7214-46BD-569F-A0959E827800}" status="resolved" created="2023-03-16T14:21:20.110" complete="100000">
    <pc:sldMkLst xmlns:pc="http://schemas.microsoft.com/office/powerpoint/2013/main/command">
      <pc:docMk/>
      <pc:sldMk cId="534599414" sldId="1633"/>
    </pc:sldMkLst>
    <p188:txBody>
      <a:bodyPr/>
      <a:lstStyle/>
      <a:p>
        <a:r>
          <a:rPr lang="en-US"/>
          <a:t>more details here from Ben Recht’s paper </a:t>
        </a:r>
      </a:p>
    </p188:txBody>
  </p188:cm>
</p188:cmLst>
</file>

<file path=ppt/comments/modernComment_6DE_22A963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91132E-E8A6-9447-AFC6-DC00D32A29BD}" authorId="{AC97BE05-7214-46BD-569F-A0959E827800}" status="resolved" created="2023-02-27T00:32:34.306">
    <pc:sldMkLst xmlns:pc="http://schemas.microsoft.com/office/powerpoint/2013/main/command">
      <pc:docMk/>
      <pc:sldMk cId="3755822236" sldId="1758"/>
    </pc:sldMkLst>
    <p188:txBody>
      <a:bodyPr/>
      <a:lstStyle/>
      <a:p>
        <a:r>
          <a:rPr lang="en-US"/>
          <a:t>include examples of bigbench. </a:t>
        </a:r>
      </a:p>
    </p188:txBody>
  </p188:cm>
</p188:cmLst>
</file>

<file path=ppt/comments/modernComment_7C2_94B706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1B4DCA4-5915-F74D-A1E4-88B2C0412C8A}" authorId="{AC97BE05-7214-46BD-569F-A0959E827800}" created="2023-12-29T03:43:08.05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95022789" sldId="1986"/>
      <ac:spMk id="3" creationId="{10D943E1-355A-6454-0A9D-28C2CD46BCD7}"/>
      <ac:txMk cp="78" len="40">
        <ac:context len="211" hash="737540565"/>
      </ac:txMk>
    </ac:txMkLst>
    <p188:pos x="4445584" y="2048289"/>
    <p188:txBody>
      <a:bodyPr/>
      <a:lstStyle/>
      <a:p>
        <a:r>
          <a:rPr lang="en-US"/>
          <a:t>I thik some stuff are missing. </a:t>
        </a:r>
      </a:p>
    </p188:txBody>
  </p188:cm>
</p188:cmLst>
</file>

<file path=ppt/comments/modernComment_7C6_9D90AB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7F20F4-0A82-7644-9A5B-0B938A770630}" authorId="{AC97BE05-7214-46BD-569F-A0959E827800}" created="2023-12-29T04:22:29.0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43503907" sldId="1990"/>
      <ac:spMk id="3" creationId="{31AFC839-4662-BC86-A764-4CD69552B20A}"/>
      <ac:txMk cp="130" len="10">
        <ac:context len="240" hash="3019762192"/>
      </ac:txMk>
    </ac:txMkLst>
    <p188:pos x="4325159" y="1278122"/>
    <p188:txBody>
      <a:bodyPr/>
      <a:lstStyle/>
      <a:p>
        <a:r>
          <a:rPr lang="en-US"/>
          <a:t>and learning rate?</a:t>
        </a:r>
      </a:p>
    </p188:txBody>
  </p188:cm>
</p188:cmLst>
</file>

<file path=ppt/comments/modernComment_83E_3FD1353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12269D-A4FD-424E-92E9-C10D3FF61CA0}" authorId="{AC97BE05-7214-46BD-569F-A0959E827800}" status="resolved" created="2023-02-27T00:32:34.306">
    <pc:sldMkLst xmlns:pc="http://schemas.microsoft.com/office/powerpoint/2013/main/command">
      <pc:docMk/>
      <pc:sldMk cId="3755822236" sldId="1758"/>
    </pc:sldMkLst>
    <p188:txBody>
      <a:bodyPr/>
      <a:lstStyle/>
      <a:p>
        <a:r>
          <a:rPr lang="en-US"/>
          <a:t>include examples of bigbench. </a:t>
        </a:r>
      </a:p>
    </p188:txBody>
  </p188:cm>
</p188:cmLst>
</file>

<file path=ppt/comments/modernComment_85B_124D5BC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3BDACE-09A3-1F4E-99BD-5FB394617A9A}" authorId="{AC97BE05-7214-46BD-569F-A0959E827800}" created="2023-12-29T05:06:24.491">
    <pc:sldMkLst xmlns:pc="http://schemas.microsoft.com/office/powerpoint/2013/main/command">
      <pc:docMk/>
      <pc:sldMk cId="307059653" sldId="2139"/>
    </pc:sldMkLst>
    <p188:txBody>
      <a:bodyPr/>
      <a:lstStyle/>
      <a:p>
        <a:r>
          <a:rPr lang="en-US"/>
          <a:t>Add the relevant citations. </a:t>
        </a:r>
      </a:p>
    </p188:txBody>
  </p188:cm>
</p188:cmLst>
</file>

<file path=ppt/comments/modernComment_866_D7EA580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CA8118D-0F0C-744D-8A00-2EE151A33B8A}" authorId="{AC97BE05-7214-46BD-569F-A0959E827800}" created="2023-02-27T02:19:32.8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592883905" sldId="484"/>
      <ac:spMk id="25" creationId="{4238A324-8258-0777-3A29-D4D98DC25548}"/>
      <ac:txMk cp="321" len="14">
        <ac:context len="338" hash="1177088955"/>
      </ac:txMk>
    </ac:txMkLst>
    <p188:pos x="0" y="0"/>
    <p188:txBody>
      <a:bodyPr/>
      <a:lstStyle/>
      <a:p>
        <a:r>
          <a:rPr lang="en-US"/>
          <a:t>How to state it more clearly?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1T17:37:44.7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14 12550 240924 42423,'0'-8'1041'0'0,"0"3"-1525"0"0,0 5 0 0 0,0 11 0 0 0,0 4 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524 0 12696,'-40'0'-882,"2"18"1057,5 10 1,2 21-241,-4 3 1,2-4-171,2-13 0,2 1-115,-7-5 183,2 6-277,-17-4 444,3 1 0,1-8 0,9-7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459 1 12665,'-46'11'491,"0"16"1,8 25-36,3 10 0,4-5-735,4-17 0,-3-1-705,-1 1 243,-5-1-243,-4 6 957,6-5 0,-5-6 0,13-9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499 8 12632,'-41'-7'491,"-3"7"1,2 23-374,-6 12 0,0 8-107,9 0 0,-5 5-187,1 9 0,1 1 176,6 3 0,-1-3 0,3-5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229 571 8263,'0'41'0,"0"1"0,0 3 0,0 2-217,0 2 1,0 2 0,0 3-1,0 2 306,0 0 1,0 7 50,0-2 0,0 2 0,0-2 179,0-4-304,0 2 1,0 4-1,0 10 43,0-34 1,0 0-1,0 2 1,0-1-426,0 0 0,0-1 0,0 0 0,0 1 349,0-1 1,0 1 0,0 1 0,0 0 7,0 0 0,0 1 14,0 3 1,0-1 0,0-1 0,0 0-1000,1 3 0,-2 0 1003,-2-1 1,0 1-1,2 2 1,0 0 6,0 0 0,-1 0 0,0 4 1,1 0-6,-2 0 1,1 1 83,1-2 0,1 3-84,-3 3 0,0 2 0,0-1 0,1 2 45,1 3 1,-2 0 0,0-1 0,0 0-103,1-1 0,0 0 0,1-1 0,0 0 87,-1-2 0,0 1 0,-1 1 0,0 0-203,1-3 1,0 0 0,-1-1-1,0-1 108,1-7 1,0 0 28,1 3 0,0 0 1,-2-1-1,0-1 1,3 2-1,0 0-45,0-3 1,0 0-1,0-2 1,0 0 16,0-5 0,0 1 1,0 0-1,0 2-29,0 1 1,0 1-1,0 2 1,0 0 65,0 1 0,0-2 1,0-2-1,0-1-8,0-4 1,0-1 0,0-1 0,0 1 565,0 31 0,0 0-588,0-5 0,0-6-174,0-7 1,-1-10 28,-3-7-60,2-6 1,-5 2 0,4-10 1025,-2-3-774,1-3 0,4 3 0,0 3 0</inkml:trace>
  <inkml:trace contextRef="#ctx0" brushRef="#br0" timeOffset="1">255 348 8444,'0'-6'-2708,"0"-6"2708,0 10 505,-6-9-139,5 9-88,-5-4 171,6 6 2,0 0-233,-6 0-211,5 0 129,-5 0 0,6 2-192,0 2 1,-5-1 70,1 6 0,-1 0 8,0 3 0,4 3-29,-4 3 1,-2 2 47,-2 6 0,2 2 2,-2 3 0,1 2-5,-6 6 0,0-1-85,-3-3 0,2 1 43,-3-5 1,0 4-13,0-5 1,5-4-1,4-4 1,2-10-18,-2 1 18,-3-9 0,12 1 12,0-10 1,2-3 15,7-10 0,0-2-20,3-6 1,3-7 80,3-7 0,-3-5-74,7-8 1,-2-3-214,3-1 0,-4-4 213,-7 4 0,3-4-1,3 5 1,-4-1 165,4 4 1,-8 13-147,-1 4 0,-5 10 211,4 9-174,-5 0 38,3 15 1,-6 2 32,0 8 0,0 9 8,0 0 1,5 0 206,-1-3 1,5 5-249,-5 2 0,7 0 121,-3 0 1,4 0-125,1 1 1,0 3 76,0-3 0,0 2-58,0 3 0,2-3 15,2-2 1,-2 4-67,3 1 0,-4-2-22,-1 6 1,-1 1 6,-3-1 1,2 5-5,-2-1 0,1-2-118,-1 2 1,1-5 82,-6 0 1,5-8-97,-5-5 1,5 2 115,-5-2 1,2-3-139,-1-6 157,-4-5-17,5 9-42,-1-10 2,-3 4-1,4-6 4,-6 0-26,0-6 0,0 3 23,0-6-312,0 6 262,-6-9 0,1 5-3,-4-6 1,-3 4-12,3 0 0,-3 5-108,0-5 0,-6 0-13,0-3 0,0-2 114,0 1 0,2 3-11,-6-3 0,0 3 1,-4-8 1,0 8 81,0 2 0,-1 0-56,1-1 1,1-1 18,-2 6 1,5-5 60,0 5 1,6 0-78,-1 4 0,2 1 141,2 4 1,1-3-114,4 7 1,2-5-117,6 5 100,-6-6-324,5 9 96,-5-11-5,6 5 0,1-6-204,4 0 1,2 0 126,6 0 1,0 0 361,0 0 0,7-6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2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54 470 13079,'-8'-1'-925,"4"-4"1,1 4 1089,-2-3-306,4 3-180,-5 1 658,0-6-285,5 4 1,-7-4-239,4 6 283,2 0-71,-3 0 54,5 0 207,0 6-215,0-4-103,0 4 194,0-1 0,2-4-55,1 4 0,0-4-9,6-1 0,-4 2-3,3 2-176,1-2 0,5 4 54,-2-6 1,1 0 246,1 0 0,-2 0-37,2 0 0,3 0-24,0 0 0,3 0-74,-3 0 1,-1 0-55,6 0 1,-1 0 9,0 0 1,4 4-9,-3 0 0,1 1-16,-1-5 0,7 4-19,-3 1 0,4-2 26,1-3 0,9 5 9,8-1 0,8 1 21,6-5 1,7 0-418,6 0 1,-3 0 381,3 0 1,-34-1 0,0 0-12,3-1 0,0 0 0,5 1 0,-1-1 7,-2-3 1,0 2-1,0 0 1,1 3 1,-3-3 1,0 1 0,2-1-1,1 0-9,-4 1 1,1 0 0,3-1-1,1 2-6,-2 0 0,-1 2 1,-2-1-1,0 0-50,0 0 1,2 0-1,-3 0 1,1 0 38,-1 0 1,-1 0 0,2 0-1,0 0 8,0 0 1,2 0 0,-2 0 0,1 0-13,4 0 0,0 0 0,0 0 0,1 0 31,-1 0 0,0 0 1,4-2-1,0-1-264,0 1 1,1 0 0,0-1 0,1 0 288,1 1 0,-1-1 1,3 3-1,0-1-24,-5-1 1,1 0 0,3 1 0,1 1 5,0 0 1,0 0 0,-2-3 0,0 1 21,0 0 1,0 0-1,-1-1 1,2 1-4,-1 2 0,-1 0 0,1 0 0,-1 0-15,-1 0 1,-1 0 0,-2 0 0,-1 0 8,-1 0 1,0 0 0,5 0 0,2 0-113,-1 0 1,1 0 0,1 0 0,0 0 34,-3 0 1,-1 0-1,-1-1 1,0-2 29,1 0 1,1 1-1,2 0 1,1 0-6,6 2 0,-1 0 1,-3 0-1,0-1-3,-3-1 0,-1-1 0,3 3 0,0-1 12,2-1 0,0-1 1,1 0-1,1 0 5,0 1 1,0 1 0,-1-2-1,-1 1 66,-2 2 0,0 0 1,1-2-1,1 0-60,4-1 1,1 1 0,0 0 0,-1 0-2,-4 2 0,0 0 0,2-2 1,0-1-5,-2 2 0,0-2 1,-3 0-1,0 0 5,0 1 1,1 0 0,0 0-1,0 1 44,0-4 1,0 2 0,0 0 0,0 3 76,0-3 1,0 1 0,-2-1-1,1 0 2,-4 1 1,1 0 0,4-3-1,2 1-57,2 1 1,0 2-1,-2-2 1,-2 0-62,0 1 1,0-1-1,0 3 1,1-1 31,1-1 0,0-1 0,4 1 0,1-1-157,1 1 0,0 0 0,-2-1 1,-2 0-336,-4 0 0,0 1 1,4 1-1,2 1 213,2-2 0,0-1 0,-2 1 0,-1-1 94,-5 1 1,0-1 0,1 1 0,1 0-226,-5 2 0,0 0 0,3-1 0,-1 0 278,-1-1 0,-1 0 1,-3 1-1,0 0-49,-8 0 0,1-1 0,4 0 0,0 1 231,0-2 1,0 1 0,2 1 0,0 1-63,1-3 1,-1 1 0,-1 1 0,-1 1-3,-2 0 0,0 0 0,5 0 1,1 0-25,3 0 1,0 0 0,-1 0 0,0 0-3,-3 0 0,2 0 0,2 0 0,-1 0-41,-1 0 1,-1 0 0,4 0-1,0 0-59,-1 0 0,-1 0 1,1 0-1,-2 1 43,-3 1 1,0 1-1,2-3 1,0 3-96,-2 1 1,0 0 0,1-2-1,0-1 49,0 1 1,-2 0 0,-3 0 0,-1-1-81,-6 2 0,0-1 0,2-1 1,0-1-60,33 5 0,-32-4 0,1-1 42,-4 0 0,0 0 1,1 2-1,0 0 196,34 3 0,0-2 0,-5-2 0,-1 5 0,2 1 0</inkml:trace>
  <inkml:trace contextRef="#ctx0" brushRef="#br1" timeOffset="1">13518 392 8406,'-7'-7'952,"1"-5"-873,6 10 0,-2-4 199,-1 6-82,1-5 0,-5 4-169,2-4 0,2 4 169,-5 1 0,3-5-55,-4 1 0,5-1-48,-4 5 0,-1-4-154,-4 0 0,-1-5 108,2 4 1,-8-4-142,-2 0 0,-2 1 14,-3 0 0,-3-6 134,0-3 0,-6-5-92,6 5 1,-5-6 47,4 0 1,1-1-74,4-2 0,1 4 99,3 0 1,2 8 5,2 0 1,4 3-23,-4 6 1,10 2-1,3 8 1,4 2 60,1 6 0,0 2-57,0 2 0,1-2 78,4 3 1,2 0-66,6 0 1,1-1 58,4-4 0,-2 0-49,6 1 0,-5-2 5,5 2 0,0-1-50,4 0 0,0-5-8,0 1 0,2-1-91,3 0 0,-2 4 76,6-4 1,-2 3-101,2-2 1,2-2 112,-7-3 0,0-1-42,-3 6 23,-6-6-10,-9 2 96,-6-5 0,-9 0 16,-6 0 0,0 5 8,-13-1 1,-1 2-60,-2-1 0,-3-4 146,-3 3 0,2 2-131,-5-1 0,-2 4 19,-3-6 0,4 6-32,0-4 0,5 5 1,-5-1 1,4-2-34,-4 1 0,6 1-14,-2 5 0,8-6 100,1 1 0,7-2-30,-3 2 110,9 3-93,3-11 119,6 5 0,2-6-204,2 0 0,2-6 4,3-3 0,3 0 17,-4-3 1,-1 4-133,2-9 0,-6 5-82,1-5 0,2-4 43,-1 0 1,-1 0 74,-4 0 0,0-2 18,0-3 1,0-4 140,0-1 0,0-4-70,0 5 0,-1-2 27,-4 1 1,2 3-77,-5-2 0,5 8-31,-2 4-372,-2 4 361,-1 7 1,2 2-320,1 10 0,4 4 122,1 8 1,6 2-452,2 2 1,4 4-40,1-3 782,0 3 0,6 1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66 184 8162,'2'-12'-2089,"2"4"2280,-2 2-321,4 6 120,-1 6 1,-3 1-8,2 6 0,-2 0-124,-2 0 1,0 0 143,0 0 0,0 0-15,0 1 0,0-2-20,0 2 24,0-1 10,0 0 0,0 0-2,0 0 0,0 0 0,-6 0 0,-1 0 0</inkml:trace>
  <inkml:trace contextRef="#ctx0" brushRef="#br0" timeOffset="1">14 197 8162,'0'-13'-2242,"0"0"2259,0 0 15,0 0-13,0-1 0,-2 3 1,-2 2 1,3 2 17,-3 2 44,2 4-42,2-11 9,0 11 8,0-10 15,0 9 1,0-5 55,0 2-49,0 4 1,0-7 201,0 4-230,0 3 0,0-7 140,0 4-64,0 2 94,0-4-237,0 1 19,6 4-10,-5-5-57,5 6 1392,-6 0-1230,0-6 0,0 4 311,0-4-204,0 18 1,0-7 196,0 7-278,0-1 0,0 3-64,0 4 0,0-4 53,0 4 1,1 2-161,4 2 1,-4 3 86,4 1 0,0 1-70,0 4 0,1 1 20,-2 3 1,-1 3-34,5-3 0,-3 3 59,4 1 0,-6 1-1,1-1 0,-1-4-17,1-1 0,-2-4 19,2 0 0,-1 2-45,2-1 0,-4-1 47,4-3 0,-5-1-136,0 0 1,5 4 43,-1 1 1,1 1 28,-5-1 0,4 0 7,1 5 0,0 4 2,0-5 1,-2 4 128,6-8 1,-6 0-79,0-5 0,3 0 18,-1 0 0,1-4-32,-2 0 1,-1-5 15,6 5 1,-5-2-9,5 2 1,-5 1-2,5-5 0,-6 0-23,1-6 0,2 6 16,-2 0 0,5-1-324,-4-4 252,-1 0 0,-4 1-160,0-2 0,0-3-126,0 0-105,0-6 235,0 9 298,0-11-51,0 5-214,-6-6 557,5 0 140,-5 0-436,6-6-248,-6 5-74,4-11 164,-3 10-15,5-9 37,0 9 61,0-10-121,0 11 212,0-10 0,0 8-114,0-6 1,0 5-82,0-5-25,0 6-248,0-8 191,0 3 1,0-1-34,0 1-198,0 5 175,0-9-64,0 10 1,0-5 312,0 3 0,0 3 0,0-5 0</inkml:trace>
  <inkml:trace contextRef="#ctx0" brushRef="#br0" timeOffset="2">66 53 8221,'2'-9'-240,"2"0"-269,-2 6 1231,4-8 14,-6 10-419,0-11-104,0 10 0,0-2-77,0 8 82,0 4 0,0 1-108,0-1 1,0 1 9,0 4 1,0 0-117,0 0 1,0 0 2,0 0 1,0 1 67,0-2 1,0 2-72,0-1 1,0 4 42,0 1 0,1 1-146,3-2 0,-2-1 73,2 6 0,2-5-90,-1 5 0,0 0 94,-1 4 1,-1 6-95,6 3 1,-6 3-48,1 1 1,2 2 86,-1 3 1,1-4-181,-2 4 0,-2 5 68,1-1 1,3 6-92,-1-6 1,4 3-55,-5 2 0,2 9 333,-2 4 0,-2 1 0,5-3 0,0 2 0,2 5 0,-5-34 0,1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7"/>
    </inkml:context>
    <inkml:brush xml:id="br0">
      <inkml:brushProperty name="width" value="0.17143" units="cm"/>
      <inkml:brushProperty name="height" value="0.17143" units="cm"/>
      <inkml:brushProperty name="color" value="#F6630D"/>
    </inkml:brush>
    <inkml:brush xml:id="br1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617 2055 7566,'-3'5'217,"0"1"-30,3-6-201,0 3-11,0 0-50,0-2 148,0 5-4,3-2 127,-3 0-162,6 2 1,-4-2 134,2 3-80,-2-3-155,4 2 126,-5 0-45,8 2 1,-6 5 27,3-4 14,0 0 17,0 0-32,1 0 104,1 3-86,-2-1-118,1 3 65,0-3-24,0 1 0,-1-1 33,2 0 0,-1 1-48,-1-3 33,-2 1 0,2-3 57,-1-1 1,-2 1-53,3 0 1,-4-3 10,2 2-1,-2-2 0,4 3 2,-2 0 1,0-3-183,1 1 181,-4-1-106,9 4 74,-6 1 20,9-1 1,-5 4-20,1-2 1,-3-4 68,-2-1 0,1-1-50,1 3 1,1 0 0,0 0-4,0 0 5,0 0 1,0 2-7,0 0 10,-1 1-30,1-4 18,1 4 1,-4-2 88,1 1 9,-4-1 13,5-1-10,-2 2 27,3-1-124,0 5 0,0-5 32,0 1 0,-3-2-95,1 0 116,-1 1-188,3-2 149,3 1-82,-2 0 103,2 0-17,-4-1 0,1 2 73,1-1 1,-4-3-71,1 1-6,-4-1 1,7 3 5,-1 0 1,2-2-34,-2-1 38,0 1 0,2 2-91,0-1 67,0 1 0,-2 1-7,0-2 92,0-2-75,-1 5 194,2-4-189,-1 5 0,-1-5 145,1-1-87,-3-2-13,2 4-46,-2-3 3,3 4-116,0 4 140,0-4-83,-1 6 0,1-6 44,1 2 0,-4 0-15,1-3 1,-3-1 5,2-1 0,-1 1 43,1 2 1,-2-2-39,3-1 4,-4-2-14,5 6 13</inkml:trace>
  <inkml:trace contextRef="#ctx0" brushRef="#br0" timeOffset="1">1256 2882 10431,'2'0'4,"2"9"-21,-1-6 19</inkml:trace>
  <inkml:trace contextRef="#ctx0" brushRef="#br0" timeOffset="2">1270 2898 10425,'1'1'2,"4"6"5,-1-3 1,-1 0-10,1 0 34,-1-1-31</inkml:trace>
  <inkml:trace contextRef="#ctx0" brushRef="#br0" timeOffset="3">1297 2927 10476,'2'3'2,"4"3"-10</inkml:trace>
  <inkml:trace contextRef="#ctx0" brushRef="#br0" timeOffset="4">1311 2942 10476,'2'2'2,"4"5"13,-2-1-8,6-2 142,-9 2-132,8-2 104,-5 3-97,6-3 10,-3 2-78,4-2 87,-4 0-131,-1 2 97,1-3 0,0 2-34,0-1 1,-2-1 13,-1 2 115,1-4-62,2 5 11,-1-2 140,1 3-148,4 0-66,-1-1 81,1 2-122,2-1 109,-5-1-40,4 1-12,-4 0 2,2 0-7,-6 0 23,2 0-27,-2-3 21,3 2 0,-3-3-26,1 4 25,-4 1-109,6-2-56,-3 1 66,2 0 1,1-3 106,0 1 1,-3-3-65,1 3 40,0-3 0,2 4-57,0-2 150,-4-1-118,3 3 111,1-2-67,1 3 1,2-3 11,-3 2-21,0-5 0,-1 3 0,1-2 2,-2-1-2,1 5 0,0-5 0,2 5 0,4-5-4,-2 4 4,-4-4-1,0 5 2,0-4-2,2 4 1,2-6 1,-3 6-2,0-1 2,0-2-2,-1 3 2,2-2-138,-1 2 130,2-1 1,-1 1 99,1-2-107,-4-1 72,1 3 1,-2-4-58,3 2 38,-4-2-18,3 4-13,-2-5 19,3 5 3,0-5-4,-3 5-9,5-5 93,-4 5-87,4-2-27,2 2 0,-1-1 20,1 0 1,-1-3-30,-3 3 1,0-3-67,0 3 95,-4-4-237,6 5 205,0-2-104,4 3 63,1 0 72,-3 0 1,1-3-17,-3 1 0,-2-3 5,-3 3 1,1-3-10,2 2 0,0-1 3,0 1 1,-1-1 24,1 2 0,-2-3-20,0 2 5,-1-2 0,3 4-5,0-2-3,-3-1 1,5 3 39,-4-2-13,5 1 5,-4 1 8,1-3-24,0 1 201,0 2-174,0-5-57,3 5 0,-3-5 64,-5 0-88</inkml:trace>
  <inkml:trace contextRef="#ctx0" brushRef="#br1" timeOffset="5">10103 4250 10007,'12'-1'1,"18"1"1,2 0-17,-1 0 0,-2 0 18,5 0 1,2-2-59,3-2 1,0 2 47,0-2 0,-4 2-3,0 2 1,-1 0 31,0 0 1,-1 0 3,-7 0 0,0 0 25,0-5 1,-1 4 11,-3-4 1,3 4-36,-4 1 0,4 0-5,1 0 1,1 0-12,-1 0 1,-4 0 17,-1 0 0,1 0-40,4 0 1,1 0 38,-1 0 1,-1 0-7,-4 0 1,4 0 24,-3 0 1,3 0 2,1 0 0,-4 0-52,-1 0 0,-3 0 30,3 0 1,0 0-30,1 0 0,1-5 29,-5 1 0,3 0-67,-3 4 0,6 0 27,-3 0 0,4 0-11,1 0 0,-1 0-7,-3 0 0,5 0 11,-5 0 0,5 0 16,-4 0 1,0 0-5,-1 0 0,3 0 8,-4 0 0,-2 0-6,-3 0 0</inkml:trace>
  <inkml:trace contextRef="#ctx0" brushRef="#br0" timeOffset="6">0 0 13443,'2'5'16,"2"13"47,2-3-83,-1 2 1,-5-2 61,5-2 0,1 5-19,-2-1 0,2 0-3,-2-3 1,-2 3 43,2 0 1,-1 0-55,2-3 0,-4 0-11,4 4 0,-4-2 13,-1 6 1,4-5-13,0 5 0,1-4 17,-5 3 0,1 1-35,4 4 0,-4-1 28,4-3 1,-2 1 91,1-6 0,-3 7-103,4-3 1,1 0-1,-2 1 1,4-6-10,-3 1 0,4 3 26,-5-3 0,5 2 7,-5-2 1,5-2-6,-4 2 0,0 2-2,-1-1 0,-1 1-10,6-2 1,-6-2-12,1 2 0,-1 2 4,2-2 0,-4 1 0,4-5 1,-4 4 85,-1 1 0,5 4-73,-2-5 1,2 2 114,-5-1 1,1-4-102,4 3 1,-4 2 71,4-1 1,-2-1-56,1-3 1,-3-1-10,4-1 1,1 6-34,-2 0 0,2-1-6,-2-4 0,-1 2-106,6 2 1,-6-2 77,1 2 1,2-1-34,-2 2 1,2-4 53,-1 3 1,-2 3-7,5-3 0,-4 5 39,5-5 1,-6 6 92,1 0 0,4 0-47,1-1 0,-3 3 19,3-4 1,-4 0-41,4 0 1,-5 0-6,5 0 0,-5 3-126,5-6 0,-2 3 79,2-3 0,1 3-81,-6-3 0,7 0 92,-2-6 0,0 6-31,0 0 1,3 3 31,-3-3 0,0-1-1,0-4 1,3 2 4,-3 3 1,1-4-18,-1 3 1,2-2 21,-2-2 1,-2 4-8,2 1 1,-1 1 7,0-2 0,4-2-11,-3 2 0,-2 2 10,2-2 1,-2 3-16,1-3 1,4-3 2,-3 4 0,1-2-8,-1 1 1,2-2 9,-2 3 1,-2-6-27,2-3 0,-1 3 23,0-3 1,4 3-7,-3 0 1,-2 2 0,2-1 0,-5 0 125,4 0 0,0 0-68,1 0 1,1 0 8,-6 0 1,5-4 14,-4 0 1,3 0 12,-4 3 0,5 2-30,-4-1 1,0-4-1,0 0 0,-2-1-108,6 5 0,-5 0 96,4 1 0,-3-2-119,4 2 1,-6-9 77</inkml:trace>
  <inkml:trace contextRef="#ctx0" brushRef="#br0" timeOffset="7">926 2584 15960,'1'2'5,"3"3"0</inkml:trace>
  <inkml:trace contextRef="#ctx0" brushRef="#br0" timeOffset="8">939 2601 15985,'2'2'3,"-2"0"-6</inkml:trace>
  <inkml:trace contextRef="#ctx0" brushRef="#br0" timeOffset="9">953 2625 15946,'3'7'-12</inkml:trace>
  <inkml:trace contextRef="#ctx0" brushRef="#br0" timeOffset="10">2371 3581 10786,'2'0'19,"15"0"123,1 1-47</inkml:trace>
  <inkml:trace contextRef="#ctx0" brushRef="#br0" timeOffset="11">2426 3587 11117,'4'1'-14,"4"4"-20,1-4 70,5-1 0,-10 2-88</inkml:trace>
  <inkml:trace contextRef="#ctx0" brushRef="#br0" timeOffset="12">2468 3596 11059,'6'3'-72,"7"0"-20,0 2 0,0-5 67,0 0 0,0 1-34,0 4 46,0-4 1,1 5-10,-2-6 1,-3 2 7,0 2 1,-5-3-39,5 4 51,0-4 1,4-1-7,0 0 0,-4 5-15,0-1 1,-1 1 14,5-5 0,0 1 13,1 3 0,-2-3-15,2 4 0,-1-4 9,0-1 0,1 5-9,4-1 1,-3 1 47,2-5 0,-2 0-18,-2 0 0,4 1 3,1 3 1,-1-2-11,-4 2 1,5-2-5,-1-2 0,0 1 31,-3 4 0,0-4-29,3 3 0,-2-3 3,3-1 1,-4 5-9,-1-1 1,0 1-2,1-5 0,-2 4-22,2 1 0,-1-1 39,0-4-38,0 0 0,0 1 21,0 4 1,1-4 0,-2 4 1,1-4-8,1-1 0,-2 5-1,2-2 0,3 2 3,0-5 0,3 1 2,-3 4 0,-3-4 2,4 4 1,3 1 4,0-2 0,0 0 9,0-4 0,-3 5 21,4-1 1,-5 1 73,5-5 1,-5 4-62,5 0 1,-5 0 60,0-4 1,-1 0-83,2 0 0,-9 2-13,5 2 0,-4-2-73,3 2 0,0-2 95,0-2 0,0 1-136,1 3 118,-2-2 1,1 4-50,1-6 1,-2 1 20,2 4 17,-1-4 0,0 5-18,0-6 0,0 0 29,0 0 0,2 4-16,2 0 1,-2 1 1,3-5 0,-3 1-11,3 4 1,-3-4 10,2 4 0,2-4-23,-2-1 0,2 4 16,-1 1 1,-3-1-37,7-4 1,-4 0 55,4 0 0,-6 0 2,1 0 0,-2 5 43,-2-1 0,0 0 88,0-4-141,0 0 1,0 0 11,1 0 1,-2 0-25,2 0 0,-6 0 30,1 0 1,-1 4-69,6 1 1,-1-1 58,0-4 1,0 0-83,0 0 1,0 0 52,1 0 0,0 0-5,3 0 0,0 2 84,4 2 1,-3-2-71,3 2 0,-3-3 1,4-1 1,-5 0 5,5 0 1,-5 0 139,5 0 1,-4 0-121,4 0 1,-2 0-8,2 0 1,-3 0-22,-6 0 0,4 5-4,1-1 0,0 1-39,-6-5 1,3 0 59,3 0 0,-4 0-32,3 0 0,-2 4 14,-2 0 0,0 0-45,0-4 1,2 0 34,2 0 0,-2 0 7,3 0 1,0 0-47,0 0 0,5 0-5,-1 0 1,-2 5 46,2-1 0,-4 1-10,3-5 1,0 0 26,0 0 1,3 0-26,-6 0 0,3 4 13,-3 0 1,3 1-15,-3-5 0,0 0 38,-6 0 0,6 0-19,0 0 1,-1 0 6,-4 0 0,0 4-6,0 1 0,0-1-6,0-4 1,2 0 57,2 0 1,-2 0-55,3 0 0,-4 0-4,-1 0 1,0 2 9,0 1 0,2-1-8,2 2 0,-2-2-1,2-2 1,-1 0-4,1 0 1,0 0 16,5 0 0,-7 4-9,3 1 1,3-1 41,0-4 1,-2 0-44,-2 0 1,3 0 54,-3 0 1,2 0-27,-2 0 0,-2 0 2,2 0 0,-2 0 77,-2 0-78,0 0 0,0 0-72,0 0 0,1 2 62,-2 2 1,2-3-138,-1 4 0,0-4 120,0-1 0,0 0-58,0 0 1,1 0 40,-2 0 0,3 0 1,3 0 1,-4 0-5,3 0 1,0 0 3,0 0 0,-1 0-31,5 0 1,-3 0 30,4 0 0,-5 0-15,5 0 1,-2 5 12,2-1 0,2 1-129,-7-5 1,5 0 110,-5 0 1,5 0-64,-4 0 0,-1 0 123,-4 0 0,2 0-76,2 0 1,-2 3 48,3 2 1,-4-1-39,-1-4 0,5 0 80,-1 0 1,5 0-63,-4 0 0,3 0 60,-3 0 0,5 2-35,-1 2 1,-2-2 5,2 2 1,-1-3-12,0-1 1,4 0-2,-3 0 0,1 0 4,-1 0 0,1 0-6,-6 0 0,5 0 60,-4 0 0,4 2-54,-5 2 0,5-2 75,-5 2 1,1-2-63,-5-2 0,4 0-20,1 0 0,-1 0-22,-3 0 1,0 0-1,3 0 0,0 0-44,5 0 1,-7 0 68,3 0 0,1 4-18,-2 1 1,7-2-1,-3-3 1,0 0 8,0 0 0,1 0-13,4 0 1,-1 0 10,-3 0 1,3 0 10,-4 0 1,0 2 3,1 2 1,-6-2 44,1 2 0,-2-2-52,-2-2 1,0 0 41,0 0 1,1 0-36,-2 0 0,2 0 1,-1 0 0,-1 0 8,2 0 1,3 0-122,1 0 0,4 0 67,-5 0 1,6 0 30,-1 0 0,1 0 18,-1 0 0,3 0-25,-3 0 0,-2 1 56,2 4 1,-1-4-49,0 3 0,3-2 29,-7-2 0,5 0-7,-4 0 1,3 0-16,-3 0 0,-1 0-5,-4 0 1,5 0-2,-1 0 0,1 0-46,-5 0 1,4 1 48,1 4 0,1-4-14,-2 4 1,2-4 8,2-1 0,0 0 107,-3 0 0,-3 0-102,7 0 1,-1 0 53,1 0 0,1 0-47,-6 0 1,5 2 14,-5 2 1,7-3-123,-2 3 1,-2-2 115,2-2 0,-5 0-38,5 0 0,-5 0 21,6 0 1,-7 0 10,1 0 1,2 0-17,-1 0 0,0 0 6,0 0 0,-3 0 28,2 0 0,-3 4 9,0 1 1,3-1-55,0-4 0,5 0 34,-4 0 0,4 0-106,-5 0 0,9 0 89,-4 0 1,6 0-150,-7 0 1,6 0 123,3 0 0,-2 5-24,2-1 0,-2 0 15,-2-4 1,-4 0-8,0 0 0,-1 0-20,0 0 0,-2 0 19,-6 0 1,5 0 91,-1 0 1,0 0-79,-3 0 0,-1 0 62,0 0 1,1 0-51,4 0 0,1 0 64,3 0 0,3 0-42,-4 0 1,4 0 3,1 0 1,1 0-1,-1 0 0,-1 5-9,2-1 0,-1 1 1,0-5 1,-1 0 0,-3 0 0,-1 0-127,-4 0 0,-3 0 110,4 0 1,1 0-26,-2 0 1,0 0-39,-3 0 0,0 0-14,3 0 0,0 0 47,5 0 1,-1 0 3,6 0 1,-3 0-26,-2 0 1,7 0 20,-2 0 0,2 0 8,-3 0 1,0 0-19,0 0 1,3 0 115,-3 0 0,4 3-52,-9 2 0,4-1 6,1-4 1,-1 0-146,-3 0 1,1 0 109,-6 0 1,3 0-125,-3 0 1,3 0 68,7 0 0,-1 0 12,0 0 1,0 0-10,1 0 0,3 0 104,0 0 0,1 0-55,-5 0 1,1 0 6,-1 0 1,0 0-28,0 0 0,-1 0 17,-3 0 0,1 0-50,-6 0 1,5 2 48,-5 2 0,3-2-49,-3 2 0,-1-2 19,6-2 1,-1 0 107,6 0 0,-1 0-49,0 0 1,-4 0 98,0 0 0,4 0 56,5 0 1,-5 0-91,-4 0 0,-2 0 99,2 0 1,2 0-118,-7 0 0,5 0 31,-5 0 1,0 0-6,-3 0 1,-2 0-93,2 0 1,-1 1-55,0 3 0,-3-2 104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56 8 7174,'7'0'-521,"3"0"431,-6 0 198,0 3-139,2-3 132,-3 3-277,1 0 134,2-2-40,-5 2-184,2-3 251,-9 0-8,1 0-19,-7 0 176,0 0 0,0-1-67,0-1 190,3 1 121,1-2-147,1 0 133,1 3-168,2-3-50,-2-1 53,5 3 716,-2-2-765,9 6 1,-1-1 84,4 3-151,-2-4 43,4 5 0,1-3-184,4 2 0,-2 0 97,-2-3 1,-1 3-305,3-3 0,2 3-31,0-2 1,0 1-157,-2-2 0,0 1-42,-1 0 1,-1-3 492,0 3 0,-4-3 0,2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 15 7914,'-4'-4'-477,"1"1"1187,0 3-802,2-3 226,-2 2 264,3-2-339,3 9 0,-1-4 18,2 5 49,-2-5-258,4 4 224,-6-2-263,7 0 226,-3 3-165,3-4 100,-4 4-12,3 0 184,-2 0-153,7-1-6,-4 1 23,3 1-47,-3-2 54,-1 1-69,1 0 86,1 0 1,-2-2 56,1-1-27,-3-2-67,2 4 1,-2-5 30,3 4 0,-2-3 12,-1 3 59,-2-4-72,4 5 0,-3-4 34,4 3-6,-3-4-2,3 5 35,-4-2-38,1 0-5,2 2 11,-2-5-89,3 5 80,-1-3-27,2 5 0,-4-4 11,1 1 3,-4-4 37,5 5-32,-2-2-4,3 0 0,-3 2 18,1-2 138,-3 0-114,4 2 104,-2-2-137,0 0 20,2 2-196,-6-6 110,3 3 1,-8-6 14,-2-1-43,-1 1 0,1-5 27,0 0 1,0 2 0,0 2 1,1-1 8,-1-2-3,-1 4 1,2-3 89,-1 1-87,0 1 1,0-2 19,0 2 1,0 0-6,0 0 17,1 2 0,-1-4 88,0 2 18,3 1-69,-5-4-10,4 6-123,-5-5 119,7 5-163,-3-2 144,5 0-73,-6 3 19,6-6-3,-5 2 0,5-1 13,-4 1 1,3 1 0,-2-2 112,2 4-101,-4-5-3,2 2 14,1-3-25,-4 1 1,5 1 14,-2 0-5,2 3 0,-1-1-22,0 0 23,3 3-19,-3-6 11,0 5 18,2-2-13,-2 0-1,3 2 1,0-2 0,0 0 252,0 2-76,3 4-151,-2-1 29,2 4-128,-3-6 121,-6-6 9,4 4 50,-8-7-97,10 9 1,-4-5 106,2 3-76,1 1-84,-2-2 51,3 9 58,3-4-59,1 7 0,0-5 200,1 3-114,-3 0 16,4-1-118,-2 1 70,2 1 8,-2-2-6,2 1-4,-2 0-35,3-3 1,-2 2 54,-1-1-87,-2-2 1,4 3-20,-5-2 65,5-1-14,-3 3 1,2-4-13,0 2 1,-3-1-7,3 2 9,-4-4 33,5 2-48,-5 0 2,5 1-35,-2 0 50,3 2 74,0-5-78,-3 5 142,2-3-141,-2 5 0,2-4 19,1 1 1,-2-3-26,0 3 1,-3-3 0,3 2-153,-1-2 171,3 4-86,0-2 59,-4 3-12,3 0 1,-1-3 27,2 1 0,-3-3 30,1 3-32,-4-4-2,5 8 0,-2-4-9,3 4 1,-2-3 17,-1-2-38,-2-2 32,4 7-35,-2-5 24,2 7 60,-2-5-22,2-2 6,-5 2 9,6-5 1,-6 5-22,4-2-60,-4 0 67,2 2-88,0-5 77,1 5-82,0-2 37,2 2-1,-6 1 8,6-3 7,-1 3 17,-1-4 1,2 2-16,-2-1-2,-1-2 2,3 4 1,-4-5-107,2 4 100,-2-4-6,4 2 7,-2 1-11,0-3 44,2 5 0,-2-5-38,2 4 25,-2-4-9,2 5 26,-1-2-50,1 3-4,4-3-9,-2 2 26,1-2-34,-1 3 28,-1-3-54,-1 2 41,1-3 8,3 1 1,-2 2 12,1-1 0,-4-1 1,0 1 0,-3-3 20,3 2-33,-1-2 30,4 4-22,-2-2 7,1 2 0,0 0-2,0-2 0,-3-2-7,1 3 1,-2-3-51,1 3-10,1-1 38,-2 3 18,6 0 0,-6 0-9,3 0 1,-3-3 4,3 1 1,-4-3 13,2 3 1,-1-3-14,1 2 0,-2-1 80,3 2-29,-4-1 9,5 0-41,-2 2 0,4-2 4,-2 3-12,-2 0 1,2-2 14,-1-1-20,1 1 1,1-1 10,0 1 0,-3-3 10,1 2 23,-1-2-34,3 4 0,0-4 5,0 3 0,0-3 4,0 2 15,-3-2 0,4 2-19,-1-2 1,-1-1-22,-1 4 30,-1-4-8,3 5 0,2-4-1,0 3 1,1-3 15,-3 3-200,-1-4 178,4 5-47,1-2 0,2 1 33,-2-1 1,-3-2-128,-3 3 97,0-4 63,1 6-25,4-3 7,-2 0 57,2 2-69,-3-3-40,0 1 46,2 2-284,-1-2 49,2 3 57,0 0 181,1 0 0,3-1-2,-1-2 1,-2 2-2,-2 0 0,0-3-94,0 2 65,-2-1 2,9 3 0,-4 0-69,4 0 1,-4-2 46,-3-1 32,-2 1 1,3 1 19,2-2-14,-5 2 1,5-2 18,-3 3-70,-3-3 70,7 2-29,-6-2-23,7 3 1,-1-3 29,-2 1 1,0-3-44,-2 3 0,-1-3 35,1 3 1,-1-3-7,-2 3 0,3-3 44,1 3 0,1-3-39,-2 2 1,4-1 17,-2 1 0,0-2-12,0 4 1,1-5 54,2 1 0,-1 1-46,1 0 0,1 1 4,1-2 1,-2 3-65,2-3 1,-1 3-9,-1-3 1,1 3-300,0 0 1,0-1 110,4 1 0,0-1-772,4 3 0,0-3 31,4 1 1008,0-1 0,6 7 0,-1-1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213 588 7601,'-4'0'-443,"0"0"896,4 0-267,-4 0-222,3 0 1,-3 1 146,4 2-104,0-3 70,0 8 1,0-7 69,0 5-57,0 0 0,0 3-31,0-1 1,3 1-25,0-1 0,0 0 28,-3 1 1,0 3-53,0-1 0,3 3 50,-1-3 0,1 4-94,-3 0 0,0-2 82,0 1 1,0 1-109,0 1 0,0-2 63,0 1 1,0-2 2,0 1 0,0 2 62,0-2 1,0-1-53,0-2 1,0 2 97,0 1 0,0 0-86,0 0 0,0-3 11,0 4 0,-3-4 8,1 3 1,-1-3-68,3 4 1,0-5 18,0 1 1,0 1-6,0 0 0,0 0 20,0-4 0,0 2-3,0 1 1,0-2 60,0 3 1,0-3-61,0 0 0,0 0 31,0 2 1,-1-1-40,-2 1 0,2 1-6,-2 0 1,2-1-48,1-2 0,0 0 69,0 3 0,-1-3-49,-2 3 1,2-3 36,-2 0 0,3-1 3,0 0 0,0 1-20,0-1 1,0 2 8,0 1 0,-3-2 0,0 3 0,0-3 1,3 0 1,0 0 10,0 3 0,0-3-9,0 3 1,0-3 84,0 0 1,0 2-81,0 0 1,0 2 42,0-2 0,0 0-33,0 3 1,0-3-15,0 3 1,0-2-3,0 2 1,0 0-6,0 3 1,-3-3-10,0 0 1,0 0-7,3 4 0,0-3-6,0 0 1,0 1 20,0-2 1,0-1-26,0 1 0,0 0 21,0 0 0,-2 1 6,-1-4 0,0 4-7,3 0 1,0 0 19,0-1 0,0 2-12,0-1 1,0 0 1,0-1 1,-1 4-49,-2-4 0,3 4 43,-3-4 0,2-1-7,1 1 1,0 0 1,0 0 1,0-1 10,0-2 0,-3-1-9,0 1 0,0-1 1,3-2 0,0 2 23,0 1 1,-1-1 4,-2 1 0,2 1 17,-2-1 1,3 2-34,0-2 0,0 0-6,0 3 1,0-3 8,0 4 0,0-4-35,0 3 0,0-1 33,0 1 0,0 1 2,0-3 1,0 2 28,0-2 1,0 3 1,0-1 0,0-1 89,0 1 0,0-2-107,0 1 0,0-2 28,0 0 1,0 2-13,0-2 1,0 0-75,0-2 1,0 0 36,0-1 1,0 1-16,0-1 1,0 0 10,0 1 0,0 0-11,0-1 0,-3 3 23,0 1 0,0 0-12,3-1 1,0 0 51,0 3 1,0-3-44,0 4 0,0-5 19,0 1 1,0 1-21,0 0 0,0 2-3,0-2 0,0-1-21,0-3 1,0 4 31,0-1 1,0 1-2,0-4 1,0 3-11,0 1 1,0 0 12,0 0 1,0 0-13,0 2 0,0-1-38,0-1 1,0-2 32,0 4 0,0-2-2,0 2 0,0-3 22,0 3 1,0-2 1,0 2 1,0-1-23,0 1 0,-3 2 2,0-5 0,0 4-5,3-1 1,0-1 9,0 1 0,0-2-12,0 2 1,0-4 12,0 1 0,-2 2-2,-1-2 1,0 1-5,3-3 0,0-1-1,0 0 0,-1 3 1,-2 1 1,3 0 1,-3-4 1,2 0 8,1 1 0,0-1-7,0 1 0,0 3-16,0-1 1,0 0 8,0-3 1,0 1-3,0 0 0,0 2-5,0 0 1,-2 0-2,0-2 1,1 3-19,-2-1 0,2 1 22,1-1 1,0-1 8,0 1 0,0 0-10,0 0 1,0-1 43,0 1 0,0-1-41,0-2 0,0 3 33,0 0 1,0 1-28,0-3 0,0 0 3,0 2 1,0-1-50,0 1 1,0 2 46,0-2 0,0 0-22,0-3 1,0 4 13,0 0 1,-3 0-3,1-1 0,-1-1-5,3 1 0,0 2 31,0 1 1,0 2-8,0-2 1,0 2 4,0-2 0,0 2-9,0 1 1,0-3 3,0 0 0,0 1-61,0 2 0,0-1 52,0-2 0,0 1-25,3-4 0,-2 3 19,2-2 0,-2 2-20,-1-3 0,0 0 8,0-2 0,0 3-7,0-1 1,0 3 18,0-3 0,0 2-1,0-2 0,0 0 17,0 3 0,0-1-20,0 1 0,-1 3 17,-2-4 0,2 1-14,-2 0 1,3-1-11,0 2 1,0 0-29,0-4 1,0 1-7,0-1 1,-1-1-14,-2 1 0,2-1 40,-2-2 0,2 3 31,1 1 1,-3 0-36,0 0 1,0-3 98,3 3 1,0 0-91,0-1 1,-3 4 40,1-1 0,-1 0-21,3 0 1,0-1 5,0 2 1,0 0 12,0 0 1,0-2-7,0 1 1,0-2 42,0 2 0,0-1-51,0 1 1,0-1 68,0-1 0,0-3-70,0 3 0,0 0-2,0-1 0,0 2-6,0-2 1,0-2-5,0 3 1,0 0-2,0-1 0,0 3 17,0-2 0,0-1-41,0-2 1,0 2 28,0 0 0,0 4 0,0-4 0,1 3 11,2-3 0,-2 4 5,2 0 0,-3 0-18,0-1 0,0 1 7,0-3 1,0 3-7,0-1 1,0 1 6,0-1 1,0 1-7,0-3 1,0 2 4,0-3 0,0 3 22,0-2 1,0-1-30,0-2 0,0 2 1,0 0 0,0 4 0,0-4 1,0 0-1,0-2 0,0 3-5,0 2 0,0-2 9,0 0 1,0 0-8,0 0 1,3 3 3,0-1 0,0-2-7,-3 0 0,0-2 5,0 2 1,0-3 0,0 2 0,0 2-27,0-2 0,0 0 26,0-3 0,0 1-43,0 0 0,0-1-6,0 1 1,0-1 42,0 1 0,0 2-11,0 1 0,0-1 18,0-3 0,0 1-21,0-1 0,0 1-31,0 0 0,0 0 39,0 2 0,0-1 0,0 1 1,0-1 39,0-2 1,0 3 4,0 0 1,0 1 28,0-3 1,1 2-64,2 0 0,-2 2 13,2-2 0,-2-2 3,-1 3 0,0-3-39,0 0 1,0-1 25,0 1 0,0 0-5,0-1 0,0 0 79,0 1-41,0-1 1,0 1 44,0 0 1,3-1-67,-1 0 1,1 1-2,-3-1 0,0 1 13,0 0 0,0-1-15,0 1-11,0-1 1,0 0-7,0 1 1,0 0-5,0-1 1,0-2 16,0-1 0,0-2 105,0 3-105,0-1 0,0 4-11,0 0 0,0-3 13,0-1 1,0 1 12,0 2-58,0 0 0,0-2-94,0 0 0,0-3-352,0 3 248,0 0-199,0 2 0,1-3-164,2 1 598,-2-4 0,3 2 0,-4-4 0</inkml:trace>
  <inkml:trace contextRef="#ctx0" brushRef="#br0" timeOffset="1">26 843 8229,'-4'8'-1244,"2"0"1781,-4-2-70,5 1-64,-3-5 686,4 1-936,4-11 1,-3 3 2,5-6 0,0-3 14,3 0 1,-1-5-49,0-1 1,1-3 135,-1 0 1,4-2-76,-1 0 1,5-4-12,-2-3 0,5-1 18,0-1 1,1-3 8,-3 0 0,-1 0 34,-1 3 1,-3 0 11,-3 0 1,-1 5-6,0 3 0,-3 2-302,-2 4 0,0-1-572,0 1 1,1 5 452,-1-2 1,-2 2 54,2-2 1,-1-1 130,0 2 1,0-1-100,0 3 1,0-1 30,-2 4 0,3 0-77,-1 2 92,1 0 1,-3 4-62,0-1 56,0 5 1,0-5-18,0 3 19,0 3 85,0-4 1,0 11-24,0 1 1,0-1 1,0-1 1,0 1 35,0 4 1,0-1-48,0 1 0,0 0-31,0 0 1,0 0 32,0 2 1,0-2-6,0 1 1,0 0 1,0-1 0,0 1 29,0 0 1,0-3 20,0 2 0,3-1 109,0-2 0,-1 1-12,-2-1 0,2 1-65,0 0 1,-1-1-25,2 0 1,-1 1 6,1-1 1,-2 1-135,2 0 1,-2-1 132,2 1 0,-2 2-141,2 0 1,-2 1 16,-1 0 1,3-2-96,0 4 1,0 1 172,-3 2 0,0-3-44,0 0 0,0 1 165,3 1 1,-2 1-94,2-3 0,-2 1 12,-1-4 0,3 4-36,0-1 1,0-2 42,-3 0 0,2 0-26,1 0 0,0-1 34,-3-2-61,4-1 1,-3 0-10,2 1 1,0-3 52,0 0 1,1-2-34,-1 2 0,-2 2-53,2-3 1,-2 2 54,2-1 0,-2 1-59,2-2 0,-2 4 26,-1-1 1,0-3-4,0 1 1,0-3-208,0 2 208,0-2-245,0 0 220,0-10 1,-2 4 74,-1-5-90,0 1 1,2-1 2,-2-1 0,2 3 16,-2 0 0,2 3-9,1-2-64,-3-1 1,1-2 73,0-1 0,-3 1-53,3-1 1,-2 0 30,1 1 1,1-2-36,-3-1 1,2-2 72,-3-4 1,4-3 5,-4 0 1,1-4-8,-1 2 1,-1-1 1,5-1 1,-4 1 70,3 3 0,-2 3-95,2 3-8,0 4 25,-1-3-121,3 8 1,-4 2 75,3 3 1,0-1-4,0-2 62,1 2 0,0-3 1,-2 4 111,2-3-139,-3-3 1,4 1 189,0-1 0,0 3-17,0-2 2,0 3 0,0-3-61,0 2-8,0 2 16,0-6-48,0 2 0,-3-4 29,0 1 0,1-1-32,2 1 0,0 0 122,0-1 1,0 3-113,0-3 0,0 5 103,0-4 1,0 1-67,0-1 0,0 2-67,0 0 20,0 0 0,0 0-149,0 1 100,0 3 34,0-2 31,0 12 0,0-2-40,0 9 1,0-4 6,0 3 1,0 0 18,0 0 0,0 2 6,0 2 0,1-1-79,2 2 1,-2 2 57,2 0 1,0 2-59,0-1 0,0 3 45,-3 1 1,3-1-134,0 1 0,0-3 126,-3-1 0,0-2-6,0 3 1,0-7 1,0 1 1,3-6 1,-1 1 0,1-6-254,-3 0 231,0-4-261,0 2 212,0-12 1,0 1-116,0-7 0,0 0 86,0-3 0,0-4-106,0-1 1,0-3 109,0 0 0,0-4-14,0 1 1,0-4 86,0 4 0,-3-3-72,1 2 1,-3-2 96,3 3 0,0-3-83,0 2 0,-2 1 86,1 2 1,-3 4-37,3-1 0,1 7 8,2-2 1,-1 6 27,-2 0 215,2 1-129,-3 10 227,4-3-182,0 11 0,0-4-42,0 6 107,0-3 1,0 3-48,0 0 0,0-3-42,0-1 1,0-2 4,0 2 0,0-2 11,0 3 0,0-3 76,0 2-107,0 1 0,0 3-151,0-1 0,0 1 94,0-1 0,0 3-185,0 1 1,-1 3 52,-2 0 1,2 1-139,-5 4 1,1 0 50,-4 5 1,0 0-8,1 7 0,-5 0-72,-1 5 1,-1-1 95,1 3 1,-5-3-25,2 1 1,-2-5 45,2-1 1,0-4 133,0-1 0,3-5-119,0-3 0,3-2-57,0 1 0,5-3-3,4-3 1,0-2-474,2 0 255,0-4 0,2-2-104,0-3 504,3 0 0,7-7 0,2-3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8241,'0'8'-728,"0"-3"1284,0-5 1467,0 0-1610,0 6-696,0-5 111,0 5 1,0-4-273,0 2-377,0-2 359,0 9-740,0-3 658,0 4 544,0 2 0,6-1 0,2 0 0</inkml:trace>
  <inkml:trace contextRef="#ctx0" brushRef="#br0" timeOffset="1">40 184 8351,'0'8'-748,"0"4"796,0-6-429,0 8 280,0-1 1,0 0-462,0 0 562,0-6 0,0 5 0,0-5 0</inkml:trace>
  <inkml:trace contextRef="#ctx0" brushRef="#br0" timeOffset="2">66 368 8241,'0'7'243,"0"-1"174,0 0 147,0-5-577,0 5 1,0-4 175,0 2-687,0-2 253,0 3-155,0 1-327,0-5-239,0 11 334,0-5 658,0 7 0,0-6 0,0 1 0,0-5 0,0 5 0,0-6 0,0 9 0,0-5 0</inkml:trace>
  <inkml:trace contextRef="#ctx0" brushRef="#br0" timeOffset="3">79 564 8241,'0'8'-1801,"0"-1"2758,0-3-969,0-2 0,0 5 117,0-2-224,0-5 1,0 8 39,0-4-111,-6-2 179,4 9-183,-3-9 24,5 10-423,0-11 593,0 10 0,0-9 0,0 10 0,0-5 0</inkml:trace>
  <inkml:trace contextRef="#ctx0" brushRef="#br0" timeOffset="4">79 708 8241,'0'8'-958,"0"3"872,0-9 213,0 10-307,0-11 65,0 10-308,0-9 302,0 10 0,0-10-97,0 7 1,-2-6 217,-2 2 0,2-4 0,-3 5 0,5 1 0</inkml:trace>
  <inkml:trace contextRef="#ctx0" brushRef="#br0" timeOffset="5">79 891 7904,'0'14'-620,"-2"-3"834,-2-2-282,2 3 1,-3-9 96,5 5 0,0-3-807,0 4 349,0-7 106,0 10 323,0-4 0,0 4 0,0 2 0</inkml:trace>
  <inkml:trace contextRef="#ctx0" brushRef="#br0" timeOffset="6">66 1075 7696,'0'13'-89,"0"0"1,0-4-113,0 0 302,0-6-238,0 9 0,0-10 131,0 7-346,0-6 0,0 4-221,0-2 573,0-4 0,0 6-111,0-2 111,0-4 0,0 7 0,0-5 0,0-1 0,0 5 0,0-2 0,0-4 129,0 11 1,0-9 44,0 6 0,0-5 147,0 4 1,0-3-12,0 4 1,0-5-143,0 5 0,0-5-243,0 5 1,0-4 140,0 3 1,0-4-717,0 5 346,0-6-244,0 9 548,0-5 0,0 6 0,0 0 0</inkml:trace>
  <inkml:trace contextRef="#ctx0" brushRef="#br0" timeOffset="7">66 1468 8241,'0'9'0,"0"-1"0,0-3-255,0 4 0,0-5 272,0 5 0,0-5-195,0 5 1,0-5 114,0 5 0,0-5-385,0 5 1,0-5 66,0 5 381,0-6 0,0 8 0,0-3 0</inkml:trace>
  <inkml:trace contextRef="#ctx0" brushRef="#br0" timeOffset="8">79 1717 8241,'-2'8'-1096,"-2"1"650,2-6 134,-3 9 0,5-9-23,0 6 335,0-6 0,0 3 0,0-6 0</inkml:trace>
  <inkml:trace contextRef="#ctx0" brushRef="#br0" timeOffset="9">79 1861 8241,'0'13'-1233,"0"0"679,0 0 554,0 1 0,0-2 0,0 2 0</inkml:trace>
  <inkml:trace contextRef="#ctx0" brushRef="#br0" timeOffset="10">79 2084 8241,'0'13'43,"0"0"56,0 0 0,0-4-493,0-1-158,0 1-10,0 5 444,0-2 1,0-4-146,0 3 1,0-8 71,0 6 69,0-1 0,0 6 122,0-1 0,0-6 0,0 5 0,0-5 0,0 6 0,0-4 78,0 0 1,0-5 59,0 4 16,0-5-139,0 9 0,0-9-86,0 6 1,0-5 105,0 5-35,0-6 0,-6 8 0,-1-3 0</inkml:trace>
  <inkml:trace contextRef="#ctx0" brushRef="#br0" timeOffset="11">79 2307 8233,'-6'6'-441,"3"2"350,-5-4 0,5-1 468,-2 6 0,-1-5-121,2 5 1,0-1-445,4 6 0,0-1 92,0 0 0,0-3-472,0 3 0,0-3 568,0 8 0,-6-4 0,-2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34 426 8405,'-8'8'-223,"-1"-2"45,4 1 0,-1-4 650,3 2 358,0-3 91,3 2-907,4-4 0,-2 0 1,3 0-30,1 0 0,3 0 128,-1 0 0,1 0-33,-1 0 1,-1-3-34,1 0 0,-1-2 58,4 2 1,2-3-136,-2 3 0,1-3 139,-1 3 1,3-3-271,3 0 0,0 0 54,0 0 1,-1-2-94,-1 3 0,3-3 99,-5-1 1,5 1-112,-4-1 1,3 1 106,-1 0 1,1 2-12,-3 0 1,0 3 31,-3-3 1,-2 5 17,2-2 1,-1-1 11,-2 1 0,-2 0 44,0 3 1,-4 0 3,4 0 7,-4 0 0,3 0 219,-3 0 15,0 0-135,5 0 225,-6 0 464,3 0-760,-12 0 3,7 0-11,-11 4 29,11-3 1,-3 3 53,1-4-99,2 0 262,-3 0-270,12 0-50,-7 0 61,7-4-452,-5 3-23,-1-3-327,2 4 293,-1 0-37,-2 0 538,3 0 0,-4 0 0</inkml:trace>
  <inkml:trace contextRef="#ctx0" brushRef="#br0" timeOffset="1">102 60 8374,'0'-5'-816,"0"-1"1,0 3 407,0-2 1,-1 2 843,-2-3 1,3 3-12,-3-2 0,1 2-75,-1 1 1,1 0 218,-3-1-31,-1 2-94,-3-3 7,1 1-45,-1 2-210,5-3-287,0 4 330,4 0-128,0 4 0,1 0 8,2 1 1,-3 0 2,3-3 0,2 1 14,1 2 0,-2-2 24,2 3 1,0-1-4,3 4 0,-1-4-157,0 1 0,3 0 149,1 3 1,0-1-210,-4 1 1,3-1 55,0 0 1,4 0 50,-4-2 1,5 4-8,-3-5 0,3 5-9,-2-5 1,2 2-40,-2 2 1,2 0-4,1-1 0,0 1-55,1-1 0,0 0 101,1 1 1,-1 0-108,2 0 0,-6-1 33,-2 0 10,1 1 0,-4-1 15,3 1 3,-6-4 8,-3 2-7,1-6 7,-3 3-3519,3-4 3522,-8 4 0,-1-4 0,-4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5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229 571 8263,'0'41'0,"0"1"0,0 3 0,0 2-217,0 2 1,0 2 0,0 3-1,0 2 306,0 0 1,0 7 50,0-2 0,0 2 0,0-2 179,0-4-304,0 2 1,0 4-1,0 10 43,0-34 1,0 0-1,0 2 1,0-1-426,0 0 0,0-1 0,0 0 0,0 1 349,0-1 1,0 1 0,0 1 0,0 0 7,0 0 0,0 1 14,0 3 1,0-1 0,0-1 0,0 0-1000,1 3 0,-2 0 1003,-2-1 1,0 1-1,2 2 1,0 0 6,0 0 0,-1 0 0,0 4 1,1 0-6,-2 0 1,1 1 83,1-2 0,1 3-84,-3 3 0,0 2 0,0-1 0,1 2 45,1 3 1,-2 0 0,0-1 0,0 0-103,1-1 0,0 0 0,1-1 0,0 0 87,-1-2 0,0 1 0,-1 1 0,0 0-203,1-3 1,0 0 0,-1-1-1,0-1 108,1-7 1,0 0 28,1 3 0,0 0 1,-2-1-1,0-1 1,3 2-1,0 0-45,0-3 1,0 0-1,0-2 1,0 0 16,0-5 0,0 1 1,0 0-1,0 2-29,0 1 1,0 1-1,0 2 1,0 0 65,0 1 0,0-2 1,0-2-1,0-1-8,0-4 1,0-1 0,0-1 0,0 1 565,0 31 0,0 0-588,0-5 0,0-6-174,0-7 1,-1-10 28,-3-7-60,2-6 1,-5 2 0,4-10 1025,-2-3-774,1-3 0,4 3 0,0 3 0</inkml:trace>
  <inkml:trace contextRef="#ctx0" brushRef="#br0" timeOffset="1">255 348 8444,'0'-6'-2708,"0"-6"2708,0 10 505,-6-9-139,5 9-88,-5-4 171,6 6 2,0 0-233,-6 0-211,5 0 129,-5 0 0,6 2-192,0 2 1,-5-1 70,1 6 0,-1 0 8,0 3 0,4 3-29,-4 3 1,-2 2 47,-2 6 0,2 2 2,-2 3 0,1 2-5,-6 6 0,0-1-85,-3-3 0,2 1 43,-3-5 1,0 4-13,0-5 1,5-4-1,4-4 1,2-10-18,-2 1 18,-3-9 0,12 1 12,0-10 1,2-3 15,7-10 0,0-2-20,3-6 1,3-7 80,3-7 0,-3-5-74,7-8 1,-2-3-214,3-1 0,-4-4 213,-7 4 0,3-4-1,3 5 1,-4-1 165,4 4 1,-8 13-147,-1 4 0,-5 10 211,4 9-174,-5 0 38,3 15 1,-6 2 32,0 8 0,0 9 8,0 0 1,5 0 206,-1-3 1,5 5-249,-5 2 0,7 0 121,-3 0 1,4 0-125,1 1 1,0 3 76,0-3 0,0 2-58,0 3 0,2-3 15,2-2 1,-2 4-67,3 1 0,-4-2-22,-1 6 1,-1 1 6,-3-1 1,2 5-5,-2-1 0,1-2-118,-1 2 1,1-5 82,-6 0 1,5-8-97,-5-5 1,5 2 115,-5-2 1,2-3-139,-1-6 157,-4-5-17,5 9-42,-1-10 2,-3 4-1,4-6 4,-6 0-26,0-6 0,0 3 23,0-6-312,0 6 262,-6-9 0,1 5-3,-4-6 1,-3 4-12,3 0 0,-3 5-108,0-5 0,-6 0-13,0-3 0,0-2 114,0 1 0,2 3-11,-6-3 0,0 3 1,-4-8 1,0 8 81,0 2 0,-1 0-56,1-1 1,1-1 18,-2 6 1,5-5 60,0 5 1,6 0-78,-1 4 0,2 1 141,2 4 1,1-3-114,4 7 1,2-5-117,6 5 100,-6-6-324,5 9 96,-5-11-5,6 5 0,1-6-204,4 0 1,2 0 126,6 0 1,0 0 361,0 0 0,7-6 0,0-1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58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54 470 13079,'-8'-1'-925,"4"-4"1,1 4 1089,-2-3-306,4 3-180,-5 1 658,0-6-285,5 4 1,-7-4-239,4 6 283,2 0-71,-3 0 54,5 0 207,0 6-215,0-4-103,0 4 194,0-1 0,2-4-55,1 4 0,0-4-9,6-1 0,-4 2-3,3 2-176,1-2 0,5 4 54,-2-6 1,1 0 246,1 0 0,-2 0-37,2 0 0,3 0-24,0 0 0,3 0-74,-3 0 1,-1 0-55,6 0 1,-1 0 9,0 0 1,4 4-9,-3 0 0,1 1-16,-1-5 0,7 4-19,-3 1 0,4-2 26,1-3 0,9 5 9,8-1 0,8 1 21,6-5 1,7 0-418,6 0 1,-3 0 381,3 0 1,-34-1 0,0 0-12,3-1 0,0 0 0,5 1 0,-1-1 7,-2-3 1,0 2-1,0 0 1,1 3 1,-3-3 1,0 1 0,2-1-1,1 0-9,-4 1 1,1 0 0,3-1-1,1 2-6,-2 0 0,-1 2 1,-2-1-1,0 0-50,0 0 1,2 0-1,-3 0 1,1 0 38,-1 0 1,-1 0 0,2 0-1,0 0 8,0 0 1,2 0 0,-2 0 0,1 0-13,4 0 0,0 0 0,0 0 0,1 0 31,-1 0 0,0 0 1,4-2-1,0-1-264,0 1 1,1 0 0,0-1 0,1 0 288,1 1 0,-1-1 1,3 3-1,0-1-24,-5-1 1,1 0 0,3 1 0,1 1 5,0 0 1,0 0 0,-2-3 0,0 1 21,0 0 1,0 0-1,-1-1 1,2 1-4,-1 2 0,-1 0 0,1 0 0,-1 0-15,-1 0 1,-1 0 0,-2 0 0,-1 0 8,-1 0 1,0 0 0,5 0 0,2 0-113,-1 0 1,1 0 0,1 0 0,0 0 34,-3 0 1,-1 0-1,-1-1 1,0-2 29,1 0 1,1 1-1,2 0 1,1 0-6,6 2 0,-1 0 1,-3 0-1,0-1-3,-3-1 0,-1-1 0,3 3 0,0-1 12,2-1 0,0-1 1,1 0-1,1 0 5,0 1 1,0 1 0,-1-2-1,-1 1 66,-2 2 0,0 0 1,1-2-1,1 0-60,4-1 1,1 1 0,0 0 0,-1 0-2,-4 2 0,0 0 0,2-2 1,0-1-5,-2 2 0,0-2 1,-3 0-1,0 0 5,0 1 1,1 0 0,0 0-1,0 1 44,0-4 1,0 2 0,0 0 0,0 3 76,0-3 1,0 1 0,-2-1-1,1 0 2,-4 1 1,1 0 0,4-3-1,2 1-57,2 1 1,0 2-1,-2-2 1,-2 0-62,0 1 1,0-1-1,0 3 1,1-1 31,1-1 0,0-1 0,4 1 0,1-1-157,1 1 0,0 0 0,-2-1 1,-2 0-336,-4 0 0,0 1 1,4 1-1,2 1 213,2-2 0,0-1 0,-2 1 0,-1-1 94,-5 1 1,0-1 0,1 1 0,1 0-226,-5 2 0,0 0 0,3-1 0,-1 0 278,-1-1 0,-1 0 1,-3 1-1,0 0-49,-8 0 0,1-1 0,4 0 0,0 1 231,0-2 1,0 1 0,2 1 0,0 1-63,1-3 1,-1 1 0,-1 1 0,-1 1-3,-2 0 0,0 0 0,5 0 1,1 0-25,3 0 1,0 0 0,-1 0 0,0 0-3,-3 0 0,2 0 0,2 0 0,-1 0-41,-1 0 1,-1 0 0,4 0-1,0 0-59,-1 0 0,-1 0 1,1 0-1,-2 1 43,-3 1 1,0 1-1,2-3 1,0 3-96,-2 1 1,0 0 0,1-2-1,0-1 49,0 1 1,-2 0 0,-3 0 0,-1-1-81,-6 2 0,0-1 0,2-1 1,0-1-60,33 5 0,-32-4 0,1-1 42,-4 0 0,0 0 1,1 2-1,0 0 196,34 3 0,0-2 0,-5-2 0,-1 5 0,2 1 0</inkml:trace>
  <inkml:trace contextRef="#ctx0" brushRef="#br1" timeOffset="1">13518 392 8406,'-7'-7'952,"1"-5"-873,6 10 0,-2-4 199,-1 6-82,1-5 0,-5 4-169,2-4 0,2 4 169,-5 1 0,3-5-55,-4 1 0,5-1-48,-4 5 0,-1-4-154,-4 0 0,-1-5 108,2 4 1,-8-4-142,-2 0 0,-2 1 14,-3 0 0,-3-6 134,0-3 0,-6-5-92,6 5 1,-5-6 47,4 0 1,1-1-74,4-2 0,1 4 99,3 0 1,2 8 5,2 0 1,4 3-23,-4 6 1,10 2-1,3 8 1,4 2 60,1 6 0,0 2-57,0 2 0,1-2 78,4 3 1,2 0-66,6 0 1,1-1 58,4-4 0,-2 0-49,6 1 0,-5-2 5,5 2 0,0-1-50,4 0 0,0-5-8,0 1 0,2-1-91,3 0 0,-2 4 76,6-4 1,-2 3-101,2-2 1,2-2 112,-7-3 0,0-1-42,-3 6 23,-6-6-10,-9 2 96,-6-5 0,-9 0 16,-6 0 0,0 5 8,-13-1 1,-1 2-60,-2-1 0,-3-4 146,-3 3 0,2 2-131,-5-1 0,-2 4 19,-3-6 0,4 6-32,0-4 0,5 5 1,-5-1 1,4-2-34,-4 1 0,6 1-14,-2 5 0,8-6 100,1 1 0,7-2-30,-3 2 110,9 3-93,3-11 119,6 5 0,2-6-204,2 0 0,2-6 4,3-3 0,3 0 17,-4-3 1,-1 4-133,2-9 0,-6 5-82,1-5 0,2-4 43,-1 0 1,-1 0 74,-4 0 0,0-2 18,0-3 1,0-4 140,0-1 0,0-4-70,0 5 0,-1-2 27,-4 1 1,2 3-77,-5-2 0,5 8-31,-2 4-372,-2 4 361,-1 7 1,2 2-320,1 10 0,4 4 122,1 8 1,6 2-452,2 2 1,4 4-40,1-3 782,0 3 0,6 1 0,1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6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66 184 8162,'2'-12'-2089,"2"4"2280,-2 2-321,4 6 120,-1 6 1,-3 1-8,2 6 0,-2 0-124,-2 0 1,0 0 143,0 0 0,0 0-15,0 1 0,0-2-20,0 2 24,0-1 10,0 0 0,0 0-2,0 0 0,0 0 0,-6 0 0,-1 0 0</inkml:trace>
  <inkml:trace contextRef="#ctx0" brushRef="#br0" timeOffset="1">14 197 8162,'0'-13'-2242,"0"0"2259,0 0 15,0 0-13,0-1 0,-2 3 1,-2 2 1,3 2 17,-3 2 44,2 4-42,2-11 9,0 11 8,0-10 15,0 9 1,0-5 55,0 2-49,0 4 1,0-7 201,0 4-230,0 3 0,0-7 140,0 4-64,0 2 94,0-4-237,0 1 19,6 4-10,-5-5-57,5 6 1392,-6 0-1230,0-6 0,0 4 311,0-4-204,0 18 1,0-7 196,0 7-278,0-1 0,0 3-64,0 4 0,0-4 53,0 4 1,1 2-161,4 2 1,-4 3 86,4 1 0,0 1-70,0 4 0,1 1 20,-2 3 1,-1 3-34,5-3 0,-3 3 59,4 1 0,-6 1-1,1-1 0,-1-4-17,1-1 0,-2-4 19,2 0 0,-1 2-45,2-1 0,-4-1 47,4-3 0,-5-1-136,0 0 1,5 4 43,-1 1 1,1 1 28,-5-1 0,4 0 7,1 5 0,0 4 2,0-5 1,-2 4 128,6-8 1,-6 0-79,0-5 0,3 0 18,-1 0 0,1-4-32,-2 0 1,-1-5 15,6 5 1,-5-2-9,5 2 1,-5 1-2,5-5 0,-6 0-23,1-6 0,2 6 16,-2 0 0,5-1-324,-4-4 252,-1 0 0,-4 1-160,0-2 0,0-3-126,0 0-105,0-6 235,0 9 298,0-11-51,0 5-214,-6-6 557,5 0 140,-5 0-436,6-6-248,-6 5-74,4-11 164,-3 10-15,5-9 37,0 9 61,0-10-121,0 11 212,0-10 0,0 8-114,0-6 1,0 5-82,0-5-25,0 6-248,0-8 191,0 3 1,0-1-34,0 1-198,0 5 175,0-9-64,0 10 1,0-5 312,0 3 0,0 3 0,0-5 0</inkml:trace>
  <inkml:trace contextRef="#ctx0" brushRef="#br0" timeOffset="2">66 53 8221,'2'-9'-240,"2"0"-269,-2 6 1231,4-8 14,-6 10-419,0-11-104,0 10 0,0-2-77,0 8 82,0 4 0,0 1-108,0-1 1,0 1 9,0 4 1,0 0-117,0 0 1,0 0 2,0 0 1,0 1 67,0-2 1,0 2-72,0-1 1,0 4 42,0 1 0,1 1-146,3-2 0,-2-1 73,2 6 0,2-5-90,-1 5 0,0 0 94,-1 4 1,-1 6-95,6 3 1,-6 3-48,1 1 1,2 2 86,-1 3 1,1-4-181,-2 4 0,-2 5 68,1-1 1,3 6-92,-1-6 1,4 3-55,-5 2 0,2 9 333,-2 4 0,-2 1 0,5-3 0,0 2 0,2 5 0,-5-34 0,1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63"/>
    </inkml:context>
    <inkml:brush xml:id="br0">
      <inkml:brushProperty name="width" value="0.17143" units="cm"/>
      <inkml:brushProperty name="height" value="0.17143" units="cm"/>
      <inkml:brushProperty name="color" value="#F6630D"/>
    </inkml:brush>
    <inkml:brush xml:id="br1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617 2055 7566,'-3'5'217,"0"1"-30,3-6-201,0 3-11,0 0-50,0-2 148,0 5-4,3-2 127,-3 0-162,6 2 1,-4-2 134,2 3-80,-2-3-155,4 2 126,-5 0-45,8 2 1,-6 5 27,3-4 14,0 0 17,0 0-32,1 0 104,1 3-86,-2-1-118,1 3 65,0-3-24,0 1 0,-1-1 33,2 0 0,-1 1-48,-1-3 33,-2 1 0,2-3 57,-1-1 1,-2 1-53,3 0 1,-4-3 10,2 2-1,-2-2 0,4 3 2,-2 0 1,0-3-183,1 1 181,-4-1-106,9 4 74,-6 1 20,9-1 1,-5 4-20,1-2 1,-3-4 68,-2-1 0,1-1-50,1 3 1,1 0 0,0 0-4,0 0 5,0 0 1,0 2-7,0 0 10,-1 1-30,1-4 18,1 4 1,-4-2 88,1 1 9,-4-1 13,5-1-10,-2 2 27,3-1-124,0 5 0,0-5 32,0 1 0,-3-2-95,1 0 116,-1 1-188,3-2 149,3 1-82,-2 0 103,2 0-17,-4-1 0,1 2 73,1-1 1,-4-3-71,1 1-6,-4-1 1,7 3 5,-1 0 1,2-2-34,-2-1 38,0 1 0,2 2-91,0-1 67,0 1 0,-2 1-7,0-2 92,0-2-75,-1 5 194,2-4-189,-1 5 0,-1-5 145,1-1-87,-3-2-13,2 4-46,-2-3 3,3 4-116,0 4 140,0-4-83,-1 6 0,1-6 44,1 2 0,-4 0-15,1-3 1,-3-1 5,2-1 0,-1 1 43,1 2 1,-2-2-39,3-1 4,-4-2-14,5 6 13</inkml:trace>
  <inkml:trace contextRef="#ctx0" brushRef="#br0" timeOffset="1">1256 2882 10431,'2'0'4,"2"9"-21,-1-6 19</inkml:trace>
  <inkml:trace contextRef="#ctx0" brushRef="#br0" timeOffset="2">1270 2898 10425,'1'1'2,"4"6"5,-1-3 1,-1 0-10,1 0 34,-1-1-31</inkml:trace>
  <inkml:trace contextRef="#ctx0" brushRef="#br0" timeOffset="3">1297 2927 10476,'2'3'2,"4"3"-10</inkml:trace>
  <inkml:trace contextRef="#ctx0" brushRef="#br0" timeOffset="4">1311 2942 10476,'2'2'2,"4"5"13,-2-1-8,6-2 142,-9 2-132,8-2 104,-5 3-97,6-3 10,-3 2-78,4-2 87,-4 0-131,-1 2 97,1-3 0,0 2-34,0-1 1,-2-1 13,-1 2 115,1-4-62,2 5 11,-1-2 140,1 3-148,4 0-66,-1-1 81,1 2-122,2-1 109,-5-1-40,4 1-12,-4 0 2,2 0-7,-6 0 23,2 0-27,-2-3 21,3 2 0,-3-3-26,1 4 25,-4 1-109,6-2-56,-3 1 66,2 0 1,1-3 106,0 1 1,-3-3-65,1 3 40,0-3 0,2 4-57,0-2 150,-4-1-118,3 3 111,1-2-67,1 3 1,2-3 11,-3 2-21,0-5 0,-1 3 0,1-2 2,-2-1-2,1 5 0,0-5 0,2 5 0,4-5-4,-2 4 4,-4-4-1,0 5 2,0-4-2,2 4 1,2-6 1,-3 6-2,0-1 2,0-2-2,-1 3 2,2-2-138,-1 2 130,2-1 1,-1 1 99,1-2-107,-4-1 72,1 3 1,-2-4-58,3 2 38,-4-2-18,3 4-13,-2-5 19,3 5 3,0-5-4,-3 5-9,5-5 93,-4 5-87,4-2-27,2 2 0,-1-1 20,1 0 1,-1-3-30,-3 3 1,0-3-67,0 3 95,-4-4-237,6 5 205,0-2-104,4 3 63,1 0 72,-3 0 1,1-3-17,-3 1 0,-2-3 5,-3 3 1,1-3-10,2 2 0,0-1 3,0 1 1,-1-1 24,1 2 0,-2-3-20,0 2 5,-1-2 0,3 4-5,0-2-3,-3-1 1,5 3 39,-4-2-13,5 1 5,-4 1 8,1-3-24,0 1 201,0 2-174,0-5-57,3 5 0,-3-5 64,-5 0-88</inkml:trace>
  <inkml:trace contextRef="#ctx0" brushRef="#br1" timeOffset="5">10103 4250 10007,'12'-1'1,"18"1"1,2 0-17,-1 0 0,-2 0 18,5 0 1,2-2-59,3-2 1,0 2 47,0-2 0,-4 2-3,0 2 1,-1 0 31,0 0 1,-1 0 3,-7 0 0,0 0 25,0-5 1,-1 4 11,-3-4 1,3 4-36,-4 1 0,4 0-5,1 0 1,1 0-12,-1 0 1,-4 0 17,-1 0 0,1 0-40,4 0 1,1 0 38,-1 0 1,-1 0-7,-4 0 1,4 0 24,-3 0 1,3 0 2,1 0 0,-4 0-52,-1 0 0,-3 0 30,3 0 1,0 0-30,1 0 0,1-5 29,-5 1 0,3 0-67,-3 4 0,6 0 27,-3 0 0,4 0-11,1 0 0,-1 0-7,-3 0 0,5 0 11,-5 0 0,5 0 16,-4 0 1,0 0-5,-1 0 0,3 0 8,-4 0 0,-2 0-6,-3 0 0</inkml:trace>
  <inkml:trace contextRef="#ctx0" brushRef="#br0" timeOffset="6">0 0 13443,'2'5'16,"2"13"47,2-3-83,-1 2 1,-5-2 61,5-2 0,1 5-19,-2-1 0,2 0-3,-2-3 1,-2 3 43,2 0 1,-1 0-55,2-3 0,-4 0-11,4 4 0,-4-2 13,-1 6 1,4-5-13,0 5 0,1-4 17,-5 3 0,1 1-35,4 4 0,-4-1 28,4-3 1,-2 1 91,1-6 0,-3 7-103,4-3 1,1 0-1,-2 1 1,4-6-10,-3 1 0,4 3 26,-5-3 0,5 2 7,-5-2 1,5-2-6,-4 2 0,0 2-2,-1-1 0,-1 1-10,6-2 1,-6-2-12,1 2 0,-1 2 4,2-2 0,-4 1 0,4-5 1,-4 4 85,-1 1 0,5 4-73,-2-5 1,2 2 114,-5-1 1,1-4-102,4 3 1,-4 2 71,4-1 1,-2-1-56,1-3 1,-3-1-10,4-1 1,1 6-34,-2 0 0,2-1-6,-2-4 0,-1 2-106,6 2 1,-6-2 77,1 2 1,2-1-34,-2 2 1,2-4 53,-1 3 1,-2 3-7,5-3 0,-4 5 39,5-5 1,-6 6 92,1 0 0,4 0-47,1-1 0,-3 3 19,3-4 1,-4 0-41,4 0 1,-5 0-6,5 0 0,-5 3-126,5-6 0,-2 3 79,2-3 0,1 3-81,-6-3 0,7 0 92,-2-6 0,0 6-31,0 0 1,3 3 31,-3-3 0,0-1-1,0-4 1,3 2 4,-3 3 1,1-4-18,-1 3 1,2-2 21,-2-2 1,-2 4-8,2 1 1,-1 1 7,0-2 0,4-2-11,-3 2 0,-2 2 10,2-2 1,-2 3-16,1-3 1,4-3 2,-3 4 0,1-2-8,-1 1 1,2-2 9,-2 3 1,-2-6-27,2-3 0,-1 3 23,0-3 1,4 3-7,-3 0 1,-2 2 0,2-1 0,-5 0 125,4 0 0,0 0-68,1 0 1,1 0 8,-6 0 1,5-4 14,-4 0 1,3 0 12,-4 3 0,5 2-30,-4-1 1,0-4-1,0 0 0,-2-1-108,6 5 0,-5 0 96,4 1 0,-3-2-119,4 2 1,-6-9 77</inkml:trace>
  <inkml:trace contextRef="#ctx0" brushRef="#br0" timeOffset="7">926 2584 15960,'1'2'5,"3"3"0</inkml:trace>
  <inkml:trace contextRef="#ctx0" brushRef="#br0" timeOffset="8">939 2601 15985,'2'2'3,"-2"0"-6</inkml:trace>
  <inkml:trace contextRef="#ctx0" brushRef="#br0" timeOffset="9">953 2625 15946,'3'7'-12</inkml:trace>
  <inkml:trace contextRef="#ctx0" brushRef="#br0" timeOffset="10">2371 3581 10786,'2'0'19,"15"0"123,1 1-47</inkml:trace>
  <inkml:trace contextRef="#ctx0" brushRef="#br0" timeOffset="11">2426 3587 11117,'4'1'-14,"4"4"-20,1-4 70,5-1 0,-10 2-88</inkml:trace>
  <inkml:trace contextRef="#ctx0" brushRef="#br0" timeOffset="12">2468 3596 11059,'6'3'-72,"7"0"-20,0 2 0,0-5 67,0 0 0,0 1-34,0 4 46,0-4 1,1 5-10,-2-6 1,-3 2 7,0 2 1,-5-3-39,5 4 51,0-4 1,4-1-7,0 0 0,-4 5-15,0-1 1,-1 1 14,5-5 0,0 1 13,1 3 0,-2-3-15,2 4 0,-1-4 9,0-1 0,1 5-9,4-1 1,-3 1 47,2-5 0,-2 0-18,-2 0 0,4 1 3,1 3 1,-1-2-11,-4 2 1,5-2-5,-1-2 0,0 1 31,-3 4 0,0-4-29,3 3 0,-2-3 3,3-1 1,-4 5-9,-1-1 1,0 1-2,1-5 0,-2 4-22,2 1 0,-1-1 39,0-4-38,0 0 0,0 1 21,0 4 1,1-4 0,-2 4 1,1-4-8,1-1 0,-2 5-1,2-2 0,3 2 3,0-5 0,3 1 2,-3 4 0,-3-4 2,4 4 1,3 1 4,0-2 0,0 0 9,0-4 0,-3 5 21,4-1 1,-5 1 73,5-5 1,-5 4-62,5 0 1,-5 0 60,0-4 1,-1 0-83,2 0 0,-9 2-13,5 2 0,-4-2-73,3 2 0,0-2 95,0-2 0,0 1-136,1 3 118,-2-2 1,1 4-50,1-6 1,-2 1 20,2 4 17,-1-4 0,0 5-18,0-6 0,0 0 29,0 0 0,2 4-16,2 0 1,-2 1 1,3-5 0,-3 1-11,3 4 1,-3-4 10,2 4 0,2-4-23,-2-1 0,2 4 16,-1 1 1,-3-1-37,7-4 1,-4 0 55,4 0 0,-6 0 2,1 0 0,-2 5 43,-2-1 0,0 0 88,0-4-141,0 0 1,0 0 11,1 0 1,-2 0-25,2 0 0,-6 0 30,1 0 1,-1 4-69,6 1 1,-1-1 58,0-4 1,0 0-83,0 0 1,0 0 52,1 0 0,0 0-5,3 0 0,0 2 84,4 2 1,-3-2-71,3 2 0,-3-3 1,4-1 1,-5 0 5,5 0 1,-5 0 139,5 0 1,-4 0-121,4 0 1,-2 0-8,2 0 1,-3 0-22,-6 0 0,4 5-4,1-1 0,0 1-39,-6-5 1,3 0 59,3 0 0,-4 0-32,3 0 0,-2 4 14,-2 0 0,0 0-45,0-4 1,2 0 34,2 0 0,-2 0 7,3 0 1,0 0-47,0 0 0,5 0-5,-1 0 1,-2 5 46,2-1 0,-4 1-10,3-5 1,0 0 26,0 0 1,3 0-26,-6 0 0,3 4 13,-3 0 1,3 1-15,-3-5 0,0 0 38,-6 0 0,6 0-19,0 0 1,-1 0 6,-4 0 0,0 4-6,0 1 0,0-1-6,0-4 1,2 0 57,2 0 1,-2 0-55,3 0 0,-4 0-4,-1 0 1,0 2 9,0 1 0,2-1-8,2 2 0,-2-2-1,2-2 1,-1 0-4,1 0 1,0 0 16,5 0 0,-7 4-9,3 1 1,3-1 41,0-4 1,-2 0-44,-2 0 1,3 0 54,-3 0 1,2 0-27,-2 0 0,-2 0 2,2 0 0,-2 0 77,-2 0-78,0 0 0,0 0-72,0 0 0,1 2 62,-2 2 1,2-3-138,-1 4 0,0-4 120,0-1 0,0 0-58,0 0 1,1 0 40,-2 0 0,3 0 1,3 0 1,-4 0-5,3 0 1,0 0 3,0 0 0,-1 0-31,5 0 1,-3 0 30,4 0 0,-5 0-15,5 0 1,-2 5 12,2-1 0,2 1-129,-7-5 1,5 0 110,-5 0 1,5 0-64,-4 0 0,-1 0 123,-4 0 0,2 0-76,2 0 1,-2 3 48,3 2 1,-4-1-39,-1-4 0,5 0 80,-1 0 1,5 0-63,-4 0 0,3 0 60,-3 0 0,5 2-35,-1 2 1,-2-2 5,2 2 1,-1-3-12,0-1 1,4 0-2,-3 0 0,1 0 4,-1 0 0,1 0-6,-6 0 0,5 0 60,-4 0 0,4 2-54,-5 2 0,5-2 75,-5 2 1,1-2-63,-5-2 0,4 0-20,1 0 0,-1 0-22,-3 0 1,0 0-1,3 0 0,0 0-44,5 0 1,-7 0 68,3 0 0,1 4-18,-2 1 1,7-2-1,-3-3 1,0 0 8,0 0 0,1 0-13,4 0 1,-1 0 10,-3 0 1,3 0 10,-4 0 1,0 2 3,1 2 1,-6-2 44,1 2 0,-2-2-52,-2-2 1,0 0 41,0 0 1,1 0-36,-2 0 0,2 0 1,-1 0 0,-1 0 8,2 0 1,3 0-122,1 0 0,4 0 67,-5 0 1,6 0 30,-1 0 0,1 0 18,-1 0 0,3 0-25,-3 0 0,-2 1 56,2 4 1,-1-4-49,0 3 0,3-2 29,-7-2 0,5 0-7,-4 0 1,3 0-16,-3 0 0,-1 0-5,-4 0 1,5 0-2,-1 0 0,1 0-46,-5 0 1,4 1 48,1 4 0,1-4-14,-2 4 1,2-4 8,2-1 0,0 0 107,-3 0 0,-3 0-102,7 0 1,-1 0 53,1 0 0,1 0-47,-6 0 1,5 2 14,-5 2 1,7-3-123,-2 3 1,-2-2 115,2-2 0,-5 0-38,5 0 0,-5 0 21,6 0 1,-7 0 10,1 0 1,2 0-17,-1 0 0,0 0 6,0 0 0,-3 0 28,2 0 0,-3 4 9,0 1 1,3-1-55,0-4 0,5 0 34,-4 0 0,4 0-106,-5 0 0,9 0 89,-4 0 1,6 0-150,-7 0 1,6 0 123,3 0 0,-2 5-24,2-1 0,-2 0 15,-2-4 1,-4 0-8,0 0 0,-1 0-20,0 0 0,-2 0 19,-6 0 1,5 0 91,-1 0 1,0 0-79,-3 0 0,-1 0 62,0 0 1,1 0-51,4 0 0,1 0 64,3 0 0,3 0-42,-4 0 1,4 0 3,1 0 1,1 0-1,-1 0 0,-1 5-9,2-1 0,-1 1 1,0-5 1,-1 0 0,-3 0 0,-1 0-127,-4 0 0,-3 0 110,4 0 1,1 0-26,-2 0 1,0 0-39,-3 0 0,0 0-14,3 0 0,0 0 47,5 0 1,-1 0 3,6 0 1,-3 0-26,-2 0 1,7 0 20,-2 0 0,2 0 8,-3 0 1,0 0-19,0 0 1,3 0 115,-3 0 0,4 3-52,-9 2 0,4-1 6,1-4 1,-1 0-146,-3 0 1,1 0 109,-6 0 1,3 0-125,-3 0 1,3 0 68,7 0 0,-1 0 12,0 0 1,0 0-10,1 0 0,3 0 104,0 0 0,1 0-55,-5 0 1,1 0 6,-1 0 1,0 0-28,0 0 0,-1 0 17,-3 0 0,1 0-50,-6 0 1,5 2 48,-5 2 0,3-2-49,-3 2 0,-1-2 19,6-2 1,-1 0 107,6 0 0,-1 0-49,0 0 1,-4 0 98,0 0 0,4 0 56,5 0 1,-5 0-91,-4 0 0,-2 0 99,2 0 1,2 0-118,-7 0 0,5 0 31,-5 0 1,0 0-6,-3 0 1,-2 0-93,2 0 1,-1 1-55,0 3 0,-3-2 104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76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56 8 7174,'7'0'-521,"3"0"431,-6 0 198,0 3-139,2-3 132,-3 3-277,1 0 134,2-2-40,-5 2-184,2-3 251,-9 0-8,1 0-19,-7 0 176,0 0 0,0-1-67,0-1 190,3 1 121,1-2-147,1 0 133,1 3-168,2-3-50,-2-1 53,5 3 716,-2-2-765,9 6 1,-1-1 84,4 3-151,-2-4 43,4 5 0,1-3-184,4 2 0,-2 0 97,-2-3 1,-1 3-305,3-3 0,2 3-31,0-2 1,0 1-157,-2-2 0,0 1-42,-1 0 1,-1-3 492,0 3 0,-4-3 0,2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7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 15 7914,'-4'-4'-477,"1"1"1187,0 3-802,2-3 226,-2 2 264,3-2-339,3 9 0,-1-4 18,2 5 49,-2-5-258,4 4 224,-6-2-263,7 0 226,-3 3-165,3-4 100,-4 4-12,3 0 184,-2 0-153,7-1-6,-4 1 23,3 1-47,-3-2 54,-1 1-69,1 0 86,1 0 1,-2-2 56,1-1-27,-3-2-67,2 4 1,-2-5 30,3 4 0,-2-3 12,-1 3 59,-2-4-72,4 5 0,-3-4 34,4 3-6,-3-4-2,3 5 35,-4-2-38,1 0-5,2 2 11,-2-5-89,3 5 80,-1-3-27,2 5 0,-4-4 11,1 1 3,-4-4 37,5 5-32,-2-2-4,3 0 0,-3 2 18,1-2 138,-3 0-114,4 2 104,-2-2-137,0 0 20,2 2-196,-6-6 110,3 3 1,-8-6 14,-2-1-43,-1 1 0,1-5 27,0 0 1,0 2 0,0 2 1,1-1 8,-1-2-3,-1 4 1,2-3 89,-1 1-87,0 1 1,0-2 19,0 2 1,0 0-6,0 0 17,1 2 0,-1-4 88,0 2 18,3 1-69,-5-4-10,4 6-123,-5-5 119,7 5-163,-3-2 144,5 0-73,-6 3 19,6-6-3,-5 2 0,5-1 13,-4 1 1,3 1 0,-2-2 112,2 4-101,-4-5-3,2 2 14,1-3-25,-4 1 1,5 1 14,-2 0-5,2 3 0,-1-1-22,0 0 23,3 3-19,-3-6 11,0 5 18,2-2-13,-2 0-1,3 2 1,0-2 0,0 0 252,0 2-76,3 4-151,-2-1 29,2 4-128,-3-6 121,-6-6 9,4 4 50,-8-7-97,10 9 1,-4-5 106,2 3-76,1 1-84,-2-2 51,3 9 58,3-4-59,1 7 0,0-5 200,1 3-114,-3 0 16,4-1-118,-2 1 70,2 1 8,-2-2-6,2 1-4,-2 0-35,3-3 1,-2 2 54,-1-1-87,-2-2 1,4 3-20,-5-2 65,5-1-14,-3 3 1,2-4-13,0 2 1,-3-1-7,3 2 9,-4-4 33,5 2-48,-5 0 2,5 1-35,-2 0 50,3 2 74,0-5-78,-3 5 142,2-3-141,-2 5 0,2-4 19,1 1 1,-2-3-26,0 3 1,-3-3 0,3 2-153,-1-2 171,3 4-86,0-2 59,-4 3-12,3 0 1,-1-3 27,2 1 0,-3-3 30,1 3-32,-4-4-2,5 8 0,-2-4-9,3 4 1,-2-3 17,-1-2-38,-2-2 32,4 7-35,-2-5 24,2 7 60,-2-5-22,2-2 6,-5 2 9,6-5 1,-6 5-22,4-2-60,-4 0 67,2 2-88,0-5 77,1 5-82,0-2 37,2 2-1,-6 1 8,6-3 7,-1 3 17,-1-4 1,2 2-16,-2-1-2,-1-2 2,3 4 1,-4-5-107,2 4 100,-2-4-6,4 2 7,-2 1-11,0-3 44,2 5 0,-2-5-38,2 4 25,-2-4-9,2 5 26,-1-2-50,1 3-4,4-3-9,-2 2 26,1-2-34,-1 3 28,-1-3-54,-1 2 41,1-3 8,3 1 1,-2 2 12,1-1 0,-4-1 1,0 1 0,-3-3 20,3 2-33,-1-2 30,4 4-22,-2-2 7,1 2 0,0 0-2,0-2 0,-3-2-7,1 3 1,-2-3-51,1 3-10,1-1 38,-2 3 18,6 0 0,-6 0-9,3 0 1,-3-3 4,3 1 1,-4-3 13,2 3 1,-1-3-14,1 2 0,-2-1 80,3 2-29,-4-1 9,5 0-41,-2 2 0,4-2 4,-2 3-12,-2 0 1,2-2 14,-1-1-20,1 1 1,1-1 10,0 1 0,-3-3 10,1 2 23,-1-2-34,3 4 0,0-4 5,0 3 0,0-3 4,0 2 15,-3-2 0,4 2-19,-1-2 1,-1-1-22,-1 4 30,-1-4-8,3 5 0,2-4-1,0 3 1,1-3 15,-3 3-200,-1-4 178,4 5-47,1-2 0,2 1 33,-2-1 1,-3-2-128,-3 3 97,0-4 63,1 6-25,4-3 7,-2 0 57,2 2-69,-3-3-40,0 1 46,2 2-284,-1-2 49,2 3 57,0 0 181,1 0 0,3-1-2,-1-2 1,-2 2-2,-2 0 0,0-3-94,0 2 65,-2-1 2,9 3 0,-4 0-69,4 0 1,-4-2 46,-3-1 32,-2 1 1,3 1 19,2-2-14,-5 2 1,5-2 18,-3 3-70,-3-3 70,7 2-29,-6-2-23,7 3 1,-1-3 29,-2 1 1,0-3-44,-2 3 0,-1-3 35,1 3 1,-1-3-7,-2 3 0,3-3 44,1 3 0,1-3-39,-2 2 1,4-1 17,-2 1 0,0-2-12,0 4 1,1-5 54,2 1 0,-1 1-46,1 0 0,1 1 4,1-2 1,-2 3-65,2-3 1,-1 3-9,-1-3 1,1 3-300,0 0 1,0-1 110,4 1 0,0-1-772,4 3 0,0-3 31,4 1 1008,0-1 0,6 7 0,-1-1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1T17:37:59.4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14 12550 240924 42423,'0'-8'1041'0'0,"0"3"-1525"0"0,0 5 0 0 0,0 11 0 0 0,0 4 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7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8241,'0'8'-728,"0"-3"1284,0-5 1467,0 0-1610,0 6-696,0-5 111,0 5 1,0-4-273,0 2-377,0-2 359,0 9-740,0-3 658,0 4 544,0 2 0,6-1 0,2 0 0</inkml:trace>
  <inkml:trace contextRef="#ctx0" brushRef="#br0" timeOffset="1">40 184 8351,'0'8'-748,"0"4"796,0-6-429,0 8 280,0-1 1,0 0-462,0 0 562,0-6 0,0 5 0,0-5 0</inkml:trace>
  <inkml:trace contextRef="#ctx0" brushRef="#br0" timeOffset="2">66 368 8241,'0'7'243,"0"-1"174,0 0 147,0-5-577,0 5 1,0-4 175,0 2-687,0-2 253,0 3-155,0 1-327,0-5-239,0 11 334,0-5 658,0 7 0,0-6 0,0 1 0,0-5 0,0 5 0,0-6 0,0 9 0,0-5 0</inkml:trace>
  <inkml:trace contextRef="#ctx0" brushRef="#br0" timeOffset="3">79 564 8241,'0'8'-1801,"0"-1"2758,0-3-969,0-2 0,0 5 117,0-2-224,0-5 1,0 8 39,0-4-111,-6-2 179,4 9-183,-3-9 24,5 10-423,0-11 593,0 10 0,0-9 0,0 10 0,0-5 0</inkml:trace>
  <inkml:trace contextRef="#ctx0" brushRef="#br0" timeOffset="4">79 708 8241,'0'8'-958,"0"3"872,0-9 213,0 10-307,0-11 65,0 10-308,0-9 302,0 10 0,0-10-97,0 7 1,-2-6 217,-2 2 0,2-4 0,-3 5 0,5 1 0</inkml:trace>
  <inkml:trace contextRef="#ctx0" brushRef="#br0" timeOffset="5">79 891 7904,'0'14'-620,"-2"-3"834,-2-2-282,2 3 1,-3-9 96,5 5 0,0-3-807,0 4 349,0-7 106,0 10 323,0-4 0,0 4 0,0 2 0</inkml:trace>
  <inkml:trace contextRef="#ctx0" brushRef="#br0" timeOffset="6">66 1075 7696,'0'13'-89,"0"0"1,0-4-113,0 0 302,0-6-238,0 9 0,0-10 131,0 7-346,0-6 0,0 4-221,0-2 573,0-4 0,0 6-111,0-2 111,0-4 0,0 7 0,0-5 0,0-1 0,0 5 0,0-2 0,0-4 129,0 11 1,0-9 44,0 6 0,0-5 147,0 4 1,0-3-12,0 4 1,0-5-143,0 5 0,0-5-243,0 5 1,0-4 140,0 3 1,0-4-717,0 5 346,0-6-244,0 9 548,0-5 0,0 6 0,0 0 0</inkml:trace>
  <inkml:trace contextRef="#ctx0" brushRef="#br0" timeOffset="7">66 1468 8241,'0'9'0,"0"-1"0,0-3-255,0 4 0,0-5 272,0 5 0,0-5-195,0 5 1,0-5 114,0 5 0,0-5-385,0 5 1,0-5 66,0 5 381,0-6 0,0 8 0,0-3 0</inkml:trace>
  <inkml:trace contextRef="#ctx0" brushRef="#br0" timeOffset="8">79 1717 8241,'-2'8'-1096,"-2"1"650,2-6 134,-3 9 0,5-9-23,0 6 335,0-6 0,0 3 0,0-6 0</inkml:trace>
  <inkml:trace contextRef="#ctx0" brushRef="#br0" timeOffset="9">79 1861 8241,'0'13'-1233,"0"0"679,0 0 554,0 1 0,0-2 0,0 2 0</inkml:trace>
  <inkml:trace contextRef="#ctx0" brushRef="#br0" timeOffset="10">79 2084 8241,'0'13'43,"0"0"56,0 0 0,0-4-493,0-1-158,0 1-10,0 5 444,0-2 1,0-4-146,0 3 1,0-8 71,0 6 69,0-1 0,0 6 122,0-1 0,0-6 0,0 5 0,0-5 0,0 6 0,0-4 78,0 0 1,0-5 59,0 4 16,0-5-139,0 9 0,0-9-86,0 6 1,0-5 105,0 5-35,0-6 0,-6 8 0,-1-3 0</inkml:trace>
  <inkml:trace contextRef="#ctx0" brushRef="#br0" timeOffset="11">79 2307 8233,'-6'6'-441,"3"2"350,-5-4 0,5-1 468,-2 6 0,-1-5-121,2 5 1,0-1-445,4 6 0,0-1 92,0 0 0,0-3-472,0 3 0,0-3 568,0 8 0,-6-4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485 1 12505,'-27'28'-299,"7"-3"660,1-13-161,7 2-4,-8 5 33,6-5-250,-11 11-44,5 1 165,-12 2-203,-2 15-57,-5-8 144,5 4 5,3-6-63,-2-1-1,0 7-100,0-4-282,6 3-353,9-23 810,10-4 0,2-11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485 1 12505,'-27'28'-299,"7"-3"660,1-13-161,7 2-4,-8 5 33,6-5-250,-11 11-44,5 1 165,-12 2-203,-2 15-57,-5-8 144,5 4 5,3-6-63,-2-1-1,0 7-100,0-4-282,6 3-353,9-23 810,10-4 0,2-11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839 73 12470,'-14'-28'61,"2"3"412,6 13-3,5 4-254,-28 25-42,17 1-98,-30 32 1,15-2-1,-7 8 0,-3-2-208,6-14 1,-3-1 80,3 0 0,-6 1 119,3-1 1,-4 0-262,-1 0 1,3 0-180,2 1-21,-1-1 264,8-13 0,-3-1-460,-19 17 310,17-18 1,-47 23 278,21-29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1559 0 12534,'-35'14'418,"-13"10"0,10 8-286,-15 12 0,0 4-2,9-4 1,-4 5-7,4-1 0,-4 3-140,5 2 0,-1-2-1,5-3 1,-6 2 64,-3-1 0,18-23 0,0 1-75,0-1 1,-1 0 0,-2 2 0,1 0 35,-25 20 0,27-23 1,0 1-50,-22 26 1,22-25-1,1 1 13,-19 25 1,21-26 0,0 0 24,-21 16 1,-3 4-58,-1-8 0,1 6-90,3-9-547,3 4 180,0-6-225,10-1 741,-3-1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1520 1 12528,'-41'0'450,"3"0"-369,12 6 75,-6 1-9,4 12 172,-10 2-222,5 10 30,-7 3 1,-2 14-128,3 0 1,3 1 62,9-5 1,-5 0-122,-2 8 1,-11-1 79,19-20 1,-1-1-1,-3 3 1,-1-2-8,-2 2 0,0 0 0,-1 1 0,0 0-10,3-3 0,1-1 0,0 2 0,2-1 24,-1-1 0,1 1 0,3 0 0,2-1-23,-21 23 1,3-8-45,2-11 1,-1-4-366,-4 0 55,-3 3-556,-11 1-24,4 0 47,-4-3 881,17-10 0,-10-2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984 93 12736,'0'-41'-984,"0"9"1084,0 18 170,0 9 0,-16 27 8,-5 9-172,-7 2 1,-7 13 3,0-2 0,-6 3 12,6-8 0,-13 1-9,-4 5 0,-5-3-167,0 6 1,-1-2 77,27-22 1,1 0 0,-2 3 0,1 0-69,-26 21 0,29-23 1,-1 0 18,-22 18 0,0-8-340,3 0-40,-3-6-473,-11-1 878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707 1 12578,'-51'25'403,"-5"5"0,8 5-276,-4 13 1,10-3-631,16-5 291,1 5 1,-11 6-186,1 5 1,-5-5-156,5-7 342,-3-3-403,-13 4 613,-3-5 0,-5 5 0,0-5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472 1 12806,'-47'25'769,"14"3"-1195,8 17-182,12 12 263,-6 5 112,7-26 0,-2-1 0,-23 27 57,-2-5 1,-3-12-398,7-14 573,-3-3 0,-18 9 0,-6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524 0 12696,'-40'0'-882,"2"18"1057,5 10 1,2 21-241,-4 3 1,2-4-171,2-13 0,2 1-115,-7-5 183,2 6-277,-17-4 444,3 1 0,1-8 0,9-7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4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459 1 12665,'-46'11'491,"0"16"1,8 25-36,3 10 0,4-5-735,4-17 0,-3-1-705,-1 1 243,-5-1-243,-4 6 957,6-5 0,-5-6 0,13-9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5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499 8 12632,'-41'-7'491,"-3"7"1,2 23-374,-6 12 0,0 8-107,9 0 0,-5 5-187,1 9 0,1 1 176,6 3 0,-1-3 0,3-5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50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213 588 7601,'-4'0'-443,"0"0"896,4 0-267,-4 0-222,3 0 1,-3 1 146,4 2-104,0-3 70,0 8 1,0-7 69,0 5-57,0 0 0,0 3-31,0-1 1,3 1-25,0-1 0,0 0 28,-3 1 1,0 3-53,0-1 0,3 3 50,-1-3 0,1 4-94,-3 0 0,0-2 82,0 1 1,0 1-109,0 1 0,0-2 63,0 1 1,0-2 2,0 1 0,0 2 62,0-2 1,0-1-53,0-2 1,0 2 97,0 1 0,0 0-86,0 0 0,0-3 11,0 4 0,-3-4 8,1 3 1,-1-3-68,3 4 1,0-5 18,0 1 1,0 1-6,0 0 0,0 0 20,0-4 0,0 2-3,0 1 1,0-2 60,0 3 1,0-3-61,0 0 0,0 0 31,0 2 1,-1-1-40,-2 1 0,2 1-6,-2 0 1,2-1-48,1-2 0,0 0 69,0 3 0,-1-3-49,-2 3 1,2-3 36,-2 0 0,3-1 3,0 0 0,0 1-20,0-1 1,0 2 8,0 1 0,-3-2 0,0 3 0,0-3 1,3 0 1,0 0 10,0 3 0,0-3-9,0 3 1,0-3 84,0 0 1,0 2-81,0 0 1,0 2 42,0-2 0,0 0-33,0 3 1,0-3-15,0 3 1,0-2-3,0 2 1,0 0-6,0 3 1,-3-3-10,0 0 1,0 0-7,3 4 0,0-3-6,0 0 1,0 1 20,0-2 1,0-1-26,0 1 0,0 0 21,0 0 0,-2 1 6,-1-4 0,0 4-7,3 0 1,0 0 19,0-1 0,0 2-12,0-1 1,0 0 1,0-1 1,-1 4-49,-2-4 0,3 4 43,-3-4 0,2-1-7,1 1 1,0 0 1,0 0 1,0-1 10,0-2 0,-3-1-9,0 1 0,0-1 1,3-2 0,0 2 23,0 1 1,-1-1 4,-2 1 0,2 1 17,-2-1 1,3 2-34,0-2 0,0 0-6,0 3 1,0-3 8,0 4 0,0-4-35,0 3 0,0-1 33,0 1 0,0 1 2,0-3 1,0 2 28,0-2 1,0 3 1,0-1 0,0-1 89,0 1 0,0-2-107,0 1 0,0-2 28,0 0 1,0 2-13,0-2 1,0 0-75,0-2 1,0 0 36,0-1 1,0 1-16,0-1 1,0 0 10,0 1 0,0 0-11,0-1 0,-3 3 23,0 1 0,0 0-12,3-1 1,0 0 51,0 3 1,0-3-44,0 4 0,0-5 19,0 1 1,0 1-21,0 0 0,0 2-3,0-2 0,0-1-21,0-3 1,0 4 31,0-1 1,0 1-2,0-4 1,0 3-11,0 1 1,0 0 12,0 0 1,0 0-13,0 2 0,0-1-38,0-1 1,0-2 32,0 4 0,0-2-2,0 2 0,0-3 22,0 3 1,0-2 1,0 2 1,0-1-23,0 1 0,-3 2 2,0-5 0,0 4-5,3-1 1,0-1 9,0 1 0,0-2-12,0 2 1,0-4 12,0 1 0,-2 2-2,-1-2 1,0 1-5,3-3 0,0-1-1,0 0 0,-1 3 1,-2 1 1,3 0 1,-3-4 1,2 0 8,1 1 0,0-1-7,0 1 0,0 3-16,0-1 1,0 0 8,0-3 1,0 1-3,0 0 0,0 2-5,0 0 1,-2 0-2,0-2 1,1 3-19,-2-1 0,2 1 22,1-1 1,0-1 8,0 1 0,0 0-10,0 0 1,0-1 43,0 1 0,0-1-41,0-2 0,0 3 33,0 0 1,0 1-28,0-3 0,0 0 3,0 2 1,0-1-50,0 1 1,0 2 46,0-2 0,0 0-22,0-3 1,0 4 13,0 0 1,-3 0-3,1-1 0,-1-1-5,3 1 0,0 2 31,0 1 1,0 2-8,0-2 1,0 2 4,0-2 0,0 2-9,0 1 1,0-3 3,0 0 0,0 1-61,0 2 0,0-1 52,0-2 0,0 1-25,3-4 0,-2 3 19,2-2 0,-2 2-20,-1-3 0,0 0 8,0-2 0,0 3-7,0-1 1,0 3 18,0-3 0,0 2-1,0-2 0,0 0 17,0 3 0,0-1-20,0 1 0,-1 3 17,-2-4 0,2 1-14,-2 0 1,3-1-11,0 2 1,0 0-29,0-4 1,0 1-7,0-1 1,-1-1-14,-2 1 0,2-1 40,-2-2 0,2 3 31,1 1 1,-3 0-36,0 0 1,0-3 98,3 3 1,0 0-91,0-1 1,-3 4 40,1-1 0,-1 0-21,3 0 1,0-1 5,0 2 1,0 0 12,0 0 1,0-2-7,0 1 1,0-2 42,0 2 0,0-1-51,0 1 1,0-1 68,0-1 0,0-3-70,0 3 0,0 0-2,0-1 0,0 2-6,0-2 1,0-2-5,0 3 1,0 0-2,0-1 0,0 3 17,0-2 0,0-1-41,0-2 1,0 2 28,0 0 0,0 4 0,0-4 0,1 3 11,2-3 0,-2 4 5,2 0 0,-3 0-18,0-1 0,0 1 7,0-3 1,0 3-7,0-1 1,0 1 6,0-1 1,0 1-7,0-3 1,0 2 4,0-3 0,0 3 22,0-2 1,0-1-30,0-2 0,0 2 1,0 0 0,0 4 0,0-4 1,0 0-1,0-2 0,0 3-5,0 2 0,0-2 9,0 0 1,0 0-8,0 0 1,3 3 3,0-1 0,0-2-7,-3 0 0,0-2 5,0 2 1,0-3 0,0 2 0,0 2-27,0-2 0,0 0 26,0-3 0,0 1-43,0 0 0,0-1-6,0 1 1,0-1 42,0 1 0,0 2-11,0 1 0,0-1 18,0-3 0,0 1-21,0-1 0,0 1-31,0 0 0,0 0 39,0 2 0,0-1 0,0 1 1,0-1 39,0-2 1,0 3 4,0 0 1,0 1 28,0-3 1,1 2-64,2 0 0,-2 2 13,2-2 0,-2-2 3,-1 3 0,0-3-39,0 0 1,0-1 25,0 1 0,0 0-5,0-1 0,0 0 79,0 1-41,0-1 1,0 1 44,0 0 1,3-1-67,-1 0 1,1 1-2,-3-1 0,0 1 13,0 0 0,0-1-15,0 1-11,0-1 1,0 0-7,0 1 1,0 0-5,0-1 1,0-2 16,0-1 0,0-2 105,0 3-105,0-1 0,0 4-11,0 0 0,0-3 13,0-1 1,0 1 12,0 2-58,0 0 0,0-2-94,0 0 0,0-3-352,0 3 248,0 0-199,0 2 0,1-3-164,2 1 598,-2-4 0,3 2 0,-4-4 0</inkml:trace>
  <inkml:trace contextRef="#ctx0" brushRef="#br0" timeOffset="1">26 843 8229,'-4'8'-1244,"2"0"1781,-4-2-70,5 1-64,-3-5 686,4 1-936,4-11 1,-3 3 2,5-6 0,0-3 14,3 0 1,-1-5-49,0-1 1,1-3 135,-1 0 1,4-2-76,-1 0 1,5-4-12,-2-3 0,5-1 18,0-1 1,1-3 8,-3 0 0,-1 0 34,-1 3 1,-3 0 11,-3 0 1,-1 5-6,0 3 0,-3 2-302,-2 4 0,0-1-572,0 1 1,1 5 452,-1-2 1,-2 2 54,2-2 1,-1-1 130,0 2 1,0-1-100,0 3 1,0-1 30,-2 4 0,3 0-77,-1 2 92,1 0 1,-3 4-62,0-1 56,0 5 1,0-5-18,0 3 19,0 3 85,0-4 1,0 11-24,0 1 1,0-1 1,0-1 1,0 1 35,0 4 1,0-1-48,0 1 0,0 0-31,0 0 1,0 0 32,0 2 1,0-2-6,0 1 1,0 0 1,0-1 0,0 1 29,0 0 1,0-3 20,0 2 0,3-1 109,0-2 0,-1 1-12,-2-1 0,2 1-65,0 0 1,-1-1-25,2 0 1,-1 1 6,1-1 1,-2 1-135,2 0 1,-2-1 132,2 1 0,-2 2-141,2 0 1,-2 1 16,-1 0 1,3-2-96,0 4 1,0 1 172,-3 2 0,0-3-44,0 0 0,0 1 165,3 1 1,-2 1-94,2-3 0,-2 1 12,-1-4 0,3 4-36,0-1 1,0-2 42,-3 0 0,2 0-26,1 0 0,0-1 34,-3-2-61,4-1 1,-3 0-10,2 1 1,0-3 52,0 0 1,1-2-34,-1 2 0,-2 2-53,2-3 1,-2 2 54,2-1 0,-2 1-59,2-2 0,-2 4 26,-1-1 1,0-3-4,0 1 1,0-3-208,0 2 208,0-2-245,0 0 220,0-10 1,-2 4 74,-1-5-90,0 1 1,2-1 2,-2-1 0,2 3 16,-2 0 0,2 3-9,1-2-64,-3-1 1,1-2 73,0-1 0,-3 1-53,3-1 1,-2 0 30,1 1 1,1-2-36,-3-1 1,2-2 72,-3-4 1,4-3 5,-4 0 1,1-4-8,-1 2 1,-1-1 1,5-1 1,-4 1 70,3 3 0,-2 3-95,2 3-8,0 4 25,-1-3-121,3 8 1,-4 2 75,3 3 1,0-1-4,0-2 62,1 2 0,0-3 1,-2 4 111,2-3-139,-3-3 1,4 1 189,0-1 0,0 3-17,0-2 2,0 3 0,0-3-61,0 2-8,0 2 16,0-6-48,0 2 0,-3-4 29,0 1 0,1-1-32,2 1 0,0 0 122,0-1 1,0 3-113,0-3 0,0 5 103,0-4 1,0 1-67,0-1 0,0 2-67,0 0 20,0 0 0,0 0-149,0 1 100,0 3 34,0-2 31,0 12 0,0-2-40,0 9 1,0-4 6,0 3 1,0 0 18,0 0 0,0 2 6,0 2 0,1-1-79,2 2 1,-2 2 57,2 0 1,0 2-59,0-1 0,0 3 45,-3 1 1,3-1-134,0 1 0,0-3 126,-3-1 0,0-2-6,0 3 1,0-7 1,0 1 1,3-6 1,-1 1 0,1-6-254,-3 0 231,0-4-261,0 2 212,0-12 1,0 1-116,0-7 0,0 0 86,0-3 0,0-4-106,0-1 1,0-3 109,0 0 0,0-4-14,0 1 1,0-4 86,0 4 0,-3-3-72,1 2 1,-3-2 96,3 3 0,0-3-83,0 2 0,-2 1 86,1 2 1,-3 4-37,3-1 0,1 7 8,2-2 1,-1 6 27,-2 0 215,2 1-129,-3 10 227,4-3-182,0 11 0,0-4-42,0 6 107,0-3 1,0 3-48,0 0 0,0-3-42,0-1 1,0-2 4,0 2 0,0-2 11,0 3 0,0-3 76,0 2-107,0 1 0,0 3-151,0-1 0,0 1 94,0-1 0,0 3-185,0 1 1,-1 3 52,-2 0 1,2 1-139,-5 4 1,1 0 50,-4 5 1,0 0-8,1 7 0,-5 0-72,-1 5 1,-1-1 95,1 3 1,-5-3-25,2 1 1,-2-5 45,2-1 1,0-4 133,0-1 0,3-5-119,0-3 0,3-2-57,0 1 0,5-3-3,4-3 1,0-2-474,2 0 255,0-4 0,2-2-104,0-3 504,3 0 0,7-7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839 73 12470,'-14'-28'61,"2"3"412,6 13-3,5 4-254,-28 25-42,17 1-98,-30 32 1,15-2-1,-7 8 0,-3-2-208,6-14 1,-3-1 80,3 0 0,-6 1 119,3-1 1,-4 0-262,-1 0 1,3 0-180,2 1-21,-1-1 264,8-13 0,-3-1-460,-19 17 310,17-18 1,-47 23 278,21-29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59.50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34 426 8405,'-8'8'-223,"-1"-2"45,4 1 0,-1-4 650,3 2 358,0-3 91,3 2-907,4-4 0,-2 0 1,3 0-30,1 0 0,3 0 128,-1 0 0,1 0-33,-1 0 1,-1-3-34,1 0 0,-1-2 58,4 2 1,2-3-136,-2 3 0,1-3 139,-1 3 1,3-3-271,3 0 0,0 0 54,0 0 1,-1-2-94,-1 3 0,3-3 99,-5-1 1,5 1-112,-4-1 1,3 1 106,-1 0 1,1 2-12,-3 0 1,0 3 31,-3-3 1,-2 5 17,2-2 1,-1-1 11,-2 1 0,-2 0 44,0 3 1,-4 0 3,4 0 7,-4 0 0,3 0 219,-3 0 15,0 0-135,5 0 225,-6 0 464,3 0-760,-12 0 3,7 0-11,-11 4 29,11-3 1,-3 3 53,1-4-99,2 0 262,-3 0-270,12 0-50,-7 0 61,7-4-452,-5 3-23,-1-3-327,2 4 293,-1 0-37,-2 0 538,3 0 0,-4 0 0</inkml:trace>
  <inkml:trace contextRef="#ctx0" brushRef="#br0" timeOffset="1">102 60 8374,'0'-5'-816,"0"-1"1,0 3 407,0-2 1,-1 2 843,-2-3 1,3 3-12,-3-2 0,1 2-75,-1 1 1,1 0 218,-3-1-31,-1 2-94,-3-3 7,1 1-45,-1 2-210,5-3-287,0 4 330,4 0-128,0 4 0,1 0 8,2 1 1,-3 0 2,3-3 0,2 1 14,1 2 0,-2-2 24,2 3 1,0-1-4,3 4 0,-1-4-157,0 1 0,3 0 149,1 3 1,0-1-210,-4 1 1,3-1 55,0 0 1,4 0 50,-4-2 1,5 4-8,-3-5 0,3 5-9,-2-5 1,2 2-40,-2 2 1,2 0-4,1-1 0,0 1-55,1-1 0,0 0 101,1 1 1,-1 0-108,2 0 0,-6-1 33,-2 0 10,1 1 0,-4-1 15,3 1 3,-6-4 8,-3 2-7,1-6 7,-3 3-3519,3-4 3522,-8 4 0,-1-4 0,-4 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2-01T17:37:44.7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14 12550 240924 42423,'0'-8'1041'0'0,"0"3"-1525"0"0,0 5 0 0 0,0 11 0 0 0,0 4 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8241,'0'8'-728,"0"-3"1284,0-5 1467,0 0-1610,0 6-696,0-5 111,0 5 1,0-4-273,0 2-377,0-2 359,0 9-740,0-3 658,0 4 544,0 2 0,6-1 0,2 0 0</inkml:trace>
  <inkml:trace contextRef="#ctx0" brushRef="#br0" timeOffset="1">40 184 8351,'0'8'-748,"0"4"796,0-6-429,0 8 280,0-1 1,0 0-462,0 0 562,0-6 0,0 5 0,0-5 0</inkml:trace>
  <inkml:trace contextRef="#ctx0" brushRef="#br0" timeOffset="2">66 368 8241,'0'7'243,"0"-1"174,0 0 147,0-5-577,0 5 1,0-4 175,0 2-687,0-2 253,0 3-155,0 1-327,0-5-239,0 11 334,0-5 658,0 7 0,0-6 0,0 1 0,0-5 0,0 5 0,0-6 0,0 9 0,0-5 0</inkml:trace>
  <inkml:trace contextRef="#ctx0" brushRef="#br0" timeOffset="3">79 564 8241,'0'8'-1801,"0"-1"2758,0-3-969,0-2 0,0 5 117,0-2-224,0-5 1,0 8 39,0-4-111,-6-2 179,4 9-183,-3-9 24,5 10-423,0-11 593,0 10 0,0-9 0,0 10 0,0-5 0</inkml:trace>
  <inkml:trace contextRef="#ctx0" brushRef="#br0" timeOffset="4">79 708 8241,'0'8'-958,"0"3"872,0-9 213,0 10-307,0-11 65,0 10-308,0-9 302,0 10 0,0-10-97,0 7 1,-2-6 217,-2 2 0,2-4 0,-3 5 0,5 1 0</inkml:trace>
  <inkml:trace contextRef="#ctx0" brushRef="#br0" timeOffset="5">79 891 7904,'0'14'-620,"-2"-3"834,-2-2-282,2 3 1,-3-9 96,5 5 0,0-3-807,0 4 349,0-7 106,0 10 323,0-4 0,0 4 0,0 2 0</inkml:trace>
  <inkml:trace contextRef="#ctx0" brushRef="#br0" timeOffset="6">66 1075 7696,'0'13'-89,"0"0"1,0-4-113,0 0 302,0-6-238,0 9 0,0-10 131,0 7-346,0-6 0,0 4-221,0-2 573,0-4 0,0 6-111,0-2 111,0-4 0,0 7 0,0-5 0,0-1 0,0 5 0,0-2 0,0-4 129,0 11 1,0-9 44,0 6 0,0-5 147,0 4 1,0-3-12,0 4 1,0-5-143,0 5 0,0-5-243,0 5 1,0-4 140,0 3 1,0-4-717,0 5 346,0-6-244,0 9 548,0-5 0,0 6 0,0 0 0</inkml:trace>
  <inkml:trace contextRef="#ctx0" brushRef="#br0" timeOffset="7">66 1468 8241,'0'9'0,"0"-1"0,0-3-255,0 4 0,0-5 272,0 5 0,0-5-195,0 5 1,0-5 114,0 5 0,0-5-385,0 5 1,0-5 66,0 5 381,0-6 0,0 8 0,0-3 0</inkml:trace>
  <inkml:trace contextRef="#ctx0" brushRef="#br0" timeOffset="8">79 1717 8241,'-2'8'-1096,"-2"1"650,2-6 134,-3 9 0,5-9-23,0 6 335,0-6 0,0 3 0,0-6 0</inkml:trace>
  <inkml:trace contextRef="#ctx0" brushRef="#br0" timeOffset="9">79 1861 8241,'0'13'-1233,"0"0"679,0 0 554,0 1 0,0-2 0,0 2 0</inkml:trace>
  <inkml:trace contextRef="#ctx0" brushRef="#br0" timeOffset="10">79 2084 8241,'0'13'43,"0"0"56,0 0 0,0-4-493,0-1-158,0 1-10,0 5 444,0-2 1,0-4-146,0 3 1,0-8 71,0 6 69,0-1 0,0 6 122,0-1 0,0-6 0,0 5 0,0-5 0,0 6 0,0-4 78,0 0 1,0-5 59,0 4 16,0-5-139,0 9 0,0-9-86,0 6 1,0-5 105,0 5-35,0-6 0,-6 8 0,-1-3 0</inkml:trace>
  <inkml:trace contextRef="#ctx0" brushRef="#br0" timeOffset="11">79 2307 8233,'-6'6'-441,"3"2"350,-5-4 0,5-1 468,-2 6 0,-1-5-121,2 5 1,0-1-445,4 6 0,0-1 92,0 0 0,0-3-472,0 3 0,0-3 568,0 8 0,-6-4 0,-2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485 1 12505,'-27'28'-299,"7"-3"660,1-13-161,7 2-4,-8 5 33,6-5-250,-11 11-44,5 1 165,-12 2-203,-2 15-57,-5-8 144,5 4 5,3-6-63,-2-1-1,0 7-100,0-4-282,6 3-353,9-23 810,10-4 0,2-11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839 73 12470,'-14'-28'61,"2"3"412,6 13-3,5 4-254,-28 25-42,17 1-98,-30 32 1,15-2-1,-7 8 0,-3-2-208,6-14 1,-3-1 80,3 0 0,-6 1 119,3-1 1,-4 0-262,-1 0 1,3 0-180,2 1-21,-1-1 264,8-13 0,-3-1-460,-19 17 310,17-18 1,-47 23 278,21-29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1559 0 12534,'-35'14'418,"-13"10"0,10 8-286,-15 12 0,0 4-2,9-4 1,-4 5-7,4-1 0,-4 3-140,5 2 0,-1-2-1,5-3 1,-6 2 64,-3-1 0,18-23 0,0 1-75,0-1 1,-1 0 0,-2 2 0,1 0 35,-25 20 0,27-23 1,0 1-50,-22 26 1,22-25-1,1 1 13,-19 25 1,21-26 0,0 0 24,-21 16 1,-3 4-58,-1-8 0,1 6-90,3-9-547,3 4 180,0-6-225,10-1 741,-3-1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1520 1 12528,'-41'0'450,"3"0"-369,12 6 75,-6 1-9,4 12 172,-10 2-222,5 10 30,-7 3 1,-2 14-128,3 0 1,3 1 62,9-5 1,-5 0-122,-2 8 1,-11-1 79,19-20 1,-1-1-1,-3 3 1,-1-2-8,-2 2 0,0 0 0,-1 1 0,0 0-10,3-3 0,1-1 0,0 2 0,2-1 24,-1-1 0,1 1 0,3 0 0,2-1-23,-21 23 1,3-8-45,2-11 1,-1-4-366,-4 0 55,-3 3-556,-11 1-24,4 0 47,-4-3 881,17-10 0,-10-2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984 93 12736,'0'-41'-984,"0"9"1084,0 18 170,0 9 0,-16 27 8,-5 9-172,-7 2 1,-7 13 3,0-2 0,-6 3 12,6-8 0,-13 1-9,-4 5 0,-5-3-167,0 6 1,-1-2 77,27-22 1,1 0 0,-2 3 0,1 0-69,-26 21 0,29-23 1,-1 0 18,-22 18 0,0-8-340,3 0-40,-3-6-473,-11-1 878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707 1 12578,'-51'25'403,"-5"5"0,8 5-276,-4 13 1,10-3-631,16-5 291,1 5 1,-11 6-186,1 5 1,-5-5-156,5-7 342,-3-3-403,-13 4 613,-3-5 0,-5 5 0,0-5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472 1 12806,'-47'25'769,"14"3"-1195,8 17-182,12 12 263,-6 5 112,7-26 0,-2-1 0,-23 27 57,-2-5 1,-3-12-398,7-14 573,-3-3 0,-18 9 0,-6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1559 0 12534,'-35'14'418,"-13"10"0,10 8-286,-15 12 0,0 4-2,9-4 1,-4 5-7,4-1 0,-4 3-140,5 2 0,-1-2-1,5-3 1,-6 2 64,-3-1 0,18-23 0,0 1-75,0-1 1,-1 0 0,-2 2 0,1 0 35,-25 20 0,27-23 1,0 1-50,-22 26 1,22-25-1,1 1 13,-19 25 1,21-26 0,0 0 24,-21 16 1,-3 4-58,-1-8 0,1 6-90,3-9-547,3 4 180,0-6-225,10-1 741,-3-1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524 0 12696,'-40'0'-882,"2"18"1057,5 10 1,2 21-241,-4 3 1,2-4-171,2-13 0,2 1-115,-7-5 183,2 6-277,-17-4 444,3 1 0,1-8 0,9-7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459 1 12665,'-46'11'491,"0"16"1,8 25-36,3 10 0,4-5-735,4-17 0,-3-1-705,-1 1 243,-5-1-243,-4 6 957,6-5 0,-5-6 0,13-9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499 8 12632,'-41'-7'491,"-3"7"1,2 23-374,-6 12 0,0 8-107,9 0 0,-5 5-187,1 9 0,1 1 176,6 3 0,-1-3 0,3-5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229 571 8263,'0'41'0,"0"1"0,0 3 0,0 2-217,0 2 1,0 2 0,0 3-1,0 2 306,0 0 1,0 7 50,0-2 0,0 2 0,0-2 179,0-4-304,0 2 1,0 4-1,0 10 43,0-34 1,0 0-1,0 2 1,0-1-426,0 0 0,0-1 0,0 0 0,0 1 349,0-1 1,0 1 0,0 1 0,0 0 7,0 0 0,0 1 14,0 3 1,0-1 0,0-1 0,0 0-1000,1 3 0,-2 0 1003,-2-1 1,0 1-1,2 2 1,0 0 6,0 0 0,-1 0 0,0 4 1,1 0-6,-2 0 1,1 1 83,1-2 0,1 3-84,-3 3 0,0 2 0,0-1 0,1 2 45,1 3 1,-2 0 0,0-1 0,0 0-103,1-1 0,0 0 0,1-1 0,0 0 87,-1-2 0,0 1 0,-1 1 0,0 0-203,1-3 1,0 0 0,-1-1-1,0-1 108,1-7 1,0 0 28,1 3 0,0 0 1,-2-1-1,0-1 1,3 2-1,0 0-45,0-3 1,0 0-1,0-2 1,0 0 16,0-5 0,0 1 1,0 0-1,0 2-29,0 1 1,0 1-1,0 2 1,0 0 65,0 1 0,0-2 1,0-2-1,0-1-8,0-4 1,0-1 0,0-1 0,0 1 565,0 31 0,0 0-588,0-5 0,0-6-174,0-7 1,-1-10 28,-3-7-60,2-6 1,-5 2 0,4-10 1025,-2-3-774,1-3 0,4 3 0,0 3 0</inkml:trace>
  <inkml:trace contextRef="#ctx0" brushRef="#br0" timeOffset="1">255 348 8444,'0'-6'-2708,"0"-6"2708,0 10 505,-6-9-139,5 9-88,-5-4 171,6 6 2,0 0-233,-6 0-211,5 0 129,-5 0 0,6 2-192,0 2 1,-5-1 70,1 6 0,-1 0 8,0 3 0,4 3-29,-4 3 1,-2 2 47,-2 6 0,2 2 2,-2 3 0,1 2-5,-6 6 0,0-1-85,-3-3 0,2 1 43,-3-5 1,0 4-13,0-5 1,5-4-1,4-4 1,2-10-18,-2 1 18,-3-9 0,12 1 12,0-10 1,2-3 15,7-10 0,0-2-20,3-6 1,3-7 80,3-7 0,-3-5-74,7-8 1,-2-3-214,3-1 0,-4-4 213,-7 4 0,3-4-1,3 5 1,-4-1 165,4 4 1,-8 13-147,-1 4 0,-5 10 211,4 9-174,-5 0 38,3 15 1,-6 2 32,0 8 0,0 9 8,0 0 1,5 0 206,-1-3 1,5 5-249,-5 2 0,7 0 121,-3 0 1,4 0-125,1 1 1,0 3 76,0-3 0,0 2-58,0 3 0,2-3 15,2-2 1,-2 4-67,3 1 0,-4-2-22,-1 6 1,-1 1 6,-3-1 1,2 5-5,-2-1 0,1-2-118,-1 2 1,1-5 82,-6 0 1,5-8-97,-5-5 1,5 2 115,-5-2 1,2-3-139,-1-6 157,-4-5-17,5 9-42,-1-10 2,-3 4-1,4-6 4,-6 0-26,0-6 0,0 3 23,0-6-312,0 6 262,-6-9 0,1 5-3,-4-6 1,-3 4-12,3 0 0,-3 5-108,0-5 0,-6 0-13,0-3 0,0-2 114,0 1 0,2 3-11,-6-3 0,0 3 1,-4-8 1,0 8 81,0 2 0,-1 0-56,1-1 1,1-1 18,-2 6 1,5-5 60,0 5 1,6 0-78,-1 4 0,2 1 141,2 4 1,1-3-114,4 7 1,2-5-117,6 5 100,-6-6-324,5 9 96,-5-11-5,6 5 0,1-6-204,4 0 1,2 0 126,6 0 1,0 0 361,0 0 0,7-6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2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54 470 13079,'-8'-1'-925,"4"-4"1,1 4 1089,-2-3-306,4 3-180,-5 1 658,0-6-285,5 4 1,-7-4-239,4 6 283,2 0-71,-3 0 54,5 0 207,0 6-215,0-4-103,0 4 194,0-1 0,2-4-55,1 4 0,0-4-9,6-1 0,-4 2-3,3 2-176,1-2 0,5 4 54,-2-6 1,1 0 246,1 0 0,-2 0-37,2 0 0,3 0-24,0 0 0,3 0-74,-3 0 1,-1 0-55,6 0 1,-1 0 9,0 0 1,4 4-9,-3 0 0,1 1-16,-1-5 0,7 4-19,-3 1 0,4-2 26,1-3 0,9 5 9,8-1 0,8 1 21,6-5 1,7 0-418,6 0 1,-3 0 381,3 0 1,-34-1 0,0 0-12,3-1 0,0 0 0,5 1 0,-1-1 7,-2-3 1,0 2-1,0 0 1,1 3 1,-3-3 1,0 1 0,2-1-1,1 0-9,-4 1 1,1 0 0,3-1-1,1 2-6,-2 0 0,-1 2 1,-2-1-1,0 0-50,0 0 1,2 0-1,-3 0 1,1 0 38,-1 0 1,-1 0 0,2 0-1,0 0 8,0 0 1,2 0 0,-2 0 0,1 0-13,4 0 0,0 0 0,0 0 0,1 0 31,-1 0 0,0 0 1,4-2-1,0-1-264,0 1 1,1 0 0,0-1 0,1 0 288,1 1 0,-1-1 1,3 3-1,0-1-24,-5-1 1,1 0 0,3 1 0,1 1 5,0 0 1,0 0 0,-2-3 0,0 1 21,0 0 1,0 0-1,-1-1 1,2 1-4,-1 2 0,-1 0 0,1 0 0,-1 0-15,-1 0 1,-1 0 0,-2 0 0,-1 0 8,-1 0 1,0 0 0,5 0 0,2 0-113,-1 0 1,1 0 0,1 0 0,0 0 34,-3 0 1,-1 0-1,-1-1 1,0-2 29,1 0 1,1 1-1,2 0 1,1 0-6,6 2 0,-1 0 1,-3 0-1,0-1-3,-3-1 0,-1-1 0,3 3 0,0-1 12,2-1 0,0-1 1,1 0-1,1 0 5,0 1 1,0 1 0,-1-2-1,-1 1 66,-2 2 0,0 0 1,1-2-1,1 0-60,4-1 1,1 1 0,0 0 0,-1 0-2,-4 2 0,0 0 0,2-2 1,0-1-5,-2 2 0,0-2 1,-3 0-1,0 0 5,0 1 1,1 0 0,0 0-1,0 1 44,0-4 1,0 2 0,0 0 0,0 3 76,0-3 1,0 1 0,-2-1-1,1 0 2,-4 1 1,1 0 0,4-3-1,2 1-57,2 1 1,0 2-1,-2-2 1,-2 0-62,0 1 1,0-1-1,0 3 1,1-1 31,1-1 0,0-1 0,4 1 0,1-1-157,1 1 0,0 0 0,-2-1 1,-2 0-336,-4 0 0,0 1 1,4 1-1,2 1 213,2-2 0,0-1 0,-2 1 0,-1-1 94,-5 1 1,0-1 0,1 1 0,1 0-226,-5 2 0,0 0 0,3-1 0,-1 0 278,-1-1 0,-1 0 1,-3 1-1,0 0-49,-8 0 0,1-1 0,4 0 0,0 1 231,0-2 1,0 1 0,2 1 0,0 1-63,1-3 1,-1 1 0,-1 1 0,-1 1-3,-2 0 0,0 0 0,5 0 1,1 0-25,3 0 1,0 0 0,-1 0 0,0 0-3,-3 0 0,2 0 0,2 0 0,-1 0-41,-1 0 1,-1 0 0,4 0-1,0 0-59,-1 0 0,-1 0 1,1 0-1,-2 1 43,-3 1 1,0 1-1,2-3 1,0 3-96,-2 1 1,0 0 0,1-2-1,0-1 49,0 1 1,-2 0 0,-3 0 0,-1-1-81,-6 2 0,0-1 0,2-1 1,0-1-60,33 5 0,-32-4 0,1-1 42,-4 0 0,0 0 1,1 2-1,0 0 196,34 3 0,0-2 0,-5-2 0,-1 5 0,2 1 0</inkml:trace>
  <inkml:trace contextRef="#ctx0" brushRef="#br1" timeOffset="1">13518 392 8406,'-7'-7'952,"1"-5"-873,6 10 0,-2-4 199,-1 6-82,1-5 0,-5 4-169,2-4 0,2 4 169,-5 1 0,3-5-55,-4 1 0,5-1-48,-4 5 0,-1-4-154,-4 0 0,-1-5 108,2 4 1,-8-4-142,-2 0 0,-2 1 14,-3 0 0,-3-6 134,0-3 0,-6-5-92,6 5 1,-5-6 47,4 0 1,1-1-74,4-2 0,1 4 99,3 0 1,2 8 5,2 0 1,4 3-23,-4 6 1,10 2-1,3 8 1,4 2 60,1 6 0,0 2-57,0 2 0,1-2 78,4 3 1,2 0-66,6 0 1,1-1 58,4-4 0,-2 0-49,6 1 0,-5-2 5,5 2 0,0-1-50,4 0 0,0-5-8,0 1 0,2-1-91,3 0 0,-2 4 76,6-4 1,-2 3-101,2-2 1,2-2 112,-7-3 0,0-1-42,-3 6 23,-6-6-10,-9 2 96,-6-5 0,-9 0 16,-6 0 0,0 5 8,-13-1 1,-1 2-60,-2-1 0,-3-4 146,-3 3 0,2 2-131,-5-1 0,-2 4 19,-3-6 0,4 6-32,0-4 0,5 5 1,-5-1 1,4-2-34,-4 1 0,6 1-14,-2 5 0,8-6 100,1 1 0,7-2-30,-3 2 110,9 3-93,3-11 119,6 5 0,2-6-204,2 0 0,2-6 4,3-3 0,3 0 17,-4-3 1,-1 4-133,2-9 0,-6 5-82,1-5 0,2-4 43,-1 0 1,-1 0 74,-4 0 0,0-2 18,0-3 1,0-4 140,0-1 0,0-4-70,0 5 0,-1-2 27,-4 1 1,2 3-77,-5-2 0,5 8-31,-2 4-372,-2 4 361,-1 7 1,2 2-320,1 10 0,4 4 122,1 8 1,6 2-452,2 2 1,4 4-40,1-3 782,0 3 0,6 1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66 184 8162,'2'-12'-2089,"2"4"2280,-2 2-321,4 6 120,-1 6 1,-3 1-8,2 6 0,-2 0-124,-2 0 1,0 0 143,0 0 0,0 0-15,0 1 0,0-2-20,0 2 24,0-1 10,0 0 0,0 0-2,0 0 0,0 0 0,-6 0 0,-1 0 0</inkml:trace>
  <inkml:trace contextRef="#ctx0" brushRef="#br0" timeOffset="1">14 197 8162,'0'-13'-2242,"0"0"2259,0 0 15,0 0-13,0-1 0,-2 3 1,-2 2 1,3 2 17,-3 2 44,2 4-42,2-11 9,0 11 8,0-10 15,0 9 1,0-5 55,0 2-49,0 4 1,0-7 201,0 4-230,0 3 0,0-7 140,0 4-64,0 2 94,0-4-237,0 1 19,6 4-10,-5-5-57,5 6 1392,-6 0-1230,0-6 0,0 4 311,0-4-204,0 18 1,0-7 196,0 7-278,0-1 0,0 3-64,0 4 0,0-4 53,0 4 1,1 2-161,4 2 1,-4 3 86,4 1 0,0 1-70,0 4 0,1 1 20,-2 3 1,-1 3-34,5-3 0,-3 3 59,4 1 0,-6 1-1,1-1 0,-1-4-17,1-1 0,-2-4 19,2 0 0,-1 2-45,2-1 0,-4-1 47,4-3 0,-5-1-136,0 0 1,5 4 43,-1 1 1,1 1 28,-5-1 0,4 0 7,1 5 0,0 4 2,0-5 1,-2 4 128,6-8 1,-6 0-79,0-5 0,3 0 18,-1 0 0,1-4-32,-2 0 1,-1-5 15,6 5 1,-5-2-9,5 2 1,-5 1-2,5-5 0,-6 0-23,1-6 0,2 6 16,-2 0 0,5-1-324,-4-4 252,-1 0 0,-4 1-160,0-2 0,0-3-126,0 0-105,0-6 235,0 9 298,0-11-51,0 5-214,-6-6 557,5 0 140,-5 0-436,6-6-248,-6 5-74,4-11 164,-3 10-15,5-9 37,0 9 61,0-10-121,0 11 212,0-10 0,0 8-114,0-6 1,0 5-82,0-5-25,0 6-248,0-8 191,0 3 1,0-1-34,0 1-198,0 5 175,0-9-64,0 10 1,0-5 312,0 3 0,0 3 0,0-5 0</inkml:trace>
  <inkml:trace contextRef="#ctx0" brushRef="#br0" timeOffset="2">66 53 8221,'2'-9'-240,"2"0"-269,-2 6 1231,4-8 14,-6 10-419,0-11-104,0 10 0,0-2-77,0 8 82,0 4 0,0 1-108,0-1 1,0 1 9,0 4 1,0 0-117,0 0 1,0 0 2,0 0 1,0 1 67,0-2 1,0 2-72,0-1 1,0 4 42,0 1 0,1 1-146,3-2 0,-2-1 73,2 6 0,2-5-90,-1 5 0,0 0 94,-1 4 1,-1 6-95,6 3 1,-6 3-48,1 1 1,2 2 86,-1 3 1,1-4-181,-2 4 0,-2 5 68,1-1 1,3 6-92,-1-6 1,4 3-55,-5 2 0,2 9 333,-2 4 0,-2 1 0,5-3 0,0 2 0,2 5 0,-5-34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17"/>
    </inkml:context>
    <inkml:brush xml:id="br0">
      <inkml:brushProperty name="width" value="0.17143" units="cm"/>
      <inkml:brushProperty name="height" value="0.17143" units="cm"/>
      <inkml:brushProperty name="color" value="#F6630D"/>
    </inkml:brush>
    <inkml:brush xml:id="br1">
      <inkml:brushProperty name="width" value="0.08571" units="cm"/>
      <inkml:brushProperty name="height" value="0.08571" units="cm"/>
      <inkml:brushProperty name="color" value="#F6630D"/>
    </inkml:brush>
  </inkml:definitions>
  <inkml:trace contextRef="#ctx0" brushRef="#br0">617 2055 7566,'-3'5'217,"0"1"-30,3-6-201,0 3-11,0 0-50,0-2 148,0 5-4,3-2 127,-3 0-162,6 2 1,-4-2 134,2 3-80,-2-3-155,4 2 126,-5 0-45,8 2 1,-6 5 27,3-4 14,0 0 17,0 0-32,1 0 104,1 3-86,-2-1-118,1 3 65,0-3-24,0 1 0,-1-1 33,2 0 0,-1 1-48,-1-3 33,-2 1 0,2-3 57,-1-1 1,-2 1-53,3 0 1,-4-3 10,2 2-1,-2-2 0,4 3 2,-2 0 1,0-3-183,1 1 181,-4-1-106,9 4 74,-6 1 20,9-1 1,-5 4-20,1-2 1,-3-4 68,-2-1 0,1-1-50,1 3 1,1 0 0,0 0-4,0 0 5,0 0 1,0 2-7,0 0 10,-1 1-30,1-4 18,1 4 1,-4-2 88,1 1 9,-4-1 13,5-1-10,-2 2 27,3-1-124,0 5 0,0-5 32,0 1 0,-3-2-95,1 0 116,-1 1-188,3-2 149,3 1-82,-2 0 103,2 0-17,-4-1 0,1 2 73,1-1 1,-4-3-71,1 1-6,-4-1 1,7 3 5,-1 0 1,2-2-34,-2-1 38,0 1 0,2 2-91,0-1 67,0 1 0,-2 1-7,0-2 92,0-2-75,-1 5 194,2-4-189,-1 5 0,-1-5 145,1-1-87,-3-2-13,2 4-46,-2-3 3,3 4-116,0 4 140,0-4-83,-1 6 0,1-6 44,1 2 0,-4 0-15,1-3 1,-3-1 5,2-1 0,-1 1 43,1 2 1,-2-2-39,3-1 4,-4-2-14,5 6 13</inkml:trace>
  <inkml:trace contextRef="#ctx0" brushRef="#br0" timeOffset="1">1256 2882 10431,'2'0'4,"2"9"-21,-1-6 19</inkml:trace>
  <inkml:trace contextRef="#ctx0" brushRef="#br0" timeOffset="2">1270 2898 10425,'1'1'2,"4"6"5,-1-3 1,-1 0-10,1 0 34,-1-1-31</inkml:trace>
  <inkml:trace contextRef="#ctx0" brushRef="#br0" timeOffset="3">1297 2927 10476,'2'3'2,"4"3"-10</inkml:trace>
  <inkml:trace contextRef="#ctx0" brushRef="#br0" timeOffset="4">1311 2942 10476,'2'2'2,"4"5"13,-2-1-8,6-2 142,-9 2-132,8-2 104,-5 3-97,6-3 10,-3 2-78,4-2 87,-4 0-131,-1 2 97,1-3 0,0 2-34,0-1 1,-2-1 13,-1 2 115,1-4-62,2 5 11,-1-2 140,1 3-148,4 0-66,-1-1 81,1 2-122,2-1 109,-5-1-40,4 1-12,-4 0 2,2 0-7,-6 0 23,2 0-27,-2-3 21,3 2 0,-3-3-26,1 4 25,-4 1-109,6-2-56,-3 1 66,2 0 1,1-3 106,0 1 1,-3-3-65,1 3 40,0-3 0,2 4-57,0-2 150,-4-1-118,3 3 111,1-2-67,1 3 1,2-3 11,-3 2-21,0-5 0,-1 3 0,1-2 2,-2-1-2,1 5 0,0-5 0,2 5 0,4-5-4,-2 4 4,-4-4-1,0 5 2,0-4-2,2 4 1,2-6 1,-3 6-2,0-1 2,0-2-2,-1 3 2,2-2-138,-1 2 130,2-1 1,-1 1 99,1-2-107,-4-1 72,1 3 1,-2-4-58,3 2 38,-4-2-18,3 4-13,-2-5 19,3 5 3,0-5-4,-3 5-9,5-5 93,-4 5-87,4-2-27,2 2 0,-1-1 20,1 0 1,-1-3-30,-3 3 1,0-3-67,0 3 95,-4-4-237,6 5 205,0-2-104,4 3 63,1 0 72,-3 0 1,1-3-17,-3 1 0,-2-3 5,-3 3 1,1-3-10,2 2 0,0-1 3,0 1 1,-1-1 24,1 2 0,-2-3-20,0 2 5,-1-2 0,3 4-5,0-2-3,-3-1 1,5 3 39,-4-2-13,5 1 5,-4 1 8,1-3-24,0 1 201,0 2-174,0-5-57,3 5 0,-3-5 64,-5 0-88</inkml:trace>
  <inkml:trace contextRef="#ctx0" brushRef="#br1" timeOffset="5">10103 4250 10007,'12'-1'1,"18"1"1,2 0-17,-1 0 0,-2 0 18,5 0 1,2-2-59,3-2 1,0 2 47,0-2 0,-4 2-3,0 2 1,-1 0 31,0 0 1,-1 0 3,-7 0 0,0 0 25,0-5 1,-1 4 11,-3-4 1,3 4-36,-4 1 0,4 0-5,1 0 1,1 0-12,-1 0 1,-4 0 17,-1 0 0,1 0-40,4 0 1,1 0 38,-1 0 1,-1 0-7,-4 0 1,4 0 24,-3 0 1,3 0 2,1 0 0,-4 0-52,-1 0 0,-3 0 30,3 0 1,0 0-30,1 0 0,1-5 29,-5 1 0,3 0-67,-3 4 0,6 0 27,-3 0 0,4 0-11,1 0 0,-1 0-7,-3 0 0,5 0 11,-5 0 0,5 0 16,-4 0 1,0 0-5,-1 0 0,3 0 8,-4 0 0,-2 0-6,-3 0 0</inkml:trace>
  <inkml:trace contextRef="#ctx0" brushRef="#br0" timeOffset="6">0 0 13443,'2'5'16,"2"13"47,2-3-83,-1 2 1,-5-2 61,5-2 0,1 5-19,-2-1 0,2 0-3,-2-3 1,-2 3 43,2 0 1,-1 0-55,2-3 0,-4 0-11,4 4 0,-4-2 13,-1 6 1,4-5-13,0 5 0,1-4 17,-5 3 0,1 1-35,4 4 0,-4-1 28,4-3 1,-2 1 91,1-6 0,-3 7-103,4-3 1,1 0-1,-2 1 1,4-6-10,-3 1 0,4 3 26,-5-3 0,5 2 7,-5-2 1,5-2-6,-4 2 0,0 2-2,-1-1 0,-1 1-10,6-2 1,-6-2-12,1 2 0,-1 2 4,2-2 0,-4 1 0,4-5 1,-4 4 85,-1 1 0,5 4-73,-2-5 1,2 2 114,-5-1 1,1-4-102,4 3 1,-4 2 71,4-1 1,-2-1-56,1-3 1,-3-1-10,4-1 1,1 6-34,-2 0 0,2-1-6,-2-4 0,-1 2-106,6 2 1,-6-2 77,1 2 1,2-1-34,-2 2 1,2-4 53,-1 3 1,-2 3-7,5-3 0,-4 5 39,5-5 1,-6 6 92,1 0 0,4 0-47,1-1 0,-3 3 19,3-4 1,-4 0-41,4 0 1,-5 0-6,5 0 0,-5 3-126,5-6 0,-2 3 79,2-3 0,1 3-81,-6-3 0,7 0 92,-2-6 0,0 6-31,0 0 1,3 3 31,-3-3 0,0-1-1,0-4 1,3 2 4,-3 3 1,1-4-18,-1 3 1,2-2 21,-2-2 1,-2 4-8,2 1 1,-1 1 7,0-2 0,4-2-11,-3 2 0,-2 2 10,2-2 1,-2 3-16,1-3 1,4-3 2,-3 4 0,1-2-8,-1 1 1,2-2 9,-2 3 1,-2-6-27,2-3 0,-1 3 23,0-3 1,4 3-7,-3 0 1,-2 2 0,2-1 0,-5 0 125,4 0 0,0 0-68,1 0 1,1 0 8,-6 0 1,5-4 14,-4 0 1,3 0 12,-4 3 0,5 2-30,-4-1 1,0-4-1,0 0 0,-2-1-108,6 5 0,-5 0 96,4 1 0,-3-2-119,4 2 1,-6-9 77</inkml:trace>
  <inkml:trace contextRef="#ctx0" brushRef="#br0" timeOffset="7">926 2584 15960,'1'2'5,"3"3"0</inkml:trace>
  <inkml:trace contextRef="#ctx0" brushRef="#br0" timeOffset="8">939 2601 15985,'2'2'3,"-2"0"-6</inkml:trace>
  <inkml:trace contextRef="#ctx0" brushRef="#br0" timeOffset="9">953 2625 15946,'3'7'-12</inkml:trace>
  <inkml:trace contextRef="#ctx0" brushRef="#br0" timeOffset="10">2371 3581 10786,'2'0'19,"15"0"123,1 1-47</inkml:trace>
  <inkml:trace contextRef="#ctx0" brushRef="#br0" timeOffset="11">2426 3587 11117,'4'1'-14,"4"4"-20,1-4 70,5-1 0,-10 2-88</inkml:trace>
  <inkml:trace contextRef="#ctx0" brushRef="#br0" timeOffset="12">2468 3596 11059,'6'3'-72,"7"0"-20,0 2 0,0-5 67,0 0 0,0 1-34,0 4 46,0-4 1,1 5-10,-2-6 1,-3 2 7,0 2 1,-5-3-39,5 4 51,0-4 1,4-1-7,0 0 0,-4 5-15,0-1 1,-1 1 14,5-5 0,0 1 13,1 3 0,-2-3-15,2 4 0,-1-4 9,0-1 0,1 5-9,4-1 1,-3 1 47,2-5 0,-2 0-18,-2 0 0,4 1 3,1 3 1,-1-2-11,-4 2 1,5-2-5,-1-2 0,0 1 31,-3 4 0,0-4-29,3 3 0,-2-3 3,3-1 1,-4 5-9,-1-1 1,0 1-2,1-5 0,-2 4-22,2 1 0,-1-1 39,0-4-38,0 0 0,0 1 21,0 4 1,1-4 0,-2 4 1,1-4-8,1-1 0,-2 5-1,2-2 0,3 2 3,0-5 0,3 1 2,-3 4 0,-3-4 2,4 4 1,3 1 4,0-2 0,0 0 9,0-4 0,-3 5 21,4-1 1,-5 1 73,5-5 1,-5 4-62,5 0 1,-5 0 60,0-4 1,-1 0-83,2 0 0,-9 2-13,5 2 0,-4-2-73,3 2 0,0-2 95,0-2 0,0 1-136,1 3 118,-2-2 1,1 4-50,1-6 1,-2 1 20,2 4 17,-1-4 0,0 5-18,0-6 0,0 0 29,0 0 0,2 4-16,2 0 1,-2 1 1,3-5 0,-3 1-11,3 4 1,-3-4 10,2 4 0,2-4-23,-2-1 0,2 4 16,-1 1 1,-3-1-37,7-4 1,-4 0 55,4 0 0,-6 0 2,1 0 0,-2 5 43,-2-1 0,0 0 88,0-4-141,0 0 1,0 0 11,1 0 1,-2 0-25,2 0 0,-6 0 30,1 0 1,-1 4-69,6 1 1,-1-1 58,0-4 1,0 0-83,0 0 1,0 0 52,1 0 0,0 0-5,3 0 0,0 2 84,4 2 1,-3-2-71,3 2 0,-3-3 1,4-1 1,-5 0 5,5 0 1,-5 0 139,5 0 1,-4 0-121,4 0 1,-2 0-8,2 0 1,-3 0-22,-6 0 0,4 5-4,1-1 0,0 1-39,-6-5 1,3 0 59,3 0 0,-4 0-32,3 0 0,-2 4 14,-2 0 0,0 0-45,0-4 1,2 0 34,2 0 0,-2 0 7,3 0 1,0 0-47,0 0 0,5 0-5,-1 0 1,-2 5 46,2-1 0,-4 1-10,3-5 1,0 0 26,0 0 1,3 0-26,-6 0 0,3 4 13,-3 0 1,3 1-15,-3-5 0,0 0 38,-6 0 0,6 0-19,0 0 1,-1 0 6,-4 0 0,0 4-6,0 1 0,0-1-6,0-4 1,2 0 57,2 0 1,-2 0-55,3 0 0,-4 0-4,-1 0 1,0 2 9,0 1 0,2-1-8,2 2 0,-2-2-1,2-2 1,-1 0-4,1 0 1,0 0 16,5 0 0,-7 4-9,3 1 1,3-1 41,0-4 1,-2 0-44,-2 0 1,3 0 54,-3 0 1,2 0-27,-2 0 0,-2 0 2,2 0 0,-2 0 77,-2 0-78,0 0 0,0 0-72,0 0 0,1 2 62,-2 2 1,2-3-138,-1 4 0,0-4 120,0-1 0,0 0-58,0 0 1,1 0 40,-2 0 0,3 0 1,3 0 1,-4 0-5,3 0 1,0 0 3,0 0 0,-1 0-31,5 0 1,-3 0 30,4 0 0,-5 0-15,5 0 1,-2 5 12,2-1 0,2 1-129,-7-5 1,5 0 110,-5 0 1,5 0-64,-4 0 0,-1 0 123,-4 0 0,2 0-76,2 0 1,-2 3 48,3 2 1,-4-1-39,-1-4 0,5 0 80,-1 0 1,5 0-63,-4 0 0,3 0 60,-3 0 0,5 2-35,-1 2 1,-2-2 5,2 2 1,-1-3-12,0-1 1,4 0-2,-3 0 0,1 0 4,-1 0 0,1 0-6,-6 0 0,5 0 60,-4 0 0,4 2-54,-5 2 0,5-2 75,-5 2 1,1-2-63,-5-2 0,4 0-20,1 0 0,-1 0-22,-3 0 1,0 0-1,3 0 0,0 0-44,5 0 1,-7 0 68,3 0 0,1 4-18,-2 1 1,7-2-1,-3-3 1,0 0 8,0 0 0,1 0-13,4 0 1,-1 0 10,-3 0 1,3 0 10,-4 0 1,0 2 3,1 2 1,-6-2 44,1 2 0,-2-2-52,-2-2 1,0 0 41,0 0 1,1 0-36,-2 0 0,2 0 1,-1 0 0,-1 0 8,2 0 1,3 0-122,1 0 0,4 0 67,-5 0 1,6 0 30,-1 0 0,1 0 18,-1 0 0,3 0-25,-3 0 0,-2 1 56,2 4 1,-1-4-49,0 3 0,3-2 29,-7-2 0,5 0-7,-4 0 1,3 0-16,-3 0 0,-1 0-5,-4 0 1,5 0-2,-1 0 0,1 0-46,-5 0 1,4 1 48,1 4 0,1-4-14,-2 4 1,2-4 8,2-1 0,0 0 107,-3 0 0,-3 0-102,7 0 1,-1 0 53,1 0 0,1 0-47,-6 0 1,5 2 14,-5 2 1,7-3-123,-2 3 1,-2-2 115,2-2 0,-5 0-38,5 0 0,-5 0 21,6 0 1,-7 0 10,1 0 1,2 0-17,-1 0 0,0 0 6,0 0 0,-3 0 28,2 0 0,-3 4 9,0 1 1,3-1-55,0-4 0,5 0 34,-4 0 0,4 0-106,-5 0 0,9 0 89,-4 0 1,6 0-150,-7 0 1,6 0 123,3 0 0,-2 5-24,2-1 0,-2 0 15,-2-4 1,-4 0-8,0 0 0,-1 0-20,0 0 0,-2 0 19,-6 0 1,5 0 91,-1 0 1,0 0-79,-3 0 0,-1 0 62,0 0 1,1 0-51,4 0 0,1 0 64,3 0 0,3 0-42,-4 0 1,4 0 3,1 0 1,1 0-1,-1 0 0,-1 5-9,2-1 0,-1 1 1,0-5 1,-1 0 0,-3 0 0,-1 0-127,-4 0 0,-3 0 110,4 0 1,1 0-26,-2 0 1,0 0-39,-3 0 0,0 0-14,3 0 0,0 0 47,5 0 1,-1 0 3,6 0 1,-3 0-26,-2 0 1,7 0 20,-2 0 0,2 0 8,-3 0 1,0 0-19,0 0 1,3 0 115,-3 0 0,4 3-52,-9 2 0,4-1 6,1-4 1,-1 0-146,-3 0 1,1 0 109,-6 0 1,3 0-125,-3 0 1,3 0 68,7 0 0,-1 0 12,0 0 1,0 0-10,1 0 0,3 0 104,0 0 0,1 0-55,-5 0 1,1 0 6,-1 0 1,0 0-28,0 0 0,-1 0 17,-3 0 0,1 0-50,-6 0 1,5 2 48,-5 2 0,3-2-49,-3 2 0,-1-2 19,6-2 1,-1 0 107,6 0 0,-1 0-49,0 0 1,-4 0 98,0 0 0,4 0 56,5 0 1,-5 0-91,-4 0 0,-2 0 99,2 0 1,2 0-118,-7 0 0,5 0 31,-5 0 1,0 0-6,-3 0 1,-2 0-93,2 0 1,-1 1-55,0 3 0,-3-2 104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0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56 8 7174,'7'0'-521,"3"0"431,-6 0 198,0 3-139,2-3 132,-3 3-277,1 0 134,2-2-40,-5 2-184,2-3 251,-9 0-8,1 0-19,-7 0 176,0 0 0,0-1-67,0-1 190,3 1 121,1-2-147,1 0 133,1 3-168,2-3-50,-2-1 53,5 3 716,-2-2-765,9 6 1,-1-1 84,4 3-151,-2-4 43,4 5 0,1-3-184,4 2 0,-2 0 97,-2-3 1,-1 3-305,3-3 0,2 3-31,0-2 1,0 1-157,-2-2 0,0 1-42,-1 0 1,-1-3 492,0 3 0,-4-3 0,2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15 15 7914,'-4'-4'-477,"1"1"1187,0 3-802,2-3 226,-2 2 264,3-2-339,3 9 0,-1-4 18,2 5 49,-2-5-258,4 4 224,-6-2-263,7 0 226,-3 3-165,3-4 100,-4 4-12,3 0 184,-2 0-153,7-1-6,-4 1 23,3 1-47,-3-2 54,-1 1-69,1 0 86,1 0 1,-2-2 56,1-1-27,-3-2-67,2 4 1,-2-5 30,3 4 0,-2-3 12,-1 3 59,-2-4-72,4 5 0,-3-4 34,4 3-6,-3-4-2,3 5 35,-4-2-38,1 0-5,2 2 11,-2-5-89,3 5 80,-1-3-27,2 5 0,-4-4 11,1 1 3,-4-4 37,5 5-32,-2-2-4,3 0 0,-3 2 18,1-2 138,-3 0-114,4 2 104,-2-2-137,0 0 20,2 2-196,-6-6 110,3 3 1,-8-6 14,-2-1-43,-1 1 0,1-5 27,0 0 1,0 2 0,0 2 1,1-1 8,-1-2-3,-1 4 1,2-3 89,-1 1-87,0 1 1,0-2 19,0 2 1,0 0-6,0 0 17,1 2 0,-1-4 88,0 2 18,3 1-69,-5-4-10,4 6-123,-5-5 119,7 5-163,-3-2 144,5 0-73,-6 3 19,6-6-3,-5 2 0,5-1 13,-4 1 1,3 1 0,-2-2 112,2 4-101,-4-5-3,2 2 14,1-3-25,-4 1 1,5 1 14,-2 0-5,2 3 0,-1-1-22,0 0 23,3 3-19,-3-6 11,0 5 18,2-2-13,-2 0-1,3 2 1,0-2 0,0 0 252,0 2-76,3 4-151,-2-1 29,2 4-128,-3-6 121,-6-6 9,4 4 50,-8-7-97,10 9 1,-4-5 106,2 3-76,1 1-84,-2-2 51,3 9 58,3-4-59,1 7 0,0-5 200,1 3-114,-3 0 16,4-1-118,-2 1 70,2 1 8,-2-2-6,2 1-4,-2 0-35,3-3 1,-2 2 54,-1-1-87,-2-2 1,4 3-20,-5-2 65,5-1-14,-3 3 1,2-4-13,0 2 1,-3-1-7,3 2 9,-4-4 33,5 2-48,-5 0 2,5 1-35,-2 0 50,3 2 74,0-5-78,-3 5 142,2-3-141,-2 5 0,2-4 19,1 1 1,-2-3-26,0 3 1,-3-3 0,3 2-153,-1-2 171,3 4-86,0-2 59,-4 3-12,3 0 1,-1-3 27,2 1 0,-3-3 30,1 3-32,-4-4-2,5 8 0,-2-4-9,3 4 1,-2-3 17,-1-2-38,-2-2 32,4 7-35,-2-5 24,2 7 60,-2-5-22,2-2 6,-5 2 9,6-5 1,-6 5-22,4-2-60,-4 0 67,2 2-88,0-5 77,1 5-82,0-2 37,2 2-1,-6 1 8,6-3 7,-1 3 17,-1-4 1,2 2-16,-2-1-2,-1-2 2,3 4 1,-4-5-107,2 4 100,-2-4-6,4 2 7,-2 1-11,0-3 44,2 5 0,-2-5-38,2 4 25,-2-4-9,2 5 26,-1-2-50,1 3-4,4-3-9,-2 2 26,1-2-34,-1 3 28,-1-3-54,-1 2 41,1-3 8,3 1 1,-2 2 12,1-1 0,-4-1 1,0 1 0,-3-3 20,3 2-33,-1-2 30,4 4-22,-2-2 7,1 2 0,0 0-2,0-2 0,-3-2-7,1 3 1,-2-3-51,1 3-10,1-1 38,-2 3 18,6 0 0,-6 0-9,3 0 1,-3-3 4,3 1 1,-4-3 13,2 3 1,-1-3-14,1 2 0,-2-1 80,3 2-29,-4-1 9,5 0-41,-2 2 0,4-2 4,-2 3-12,-2 0 1,2-2 14,-1-1-20,1 1 1,1-1 10,0 1 0,-3-3 10,1 2 23,-1-2-34,3 4 0,0-4 5,0 3 0,0-3 4,0 2 15,-3-2 0,4 2-19,-1-2 1,-1-1-22,-1 4 30,-1-4-8,3 5 0,2-4-1,0 3 1,1-3 15,-3 3-200,-1-4 178,4 5-47,1-2 0,2 1 33,-2-1 1,-3-2-128,-3 3 97,0-4 63,1 6-25,4-3 7,-2 0 57,2 2-69,-3-3-40,0 1 46,2 2-284,-1-2 49,2 3 57,0 0 181,1 0 0,3-1-2,-1-2 1,-2 2-2,-2 0 0,0-3-94,0 2 65,-2-1 2,9 3 0,-4 0-69,4 0 1,-4-2 46,-3-1 32,-2 1 1,3 1 19,2-2-14,-5 2 1,5-2 18,-3 3-70,-3-3 70,7 2-29,-6-2-23,7 3 1,-1-3 29,-2 1 1,0-3-44,-2 3 0,-1-3 35,1 3 1,-1-3-7,-2 3 0,3-3 44,1 3 0,1-3-39,-2 2 1,4-1 17,-2 1 0,0-2-12,0 4 1,1-5 54,2 1 0,-1 1-46,1 0 0,1 1 4,1-2 1,-2 3-65,2-3 1,-1 3-9,-1-3 1,1 3-300,0 0 1,0-1 110,4 1 0,0-1-772,4 3 0,0-3 31,4 1 1008,0-1 0,6 7 0,-1-1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213 588 7601,'-4'0'-443,"0"0"896,4 0-267,-4 0-222,3 0 1,-3 1 146,4 2-104,0-3 70,0 8 1,0-7 69,0 5-57,0 0 0,0 3-31,0-1 1,3 1-25,0-1 0,0 0 28,-3 1 1,0 3-53,0-1 0,3 3 50,-1-3 0,1 4-94,-3 0 0,0-2 82,0 1 1,0 1-109,0 1 0,0-2 63,0 1 1,0-2 2,0 1 0,0 2 62,0-2 1,0-1-53,0-2 1,0 2 97,0 1 0,0 0-86,0 0 0,0-3 11,0 4 0,-3-4 8,1 3 1,-1-3-68,3 4 1,0-5 18,0 1 1,0 1-6,0 0 0,0 0 20,0-4 0,0 2-3,0 1 1,0-2 60,0 3 1,0-3-61,0 0 0,0 0 31,0 2 1,-1-1-40,-2 1 0,2 1-6,-2 0 1,2-1-48,1-2 0,0 0 69,0 3 0,-1-3-49,-2 3 1,2-3 36,-2 0 0,3-1 3,0 0 0,0 1-20,0-1 1,0 2 8,0 1 0,-3-2 0,0 3 0,0-3 1,3 0 1,0 0 10,0 3 0,0-3-9,0 3 1,0-3 84,0 0 1,0 2-81,0 0 1,0 2 42,0-2 0,0 0-33,0 3 1,0-3-15,0 3 1,0-2-3,0 2 1,0 0-6,0 3 1,-3-3-10,0 0 1,0 0-7,3 4 0,0-3-6,0 0 1,0 1 20,0-2 1,0-1-26,0 1 0,0 0 21,0 0 0,-2 1 6,-1-4 0,0 4-7,3 0 1,0 0 19,0-1 0,0 2-12,0-1 1,0 0 1,0-1 1,-1 4-49,-2-4 0,3 4 43,-3-4 0,2-1-7,1 1 1,0 0 1,0 0 1,0-1 10,0-2 0,-3-1-9,0 1 0,0-1 1,3-2 0,0 2 23,0 1 1,-1-1 4,-2 1 0,2 1 17,-2-1 1,3 2-34,0-2 0,0 0-6,0 3 1,0-3 8,0 4 0,0-4-35,0 3 0,0-1 33,0 1 0,0 1 2,0-3 1,0 2 28,0-2 1,0 3 1,0-1 0,0-1 89,0 1 0,0-2-107,0 1 0,0-2 28,0 0 1,0 2-13,0-2 1,0 0-75,0-2 1,0 0 36,0-1 1,0 1-16,0-1 1,0 0 10,0 1 0,0 0-11,0-1 0,-3 3 23,0 1 0,0 0-12,3-1 1,0 0 51,0 3 1,0-3-44,0 4 0,0-5 19,0 1 1,0 1-21,0 0 0,0 2-3,0-2 0,0-1-21,0-3 1,0 4 31,0-1 1,0 1-2,0-4 1,0 3-11,0 1 1,0 0 12,0 0 1,0 0-13,0 2 0,0-1-38,0-1 1,0-2 32,0 4 0,0-2-2,0 2 0,0-3 22,0 3 1,0-2 1,0 2 1,0-1-23,0 1 0,-3 2 2,0-5 0,0 4-5,3-1 1,0-1 9,0 1 0,0-2-12,0 2 1,0-4 12,0 1 0,-2 2-2,-1-2 1,0 1-5,3-3 0,0-1-1,0 0 0,-1 3 1,-2 1 1,3 0 1,-3-4 1,2 0 8,1 1 0,0-1-7,0 1 0,0 3-16,0-1 1,0 0 8,0-3 1,0 1-3,0 0 0,0 2-5,0 0 1,-2 0-2,0-2 1,1 3-19,-2-1 0,2 1 22,1-1 1,0-1 8,0 1 0,0 0-10,0 0 1,0-1 43,0 1 0,0-1-41,0-2 0,0 3 33,0 0 1,0 1-28,0-3 0,0 0 3,0 2 1,0-1-50,0 1 1,0 2 46,0-2 0,0 0-22,0-3 1,0 4 13,0 0 1,-3 0-3,1-1 0,-1-1-5,3 1 0,0 2 31,0 1 1,0 2-8,0-2 1,0 2 4,0-2 0,0 2-9,0 1 1,0-3 3,0 0 0,0 1-61,0 2 0,0-1 52,0-2 0,0 1-25,3-4 0,-2 3 19,2-2 0,-2 2-20,-1-3 0,0 0 8,0-2 0,0 3-7,0-1 1,0 3 18,0-3 0,0 2-1,0-2 0,0 0 17,0 3 0,0-1-20,0 1 0,-1 3 17,-2-4 0,2 1-14,-2 0 1,3-1-11,0 2 1,0 0-29,0-4 1,0 1-7,0-1 1,-1-1-14,-2 1 0,2-1 40,-2-2 0,2 3 31,1 1 1,-3 0-36,0 0 1,0-3 98,3 3 1,0 0-91,0-1 1,-3 4 40,1-1 0,-1 0-21,3 0 1,0-1 5,0 2 1,0 0 12,0 0 1,0-2-7,0 1 1,0-2 42,0 2 0,0-1-51,0 1 1,0-1 68,0-1 0,0-3-70,0 3 0,0 0-2,0-1 0,0 2-6,0-2 1,0-2-5,0 3 1,0 0-2,0-1 0,0 3 17,0-2 0,0-1-41,0-2 1,0 2 28,0 0 0,0 4 0,0-4 0,1 3 11,2-3 0,-2 4 5,2 0 0,-3 0-18,0-1 0,0 1 7,0-3 1,0 3-7,0-1 1,0 1 6,0-1 1,0 1-7,0-3 1,0 2 4,0-3 0,0 3 22,0-2 1,0-1-30,0-2 0,0 2 1,0 0 0,0 4 0,0-4 1,0 0-1,0-2 0,0 3-5,0 2 0,0-2 9,0 0 1,0 0-8,0 0 1,3 3 3,0-1 0,0-2-7,-3 0 0,0-2 5,0 2 1,0-3 0,0 2 0,0 2-27,0-2 0,0 0 26,0-3 0,0 1-43,0 0 0,0-1-6,0 1 1,0-1 42,0 1 0,0 2-11,0 1 0,0-1 18,0-3 0,0 1-21,0-1 0,0 1-31,0 0 0,0 0 39,0 2 0,0-1 0,0 1 1,0-1 39,0-2 1,0 3 4,0 0 1,0 1 28,0-3 1,1 2-64,2 0 0,-2 2 13,2-2 0,-2-2 3,-1 3 0,0-3-39,0 0 1,0-1 25,0 1 0,0 0-5,0-1 0,0 0 79,0 1-41,0-1 1,0 1 44,0 0 1,3-1-67,-1 0 1,1 1-2,-3-1 0,0 1 13,0 0 0,0-1-15,0 1-11,0-1 1,0 0-7,0 1 1,0 0-5,0-1 1,0-2 16,0-1 0,0-2 105,0 3-105,0-1 0,0 4-11,0 0 0,0-3 13,0-1 1,0 1 12,0 2-58,0 0 0,0-2-94,0 0 0,0-3-352,0 3 248,0 0-199,0 2 0,1-3-164,2 1 598,-2-4 0,3 2 0,-4-4 0</inkml:trace>
  <inkml:trace contextRef="#ctx0" brushRef="#br0" timeOffset="1">26 843 8229,'-4'8'-1244,"2"0"1781,-4-2-70,5 1-64,-3-5 686,4 1-936,4-11 1,-3 3 2,5-6 0,0-3 14,3 0 1,-1-5-49,0-1 1,1-3 135,-1 0 1,4-2-76,-1 0 1,5-4-12,-2-3 0,5-1 18,0-1 1,1-3 8,-3 0 0,-1 0 34,-1 3 1,-3 0 11,-3 0 1,-1 5-6,0 3 0,-3 2-302,-2 4 0,0-1-572,0 1 1,1 5 452,-1-2 1,-2 2 54,2-2 1,-1-1 130,0 2 1,0-1-100,0 3 1,0-1 30,-2 4 0,3 0-77,-1 2 92,1 0 1,-3 4-62,0-1 56,0 5 1,0-5-18,0 3 19,0 3 85,0-4 1,0 11-24,0 1 1,0-1 1,0-1 1,0 1 35,0 4 1,0-1-48,0 1 0,0 0-31,0 0 1,0 0 32,0 2 1,0-2-6,0 1 1,0 0 1,0-1 0,0 1 29,0 0 1,0-3 20,0 2 0,3-1 109,0-2 0,-1 1-12,-2-1 0,2 1-65,0 0 1,-1-1-25,2 0 1,-1 1 6,1-1 1,-2 1-135,2 0 1,-2-1 132,2 1 0,-2 2-141,2 0 1,-2 1 16,-1 0 1,3-2-96,0 4 1,0 1 172,-3 2 0,0-3-44,0 0 0,0 1 165,3 1 1,-2 1-94,2-3 0,-2 1 12,-1-4 0,3 4-36,0-1 1,0-2 42,-3 0 0,2 0-26,1 0 0,0-1 34,-3-2-61,4-1 1,-3 0-10,2 1 1,0-3 52,0 0 1,1-2-34,-1 2 0,-2 2-53,2-3 1,-2 2 54,2-1 0,-2 1-59,2-2 0,-2 4 26,-1-1 1,0-3-4,0 1 1,0-3-208,0 2 208,0-2-245,0 0 220,0-10 1,-2 4 74,-1-5-90,0 1 1,2-1 2,-2-1 0,2 3 16,-2 0 0,2 3-9,1-2-64,-3-1 1,1-2 73,0-1 0,-3 1-53,3-1 1,-2 0 30,1 1 1,1-2-36,-3-1 1,2-2 72,-3-4 1,4-3 5,-4 0 1,1-4-8,-1 2 1,-1-1 1,5-1 1,-4 1 70,3 3 0,-2 3-95,2 3-8,0 4 25,-1-3-121,3 8 1,-4 2 75,3 3 1,0-1-4,0-2 62,1 2 0,0-3 1,-2 4 111,2-3-139,-3-3 1,4 1 189,0-1 0,0 3-17,0-2 2,0 3 0,0-3-61,0 2-8,0 2 16,0-6-48,0 2 0,-3-4 29,0 1 0,1-1-32,2 1 0,0 0 122,0-1 1,0 3-113,0-3 0,0 5 103,0-4 1,0 1-67,0-1 0,0 2-67,0 0 20,0 0 0,0 0-149,0 1 100,0 3 34,0-2 31,0 12 0,0-2-40,0 9 1,0-4 6,0 3 1,0 0 18,0 0 0,0 2 6,0 2 0,1-1-79,2 2 1,-2 2 57,2 0 1,0 2-59,0-1 0,0 3 45,-3 1 1,3-1-134,0 1 0,0-3 126,-3-1 0,0-2-6,0 3 1,0-7 1,0 1 1,3-6 1,-1 1 0,1-6-254,-3 0 231,0-4-261,0 2 212,0-12 1,0 1-116,0-7 0,0 0 86,0-3 0,0-4-106,0-1 1,0-3 109,0 0 0,0-4-14,0 1 1,0-4 86,0 4 0,-3-3-72,1 2 1,-3-2 96,3 3 0,0-3-83,0 2 0,-2 1 86,1 2 1,-3 4-37,3-1 0,1 7 8,2-2 1,-1 6 27,-2 0 215,2 1-129,-3 10 227,4-3-182,0 11 0,0-4-42,0 6 107,0-3 1,0 3-48,0 0 0,0-3-42,0-1 1,0-2 4,0 2 0,0-2 11,0 3 0,0-3 76,0 2-107,0 1 0,0 3-151,0-1 0,0 1 94,0-1 0,0 3-185,0 1 1,-1 3 52,-2 0 1,2 1-139,-5 4 1,1 0 50,-4 5 1,0 0-8,1 7 0,-5 0-72,-1 5 1,-1-1 95,1 3 1,-5-3-25,2 1 1,-2-5 45,2-1 1,0-4 133,0-1 0,3-5-119,0-3 0,3-2-57,0 1 0,5-3-3,4-3 1,0-2-474,2 0 255,0-4 0,2-2-104,0-3 504,3 0 0,7-7 0,2-3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1520 1 12528,'-41'0'450,"3"0"-369,12 6 75,-6 1-9,4 12 172,-10 2-222,5 10 30,-7 3 1,-2 14-128,3 0 1,3 1 62,9-5 1,-5 0-122,-2 8 1,-11-1 79,19-20 1,-1-1-1,-3 3 1,-1-2-8,-2 2 0,0 0 0,-1 1 0,0 0-10,3-3 0,1-1 0,0 2 0,2-1 24,-1-1 0,1 1 0,3 0 0,2-1-23,-21 23 1,3-8-45,2-11 1,-1-4-366,-4 0 55,-3 3-556,-11 1-24,4 0 47,-4-3 881,17-10 0,-10-2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3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34 426 8405,'-8'8'-223,"-1"-2"45,4 1 0,-1-4 650,3 2 358,0-3 91,3 2-907,4-4 0,-2 0 1,3 0-30,1 0 0,3 0 128,-1 0 0,1 0-33,-1 0 1,-1-3-34,1 0 0,-1-2 58,4 2 1,2-3-136,-2 3 0,1-3 139,-1 3 1,3-3-271,3 0 0,0 0 54,0 0 1,-1-2-94,-1 3 0,3-3 99,-5-1 1,5 1-112,-4-1 1,3 1 106,-1 0 1,1 2-12,-3 0 1,0 3 31,-3-3 1,-2 5 17,2-2 1,-1-1 11,-2 1 0,-2 0 44,0 3 1,-4 0 3,4 0 7,-4 0 0,3 0 219,-3 0 15,0 0-135,5 0 225,-6 0 464,3 0-760,-12 0 3,7 0-11,-11 4 29,11-3 1,-3 3 53,1-4-99,2 0 262,-3 0-270,12 0-50,-7 0 61,7-4-452,-5 3-23,-1-3-327,2 4 293,-1 0-37,-2 0 538,3 0 0,-4 0 0</inkml:trace>
  <inkml:trace contextRef="#ctx0" brushRef="#br0" timeOffset="1">102 60 8374,'0'-5'-816,"0"-1"1,0 3 407,0-2 1,-1 2 843,-2-3 1,3 3-12,-3-2 0,1 2-75,-1 1 1,1 0 218,-3-1-31,-1 2-94,-3-3 7,1 1-45,-1 2-210,5-3-287,0 4 330,4 0-128,0 4 0,1 0 8,2 1 1,-3 0 2,3-3 0,2 1 14,1 2 0,-2-2 24,2 3 1,0-1-4,3 4 0,-1-4-157,0 1 0,3 0 149,1 3 1,0-1-210,-4 1 1,3-1 55,0 0 1,4 0 50,-4-2 1,5 4-8,-3-5 0,3 5-9,-2-5 1,2 2-40,-2 2 1,2 0-4,1-1 0,0 1-55,1-1 0,0 0 101,1 1 1,-1 0-108,2 0 0,-6-1 33,-2 0 10,1 1 0,-4-1 15,3 1 3,-6-4 8,-3 2-7,1-6 7,-3 3-3519,3-4 3522,-8 4 0,-1-4 0,-4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984 93 12736,'0'-41'-984,"0"9"1084,0 18 170,0 9 0,-16 27 8,-5 9-172,-7 2 1,-7 13 3,0-2 0,-6 3 12,6-8 0,-13 1-9,-4 5 0,-5-3-167,0 6 1,-1-2 77,27-22 1,1 0 0,-2 3 0,1 0-69,-26 21 0,29-23 1,-1 0 18,-22 18 0,0-8-340,3 0-40,-3-6-473,-11-1 878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707 1 12578,'-51'25'403,"-5"5"0,8 5-276,-4 13 1,10-3-631,16-5 291,1 5 1,-11 6-186,1 5 1,-5-5-156,5-7 342,-3-3-403,-13 4 613,-3-5 0,-5 5 0,0-5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1T17:37:44.8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472 1 12806,'-47'25'769,"14"3"-1195,8 17-182,12 12 263,-6 5 112,7-26 0,-2-1 0,-23 27 57,-2-5 1,-3-12-398,7-14 573,-3-3 0,-18 9 0,-6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Tahoma" panose="020B060403050404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bf7412a2f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bf7412a2f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448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7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EFFCD-2707-464E-8668-7D1BDDA9873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1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85211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21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83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5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810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b="0" i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8961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4/16/24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ea typeface="Tahoma" panose="020B0604030504040204" pitchFamily="34" charset="0"/>
                <a:cs typeface="Calibri"/>
              </a:defRPr>
            </a:lvl1pPr>
          </a:lstStyle>
          <a:p>
            <a:pPr marL="86201">
              <a:lnSpc>
                <a:spcPts val="930"/>
              </a:lnSpc>
            </a:pPr>
            <a:fld id="{81D60167-4931-47E6-BA6A-407CBD079E47}" type="slidenum">
              <a:rPr lang="en-US" spc="-38" smtClean="0"/>
              <a:pPr marL="86201">
                <a:lnSpc>
                  <a:spcPts val="930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618799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294A-189C-ED42-BA56-CA9AC5EF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2B1B7-9947-3845-B8E0-2012946C5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49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95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1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b="0" i="0" kern="0" dirty="0">
              <a:solidFill>
                <a:srgbClr val="0A091B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62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5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4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58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42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17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63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38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64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9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6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13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68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3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rgbClr val="092C74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rgbClr val="092C74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0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188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3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68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370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9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2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87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0" i="0" kern="0" dirty="0">
              <a:solidFill>
                <a:srgbClr val="F2F2F5"/>
              </a:solidFill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94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71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6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5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1088694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5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6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25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8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33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42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28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bg1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bg1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78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7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1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3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8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63" r:id="rId15"/>
    <p:sldLayoutId id="2147483764" r:id="rId16"/>
    <p:sldLayoutId id="2147483765" r:id="rId17"/>
    <p:sldLayoutId id="214748376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44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44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58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lesswrong.com/posts/fnjKpBoWJXcSDwhZk/what-s-the-backward-forward-flop-ratio-for-neural-network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9.04650.pdf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hyperlink" Target="https://arxiv.org/pdf/2109.04650.pdf" TargetMode="External"/><Relationship Id="rId2" Type="http://schemas.openxmlformats.org/officeDocument/2006/relationships/hyperlink" Target="https://www.nvidia.com/content/dam/en-zz/Solutions/Data-Center/a100/pdf/nvidia-a100-datashe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9.04650.pdf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kipp.ly/transformer-inference-arithmetic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microsoft.com/office/2018/10/relationships/comments" Target="../comments/modernComment_6DE_22A963A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github.com/MrYxJ/calculate-flops.pytorch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rYxJ/calculate-flops.pytorch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microsoft.com/office/2018/10/relationships/comments" Target="../comments/modernComment_1D9_1B3867B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microsoft.com/office/2018/10/relationships/comments" Target="../comments/modernComment_7C2_94B706C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microsoft.com/office/2018/10/relationships/comments" Target="../comments/modernComment_7C6_9D90AB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github.com/allenai/acl2022-zerofewshot-tutori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3.15556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lenai/acl2022-zerofewshot-tutorial/" TargetMode="External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E4_2356B0C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866_D7EA580D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5B_124D5BC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2.11118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microsoft.com/office/2018/10/relationships/comments" Target="../comments/modernComment_661_92544C6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1812.11118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microsoft.com/office/2018/10/relationships/comments" Target="../comments/modernComment_83E_3FD1353A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360.png"/><Relationship Id="rId21" Type="http://schemas.openxmlformats.org/officeDocument/2006/relationships/image" Target="../media/image270.png"/><Relationship Id="rId34" Type="http://schemas.openxmlformats.org/officeDocument/2006/relationships/customXml" Target="../ink/ink17.xml"/><Relationship Id="rId7" Type="http://schemas.openxmlformats.org/officeDocument/2006/relationships/image" Target="../media/image200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310.png"/><Relationship Id="rId41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2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50.png"/><Relationship Id="rId40" Type="http://schemas.openxmlformats.org/officeDocument/2006/relationships/customXml" Target="../ink/ink20.xml"/><Relationship Id="rId5" Type="http://schemas.openxmlformats.org/officeDocument/2006/relationships/image" Target="../media/image190.png"/><Relationship Id="rId15" Type="http://schemas.openxmlformats.org/officeDocument/2006/relationships/image" Target="../media/image240.png"/><Relationship Id="rId23" Type="http://schemas.openxmlformats.org/officeDocument/2006/relationships/image" Target="../media/image28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60.png"/><Relationship Id="rId31" Type="http://schemas.openxmlformats.org/officeDocument/2006/relationships/image" Target="../media/image320.png"/><Relationship Id="rId4" Type="http://schemas.openxmlformats.org/officeDocument/2006/relationships/customXml" Target="../ink/ink2.xml"/><Relationship Id="rId9" Type="http://schemas.openxmlformats.org/officeDocument/2006/relationships/image" Target="../media/image210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00.png"/><Relationship Id="rId30" Type="http://schemas.openxmlformats.org/officeDocument/2006/relationships/customXml" Target="../ink/ink15.xml"/><Relationship Id="rId35" Type="http://schemas.openxmlformats.org/officeDocument/2006/relationships/image" Target="../media/image340.png"/><Relationship Id="rId8" Type="http://schemas.openxmlformats.org/officeDocument/2006/relationships/customXml" Target="../ink/ink4.xml"/><Relationship Id="rId3" Type="http://schemas.openxmlformats.org/officeDocument/2006/relationships/image" Target="../media/image180.png"/><Relationship Id="rId12" Type="http://schemas.openxmlformats.org/officeDocument/2006/relationships/customXml" Target="../ink/ink6.xml"/><Relationship Id="rId17" Type="http://schemas.openxmlformats.org/officeDocument/2006/relationships/image" Target="../media/image250.png"/><Relationship Id="rId25" Type="http://schemas.openxmlformats.org/officeDocument/2006/relationships/image" Target="../media/image290.png"/><Relationship Id="rId33" Type="http://schemas.openxmlformats.org/officeDocument/2006/relationships/image" Target="../media/image330.png"/><Relationship Id="rId38" Type="http://schemas.openxmlformats.org/officeDocument/2006/relationships/customXml" Target="../ink/ink19.xml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9" Type="http://schemas.openxmlformats.org/officeDocument/2006/relationships/image" Target="../media/image95.png"/><Relationship Id="rId21" Type="http://schemas.openxmlformats.org/officeDocument/2006/relationships/image" Target="../media/image86.png"/><Relationship Id="rId34" Type="http://schemas.openxmlformats.org/officeDocument/2006/relationships/customXml" Target="../ink/ink37.xml"/><Relationship Id="rId7" Type="http://schemas.openxmlformats.org/officeDocument/2006/relationships/image" Target="../media/image79.png"/><Relationship Id="rId2" Type="http://schemas.openxmlformats.org/officeDocument/2006/relationships/customXml" Target="../ink/ink21.xml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29" Type="http://schemas.openxmlformats.org/officeDocument/2006/relationships/image" Target="../media/image90.png"/><Relationship Id="rId41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11" Type="http://schemas.openxmlformats.org/officeDocument/2006/relationships/image" Target="../media/image81.png"/><Relationship Id="rId24" Type="http://schemas.openxmlformats.org/officeDocument/2006/relationships/customXml" Target="../ink/ink32.xml"/><Relationship Id="rId32" Type="http://schemas.openxmlformats.org/officeDocument/2006/relationships/customXml" Target="../ink/ink36.xml"/><Relationship Id="rId37" Type="http://schemas.openxmlformats.org/officeDocument/2006/relationships/image" Target="../media/image94.png"/><Relationship Id="rId40" Type="http://schemas.openxmlformats.org/officeDocument/2006/relationships/customXml" Target="../ink/ink40.xml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28" Type="http://schemas.openxmlformats.org/officeDocument/2006/relationships/customXml" Target="../ink/ink34.xml"/><Relationship Id="rId36" Type="http://schemas.openxmlformats.org/officeDocument/2006/relationships/customXml" Target="../ink/ink38.xml"/><Relationship Id="rId10" Type="http://schemas.openxmlformats.org/officeDocument/2006/relationships/customXml" Target="../ink/ink25.xml"/><Relationship Id="rId19" Type="http://schemas.openxmlformats.org/officeDocument/2006/relationships/image" Target="../media/image85.png"/><Relationship Id="rId31" Type="http://schemas.openxmlformats.org/officeDocument/2006/relationships/image" Target="../media/image91.png"/><Relationship Id="rId4" Type="http://schemas.openxmlformats.org/officeDocument/2006/relationships/customXml" Target="../ink/ink22.xml"/><Relationship Id="rId9" Type="http://schemas.openxmlformats.org/officeDocument/2006/relationships/image" Target="../media/image80.png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89.png"/><Relationship Id="rId30" Type="http://schemas.openxmlformats.org/officeDocument/2006/relationships/customXml" Target="../ink/ink35.xml"/><Relationship Id="rId35" Type="http://schemas.openxmlformats.org/officeDocument/2006/relationships/image" Target="../media/image93.png"/><Relationship Id="rId8" Type="http://schemas.openxmlformats.org/officeDocument/2006/relationships/customXml" Target="../ink/ink24.xml"/><Relationship Id="rId3" Type="http://schemas.openxmlformats.org/officeDocument/2006/relationships/image" Target="../media/image77.png"/><Relationship Id="rId12" Type="http://schemas.openxmlformats.org/officeDocument/2006/relationships/customXml" Target="../ink/ink26.xml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33" Type="http://schemas.openxmlformats.org/officeDocument/2006/relationships/image" Target="../media/image92.png"/><Relationship Id="rId38" Type="http://schemas.openxmlformats.org/officeDocument/2006/relationships/customXml" Target="../ink/ink3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customXml" Target="../ink/ink49.xml"/><Relationship Id="rId26" Type="http://schemas.openxmlformats.org/officeDocument/2006/relationships/customXml" Target="../ink/ink53.xml"/><Relationship Id="rId39" Type="http://schemas.openxmlformats.org/officeDocument/2006/relationships/image" Target="../media/image360.png"/><Relationship Id="rId21" Type="http://schemas.openxmlformats.org/officeDocument/2006/relationships/image" Target="../media/image270.png"/><Relationship Id="rId34" Type="http://schemas.openxmlformats.org/officeDocument/2006/relationships/customXml" Target="../ink/ink57.xml"/><Relationship Id="rId7" Type="http://schemas.openxmlformats.org/officeDocument/2006/relationships/image" Target="../media/image200.png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20" Type="http://schemas.openxmlformats.org/officeDocument/2006/relationships/customXml" Target="../ink/ink50.xml"/><Relationship Id="rId29" Type="http://schemas.openxmlformats.org/officeDocument/2006/relationships/image" Target="../media/image310.png"/><Relationship Id="rId41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220.png"/><Relationship Id="rId24" Type="http://schemas.openxmlformats.org/officeDocument/2006/relationships/customXml" Target="../ink/ink52.xml"/><Relationship Id="rId32" Type="http://schemas.openxmlformats.org/officeDocument/2006/relationships/customXml" Target="../ink/ink56.xml"/><Relationship Id="rId37" Type="http://schemas.openxmlformats.org/officeDocument/2006/relationships/image" Target="../media/image350.png"/><Relationship Id="rId40" Type="http://schemas.openxmlformats.org/officeDocument/2006/relationships/customXml" Target="../ink/ink60.xml"/><Relationship Id="rId5" Type="http://schemas.openxmlformats.org/officeDocument/2006/relationships/image" Target="../media/image190.png"/><Relationship Id="rId15" Type="http://schemas.openxmlformats.org/officeDocument/2006/relationships/image" Target="../media/image240.png"/><Relationship Id="rId23" Type="http://schemas.openxmlformats.org/officeDocument/2006/relationships/image" Target="../media/image280.png"/><Relationship Id="rId28" Type="http://schemas.openxmlformats.org/officeDocument/2006/relationships/customXml" Target="../ink/ink54.xml"/><Relationship Id="rId36" Type="http://schemas.openxmlformats.org/officeDocument/2006/relationships/customXml" Target="../ink/ink58.xml"/><Relationship Id="rId10" Type="http://schemas.openxmlformats.org/officeDocument/2006/relationships/customXml" Target="../ink/ink45.xml"/><Relationship Id="rId19" Type="http://schemas.openxmlformats.org/officeDocument/2006/relationships/image" Target="../media/image260.png"/><Relationship Id="rId31" Type="http://schemas.openxmlformats.org/officeDocument/2006/relationships/image" Target="../media/image320.png"/><Relationship Id="rId4" Type="http://schemas.openxmlformats.org/officeDocument/2006/relationships/customXml" Target="../ink/ink42.xml"/><Relationship Id="rId9" Type="http://schemas.openxmlformats.org/officeDocument/2006/relationships/image" Target="../media/image210.png"/><Relationship Id="rId14" Type="http://schemas.openxmlformats.org/officeDocument/2006/relationships/customXml" Target="../ink/ink47.xml"/><Relationship Id="rId22" Type="http://schemas.openxmlformats.org/officeDocument/2006/relationships/customXml" Target="../ink/ink51.xml"/><Relationship Id="rId27" Type="http://schemas.openxmlformats.org/officeDocument/2006/relationships/image" Target="../media/image300.png"/><Relationship Id="rId30" Type="http://schemas.openxmlformats.org/officeDocument/2006/relationships/customXml" Target="../ink/ink55.xml"/><Relationship Id="rId35" Type="http://schemas.openxmlformats.org/officeDocument/2006/relationships/image" Target="../media/image340.png"/><Relationship Id="rId8" Type="http://schemas.openxmlformats.org/officeDocument/2006/relationships/customXml" Target="../ink/ink44.xml"/><Relationship Id="rId3" Type="http://schemas.openxmlformats.org/officeDocument/2006/relationships/image" Target="../media/image180.png"/><Relationship Id="rId12" Type="http://schemas.openxmlformats.org/officeDocument/2006/relationships/customXml" Target="../ink/ink46.xml"/><Relationship Id="rId17" Type="http://schemas.openxmlformats.org/officeDocument/2006/relationships/image" Target="../media/image250.png"/><Relationship Id="rId25" Type="http://schemas.openxmlformats.org/officeDocument/2006/relationships/image" Target="../media/image290.png"/><Relationship Id="rId33" Type="http://schemas.openxmlformats.org/officeDocument/2006/relationships/image" Target="../media/image330.png"/><Relationship Id="rId38" Type="http://schemas.openxmlformats.org/officeDocument/2006/relationships/customXml" Target="../ink/ink5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5.05198.pdf" TargetMode="External"/><Relationship Id="rId3" Type="http://schemas.openxmlformats.org/officeDocument/2006/relationships/hyperlink" Target="https://arxiv.org/pdf/2109.05472.pdf" TargetMode="External"/><Relationship Id="rId7" Type="http://schemas.openxmlformats.org/officeDocument/2006/relationships/hyperlink" Target="https://ai.google/static/documents/palm2techreport.pdf" TargetMode="External"/><Relationship Id="rId12" Type="http://schemas.openxmlformats.org/officeDocument/2006/relationships/hyperlink" Target="https://www.lesswrong.com/posts/fnjKpBoWJXcSDwhZk/what-s-the-backward-forward-flop-ratio-for-neural-networks" TargetMode="External"/><Relationship Id="rId2" Type="http://schemas.openxmlformats.org/officeDocument/2006/relationships/hyperlink" Target="https://www.cs.princeton.edu/courses/archive/fall22/cos597G/lectures/lec1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rm-math.fr/RepOrga/2551/Slides/Mensch.pdf" TargetMode="External"/><Relationship Id="rId11" Type="http://schemas.openxmlformats.org/officeDocument/2006/relationships/hyperlink" Target="https://arxiv.org/pdf/2309.08520.pdf" TargetMode="External"/><Relationship Id="rId5" Type="http://schemas.openxmlformats.org/officeDocument/2006/relationships/hyperlink" Target="https://arxiv.org/pdf/1712.00409.pdf" TargetMode="External"/><Relationship Id="rId10" Type="http://schemas.openxmlformats.org/officeDocument/2006/relationships/hyperlink" Target="https://members.loria.fr/CGardent/publis/thesis-lescao-2023.pdf" TargetMode="External"/><Relationship Id="rId4" Type="http://schemas.openxmlformats.org/officeDocument/2006/relationships/hyperlink" Target="https://www.deep-kondah.com/scaling-large-language-models/" TargetMode="External"/><Relationship Id="rId9" Type="http://schemas.openxmlformats.org/officeDocument/2006/relationships/hyperlink" Target="https://www.nextbigfuture.com/2023/05/more-ai-breakthroughs-and-reaching-agi.html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306.09479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48234"/>
            <a:ext cx="8208498" cy="54412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📈 Scaling </a:t>
            </a:r>
            <a:r>
              <a:rPr lang="en" dirty="0"/>
              <a:t>Language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1D137-F965-5EB9-7DAE-DB7603EB14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Computation Cost </a:t>
            </a:r>
            <a:br>
              <a:rPr lang="en-US" sz="5400" dirty="0"/>
            </a:br>
            <a:r>
              <a:rPr lang="en-US" sz="5400" dirty="0"/>
              <a:t>of Models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73E3-039E-6961-BB34-A6B82BBB80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3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A35D3F-4AD5-7237-6955-DC8B7AA7E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do you compute computational cost of </a:t>
            </a:r>
            <a:br>
              <a:rPr lang="en-US" sz="2000" dirty="0"/>
            </a:br>
            <a:r>
              <a:rPr lang="en-US" sz="2000" dirty="0"/>
              <a:t>a single-layer NN with one matrix multiplication?</a:t>
            </a:r>
          </a:p>
        </p:txBody>
      </p:sp>
    </p:spTree>
    <p:extLst>
      <p:ext uri="{BB962C8B-B14F-4D97-AF65-F5344CB8AC3E}">
        <p14:creationId xmlns:p14="http://schemas.microsoft.com/office/powerpoint/2010/main" val="142230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E251B-8E1C-210E-4AE6-8ED8F1ECD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202122"/>
                </a:solidFill>
                <a:effectLst/>
              </a:rPr>
              <a:t>Floating point operations per second (FLOPS, flops or flop/s) </a:t>
            </a:r>
            <a:endParaRPr lang="en-US" dirty="0">
              <a:solidFill>
                <a:srgbClr val="202122"/>
              </a:solidFill>
            </a:endParaRPr>
          </a:p>
          <a:p>
            <a:pPr lvl="1"/>
            <a:endParaRPr lang="en-US" dirty="0">
              <a:solidFill>
                <a:srgbClr val="202122"/>
              </a:solidFill>
              <a:effectLst/>
              <a:latin typeface="Tahoma" panose="020B0604030504040204" pitchFamily="34" charset="0"/>
            </a:endParaRPr>
          </a:p>
          <a:p>
            <a:r>
              <a:rPr lang="en-US" dirty="0">
                <a:solidFill>
                  <a:srgbClr val="202122"/>
                </a:solidFill>
                <a:effectLst/>
              </a:rPr>
              <a:t>Each FLOP can represent an addition, subtraction, multiplication, or division of floating-point numbers, </a:t>
            </a:r>
          </a:p>
          <a:p>
            <a:endParaRPr lang="en-US" dirty="0">
              <a:solidFill>
                <a:srgbClr val="202122"/>
              </a:solidFill>
            </a:endParaRPr>
          </a:p>
          <a:p>
            <a:r>
              <a:rPr lang="en-US" dirty="0">
                <a:solidFill>
                  <a:srgbClr val="202122"/>
                </a:solidFill>
                <a:effectLst/>
              </a:rPr>
              <a:t>The total FLOP of a model </a:t>
            </a:r>
            <a:r>
              <a:rPr lang="en-US" dirty="0">
                <a:solidFill>
                  <a:srgbClr val="202122"/>
                </a:solidFill>
              </a:rPr>
              <a:t>(e.g., Transformer) </a:t>
            </a:r>
            <a:r>
              <a:rPr lang="en-US" dirty="0">
                <a:solidFill>
                  <a:srgbClr val="202122"/>
                </a:solidFill>
                <a:effectLst/>
              </a:rPr>
              <a:t>provides a basic approximation of computational costs associated with that model.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8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FLOPS: Matrix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FE251B-8E1C-210E-4AE6-8ED8F1ECD95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Matrix-vector multiplication are common in Self-Attention (e.g., QKV projection) </a:t>
                </a:r>
              </a:p>
              <a:p>
                <a:pPr lvl="1"/>
                <a:r>
                  <a:rPr lang="en-US" dirty="0"/>
                  <a:t>Requires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𝑚𝑛</m:t>
                    </m:r>
                  </m:oMath>
                </a14:m>
                <a:r>
                  <a:rPr lang="en-US" dirty="0"/>
                  <a:t> (2 x matrix size) operations for multiplying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(2 because 1 for multiplication, 1 for addition)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FE251B-8E1C-210E-4AE6-8ED8F1ECD9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th equation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DAFF1EC-8DE0-9EAD-034C-50980DF39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96780"/>
            <a:ext cx="7772400" cy="156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FLOPS: Matrix Multiplication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FE251B-8E1C-210E-4AE6-8ED8F1ECD95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Matrix-vector multiplication are common in Self-Attention (e.g., QKV projection) </a:t>
                </a:r>
              </a:p>
              <a:p>
                <a:pPr lvl="1"/>
                <a:r>
                  <a:rPr lang="en-US" dirty="0"/>
                  <a:t>Requires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𝑚𝑛</m:t>
                    </m:r>
                  </m:oMath>
                </a14:m>
                <a:r>
                  <a:rPr lang="en-US" dirty="0"/>
                  <a:t> (2 x matrix size) operations for multiplying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(2 because 1 for multiplication, 1 for addition)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For multiplying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, one needs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𝑚𝑛𝑝</m:t>
                    </m:r>
                  </m:oMath>
                </a14:m>
                <a:r>
                  <a:rPr lang="en-US" dirty="0"/>
                  <a:t> operations. </a:t>
                </a:r>
              </a:p>
              <a:p>
                <a:pPr lvl="1"/>
                <a:r>
                  <a:rPr lang="en-US" dirty="0"/>
                  <a:t>Again, 2 because of 1 for multiplication, 1 for addition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Now this is just forward propagation in Backprop. What about the </a:t>
                </a:r>
                <a:r>
                  <a:rPr lang="en-US" b="1" dirty="0"/>
                  <a:t>backward </a:t>
                </a:r>
                <a:r>
                  <a:rPr lang="en-US" dirty="0"/>
                  <a:t>step?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FFE251B-8E1C-210E-4AE6-8ED8F1ECD9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570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FLOPS: Matrix Multiplication: Backward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E251B-8E1C-210E-4AE6-8ED8F1ECD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Backward pass needs to calculate the derivative of loss with respect to each hidden state and for each parameter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object 2">
            <a:extLst>
              <a:ext uri="{FF2B5EF4-FFF2-40B4-BE49-F238E27FC236}">
                <a16:creationId xmlns:a16="http://schemas.microsoft.com/office/drawing/2014/main" id="{C7D7E3C4-C675-9A0C-C69C-24C7B36D1057}"/>
              </a:ext>
            </a:extLst>
          </p:cNvPr>
          <p:cNvGrpSpPr/>
          <p:nvPr/>
        </p:nvGrpSpPr>
        <p:grpSpPr>
          <a:xfrm>
            <a:off x="6240347" y="2448622"/>
            <a:ext cx="1120080" cy="1064529"/>
            <a:chOff x="2976199" y="494749"/>
            <a:chExt cx="3495040" cy="3495040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7D47577F-0B42-488D-D7A1-BEBE0B09609E}"/>
                </a:ext>
              </a:extLst>
            </p:cNvPr>
            <p:cNvSpPr/>
            <p:nvPr/>
          </p:nvSpPr>
          <p:spPr>
            <a:xfrm>
              <a:off x="2976199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9" y="3494699"/>
                  </a:moveTo>
                  <a:lnTo>
                    <a:pt x="1699253" y="3494050"/>
                  </a:lnTo>
                  <a:lnTo>
                    <a:pt x="1651477" y="3492114"/>
                  </a:lnTo>
                  <a:lnTo>
                    <a:pt x="1604040" y="3488907"/>
                  </a:lnTo>
                  <a:lnTo>
                    <a:pt x="1556956" y="3484446"/>
                  </a:lnTo>
                  <a:lnTo>
                    <a:pt x="1510244" y="3478748"/>
                  </a:lnTo>
                  <a:lnTo>
                    <a:pt x="1463920" y="3471830"/>
                  </a:lnTo>
                  <a:lnTo>
                    <a:pt x="1418001" y="3463707"/>
                  </a:lnTo>
                  <a:lnTo>
                    <a:pt x="1372502" y="3454397"/>
                  </a:lnTo>
                  <a:lnTo>
                    <a:pt x="1327441" y="3443917"/>
                  </a:lnTo>
                  <a:lnTo>
                    <a:pt x="1282835" y="3432282"/>
                  </a:lnTo>
                  <a:lnTo>
                    <a:pt x="1238699" y="3419511"/>
                  </a:lnTo>
                  <a:lnTo>
                    <a:pt x="1195052" y="3405618"/>
                  </a:lnTo>
                  <a:lnTo>
                    <a:pt x="1151909" y="3390622"/>
                  </a:lnTo>
                  <a:lnTo>
                    <a:pt x="1109286" y="3374538"/>
                  </a:lnTo>
                  <a:lnTo>
                    <a:pt x="1067202" y="3357384"/>
                  </a:lnTo>
                  <a:lnTo>
                    <a:pt x="1025672" y="3339176"/>
                  </a:lnTo>
                  <a:lnTo>
                    <a:pt x="984713" y="3319930"/>
                  </a:lnTo>
                  <a:lnTo>
                    <a:pt x="944342" y="3299663"/>
                  </a:lnTo>
                  <a:lnTo>
                    <a:pt x="904575" y="3278393"/>
                  </a:lnTo>
                  <a:lnTo>
                    <a:pt x="865428" y="3256135"/>
                  </a:lnTo>
                  <a:lnTo>
                    <a:pt x="826920" y="3232906"/>
                  </a:lnTo>
                  <a:lnTo>
                    <a:pt x="789066" y="3208724"/>
                  </a:lnTo>
                  <a:lnTo>
                    <a:pt x="751883" y="3183603"/>
                  </a:lnTo>
                  <a:lnTo>
                    <a:pt x="715387" y="3157562"/>
                  </a:lnTo>
                  <a:lnTo>
                    <a:pt x="679596" y="3130617"/>
                  </a:lnTo>
                  <a:lnTo>
                    <a:pt x="644526" y="3102785"/>
                  </a:lnTo>
                  <a:lnTo>
                    <a:pt x="610193" y="3074081"/>
                  </a:lnTo>
                  <a:lnTo>
                    <a:pt x="576614" y="3044524"/>
                  </a:lnTo>
                  <a:lnTo>
                    <a:pt x="543807" y="3014128"/>
                  </a:lnTo>
                  <a:lnTo>
                    <a:pt x="511786" y="2982913"/>
                  </a:lnTo>
                  <a:lnTo>
                    <a:pt x="480571" y="2950892"/>
                  </a:lnTo>
                  <a:lnTo>
                    <a:pt x="450175" y="2918085"/>
                  </a:lnTo>
                  <a:lnTo>
                    <a:pt x="420618" y="2884506"/>
                  </a:lnTo>
                  <a:lnTo>
                    <a:pt x="391914" y="2850173"/>
                  </a:lnTo>
                  <a:lnTo>
                    <a:pt x="364082" y="2815103"/>
                  </a:lnTo>
                  <a:lnTo>
                    <a:pt x="337137" y="2779312"/>
                  </a:lnTo>
                  <a:lnTo>
                    <a:pt x="311096" y="2742816"/>
                  </a:lnTo>
                  <a:lnTo>
                    <a:pt x="285975" y="2705633"/>
                  </a:lnTo>
                  <a:lnTo>
                    <a:pt x="261793" y="2667779"/>
                  </a:lnTo>
                  <a:lnTo>
                    <a:pt x="238564" y="2629270"/>
                  </a:lnTo>
                  <a:lnTo>
                    <a:pt x="216306" y="2590124"/>
                  </a:lnTo>
                  <a:lnTo>
                    <a:pt x="195036" y="2550357"/>
                  </a:lnTo>
                  <a:lnTo>
                    <a:pt x="174769" y="2509986"/>
                  </a:lnTo>
                  <a:lnTo>
                    <a:pt x="155523" y="2469027"/>
                  </a:lnTo>
                  <a:lnTo>
                    <a:pt x="137315" y="2427497"/>
                  </a:lnTo>
                  <a:lnTo>
                    <a:pt x="120161" y="2385413"/>
                  </a:lnTo>
                  <a:lnTo>
                    <a:pt x="104077" y="2342790"/>
                  </a:lnTo>
                  <a:lnTo>
                    <a:pt x="89081" y="2299647"/>
                  </a:lnTo>
                  <a:lnTo>
                    <a:pt x="75188" y="2256000"/>
                  </a:lnTo>
                  <a:lnTo>
                    <a:pt x="62417" y="2211864"/>
                  </a:lnTo>
                  <a:lnTo>
                    <a:pt x="50782" y="2167258"/>
                  </a:lnTo>
                  <a:lnTo>
                    <a:pt x="40302" y="2122197"/>
                  </a:lnTo>
                  <a:lnTo>
                    <a:pt x="30992" y="2076698"/>
                  </a:lnTo>
                  <a:lnTo>
                    <a:pt x="22869" y="2030779"/>
                  </a:lnTo>
                  <a:lnTo>
                    <a:pt x="15951" y="1984455"/>
                  </a:lnTo>
                  <a:lnTo>
                    <a:pt x="10253" y="1937743"/>
                  </a:lnTo>
                  <a:lnTo>
                    <a:pt x="5792" y="1890659"/>
                  </a:lnTo>
                  <a:lnTo>
                    <a:pt x="2585" y="1843222"/>
                  </a:lnTo>
                  <a:lnTo>
                    <a:pt x="649" y="1795446"/>
                  </a:lnTo>
                  <a:lnTo>
                    <a:pt x="0" y="1747349"/>
                  </a:lnTo>
                  <a:lnTo>
                    <a:pt x="649" y="1699253"/>
                  </a:lnTo>
                  <a:lnTo>
                    <a:pt x="2585" y="1651477"/>
                  </a:lnTo>
                  <a:lnTo>
                    <a:pt x="5792" y="1604040"/>
                  </a:lnTo>
                  <a:lnTo>
                    <a:pt x="10253" y="1556956"/>
                  </a:lnTo>
                  <a:lnTo>
                    <a:pt x="15951" y="1510244"/>
                  </a:lnTo>
                  <a:lnTo>
                    <a:pt x="22869" y="1463920"/>
                  </a:lnTo>
                  <a:lnTo>
                    <a:pt x="30992" y="1418001"/>
                  </a:lnTo>
                  <a:lnTo>
                    <a:pt x="40302" y="1372502"/>
                  </a:lnTo>
                  <a:lnTo>
                    <a:pt x="50782" y="1327441"/>
                  </a:lnTo>
                  <a:lnTo>
                    <a:pt x="62417" y="1282835"/>
                  </a:lnTo>
                  <a:lnTo>
                    <a:pt x="75188" y="1238699"/>
                  </a:lnTo>
                  <a:lnTo>
                    <a:pt x="89081" y="1195052"/>
                  </a:lnTo>
                  <a:lnTo>
                    <a:pt x="104077" y="1151909"/>
                  </a:lnTo>
                  <a:lnTo>
                    <a:pt x="120161" y="1109286"/>
                  </a:lnTo>
                  <a:lnTo>
                    <a:pt x="137315" y="1067202"/>
                  </a:lnTo>
                  <a:lnTo>
                    <a:pt x="155523" y="1025672"/>
                  </a:lnTo>
                  <a:lnTo>
                    <a:pt x="174769" y="984713"/>
                  </a:lnTo>
                  <a:lnTo>
                    <a:pt x="195036" y="944342"/>
                  </a:lnTo>
                  <a:lnTo>
                    <a:pt x="216306" y="904575"/>
                  </a:lnTo>
                  <a:lnTo>
                    <a:pt x="238564" y="865428"/>
                  </a:lnTo>
                  <a:lnTo>
                    <a:pt x="261793" y="826920"/>
                  </a:lnTo>
                  <a:lnTo>
                    <a:pt x="285975" y="789066"/>
                  </a:lnTo>
                  <a:lnTo>
                    <a:pt x="311096" y="751883"/>
                  </a:lnTo>
                  <a:lnTo>
                    <a:pt x="337137" y="715387"/>
                  </a:lnTo>
                  <a:lnTo>
                    <a:pt x="364082" y="679596"/>
                  </a:lnTo>
                  <a:lnTo>
                    <a:pt x="391914" y="644526"/>
                  </a:lnTo>
                  <a:lnTo>
                    <a:pt x="420618" y="610193"/>
                  </a:lnTo>
                  <a:lnTo>
                    <a:pt x="450175" y="576614"/>
                  </a:lnTo>
                  <a:lnTo>
                    <a:pt x="480571" y="543807"/>
                  </a:lnTo>
                  <a:lnTo>
                    <a:pt x="511786" y="511786"/>
                  </a:lnTo>
                  <a:lnTo>
                    <a:pt x="543807" y="480571"/>
                  </a:lnTo>
                  <a:lnTo>
                    <a:pt x="576614" y="450175"/>
                  </a:lnTo>
                  <a:lnTo>
                    <a:pt x="610193" y="420618"/>
                  </a:lnTo>
                  <a:lnTo>
                    <a:pt x="644526" y="391914"/>
                  </a:lnTo>
                  <a:lnTo>
                    <a:pt x="679596" y="364082"/>
                  </a:lnTo>
                  <a:lnTo>
                    <a:pt x="715387" y="337137"/>
                  </a:lnTo>
                  <a:lnTo>
                    <a:pt x="751883" y="311096"/>
                  </a:lnTo>
                  <a:lnTo>
                    <a:pt x="789066" y="285975"/>
                  </a:lnTo>
                  <a:lnTo>
                    <a:pt x="826920" y="261793"/>
                  </a:lnTo>
                  <a:lnTo>
                    <a:pt x="865428" y="238564"/>
                  </a:lnTo>
                  <a:lnTo>
                    <a:pt x="904575" y="216306"/>
                  </a:lnTo>
                  <a:lnTo>
                    <a:pt x="944342" y="195036"/>
                  </a:lnTo>
                  <a:lnTo>
                    <a:pt x="984713" y="174769"/>
                  </a:lnTo>
                  <a:lnTo>
                    <a:pt x="1025672" y="155523"/>
                  </a:lnTo>
                  <a:lnTo>
                    <a:pt x="1067202" y="137315"/>
                  </a:lnTo>
                  <a:lnTo>
                    <a:pt x="1109286" y="120161"/>
                  </a:lnTo>
                  <a:lnTo>
                    <a:pt x="1151909" y="104077"/>
                  </a:lnTo>
                  <a:lnTo>
                    <a:pt x="1195052" y="89081"/>
                  </a:lnTo>
                  <a:lnTo>
                    <a:pt x="1238699" y="75188"/>
                  </a:lnTo>
                  <a:lnTo>
                    <a:pt x="1282835" y="62417"/>
                  </a:lnTo>
                  <a:lnTo>
                    <a:pt x="1327441" y="50782"/>
                  </a:lnTo>
                  <a:lnTo>
                    <a:pt x="1372502" y="40302"/>
                  </a:lnTo>
                  <a:lnTo>
                    <a:pt x="1418001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6" y="10253"/>
                  </a:lnTo>
                  <a:lnTo>
                    <a:pt x="1604040" y="5792"/>
                  </a:lnTo>
                  <a:lnTo>
                    <a:pt x="1651477" y="2585"/>
                  </a:lnTo>
                  <a:lnTo>
                    <a:pt x="1699253" y="649"/>
                  </a:lnTo>
                  <a:lnTo>
                    <a:pt x="1747349" y="0"/>
                  </a:lnTo>
                  <a:lnTo>
                    <a:pt x="1796925" y="702"/>
                  </a:lnTo>
                  <a:lnTo>
                    <a:pt x="1846329" y="2803"/>
                  </a:lnTo>
                  <a:lnTo>
                    <a:pt x="1895534" y="6290"/>
                  </a:lnTo>
                  <a:lnTo>
                    <a:pt x="1944514" y="11153"/>
                  </a:lnTo>
                  <a:lnTo>
                    <a:pt x="1993241" y="17380"/>
                  </a:lnTo>
                  <a:lnTo>
                    <a:pt x="2041690" y="24961"/>
                  </a:lnTo>
                  <a:lnTo>
                    <a:pt x="2089833" y="33885"/>
                  </a:lnTo>
                  <a:lnTo>
                    <a:pt x="2137643" y="44139"/>
                  </a:lnTo>
                  <a:lnTo>
                    <a:pt x="2185095" y="55715"/>
                  </a:lnTo>
                  <a:lnTo>
                    <a:pt x="2232161" y="68599"/>
                  </a:lnTo>
                  <a:lnTo>
                    <a:pt x="2278814" y="82782"/>
                  </a:lnTo>
                  <a:lnTo>
                    <a:pt x="2325028" y="98252"/>
                  </a:lnTo>
                  <a:lnTo>
                    <a:pt x="2370776" y="114998"/>
                  </a:lnTo>
                  <a:lnTo>
                    <a:pt x="2416032" y="133009"/>
                  </a:lnTo>
                  <a:lnTo>
                    <a:pt x="2460768" y="152273"/>
                  </a:lnTo>
                  <a:lnTo>
                    <a:pt x="2504958" y="172781"/>
                  </a:lnTo>
                  <a:lnTo>
                    <a:pt x="2548575" y="194521"/>
                  </a:lnTo>
                  <a:lnTo>
                    <a:pt x="2591592" y="217481"/>
                  </a:lnTo>
                  <a:lnTo>
                    <a:pt x="2633983" y="241651"/>
                  </a:lnTo>
                  <a:lnTo>
                    <a:pt x="2675722" y="267019"/>
                  </a:lnTo>
                  <a:lnTo>
                    <a:pt x="2716780" y="293575"/>
                  </a:lnTo>
                  <a:lnTo>
                    <a:pt x="2757132" y="321307"/>
                  </a:lnTo>
                  <a:lnTo>
                    <a:pt x="2796751" y="350205"/>
                  </a:lnTo>
                  <a:lnTo>
                    <a:pt x="2835610" y="380257"/>
                  </a:lnTo>
                  <a:lnTo>
                    <a:pt x="2873682" y="411452"/>
                  </a:lnTo>
                  <a:lnTo>
                    <a:pt x="2910941" y="443780"/>
                  </a:lnTo>
                  <a:lnTo>
                    <a:pt x="2947360" y="477228"/>
                  </a:lnTo>
                  <a:lnTo>
                    <a:pt x="2982912" y="511786"/>
                  </a:lnTo>
                  <a:lnTo>
                    <a:pt x="3017471" y="547339"/>
                  </a:lnTo>
                  <a:lnTo>
                    <a:pt x="3050919" y="583758"/>
                  </a:lnTo>
                  <a:lnTo>
                    <a:pt x="3083247" y="621017"/>
                  </a:lnTo>
                  <a:lnTo>
                    <a:pt x="3114442" y="659089"/>
                  </a:lnTo>
                  <a:lnTo>
                    <a:pt x="3144494" y="697948"/>
                  </a:lnTo>
                  <a:lnTo>
                    <a:pt x="3173392" y="737567"/>
                  </a:lnTo>
                  <a:lnTo>
                    <a:pt x="3201124" y="777919"/>
                  </a:lnTo>
                  <a:lnTo>
                    <a:pt x="3227680" y="818977"/>
                  </a:lnTo>
                  <a:lnTo>
                    <a:pt x="3253048" y="860716"/>
                  </a:lnTo>
                  <a:lnTo>
                    <a:pt x="3277218" y="903107"/>
                  </a:lnTo>
                  <a:lnTo>
                    <a:pt x="3300178" y="946124"/>
                  </a:lnTo>
                  <a:lnTo>
                    <a:pt x="3321918" y="989742"/>
                  </a:lnTo>
                  <a:lnTo>
                    <a:pt x="3342426" y="1033932"/>
                  </a:lnTo>
                  <a:lnTo>
                    <a:pt x="3361690" y="1078668"/>
                  </a:lnTo>
                  <a:lnTo>
                    <a:pt x="3379701" y="1123923"/>
                  </a:lnTo>
                  <a:lnTo>
                    <a:pt x="3396447" y="1169671"/>
                  </a:lnTo>
                  <a:lnTo>
                    <a:pt x="3411917" y="1215885"/>
                  </a:lnTo>
                  <a:lnTo>
                    <a:pt x="3426100" y="1262539"/>
                  </a:lnTo>
                  <a:lnTo>
                    <a:pt x="3438984" y="1309604"/>
                  </a:lnTo>
                  <a:lnTo>
                    <a:pt x="3450560" y="1357056"/>
                  </a:lnTo>
                  <a:lnTo>
                    <a:pt x="3460814" y="1404867"/>
                  </a:lnTo>
                  <a:lnTo>
                    <a:pt x="3469738" y="1453010"/>
                  </a:lnTo>
                  <a:lnTo>
                    <a:pt x="3477319" y="1501458"/>
                  </a:lnTo>
                  <a:lnTo>
                    <a:pt x="3483546" y="1550185"/>
                  </a:lnTo>
                  <a:lnTo>
                    <a:pt x="3488409" y="1599165"/>
                  </a:lnTo>
                  <a:lnTo>
                    <a:pt x="3491896" y="1648370"/>
                  </a:lnTo>
                  <a:lnTo>
                    <a:pt x="3493997" y="1697774"/>
                  </a:lnTo>
                  <a:lnTo>
                    <a:pt x="3494699" y="1747349"/>
                  </a:lnTo>
                  <a:lnTo>
                    <a:pt x="3494050" y="1795446"/>
                  </a:lnTo>
                  <a:lnTo>
                    <a:pt x="3492114" y="1843222"/>
                  </a:lnTo>
                  <a:lnTo>
                    <a:pt x="3488907" y="1890659"/>
                  </a:lnTo>
                  <a:lnTo>
                    <a:pt x="3484446" y="1937743"/>
                  </a:lnTo>
                  <a:lnTo>
                    <a:pt x="3478748" y="1984455"/>
                  </a:lnTo>
                  <a:lnTo>
                    <a:pt x="3471830" y="2030779"/>
                  </a:lnTo>
                  <a:lnTo>
                    <a:pt x="3463707" y="2076698"/>
                  </a:lnTo>
                  <a:lnTo>
                    <a:pt x="3454397" y="2122197"/>
                  </a:lnTo>
                  <a:lnTo>
                    <a:pt x="3443917" y="2167258"/>
                  </a:lnTo>
                  <a:lnTo>
                    <a:pt x="3432282" y="2211864"/>
                  </a:lnTo>
                  <a:lnTo>
                    <a:pt x="3419511" y="2256000"/>
                  </a:lnTo>
                  <a:lnTo>
                    <a:pt x="3405618" y="2299647"/>
                  </a:lnTo>
                  <a:lnTo>
                    <a:pt x="3390622" y="2342790"/>
                  </a:lnTo>
                  <a:lnTo>
                    <a:pt x="3374538" y="2385413"/>
                  </a:lnTo>
                  <a:lnTo>
                    <a:pt x="3357384" y="2427497"/>
                  </a:lnTo>
                  <a:lnTo>
                    <a:pt x="3339176" y="2469027"/>
                  </a:lnTo>
                  <a:lnTo>
                    <a:pt x="3319930" y="2509986"/>
                  </a:lnTo>
                  <a:lnTo>
                    <a:pt x="3299663" y="2550357"/>
                  </a:lnTo>
                  <a:lnTo>
                    <a:pt x="3278393" y="2590124"/>
                  </a:lnTo>
                  <a:lnTo>
                    <a:pt x="3256135" y="2629270"/>
                  </a:lnTo>
                  <a:lnTo>
                    <a:pt x="3232906" y="2667779"/>
                  </a:lnTo>
                  <a:lnTo>
                    <a:pt x="3208724" y="2705633"/>
                  </a:lnTo>
                  <a:lnTo>
                    <a:pt x="3183603" y="2742816"/>
                  </a:lnTo>
                  <a:lnTo>
                    <a:pt x="3157562" y="2779312"/>
                  </a:lnTo>
                  <a:lnTo>
                    <a:pt x="3130617" y="2815103"/>
                  </a:lnTo>
                  <a:lnTo>
                    <a:pt x="3102785" y="2850173"/>
                  </a:lnTo>
                  <a:lnTo>
                    <a:pt x="3074081" y="2884506"/>
                  </a:lnTo>
                  <a:lnTo>
                    <a:pt x="3044524" y="2918085"/>
                  </a:lnTo>
                  <a:lnTo>
                    <a:pt x="3014128" y="2950892"/>
                  </a:lnTo>
                  <a:lnTo>
                    <a:pt x="2982913" y="2982913"/>
                  </a:lnTo>
                  <a:lnTo>
                    <a:pt x="2950892" y="3014128"/>
                  </a:lnTo>
                  <a:lnTo>
                    <a:pt x="2918085" y="3044524"/>
                  </a:lnTo>
                  <a:lnTo>
                    <a:pt x="2884506" y="3074081"/>
                  </a:lnTo>
                  <a:lnTo>
                    <a:pt x="2850173" y="3102785"/>
                  </a:lnTo>
                  <a:lnTo>
                    <a:pt x="2815103" y="3130617"/>
                  </a:lnTo>
                  <a:lnTo>
                    <a:pt x="2779312" y="3157562"/>
                  </a:lnTo>
                  <a:lnTo>
                    <a:pt x="2742816" y="3183603"/>
                  </a:lnTo>
                  <a:lnTo>
                    <a:pt x="2705633" y="3208724"/>
                  </a:lnTo>
                  <a:lnTo>
                    <a:pt x="2667779" y="3232906"/>
                  </a:lnTo>
                  <a:lnTo>
                    <a:pt x="2629270" y="3256135"/>
                  </a:lnTo>
                  <a:lnTo>
                    <a:pt x="2590124" y="3278393"/>
                  </a:lnTo>
                  <a:lnTo>
                    <a:pt x="2550357" y="3299663"/>
                  </a:lnTo>
                  <a:lnTo>
                    <a:pt x="2509986" y="3319930"/>
                  </a:lnTo>
                  <a:lnTo>
                    <a:pt x="2469027" y="3339176"/>
                  </a:lnTo>
                  <a:lnTo>
                    <a:pt x="2427497" y="3357384"/>
                  </a:lnTo>
                  <a:lnTo>
                    <a:pt x="2385413" y="3374538"/>
                  </a:lnTo>
                  <a:lnTo>
                    <a:pt x="2342790" y="3390622"/>
                  </a:lnTo>
                  <a:lnTo>
                    <a:pt x="2299647" y="3405618"/>
                  </a:lnTo>
                  <a:lnTo>
                    <a:pt x="2256000" y="3419511"/>
                  </a:lnTo>
                  <a:lnTo>
                    <a:pt x="2211864" y="3432282"/>
                  </a:lnTo>
                  <a:lnTo>
                    <a:pt x="2167258" y="3443917"/>
                  </a:lnTo>
                  <a:lnTo>
                    <a:pt x="2122197" y="3454397"/>
                  </a:lnTo>
                  <a:lnTo>
                    <a:pt x="2076698" y="3463707"/>
                  </a:lnTo>
                  <a:lnTo>
                    <a:pt x="2030779" y="3471830"/>
                  </a:lnTo>
                  <a:lnTo>
                    <a:pt x="1984455" y="3478748"/>
                  </a:lnTo>
                  <a:lnTo>
                    <a:pt x="1937743" y="3484446"/>
                  </a:lnTo>
                  <a:lnTo>
                    <a:pt x="1890659" y="3488907"/>
                  </a:lnTo>
                  <a:lnTo>
                    <a:pt x="1843222" y="3492114"/>
                  </a:lnTo>
                  <a:lnTo>
                    <a:pt x="1795446" y="3494050"/>
                  </a:lnTo>
                  <a:lnTo>
                    <a:pt x="1747349" y="3494699"/>
                  </a:lnTo>
                  <a:close/>
                </a:path>
              </a:pathLst>
            </a:custGeom>
            <a:solidFill>
              <a:srgbClr val="F3F3F3"/>
            </a:solidFill>
            <a:ln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20F39CD7-0FCC-891A-4194-91916FF46BEB}"/>
                </a:ext>
              </a:extLst>
            </p:cNvPr>
            <p:cNvSpPr/>
            <p:nvPr/>
          </p:nvSpPr>
          <p:spPr>
            <a:xfrm>
              <a:off x="2976199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9"/>
                  </a:moveTo>
                  <a:lnTo>
                    <a:pt x="649" y="1699253"/>
                  </a:lnTo>
                  <a:lnTo>
                    <a:pt x="2585" y="1651477"/>
                  </a:lnTo>
                  <a:lnTo>
                    <a:pt x="5792" y="1604040"/>
                  </a:lnTo>
                  <a:lnTo>
                    <a:pt x="10253" y="1556956"/>
                  </a:lnTo>
                  <a:lnTo>
                    <a:pt x="15951" y="1510244"/>
                  </a:lnTo>
                  <a:lnTo>
                    <a:pt x="22869" y="1463920"/>
                  </a:lnTo>
                  <a:lnTo>
                    <a:pt x="30992" y="1418001"/>
                  </a:lnTo>
                  <a:lnTo>
                    <a:pt x="40302" y="1372502"/>
                  </a:lnTo>
                  <a:lnTo>
                    <a:pt x="50782" y="1327441"/>
                  </a:lnTo>
                  <a:lnTo>
                    <a:pt x="62417" y="1282835"/>
                  </a:lnTo>
                  <a:lnTo>
                    <a:pt x="75188" y="1238699"/>
                  </a:lnTo>
                  <a:lnTo>
                    <a:pt x="89081" y="1195052"/>
                  </a:lnTo>
                  <a:lnTo>
                    <a:pt x="104077" y="1151909"/>
                  </a:lnTo>
                  <a:lnTo>
                    <a:pt x="120161" y="1109286"/>
                  </a:lnTo>
                  <a:lnTo>
                    <a:pt x="137315" y="1067202"/>
                  </a:lnTo>
                  <a:lnTo>
                    <a:pt x="155523" y="1025672"/>
                  </a:lnTo>
                  <a:lnTo>
                    <a:pt x="174769" y="984713"/>
                  </a:lnTo>
                  <a:lnTo>
                    <a:pt x="195036" y="944342"/>
                  </a:lnTo>
                  <a:lnTo>
                    <a:pt x="216306" y="904575"/>
                  </a:lnTo>
                  <a:lnTo>
                    <a:pt x="238564" y="865428"/>
                  </a:lnTo>
                  <a:lnTo>
                    <a:pt x="261793" y="826920"/>
                  </a:lnTo>
                  <a:lnTo>
                    <a:pt x="285975" y="789066"/>
                  </a:lnTo>
                  <a:lnTo>
                    <a:pt x="311096" y="751883"/>
                  </a:lnTo>
                  <a:lnTo>
                    <a:pt x="337137" y="715387"/>
                  </a:lnTo>
                  <a:lnTo>
                    <a:pt x="364082" y="679596"/>
                  </a:lnTo>
                  <a:lnTo>
                    <a:pt x="391914" y="644526"/>
                  </a:lnTo>
                  <a:lnTo>
                    <a:pt x="420618" y="610193"/>
                  </a:lnTo>
                  <a:lnTo>
                    <a:pt x="450175" y="576614"/>
                  </a:lnTo>
                  <a:lnTo>
                    <a:pt x="480571" y="543807"/>
                  </a:lnTo>
                  <a:lnTo>
                    <a:pt x="511786" y="511786"/>
                  </a:lnTo>
                  <a:lnTo>
                    <a:pt x="543807" y="480571"/>
                  </a:lnTo>
                  <a:lnTo>
                    <a:pt x="576614" y="450175"/>
                  </a:lnTo>
                  <a:lnTo>
                    <a:pt x="610193" y="420618"/>
                  </a:lnTo>
                  <a:lnTo>
                    <a:pt x="644526" y="391914"/>
                  </a:lnTo>
                  <a:lnTo>
                    <a:pt x="679596" y="364082"/>
                  </a:lnTo>
                  <a:lnTo>
                    <a:pt x="715387" y="337137"/>
                  </a:lnTo>
                  <a:lnTo>
                    <a:pt x="751883" y="311096"/>
                  </a:lnTo>
                  <a:lnTo>
                    <a:pt x="789066" y="285975"/>
                  </a:lnTo>
                  <a:lnTo>
                    <a:pt x="826920" y="261793"/>
                  </a:lnTo>
                  <a:lnTo>
                    <a:pt x="865428" y="238564"/>
                  </a:lnTo>
                  <a:lnTo>
                    <a:pt x="904575" y="216306"/>
                  </a:lnTo>
                  <a:lnTo>
                    <a:pt x="944342" y="195036"/>
                  </a:lnTo>
                  <a:lnTo>
                    <a:pt x="984713" y="174769"/>
                  </a:lnTo>
                  <a:lnTo>
                    <a:pt x="1025672" y="155523"/>
                  </a:lnTo>
                  <a:lnTo>
                    <a:pt x="1067202" y="137315"/>
                  </a:lnTo>
                  <a:lnTo>
                    <a:pt x="1109286" y="120161"/>
                  </a:lnTo>
                  <a:lnTo>
                    <a:pt x="1151909" y="104077"/>
                  </a:lnTo>
                  <a:lnTo>
                    <a:pt x="1195052" y="89081"/>
                  </a:lnTo>
                  <a:lnTo>
                    <a:pt x="1238699" y="75188"/>
                  </a:lnTo>
                  <a:lnTo>
                    <a:pt x="1282835" y="62417"/>
                  </a:lnTo>
                  <a:lnTo>
                    <a:pt x="1327441" y="50782"/>
                  </a:lnTo>
                  <a:lnTo>
                    <a:pt x="1372502" y="40302"/>
                  </a:lnTo>
                  <a:lnTo>
                    <a:pt x="1418001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6" y="10253"/>
                  </a:lnTo>
                  <a:lnTo>
                    <a:pt x="1604040" y="5792"/>
                  </a:lnTo>
                  <a:lnTo>
                    <a:pt x="1651477" y="2585"/>
                  </a:lnTo>
                  <a:lnTo>
                    <a:pt x="1699253" y="649"/>
                  </a:lnTo>
                  <a:lnTo>
                    <a:pt x="1747349" y="0"/>
                  </a:lnTo>
                  <a:lnTo>
                    <a:pt x="1796925" y="702"/>
                  </a:lnTo>
                  <a:lnTo>
                    <a:pt x="1846329" y="2803"/>
                  </a:lnTo>
                  <a:lnTo>
                    <a:pt x="1895534" y="6290"/>
                  </a:lnTo>
                  <a:lnTo>
                    <a:pt x="1944514" y="11153"/>
                  </a:lnTo>
                  <a:lnTo>
                    <a:pt x="1993241" y="17380"/>
                  </a:lnTo>
                  <a:lnTo>
                    <a:pt x="2041690" y="24961"/>
                  </a:lnTo>
                  <a:lnTo>
                    <a:pt x="2089833" y="33885"/>
                  </a:lnTo>
                  <a:lnTo>
                    <a:pt x="2137643" y="44139"/>
                  </a:lnTo>
                  <a:lnTo>
                    <a:pt x="2185095" y="55715"/>
                  </a:lnTo>
                  <a:lnTo>
                    <a:pt x="2232161" y="68599"/>
                  </a:lnTo>
                  <a:lnTo>
                    <a:pt x="2278814" y="82782"/>
                  </a:lnTo>
                  <a:lnTo>
                    <a:pt x="2325028" y="98252"/>
                  </a:lnTo>
                  <a:lnTo>
                    <a:pt x="2370776" y="114998"/>
                  </a:lnTo>
                  <a:lnTo>
                    <a:pt x="2416032" y="133009"/>
                  </a:lnTo>
                  <a:lnTo>
                    <a:pt x="2460768" y="152273"/>
                  </a:lnTo>
                  <a:lnTo>
                    <a:pt x="2504958" y="172781"/>
                  </a:lnTo>
                  <a:lnTo>
                    <a:pt x="2548575" y="194521"/>
                  </a:lnTo>
                  <a:lnTo>
                    <a:pt x="2591592" y="217481"/>
                  </a:lnTo>
                  <a:lnTo>
                    <a:pt x="2633983" y="241651"/>
                  </a:lnTo>
                  <a:lnTo>
                    <a:pt x="2675722" y="267019"/>
                  </a:lnTo>
                  <a:lnTo>
                    <a:pt x="2716780" y="293575"/>
                  </a:lnTo>
                  <a:lnTo>
                    <a:pt x="2757132" y="321307"/>
                  </a:lnTo>
                  <a:lnTo>
                    <a:pt x="2796751" y="350205"/>
                  </a:lnTo>
                  <a:lnTo>
                    <a:pt x="2835610" y="380257"/>
                  </a:lnTo>
                  <a:lnTo>
                    <a:pt x="2873682" y="411452"/>
                  </a:lnTo>
                  <a:lnTo>
                    <a:pt x="2910941" y="443780"/>
                  </a:lnTo>
                  <a:lnTo>
                    <a:pt x="2947360" y="477228"/>
                  </a:lnTo>
                  <a:lnTo>
                    <a:pt x="2982912" y="511786"/>
                  </a:lnTo>
                  <a:lnTo>
                    <a:pt x="3017471" y="547339"/>
                  </a:lnTo>
                  <a:lnTo>
                    <a:pt x="3050919" y="583758"/>
                  </a:lnTo>
                  <a:lnTo>
                    <a:pt x="3083247" y="621017"/>
                  </a:lnTo>
                  <a:lnTo>
                    <a:pt x="3114442" y="659089"/>
                  </a:lnTo>
                  <a:lnTo>
                    <a:pt x="3144494" y="697948"/>
                  </a:lnTo>
                  <a:lnTo>
                    <a:pt x="3173392" y="737567"/>
                  </a:lnTo>
                  <a:lnTo>
                    <a:pt x="3201124" y="777919"/>
                  </a:lnTo>
                  <a:lnTo>
                    <a:pt x="3227680" y="818977"/>
                  </a:lnTo>
                  <a:lnTo>
                    <a:pt x="3253048" y="860716"/>
                  </a:lnTo>
                  <a:lnTo>
                    <a:pt x="3277218" y="903107"/>
                  </a:lnTo>
                  <a:lnTo>
                    <a:pt x="3300178" y="946124"/>
                  </a:lnTo>
                  <a:lnTo>
                    <a:pt x="3321918" y="989742"/>
                  </a:lnTo>
                  <a:lnTo>
                    <a:pt x="3342426" y="1033932"/>
                  </a:lnTo>
                  <a:lnTo>
                    <a:pt x="3361690" y="1078668"/>
                  </a:lnTo>
                  <a:lnTo>
                    <a:pt x="3379701" y="1123923"/>
                  </a:lnTo>
                  <a:lnTo>
                    <a:pt x="3396447" y="1169671"/>
                  </a:lnTo>
                  <a:lnTo>
                    <a:pt x="3411917" y="1215885"/>
                  </a:lnTo>
                  <a:lnTo>
                    <a:pt x="3426100" y="1262539"/>
                  </a:lnTo>
                  <a:lnTo>
                    <a:pt x="3438984" y="1309604"/>
                  </a:lnTo>
                  <a:lnTo>
                    <a:pt x="3450560" y="1357056"/>
                  </a:lnTo>
                  <a:lnTo>
                    <a:pt x="3460814" y="1404867"/>
                  </a:lnTo>
                  <a:lnTo>
                    <a:pt x="3469738" y="1453010"/>
                  </a:lnTo>
                  <a:lnTo>
                    <a:pt x="3477319" y="1501458"/>
                  </a:lnTo>
                  <a:lnTo>
                    <a:pt x="3483546" y="1550185"/>
                  </a:lnTo>
                  <a:lnTo>
                    <a:pt x="3488409" y="1599165"/>
                  </a:lnTo>
                  <a:lnTo>
                    <a:pt x="3491896" y="1648370"/>
                  </a:lnTo>
                  <a:lnTo>
                    <a:pt x="3493997" y="1697774"/>
                  </a:lnTo>
                  <a:lnTo>
                    <a:pt x="3494699" y="1747349"/>
                  </a:lnTo>
                  <a:lnTo>
                    <a:pt x="3494050" y="1795446"/>
                  </a:lnTo>
                  <a:lnTo>
                    <a:pt x="3492114" y="1843222"/>
                  </a:lnTo>
                  <a:lnTo>
                    <a:pt x="3488907" y="1890659"/>
                  </a:lnTo>
                  <a:lnTo>
                    <a:pt x="3484446" y="1937743"/>
                  </a:lnTo>
                  <a:lnTo>
                    <a:pt x="3478748" y="1984455"/>
                  </a:lnTo>
                  <a:lnTo>
                    <a:pt x="3471830" y="2030779"/>
                  </a:lnTo>
                  <a:lnTo>
                    <a:pt x="3463707" y="2076698"/>
                  </a:lnTo>
                  <a:lnTo>
                    <a:pt x="3454397" y="2122197"/>
                  </a:lnTo>
                  <a:lnTo>
                    <a:pt x="3443917" y="2167258"/>
                  </a:lnTo>
                  <a:lnTo>
                    <a:pt x="3432282" y="2211864"/>
                  </a:lnTo>
                  <a:lnTo>
                    <a:pt x="3419511" y="2256000"/>
                  </a:lnTo>
                  <a:lnTo>
                    <a:pt x="3405618" y="2299647"/>
                  </a:lnTo>
                  <a:lnTo>
                    <a:pt x="3390622" y="2342790"/>
                  </a:lnTo>
                  <a:lnTo>
                    <a:pt x="3374538" y="2385413"/>
                  </a:lnTo>
                  <a:lnTo>
                    <a:pt x="3357384" y="2427497"/>
                  </a:lnTo>
                  <a:lnTo>
                    <a:pt x="3339176" y="2469027"/>
                  </a:lnTo>
                  <a:lnTo>
                    <a:pt x="3319930" y="2509986"/>
                  </a:lnTo>
                  <a:lnTo>
                    <a:pt x="3299663" y="2550357"/>
                  </a:lnTo>
                  <a:lnTo>
                    <a:pt x="3278393" y="2590124"/>
                  </a:lnTo>
                  <a:lnTo>
                    <a:pt x="3256135" y="2629270"/>
                  </a:lnTo>
                  <a:lnTo>
                    <a:pt x="3232906" y="2667779"/>
                  </a:lnTo>
                  <a:lnTo>
                    <a:pt x="3208724" y="2705633"/>
                  </a:lnTo>
                  <a:lnTo>
                    <a:pt x="3183603" y="2742816"/>
                  </a:lnTo>
                  <a:lnTo>
                    <a:pt x="3157562" y="2779312"/>
                  </a:lnTo>
                  <a:lnTo>
                    <a:pt x="3130617" y="2815103"/>
                  </a:lnTo>
                  <a:lnTo>
                    <a:pt x="3102785" y="2850173"/>
                  </a:lnTo>
                  <a:lnTo>
                    <a:pt x="3074081" y="2884506"/>
                  </a:lnTo>
                  <a:lnTo>
                    <a:pt x="3044524" y="2918085"/>
                  </a:lnTo>
                  <a:lnTo>
                    <a:pt x="3014128" y="2950892"/>
                  </a:lnTo>
                  <a:lnTo>
                    <a:pt x="2982913" y="2982913"/>
                  </a:lnTo>
                  <a:lnTo>
                    <a:pt x="2950892" y="3014128"/>
                  </a:lnTo>
                  <a:lnTo>
                    <a:pt x="2918085" y="3044524"/>
                  </a:lnTo>
                  <a:lnTo>
                    <a:pt x="2884506" y="3074081"/>
                  </a:lnTo>
                  <a:lnTo>
                    <a:pt x="2850173" y="3102785"/>
                  </a:lnTo>
                  <a:lnTo>
                    <a:pt x="2815103" y="3130617"/>
                  </a:lnTo>
                  <a:lnTo>
                    <a:pt x="2779312" y="3157562"/>
                  </a:lnTo>
                  <a:lnTo>
                    <a:pt x="2742816" y="3183603"/>
                  </a:lnTo>
                  <a:lnTo>
                    <a:pt x="2705633" y="3208724"/>
                  </a:lnTo>
                  <a:lnTo>
                    <a:pt x="2667779" y="3232906"/>
                  </a:lnTo>
                  <a:lnTo>
                    <a:pt x="2629270" y="3256135"/>
                  </a:lnTo>
                  <a:lnTo>
                    <a:pt x="2590124" y="3278393"/>
                  </a:lnTo>
                  <a:lnTo>
                    <a:pt x="2550357" y="3299663"/>
                  </a:lnTo>
                  <a:lnTo>
                    <a:pt x="2509986" y="3319930"/>
                  </a:lnTo>
                  <a:lnTo>
                    <a:pt x="2469027" y="3339176"/>
                  </a:lnTo>
                  <a:lnTo>
                    <a:pt x="2427497" y="3357384"/>
                  </a:lnTo>
                  <a:lnTo>
                    <a:pt x="2385413" y="3374538"/>
                  </a:lnTo>
                  <a:lnTo>
                    <a:pt x="2342790" y="3390622"/>
                  </a:lnTo>
                  <a:lnTo>
                    <a:pt x="2299647" y="3405618"/>
                  </a:lnTo>
                  <a:lnTo>
                    <a:pt x="2256000" y="3419511"/>
                  </a:lnTo>
                  <a:lnTo>
                    <a:pt x="2211864" y="3432282"/>
                  </a:lnTo>
                  <a:lnTo>
                    <a:pt x="2167258" y="3443917"/>
                  </a:lnTo>
                  <a:lnTo>
                    <a:pt x="2122197" y="3454397"/>
                  </a:lnTo>
                  <a:lnTo>
                    <a:pt x="2076698" y="3463707"/>
                  </a:lnTo>
                  <a:lnTo>
                    <a:pt x="2030779" y="3471830"/>
                  </a:lnTo>
                  <a:lnTo>
                    <a:pt x="1984455" y="3478748"/>
                  </a:lnTo>
                  <a:lnTo>
                    <a:pt x="1937743" y="3484446"/>
                  </a:lnTo>
                  <a:lnTo>
                    <a:pt x="1890659" y="3488907"/>
                  </a:lnTo>
                  <a:lnTo>
                    <a:pt x="1843222" y="3492114"/>
                  </a:lnTo>
                  <a:lnTo>
                    <a:pt x="1795446" y="3494050"/>
                  </a:lnTo>
                  <a:lnTo>
                    <a:pt x="1747349" y="3494699"/>
                  </a:lnTo>
                  <a:lnTo>
                    <a:pt x="1699253" y="3494050"/>
                  </a:lnTo>
                  <a:lnTo>
                    <a:pt x="1651477" y="3492114"/>
                  </a:lnTo>
                  <a:lnTo>
                    <a:pt x="1604040" y="3488907"/>
                  </a:lnTo>
                  <a:lnTo>
                    <a:pt x="1556956" y="3484446"/>
                  </a:lnTo>
                  <a:lnTo>
                    <a:pt x="1510244" y="3478748"/>
                  </a:lnTo>
                  <a:lnTo>
                    <a:pt x="1463920" y="3471830"/>
                  </a:lnTo>
                  <a:lnTo>
                    <a:pt x="1418001" y="3463707"/>
                  </a:lnTo>
                  <a:lnTo>
                    <a:pt x="1372502" y="3454397"/>
                  </a:lnTo>
                  <a:lnTo>
                    <a:pt x="1327441" y="3443917"/>
                  </a:lnTo>
                  <a:lnTo>
                    <a:pt x="1282835" y="3432282"/>
                  </a:lnTo>
                  <a:lnTo>
                    <a:pt x="1238699" y="3419511"/>
                  </a:lnTo>
                  <a:lnTo>
                    <a:pt x="1195052" y="3405618"/>
                  </a:lnTo>
                  <a:lnTo>
                    <a:pt x="1151909" y="3390622"/>
                  </a:lnTo>
                  <a:lnTo>
                    <a:pt x="1109286" y="3374538"/>
                  </a:lnTo>
                  <a:lnTo>
                    <a:pt x="1067202" y="3357384"/>
                  </a:lnTo>
                  <a:lnTo>
                    <a:pt x="1025672" y="3339176"/>
                  </a:lnTo>
                  <a:lnTo>
                    <a:pt x="984713" y="3319930"/>
                  </a:lnTo>
                  <a:lnTo>
                    <a:pt x="944342" y="3299663"/>
                  </a:lnTo>
                  <a:lnTo>
                    <a:pt x="904575" y="3278393"/>
                  </a:lnTo>
                  <a:lnTo>
                    <a:pt x="865428" y="3256135"/>
                  </a:lnTo>
                  <a:lnTo>
                    <a:pt x="826920" y="3232906"/>
                  </a:lnTo>
                  <a:lnTo>
                    <a:pt x="789066" y="3208724"/>
                  </a:lnTo>
                  <a:lnTo>
                    <a:pt x="751883" y="3183603"/>
                  </a:lnTo>
                  <a:lnTo>
                    <a:pt x="715387" y="3157562"/>
                  </a:lnTo>
                  <a:lnTo>
                    <a:pt x="679596" y="3130617"/>
                  </a:lnTo>
                  <a:lnTo>
                    <a:pt x="644526" y="3102785"/>
                  </a:lnTo>
                  <a:lnTo>
                    <a:pt x="610193" y="3074081"/>
                  </a:lnTo>
                  <a:lnTo>
                    <a:pt x="576614" y="3044524"/>
                  </a:lnTo>
                  <a:lnTo>
                    <a:pt x="543807" y="3014128"/>
                  </a:lnTo>
                  <a:lnTo>
                    <a:pt x="511786" y="2982913"/>
                  </a:lnTo>
                  <a:lnTo>
                    <a:pt x="480571" y="2950892"/>
                  </a:lnTo>
                  <a:lnTo>
                    <a:pt x="450175" y="2918085"/>
                  </a:lnTo>
                  <a:lnTo>
                    <a:pt x="420618" y="2884506"/>
                  </a:lnTo>
                  <a:lnTo>
                    <a:pt x="391914" y="2850173"/>
                  </a:lnTo>
                  <a:lnTo>
                    <a:pt x="364082" y="2815103"/>
                  </a:lnTo>
                  <a:lnTo>
                    <a:pt x="337137" y="2779312"/>
                  </a:lnTo>
                  <a:lnTo>
                    <a:pt x="311096" y="2742816"/>
                  </a:lnTo>
                  <a:lnTo>
                    <a:pt x="285975" y="2705633"/>
                  </a:lnTo>
                  <a:lnTo>
                    <a:pt x="261793" y="2667779"/>
                  </a:lnTo>
                  <a:lnTo>
                    <a:pt x="238564" y="2629270"/>
                  </a:lnTo>
                  <a:lnTo>
                    <a:pt x="216306" y="2590124"/>
                  </a:lnTo>
                  <a:lnTo>
                    <a:pt x="195036" y="2550357"/>
                  </a:lnTo>
                  <a:lnTo>
                    <a:pt x="174769" y="2509986"/>
                  </a:lnTo>
                  <a:lnTo>
                    <a:pt x="155523" y="2469027"/>
                  </a:lnTo>
                  <a:lnTo>
                    <a:pt x="137315" y="2427497"/>
                  </a:lnTo>
                  <a:lnTo>
                    <a:pt x="120161" y="2385413"/>
                  </a:lnTo>
                  <a:lnTo>
                    <a:pt x="104077" y="2342790"/>
                  </a:lnTo>
                  <a:lnTo>
                    <a:pt x="89081" y="2299647"/>
                  </a:lnTo>
                  <a:lnTo>
                    <a:pt x="75188" y="2256000"/>
                  </a:lnTo>
                  <a:lnTo>
                    <a:pt x="62417" y="2211864"/>
                  </a:lnTo>
                  <a:lnTo>
                    <a:pt x="50782" y="2167258"/>
                  </a:lnTo>
                  <a:lnTo>
                    <a:pt x="40302" y="2122197"/>
                  </a:lnTo>
                  <a:lnTo>
                    <a:pt x="30992" y="2076698"/>
                  </a:lnTo>
                  <a:lnTo>
                    <a:pt x="22869" y="2030779"/>
                  </a:lnTo>
                  <a:lnTo>
                    <a:pt x="15951" y="1984455"/>
                  </a:lnTo>
                  <a:lnTo>
                    <a:pt x="10253" y="1937743"/>
                  </a:lnTo>
                  <a:lnTo>
                    <a:pt x="5792" y="1890659"/>
                  </a:lnTo>
                  <a:lnTo>
                    <a:pt x="2585" y="1843222"/>
                  </a:lnTo>
                  <a:lnTo>
                    <a:pt x="649" y="1795446"/>
                  </a:lnTo>
                  <a:lnTo>
                    <a:pt x="0" y="1747349"/>
                  </a:lnTo>
                  <a:close/>
                </a:path>
              </a:pathLst>
            </a:custGeom>
            <a:ln w="19049">
              <a:solidFill>
                <a:srgbClr val="37761C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22058D-9B6C-A312-12A7-A5301EAC9AA4}"/>
              </a:ext>
            </a:extLst>
          </p:cNvPr>
          <p:cNvCxnSpPr>
            <a:cxnSpLocks/>
          </p:cNvCxnSpPr>
          <p:nvPr/>
        </p:nvCxnSpPr>
        <p:spPr>
          <a:xfrm>
            <a:off x="4871592" y="2310354"/>
            <a:ext cx="1420473" cy="323923"/>
          </a:xfrm>
          <a:prstGeom prst="straightConnector1">
            <a:avLst/>
          </a:prstGeom>
          <a:ln w="19050">
            <a:solidFill>
              <a:srgbClr val="37761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74D57A-4277-8631-1E77-DF00E8C229C6}"/>
                  </a:ext>
                </a:extLst>
              </p:cNvPr>
              <p:cNvSpPr txBox="1"/>
              <p:nvPr/>
            </p:nvSpPr>
            <p:spPr>
              <a:xfrm rot="761053">
                <a:off x="5479713" y="2161408"/>
                <a:ext cx="255754" cy="276999"/>
              </a:xfrm>
              <a:prstGeom prst="rect">
                <a:avLst/>
              </a:prstGeom>
              <a:noFill/>
              <a:ln w="12700">
                <a:solidFill>
                  <a:srgbClr val="37761C"/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74D57A-4277-8631-1E77-DF00E8C22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61053">
                <a:off x="5479713" y="2161408"/>
                <a:ext cx="255754" cy="276999"/>
              </a:xfrm>
              <a:prstGeom prst="rect">
                <a:avLst/>
              </a:prstGeom>
              <a:blipFill>
                <a:blip r:embed="rId2"/>
                <a:stretch>
                  <a:fillRect l="-7407" r="-3704" b="-7143"/>
                </a:stretch>
              </a:blipFill>
              <a:ln w="12700">
                <a:solidFill>
                  <a:srgbClr val="377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0F7482-6DF8-53FA-947B-A39F8321A9C6}"/>
                  </a:ext>
                </a:extLst>
              </p:cNvPr>
              <p:cNvSpPr txBox="1"/>
              <p:nvPr/>
            </p:nvSpPr>
            <p:spPr>
              <a:xfrm>
                <a:off x="6498429" y="2798417"/>
                <a:ext cx="58558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0F7482-6DF8-53FA-947B-A39F8321A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429" y="2798417"/>
                <a:ext cx="585588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12A98E0-104C-9174-8CB8-7D2A80F42919}"/>
              </a:ext>
            </a:extLst>
          </p:cNvPr>
          <p:cNvCxnSpPr>
            <a:cxnSpLocks/>
          </p:cNvCxnSpPr>
          <p:nvPr/>
        </p:nvCxnSpPr>
        <p:spPr>
          <a:xfrm flipV="1">
            <a:off x="4802201" y="3365483"/>
            <a:ext cx="1489864" cy="293934"/>
          </a:xfrm>
          <a:prstGeom prst="straightConnector1">
            <a:avLst/>
          </a:prstGeom>
          <a:ln w="19050">
            <a:solidFill>
              <a:srgbClr val="37761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3EB252-577A-456A-A2E0-3EE841EA2F25}"/>
                  </a:ext>
                </a:extLst>
              </p:cNvPr>
              <p:cNvSpPr txBox="1"/>
              <p:nvPr/>
            </p:nvSpPr>
            <p:spPr>
              <a:xfrm rot="20972441">
                <a:off x="5349892" y="3201346"/>
                <a:ext cx="275887" cy="276999"/>
              </a:xfrm>
              <a:prstGeom prst="rect">
                <a:avLst/>
              </a:prstGeom>
              <a:noFill/>
              <a:ln w="12700">
                <a:solidFill>
                  <a:srgbClr val="37761C"/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83EB252-577A-456A-A2E0-3EE841EA2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72441">
                <a:off x="5349892" y="3201346"/>
                <a:ext cx="275887" cy="276999"/>
              </a:xfrm>
              <a:prstGeom prst="rect">
                <a:avLst/>
              </a:prstGeom>
              <a:blipFill>
                <a:blip r:embed="rId4"/>
                <a:stretch>
                  <a:fillRect l="-3571" r="-17857" b="-7143"/>
                </a:stretch>
              </a:blipFill>
              <a:ln w="12700">
                <a:solidFill>
                  <a:srgbClr val="377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1402F3-7E47-F537-E0D8-4123EAD0ABE5}"/>
              </a:ext>
            </a:extLst>
          </p:cNvPr>
          <p:cNvCxnSpPr>
            <a:cxnSpLocks/>
          </p:cNvCxnSpPr>
          <p:nvPr/>
        </p:nvCxnSpPr>
        <p:spPr>
          <a:xfrm>
            <a:off x="7366003" y="2966821"/>
            <a:ext cx="978718" cy="0"/>
          </a:xfrm>
          <a:prstGeom prst="straightConnector1">
            <a:avLst/>
          </a:prstGeom>
          <a:ln w="19050">
            <a:solidFill>
              <a:srgbClr val="37761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8F8D57-7C25-4D23-6345-B02E85230944}"/>
                  </a:ext>
                </a:extLst>
              </p:cNvPr>
              <p:cNvSpPr txBox="1"/>
              <p:nvPr/>
            </p:nvSpPr>
            <p:spPr>
              <a:xfrm>
                <a:off x="7708438" y="2650648"/>
                <a:ext cx="254004" cy="276999"/>
              </a:xfrm>
              <a:prstGeom prst="rect">
                <a:avLst/>
              </a:prstGeom>
              <a:noFill/>
              <a:ln w="12700">
                <a:solidFill>
                  <a:srgbClr val="37761C"/>
                </a:solidFill>
              </a:ln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8F8D57-7C25-4D23-6345-B02E85230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38" y="2650648"/>
                <a:ext cx="254004" cy="276999"/>
              </a:xfrm>
              <a:prstGeom prst="rect">
                <a:avLst/>
              </a:prstGeom>
              <a:blipFill>
                <a:blip r:embed="rId5"/>
                <a:stretch>
                  <a:fillRect l="-4545" r="-4545" b="-8696"/>
                </a:stretch>
              </a:blipFill>
              <a:ln w="12700">
                <a:solidFill>
                  <a:srgbClr val="37761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7740E0-87ED-622D-FBC9-4622DBB6F543}"/>
                  </a:ext>
                </a:extLst>
              </p:cNvPr>
              <p:cNvSpPr txBox="1"/>
              <p:nvPr/>
            </p:nvSpPr>
            <p:spPr>
              <a:xfrm>
                <a:off x="7614976" y="3116921"/>
                <a:ext cx="450963" cy="50199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87740E0-87ED-622D-FBC9-4622DBB6F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976" y="3116921"/>
                <a:ext cx="450963" cy="501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3185E53-33B9-C5DB-1288-EFBCA5EF29E4}"/>
              </a:ext>
            </a:extLst>
          </p:cNvPr>
          <p:cNvCxnSpPr>
            <a:cxnSpLocks/>
          </p:cNvCxnSpPr>
          <p:nvPr/>
        </p:nvCxnSpPr>
        <p:spPr>
          <a:xfrm flipH="1">
            <a:off x="7349275" y="3056638"/>
            <a:ext cx="978718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2D7DA2F-79AD-3857-95F4-EEBF3EF54E37}"/>
              </a:ext>
            </a:extLst>
          </p:cNvPr>
          <p:cNvSpPr txBox="1"/>
          <p:nvPr/>
        </p:nvSpPr>
        <p:spPr>
          <a:xfrm>
            <a:off x="7909431" y="3129928"/>
            <a:ext cx="1120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Upstream</a:t>
            </a:r>
            <a:br>
              <a:rPr lang="en-US" sz="1400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spc="-5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gradient</a:t>
            </a:r>
            <a:endParaRPr lang="en-US" sz="1400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E780FF-5695-1D68-9DDA-95DAED607D3F}"/>
                  </a:ext>
                </a:extLst>
              </p:cNvPr>
              <p:cNvSpPr txBox="1"/>
              <p:nvPr/>
            </p:nvSpPr>
            <p:spPr>
              <a:xfrm rot="20900192">
                <a:off x="5123567" y="3683626"/>
                <a:ext cx="314772" cy="50199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E780FF-5695-1D68-9DDA-95DAED607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00192">
                <a:off x="5123567" y="3683626"/>
                <a:ext cx="314772" cy="501997"/>
              </a:xfrm>
              <a:prstGeom prst="rect">
                <a:avLst/>
              </a:prstGeom>
              <a:blipFill>
                <a:blip r:embed="rId7"/>
                <a:stretch>
                  <a:fillRect r="-5714" b="-2174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2C1551F-FB14-9425-7C9F-8632D9073B8A}"/>
                  </a:ext>
                </a:extLst>
              </p:cNvPr>
              <p:cNvSpPr txBox="1"/>
              <p:nvPr/>
            </p:nvSpPr>
            <p:spPr>
              <a:xfrm rot="20900192">
                <a:off x="5326565" y="3563236"/>
                <a:ext cx="990204" cy="50199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2C1551F-FB14-9425-7C9F-8632D9073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00192">
                <a:off x="5326565" y="3563236"/>
                <a:ext cx="990204" cy="501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C37D905-E4FA-294F-DF63-C73550289AAF}"/>
                  </a:ext>
                </a:extLst>
              </p:cNvPr>
              <p:cNvSpPr txBox="1"/>
              <p:nvPr/>
            </p:nvSpPr>
            <p:spPr>
              <a:xfrm rot="748013">
                <a:off x="4991903" y="2493995"/>
                <a:ext cx="328563" cy="50199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lIns="0" r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C37D905-E4FA-294F-DF63-C73550289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48013">
                <a:off x="4991903" y="2493995"/>
                <a:ext cx="328563" cy="501997"/>
              </a:xfrm>
              <a:prstGeom prst="rect">
                <a:avLst/>
              </a:prstGeom>
              <a:blipFill>
                <a:blip r:embed="rId9"/>
                <a:stretch>
                  <a:fillRect l="-8333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55810A6-2D85-EE06-0546-1061F2ABFC16}"/>
                  </a:ext>
                </a:extLst>
              </p:cNvPr>
              <p:cNvSpPr txBox="1"/>
              <p:nvPr/>
            </p:nvSpPr>
            <p:spPr>
              <a:xfrm rot="748013">
                <a:off x="5201621" y="2603362"/>
                <a:ext cx="990204" cy="50199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55810A6-2D85-EE06-0546-1061F2ABF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48013">
                <a:off x="5201621" y="2603362"/>
                <a:ext cx="990204" cy="501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B62150A-F930-C5E2-62F8-510EDC20D99E}"/>
              </a:ext>
            </a:extLst>
          </p:cNvPr>
          <p:cNvCxnSpPr>
            <a:cxnSpLocks/>
          </p:cNvCxnSpPr>
          <p:nvPr/>
        </p:nvCxnSpPr>
        <p:spPr>
          <a:xfrm flipH="1">
            <a:off x="4821458" y="3443784"/>
            <a:ext cx="1493205" cy="2939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BDC827-1DF8-D706-5813-E222C5B8C40F}"/>
              </a:ext>
            </a:extLst>
          </p:cNvPr>
          <p:cNvCxnSpPr>
            <a:cxnSpLocks/>
          </p:cNvCxnSpPr>
          <p:nvPr/>
        </p:nvCxnSpPr>
        <p:spPr>
          <a:xfrm flipH="1" flipV="1">
            <a:off x="4815550" y="2366985"/>
            <a:ext cx="1412548" cy="3224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ounded Rectangular Callout 60">
                <a:extLst>
                  <a:ext uri="{FF2B5EF4-FFF2-40B4-BE49-F238E27FC236}">
                    <a16:creationId xmlns:a16="http://schemas.microsoft.com/office/drawing/2014/main" id="{E794FDEB-8B34-ECD3-6DD3-41863FDB7D96}"/>
                  </a:ext>
                </a:extLst>
              </p:cNvPr>
              <p:cNvSpPr/>
              <p:nvPr/>
            </p:nvSpPr>
            <p:spPr>
              <a:xfrm>
                <a:off x="660400" y="3095584"/>
                <a:ext cx="3596735" cy="555268"/>
              </a:xfrm>
              <a:prstGeom prst="wedgeRoundRectCallout">
                <a:avLst>
                  <a:gd name="adj1" fmla="val 60130"/>
                  <a:gd name="adj2" fmla="val 21292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One matrix multiplication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1" name="Rounded Rectangular Callout 60">
                <a:extLst>
                  <a:ext uri="{FF2B5EF4-FFF2-40B4-BE49-F238E27FC236}">
                    <a16:creationId xmlns:a16="http://schemas.microsoft.com/office/drawing/2014/main" id="{E794FDEB-8B34-ECD3-6DD3-41863FDB7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3095584"/>
                <a:ext cx="3596735" cy="555268"/>
              </a:xfrm>
              <a:prstGeom prst="wedgeRoundRectCallout">
                <a:avLst>
                  <a:gd name="adj1" fmla="val 60130"/>
                  <a:gd name="adj2" fmla="val 21292"/>
                  <a:gd name="adj3" fmla="val 16667"/>
                </a:avLst>
              </a:prstGeom>
              <a:blipFill>
                <a:blip r:embed="rId11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ounded Rectangular Callout 61">
                <a:extLst>
                  <a:ext uri="{FF2B5EF4-FFF2-40B4-BE49-F238E27FC236}">
                    <a16:creationId xmlns:a16="http://schemas.microsoft.com/office/drawing/2014/main" id="{D2B1B260-55BB-ACE6-6A41-C7E958B8EDEA}"/>
                  </a:ext>
                </a:extLst>
              </p:cNvPr>
              <p:cNvSpPr/>
              <p:nvPr/>
            </p:nvSpPr>
            <p:spPr>
              <a:xfrm>
                <a:off x="689913" y="2043231"/>
                <a:ext cx="3596735" cy="836407"/>
              </a:xfrm>
              <a:prstGeom prst="wedgeRoundRectCallout">
                <a:avLst>
                  <a:gd name="adj1" fmla="val 60130"/>
                  <a:gd name="adj2" fmla="val 21292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We also need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Corbel" panose="020B0503020204020204" pitchFamily="34" charset="0"/>
                  </a:rPr>
                  <a:t> to continue to pass gradient to the previous layers.  </a:t>
                </a:r>
                <a:endParaRPr lang="en-US" sz="1800" dirty="0"/>
              </a:p>
            </p:txBody>
          </p:sp>
        </mc:Choice>
        <mc:Fallback xmlns="">
          <p:sp>
            <p:nvSpPr>
              <p:cNvPr id="62" name="Rounded Rectangular Callout 61">
                <a:extLst>
                  <a:ext uri="{FF2B5EF4-FFF2-40B4-BE49-F238E27FC236}">
                    <a16:creationId xmlns:a16="http://schemas.microsoft.com/office/drawing/2014/main" id="{D2B1B260-55BB-ACE6-6A41-C7E958B8ED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13" y="2043231"/>
                <a:ext cx="3596735" cy="836407"/>
              </a:xfrm>
              <a:prstGeom prst="wedgeRoundRectCallout">
                <a:avLst>
                  <a:gd name="adj1" fmla="val 60130"/>
                  <a:gd name="adj2" fmla="val 21292"/>
                  <a:gd name="adj3" fmla="val 16667"/>
                </a:avLst>
              </a:prstGeom>
              <a:blipFill>
                <a:blip r:embed="rId12"/>
                <a:stretch>
                  <a:fillRect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D67489C1-EE4E-AAB8-ED27-4462C5B77D89}"/>
              </a:ext>
            </a:extLst>
          </p:cNvPr>
          <p:cNvSpPr txBox="1"/>
          <p:nvPr/>
        </p:nvSpPr>
        <p:spPr>
          <a:xfrm>
            <a:off x="640970" y="3865476"/>
            <a:ext cx="39909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FLOPs for backward pass is roughly twice of forward pass. </a:t>
            </a:r>
          </a:p>
        </p:txBody>
      </p:sp>
    </p:spTree>
    <p:extLst>
      <p:ext uri="{BB962C8B-B14F-4D97-AF65-F5344CB8AC3E}">
        <p14:creationId xmlns:p14="http://schemas.microsoft.com/office/powerpoint/2010/main" val="1374671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FLOPS: Matrix Multiplication: Backward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E251B-8E1C-210E-4AE6-8ED8F1ECD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FLOPs for backward pass is </a:t>
            </a:r>
            <a:r>
              <a:rPr lang="en-US" b="1" dirty="0"/>
              <a:t>roughly twice </a:t>
            </a:r>
            <a:r>
              <a:rPr lang="en-US" dirty="0"/>
              <a:t>of forward pass. </a:t>
            </a:r>
          </a:p>
          <a:p>
            <a:r>
              <a:rPr lang="en-US" dirty="0"/>
              <a:t>Note that, this ratio depends on various parameters (architecture, batch size, et).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ED807-31A5-B63D-7077-109C7AB970B4}"/>
              </a:ext>
            </a:extLst>
          </p:cNvPr>
          <p:cNvSpPr txBox="1"/>
          <p:nvPr/>
        </p:nvSpPr>
        <p:spPr>
          <a:xfrm>
            <a:off x="1523997" y="4331584"/>
            <a:ext cx="68151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What’s the backward-forward FLOP ratio for Neural Networks?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LessWrong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2021  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https://www.lesswrong.com/posts/fnjKpBoWJXcSDwhZk/what-s-the-backward-forward-flop-ratio-for-neural-networks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AC2C8B-103F-C8B1-B76D-87381BC3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16" y="2330474"/>
            <a:ext cx="6670367" cy="200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4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3FCF5-E379-3100-B8C2-B5FC2CF9E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FLOPS: Matrix Multiplication: Altogether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E251B-8E1C-210E-4AE6-8ED8F1ECD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Multiplying an input by a weight matrix requires 2x matrix size FLOPS.</a:t>
            </a:r>
          </a:p>
          <a:p>
            <a:r>
              <a:rPr lang="en-US" dirty="0"/>
              <a:t>FLOPs for backward pass is </a:t>
            </a:r>
            <a:r>
              <a:rPr lang="en-US" b="1" dirty="0"/>
              <a:t>roughly twice </a:t>
            </a:r>
            <a:r>
              <a:rPr lang="en-US" dirty="0"/>
              <a:t>of forward pass.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F5F4E6C-E2A7-E2C7-E82F-6F63D32A6AE8}"/>
              </a:ext>
            </a:extLst>
          </p:cNvPr>
          <p:cNvSpPr/>
          <p:nvPr/>
        </p:nvSpPr>
        <p:spPr>
          <a:xfrm>
            <a:off x="1140083" y="2190797"/>
            <a:ext cx="6639811" cy="1327377"/>
          </a:xfrm>
          <a:prstGeom prst="wedgeRoundRectCallout">
            <a:avLst>
              <a:gd name="adj1" fmla="val 34707"/>
              <a:gd name="adj2" fmla="val 509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Training FLOPs for multiplying by a matrix W = </a:t>
            </a:r>
          </a:p>
          <a:p>
            <a:pPr lvl="1" algn="ctr"/>
            <a:r>
              <a:rPr lang="en-US" sz="2400" dirty="0">
                <a:solidFill>
                  <a:schemeClr val="tx1"/>
                </a:solidFill>
              </a:rPr>
              <a:t>6 x (batch size) x (size of W)</a:t>
            </a:r>
          </a:p>
        </p:txBody>
      </p:sp>
    </p:spTree>
    <p:extLst>
      <p:ext uri="{BB962C8B-B14F-4D97-AF65-F5344CB8AC3E}">
        <p14:creationId xmlns:p14="http://schemas.microsoft.com/office/powerpoint/2010/main" val="24369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A35D3F-4AD5-7237-6955-DC8B7AA7E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Computing the computational cost of Transformer </a:t>
            </a:r>
          </a:p>
        </p:txBody>
      </p:sp>
    </p:spTree>
    <p:extLst>
      <p:ext uri="{BB962C8B-B14F-4D97-AF65-F5344CB8AC3E}">
        <p14:creationId xmlns:p14="http://schemas.microsoft.com/office/powerpoint/2010/main" val="1738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04E0-1AA1-745C-32B0-541BBE85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FLOPs: The Quick Estimate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63D6A-52E8-1DF0-45CA-893B994E86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Weight FLOPs Assumption </a:t>
            </a:r>
          </a:p>
          <a:p>
            <a:pPr lvl="1"/>
            <a:r>
              <a:rPr lang="en-US" dirty="0"/>
              <a:t>The FLOPs that matter the most are weight FLOPs, that is ones performed when intermediate states are multiplied by weight matrices.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weight FLOPs are the majority of Transformer FLOPs </a:t>
            </a:r>
          </a:p>
          <a:p>
            <a:pPr lvl="1"/>
            <a:r>
              <a:rPr lang="en-US" dirty="0"/>
              <a:t>We can ignore FLOPs for </a:t>
            </a:r>
          </a:p>
          <a:p>
            <a:pPr lvl="2"/>
            <a:r>
              <a:rPr lang="en-US" dirty="0"/>
              <a:t>Bias vector addition </a:t>
            </a:r>
          </a:p>
          <a:p>
            <a:pPr lvl="2"/>
            <a:r>
              <a:rPr lang="en-US" dirty="0"/>
              <a:t>layer normalization </a:t>
            </a:r>
          </a:p>
          <a:p>
            <a:pPr lvl="2"/>
            <a:r>
              <a:rPr lang="en-US" dirty="0"/>
              <a:t>residual connections </a:t>
            </a:r>
          </a:p>
          <a:p>
            <a:pPr lvl="2"/>
            <a:r>
              <a:rPr lang="en-US" dirty="0"/>
              <a:t>non-linearities </a:t>
            </a:r>
          </a:p>
          <a:p>
            <a:pPr lvl="2"/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20EEC-8E9D-25B1-9934-161E85E34761}"/>
              </a:ext>
            </a:extLst>
          </p:cNvPr>
          <p:cNvSpPr txBox="1"/>
          <p:nvPr/>
        </p:nvSpPr>
        <p:spPr>
          <a:xfrm>
            <a:off x="1315156" y="4873557"/>
            <a:ext cx="6699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FLOPs Calculus of Language Model Training,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Dzmitry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Bahdanau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402728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0172"/>
            <a:ext cx="80854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Scaling</a:t>
            </a:r>
            <a:r>
              <a:rPr lang="en-US" spc="-45" dirty="0"/>
              <a:t> model size </a:t>
            </a:r>
            <a:endParaRPr spc="-45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113558-6AF3-F013-5457-A59CCC851C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600" spc="-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LM</a:t>
            </a:r>
            <a:r>
              <a:rPr lang="en-US" sz="1600" spc="-3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-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are</a:t>
            </a:r>
            <a:r>
              <a:rPr lang="en-US" sz="1600" spc="-3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getting </a:t>
            </a:r>
            <a:r>
              <a:rPr lang="en-US" sz="1600" spc="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larger</a:t>
            </a:r>
            <a:r>
              <a:rPr lang="en-US" sz="1600" spc="-5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-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and</a:t>
            </a:r>
            <a:r>
              <a:rPr lang="en-US" sz="1600" spc="-6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more </a:t>
            </a:r>
            <a:r>
              <a:rPr lang="en-US" sz="1600" spc="-459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1600" spc="-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expensive</a:t>
            </a:r>
            <a:endParaRPr lang="en-US" sz="1600" dirty="0">
              <a:latin typeface="Corbel" panose="020B0503020204020204" pitchFamily="34" charset="0"/>
              <a:cs typeface="Microsoft Sans Serif"/>
            </a:endParaRPr>
          </a:p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426532" y="4433292"/>
            <a:ext cx="2756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Photo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credit: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2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Microsoft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Research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-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Blog,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Alvi</a:t>
            </a:r>
            <a:r>
              <a:rPr sz="900" spc="-10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-2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et.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-4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al.,</a:t>
            </a:r>
            <a:r>
              <a:rPr sz="900" spc="-10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2021</a:t>
            </a:r>
            <a:endParaRPr sz="900" dirty="0">
              <a:latin typeface="Corbel" panose="020B0503020204020204" pitchFamily="34" charset="0"/>
              <a:ea typeface="Tahoma" panose="020B0604030504040204" pitchFamily="34" charset="0"/>
              <a:cs typeface="Tahoma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610C0405-0199-7A23-F62B-359DA8A527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2534" y="1198021"/>
            <a:ext cx="4475282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7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04E0-1AA1-745C-32B0-541BBE85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FLOPs: The Quick Estimate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63D6A-52E8-1DF0-45CA-893B994E86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Let N be number of parameters (the sum of size of all matrices)</a:t>
            </a:r>
          </a:p>
          <a:p>
            <a:r>
              <a:rPr lang="en-US" sz="2000" dirty="0"/>
              <a:t>Let D be the number of tokens in pre-training dataset.  </a:t>
            </a:r>
          </a:p>
          <a:p>
            <a:r>
              <a:rPr lang="en-US" sz="2000" b="1" dirty="0"/>
              <a:t>Forward pass: </a:t>
            </a:r>
          </a:p>
          <a:p>
            <a:pPr lvl="1"/>
            <a:r>
              <a:rPr lang="en-US" sz="2000" dirty="0"/>
              <a:t>FLOPs for forward pass on a single token is roughly 2N </a:t>
            </a:r>
          </a:p>
          <a:p>
            <a:pPr lvl="1"/>
            <a:r>
              <a:rPr lang="en-US" sz="2000" dirty="0"/>
              <a:t>FLOPs for forward pass for the entire dataset is roughly 2ND</a:t>
            </a:r>
          </a:p>
          <a:p>
            <a:r>
              <a:rPr lang="en-US" sz="2000" b="1" dirty="0"/>
              <a:t>Backward pass: </a:t>
            </a:r>
          </a:p>
          <a:p>
            <a:pPr lvl="1"/>
            <a:r>
              <a:rPr lang="en-US" sz="2000" dirty="0"/>
              <a:t>FLOPs for backward pass is roughly twice of forward pass </a:t>
            </a:r>
          </a:p>
          <a:p>
            <a:pPr lvl="1"/>
            <a:r>
              <a:rPr lang="en-US" sz="2000" dirty="0"/>
              <a:t>FLOPs for backward pass for the entire dataset is roughly 4ND</a:t>
            </a:r>
          </a:p>
          <a:p>
            <a:r>
              <a:rPr lang="en-US" sz="2000" dirty="0"/>
              <a:t>What is the total? </a:t>
            </a:r>
          </a:p>
        </p:txBody>
      </p:sp>
    </p:spTree>
    <p:extLst>
      <p:ext uri="{BB962C8B-B14F-4D97-AF65-F5344CB8AC3E}">
        <p14:creationId xmlns:p14="http://schemas.microsoft.com/office/powerpoint/2010/main" val="2080292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04E0-1AA1-745C-32B0-541BBE85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FLOPs: The Quick Estimate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63D6A-52E8-1DF0-45CA-893B994E86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Let N be number of parameters (the sum of size of all matrices)</a:t>
            </a:r>
          </a:p>
          <a:p>
            <a:r>
              <a:rPr lang="en-US" sz="2000" dirty="0"/>
              <a:t>Let D be the number of tokens in pre-training dataset.  </a:t>
            </a:r>
          </a:p>
          <a:p>
            <a:r>
              <a:rPr lang="en-US" sz="2000" dirty="0"/>
              <a:t>The total cost of pre-training on this dataset is: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You can already see how this relates to our constraints: </a:t>
            </a:r>
          </a:p>
          <a:p>
            <a:pPr lvl="1"/>
            <a:r>
              <a:rPr lang="en-US" sz="2000" dirty="0"/>
              <a:t>If you have a fixed compute budget C, increasing D means decreasing N (and vice versa). 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E5CED-0757-BD12-AC39-3BC9C2CB66ED}"/>
              </a:ext>
            </a:extLst>
          </p:cNvPr>
          <p:cNvSpPr txBox="1"/>
          <p:nvPr/>
        </p:nvSpPr>
        <p:spPr>
          <a:xfrm>
            <a:off x="2915587" y="2571750"/>
            <a:ext cx="34402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Times" pitchFamily="2" charset="0"/>
                <a:ea typeface="Tahoma" panose="020B0604030504040204" pitchFamily="34" charset="0"/>
                <a:cs typeface="Tahoma" panose="020B0604030504040204" pitchFamily="34" charset="0"/>
              </a:rPr>
              <a:t>C ~ 6ND</a:t>
            </a:r>
          </a:p>
        </p:txBody>
      </p:sp>
    </p:spTree>
    <p:extLst>
      <p:ext uri="{BB962C8B-B14F-4D97-AF65-F5344CB8AC3E}">
        <p14:creationId xmlns:p14="http://schemas.microsoft.com/office/powerpoint/2010/main" val="146444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0856-2C0C-B555-A686-829A2223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52B8E-F76C-D0C9-07DC-FCB6E5EA1A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F2328"/>
                </a:solidFill>
                <a:effectLst/>
              </a:rPr>
              <a:t>What do you think about the FLOPS of the followings: 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nn.Embedding</a:t>
            </a:r>
            <a:r>
              <a:rPr lang="en-US" b="0" i="0" dirty="0">
                <a:solidFill>
                  <a:srgbClr val="222222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en-US" dirty="0">
              <a:solidFill>
                <a:srgbClr val="222222"/>
              </a:solidFill>
            </a:endParaRPr>
          </a:p>
          <a:p>
            <a:pPr lvl="1"/>
            <a:r>
              <a:rPr lang="en-US" dirty="0">
                <a:solidFill>
                  <a:srgbClr val="222222"/>
                </a:solidFill>
                <a:effectLst/>
                <a:latin typeface="Tahoma" panose="020B0604030504040204" pitchFamily="34" charset="0"/>
              </a:rPr>
              <a:t>This is a dictionary lookup, so technically it has 0 FLOPS.</a:t>
            </a:r>
          </a:p>
          <a:p>
            <a:endParaRPr lang="en-US" dirty="0">
              <a:solidFill>
                <a:srgbClr val="222222"/>
              </a:solidFill>
              <a:effectLst/>
            </a:endParaRPr>
          </a:p>
          <a:p>
            <a:pPr lvl="1"/>
            <a:endParaRPr lang="en-US" dirty="0">
              <a:solidFill>
                <a:srgbClr val="1F2328"/>
              </a:solidFill>
              <a:effectLst/>
              <a:latin typeface="Tahoma" panose="020B0604030504040204" pitchFamily="34" charset="0"/>
            </a:endParaRPr>
          </a:p>
          <a:p>
            <a:endParaRPr lang="en-US" dirty="0">
              <a:solidFill>
                <a:srgbClr val="1F23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47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8413-E88C-C1B5-2EC3-65D79D92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Parameter Count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94DBF-E215-1229-D4AD-207341EB3507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085415" cy="3077573"/>
              </a:xfrm>
            </p:spPr>
            <p:txBody>
              <a:bodyPr/>
              <a:lstStyle/>
              <a:p>
                <a:r>
                  <a:rPr lang="en-US" dirty="0"/>
                  <a:t>One can show that: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Assuming: </a:t>
                </a:r>
              </a:p>
              <a:p>
                <a:pPr lvl="1"/>
                <a:r>
                  <a:rPr lang="en-US" dirty="0"/>
                  <a:t>the size of MLP hidden layer to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model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heads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hidden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model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You will prove this in homework assignment! 😊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4994DBF-E215-1229-D4AD-207341EB35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085415" cy="3077573"/>
              </a:xfrm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991D5AD2-C4BA-08B5-A85C-9A3118305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68" b="1573"/>
          <a:stretch/>
        </p:blipFill>
        <p:spPr>
          <a:xfrm>
            <a:off x="3278991" y="964661"/>
            <a:ext cx="5865009" cy="1515291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1D9C30E-BB0D-9E07-D551-942F174F87B7}"/>
              </a:ext>
            </a:extLst>
          </p:cNvPr>
          <p:cNvSpPr/>
          <p:nvPr/>
        </p:nvSpPr>
        <p:spPr>
          <a:xfrm>
            <a:off x="5652656" y="3014101"/>
            <a:ext cx="2966678" cy="698488"/>
          </a:xfrm>
          <a:prstGeom prst="wedgeRoundRectCallout">
            <a:avLst>
              <a:gd name="adj1" fmla="val -62861"/>
              <a:gd name="adj2" fmla="val -3023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Most Transformer LMs make these design assumptions.</a:t>
            </a:r>
          </a:p>
        </p:txBody>
      </p:sp>
    </p:spTree>
    <p:extLst>
      <p:ext uri="{BB962C8B-B14F-4D97-AF65-F5344CB8AC3E}">
        <p14:creationId xmlns:p14="http://schemas.microsoft.com/office/powerpoint/2010/main" val="502027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8413-E88C-C1B5-2EC3-65D79D92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Parameter Count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94DBF-E215-1229-D4AD-207341EB3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dirty="0"/>
              <a:t>One can show that: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AF5F9D64-51D2-6038-A145-A500699EB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8" b="1573"/>
          <a:stretch/>
        </p:blipFill>
        <p:spPr>
          <a:xfrm>
            <a:off x="3278991" y="964661"/>
            <a:ext cx="5865009" cy="1515291"/>
          </a:xfrm>
          <a:prstGeom prst="rect">
            <a:avLst/>
          </a:prstGeom>
        </p:spPr>
      </p:pic>
      <p:pic>
        <p:nvPicPr>
          <p:cNvPr id="7" name="Picture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73B102F0-D11B-92C6-8BE9-64DFF3D54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412"/>
          <a:stretch/>
        </p:blipFill>
        <p:spPr>
          <a:xfrm>
            <a:off x="429632" y="2184056"/>
            <a:ext cx="2650647" cy="2617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48204E-7BF7-683D-536E-546B268F9000}"/>
              </a:ext>
            </a:extLst>
          </p:cNvPr>
          <p:cNvSpPr txBox="1"/>
          <p:nvPr/>
        </p:nvSpPr>
        <p:spPr>
          <a:xfrm>
            <a:off x="485872" y="4740301"/>
            <a:ext cx="28341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from: A General Language Assistant 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Laboratory for Alignment,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AEEEF4-51FA-E5FA-95F8-A38ABB454CAD}"/>
                  </a:ext>
                </a:extLst>
              </p:cNvPr>
              <p:cNvSpPr txBox="1"/>
              <p:nvPr/>
            </p:nvSpPr>
            <p:spPr>
              <a:xfrm>
                <a:off x="3445900" y="3123576"/>
                <a:ext cx="5415876" cy="401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smtClean="0">
                              <a:latin typeface="Cambria Math" panose="02040503050406030204" pitchFamily="18" charset="0"/>
                            </a:rPr>
                            <m:t>non</m:t>
                          </m:r>
                          <m:r>
                            <a:rPr lang="en-US" sz="180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800" smtClean="0">
                              <a:latin typeface="Cambria Math" panose="02040503050406030204" pitchFamily="18" charset="0"/>
                            </a:rPr>
                            <m:t>embedding</m:t>
                          </m:r>
                        </m:sub>
                      </m:sSub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=12 × 64 × </m:t>
                      </m:r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smtClean="0">
                              <a:latin typeface="Cambria Math" panose="02040503050406030204" pitchFamily="18" charset="0"/>
                            </a:rPr>
                            <m:t>8192</m:t>
                          </m:r>
                        </m:e>
                        <m:sup>
                          <m:r>
                            <a:rPr lang="en-US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=51.5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AEEEF4-51FA-E5FA-95F8-A38ABB454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900" y="3123576"/>
                <a:ext cx="5415876" cy="401007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04BF6B-972D-720B-3F99-A78039C7B674}"/>
                  </a:ext>
                </a:extLst>
              </p:cNvPr>
              <p:cNvSpPr txBox="1"/>
              <p:nvPr/>
            </p:nvSpPr>
            <p:spPr>
              <a:xfrm>
                <a:off x="3524922" y="3748239"/>
                <a:ext cx="5212229" cy="1041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Vocab size = </a:t>
                </a:r>
                <a14:m>
                  <m:oMath xmlns:m="http://schemas.openxmlformats.org/officeDocument/2006/math">
                    <m:r>
                      <a:rPr lang="en-US" sz="1400" smtClean="0">
                        <a:latin typeface="Cambria Math" panose="02040503050406030204" pitchFamily="18" charset="0"/>
                      </a:rPr>
                      <m:t>65536</m:t>
                    </m:r>
                  </m:oMath>
                </a14:m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Positional </a:t>
                </a:r>
                <a:r>
                  <a:rPr lang="en-US" sz="14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emb</a:t>
                </a: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size = 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smtClean="0">
                              <a:latin typeface="Cambria Math" panose="02040503050406030204" pitchFamily="18" charset="0"/>
                            </a:rPr>
                            <m:t>embedding</m:t>
                          </m:r>
                        </m:sub>
                      </m:sSub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65536 + ?</m:t>
                          </m:r>
                        </m:e>
                      </m:d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8192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m:rPr>
                          <m:sty m:val="p"/>
                        </m:rPr>
                        <a:rPr lang="en-US" sz="180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1800" smtClean="0">
                          <a:latin typeface="Cambria Math" panose="02040503050406030204" pitchFamily="18" charset="0"/>
                        </a:rPr>
                        <m:t> + ? </m:t>
                      </m:r>
                    </m:oMath>
                  </m:oMathPara>
                </a14:m>
                <a:endPara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buNone/>
                </a:pPr>
                <a:endPara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004BF6B-972D-720B-3F99-A78039C7B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922" y="3748239"/>
                <a:ext cx="5212229" cy="1041824"/>
              </a:xfrm>
              <a:prstGeom prst="rect">
                <a:avLst/>
              </a:prstGeom>
              <a:blipFill>
                <a:blip r:embed="rId5"/>
                <a:stretch>
                  <a:fillRect l="-243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CFCF3BD-0EA8-C51F-0B50-E91EDF290AAE}"/>
              </a:ext>
            </a:extLst>
          </p:cNvPr>
          <p:cNvSpPr txBox="1"/>
          <p:nvPr/>
        </p:nvSpPr>
        <p:spPr>
          <a:xfrm>
            <a:off x="3375378" y="2670256"/>
            <a:ext cx="5506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example, see the models in the following table: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CE5E6-08B5-F657-D927-CF545FC66C6D}"/>
              </a:ext>
            </a:extLst>
          </p:cNvPr>
          <p:cNvSpPr/>
          <p:nvPr/>
        </p:nvSpPr>
        <p:spPr>
          <a:xfrm>
            <a:off x="1847455" y="4352817"/>
            <a:ext cx="1223096" cy="359604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88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8413-E88C-C1B5-2EC3-65D79D92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 Parameter Count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94DBF-E215-1229-D4AD-207341EB3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dirty="0"/>
              <a:t>Given the pre-training data with 400B tokens.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73B102F0-D11B-92C6-8BE9-64DFF3D54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528"/>
          <a:stretch/>
        </p:blipFill>
        <p:spPr>
          <a:xfrm>
            <a:off x="426028" y="2175719"/>
            <a:ext cx="4001691" cy="261799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FF06794-3926-7B4B-7B5F-EF9E39A9A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b="13128"/>
          <a:stretch/>
        </p:blipFill>
        <p:spPr bwMode="auto">
          <a:xfrm>
            <a:off x="6784217" y="0"/>
            <a:ext cx="2359783" cy="17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3B009-6C99-D940-9501-C2ACEBED959B}"/>
                  </a:ext>
                </a:extLst>
              </p:cNvPr>
              <p:cNvSpPr txBox="1"/>
              <p:nvPr/>
            </p:nvSpPr>
            <p:spPr>
              <a:xfrm>
                <a:off x="5048797" y="3295571"/>
                <a:ext cx="326886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≈ 6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𝑁𝐷</m:t>
                      </m:r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FF3B009-6C99-D940-9501-C2ACEBED9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797" y="3295571"/>
                <a:ext cx="3268863" cy="40011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67DE9E-A01E-48DB-0C6A-4488A98DC3FD}"/>
                  </a:ext>
                </a:extLst>
              </p:cNvPr>
              <p:cNvSpPr txBox="1"/>
              <p:nvPr/>
            </p:nvSpPr>
            <p:spPr>
              <a:xfrm>
                <a:off x="5273040" y="3597871"/>
                <a:ext cx="387096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 6 ×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400 × 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e>
                      </m:d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52 ×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=1.24 ×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Times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67DE9E-A01E-48DB-0C6A-4488A98DC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040" y="3597871"/>
                <a:ext cx="3870960" cy="707886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7686A78-B07F-5C29-DA1C-A24094B343CD}"/>
              </a:ext>
            </a:extLst>
          </p:cNvPr>
          <p:cNvSpPr/>
          <p:nvPr/>
        </p:nvSpPr>
        <p:spPr>
          <a:xfrm>
            <a:off x="3073983" y="4357114"/>
            <a:ext cx="1282005" cy="369332"/>
          </a:xfrm>
          <a:prstGeom prst="rect">
            <a:avLst/>
          </a:prstGeom>
          <a:solidFill>
            <a:srgbClr val="FFFF00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1F378-BC33-871B-5290-858824726F9C}"/>
              </a:ext>
            </a:extLst>
          </p:cNvPr>
          <p:cNvSpPr txBox="1"/>
          <p:nvPr/>
        </p:nvSpPr>
        <p:spPr>
          <a:xfrm>
            <a:off x="4965669" y="2661762"/>
            <a:ext cx="326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cost (FLOPs):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0BFE91-47CB-348D-8530-DA1BC4D9A963}"/>
              </a:ext>
            </a:extLst>
          </p:cNvPr>
          <p:cNvSpPr txBox="1"/>
          <p:nvPr/>
        </p:nvSpPr>
        <p:spPr>
          <a:xfrm>
            <a:off x="485872" y="4740301"/>
            <a:ext cx="28341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Table from: A General Language Assistant 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Laboratory for Alignment, 2021</a:t>
            </a:r>
          </a:p>
        </p:txBody>
      </p:sp>
    </p:spTree>
    <p:extLst>
      <p:ext uri="{BB962C8B-B14F-4D97-AF65-F5344CB8AC3E}">
        <p14:creationId xmlns:p14="http://schemas.microsoft.com/office/powerpoint/2010/main" val="1993095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80265"/>
            <a:ext cx="8085415" cy="484396"/>
          </a:xfrm>
          <a:prstGeom prst="rect">
            <a:avLst/>
          </a:prstGeom>
        </p:spPr>
        <p:txBody>
          <a:bodyPr vert="horz" wrap="square" lIns="0" tIns="49054" rIns="0" bIns="0" rtlCol="0">
            <a:spAutoFit/>
          </a:bodyPr>
          <a:lstStyle/>
          <a:p>
            <a:pPr marL="168593" marR="3810">
              <a:lnSpc>
                <a:spcPts val="3720"/>
              </a:lnSpc>
              <a:spcBef>
                <a:spcPts val="386"/>
              </a:spcBef>
            </a:pPr>
            <a:r>
              <a:rPr lang="en-US" spc="-8" dirty="0"/>
              <a:t>Estimating</a:t>
            </a:r>
            <a:r>
              <a:rPr lang="en-US" spc="-153" dirty="0"/>
              <a:t> </a:t>
            </a:r>
            <a:r>
              <a:rPr lang="en-US" dirty="0"/>
              <a:t>training</a:t>
            </a:r>
            <a:r>
              <a:rPr lang="en-US" spc="-150" dirty="0"/>
              <a:t> </a:t>
            </a:r>
            <a:r>
              <a:rPr lang="en-US" spc="-15" dirty="0"/>
              <a:t>time</a:t>
            </a:r>
            <a:endParaRPr spc="-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AD6F8-BD1B-4E61-FE05-DBD17EA4CF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000" dirty="0">
                <a:latin typeface="Calibri"/>
                <a:cs typeface="Calibri"/>
              </a:rPr>
              <a:t>This is a very practical question in real world. </a:t>
            </a:r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000" dirty="0">
                <a:latin typeface="Calibri"/>
                <a:cs typeface="Calibri"/>
              </a:rPr>
              <a:t>We will use our formula earlier to estimate training time. </a:t>
            </a:r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000" dirty="0">
                <a:latin typeface="Calibri"/>
                <a:cs typeface="Calibri"/>
              </a:rPr>
              <a:t>Consider </a:t>
            </a:r>
            <a:r>
              <a:rPr lang="en-US" sz="2000" dirty="0" err="1">
                <a:latin typeface="Calibri"/>
                <a:cs typeface="Calibri"/>
              </a:rPr>
              <a:t>HyperCLOVA</a:t>
            </a:r>
            <a:r>
              <a:rPr lang="en-US" sz="2000" dirty="0">
                <a:latin typeface="Calibri"/>
                <a:cs typeface="Calibri"/>
              </a:rPr>
              <a:t>, an 82B parameter model that was pre-trained on 150B tokens, using a cluster of 1024 A100 GPUs. </a:t>
            </a:r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>
              <a:latin typeface="Calibri"/>
              <a:cs typeface="Calibri"/>
            </a:endParaRPr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B44DE4-FF8E-3426-6BC3-83FBEAFED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b="13128"/>
          <a:stretch/>
        </p:blipFill>
        <p:spPr bwMode="auto">
          <a:xfrm>
            <a:off x="6784217" y="0"/>
            <a:ext cx="2359783" cy="17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C54F7-D44F-0D79-7242-A7758F576324}"/>
              </a:ext>
            </a:extLst>
          </p:cNvPr>
          <p:cNvSpPr txBox="1"/>
          <p:nvPr/>
        </p:nvSpPr>
        <p:spPr>
          <a:xfrm>
            <a:off x="687578" y="4528464"/>
            <a:ext cx="8085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Intensive Study on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HyperCLOVA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Billions-scale Korean Generative Pretrained Transformers, 2021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https://arxiv.org/pdf/2109.04650.pdf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80265"/>
            <a:ext cx="8085415" cy="484396"/>
          </a:xfrm>
          <a:prstGeom prst="rect">
            <a:avLst/>
          </a:prstGeom>
        </p:spPr>
        <p:txBody>
          <a:bodyPr vert="horz" wrap="square" lIns="0" tIns="49054" rIns="0" bIns="0" rtlCol="0">
            <a:spAutoFit/>
          </a:bodyPr>
          <a:lstStyle/>
          <a:p>
            <a:pPr marL="168593" marR="3810">
              <a:lnSpc>
                <a:spcPts val="3720"/>
              </a:lnSpc>
              <a:spcBef>
                <a:spcPts val="386"/>
              </a:spcBef>
            </a:pPr>
            <a:r>
              <a:rPr lang="en-US" spc="-8" dirty="0"/>
              <a:t>Estimating</a:t>
            </a:r>
            <a:r>
              <a:rPr lang="en-US" spc="-153" dirty="0"/>
              <a:t> </a:t>
            </a:r>
            <a:r>
              <a:rPr lang="en-US" dirty="0"/>
              <a:t>training</a:t>
            </a:r>
            <a:r>
              <a:rPr lang="en-US" spc="-150" dirty="0"/>
              <a:t> </a:t>
            </a:r>
            <a:r>
              <a:rPr lang="en-US" spc="-15" dirty="0"/>
              <a:t>time</a:t>
            </a:r>
            <a:endParaRPr spc="-8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83AD6F8-BD1B-4E61-FE05-DBD17EA4CF56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r>
                  <a:rPr lang="en-US" sz="2000" dirty="0"/>
                  <a:t>Consider </a:t>
                </a:r>
                <a:r>
                  <a:rPr lang="en-US" sz="2000" dirty="0" err="1"/>
                  <a:t>HyperCLOVA</a:t>
                </a:r>
                <a:r>
                  <a:rPr lang="en-US" sz="2000" dirty="0"/>
                  <a:t>, an 82B parameter model that </a:t>
                </a:r>
                <a:br>
                  <a:rPr lang="en-US" sz="2000" dirty="0"/>
                </a:br>
                <a:r>
                  <a:rPr lang="en-US" sz="2000" dirty="0"/>
                  <a:t>was pre-trained on 150B tokens, using a cluster of 1024 A100 GPUs. </a:t>
                </a:r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r>
                  <a:rPr lang="en-US" sz="2000" dirty="0"/>
                  <a:t>Training cost (FLOPs): </a:t>
                </a:r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endParaRPr lang="en-US" sz="2000" dirty="0"/>
              </a:p>
              <a:p>
                <a:pPr marL="9525" marR="3810" indent="0">
                  <a:lnSpc>
                    <a:spcPts val="2340"/>
                  </a:lnSpc>
                  <a:spcBef>
                    <a:spcPts val="304"/>
                  </a:spcBef>
                  <a:buNone/>
                  <a:tabLst>
                    <a:tab pos="180975" algn="l"/>
                  </a:tabLst>
                </a:pPr>
                <a:endParaRPr lang="en-US" sz="2000" dirty="0"/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r>
                  <a:rPr lang="en-US" sz="2000" dirty="0"/>
                  <a:t>The peak throughput of </a:t>
                </a:r>
                <a:r>
                  <a:rPr lang="en-US" sz="2000" dirty="0">
                    <a:hlinkClick r:id="rId2"/>
                  </a:rPr>
                  <a:t>A100 GPUs</a:t>
                </a:r>
                <a:r>
                  <a:rPr lang="en-US" sz="2000" dirty="0"/>
                  <a:t> if 312 </a:t>
                </a:r>
                <a:r>
                  <a:rPr lang="en-US" sz="2000" dirty="0" err="1"/>
                  <a:t>teraFLOPS</a:t>
                </a:r>
                <a:r>
                  <a:rPr lang="en-US" sz="2000" dirty="0"/>
                  <a:t> 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3.12 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2000" dirty="0"/>
                  <a:t>.  </a:t>
                </a:r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r>
                  <a:rPr lang="en-US" sz="2000" b="1" dirty="0">
                    <a:solidFill>
                      <a:srgbClr val="292929"/>
                    </a:solidFill>
                  </a:rPr>
                  <a:t>How</a:t>
                </a:r>
                <a:r>
                  <a:rPr lang="en-US" sz="2000" b="1" spc="-23" dirty="0">
                    <a:solidFill>
                      <a:srgbClr val="292929"/>
                    </a:solidFill>
                  </a:rPr>
                  <a:t> </a:t>
                </a:r>
                <a:r>
                  <a:rPr lang="en-US" sz="2000" b="1" dirty="0">
                    <a:solidFill>
                      <a:srgbClr val="292929"/>
                    </a:solidFill>
                  </a:rPr>
                  <a:t>long</a:t>
                </a:r>
                <a:r>
                  <a:rPr lang="en-US" sz="2000" b="1" spc="-19" dirty="0">
                    <a:solidFill>
                      <a:srgbClr val="292929"/>
                    </a:solidFill>
                  </a:rPr>
                  <a:t> </a:t>
                </a:r>
                <a:r>
                  <a:rPr lang="en-US" sz="2000" b="1" dirty="0">
                    <a:solidFill>
                      <a:srgbClr val="292929"/>
                    </a:solidFill>
                  </a:rPr>
                  <a:t>would</a:t>
                </a:r>
                <a:r>
                  <a:rPr lang="en-US" sz="2000" b="1" spc="-19" dirty="0">
                    <a:solidFill>
                      <a:srgbClr val="292929"/>
                    </a:solidFill>
                  </a:rPr>
                  <a:t> </a:t>
                </a:r>
                <a:r>
                  <a:rPr lang="en-US" sz="2000" b="1" dirty="0">
                    <a:solidFill>
                      <a:srgbClr val="292929"/>
                    </a:solidFill>
                  </a:rPr>
                  <a:t>this</a:t>
                </a:r>
                <a:r>
                  <a:rPr lang="en-US" sz="2000" b="1" spc="-15" dirty="0">
                    <a:solidFill>
                      <a:srgbClr val="292929"/>
                    </a:solidFill>
                  </a:rPr>
                  <a:t> </a:t>
                </a:r>
                <a:r>
                  <a:rPr lang="en-US" sz="2000" b="1" spc="-8" dirty="0">
                    <a:solidFill>
                      <a:srgbClr val="292929"/>
                    </a:solidFill>
                  </a:rPr>
                  <a:t>take?</a:t>
                </a:r>
                <a:endParaRPr lang="en-US" sz="2000" dirty="0"/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endParaRPr lang="en-US" sz="2000" dirty="0"/>
              </a:p>
              <a:p>
                <a:pPr marL="180975" marR="3810" indent="-171450">
                  <a:lnSpc>
                    <a:spcPts val="2340"/>
                  </a:lnSpc>
                  <a:spcBef>
                    <a:spcPts val="304"/>
                  </a:spcBef>
                  <a:buFont typeface="Arial MT"/>
                  <a:buChar char="•"/>
                  <a:tabLst>
                    <a:tab pos="180975" algn="l"/>
                  </a:tabLst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583AD6F8-BD1B-4E61-FE05-DBD17EA4CF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3"/>
                <a:stretch>
                  <a:fillRect l="-628" t="-1235" r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>
            <a:extLst>
              <a:ext uri="{FF2B5EF4-FFF2-40B4-BE49-F238E27FC236}">
                <a16:creationId xmlns:a16="http://schemas.microsoft.com/office/drawing/2014/main" id="{40B44DE4-FF8E-3426-6BC3-83FBEAFED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b="13128"/>
          <a:stretch/>
        </p:blipFill>
        <p:spPr bwMode="auto">
          <a:xfrm>
            <a:off x="6784217" y="0"/>
            <a:ext cx="2359783" cy="17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95F5AB-410C-98CA-8EB4-CAAF7EC8DCA9}"/>
                  </a:ext>
                </a:extLst>
              </p:cNvPr>
              <p:cNvSpPr txBox="1"/>
              <p:nvPr/>
            </p:nvSpPr>
            <p:spPr>
              <a:xfrm>
                <a:off x="3653267" y="2244628"/>
                <a:ext cx="326886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≈ 6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𝑁𝐷</m:t>
                      </m:r>
                    </m:oMath>
                  </m:oMathPara>
                </a14:m>
                <a:endParaRPr lang="en-US" sz="200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95F5AB-410C-98CA-8EB4-CAAF7EC8D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267" y="2244628"/>
                <a:ext cx="3268863" cy="40011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1F979F-D43B-2F55-F656-DA1A7481E917}"/>
                  </a:ext>
                </a:extLst>
              </p:cNvPr>
              <p:cNvSpPr txBox="1"/>
              <p:nvPr/>
            </p:nvSpPr>
            <p:spPr>
              <a:xfrm>
                <a:off x="3877509" y="2546928"/>
                <a:ext cx="564056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 6 ×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150 × 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e>
                      </m:d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82 ×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sup>
                          </m:sSup>
                        </m:e>
                      </m:d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=7.3 ×</m:t>
                      </m:r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Times" pitchFamily="2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A1F979F-D43B-2F55-F656-DA1A7481E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509" y="2546928"/>
                <a:ext cx="5640567" cy="400110"/>
              </a:xfrm>
              <a:prstGeom prst="rect">
                <a:avLst/>
              </a:prstGeom>
              <a:blipFill>
                <a:blip r:embed="rId6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9DC54F7-D44F-0D79-7242-A7758F576324}"/>
              </a:ext>
            </a:extLst>
          </p:cNvPr>
          <p:cNvSpPr txBox="1"/>
          <p:nvPr/>
        </p:nvSpPr>
        <p:spPr>
          <a:xfrm>
            <a:off x="687578" y="4528464"/>
            <a:ext cx="8085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Intensive Study on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HyperCLOVA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Billions-scale Korean Generative Pretrained Transformers, 2021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https://arxiv.org/pdf/2109.04650.pdf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D397FF-D567-6CF7-CFEC-52F8982D0079}"/>
                  </a:ext>
                </a:extLst>
              </p:cNvPr>
              <p:cNvSpPr txBox="1"/>
              <p:nvPr/>
            </p:nvSpPr>
            <p:spPr>
              <a:xfrm>
                <a:off x="1217431" y="3744806"/>
                <a:ext cx="7392649" cy="611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"/>
                    <a:ea typeface="Tahoma" panose="020B060403050404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Duration</m:t>
                    </m:r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model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compute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cost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cluster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throughput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7.3 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3.12 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</m:sSup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× 1024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=2.7 </m:t>
                    </m:r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days</m:t>
                    </m:r>
                  </m:oMath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D397FF-D567-6CF7-CFEC-52F8982D0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31" y="3744806"/>
                <a:ext cx="7392649" cy="611578"/>
              </a:xfrm>
              <a:prstGeom prst="rect">
                <a:avLst/>
              </a:prstGeom>
              <a:blipFill>
                <a:blip r:embed="rId8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1509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80265"/>
            <a:ext cx="8085415" cy="484396"/>
          </a:xfrm>
          <a:prstGeom prst="rect">
            <a:avLst/>
          </a:prstGeom>
        </p:spPr>
        <p:txBody>
          <a:bodyPr vert="horz" wrap="square" lIns="0" tIns="49054" rIns="0" bIns="0" rtlCol="0">
            <a:spAutoFit/>
          </a:bodyPr>
          <a:lstStyle/>
          <a:p>
            <a:pPr marL="168593" marR="3810">
              <a:lnSpc>
                <a:spcPts val="3720"/>
              </a:lnSpc>
              <a:spcBef>
                <a:spcPts val="386"/>
              </a:spcBef>
            </a:pPr>
            <a:r>
              <a:rPr lang="en-US" spc="-8" dirty="0"/>
              <a:t>Estimating</a:t>
            </a:r>
            <a:r>
              <a:rPr lang="en-US" spc="-153" dirty="0"/>
              <a:t> </a:t>
            </a:r>
            <a:r>
              <a:rPr lang="en-US" dirty="0"/>
              <a:t>training</a:t>
            </a:r>
            <a:r>
              <a:rPr lang="en-US" spc="-150" dirty="0"/>
              <a:t> </a:t>
            </a:r>
            <a:r>
              <a:rPr lang="en-US" spc="-15" dirty="0"/>
              <a:t>time</a:t>
            </a:r>
            <a:endParaRPr spc="-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AD6F8-BD1B-4E61-FE05-DBD17EA4CF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239074" cy="3077573"/>
          </a:xfrm>
        </p:spPr>
        <p:txBody>
          <a:bodyPr/>
          <a:lstStyle/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000" b="1" dirty="0">
                <a:solidFill>
                  <a:srgbClr val="292929"/>
                </a:solidFill>
              </a:rPr>
              <a:t>How</a:t>
            </a:r>
            <a:r>
              <a:rPr lang="en-US" sz="2000" b="1" spc="-23" dirty="0">
                <a:solidFill>
                  <a:srgbClr val="292929"/>
                </a:solidFill>
              </a:rPr>
              <a:t> </a:t>
            </a:r>
            <a:r>
              <a:rPr lang="en-US" sz="2000" b="1" dirty="0">
                <a:solidFill>
                  <a:srgbClr val="292929"/>
                </a:solidFill>
              </a:rPr>
              <a:t>long</a:t>
            </a:r>
            <a:r>
              <a:rPr lang="en-US" sz="2000" b="1" spc="-19" dirty="0">
                <a:solidFill>
                  <a:srgbClr val="292929"/>
                </a:solidFill>
              </a:rPr>
              <a:t> </a:t>
            </a:r>
            <a:r>
              <a:rPr lang="en-US" sz="2000" b="1" dirty="0">
                <a:solidFill>
                  <a:srgbClr val="292929"/>
                </a:solidFill>
              </a:rPr>
              <a:t>would</a:t>
            </a:r>
            <a:r>
              <a:rPr lang="en-US" sz="2000" b="1" spc="-19" dirty="0">
                <a:solidFill>
                  <a:srgbClr val="292929"/>
                </a:solidFill>
              </a:rPr>
              <a:t> </a:t>
            </a:r>
            <a:r>
              <a:rPr lang="en-US" sz="2000" b="1" dirty="0">
                <a:solidFill>
                  <a:srgbClr val="292929"/>
                </a:solidFill>
              </a:rPr>
              <a:t>this</a:t>
            </a:r>
            <a:r>
              <a:rPr lang="en-US" sz="2000" b="1" spc="-15" dirty="0">
                <a:solidFill>
                  <a:srgbClr val="292929"/>
                </a:solidFill>
              </a:rPr>
              <a:t> </a:t>
            </a:r>
            <a:r>
              <a:rPr lang="en-US" sz="2000" b="1" spc="-8" dirty="0">
                <a:solidFill>
                  <a:srgbClr val="292929"/>
                </a:solidFill>
              </a:rPr>
              <a:t>take?</a:t>
            </a:r>
            <a:endParaRPr lang="en-US" sz="2000" dirty="0"/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r>
              <a:rPr lang="en-US" sz="2000" dirty="0"/>
              <a:t>According to the white paper, training took 13.4 days. Our estimate is 5 times off (why?), but we did get the order of magnitude right! 🙌</a:t>
            </a:r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  <a:p>
            <a:pPr marL="180975" marR="3810" indent="-171450">
              <a:lnSpc>
                <a:spcPts val="2340"/>
              </a:lnSpc>
              <a:spcBef>
                <a:spcPts val="304"/>
              </a:spcBef>
              <a:buFont typeface="Arial MT"/>
              <a:buChar char="•"/>
              <a:tabLst>
                <a:tab pos="180975" algn="l"/>
              </a:tabLst>
            </a:pPr>
            <a:endParaRPr lang="en-US" sz="20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0B44DE4-FF8E-3426-6BC3-83FBEAFED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b="13128"/>
          <a:stretch/>
        </p:blipFill>
        <p:spPr bwMode="auto">
          <a:xfrm>
            <a:off x="6784217" y="0"/>
            <a:ext cx="2359783" cy="17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C54F7-D44F-0D79-7242-A7758F576324}"/>
              </a:ext>
            </a:extLst>
          </p:cNvPr>
          <p:cNvSpPr txBox="1"/>
          <p:nvPr/>
        </p:nvSpPr>
        <p:spPr>
          <a:xfrm>
            <a:off x="687578" y="4528464"/>
            <a:ext cx="8085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Intensive Study on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HyperCLOVA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Billions-scale Korean Generative Pretrained Transformers, 2021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https://arxiv.org/pdf/2109.04650.pdf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D397FF-D567-6CF7-CFEC-52F8982D0079}"/>
                  </a:ext>
                </a:extLst>
              </p:cNvPr>
              <p:cNvSpPr txBox="1"/>
              <p:nvPr/>
            </p:nvSpPr>
            <p:spPr>
              <a:xfrm>
                <a:off x="1217431" y="1929859"/>
                <a:ext cx="7392649" cy="6115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Calibri"/>
                    <a:ea typeface="Tahoma" panose="020B0604030504040204" pitchFamily="34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Duration</m:t>
                    </m:r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model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compute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cost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cluster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  <a:cs typeface="Calibri"/>
                          </a:rPr>
                          <m:t>throughput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000">
                            <a:latin typeface="Cambria Math" panose="02040503050406030204" pitchFamily="18" charset="0"/>
                          </a:rPr>
                          <m:t>7.3 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22</m:t>
                            </m:r>
                          </m:sup>
                        </m:sSup>
                      </m:num>
                      <m:den>
                        <m:r>
                          <a:rPr lang="en-US" sz="2000">
                            <a:latin typeface="Cambria Math" panose="02040503050406030204" pitchFamily="18" charset="0"/>
                          </a:rPr>
                          <m:t>3.12 ×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14</m:t>
                            </m:r>
                          </m:sup>
                        </m:sSup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× 1024</m:t>
                        </m:r>
                      </m:den>
                    </m:f>
                    <m: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=2.7 </m:t>
                    </m:r>
                    <m:r>
                      <m:rPr>
                        <m:sty m:val="p"/>
                      </m:rPr>
                      <a:rPr lang="en-US" sz="2000" smtClean="0">
                        <a:latin typeface="Cambria Math" panose="02040503050406030204" pitchFamily="18" charset="0"/>
                        <a:cs typeface="Calibri"/>
                      </a:rPr>
                      <m:t>days</m:t>
                    </m:r>
                  </m:oMath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D397FF-D567-6CF7-CFEC-52F8982D0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431" y="1929859"/>
                <a:ext cx="7392649" cy="611578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779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3D3D-D41A-6094-4CEB-E5CCD73E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We Did Not Consider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D6A89-ACD7-3081-704A-B36E41BF61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99549" indent="-170974">
              <a:spcBef>
                <a:spcPts val="379"/>
              </a:spcBef>
              <a:buFont typeface="Arial MT"/>
              <a:buChar char="•"/>
              <a:tabLst>
                <a:tab pos="199549" algn="l"/>
              </a:tabLst>
            </a:pPr>
            <a:r>
              <a:rPr lang="en-US" sz="2100" dirty="0">
                <a:latin typeface="Calibri"/>
                <a:cs typeface="Calibri"/>
              </a:rPr>
              <a:t>Note</a:t>
            </a:r>
            <a:r>
              <a:rPr lang="en-US" sz="2100" spc="-45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that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these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estimates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can</a:t>
            </a:r>
            <a:r>
              <a:rPr lang="en-US" sz="2100" spc="-49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be</a:t>
            </a:r>
            <a:r>
              <a:rPr lang="en-US" sz="2100" spc="-45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slightly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off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in</a:t>
            </a:r>
            <a:r>
              <a:rPr lang="en-US" sz="2100" spc="-41" dirty="0">
                <a:latin typeface="Calibri"/>
                <a:cs typeface="Calibri"/>
              </a:rPr>
              <a:t> </a:t>
            </a:r>
            <a:r>
              <a:rPr lang="en-US" sz="2100" spc="-8" dirty="0">
                <a:latin typeface="Calibri"/>
                <a:cs typeface="Calibri"/>
              </a:rPr>
              <a:t>practice</a:t>
            </a:r>
            <a:endParaRPr lang="en-US" sz="2100" dirty="0">
              <a:latin typeface="Calibri"/>
              <a:cs typeface="Calibri"/>
            </a:endParaRPr>
          </a:p>
          <a:p>
            <a:pPr marL="541973" marR="90964" lvl="1" indent="-170497">
              <a:lnSpc>
                <a:spcPts val="1995"/>
              </a:lnSpc>
              <a:spcBef>
                <a:spcPts val="469"/>
              </a:spcBef>
              <a:buFont typeface="Arial MT"/>
              <a:buChar char="•"/>
              <a:tabLst>
                <a:tab pos="542925" algn="l"/>
              </a:tabLst>
            </a:pPr>
            <a:r>
              <a:rPr lang="en-US" sz="1800" dirty="0">
                <a:latin typeface="Calibri"/>
                <a:cs typeface="Calibri"/>
              </a:rPr>
              <a:t>Theoretical peak throughput is not achievable with distributed training. (unless your model only does large matrix multiplications). </a:t>
            </a:r>
          </a:p>
          <a:p>
            <a:pPr marL="541973" marR="90964" lvl="1" indent="-170497">
              <a:lnSpc>
                <a:spcPts val="1995"/>
              </a:lnSpc>
              <a:spcBef>
                <a:spcPts val="469"/>
              </a:spcBef>
              <a:buFont typeface="Arial MT"/>
              <a:buChar char="•"/>
              <a:tabLst>
                <a:tab pos="542925" algn="l"/>
              </a:tabLst>
            </a:pPr>
            <a:r>
              <a:rPr lang="en-US" sz="1800" dirty="0">
                <a:latin typeface="Calibri"/>
                <a:cs typeface="Calibri"/>
              </a:rPr>
              <a:t>We</a:t>
            </a:r>
            <a:r>
              <a:rPr lang="en-US" sz="1800" spc="-68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ignored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many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additional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operations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like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softmax</a:t>
            </a:r>
            <a:r>
              <a:rPr lang="en-US" sz="1800" dirty="0">
                <a:latin typeface="Calibri"/>
                <a:cs typeface="Calibri"/>
              </a:rPr>
              <a:t>,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spc="-8" dirty="0" err="1">
                <a:latin typeface="Calibri"/>
                <a:cs typeface="Calibri"/>
              </a:rPr>
              <a:t>ReLU</a:t>
            </a:r>
            <a:r>
              <a:rPr lang="en-US" sz="1800" spc="-8" dirty="0">
                <a:latin typeface="Calibri"/>
                <a:cs typeface="Calibri"/>
              </a:rPr>
              <a:t>/</a:t>
            </a:r>
            <a:r>
              <a:rPr lang="en-US" sz="1800" spc="-8" dirty="0" err="1">
                <a:latin typeface="Calibri"/>
                <a:cs typeface="Calibri"/>
              </a:rPr>
              <a:t>GeLU</a:t>
            </a:r>
            <a:r>
              <a:rPr lang="en-US" sz="1800" spc="-64" dirty="0">
                <a:latin typeface="Calibri"/>
                <a:cs typeface="Calibri"/>
              </a:rPr>
              <a:t> </a:t>
            </a:r>
            <a:r>
              <a:rPr lang="en-US" sz="1800" spc="-8" dirty="0">
                <a:latin typeface="Calibri"/>
                <a:cs typeface="Calibri"/>
              </a:rPr>
              <a:t>activations, 	</a:t>
            </a:r>
            <a:r>
              <a:rPr lang="en-US" sz="1800" spc="-19" dirty="0">
                <a:latin typeface="Calibri"/>
                <a:cs typeface="Calibri"/>
              </a:rPr>
              <a:t>self-</a:t>
            </a:r>
            <a:r>
              <a:rPr lang="en-US" sz="1800" spc="-8" dirty="0">
                <a:latin typeface="Calibri"/>
                <a:cs typeface="Calibri"/>
              </a:rPr>
              <a:t>attention,</a:t>
            </a:r>
            <a:r>
              <a:rPr lang="en-US" sz="1800" spc="-53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Layer</a:t>
            </a:r>
            <a:r>
              <a:rPr lang="en-US" sz="1800" spc="-53" dirty="0">
                <a:latin typeface="Calibri"/>
                <a:cs typeface="Calibri"/>
              </a:rPr>
              <a:t> </a:t>
            </a:r>
            <a:r>
              <a:rPr lang="en-US" sz="1800" dirty="0">
                <a:latin typeface="Calibri"/>
                <a:cs typeface="Calibri"/>
              </a:rPr>
              <a:t>Norm</a:t>
            </a:r>
            <a:r>
              <a:rPr lang="en-US" sz="1800" spc="-53" dirty="0">
                <a:latin typeface="Calibri"/>
                <a:cs typeface="Calibri"/>
              </a:rPr>
              <a:t> </a:t>
            </a:r>
            <a:r>
              <a:rPr lang="en-US" sz="1800" spc="-15" dirty="0">
                <a:latin typeface="Calibri"/>
                <a:cs typeface="Calibri"/>
              </a:rPr>
              <a:t>etc.</a:t>
            </a:r>
          </a:p>
          <a:p>
            <a:pPr marL="541973" marR="90964" lvl="1" indent="-170497">
              <a:lnSpc>
                <a:spcPts val="1995"/>
              </a:lnSpc>
              <a:spcBef>
                <a:spcPts val="469"/>
              </a:spcBef>
              <a:buFont typeface="Arial MT"/>
              <a:buChar char="•"/>
              <a:tabLst>
                <a:tab pos="542925" algn="l"/>
              </a:tabLst>
            </a:pPr>
            <a:r>
              <a:rPr lang="en-US" sz="1800" spc="-15" dirty="0">
                <a:latin typeface="Calibri"/>
                <a:cs typeface="Calibri"/>
              </a:rPr>
              <a:t>Training divergence and restarting from earlier checkpoints are not uncommon. </a:t>
            </a:r>
            <a:endParaRPr lang="en-US" sz="1800" dirty="0">
              <a:latin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There are various factors that contribute to computation latency</a:t>
            </a:r>
          </a:p>
          <a:p>
            <a:pPr lvl="1"/>
            <a:r>
              <a:rPr lang="en-US" dirty="0"/>
              <a:t>Communication latency, memory bandwidth, caching, etc. 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https://kipp.ly/transformer-inference-arithmetic/</a:t>
            </a:r>
            <a:r>
              <a:rPr lang="en-US" dirty="0"/>
              <a:t> for an excellent discussion. </a:t>
            </a:r>
          </a:p>
        </p:txBody>
      </p:sp>
    </p:spTree>
    <p:extLst>
      <p:ext uri="{BB962C8B-B14F-4D97-AF65-F5344CB8AC3E}">
        <p14:creationId xmlns:p14="http://schemas.microsoft.com/office/powerpoint/2010/main" val="171309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0172"/>
            <a:ext cx="80854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45" dirty="0"/>
              <a:t>Model Size vs. Accuracy</a:t>
            </a:r>
            <a:endParaRPr spc="-45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6E739-D750-38FF-A649-737520756A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390015" y="1208491"/>
            <a:ext cx="2210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2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Photo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lang="en-US"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credit: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2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P</a:t>
            </a:r>
            <a:r>
              <a:rPr sz="900" spc="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aLM,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15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Chowdhery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-2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et.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-4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al.,</a:t>
            </a:r>
            <a:r>
              <a:rPr sz="900" spc="-11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 </a:t>
            </a:r>
            <a:r>
              <a:rPr sz="900" spc="30" dirty="0">
                <a:latin typeface="Corbel" panose="020B0503020204020204" pitchFamily="34" charset="0"/>
                <a:ea typeface="Tahoma" panose="020B0604030504040204" pitchFamily="34" charset="0"/>
                <a:cs typeface="Tahoma"/>
              </a:rPr>
              <a:t>2022</a:t>
            </a:r>
            <a:endParaRPr sz="900" dirty="0">
              <a:latin typeface="Corbel" panose="020B0503020204020204" pitchFamily="34" charset="0"/>
              <a:ea typeface="Tahoma" panose="020B0604030504040204" pitchFamily="34" charset="0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8991" y="1372918"/>
            <a:ext cx="3355957" cy="28762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D784A-CBC6-00F5-D853-E2954FD63CCB}"/>
              </a:ext>
            </a:extLst>
          </p:cNvPr>
          <p:cNvSpPr txBox="1"/>
          <p:nvPr/>
        </p:nvSpPr>
        <p:spPr>
          <a:xfrm>
            <a:off x="928991" y="4462212"/>
            <a:ext cx="7286017" cy="486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7030" marR="359410" algn="ctr">
              <a:lnSpc>
                <a:spcPct val="114999"/>
              </a:lnSpc>
              <a:spcBef>
                <a:spcPts val="1630"/>
              </a:spcBef>
            </a:pPr>
            <a:r>
              <a:rPr lang="en-US" sz="2400" spc="-11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arger</a:t>
            </a:r>
            <a:r>
              <a:rPr lang="en-US" sz="2400" spc="-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LMs</a:t>
            </a:r>
            <a:r>
              <a:rPr lang="en-US" sz="2400" spc="-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dirty="0">
                <a:solidFill>
                  <a:srgbClr val="616161"/>
                </a:solidFill>
                <a:latin typeface="MS PGothic"/>
                <a:cs typeface="MS PGothic"/>
              </a:rPr>
              <a:t>⇒  </a:t>
            </a:r>
            <a:r>
              <a:rPr lang="en-US" sz="2400" spc="1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better</a:t>
            </a:r>
            <a:r>
              <a:rPr lang="en-US" sz="2400" spc="20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zero/few-shot </a:t>
            </a:r>
            <a:r>
              <a:rPr lang="en-US" sz="2400" spc="-46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 </a:t>
            </a:r>
            <a:r>
              <a:rPr lang="en-US" sz="2400" spc="-5" dirty="0">
                <a:solidFill>
                  <a:srgbClr val="616161"/>
                </a:solidFill>
                <a:latin typeface="Corbel" panose="020B0503020204020204" pitchFamily="34" charset="0"/>
                <a:cs typeface="Microsoft Sans Serif"/>
              </a:rPr>
              <a:t>performance</a:t>
            </a:r>
            <a:endParaRPr lang="en-US" sz="2400" dirty="0">
              <a:latin typeface="Corbel" panose="020B0503020204020204" pitchFamily="34" charset="0"/>
              <a:cs typeface="Microsoft Sans Serif"/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B0245792-6CBA-F65F-2019-C7019A756BD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2534" y="1198021"/>
            <a:ext cx="4475282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2643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83BC-036C-1A22-8EA8-C3FAC972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FLOPS Empirically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DB2F2-0960-3E6B-A9A4-7B915447D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0644"/>
            <a:ext cx="8085415" cy="3077573"/>
          </a:xfrm>
        </p:spPr>
        <p:txBody>
          <a:bodyPr/>
          <a:lstStyle/>
          <a:p>
            <a:r>
              <a:rPr lang="en-US" dirty="0"/>
              <a:t>There are libraries for computing FLOPS</a:t>
            </a:r>
          </a:p>
          <a:p>
            <a:pPr lvl="1"/>
            <a:r>
              <a:rPr lang="en-US" dirty="0"/>
              <a:t>Example: </a:t>
            </a:r>
            <a:r>
              <a:rPr lang="en-US" dirty="0">
                <a:hlinkClick r:id="rId2"/>
              </a:rPr>
              <a:t>https://github.com/MrYxJ/calculate-flops.pytorch</a:t>
            </a:r>
            <a:r>
              <a:rPr lang="en-US" dirty="0"/>
              <a:t> </a:t>
            </a:r>
          </a:p>
        </p:txBody>
      </p:sp>
      <p:pic>
        <p:nvPicPr>
          <p:cNvPr id="9" name="Picture 8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83FF0DAF-D76B-EE9A-D734-8DE07D31C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87" y="1845917"/>
            <a:ext cx="7772400" cy="24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1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C83BC-036C-1A22-8EA8-C3FAC9721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FLOPS Empirically </a:t>
            </a:r>
          </a:p>
        </p:txBody>
      </p:sp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FE377B11-466B-BBCD-1970-38E32FBDA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75"/>
          <a:stretch/>
        </p:blipFill>
        <p:spPr>
          <a:xfrm>
            <a:off x="1557394" y="1810457"/>
            <a:ext cx="5896692" cy="319063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30DDF4-1F03-8A42-0CF4-0AFA0F191B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0644"/>
            <a:ext cx="8085415" cy="3077573"/>
          </a:xfrm>
        </p:spPr>
        <p:txBody>
          <a:bodyPr/>
          <a:lstStyle/>
          <a:p>
            <a:r>
              <a:rPr lang="en-US" dirty="0"/>
              <a:t>There are libraries for computing FLOPS</a:t>
            </a:r>
          </a:p>
          <a:p>
            <a:pPr lvl="1"/>
            <a:r>
              <a:rPr lang="en-US" dirty="0"/>
              <a:t>Example: </a:t>
            </a:r>
            <a:r>
              <a:rPr lang="en-US" dirty="0">
                <a:hlinkClick r:id="rId3"/>
              </a:rPr>
              <a:t>https://github.com/MrYxJ/calculate-flops.pytorch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948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1921D-F2A6-9A67-A531-AEEDDFD5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B09A8-B5C6-0907-5DB5-92D0018F1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One can measure the computational cost of training neural networks in terms of FLOPS.  </a:t>
            </a:r>
          </a:p>
          <a:p>
            <a:endParaRPr lang="en-US" dirty="0"/>
          </a:p>
          <a:p>
            <a:r>
              <a:rPr lang="en-US" dirty="0"/>
              <a:t>Such estimates allow you to estimate the training time of your model, given your GPU specs. </a:t>
            </a:r>
          </a:p>
          <a:p>
            <a:endParaRPr lang="en-US" dirty="0"/>
          </a:p>
          <a:p>
            <a:r>
              <a:rPr lang="en-US" dirty="0"/>
              <a:t>What else can we do?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53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1D137-F965-5EB9-7DAE-DB7603EB14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Optimal Scaling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73E3-039E-6961-BB34-A6B82BBB80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D791-ED32-3A8F-8220-B5C28FD1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Scaling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6C9CC-235A-0C5A-48AE-E6B7487BE7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A real problem: </a:t>
            </a:r>
            <a:r>
              <a:rPr lang="en-US" dirty="0"/>
              <a:t>Your boss gives you a compute budget $$$. What is the best model you can build with this budget? </a:t>
            </a:r>
          </a:p>
          <a:p>
            <a:r>
              <a:rPr lang="en-US" dirty="0"/>
              <a:t>We know from the literature that </a:t>
            </a:r>
            <a:r>
              <a:rPr lang="en-US" dirty="0">
                <a:solidFill>
                  <a:srgbClr val="C00000"/>
                </a:solidFill>
              </a:rPr>
              <a:t>larger </a:t>
            </a:r>
            <a:r>
              <a:rPr lang="en-US" dirty="0"/>
              <a:t>models generally lead to </a:t>
            </a:r>
            <a:r>
              <a:rPr lang="en-US" dirty="0">
                <a:solidFill>
                  <a:srgbClr val="C00000"/>
                </a:solidFill>
              </a:rPr>
              <a:t>better </a:t>
            </a:r>
            <a:r>
              <a:rPr lang="en-US" dirty="0"/>
              <a:t>models. </a:t>
            </a:r>
          </a:p>
          <a:p>
            <a:pPr lvl="1"/>
            <a:r>
              <a:rPr lang="en-US" dirty="0"/>
              <a:t>Does that mean that you should aim to build the largest model possible? </a:t>
            </a:r>
          </a:p>
          <a:p>
            <a:r>
              <a:rPr lang="en-US" dirty="0"/>
              <a:t>Intuitively, if you choose a model that is </a:t>
            </a:r>
            <a:r>
              <a:rPr lang="en-US" dirty="0">
                <a:solidFill>
                  <a:srgbClr val="C00000"/>
                </a:solidFill>
              </a:rPr>
              <a:t>too large </a:t>
            </a:r>
            <a:r>
              <a:rPr lang="en-US" dirty="0"/>
              <a:t>for your budget, you need to </a:t>
            </a:r>
            <a:r>
              <a:rPr lang="en-US" dirty="0">
                <a:solidFill>
                  <a:srgbClr val="C00000"/>
                </a:solidFill>
              </a:rPr>
              <a:t>cut your training </a:t>
            </a:r>
            <a:r>
              <a:rPr lang="en-US" dirty="0"/>
              <a:t>cycles that </a:t>
            </a:r>
            <a:r>
              <a:rPr lang="en-US" dirty="0">
                <a:solidFill>
                  <a:srgbClr val="C00000"/>
                </a:solidFill>
              </a:rPr>
              <a:t>may reduce its quality</a:t>
            </a:r>
            <a:r>
              <a:rPr lang="en-US" dirty="0"/>
              <a:t>. </a:t>
            </a:r>
          </a:p>
          <a:p>
            <a:r>
              <a:rPr lang="en-US" b="1" dirty="0"/>
              <a:t>This chapter:</a:t>
            </a:r>
            <a:r>
              <a:rPr lang="en-US" dirty="0"/>
              <a:t> </a:t>
            </a:r>
            <a:r>
              <a:rPr lang="en-US" dirty="0">
                <a:solidFill>
                  <a:srgbClr val="37761C"/>
                </a:solidFill>
              </a:rPr>
              <a:t>principled approach to selecting optimal data/model scaling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3936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108362" y="1332785"/>
            <a:ext cx="3984791" cy="3051840"/>
            <a:chOff x="5052377" y="1332785"/>
            <a:chExt cx="3984791" cy="3051840"/>
          </a:xfrm>
        </p:grpSpPr>
        <p:sp>
          <p:nvSpPr>
            <p:cNvPr id="4" name="object 4"/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335284" y="2408057"/>
            <a:ext cx="41275" cy="1610995"/>
            <a:chOff x="6279299" y="2408057"/>
            <a:chExt cx="41275" cy="1610995"/>
          </a:xfrm>
        </p:grpSpPr>
        <p:sp>
          <p:nvSpPr>
            <p:cNvPr id="19" name="object 19"/>
            <p:cNvSpPr/>
            <p:nvPr/>
          </p:nvSpPr>
          <p:spPr>
            <a:xfrm>
              <a:off x="6299787" y="2456045"/>
              <a:ext cx="0" cy="1558290"/>
            </a:xfrm>
            <a:custGeom>
              <a:avLst/>
              <a:gdLst/>
              <a:ahLst/>
              <a:cxnLst/>
              <a:rect l="l" t="t" r="r" b="b"/>
              <a:pathLst>
                <a:path h="1558289">
                  <a:moveTo>
                    <a:pt x="0" y="155774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284062" y="2412820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506899" y="2824269"/>
            <a:ext cx="848994" cy="818814"/>
          </a:xfrm>
          <a:prstGeom prst="rect">
            <a:avLst/>
          </a:prstGeom>
          <a:ln w="9699">
            <a:solidFill>
              <a:srgbClr val="1F2628"/>
            </a:solidFill>
          </a:ln>
        </p:spPr>
        <p:txBody>
          <a:bodyPr vert="horz" wrap="square" lIns="0" tIns="79375" rIns="0" bIns="0" rtlCol="0">
            <a:spAutoFit/>
          </a:bodyPr>
          <a:lstStyle/>
          <a:p>
            <a:pPr marL="85725" marR="167640">
              <a:lnSpc>
                <a:spcPct val="100000"/>
              </a:lnSpc>
              <a:spcBef>
                <a:spcPts val="625"/>
              </a:spcBef>
            </a:pPr>
            <a:r>
              <a:rPr sz="12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Optimal  </a:t>
            </a:r>
            <a:r>
              <a:rPr sz="1200" spc="2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model  </a:t>
            </a:r>
            <a:r>
              <a:rPr sz="1200" spc="-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size </a:t>
            </a:r>
            <a:r>
              <a:rPr sz="1200" spc="1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for  compute</a:t>
            </a:r>
            <a:endParaRPr sz="12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75084" y="3956579"/>
            <a:ext cx="150524" cy="134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03863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92A8D1B0-9DD4-A064-B153-DD29A996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6559CD1-8DB1-A792-DDE1-A2B837AE6F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635321" cy="3077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Corbel" panose="020B0503020204020204" pitchFamily="34" charset="0"/>
                <a:cs typeface="FreeSans"/>
              </a:rPr>
              <a:t>Experimental Setup: </a:t>
            </a:r>
          </a:p>
          <a:p>
            <a:r>
              <a:rPr lang="en-US" sz="1800" dirty="0">
                <a:latin typeface="Corbel" panose="020B0503020204020204" pitchFamily="34" charset="0"/>
                <a:cs typeface="FreeSans"/>
              </a:rPr>
              <a:t>Pre-train various models of different sizes </a:t>
            </a:r>
          </a:p>
          <a:p>
            <a:r>
              <a:rPr lang="en-US" sz="1800" dirty="0">
                <a:latin typeface="Corbel" panose="020B0503020204020204" pitchFamily="34" charset="0"/>
                <a:cs typeface="FreeSans"/>
              </a:rPr>
              <a:t>Plot their validation loss throughout training</a:t>
            </a:r>
          </a:p>
          <a:p>
            <a:endParaRPr lang="en-US" sz="1800" b="1" dirty="0">
              <a:latin typeface="Corbel" panose="020B0503020204020204" pitchFamily="34" charset="0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4566814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108362" y="1198035"/>
            <a:ext cx="3985260" cy="3187065"/>
            <a:chOff x="5052377" y="1198035"/>
            <a:chExt cx="3985260" cy="3187065"/>
          </a:xfrm>
        </p:grpSpPr>
        <p:sp>
          <p:nvSpPr>
            <p:cNvPr id="4" name="object 4"/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864688" y="1202797"/>
              <a:ext cx="109855" cy="621665"/>
            </a:xfrm>
            <a:custGeom>
              <a:avLst/>
              <a:gdLst/>
              <a:ahLst/>
              <a:cxnLst/>
              <a:rect l="l" t="t" r="r" b="b"/>
              <a:pathLst>
                <a:path w="109854" h="621664">
                  <a:moveTo>
                    <a:pt x="109474" y="0"/>
                  </a:moveTo>
                  <a:lnTo>
                    <a:pt x="0" y="621416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0" y="0"/>
                  </a:moveTo>
                  <a:lnTo>
                    <a:pt x="7999" y="45299"/>
                  </a:lnTo>
                  <a:lnTo>
                    <a:pt x="30974" y="545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010897" y="643148"/>
            <a:ext cx="1282700" cy="509755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78105" rIns="0" bIns="0" rtlCol="0">
            <a:spAutoFit/>
          </a:bodyPr>
          <a:lstStyle/>
          <a:p>
            <a:pPr marL="85725" marR="100965">
              <a:lnSpc>
                <a:spcPct val="100000"/>
              </a:lnSpc>
              <a:spcBef>
                <a:spcPts val="615"/>
              </a:spcBef>
            </a:pPr>
            <a:r>
              <a:rPr sz="1400" spc="-2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Small </a:t>
            </a:r>
            <a:r>
              <a:rPr sz="1400" spc="2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plateaus</a:t>
            </a:r>
            <a:r>
              <a:rPr sz="1400" spc="-3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 </a:t>
            </a:r>
            <a:r>
              <a:rPr sz="1400" spc="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early</a:t>
            </a:r>
            <a:endParaRPr sz="14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560457" y="307961"/>
            <a:ext cx="1644650" cy="3205480"/>
            <a:chOff x="7504472" y="307961"/>
            <a:chExt cx="1644650" cy="3205480"/>
          </a:xfrm>
        </p:grpSpPr>
        <p:sp>
          <p:nvSpPr>
            <p:cNvPr id="13" name="object 13"/>
            <p:cNvSpPr/>
            <p:nvPr/>
          </p:nvSpPr>
          <p:spPr>
            <a:xfrm>
              <a:off x="8066458" y="928323"/>
              <a:ext cx="260350" cy="2537460"/>
            </a:xfrm>
            <a:custGeom>
              <a:avLst/>
              <a:gdLst/>
              <a:ahLst/>
              <a:cxnLst/>
              <a:rect l="l" t="t" r="r" b="b"/>
              <a:pathLst>
                <a:path w="260350" h="2537460">
                  <a:moveTo>
                    <a:pt x="260274" y="0"/>
                  </a:moveTo>
                  <a:lnTo>
                    <a:pt x="0" y="2536944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11249" y="44599"/>
                  </a:moveTo>
                  <a:lnTo>
                    <a:pt x="0" y="0"/>
                  </a:lnTo>
                  <a:lnTo>
                    <a:pt x="31299" y="3199"/>
                  </a:lnTo>
                  <a:lnTo>
                    <a:pt x="11249" y="445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0808" y="3463668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5">
                  <a:moveTo>
                    <a:pt x="0" y="0"/>
                  </a:moveTo>
                  <a:lnTo>
                    <a:pt x="11249" y="44599"/>
                  </a:lnTo>
                  <a:lnTo>
                    <a:pt x="31299" y="3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509234" y="312724"/>
              <a:ext cx="1635125" cy="615950"/>
            </a:xfrm>
            <a:custGeom>
              <a:avLst/>
              <a:gdLst/>
              <a:ahLst/>
              <a:cxnLst/>
              <a:rect l="l" t="t" r="r" b="b"/>
              <a:pathLst>
                <a:path w="1635125" h="615950">
                  <a:moveTo>
                    <a:pt x="0" y="0"/>
                  </a:moveTo>
                  <a:lnTo>
                    <a:pt x="1634996" y="0"/>
                  </a:lnTo>
                  <a:lnTo>
                    <a:pt x="1634996" y="615598"/>
                  </a:lnTo>
                  <a:lnTo>
                    <a:pt x="0" y="6155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638247" y="378636"/>
            <a:ext cx="147701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Large </a:t>
            </a:r>
            <a:r>
              <a:rPr sz="1400" spc="2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model  </a:t>
            </a:r>
            <a:r>
              <a:rPr sz="14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reaches </a:t>
            </a:r>
            <a:r>
              <a:rPr sz="1400" spc="2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lower</a:t>
            </a:r>
            <a:r>
              <a:rPr sz="1400" spc="-2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 </a:t>
            </a:r>
            <a:r>
              <a:rPr sz="1400" spc="-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loss</a:t>
            </a:r>
            <a:endParaRPr sz="14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79927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92A8D1B0-9DD4-A064-B153-DD29A996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6559CD1-8DB1-A792-DDE1-A2B837AE6F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635321" cy="3077573"/>
          </a:xfrm>
        </p:spPr>
        <p:txBody>
          <a:bodyPr>
            <a:normAutofit/>
          </a:bodyPr>
          <a:lstStyle/>
          <a:p>
            <a:r>
              <a:rPr lang="en-US" sz="1800" spc="-15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Smaller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don’t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have </a:t>
            </a:r>
            <a:r>
              <a:rPr lang="en-US" sz="1800" spc="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enough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capacity 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utilize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extra compute.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They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plateau  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early.</a:t>
            </a:r>
          </a:p>
          <a:p>
            <a:pPr marL="0" indent="0">
              <a:buNone/>
            </a:pPr>
            <a:endParaRPr lang="en-US" spc="-1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-10" dirty="0">
                <a:solidFill>
                  <a:srgbClr val="C00000"/>
                </a:solidFill>
                <a:latin typeface="Corbel" panose="020B0503020204020204" pitchFamily="34" charset="0"/>
                <a:cs typeface="FreeSans"/>
              </a:rPr>
              <a:t>Larger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are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initially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slower </a:t>
            </a:r>
            <a:r>
              <a:rPr lang="en-US" sz="1800" spc="4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to 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train,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but 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with </a:t>
            </a: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more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compute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they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reach </a:t>
            </a: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lower</a:t>
            </a:r>
            <a:r>
              <a:rPr lang="en-US" sz="1800" spc="-5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losses.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432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5108362" y="1332785"/>
            <a:ext cx="3984791" cy="3051840"/>
            <a:chOff x="5052377" y="1332785"/>
            <a:chExt cx="3984791" cy="3051840"/>
          </a:xfrm>
        </p:grpSpPr>
        <p:sp>
          <p:nvSpPr>
            <p:cNvPr id="4" name="object 4"/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0" y="0"/>
                  </a:moveTo>
                  <a:lnTo>
                    <a:pt x="7999" y="45299"/>
                  </a:lnTo>
                  <a:lnTo>
                    <a:pt x="30974" y="545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579927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92A8D1B0-9DD4-A064-B153-DD29A996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r>
              <a:rPr lang="en-US" sz="2800" spc="-9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- </a:t>
            </a:r>
            <a:r>
              <a:rPr lang="en-US" sz="280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800" spc="3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lang="en-US" sz="2800" spc="1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2800" spc="-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E6559CD1-8DB1-A792-DDE1-A2B837AE6F3E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635321" cy="307757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Let’s say our compute budget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PetaFLOPs</a:t>
                </a:r>
                <a:r>
                  <a:rPr lang="en-US" dirty="0"/>
                  <a:t>-days. </a:t>
                </a:r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8100"/>
                    </a:solidFill>
                  </a:rPr>
                  <a:t>optimal model</a:t>
                </a:r>
                <a:r>
                  <a:rPr lang="en-US" dirty="0"/>
                  <a:t> is the one that plateaus at exactly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.  </a:t>
                </a:r>
              </a:p>
              <a:p>
                <a:endParaRPr lang="en-US" dirty="0">
                  <a:latin typeface="Corbel" panose="020B0503020204020204" pitchFamily="34" charset="0"/>
                  <a:cs typeface="FreeSans"/>
                </a:endParaRPr>
              </a:p>
              <a:p>
                <a:r>
                  <a:rPr lang="en-US" dirty="0"/>
                  <a:t>If we train a </a:t>
                </a:r>
                <a:r>
                  <a:rPr lang="en-US" dirty="0">
                    <a:solidFill>
                      <a:srgbClr val="C00000"/>
                    </a:solidFill>
                  </a:rPr>
                  <a:t>larger </a:t>
                </a:r>
                <a:r>
                  <a:rPr lang="en-US" dirty="0"/>
                  <a:t>model than optimality point, we won’t reach the best performance. </a:t>
                </a:r>
              </a:p>
              <a:p>
                <a:endParaRPr lang="en-US" dirty="0">
                  <a:latin typeface="Corbel" panose="020B0503020204020204" pitchFamily="34" charset="0"/>
                  <a:cs typeface="FreeSans"/>
                </a:endParaRPr>
              </a:p>
              <a:p>
                <a:r>
                  <a:rPr lang="en-US" dirty="0"/>
                  <a:t>If we train a </a:t>
                </a:r>
                <a:r>
                  <a:rPr lang="en-US" dirty="0">
                    <a:solidFill>
                      <a:srgbClr val="C00000"/>
                    </a:solidFill>
                  </a:rPr>
                  <a:t>smaller</a:t>
                </a:r>
                <a:r>
                  <a:rPr lang="en-US" dirty="0"/>
                  <a:t> model the performance wouldn’t be optimal</a:t>
                </a:r>
                <a:endParaRPr lang="en-US" dirty="0">
                  <a:latin typeface="Corbel" panose="020B0503020204020204" pitchFamily="34" charset="0"/>
                  <a:cs typeface="FreeSans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8" name="Content Placeholder 27">
                <a:extLst>
                  <a:ext uri="{FF2B5EF4-FFF2-40B4-BE49-F238E27FC236}">
                    <a16:creationId xmlns:a16="http://schemas.microsoft.com/office/drawing/2014/main" id="{E6559CD1-8DB1-A792-DDE1-A2B837AE6F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4635321" cy="3077573"/>
              </a:xfrm>
              <a:blipFill>
                <a:blip r:embed="rId3"/>
                <a:stretch>
                  <a:fillRect l="-820"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C4F86-4057-1DFA-988B-6FC87F1E137E}"/>
              </a:ext>
            </a:extLst>
          </p:cNvPr>
          <p:cNvCxnSpPr>
            <a:cxnSpLocks/>
          </p:cNvCxnSpPr>
          <p:nvPr/>
        </p:nvCxnSpPr>
        <p:spPr>
          <a:xfrm flipV="1">
            <a:off x="6627039" y="2571750"/>
            <a:ext cx="0" cy="1435986"/>
          </a:xfrm>
          <a:prstGeom prst="straightConnector1">
            <a:avLst/>
          </a:prstGeom>
          <a:ln w="38100">
            <a:solidFill>
              <a:srgbClr val="FF81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B6C4D7-CE35-0629-344F-3499F06959F6}"/>
              </a:ext>
            </a:extLst>
          </p:cNvPr>
          <p:cNvSpPr txBox="1"/>
          <p:nvPr/>
        </p:nvSpPr>
        <p:spPr>
          <a:xfrm>
            <a:off x="5584645" y="2541797"/>
            <a:ext cx="895316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anchor="ctr">
            <a:spAutoFit/>
          </a:bodyPr>
          <a:lstStyle/>
          <a:p>
            <a:pPr marL="85725" marR="100965" algn="ctr">
              <a:lnSpc>
                <a:spcPct val="100000"/>
              </a:lnSpc>
              <a:spcBef>
                <a:spcPts val="615"/>
              </a:spcBef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Optimality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1A662FD-D2FE-BC65-BDE8-45C51D67BAE4}"/>
              </a:ext>
            </a:extLst>
          </p:cNvPr>
          <p:cNvCxnSpPr>
            <a:cxnSpLocks/>
          </p:cNvCxnSpPr>
          <p:nvPr/>
        </p:nvCxnSpPr>
        <p:spPr>
          <a:xfrm>
            <a:off x="5971264" y="771351"/>
            <a:ext cx="227499" cy="585512"/>
          </a:xfrm>
          <a:prstGeom prst="straightConnector1">
            <a:avLst/>
          </a:prstGeom>
          <a:ln w="38100">
            <a:solidFill>
              <a:srgbClr val="FF81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3A047BA-AC75-4CDF-E772-69BAE2CDE933}"/>
              </a:ext>
            </a:extLst>
          </p:cNvPr>
          <p:cNvSpPr txBox="1"/>
          <p:nvPr/>
        </p:nvSpPr>
        <p:spPr>
          <a:xfrm>
            <a:off x="5319566" y="569377"/>
            <a:ext cx="1224817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anchor="ctr">
            <a:spAutoFit/>
          </a:bodyPr>
          <a:lstStyle/>
          <a:p>
            <a:pPr marL="85725" marR="100965" algn="ctr">
              <a:lnSpc>
                <a:spcPct val="100000"/>
              </a:lnSpc>
              <a:spcBef>
                <a:spcPts val="615"/>
              </a:spcBef>
            </a:pPr>
            <a:r>
              <a:rPr lang="en-US" sz="12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Optimal model</a:t>
            </a:r>
          </a:p>
        </p:txBody>
      </p:sp>
    </p:spTree>
    <p:extLst>
      <p:ext uri="{BB962C8B-B14F-4D97-AF65-F5344CB8AC3E}">
        <p14:creationId xmlns:p14="http://schemas.microsoft.com/office/powerpoint/2010/main" val="3676186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DD3194AC-C347-287F-322D-B176A5F8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r>
              <a:rPr lang="en-US" sz="2800" spc="-9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- </a:t>
            </a:r>
            <a:r>
              <a:rPr lang="en-US" sz="280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800" spc="3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lang="en-US" sz="2800" spc="1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2800" spc="-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lang="en-US" sz="2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91C34-8C75-2630-DBC2-DA1D033593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672745" cy="3077573"/>
          </a:xfrm>
        </p:spPr>
        <p:txBody>
          <a:bodyPr>
            <a:normAutofit/>
          </a:bodyPr>
          <a:lstStyle/>
          <a:p>
            <a:r>
              <a:rPr lang="en-US" sz="1800" spc="-10" dirty="0">
                <a:latin typeface="Corbel" panose="020B0503020204020204" pitchFamily="34" charset="0"/>
              </a:rPr>
              <a:t>The </a:t>
            </a:r>
            <a:r>
              <a:rPr lang="en-US" sz="1800" spc="10" dirty="0">
                <a:latin typeface="Corbel" panose="020B0503020204020204" pitchFamily="34" charset="0"/>
              </a:rPr>
              <a:t>idea </a:t>
            </a:r>
            <a:r>
              <a:rPr lang="en-US" sz="1800" spc="35" dirty="0">
                <a:latin typeface="Corbel" panose="020B0503020204020204" pitchFamily="34" charset="0"/>
              </a:rPr>
              <a:t>of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</a:rPr>
              <a:t> </a:t>
            </a:r>
            <a:r>
              <a:rPr lang="en-US" sz="1800" spc="10" dirty="0">
                <a:solidFill>
                  <a:srgbClr val="C00000"/>
                </a:solidFill>
                <a:latin typeface="Corbel" panose="020B0503020204020204" pitchFamily="34" charset="0"/>
              </a:rPr>
              <a:t>“optimal </a:t>
            </a:r>
            <a:r>
              <a:rPr lang="en-US" sz="1800" spc="30" dirty="0">
                <a:solidFill>
                  <a:srgbClr val="C00000"/>
                </a:solidFill>
                <a:latin typeface="Corbel" panose="020B0503020204020204" pitchFamily="34" charset="0"/>
              </a:rPr>
              <a:t>model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</a:rPr>
              <a:t>size </a:t>
            </a:r>
            <a:r>
              <a:rPr lang="en-US" sz="1800" spc="20" dirty="0">
                <a:solidFill>
                  <a:srgbClr val="C00000"/>
                </a:solidFill>
                <a:latin typeface="Corbel" panose="020B0503020204020204" pitchFamily="34" charset="0"/>
              </a:rPr>
              <a:t>for given </a:t>
            </a:r>
            <a:r>
              <a:rPr lang="en-US" sz="1800" spc="15" dirty="0">
                <a:solidFill>
                  <a:srgbClr val="C00000"/>
                </a:solidFill>
                <a:latin typeface="Corbel" panose="020B0503020204020204" pitchFamily="34" charset="0"/>
              </a:rPr>
              <a:t>compute”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</a:rPr>
              <a:t> </a:t>
            </a:r>
            <a:r>
              <a:rPr lang="en-US" sz="1800" spc="-20" dirty="0">
                <a:latin typeface="Corbel" panose="020B0503020204020204" pitchFamily="34" charset="0"/>
              </a:rPr>
              <a:t>was </a:t>
            </a:r>
            <a:r>
              <a:rPr lang="en-US" sz="1800" spc="20" dirty="0">
                <a:latin typeface="Corbel" panose="020B0503020204020204" pitchFamily="34" charset="0"/>
              </a:rPr>
              <a:t>introduced </a:t>
            </a:r>
            <a:r>
              <a:rPr lang="en-US" sz="1800" spc="25" dirty="0">
                <a:latin typeface="Corbel" panose="020B0503020204020204" pitchFamily="34" charset="0"/>
              </a:rPr>
              <a:t>by </a:t>
            </a:r>
            <a:r>
              <a:rPr lang="en-US" sz="1800" spc="-30" dirty="0">
                <a:latin typeface="Corbel" panose="020B0503020204020204" pitchFamily="34" charset="0"/>
              </a:rPr>
              <a:t>Kaplan </a:t>
            </a:r>
            <a:r>
              <a:rPr lang="en-US" sz="1800" spc="10" dirty="0">
                <a:latin typeface="Corbel" panose="020B0503020204020204" pitchFamily="34" charset="0"/>
              </a:rPr>
              <a:t>et.</a:t>
            </a:r>
            <a:r>
              <a:rPr lang="en-US" sz="1800" spc="60" dirty="0">
                <a:latin typeface="Corbel" panose="020B0503020204020204" pitchFamily="34" charset="0"/>
              </a:rPr>
              <a:t> </a:t>
            </a:r>
            <a:r>
              <a:rPr lang="en-US" sz="1800" spc="-35" dirty="0">
                <a:latin typeface="Corbel" panose="020B0503020204020204" pitchFamily="34" charset="0"/>
              </a:rPr>
              <a:t>al.</a:t>
            </a:r>
          </a:p>
          <a:p>
            <a:pPr marL="0" indent="0">
              <a:buNone/>
            </a:pPr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</a:endParaRPr>
          </a:p>
          <a:p>
            <a:r>
              <a:rPr lang="en-US" sz="1800" spc="15" dirty="0">
                <a:latin typeface="Corbel" panose="020B0503020204020204" pitchFamily="34" charset="0"/>
              </a:rPr>
              <a:t>In ideal world, we are given lots of compute to train many models to find the optimality. </a:t>
            </a:r>
          </a:p>
          <a:p>
            <a:r>
              <a:rPr lang="en-US" sz="1800" spc="15" dirty="0">
                <a:latin typeface="Corbel" panose="020B0503020204020204" pitchFamily="34" charset="0"/>
              </a:rPr>
              <a:t>Alas not </a:t>
            </a:r>
            <a:r>
              <a:rPr lang="en-US" sz="1800" spc="10" dirty="0">
                <a:latin typeface="Corbel" panose="020B0503020204020204" pitchFamily="34" charset="0"/>
              </a:rPr>
              <a:t>feasible </a:t>
            </a:r>
            <a:r>
              <a:rPr lang="en-US" sz="1800" spc="30" dirty="0">
                <a:latin typeface="Corbel" panose="020B0503020204020204" pitchFamily="34" charset="0"/>
              </a:rPr>
              <a:t>when </a:t>
            </a:r>
            <a:r>
              <a:rPr lang="en-US" sz="1800" spc="35" dirty="0">
                <a:latin typeface="Corbel" panose="020B0503020204020204" pitchFamily="34" charset="0"/>
              </a:rPr>
              <a:t>you </a:t>
            </a:r>
            <a:r>
              <a:rPr lang="en-US" sz="1800" spc="10" dirty="0">
                <a:latin typeface="Corbel" panose="020B0503020204020204" pitchFamily="34" charset="0"/>
              </a:rPr>
              <a:t>have </a:t>
            </a:r>
            <a:r>
              <a:rPr lang="en-US" sz="1800" spc="30" dirty="0">
                <a:latin typeface="Corbel" panose="020B0503020204020204" pitchFamily="34" charset="0"/>
              </a:rPr>
              <a:t>budget </a:t>
            </a:r>
            <a:r>
              <a:rPr lang="en-US" sz="1800" spc="45" dirty="0">
                <a:latin typeface="Corbel" panose="020B0503020204020204" pitchFamily="34" charset="0"/>
              </a:rPr>
              <a:t>to </a:t>
            </a:r>
            <a:r>
              <a:rPr lang="en-US" sz="1800" dirty="0">
                <a:latin typeface="Corbel" panose="020B0503020204020204" pitchFamily="34" charset="0"/>
              </a:rPr>
              <a:t>train </a:t>
            </a:r>
            <a:r>
              <a:rPr lang="en-US" sz="1800" spc="-30" dirty="0">
                <a:latin typeface="Corbel" panose="020B0503020204020204" pitchFamily="34" charset="0"/>
              </a:rPr>
              <a:t>a </a:t>
            </a:r>
            <a:r>
              <a:rPr lang="en-US" sz="1800" spc="15" dirty="0">
                <a:latin typeface="Corbel" panose="020B0503020204020204" pitchFamily="34" charset="0"/>
              </a:rPr>
              <a:t>single</a:t>
            </a:r>
            <a:r>
              <a:rPr lang="en-US" sz="1800" spc="-5" dirty="0">
                <a:latin typeface="Corbel" panose="020B0503020204020204" pitchFamily="34" charset="0"/>
              </a:rPr>
              <a:t> </a:t>
            </a:r>
            <a:r>
              <a:rPr lang="en-US" sz="1800" spc="20" dirty="0">
                <a:latin typeface="Corbel" panose="020B0503020204020204" pitchFamily="34" charset="0"/>
              </a:rPr>
              <a:t>model.</a:t>
            </a:r>
          </a:p>
          <a:p>
            <a:pPr marL="0" indent="0">
              <a:buNone/>
            </a:pPr>
            <a:endParaRPr lang="en-US" sz="1800" spc="-35" dirty="0">
              <a:latin typeface="Corbel" panose="020B0503020204020204" pitchFamily="34" charset="0"/>
            </a:endParaRPr>
          </a:p>
          <a:p>
            <a:r>
              <a:rPr lang="en-US" sz="1800" spc="-5" dirty="0">
                <a:latin typeface="Corbel" panose="020B0503020204020204" pitchFamily="34" charset="0"/>
              </a:rPr>
              <a:t>If we have the equations (“laws”) describing the behavior, we can compute it </a:t>
            </a:r>
            <a:r>
              <a:rPr lang="en-US" sz="1800" spc="-5" dirty="0">
                <a:solidFill>
                  <a:srgbClr val="C00000"/>
                </a:solidFill>
                <a:latin typeface="Corbel" panose="020B0503020204020204" pitchFamily="34" charset="0"/>
              </a:rPr>
              <a:t>analytically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</a:rPr>
              <a:t>. </a:t>
            </a:r>
            <a:endParaRPr lang="en-US" sz="1800" dirty="0">
              <a:latin typeface="Corbel" panose="020B0503020204020204" pitchFamily="34" charset="0"/>
            </a:endParaRPr>
          </a:p>
          <a:p>
            <a:endParaRPr lang="en-US" sz="1800" dirty="0"/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id="{EADD4D9B-6DBF-0EAF-9B46-9B6CDC465AD2}"/>
              </a:ext>
            </a:extLst>
          </p:cNvPr>
          <p:cNvSpPr txBox="1"/>
          <p:nvPr/>
        </p:nvSpPr>
        <p:spPr>
          <a:xfrm>
            <a:off x="5579927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grpSp>
        <p:nvGrpSpPr>
          <p:cNvPr id="44" name="object 3">
            <a:extLst>
              <a:ext uri="{FF2B5EF4-FFF2-40B4-BE49-F238E27FC236}">
                <a16:creationId xmlns:a16="http://schemas.microsoft.com/office/drawing/2014/main" id="{D1A429B0-8071-4659-364A-0B3524CA8E2E}"/>
              </a:ext>
            </a:extLst>
          </p:cNvPr>
          <p:cNvGrpSpPr/>
          <p:nvPr/>
        </p:nvGrpSpPr>
        <p:grpSpPr>
          <a:xfrm>
            <a:off x="5108362" y="1332785"/>
            <a:ext cx="3984791" cy="3051840"/>
            <a:chOff x="5052377" y="1332785"/>
            <a:chExt cx="3984791" cy="3051840"/>
          </a:xfrm>
        </p:grpSpPr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93F66445-C86E-58C3-F48B-E7444C3C8476}"/>
                </a:ext>
              </a:extLst>
            </p:cNvPr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object 6">
              <a:extLst>
                <a:ext uri="{FF2B5EF4-FFF2-40B4-BE49-F238E27FC236}">
                  <a16:creationId xmlns:a16="http://schemas.microsoft.com/office/drawing/2014/main" id="{9B8C2A5F-2DCB-AAED-D43D-AF0811150130}"/>
                </a:ext>
              </a:extLst>
            </p:cNvPr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697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DD3194AC-C347-287F-322D-B176A5F8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2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Scaling </a:t>
            </a:r>
            <a:r>
              <a:rPr lang="en-US" sz="2800" spc="-9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- </a:t>
            </a:r>
            <a:r>
              <a:rPr lang="en-US" sz="280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800" spc="30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Model</a:t>
            </a:r>
            <a:r>
              <a:rPr lang="en-US" sz="2800" spc="1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2800" spc="-45" dirty="0">
                <a:solidFill>
                  <a:srgbClr val="1F2628"/>
                </a:solidFill>
                <a:latin typeface="Corbel" panose="020B0503020204020204" pitchFamily="34" charset="0"/>
                <a:cs typeface="FreeSans"/>
              </a:rPr>
              <a:t>Size</a:t>
            </a:r>
            <a:endParaRPr lang="en-US" sz="2800" dirty="0">
              <a:latin typeface="Corbel" panose="020B0503020204020204" pitchFamily="34" charset="0"/>
              <a:cs typeface="FreeSan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91C34-8C75-2630-DBC2-DA1D033593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672745" cy="3077573"/>
          </a:xfrm>
        </p:spPr>
        <p:txBody>
          <a:bodyPr>
            <a:normAutofit/>
          </a:bodyPr>
          <a:lstStyle/>
          <a:p>
            <a:r>
              <a:rPr lang="en-US" sz="1800" dirty="0"/>
              <a:t>What is the function that describes this </a:t>
            </a:r>
            <a:r>
              <a:rPr lang="en-US" sz="1800" dirty="0">
                <a:solidFill>
                  <a:srgbClr val="FF8100"/>
                </a:solidFill>
              </a:rPr>
              <a:t>optimality line</a:t>
            </a:r>
            <a:r>
              <a:rPr lang="en-US" sz="1800" dirty="0"/>
              <a:t>?</a:t>
            </a:r>
            <a:r>
              <a:rPr lang="en-US" sz="1800" dirty="0">
                <a:solidFill>
                  <a:srgbClr val="FF8100"/>
                </a:solidFill>
              </a:rPr>
              <a:t> </a:t>
            </a:r>
            <a:endParaRPr lang="en-US" sz="1800" dirty="0"/>
          </a:p>
        </p:txBody>
      </p:sp>
      <p:sp>
        <p:nvSpPr>
          <p:cNvPr id="43" name="object 25">
            <a:extLst>
              <a:ext uri="{FF2B5EF4-FFF2-40B4-BE49-F238E27FC236}">
                <a16:creationId xmlns:a16="http://schemas.microsoft.com/office/drawing/2014/main" id="{EADD4D9B-6DBF-0EAF-9B46-9B6CDC465AD2}"/>
              </a:ext>
            </a:extLst>
          </p:cNvPr>
          <p:cNvSpPr txBox="1"/>
          <p:nvPr/>
        </p:nvSpPr>
        <p:spPr>
          <a:xfrm>
            <a:off x="5579927" y="4590303"/>
            <a:ext cx="2558616" cy="1494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grpSp>
        <p:nvGrpSpPr>
          <p:cNvPr id="44" name="object 3">
            <a:extLst>
              <a:ext uri="{FF2B5EF4-FFF2-40B4-BE49-F238E27FC236}">
                <a16:creationId xmlns:a16="http://schemas.microsoft.com/office/drawing/2014/main" id="{D1A429B0-8071-4659-364A-0B3524CA8E2E}"/>
              </a:ext>
            </a:extLst>
          </p:cNvPr>
          <p:cNvGrpSpPr/>
          <p:nvPr/>
        </p:nvGrpSpPr>
        <p:grpSpPr>
          <a:xfrm>
            <a:off x="5108362" y="1332785"/>
            <a:ext cx="3984791" cy="3051840"/>
            <a:chOff x="5052377" y="1332785"/>
            <a:chExt cx="3984791" cy="3051840"/>
          </a:xfrm>
        </p:grpSpPr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93F66445-C86E-58C3-F48B-E7444C3C8476}"/>
                </a:ext>
              </a:extLst>
            </p:cNvPr>
            <p:cNvSpPr/>
            <p:nvPr/>
          </p:nvSpPr>
          <p:spPr>
            <a:xfrm>
              <a:off x="5052377" y="1332785"/>
              <a:ext cx="3984791" cy="30518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object 6">
              <a:extLst>
                <a:ext uri="{FF2B5EF4-FFF2-40B4-BE49-F238E27FC236}">
                  <a16:creationId xmlns:a16="http://schemas.microsoft.com/office/drawing/2014/main" id="{9B8C2A5F-2DCB-AAED-D43D-AF0811150130}"/>
                </a:ext>
              </a:extLst>
            </p:cNvPr>
            <p:cNvSpPr/>
            <p:nvPr/>
          </p:nvSpPr>
          <p:spPr>
            <a:xfrm>
              <a:off x="5849188" y="1821483"/>
              <a:ext cx="31115" cy="45720"/>
            </a:xfrm>
            <a:custGeom>
              <a:avLst/>
              <a:gdLst/>
              <a:ahLst/>
              <a:cxnLst/>
              <a:rect l="l" t="t" r="r" b="b"/>
              <a:pathLst>
                <a:path w="31114" h="45719">
                  <a:moveTo>
                    <a:pt x="7999" y="45299"/>
                  </a:moveTo>
                  <a:lnTo>
                    <a:pt x="0" y="0"/>
                  </a:lnTo>
                  <a:lnTo>
                    <a:pt x="30974" y="5459"/>
                  </a:lnTo>
                  <a:lnTo>
                    <a:pt x="7999" y="452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F343118-B24F-F181-57B3-D8C72F257B97}"/>
              </a:ext>
            </a:extLst>
          </p:cNvPr>
          <p:cNvCxnSpPr>
            <a:cxnSpLocks/>
          </p:cNvCxnSpPr>
          <p:nvPr/>
        </p:nvCxnSpPr>
        <p:spPr>
          <a:xfrm>
            <a:off x="5466522" y="1739348"/>
            <a:ext cx="2892287" cy="2117035"/>
          </a:xfrm>
          <a:prstGeom prst="straightConnector1">
            <a:avLst/>
          </a:prstGeom>
          <a:ln w="38100">
            <a:solidFill>
              <a:srgbClr val="FF81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86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6"/>
          <p:cNvSpPr txBox="1">
            <a:spLocks noGrp="1"/>
          </p:cNvSpPr>
          <p:nvPr>
            <p:ph type="title"/>
          </p:nvPr>
        </p:nvSpPr>
        <p:spPr>
          <a:xfrm>
            <a:off x="135731" y="107119"/>
            <a:ext cx="8893969" cy="8575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Large Language Models Exhibit “Emergent” Abilities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EB59C-8BBA-E732-737F-A13E9344F7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2273575" cy="3077573"/>
          </a:xfrm>
        </p:spPr>
        <p:txBody>
          <a:bodyPr/>
          <a:lstStyle/>
          <a:p>
            <a:endParaRPr lang="en-US" dirty="0"/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With scaling models </a:t>
            </a:r>
            <a:br>
              <a:rPr lang="en-US" dirty="0"/>
            </a:br>
            <a:r>
              <a:rPr lang="en-US" dirty="0"/>
              <a:t>their ICL perf consistency </a:t>
            </a:r>
            <a:br>
              <a:rPr lang="en-US" dirty="0"/>
            </a:br>
            <a:r>
              <a:rPr lang="en-US" dirty="0"/>
              <a:t>improves. </a:t>
            </a:r>
          </a:p>
        </p:txBody>
      </p:sp>
      <p:pic>
        <p:nvPicPr>
          <p:cNvPr id="3" name="Google Shape;439;p72">
            <a:extLst>
              <a:ext uri="{FF2B5EF4-FFF2-40B4-BE49-F238E27FC236}">
                <a16:creationId xmlns:a16="http://schemas.microsoft.com/office/drawing/2014/main" id="{4C83BA5D-C537-A376-9765-D6BB96CA86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4643" y="999401"/>
            <a:ext cx="6431069" cy="35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DF9127-7836-1525-A6F7-DAE09D677AB0}"/>
              </a:ext>
            </a:extLst>
          </p:cNvPr>
          <p:cNvSpPr/>
          <p:nvPr/>
        </p:nvSpPr>
        <p:spPr>
          <a:xfrm>
            <a:off x="914400" y="4698475"/>
            <a:ext cx="7588716" cy="350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" sz="1800" b="1" dirty="0">
                <a:solidFill>
                  <a:schemeClr val="tx1"/>
                </a:solidFill>
                <a:latin typeface="Corbel" panose="020B0503020204020204" pitchFamily="34" charset="0"/>
              </a:rPr>
              <a:t>Emergence —</a:t>
            </a:r>
            <a:r>
              <a:rPr lang="en" sz="1800" dirty="0">
                <a:solidFill>
                  <a:schemeClr val="tx1"/>
                </a:solidFill>
                <a:latin typeface="Corbel" panose="020B0503020204020204" pitchFamily="34" charset="0"/>
              </a:rPr>
              <a:t>qualitative changes in behavior with some “scaling” parameter</a:t>
            </a:r>
            <a:endParaRPr lang="en-US" sz="1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91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Scaling </a:t>
            </a:r>
            <a:r>
              <a:rPr lang="en-US" spc="-25" dirty="0"/>
              <a:t>Laws of </a:t>
            </a:r>
            <a:r>
              <a:rPr spc="-40" dirty="0"/>
              <a:t>Kaplan </a:t>
            </a:r>
            <a:r>
              <a:rPr spc="20" dirty="0"/>
              <a:t>et. </a:t>
            </a:r>
            <a:r>
              <a:rPr spc="-55" dirty="0"/>
              <a:t>al.,</a:t>
            </a:r>
            <a:r>
              <a:rPr spc="200" dirty="0"/>
              <a:t> </a:t>
            </a:r>
            <a:r>
              <a:rPr spc="120" dirty="0"/>
              <a:t>2020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37BCDC-C8D9-C2D2-4187-AE2D4CFAFB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1889865" y="2396817"/>
            <a:ext cx="4281805" cy="975360"/>
            <a:chOff x="1889865" y="1911908"/>
            <a:chExt cx="4281805" cy="975360"/>
          </a:xfrm>
        </p:grpSpPr>
        <p:sp>
          <p:nvSpPr>
            <p:cNvPr id="4" name="object 4"/>
            <p:cNvSpPr/>
            <p:nvPr/>
          </p:nvSpPr>
          <p:spPr>
            <a:xfrm>
              <a:off x="1889865" y="2226912"/>
              <a:ext cx="4281226" cy="6601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89417" y="1916671"/>
              <a:ext cx="1050290" cy="372745"/>
            </a:xfrm>
            <a:custGeom>
              <a:avLst/>
              <a:gdLst/>
              <a:ahLst/>
              <a:cxnLst/>
              <a:rect l="l" t="t" r="r" b="b"/>
              <a:pathLst>
                <a:path w="1050289" h="372744">
                  <a:moveTo>
                    <a:pt x="1050147" y="0"/>
                  </a:moveTo>
                  <a:lnTo>
                    <a:pt x="0" y="372684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3648692" y="2274530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99" y="29652"/>
                  </a:moveTo>
                  <a:lnTo>
                    <a:pt x="0" y="29282"/>
                  </a:lnTo>
                  <a:lnTo>
                    <a:pt x="35474" y="0"/>
                  </a:lnTo>
                  <a:lnTo>
                    <a:pt x="45999" y="2965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48692" y="2274530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474" y="0"/>
                  </a:moveTo>
                  <a:lnTo>
                    <a:pt x="0" y="29282"/>
                  </a:lnTo>
                  <a:lnTo>
                    <a:pt x="45999" y="29652"/>
                  </a:lnTo>
                  <a:lnTo>
                    <a:pt x="35474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296316" y="1916671"/>
              <a:ext cx="443865" cy="247015"/>
            </a:xfrm>
            <a:custGeom>
              <a:avLst/>
              <a:gdLst/>
              <a:ahLst/>
              <a:cxnLst/>
              <a:rect l="l" t="t" r="r" b="b"/>
              <a:pathLst>
                <a:path w="443864" h="247014">
                  <a:moveTo>
                    <a:pt x="443249" y="0"/>
                  </a:moveTo>
                  <a:lnTo>
                    <a:pt x="0" y="246429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258541" y="2149350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20" h="34925">
                  <a:moveTo>
                    <a:pt x="0" y="34752"/>
                  </a:moveTo>
                  <a:lnTo>
                    <a:pt x="30124" y="0"/>
                  </a:lnTo>
                  <a:lnTo>
                    <a:pt x="45424" y="27499"/>
                  </a:lnTo>
                  <a:lnTo>
                    <a:pt x="0" y="3475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258541" y="2149350"/>
              <a:ext cx="45720" cy="34925"/>
            </a:xfrm>
            <a:custGeom>
              <a:avLst/>
              <a:gdLst/>
              <a:ahLst/>
              <a:cxnLst/>
              <a:rect l="l" t="t" r="r" b="b"/>
              <a:pathLst>
                <a:path w="45720" h="34925">
                  <a:moveTo>
                    <a:pt x="30124" y="0"/>
                  </a:moveTo>
                  <a:lnTo>
                    <a:pt x="0" y="34752"/>
                  </a:lnTo>
                  <a:lnTo>
                    <a:pt x="45424" y="27499"/>
                  </a:lnTo>
                  <a:lnTo>
                    <a:pt x="30124" y="0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739565" y="1916671"/>
              <a:ext cx="1127125" cy="314325"/>
            </a:xfrm>
            <a:custGeom>
              <a:avLst/>
              <a:gdLst/>
              <a:ahLst/>
              <a:cxnLst/>
              <a:rect l="l" t="t" r="r" b="b"/>
              <a:pathLst>
                <a:path w="1127125" h="314325">
                  <a:moveTo>
                    <a:pt x="0" y="0"/>
                  </a:moveTo>
                  <a:lnTo>
                    <a:pt x="1126947" y="313769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62288" y="221528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0" y="30312"/>
                  </a:moveTo>
                  <a:lnTo>
                    <a:pt x="8449" y="0"/>
                  </a:lnTo>
                  <a:lnTo>
                    <a:pt x="45849" y="26749"/>
                  </a:lnTo>
                  <a:lnTo>
                    <a:pt x="0" y="30312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62288" y="2215285"/>
              <a:ext cx="46355" cy="30480"/>
            </a:xfrm>
            <a:custGeom>
              <a:avLst/>
              <a:gdLst/>
              <a:ahLst/>
              <a:cxnLst/>
              <a:rect l="l" t="t" r="r" b="b"/>
              <a:pathLst>
                <a:path w="46354" h="30480">
                  <a:moveTo>
                    <a:pt x="0" y="30312"/>
                  </a:moveTo>
                  <a:lnTo>
                    <a:pt x="45849" y="26749"/>
                  </a:lnTo>
                  <a:lnTo>
                    <a:pt x="8449" y="0"/>
                  </a:lnTo>
                  <a:lnTo>
                    <a:pt x="0" y="30312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739565" y="1916671"/>
              <a:ext cx="295910" cy="289560"/>
            </a:xfrm>
            <a:custGeom>
              <a:avLst/>
              <a:gdLst/>
              <a:ahLst/>
              <a:cxnLst/>
              <a:rect l="l" t="t" r="r" b="b"/>
              <a:pathLst>
                <a:path w="295910" h="289560">
                  <a:moveTo>
                    <a:pt x="0" y="0"/>
                  </a:moveTo>
                  <a:lnTo>
                    <a:pt x="295724" y="289146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24289" y="2194568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5" h="41910">
                  <a:moveTo>
                    <a:pt x="41924" y="41467"/>
                  </a:moveTo>
                  <a:lnTo>
                    <a:pt x="0" y="22497"/>
                  </a:lnTo>
                  <a:lnTo>
                    <a:pt x="21999" y="0"/>
                  </a:lnTo>
                  <a:lnTo>
                    <a:pt x="41924" y="41467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024289" y="2194568"/>
              <a:ext cx="42545" cy="41910"/>
            </a:xfrm>
            <a:custGeom>
              <a:avLst/>
              <a:gdLst/>
              <a:ahLst/>
              <a:cxnLst/>
              <a:rect l="l" t="t" r="r" b="b"/>
              <a:pathLst>
                <a:path w="42545" h="41910">
                  <a:moveTo>
                    <a:pt x="0" y="22497"/>
                  </a:moveTo>
                  <a:lnTo>
                    <a:pt x="41924" y="41467"/>
                  </a:lnTo>
                  <a:lnTo>
                    <a:pt x="21999" y="0"/>
                  </a:lnTo>
                  <a:lnTo>
                    <a:pt x="0" y="22497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144516" y="2001380"/>
            <a:ext cx="119062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204470">
              <a:lnSpc>
                <a:spcPct val="100000"/>
              </a:lnSpc>
              <a:spcBef>
                <a:spcPts val="680"/>
              </a:spcBef>
            </a:pPr>
            <a:r>
              <a:rPr sz="1400" spc="-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Constants</a:t>
            </a:r>
            <a:endParaRPr sz="14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341330" y="3342115"/>
            <a:ext cx="166370" cy="552450"/>
            <a:chOff x="3341330" y="2857206"/>
            <a:chExt cx="166370" cy="552450"/>
          </a:xfrm>
        </p:grpSpPr>
        <p:sp>
          <p:nvSpPr>
            <p:cNvPr id="19" name="object 19"/>
            <p:cNvSpPr/>
            <p:nvPr/>
          </p:nvSpPr>
          <p:spPr>
            <a:xfrm>
              <a:off x="3346093" y="2903569"/>
              <a:ext cx="141605" cy="501015"/>
            </a:xfrm>
            <a:custGeom>
              <a:avLst/>
              <a:gdLst/>
              <a:ahLst/>
              <a:cxnLst/>
              <a:rect l="l" t="t" r="r" b="b"/>
              <a:pathLst>
                <a:path w="141604" h="501014">
                  <a:moveTo>
                    <a:pt x="0" y="500898"/>
                  </a:moveTo>
                  <a:lnTo>
                    <a:pt x="141099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472043" y="2861969"/>
              <a:ext cx="30480" cy="46355"/>
            </a:xfrm>
            <a:custGeom>
              <a:avLst/>
              <a:gdLst/>
              <a:ahLst/>
              <a:cxnLst/>
              <a:rect l="l" t="t" r="r" b="b"/>
              <a:pathLst>
                <a:path w="30479" h="46355">
                  <a:moveTo>
                    <a:pt x="30299" y="45874"/>
                  </a:moveTo>
                  <a:lnTo>
                    <a:pt x="0" y="37349"/>
                  </a:lnTo>
                  <a:lnTo>
                    <a:pt x="26874" y="0"/>
                  </a:lnTo>
                  <a:lnTo>
                    <a:pt x="30299" y="45874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472043" y="2861969"/>
              <a:ext cx="30480" cy="46355"/>
            </a:xfrm>
            <a:custGeom>
              <a:avLst/>
              <a:gdLst/>
              <a:ahLst/>
              <a:cxnLst/>
              <a:rect l="l" t="t" r="r" b="b"/>
              <a:pathLst>
                <a:path w="30479" h="46355">
                  <a:moveTo>
                    <a:pt x="30299" y="45874"/>
                  </a:moveTo>
                  <a:lnTo>
                    <a:pt x="26874" y="0"/>
                  </a:lnTo>
                  <a:lnTo>
                    <a:pt x="0" y="37349"/>
                  </a:lnTo>
                  <a:lnTo>
                    <a:pt x="30299" y="45874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751044" y="3889377"/>
            <a:ext cx="119062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74625">
              <a:lnSpc>
                <a:spcPct val="100000"/>
              </a:lnSpc>
              <a:spcBef>
                <a:spcPts val="680"/>
              </a:spcBef>
            </a:pPr>
            <a:r>
              <a:rPr sz="1400" spc="1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Model</a:t>
            </a:r>
            <a:r>
              <a:rPr sz="1400" spc="-1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 </a:t>
            </a:r>
            <a:r>
              <a:rPr sz="1400" spc="-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size</a:t>
            </a:r>
            <a:endParaRPr sz="14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05001" y="3351515"/>
            <a:ext cx="892810" cy="542925"/>
            <a:chOff x="5505001" y="2866606"/>
            <a:chExt cx="892810" cy="542925"/>
          </a:xfrm>
        </p:grpSpPr>
        <p:sp>
          <p:nvSpPr>
            <p:cNvPr id="24" name="object 24"/>
            <p:cNvSpPr/>
            <p:nvPr/>
          </p:nvSpPr>
          <p:spPr>
            <a:xfrm>
              <a:off x="5546763" y="2893694"/>
              <a:ext cx="846455" cy="511175"/>
            </a:xfrm>
            <a:custGeom>
              <a:avLst/>
              <a:gdLst/>
              <a:ahLst/>
              <a:cxnLst/>
              <a:rect l="l" t="t" r="r" b="b"/>
              <a:pathLst>
                <a:path w="846454" h="511175">
                  <a:moveTo>
                    <a:pt x="846273" y="51077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509764" y="2871369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28874" y="35799"/>
                  </a:moveTo>
                  <a:lnTo>
                    <a:pt x="0" y="0"/>
                  </a:lnTo>
                  <a:lnTo>
                    <a:pt x="45124" y="8849"/>
                  </a:lnTo>
                  <a:lnTo>
                    <a:pt x="28874" y="3579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509764" y="2871369"/>
              <a:ext cx="45720" cy="36195"/>
            </a:xfrm>
            <a:custGeom>
              <a:avLst/>
              <a:gdLst/>
              <a:ahLst/>
              <a:cxnLst/>
              <a:rect l="l" t="t" r="r" b="b"/>
              <a:pathLst>
                <a:path w="45720" h="36194">
                  <a:moveTo>
                    <a:pt x="45124" y="8849"/>
                  </a:moveTo>
                  <a:lnTo>
                    <a:pt x="0" y="0"/>
                  </a:lnTo>
                  <a:lnTo>
                    <a:pt x="28874" y="35799"/>
                  </a:lnTo>
                  <a:lnTo>
                    <a:pt x="45124" y="8849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570438" y="3889377"/>
            <a:ext cx="1645285" cy="302647"/>
          </a:xfrm>
          <a:prstGeom prst="rect">
            <a:avLst/>
          </a:prstGeom>
          <a:ln w="9524">
            <a:solidFill>
              <a:srgbClr val="1F2628"/>
            </a:solidFill>
          </a:ln>
        </p:spPr>
        <p:txBody>
          <a:bodyPr vert="horz" wrap="square" lIns="0" tIns="8636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680"/>
              </a:spcBef>
            </a:pPr>
            <a:r>
              <a:rPr sz="1400" spc="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Number </a:t>
            </a:r>
            <a:r>
              <a:rPr sz="1400" spc="2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of</a:t>
            </a:r>
            <a:r>
              <a:rPr sz="1400" spc="-15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 </a:t>
            </a:r>
            <a:r>
              <a:rPr sz="1400" dirty="0"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steps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8668594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265</a:t>
            </a:r>
            <a:endParaRPr sz="10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  <p:sp>
        <p:nvSpPr>
          <p:cNvPr id="29" name="Google Shape;138;g1501cc781cf_0_0">
            <a:extLst>
              <a:ext uri="{FF2B5EF4-FFF2-40B4-BE49-F238E27FC236}">
                <a16:creationId xmlns:a16="http://schemas.microsoft.com/office/drawing/2014/main" id="{BEEA3F96-084C-DF31-7AD9-3155EA0FEE1C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906079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3561-AB8A-1CC5-880D-57468786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5" dirty="0"/>
              <a:t>Scaling Laws of </a:t>
            </a:r>
            <a:r>
              <a:rPr lang="en-US" spc="-40" dirty="0"/>
              <a:t>Kaplan </a:t>
            </a:r>
            <a:r>
              <a:rPr lang="en-US" spc="20" dirty="0"/>
              <a:t>et. </a:t>
            </a:r>
            <a:r>
              <a:rPr lang="en-US" spc="-55" dirty="0"/>
              <a:t>al.,</a:t>
            </a:r>
            <a:r>
              <a:rPr lang="en-US" spc="200" dirty="0"/>
              <a:t> </a:t>
            </a:r>
            <a:r>
              <a:rPr lang="en-US" spc="120" dirty="0"/>
              <a:t>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43E1-355A-6454-0A9D-28C2CD46B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Predicted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(dotted)</a:t>
            </a:r>
            <a:r>
              <a:rPr lang="en-US" spc="-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accurately matches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empirical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curves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-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(solid).</a:t>
            </a:r>
          </a:p>
          <a:p>
            <a:endParaRPr lang="en-US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spc="-35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Do these generalize to models? </a:t>
            </a:r>
          </a:p>
          <a:p>
            <a:r>
              <a:rPr lang="en-US" sz="1800" spc="-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Fit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constants </a:t>
            </a:r>
            <a:r>
              <a:rPr lang="en-US" sz="1800" spc="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using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small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 </a:t>
            </a:r>
            <a:b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</a:br>
            <a:r>
              <a:rPr lang="en-US" sz="1800" spc="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then </a:t>
            </a:r>
            <a:r>
              <a:rPr lang="en-US" sz="1800" spc="-6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predict</a:t>
            </a:r>
            <a:r>
              <a:rPr lang="en-US" sz="1800" spc="-9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curves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of </a:t>
            </a:r>
            <a:b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</a:b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larger</a:t>
            </a:r>
            <a:r>
              <a:rPr lang="en-US" sz="1800" spc="-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models.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sz="1800" spc="-20" dirty="0">
              <a:solidFill>
                <a:srgbClr val="606060"/>
              </a:solidFill>
              <a:latin typeface="Corbel" panose="020B0503020204020204" pitchFamily="34" charset="0"/>
              <a:cs typeface="FreeSans"/>
            </a:endParaRPr>
          </a:p>
          <a:p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9F02634-7863-F23D-058A-9D256C0A8CF2}"/>
              </a:ext>
            </a:extLst>
          </p:cNvPr>
          <p:cNvSpPr/>
          <p:nvPr/>
        </p:nvSpPr>
        <p:spPr>
          <a:xfrm>
            <a:off x="4130946" y="1977284"/>
            <a:ext cx="4862357" cy="2689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3B511CDB-A967-41B7-60DC-52DB8C7E46EF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67692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E2A1-3F9D-1655-F376-93EA1797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Power law vs exponential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12E12-C7EF-F170-927B-FFDE5D72AE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E7FB4D-7226-5BF4-F83B-CD9BF40782B9}"/>
                  </a:ext>
                </a:extLst>
              </p:cNvPr>
              <p:cNvSpPr txBox="1"/>
              <p:nvPr/>
            </p:nvSpPr>
            <p:spPr>
              <a:xfrm>
                <a:off x="2631351" y="1132623"/>
                <a:ext cx="3768789" cy="742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 law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smtClean="0">
                            <a:latin typeface="Cambria Math" panose="02040503050406030204" pitchFamily="18" charset="0"/>
                          </a:rPr>
                          <m:t>variable</m:t>
                        </m:r>
                      </m:e>
                      <m: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constant</m:t>
                            </m:r>
                          </m:e>
                        </m:d>
                      </m:sup>
                    </m:sSup>
                    <m:r>
                      <a:rPr lang="en-US" sz="2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Exponential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smtClean="0">
                                <a:latin typeface="Cambria Math" panose="02040503050406030204" pitchFamily="18" charset="0"/>
                              </a:rPr>
                              <m:t>constant</m:t>
                            </m:r>
                          </m:e>
                        </m:d>
                      </m:e>
                      <m:sup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variable</m:t>
                        </m:r>
                      </m:sup>
                    </m:sSup>
                  </m:oMath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E7FB4D-7226-5BF4-F83B-CD9BF4078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351" y="1132623"/>
                <a:ext cx="3768789" cy="742576"/>
              </a:xfrm>
              <a:prstGeom prst="rect">
                <a:avLst/>
              </a:prstGeom>
              <a:blipFill>
                <a:blip r:embed="rId3"/>
                <a:stretch>
                  <a:fillRect l="-1678" t="-339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ower-law and exponential distributions: (a): Normal scale, (b):... |  Download Scientific Diagram">
            <a:extLst>
              <a:ext uri="{FF2B5EF4-FFF2-40B4-BE49-F238E27FC236}">
                <a16:creationId xmlns:a16="http://schemas.microsoft.com/office/drawing/2014/main" id="{6B93E11F-3B76-3B2C-FF32-7EF6F0088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07" y="1861412"/>
            <a:ext cx="7007192" cy="30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198A1C05-5F1D-8CCC-6BDE-3CBE0A1D9ACB}"/>
              </a:ext>
            </a:extLst>
          </p:cNvPr>
          <p:cNvSpPr/>
          <p:nvPr/>
        </p:nvSpPr>
        <p:spPr>
          <a:xfrm>
            <a:off x="346509" y="1199786"/>
            <a:ext cx="2248609" cy="698488"/>
          </a:xfrm>
          <a:prstGeom prst="wedgeRoundRectCallout">
            <a:avLst>
              <a:gd name="adj1" fmla="val -8465"/>
              <a:gd name="adj2" fmla="val 734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Exponential goes to zero at a faster rate. 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55001D6-FEAF-4937-3D64-651371B56AF6}"/>
              </a:ext>
            </a:extLst>
          </p:cNvPr>
          <p:cNvSpPr/>
          <p:nvPr/>
        </p:nvSpPr>
        <p:spPr>
          <a:xfrm>
            <a:off x="6246797" y="964661"/>
            <a:ext cx="2897204" cy="972569"/>
          </a:xfrm>
          <a:prstGeom prst="wedgeRoundRectCallout">
            <a:avLst>
              <a:gd name="adj1" fmla="val 13680"/>
              <a:gd name="adj2" fmla="val 6674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Power law trend looks linear, when the variable is shown in logarithmic scale.  </a:t>
            </a:r>
          </a:p>
        </p:txBody>
      </p:sp>
    </p:spTree>
    <p:extLst>
      <p:ext uri="{BB962C8B-B14F-4D97-AF65-F5344CB8AC3E}">
        <p14:creationId xmlns:p14="http://schemas.microsoft.com/office/powerpoint/2010/main" val="935947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23561-AB8A-1CC5-880D-57468786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5" dirty="0"/>
              <a:t>Scaling Laws of </a:t>
            </a:r>
            <a:r>
              <a:rPr lang="en-US" spc="-40" dirty="0"/>
              <a:t>Kaplan </a:t>
            </a:r>
            <a:r>
              <a:rPr lang="en-US" spc="20" dirty="0"/>
              <a:t>et. </a:t>
            </a:r>
            <a:r>
              <a:rPr lang="en-US" spc="-55" dirty="0"/>
              <a:t>al.,</a:t>
            </a:r>
            <a:r>
              <a:rPr lang="en-US" spc="200" dirty="0"/>
              <a:t> </a:t>
            </a:r>
            <a:r>
              <a:rPr lang="en-US" spc="120" dirty="0"/>
              <a:t>2020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943E1-355A-6454-0A9D-28C2CD46BC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4582508" cy="3077573"/>
          </a:xfrm>
        </p:spPr>
        <p:txBody>
          <a:bodyPr/>
          <a:lstStyle/>
          <a:p>
            <a:r>
              <a:rPr lang="en-US" sz="2000" spc="-20" dirty="0">
                <a:latin typeface="Corbel" panose="020B0503020204020204" pitchFamily="34" charset="0"/>
                <a:cs typeface="FreeSans"/>
              </a:rPr>
              <a:t>A</a:t>
            </a:r>
            <a:r>
              <a:rPr lang="en-US" sz="2000" spc="-30" dirty="0">
                <a:latin typeface="Corbel" panose="020B0503020204020204" pitchFamily="34" charset="0"/>
                <a:cs typeface="FreeSans"/>
              </a:rPr>
              <a:t> </a:t>
            </a:r>
            <a:r>
              <a:rPr lang="en-US" sz="2000" spc="10" dirty="0">
                <a:latin typeface="Corbel" panose="020B0503020204020204" pitchFamily="34" charset="0"/>
                <a:cs typeface="FreeSans"/>
              </a:rPr>
              <a:t>power-law function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predicts </a:t>
            </a:r>
            <a:br>
              <a:rPr lang="en-US" sz="2000" spc="15" dirty="0">
                <a:latin typeface="Corbel" panose="020B0503020204020204" pitchFamily="34" charset="0"/>
                <a:cs typeface="FreeSans"/>
              </a:rPr>
            </a:br>
            <a:r>
              <a:rPr lang="en-US" sz="2000" spc="35" dirty="0">
                <a:latin typeface="Corbel" panose="020B0503020204020204" pitchFamily="34" charset="0"/>
                <a:cs typeface="FreeSans"/>
              </a:rPr>
              <a:t>the</a:t>
            </a:r>
            <a:r>
              <a:rPr lang="en-US" sz="2000" spc="50" dirty="0">
                <a:latin typeface="Corbel" panose="020B0503020204020204" pitchFamily="34" charset="0"/>
                <a:cs typeface="FreeSans"/>
              </a:rPr>
              <a:t>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“compute </a:t>
            </a:r>
            <a:r>
              <a:rPr lang="en-US" sz="2000" spc="45" dirty="0">
                <a:latin typeface="Corbel" panose="020B0503020204020204" pitchFamily="34" charset="0"/>
                <a:cs typeface="FreeSans"/>
              </a:rPr>
              <a:t>eﬃcient”</a:t>
            </a:r>
            <a:r>
              <a:rPr lang="en-US" sz="2000" spc="10" dirty="0">
                <a:latin typeface="Corbel" panose="020B0503020204020204" pitchFamily="34" charset="0"/>
                <a:cs typeface="FreeSans"/>
              </a:rPr>
              <a:t>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frontier:</a:t>
            </a:r>
            <a:r>
              <a:rPr lang="en-US" sz="2000" spc="10" dirty="0">
                <a:latin typeface="Corbel" panose="020B0503020204020204" pitchFamily="34" charset="0"/>
                <a:cs typeface="FreeSans"/>
              </a:rPr>
              <a:t> </a:t>
            </a:r>
          </a:p>
          <a:p>
            <a:pPr marL="114300" indent="0" algn="ctr">
              <a:buNone/>
            </a:pPr>
            <a:endParaRPr lang="en-US" sz="2000" spc="-20" dirty="0">
              <a:latin typeface="Corbel" panose="020B0503020204020204" pitchFamily="34" charset="0"/>
              <a:cs typeface="FreeSans"/>
            </a:endParaRPr>
          </a:p>
          <a:p>
            <a:pPr marL="114300" indent="0" algn="ctr">
              <a:buNone/>
            </a:pPr>
            <a:endParaRPr lang="en-US" sz="1800" spc="-20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buNone/>
            </a:pPr>
            <a:endParaRPr lang="en-US" sz="2000" dirty="0">
              <a:latin typeface="Corbel" panose="020B0503020204020204" pitchFamily="34" charset="0"/>
              <a:cs typeface="FreeSans"/>
            </a:endParaRPr>
          </a:p>
          <a:p>
            <a:r>
              <a:rPr lang="en-US" sz="2000" spc="-15" dirty="0">
                <a:latin typeface="Corbel" panose="020B0503020204020204" pitchFamily="34" charset="0"/>
                <a:cs typeface="FreeSans"/>
              </a:rPr>
              <a:t>Using this (and some other analysis not shown here) we can </a:t>
            </a:r>
            <a:r>
              <a:rPr lang="en-US" sz="2000" b="1" spc="45" dirty="0">
                <a:latin typeface="Corbel" panose="020B0503020204020204" pitchFamily="34" charset="0"/>
                <a:cs typeface="FreeSans"/>
              </a:rPr>
              <a:t>analytically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predict </a:t>
            </a:r>
            <a:r>
              <a:rPr lang="en-US" sz="2000" spc="35" dirty="0">
                <a:latin typeface="Corbel" panose="020B0503020204020204" pitchFamily="34" charset="0"/>
                <a:cs typeface="FreeSans"/>
              </a:rPr>
              <a:t>the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optimal </a:t>
            </a:r>
            <a:r>
              <a:rPr lang="en-US" sz="2000" spc="30" dirty="0">
                <a:latin typeface="Corbel" panose="020B0503020204020204" pitchFamily="34" charset="0"/>
                <a:cs typeface="FreeSans"/>
              </a:rPr>
              <a:t>model and data size</a:t>
            </a:r>
            <a:r>
              <a:rPr lang="en-US" sz="2000" spc="10" dirty="0">
                <a:latin typeface="Corbel" panose="020B0503020204020204" pitchFamily="34" charset="0"/>
                <a:cs typeface="FreeSans"/>
              </a:rPr>
              <a:t>, </a:t>
            </a:r>
            <a:r>
              <a:rPr lang="en-US" sz="2000" spc="20" dirty="0">
                <a:latin typeface="Corbel" panose="020B0503020204020204" pitchFamily="34" charset="0"/>
                <a:cs typeface="FreeSans"/>
              </a:rPr>
              <a:t>for</a:t>
            </a:r>
            <a:r>
              <a:rPr lang="en-US" sz="2000" spc="-85" dirty="0">
                <a:latin typeface="Corbel" panose="020B0503020204020204" pitchFamily="34" charset="0"/>
                <a:cs typeface="FreeSans"/>
              </a:rPr>
              <a:t> </a:t>
            </a:r>
            <a:r>
              <a:rPr lang="en-US" sz="2000" spc="-30" dirty="0">
                <a:latin typeface="Corbel" panose="020B0503020204020204" pitchFamily="34" charset="0"/>
                <a:cs typeface="FreeSans"/>
              </a:rPr>
              <a:t>a </a:t>
            </a:r>
            <a:r>
              <a:rPr lang="en-US" sz="2000" spc="20" dirty="0">
                <a:latin typeface="Corbel" panose="020B0503020204020204" pitchFamily="34" charset="0"/>
                <a:cs typeface="FreeSans"/>
              </a:rPr>
              <a:t>given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amount </a:t>
            </a:r>
            <a:r>
              <a:rPr lang="en-US" sz="2000" spc="35" dirty="0">
                <a:latin typeface="Corbel" panose="020B0503020204020204" pitchFamily="34" charset="0"/>
                <a:cs typeface="FreeSans"/>
              </a:rPr>
              <a:t>of</a:t>
            </a:r>
            <a:r>
              <a:rPr lang="en-US" sz="2000" spc="20" dirty="0">
                <a:latin typeface="Corbel" panose="020B0503020204020204" pitchFamily="34" charset="0"/>
                <a:cs typeface="FreeSans"/>
              </a:rPr>
              <a:t> </a:t>
            </a:r>
            <a:r>
              <a:rPr lang="en-US" sz="2000" spc="15" dirty="0">
                <a:latin typeface="Corbel" panose="020B0503020204020204" pitchFamily="34" charset="0"/>
                <a:cs typeface="FreeSans"/>
              </a:rPr>
              <a:t>compute.</a:t>
            </a:r>
            <a:endParaRPr lang="en-US" sz="2000" dirty="0">
              <a:latin typeface="Corbel" panose="020B0503020204020204" pitchFamily="34" charset="0"/>
              <a:cs typeface="AoyagiKouzanFontT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BF023D8-4CB8-481D-66EF-A1D9D9DD3D3D}"/>
              </a:ext>
            </a:extLst>
          </p:cNvPr>
          <p:cNvSpPr txBox="1"/>
          <p:nvPr/>
        </p:nvSpPr>
        <p:spPr>
          <a:xfrm>
            <a:off x="5606838" y="4637319"/>
            <a:ext cx="19589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Photo</a:t>
            </a:r>
            <a:r>
              <a:rPr sz="900" spc="-70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5" dirty="0">
                <a:latin typeface="Lato"/>
                <a:ea typeface="Tahoma" panose="020B0604030504040204" pitchFamily="34" charset="0"/>
                <a:cs typeface="Lato"/>
              </a:rPr>
              <a:t>credit: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GPT3,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Brown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et.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spc="-5" dirty="0">
                <a:latin typeface="Lato"/>
                <a:ea typeface="Tahoma" panose="020B0604030504040204" pitchFamily="34" charset="0"/>
                <a:cs typeface="Lato"/>
              </a:rPr>
              <a:t>al.,</a:t>
            </a:r>
            <a:r>
              <a:rPr sz="900" spc="-65" dirty="0">
                <a:latin typeface="Lato"/>
                <a:ea typeface="Tahoma" panose="020B0604030504040204" pitchFamily="34" charset="0"/>
                <a:cs typeface="Lato"/>
              </a:rPr>
              <a:t> </a:t>
            </a:r>
            <a:r>
              <a:rPr sz="900" dirty="0">
                <a:latin typeface="Lato"/>
                <a:ea typeface="Tahoma" panose="020B0604030504040204" pitchFamily="34" charset="0"/>
                <a:cs typeface="Lato"/>
              </a:rPr>
              <a:t>2020</a:t>
            </a: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80032F7D-637F-8915-B2AD-20B2CF255814}"/>
              </a:ext>
            </a:extLst>
          </p:cNvPr>
          <p:cNvGrpSpPr/>
          <p:nvPr/>
        </p:nvGrpSpPr>
        <p:grpSpPr>
          <a:xfrm>
            <a:off x="5116427" y="1364901"/>
            <a:ext cx="3882390" cy="2971800"/>
            <a:chOff x="5116427" y="1364901"/>
            <a:chExt cx="3882390" cy="297180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C2F61A12-38AD-E117-292E-36F2AC0B08A1}"/>
                </a:ext>
              </a:extLst>
            </p:cNvPr>
            <p:cNvSpPr/>
            <p:nvPr/>
          </p:nvSpPr>
          <p:spPr>
            <a:xfrm>
              <a:off x="5116427" y="1364901"/>
              <a:ext cx="3882249" cy="29715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0F07C60-E176-C01E-120B-B24DFCAA819D}"/>
                </a:ext>
              </a:extLst>
            </p:cNvPr>
            <p:cNvSpPr/>
            <p:nvPr/>
          </p:nvSpPr>
          <p:spPr>
            <a:xfrm>
              <a:off x="5464464" y="3038968"/>
              <a:ext cx="1706880" cy="969644"/>
            </a:xfrm>
            <a:custGeom>
              <a:avLst/>
              <a:gdLst/>
              <a:ahLst/>
              <a:cxnLst/>
              <a:rect l="l" t="t" r="r" b="b"/>
              <a:pathLst>
                <a:path w="1706879" h="969645">
                  <a:moveTo>
                    <a:pt x="0" y="617048"/>
                  </a:moveTo>
                  <a:lnTo>
                    <a:pt x="5533" y="589619"/>
                  </a:lnTo>
                  <a:lnTo>
                    <a:pt x="20628" y="567226"/>
                  </a:lnTo>
                  <a:lnTo>
                    <a:pt x="43020" y="552132"/>
                  </a:lnTo>
                  <a:lnTo>
                    <a:pt x="70449" y="546598"/>
                  </a:lnTo>
                  <a:lnTo>
                    <a:pt x="1636246" y="546598"/>
                  </a:lnTo>
                  <a:lnTo>
                    <a:pt x="1675322" y="558421"/>
                  </a:lnTo>
                  <a:lnTo>
                    <a:pt x="1701330" y="590073"/>
                  </a:lnTo>
                  <a:lnTo>
                    <a:pt x="1706696" y="617048"/>
                  </a:lnTo>
                  <a:lnTo>
                    <a:pt x="1706696" y="898823"/>
                  </a:lnTo>
                  <a:lnTo>
                    <a:pt x="1701159" y="926256"/>
                  </a:lnTo>
                  <a:lnTo>
                    <a:pt x="1686059" y="948657"/>
                  </a:lnTo>
                  <a:lnTo>
                    <a:pt x="1663665" y="963760"/>
                  </a:lnTo>
                  <a:lnTo>
                    <a:pt x="1636246" y="969298"/>
                  </a:lnTo>
                  <a:lnTo>
                    <a:pt x="70449" y="969298"/>
                  </a:lnTo>
                  <a:lnTo>
                    <a:pt x="43020" y="963760"/>
                  </a:lnTo>
                  <a:lnTo>
                    <a:pt x="20628" y="948657"/>
                  </a:lnTo>
                  <a:lnTo>
                    <a:pt x="5533" y="926256"/>
                  </a:lnTo>
                  <a:lnTo>
                    <a:pt x="0" y="898823"/>
                  </a:lnTo>
                  <a:lnTo>
                    <a:pt x="0" y="617048"/>
                  </a:lnTo>
                  <a:close/>
                </a:path>
                <a:path w="1706879" h="969645">
                  <a:moveTo>
                    <a:pt x="853348" y="546598"/>
                  </a:moveTo>
                  <a:lnTo>
                    <a:pt x="1636271" y="0"/>
                  </a:lnTo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B2869BAE-EB62-AE18-71C8-93FD65690440}"/>
                </a:ext>
              </a:extLst>
            </p:cNvPr>
            <p:cNvSpPr/>
            <p:nvPr/>
          </p:nvSpPr>
          <p:spPr>
            <a:xfrm>
              <a:off x="7091735" y="301421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7999" y="37649"/>
                  </a:moveTo>
                  <a:lnTo>
                    <a:pt x="0" y="11849"/>
                  </a:lnTo>
                  <a:lnTo>
                    <a:pt x="44449" y="0"/>
                  </a:lnTo>
                  <a:lnTo>
                    <a:pt x="17999" y="37649"/>
                  </a:lnTo>
                  <a:close/>
                </a:path>
              </a:pathLst>
            </a:custGeom>
            <a:solidFill>
              <a:srgbClr val="1F262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62722F3D-EBC9-1FEF-4C2F-0151948A82F0}"/>
                </a:ext>
              </a:extLst>
            </p:cNvPr>
            <p:cNvSpPr/>
            <p:nvPr/>
          </p:nvSpPr>
          <p:spPr>
            <a:xfrm>
              <a:off x="7091735" y="301421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7999" y="37649"/>
                  </a:moveTo>
                  <a:lnTo>
                    <a:pt x="44449" y="0"/>
                  </a:lnTo>
                  <a:lnTo>
                    <a:pt x="0" y="11849"/>
                  </a:lnTo>
                  <a:lnTo>
                    <a:pt x="17999" y="37649"/>
                  </a:lnTo>
                  <a:close/>
                </a:path>
              </a:pathLst>
            </a:custGeom>
            <a:ln w="9524">
              <a:solidFill>
                <a:srgbClr val="1F2628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947D28-6BB5-2446-D2EC-631FD53477CD}"/>
                  </a:ext>
                </a:extLst>
              </p:cNvPr>
              <p:cNvSpPr txBox="1"/>
              <p:nvPr/>
            </p:nvSpPr>
            <p:spPr>
              <a:xfrm>
                <a:off x="1574651" y="2177080"/>
                <a:ext cx="20040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−0.48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D947D28-6BB5-2446-D2EC-631FD5347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651" y="2177080"/>
                <a:ext cx="2004095" cy="584775"/>
              </a:xfrm>
              <a:prstGeom prst="rect">
                <a:avLst/>
              </a:prstGeom>
              <a:blipFill>
                <a:blip r:embed="rId4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50227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4CEA-19F2-5B8E-E296-974A8F53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5" dirty="0"/>
              <a:t>Scaling Laws: Kaplan et al.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D28D65-D197-6BF4-83AE-01EF3A5EC3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Optimal model size and optimal number of tokens, for a given compute budget</a:t>
                </a:r>
              </a:p>
              <a:p>
                <a:endParaRPr lang="en-US" dirty="0"/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lang="en-US" sz="1800" spc="20" dirty="0">
                  <a:solidFill>
                    <a:srgbClr val="606060"/>
                  </a:solidFill>
                  <a:latin typeface="Courier New"/>
                  <a:cs typeface="Courier New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1800" spc="30" baseline="-30092" dirty="0">
                    <a:solidFill>
                      <a:schemeClr val="tx1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spc="20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exponent  </a:t>
                </a:r>
                <a:r>
                  <a:rPr lang="en-US" sz="1800" spc="-155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&gt;&gt;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1800" spc="-359" baseline="-30092" dirty="0">
                    <a:solidFill>
                      <a:schemeClr val="tx1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spc="35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exponent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lang="en-US" sz="1800" spc="35" dirty="0">
                  <a:solidFill>
                    <a:srgbClr val="606060"/>
                  </a:solidFill>
                  <a:latin typeface="Corbel" panose="020B0503020204020204" pitchFamily="34" charset="0"/>
                  <a:cs typeface="FreeSans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lang="en-US" sz="1800" spc="35" dirty="0">
                  <a:solidFill>
                    <a:srgbClr val="606060"/>
                  </a:solidFill>
                  <a:latin typeface="Corbel" panose="020B0503020204020204" pitchFamily="34" charset="0"/>
                  <a:cs typeface="FreeSans"/>
                </a:endParaRPr>
              </a:p>
              <a:p>
                <a:pPr marL="25400" marR="462280">
                  <a:lnSpc>
                    <a:spcPct val="110000"/>
                  </a:lnSpc>
                </a:pPr>
                <a:r>
                  <a:rPr lang="en-US" b="1" dirty="0"/>
                  <a:t>Takeaway:</a:t>
                </a:r>
                <a:r>
                  <a:rPr lang="en-US" dirty="0"/>
                  <a:t> grow the model size faster than growing the number of tokens.</a:t>
                </a:r>
              </a:p>
              <a:p>
                <a:pPr marL="482600" marR="462280" lvl="1">
                  <a:lnSpc>
                    <a:spcPct val="110000"/>
                  </a:lnSpc>
                </a:pPr>
                <a:r>
                  <a:rPr lang="en-US" b="1" dirty="0"/>
                  <a:t>Example: </a:t>
                </a:r>
                <a:r>
                  <a:rPr lang="en-US" dirty="0"/>
                  <a:t>Given 10x compute, increase N by 5.5x, and D by 1.8x</a:t>
                </a:r>
              </a:p>
              <a:p>
                <a:pPr marL="25400">
                  <a:lnSpc>
                    <a:spcPct val="110000"/>
                  </a:lnSpc>
                  <a:spcBef>
                    <a:spcPts val="1525"/>
                  </a:spcBef>
                </a:pPr>
                <a:r>
                  <a:rPr lang="en-US" dirty="0"/>
                  <a:t>GPT3 (and many other followed this recipe) training a 175B model on 300B tokens</a:t>
                </a:r>
              </a:p>
              <a:p>
                <a:pPr marL="1143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D28D65-D197-6BF4-83AE-01EF3A5EC3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0446A3A6-6913-97D0-AFEA-406253F8588B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1CD56-800A-8F0C-2FC3-5AE927B160DC}"/>
              </a:ext>
            </a:extLst>
          </p:cNvPr>
          <p:cNvSpPr txBox="1"/>
          <p:nvPr/>
        </p:nvSpPr>
        <p:spPr>
          <a:xfrm>
            <a:off x="6016322" y="255205"/>
            <a:ext cx="3127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N: number of model parameters </a:t>
            </a:r>
          </a:p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C: compute </a:t>
            </a:r>
          </a:p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D: dataset size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E3C302-352B-2999-4914-2BEF8B828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435728"/>
              </p:ext>
            </p:extLst>
          </p:nvPr>
        </p:nvGraphicFramePr>
        <p:xfrm>
          <a:off x="917866" y="1762125"/>
          <a:ext cx="7238998" cy="4571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1283247256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80514868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5429281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189413396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12380351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381563346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2402469707"/>
                    </a:ext>
                  </a:extLst>
                </a:gridCol>
              </a:tblGrid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spc="-3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Kaplan </a:t>
                      </a:r>
                      <a:r>
                        <a:rPr lang="en-US" sz="1800" b="0" i="0" spc="1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lang="en-US" sz="1800" b="0" i="0" spc="4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lang="en-US" sz="1800" b="0" i="0" spc="-3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al. 2020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17005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BEB82D-525C-CB4B-A5E6-DEB4CC1DB974}"/>
                  </a:ext>
                </a:extLst>
              </p:cNvPr>
              <p:cNvSpPr txBox="1"/>
              <p:nvPr/>
            </p:nvSpPr>
            <p:spPr>
              <a:xfrm>
                <a:off x="3595366" y="1786466"/>
                <a:ext cx="1841469" cy="399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0.73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BEB82D-525C-CB4B-A5E6-DEB4CC1DB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66" y="1786466"/>
                <a:ext cx="1841469" cy="399533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3B9119-14C4-3A75-A7B8-6435634D8332}"/>
                  </a:ext>
                </a:extLst>
              </p:cNvPr>
              <p:cNvSpPr txBox="1"/>
              <p:nvPr/>
            </p:nvSpPr>
            <p:spPr>
              <a:xfrm>
                <a:off x="5961175" y="1786740"/>
                <a:ext cx="1841469" cy="399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0.27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3B9119-14C4-3A75-A7B8-6435634D8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175" y="1786740"/>
                <a:ext cx="1841469" cy="399533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5109502-65B7-531B-A22F-D6F0F0DEC941}"/>
              </a:ext>
            </a:extLst>
          </p:cNvPr>
          <p:cNvSpPr/>
          <p:nvPr/>
        </p:nvSpPr>
        <p:spPr>
          <a:xfrm>
            <a:off x="5213554" y="3604436"/>
            <a:ext cx="435935" cy="255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[MASK]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C53686-3B45-163D-F163-A3DB4223DE7C}"/>
              </a:ext>
            </a:extLst>
          </p:cNvPr>
          <p:cNvSpPr/>
          <p:nvPr/>
        </p:nvSpPr>
        <p:spPr>
          <a:xfrm>
            <a:off x="6526636" y="3593803"/>
            <a:ext cx="435935" cy="255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[MASK]</a:t>
            </a:r>
          </a:p>
        </p:txBody>
      </p:sp>
    </p:spTree>
    <p:extLst>
      <p:ext uri="{BB962C8B-B14F-4D97-AF65-F5344CB8AC3E}">
        <p14:creationId xmlns:p14="http://schemas.microsoft.com/office/powerpoint/2010/main" val="20500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CC8C-FEB0-871B-B6C3-79409486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Scaling Laws (Kaplan et al.)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13F8B-09E9-F0DB-3CA2-1EAA0C6CC3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It appears that there are Precise scaling laws predicting the performance of AI models based on </a:t>
            </a:r>
          </a:p>
          <a:p>
            <a:pPr lvl="1"/>
            <a:r>
              <a:rPr lang="en-US" dirty="0"/>
              <a:t>Model size: Number of params </a:t>
            </a:r>
          </a:p>
          <a:p>
            <a:pPr lvl="1"/>
            <a:r>
              <a:rPr lang="en-US" dirty="0"/>
              <a:t>Dataset size </a:t>
            </a:r>
          </a:p>
          <a:p>
            <a:pPr lvl="1"/>
            <a:r>
              <a:rPr lang="en-US" dirty="0"/>
              <a:t>Total compute used for training</a:t>
            </a:r>
          </a:p>
          <a:p>
            <a:r>
              <a:rPr lang="en-US" dirty="0"/>
              <a:t>Scaling Laws: scale model size at a faster rate. </a:t>
            </a:r>
          </a:p>
          <a:p>
            <a:r>
              <a:rPr lang="en-US" dirty="0"/>
              <a:t>Given a 10x increase in compute budget, </a:t>
            </a:r>
          </a:p>
          <a:p>
            <a:pPr lvl="1"/>
            <a:r>
              <a:rPr lang="en-US" dirty="0"/>
              <a:t>increase the size of the model by 5.5x, </a:t>
            </a:r>
            <a:br>
              <a:rPr lang="en-US" dirty="0"/>
            </a:br>
            <a:r>
              <a:rPr lang="en-US" dirty="0"/>
              <a:t>and training data size by 1.8x.</a:t>
            </a:r>
          </a:p>
          <a:p>
            <a:endParaRPr lang="en-US" dirty="0"/>
          </a:p>
        </p:txBody>
      </p:sp>
      <p:pic>
        <p:nvPicPr>
          <p:cNvPr id="4" name="Picture 3" descr="A diagram of steps and model size&#10;&#10;Description automatically generated">
            <a:extLst>
              <a:ext uri="{FF2B5EF4-FFF2-40B4-BE49-F238E27FC236}">
                <a16:creationId xmlns:a16="http://schemas.microsoft.com/office/drawing/2014/main" id="{F2F4C750-27D2-06FE-DF29-E6F149441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98" y="3014499"/>
            <a:ext cx="4220736" cy="19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6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B4FDE-647A-11E0-407D-F24D78E6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107119"/>
            <a:ext cx="8761227" cy="857542"/>
          </a:xfrm>
        </p:spPr>
        <p:txBody>
          <a:bodyPr/>
          <a:lstStyle/>
          <a:p>
            <a:r>
              <a:rPr lang="en-US" dirty="0"/>
              <a:t>Implications of Scaling Laws (Kaplan et al.)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7DFC9-4CC2-6654-808A-6B68691924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Subsequent papers tried to engineer larger and larger models</a:t>
            </a:r>
          </a:p>
          <a:p>
            <a:endParaRPr lang="en-US" dirty="0"/>
          </a:p>
        </p:txBody>
      </p:sp>
      <p:pic>
        <p:nvPicPr>
          <p:cNvPr id="5" name="Picture 4" descr="A white paper with black text and numbers&#10;&#10;Description automatically generated">
            <a:extLst>
              <a:ext uri="{FF2B5EF4-FFF2-40B4-BE49-F238E27FC236}">
                <a16:creationId xmlns:a16="http://schemas.microsoft.com/office/drawing/2014/main" id="{277492A9-18D6-0B60-4509-8BE395EA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97" y="1853207"/>
            <a:ext cx="7772400" cy="21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346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1272C-DD70-A1C6-8AEF-CEC0D114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012A7-D7FD-EB82-E727-D44FAAD5CC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 2022 a Hoffmann et al. from DeepMind showed a different set of scaling laws.</a:t>
            </a:r>
          </a:p>
        </p:txBody>
      </p:sp>
    </p:spTree>
    <p:extLst>
      <p:ext uri="{BB962C8B-B14F-4D97-AF65-F5344CB8AC3E}">
        <p14:creationId xmlns:p14="http://schemas.microsoft.com/office/powerpoint/2010/main" val="1062565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1272C-DD70-A1C6-8AEF-CEC0D114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5" dirty="0"/>
              <a:t>Scaling Laws: Hoﬀmann et al.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012A7-D7FD-EB82-E727-D44FAAD5CC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with colored dots and stars&#10;&#10;Description automatically generated">
            <a:extLst>
              <a:ext uri="{FF2B5EF4-FFF2-40B4-BE49-F238E27FC236}">
                <a16:creationId xmlns:a16="http://schemas.microsoft.com/office/drawing/2014/main" id="{84E8548E-7B9E-C608-5CDC-F0EAD3122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885" y="1284324"/>
            <a:ext cx="3574667" cy="3263561"/>
          </a:xfrm>
          <a:prstGeom prst="rect">
            <a:avLst/>
          </a:prstGeom>
        </p:spPr>
      </p:pic>
      <p:pic>
        <p:nvPicPr>
          <p:cNvPr id="6" name="Picture 5" descr="A screen shot of a chart&#10;&#10;Description automatically generated">
            <a:extLst>
              <a:ext uri="{FF2B5EF4-FFF2-40B4-BE49-F238E27FC236}">
                <a16:creationId xmlns:a16="http://schemas.microsoft.com/office/drawing/2014/main" id="{56FD6C14-B06C-39B5-8D6C-FB4066E3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493" y="1711842"/>
            <a:ext cx="2606447" cy="2040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933A1B-9132-64E5-0A8E-32B92E246FDD}"/>
              </a:ext>
            </a:extLst>
          </p:cNvPr>
          <p:cNvSpPr txBox="1"/>
          <p:nvPr/>
        </p:nvSpPr>
        <p:spPr>
          <a:xfrm>
            <a:off x="1610458" y="4654211"/>
            <a:ext cx="5923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Training Compute-Optimal Large Language Models (2022)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arxiv.org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/pdf/2203.15556.pdf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C0E2D2-BBEC-B326-F01F-616B0A48008D}"/>
              </a:ext>
            </a:extLst>
          </p:cNvPr>
          <p:cNvCxnSpPr>
            <a:cxnSpLocks/>
          </p:cNvCxnSpPr>
          <p:nvPr/>
        </p:nvCxnSpPr>
        <p:spPr>
          <a:xfrm flipV="1">
            <a:off x="4965405" y="2030819"/>
            <a:ext cx="0" cy="2137144"/>
          </a:xfrm>
          <a:prstGeom prst="line">
            <a:avLst/>
          </a:prstGeom>
          <a:ln w="28575">
            <a:solidFill>
              <a:srgbClr val="FF81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65AC6E-60F9-9D09-A535-9CA58E4757C9}"/>
              </a:ext>
            </a:extLst>
          </p:cNvPr>
          <p:cNvCxnSpPr>
            <a:cxnSpLocks/>
          </p:cNvCxnSpPr>
          <p:nvPr/>
        </p:nvCxnSpPr>
        <p:spPr>
          <a:xfrm>
            <a:off x="2806996" y="2002465"/>
            <a:ext cx="2158409" cy="0"/>
          </a:xfrm>
          <a:prstGeom prst="line">
            <a:avLst/>
          </a:prstGeom>
          <a:ln w="28575">
            <a:solidFill>
              <a:srgbClr val="FF81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D5DA52-45ED-5FAB-A056-DC083DD6F6D0}"/>
              </a:ext>
            </a:extLst>
          </p:cNvPr>
          <p:cNvCxnSpPr>
            <a:cxnSpLocks/>
          </p:cNvCxnSpPr>
          <p:nvPr/>
        </p:nvCxnSpPr>
        <p:spPr>
          <a:xfrm>
            <a:off x="2810538" y="2388783"/>
            <a:ext cx="2158409" cy="0"/>
          </a:xfrm>
          <a:prstGeom prst="line">
            <a:avLst/>
          </a:prstGeom>
          <a:ln w="28575">
            <a:solidFill>
              <a:srgbClr val="FF81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5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603D-E9C2-6BCD-2509-7B04003C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25" dirty="0"/>
              <a:t>Scaling </a:t>
            </a:r>
            <a:r>
              <a:rPr lang="en-US" sz="2800" spc="-90" dirty="0"/>
              <a:t>- </a:t>
            </a:r>
            <a:r>
              <a:rPr lang="en-US" sz="2800" spc="-40" dirty="0"/>
              <a:t>Kaplan </a:t>
            </a:r>
            <a:r>
              <a:rPr lang="en-US" sz="2800" spc="20" dirty="0"/>
              <a:t>et </a:t>
            </a:r>
            <a:r>
              <a:rPr lang="en-US" sz="2800" spc="-50" dirty="0"/>
              <a:t>al. vs. </a:t>
            </a:r>
            <a:r>
              <a:rPr lang="en-US" sz="2800" spc="40" dirty="0"/>
              <a:t>Hoﬀmann </a:t>
            </a:r>
            <a:r>
              <a:rPr lang="en-US" sz="2800" spc="20" dirty="0"/>
              <a:t>et </a:t>
            </a:r>
            <a:r>
              <a:rPr lang="en-US" sz="2800" spc="-50" dirty="0"/>
              <a:t>al.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C839-4662-BC86-A764-4CD69552B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4803626" cy="307757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b="1" dirty="0"/>
              <a:t>Experimental setup: </a:t>
            </a:r>
          </a:p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They chose different compute budgets.</a:t>
            </a:r>
          </a:p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For each compute budget, train different sized models (varying data or model size) </a:t>
            </a:r>
          </a:p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They find a clear valley like shape </a:t>
            </a:r>
          </a:p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dirty="0"/>
              <a:t>For each compute budget there is an optimal model to train</a:t>
            </a:r>
          </a:p>
          <a:p>
            <a:pPr marL="63500">
              <a:lnSpc>
                <a:spcPct val="100000"/>
              </a:lnSpc>
              <a:spcBef>
                <a:spcPts val="100"/>
              </a:spcBef>
            </a:pPr>
            <a:endParaRPr lang="en-US" sz="1800" dirty="0"/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DA21514-0220-D61B-26E8-9C13A86D45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7545" y="1153676"/>
            <a:ext cx="3689464" cy="3231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CDD9AE-ABDD-8B96-97BB-14D8332DDCA1}"/>
              </a:ext>
            </a:extLst>
          </p:cNvPr>
          <p:cNvSpPr txBox="1"/>
          <p:nvPr/>
        </p:nvSpPr>
        <p:spPr>
          <a:xfrm>
            <a:off x="1610458" y="4654211"/>
            <a:ext cx="5923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Training Compute-Optimal Large Language Models (2022)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arxiv.org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/pdf/2203.15556.pdf</a:t>
            </a:r>
          </a:p>
        </p:txBody>
      </p:sp>
    </p:spTree>
    <p:extLst>
      <p:ext uri="{BB962C8B-B14F-4D97-AF65-F5344CB8AC3E}">
        <p14:creationId xmlns:p14="http://schemas.microsoft.com/office/powerpoint/2010/main" val="264350390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F19A-1E30-9D99-27F4-5357857C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“More is Different”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30C68-8844-3096-C412-CA74B6CD10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719848" cy="3077573"/>
          </a:xfrm>
        </p:spPr>
        <p:txBody>
          <a:bodyPr/>
          <a:lstStyle/>
          <a:p>
            <a:r>
              <a:rPr lang="en-US" sz="1400" dirty="0"/>
              <a:t>The idea that complex physical systems can behave in ways that can't be understood by the laws that govern their microscopic parts.</a:t>
            </a:r>
          </a:p>
          <a:p>
            <a:r>
              <a:rPr lang="en-US" sz="1400" dirty="0"/>
              <a:t>Anderson also gives an example of "More is Different" at the molecular level. </a:t>
            </a:r>
          </a:p>
          <a:p>
            <a:pPr lvl="1"/>
            <a:r>
              <a:rPr lang="en-US" sz="1400" dirty="0"/>
              <a:t>He describes a peculiar broken symmetry that appears in larger-scale molecules, which seems to go against a law defined at the smaller scale. </a:t>
            </a:r>
          </a:p>
          <a:p>
            <a:pPr lvl="1"/>
            <a:r>
              <a:rPr lang="en-US" sz="1400" dirty="0"/>
              <a:t>This broken symmetry is a new effect that appears when the scale changes.</a:t>
            </a:r>
          </a:p>
          <a:p>
            <a:r>
              <a:rPr lang="en-US" sz="1400" dirty="0"/>
              <a:t>Anderson argues that new properties appear at each level of complexity. </a:t>
            </a:r>
          </a:p>
          <a:p>
            <a:pPr lvl="1"/>
            <a:r>
              <a:rPr lang="en-US" sz="1400" dirty="0"/>
              <a:t>For example, although chemistry is subject to the laws of physics, we can't infer chemistry from our knowledge of physics. </a:t>
            </a:r>
          </a:p>
          <a:p>
            <a:endParaRPr lang="en-US" sz="1400" dirty="0"/>
          </a:p>
        </p:txBody>
      </p:sp>
      <p:pic>
        <p:nvPicPr>
          <p:cNvPr id="1026" name="Picture 2" descr="More is different&quot; - Or why the approach to air transportation should  evolve - Datascience.aero">
            <a:extLst>
              <a:ext uri="{FF2B5EF4-FFF2-40B4-BE49-F238E27FC236}">
                <a16:creationId xmlns:a16="http://schemas.microsoft.com/office/drawing/2014/main" id="{0B29DC51-6217-EE3D-0428-D45C489F1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767" y="500493"/>
            <a:ext cx="3610429" cy="242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ilip W. Anderson, Nobel Laureate in Physics, Is Dead at 96 - The New York  Times">
            <a:extLst>
              <a:ext uri="{FF2B5EF4-FFF2-40B4-BE49-F238E27FC236}">
                <a16:creationId xmlns:a16="http://schemas.microsoft.com/office/drawing/2014/main" id="{F703CD29-8A97-B5F7-DF16-6F2FFF42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17" y="3098743"/>
            <a:ext cx="1647915" cy="16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162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603D-E9C2-6BCD-2509-7B04003C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spc="-25" dirty="0"/>
              <a:t>Scaling </a:t>
            </a:r>
            <a:r>
              <a:rPr lang="en-US" sz="2800" spc="-90" dirty="0"/>
              <a:t>- </a:t>
            </a:r>
            <a:r>
              <a:rPr lang="en-US" sz="2800" spc="-40" dirty="0"/>
              <a:t>Kaplan </a:t>
            </a:r>
            <a:r>
              <a:rPr lang="en-US" sz="2800" spc="20" dirty="0"/>
              <a:t>et </a:t>
            </a:r>
            <a:r>
              <a:rPr lang="en-US" sz="2800" spc="-50" dirty="0"/>
              <a:t>al. vs. </a:t>
            </a:r>
            <a:r>
              <a:rPr lang="en-US" sz="2800" spc="40" dirty="0"/>
              <a:t>Hoﬀmann </a:t>
            </a:r>
            <a:r>
              <a:rPr lang="en-US" sz="2800" spc="20" dirty="0"/>
              <a:t>et </a:t>
            </a:r>
            <a:r>
              <a:rPr lang="en-US" sz="2800" spc="-50" dirty="0"/>
              <a:t>al.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FC839-4662-BC86-A764-4CD69552B2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main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diﬀerence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is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learning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rate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schedule!!! </a:t>
            </a:r>
            <a:endParaRPr lang="en-US" sz="1800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lnSpc>
                <a:spcPct val="100000"/>
              </a:lnSpc>
              <a:spcBef>
                <a:spcPts val="20"/>
              </a:spcBef>
              <a:buNone/>
            </a:pPr>
            <a:endParaRPr lang="en-US" sz="1850" dirty="0">
              <a:latin typeface="Corbel" panose="020B0503020204020204" pitchFamily="34" charset="0"/>
              <a:cs typeface="FreeSans"/>
            </a:endParaRPr>
          </a:p>
          <a:p>
            <a:pPr marL="63500" marR="209550">
              <a:lnSpc>
                <a:spcPct val="114999"/>
              </a:lnSpc>
            </a:pPr>
            <a:r>
              <a:rPr lang="en-US" sz="1800" spc="-3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Kaplan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et.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al.: </a:t>
            </a:r>
            <a:r>
              <a:rPr lang="en-US" sz="180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all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experiments </a:t>
            </a:r>
            <a:r>
              <a:rPr lang="en-US" sz="1800" spc="-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same </a:t>
            </a:r>
            <a:r>
              <a:rPr lang="en-US" sz="1800" spc="-1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LR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</a:t>
            </a:r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63500" marR="209550">
              <a:lnSpc>
                <a:spcPct val="114999"/>
              </a:lnSpc>
            </a:pPr>
            <a:r>
              <a:rPr lang="en-US" sz="1800" spc="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Hoﬀmann </a:t>
            </a:r>
            <a:r>
              <a:rPr lang="en-US" sz="1800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et. </a:t>
            </a:r>
            <a:r>
              <a:rPr lang="en-US" sz="1800" spc="-2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al. </a:t>
            </a:r>
            <a:r>
              <a:rPr lang="en-US" sz="1800" spc="2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experiment while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changing </a:t>
            </a:r>
            <a:r>
              <a:rPr lang="en-US" sz="1800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diﬀerent</a:t>
            </a:r>
            <a:r>
              <a:rPr lang="en-US" sz="1800" spc="-3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 </a:t>
            </a:r>
            <a:r>
              <a:rPr lang="en-US" sz="1800" spc="-1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LR  </a:t>
            </a:r>
            <a:r>
              <a:rPr lang="en-US" sz="1800" spc="1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schedule </a:t>
            </a:r>
          </a:p>
          <a:p>
            <a:pPr marL="520700" marR="209550" lvl="1">
              <a:lnSpc>
                <a:spcPct val="114999"/>
              </a:lnSpc>
            </a:pP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Their LR reaches </a:t>
            </a:r>
            <a:r>
              <a:rPr lang="en-US" spc="-5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zero </a:t>
            </a:r>
            <a:r>
              <a:rPr lang="en-US" spc="-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at </a:t>
            </a:r>
            <a:r>
              <a:rPr lang="en-US" spc="35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the end of</a:t>
            </a:r>
            <a:r>
              <a:rPr lang="en-US" spc="4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 the </a:t>
            </a:r>
            <a:r>
              <a:rPr lang="en-US" spc="10" dirty="0">
                <a:solidFill>
                  <a:srgbClr val="606060"/>
                </a:solidFill>
                <a:latin typeface="Corbel" panose="020B0503020204020204" pitchFamily="34" charset="0"/>
                <a:cs typeface="FreeSans"/>
              </a:rPr>
              <a:t>training</a:t>
            </a:r>
            <a:endParaRPr lang="en-US" dirty="0">
              <a:latin typeface="Corbel" panose="020B0503020204020204" pitchFamily="34" charset="0"/>
              <a:cs typeface="FreeSans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BEB0E802-8D11-22F8-EB5B-8F580B4ACDC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2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DA21514-0220-D61B-26E8-9C13A86D45C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99194" y="1217473"/>
            <a:ext cx="2780977" cy="2435419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2AB9624B-C8C6-2B44-7555-1B175F864BFC}"/>
              </a:ext>
            </a:extLst>
          </p:cNvPr>
          <p:cNvSpPr txBox="1"/>
          <p:nvPr/>
        </p:nvSpPr>
        <p:spPr>
          <a:xfrm>
            <a:off x="6806398" y="4907291"/>
            <a:ext cx="1766570" cy="1192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700" dirty="0">
                <a:latin typeface="Tahoma"/>
                <a:ea typeface="Tahoma" panose="020B0604030504040204" pitchFamily="34" charset="0"/>
                <a:cs typeface="Tahoma"/>
              </a:rPr>
              <a:t>From </a:t>
            </a:r>
            <a:r>
              <a:rPr sz="700" spc="-90" dirty="0">
                <a:latin typeface="Tahoma"/>
                <a:ea typeface="Tahoma" panose="020B0604030504040204" pitchFamily="34" charset="0"/>
                <a:cs typeface="Tahoma"/>
              </a:rPr>
              <a:t> </a:t>
            </a:r>
            <a:r>
              <a:rPr sz="700" u="sng" spc="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Hoffman</a:t>
            </a:r>
            <a:r>
              <a:rPr sz="700" u="sng" spc="-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n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 </a:t>
            </a:r>
            <a:r>
              <a:rPr sz="700" u="sng" spc="-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e</a:t>
            </a:r>
            <a:r>
              <a:rPr sz="700" u="sng" spc="2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t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 </a:t>
            </a:r>
            <a:r>
              <a:rPr sz="700" u="sng" spc="-2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al.</a:t>
            </a:r>
            <a:r>
              <a:rPr sz="700" u="sng" spc="-6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,</a:t>
            </a:r>
            <a:r>
              <a:rPr sz="700" u="sng" spc="-85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 </a:t>
            </a:r>
            <a:r>
              <a:rPr sz="700" u="sng" spc="20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Tahoma"/>
                <a:ea typeface="Tahoma" panose="020B0604030504040204" pitchFamily="34" charset="0"/>
                <a:cs typeface="Tahoma"/>
                <a:hlinkClick r:id="rId4"/>
              </a:rPr>
              <a:t>2022</a:t>
            </a:r>
            <a:endParaRPr sz="700" dirty="0">
              <a:latin typeface="Tahoma"/>
              <a:ea typeface="Tahoma" panose="020B0604030504040204" pitchFamily="34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3107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4CEA-19F2-5B8E-E296-974A8F532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25" dirty="0"/>
              <a:t>Scaling Laws: Hoﬀmann et al.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D28D65-D197-6BF4-83AE-01EF3A5EC3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085415" cy="347435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Optimal model size and optimal number of tokens, for a given compute budget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:endParaRPr lang="en-US" sz="1800" spc="20" dirty="0">
                  <a:solidFill>
                    <a:srgbClr val="606060"/>
                  </a:solidFill>
                  <a:latin typeface="Courier New"/>
                  <a:cs typeface="Courier New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1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1800" spc="30" baseline="-30092" dirty="0">
                    <a:solidFill>
                      <a:schemeClr val="tx1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spc="20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exponent </a:t>
                </a:r>
                <a:r>
                  <a:rPr lang="en-US" sz="1800" dirty="0">
                    <a:solidFill>
                      <a:srgbClr val="606060"/>
                    </a:solidFill>
                    <a:latin typeface="Corbel" panose="020B0503020204020204" pitchFamily="34" charset="0"/>
                    <a:cs typeface="AoyagiKouzanFontT"/>
                  </a:rPr>
                  <a:t>≅ </a:t>
                </a:r>
                <a:r>
                  <a:rPr lang="en-US" sz="1800" spc="-155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opt</m:t>
                        </m:r>
                      </m:sub>
                    </m:sSub>
                  </m:oMath>
                </a14:m>
                <a:r>
                  <a:rPr lang="en-US" sz="1800" spc="-359" baseline="-30092" dirty="0">
                    <a:solidFill>
                      <a:schemeClr val="tx1"/>
                    </a:solidFill>
                    <a:latin typeface="Courier New"/>
                    <a:cs typeface="Courier New"/>
                  </a:rPr>
                  <a:t> </a:t>
                </a:r>
                <a:r>
                  <a:rPr lang="en-US" sz="1800" spc="35" dirty="0">
                    <a:solidFill>
                      <a:schemeClr val="tx1"/>
                    </a:solidFill>
                    <a:latin typeface="Corbel" panose="020B0503020204020204" pitchFamily="34" charset="0"/>
                    <a:cs typeface="FreeSans"/>
                  </a:rPr>
                  <a:t>exponent</a:t>
                </a:r>
                <a:endParaRPr lang="en-US" dirty="0"/>
              </a:p>
              <a:p>
                <a:pPr marL="38100">
                  <a:lnSpc>
                    <a:spcPct val="120000"/>
                  </a:lnSpc>
                  <a:spcBef>
                    <a:spcPts val="1520"/>
                  </a:spcBef>
                </a:pPr>
                <a:r>
                  <a:rPr lang="en-US" dirty="0"/>
                  <a:t>Compute and tokens should increase </a:t>
                </a:r>
                <a:r>
                  <a:rPr lang="en-US" dirty="0">
                    <a:solidFill>
                      <a:srgbClr val="C00000"/>
                    </a:solidFill>
                  </a:rPr>
                  <a:t>at the same rate</a:t>
                </a:r>
                <a:r>
                  <a:rPr lang="en-US" dirty="0"/>
                  <a:t>.</a:t>
                </a:r>
              </a:p>
              <a:p>
                <a:pPr marL="495300" lvl="1">
                  <a:lnSpc>
                    <a:spcPct val="120000"/>
                  </a:lnSpc>
                </a:pPr>
                <a:r>
                  <a:rPr lang="en-US" b="1" dirty="0"/>
                  <a:t>Example 1: </a:t>
                </a:r>
                <a:r>
                  <a:rPr lang="en-US" dirty="0"/>
                  <a:t>Given 10x compute, grow N by 3.2x and D by 3.2x</a:t>
                </a:r>
              </a:p>
              <a:p>
                <a:pPr marL="495300" lvl="1">
                  <a:lnSpc>
                    <a:spcPct val="120000"/>
                  </a:lnSpc>
                </a:pPr>
                <a:r>
                  <a:rPr lang="en-US" b="1" dirty="0"/>
                  <a:t>Example 2: </a:t>
                </a:r>
                <a:r>
                  <a:rPr lang="en-US" dirty="0"/>
                  <a:t>Given 100x compute, grow N by 10x and D by 10x</a:t>
                </a:r>
              </a:p>
              <a:p>
                <a:pPr marL="495300" lvl="1">
                  <a:lnSpc>
                    <a:spcPct val="12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D28D65-D197-6BF4-83AE-01EF3A5EC3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8085415" cy="3474354"/>
              </a:xfrm>
              <a:blipFill>
                <a:blip r:embed="rId2"/>
                <a:stretch>
                  <a:fillRect l="-471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25A3F0-C0E4-B863-4BC0-6BDFAC491A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35281"/>
              </p:ext>
            </p:extLst>
          </p:nvPr>
        </p:nvGraphicFramePr>
        <p:xfrm>
          <a:off x="917866" y="1762125"/>
          <a:ext cx="7238998" cy="9142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1283247256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805148681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305429281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1894133960"/>
                    </a:ext>
                  </a:extLst>
                </a:gridCol>
                <a:gridCol w="565785">
                  <a:extLst>
                    <a:ext uri="{9D8B030D-6E8A-4147-A177-3AD203B41FA5}">
                      <a16:colId xmlns:a16="http://schemas.microsoft.com/office/drawing/2014/main" val="1238035102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381563346"/>
                    </a:ext>
                  </a:extLst>
                </a:gridCol>
                <a:gridCol w="1481454">
                  <a:extLst>
                    <a:ext uri="{9D8B030D-6E8A-4147-A177-3AD203B41FA5}">
                      <a16:colId xmlns:a16="http://schemas.microsoft.com/office/drawing/2014/main" val="2402469707"/>
                    </a:ext>
                  </a:extLst>
                </a:gridCol>
              </a:tblGrid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sz="1800" b="0" i="0" spc="-3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Kaplan </a:t>
                      </a:r>
                      <a:r>
                        <a:rPr lang="en-US" sz="1800" b="0" i="0" spc="1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lang="en-US" sz="1800" b="0" i="0" spc="4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lang="en-US" sz="1800" b="0" i="0" spc="-3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al. 2020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170057"/>
                  </a:ext>
                </a:extLst>
              </a:tr>
              <a:tr h="457149">
                <a:tc>
                  <a:txBody>
                    <a:bodyPr/>
                    <a:lstStyle/>
                    <a:p>
                      <a:pPr marL="8509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800" b="0" i="0" spc="2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Hoﬀmann </a:t>
                      </a:r>
                      <a:r>
                        <a:rPr sz="1800" b="0" i="0" spc="10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et.</a:t>
                      </a:r>
                      <a:r>
                        <a:rPr sz="1800" b="0" i="0" spc="-1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 </a:t>
                      </a:r>
                      <a:r>
                        <a:rPr sz="1800" b="0" i="0" spc="-3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al.,</a:t>
                      </a:r>
                      <a:r>
                        <a:rPr lang="en-US" sz="1800" b="0" i="0" spc="-35" dirty="0">
                          <a:solidFill>
                            <a:schemeClr val="tx1"/>
                          </a:solidFill>
                          <a:latin typeface="Corbel" panose="020B0503020204020204" pitchFamily="34" charset="0"/>
                          <a:cs typeface="FreeSans"/>
                        </a:rPr>
                        <a:t> 2021</a:t>
                      </a:r>
                      <a:endParaRPr sz="1800" b="0" i="0" dirty="0">
                        <a:solidFill>
                          <a:schemeClr val="tx1"/>
                        </a:solidFill>
                        <a:latin typeface="Corbel" panose="020B0503020204020204" pitchFamily="34" charset="0"/>
                        <a:cs typeface="FreeSans"/>
                      </a:endParaRPr>
                    </a:p>
                  </a:txBody>
                  <a:tcPr marL="0" marR="0" marT="762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60960" algn="l" defTabSz="685800" rtl="0" eaLnBrk="1" latinLnBrk="0" hangingPunct="1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161925" marB="0">
                    <a:lnL w="9525">
                      <a:solidFill>
                        <a:srgbClr val="9E9E9E"/>
                      </a:solidFill>
                      <a:prstDash val="solid"/>
                    </a:lnL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1800" b="0" i="0" dirty="0">
                        <a:latin typeface="Corbel" panose="020B0503020204020204" pitchFamily="34" charset="0"/>
                        <a:cs typeface="AoyagiKouzanFontT"/>
                      </a:endParaRPr>
                    </a:p>
                  </a:txBody>
                  <a:tcPr marL="0" marR="0" marT="76200" marB="0"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90"/>
                        </a:lnSpc>
                      </a:pPr>
                      <a:endParaRPr sz="1200" dirty="0">
                        <a:latin typeface="Courier New"/>
                        <a:cs typeface="Courier New"/>
                      </a:endParaRPr>
                    </a:p>
                  </a:txBody>
                  <a:tcPr marL="0" marR="0" marT="0" marB="0"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721117"/>
                  </a:ext>
                </a:extLst>
              </a:tr>
            </a:tbl>
          </a:graphicData>
        </a:graphic>
      </p:graphicFrame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9E17C72B-ACEB-59DD-93E9-A3B9E4951553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ACL 2022 Tutorial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  <a:hlinkClick r:id="rId3"/>
              </a:rPr>
              <a:t>Beltagy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3"/>
              </a:rPr>
              <a:t>, Cohan, Logan IV, Min and Singh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760DBB-B04C-71BC-AC4A-67DBC9ADDCF8}"/>
              </a:ext>
            </a:extLst>
          </p:cNvPr>
          <p:cNvSpPr txBox="1"/>
          <p:nvPr/>
        </p:nvSpPr>
        <p:spPr>
          <a:xfrm>
            <a:off x="6370575" y="305945"/>
            <a:ext cx="31276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N: number of model parameters </a:t>
            </a:r>
          </a:p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C: compute </a:t>
            </a:r>
          </a:p>
          <a:p>
            <a:r>
              <a:rPr lang="en-US" dirty="0">
                <a:latin typeface="Corbel" panose="020B0503020204020204" pitchFamily="34" charset="0"/>
                <a:ea typeface="Tahoma" panose="020B0604030504040204" pitchFamily="34" charset="0"/>
                <a:cs typeface="Consolas" panose="020B0609020204030204" pitchFamily="49" charset="0"/>
              </a:rPr>
              <a:t>D: dataset size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59A057-38CB-A906-A98F-9C8B6D9FE7D7}"/>
                  </a:ext>
                </a:extLst>
              </p:cNvPr>
              <p:cNvSpPr txBox="1"/>
              <p:nvPr/>
            </p:nvSpPr>
            <p:spPr>
              <a:xfrm>
                <a:off x="3595366" y="1786466"/>
                <a:ext cx="1841469" cy="399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0.73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459A057-38CB-A906-A98F-9C8B6D9FE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66" y="1786466"/>
                <a:ext cx="1841469" cy="399533"/>
              </a:xfrm>
              <a:prstGeom prst="rect">
                <a:avLst/>
              </a:prstGeom>
              <a:blipFill>
                <a:blip r:embed="rId4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5D64F6-C218-C178-5679-42242350912E}"/>
                  </a:ext>
                </a:extLst>
              </p:cNvPr>
              <p:cNvSpPr txBox="1"/>
              <p:nvPr/>
            </p:nvSpPr>
            <p:spPr>
              <a:xfrm>
                <a:off x="5961175" y="1786740"/>
                <a:ext cx="1841469" cy="399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0.27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C5D64F6-C218-C178-5679-422423509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175" y="1786740"/>
                <a:ext cx="1841469" cy="399533"/>
              </a:xfrm>
              <a:prstGeom prst="rect">
                <a:avLst/>
              </a:prstGeom>
              <a:blipFill>
                <a:blip r:embed="rId5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9AD6D2-D4D4-AC3E-4A11-A341AA610F9F}"/>
                  </a:ext>
                </a:extLst>
              </p:cNvPr>
              <p:cNvSpPr txBox="1"/>
              <p:nvPr/>
            </p:nvSpPr>
            <p:spPr>
              <a:xfrm>
                <a:off x="3556382" y="2239848"/>
                <a:ext cx="1841469" cy="403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9AD6D2-D4D4-AC3E-4A11-A341AA610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382" y="2239848"/>
                <a:ext cx="1841469" cy="403444"/>
              </a:xfrm>
              <a:prstGeom prst="rect">
                <a:avLst/>
              </a:prstGeom>
              <a:blipFill>
                <a:blip r:embed="rId6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70C4B-23F9-D547-7AEA-AAC08F1C29AC}"/>
                  </a:ext>
                </a:extLst>
              </p:cNvPr>
              <p:cNvSpPr txBox="1"/>
              <p:nvPr/>
            </p:nvSpPr>
            <p:spPr>
              <a:xfrm>
                <a:off x="5922191" y="2240122"/>
                <a:ext cx="1841469" cy="403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opt</m:t>
                          </m:r>
                        </m:sub>
                      </m:sSub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B70C4B-23F9-D547-7AEA-AAC08F1C2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191" y="2240122"/>
                <a:ext cx="1841469" cy="403444"/>
              </a:xfrm>
              <a:prstGeom prst="rect">
                <a:avLst/>
              </a:prstGeom>
              <a:blipFill>
                <a:blip r:embed="rId7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FB42F7BD-7DB3-C4CD-5C1B-61F66408776B}"/>
              </a:ext>
            </a:extLst>
          </p:cNvPr>
          <p:cNvSpPr/>
          <p:nvPr/>
        </p:nvSpPr>
        <p:spPr>
          <a:xfrm>
            <a:off x="5218867" y="4081462"/>
            <a:ext cx="435935" cy="255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[MASK]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11058E-F96A-E401-544C-90C408FB184D}"/>
              </a:ext>
            </a:extLst>
          </p:cNvPr>
          <p:cNvSpPr/>
          <p:nvPr/>
        </p:nvSpPr>
        <p:spPr>
          <a:xfrm>
            <a:off x="6531949" y="4070829"/>
            <a:ext cx="435935" cy="2551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[MASK]</a:t>
            </a:r>
          </a:p>
        </p:txBody>
      </p:sp>
    </p:spTree>
    <p:extLst>
      <p:ext uri="{BB962C8B-B14F-4D97-AF65-F5344CB8AC3E}">
        <p14:creationId xmlns:p14="http://schemas.microsoft.com/office/powerpoint/2010/main" val="21150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520950"/>
            <a:ext cx="84931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25" dirty="0"/>
              <a:t>Recap</a:t>
            </a:r>
            <a:endParaRPr lang="en-US" sz="2800" spc="105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1A958-185B-E35A-BCB9-EE44CDC744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used to train “oversized” and “under-trained” models.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should scale your model at the same rate as your data. </a:t>
            </a:r>
          </a:p>
          <a:p>
            <a:endParaRPr lang="en-US" dirty="0"/>
          </a:p>
          <a:p>
            <a:r>
              <a:rPr lang="en-US" dirty="0"/>
              <a:t>For example, if you get a 100x increase in compute,</a:t>
            </a:r>
          </a:p>
          <a:p>
            <a:pPr lvl="1"/>
            <a:r>
              <a:rPr lang="en-US" dirty="0"/>
              <a:t>you should make your model 10x bigger and your data 10x bigger.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839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520950"/>
            <a:ext cx="849312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25" dirty="0"/>
              <a:t>A Word of Caution</a:t>
            </a:r>
            <a:endParaRPr lang="en-US" sz="2800" spc="105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1A958-185B-E35A-BCB9-EE44CDC744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While we kept referring to these as “law”, one should take them with grain of salt. </a:t>
            </a:r>
          </a:p>
          <a:p>
            <a:r>
              <a:rPr lang="en-US" dirty="0"/>
              <a:t>There are various confounding factors here:</a:t>
            </a:r>
          </a:p>
          <a:p>
            <a:pPr lvl="1"/>
            <a:r>
              <a:rPr lang="en-US" dirty="0"/>
              <a:t>Different optimizer: </a:t>
            </a:r>
            <a:r>
              <a:rPr lang="en-US" dirty="0" err="1"/>
              <a:t>AdamW</a:t>
            </a:r>
            <a:r>
              <a:rPr lang="en-US" dirty="0"/>
              <a:t> vs. Adam vs. others</a:t>
            </a:r>
          </a:p>
          <a:p>
            <a:pPr lvl="1"/>
            <a:r>
              <a:rPr lang="en-US" dirty="0"/>
              <a:t>Different tokenizers </a:t>
            </a:r>
          </a:p>
          <a:p>
            <a:pPr lvl="1"/>
            <a:r>
              <a:rPr lang="en-US" dirty="0"/>
              <a:t>Different numerical representation (e.g., bfloat16 vs float32)</a:t>
            </a:r>
          </a:p>
          <a:p>
            <a:pPr lvl="1"/>
            <a:r>
              <a:rPr lang="en-US" dirty="0"/>
              <a:t>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594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D8D72-4211-F014-EA63-B6530D7E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Recently 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D7571-E1F7-36D5-6F8E-7068FEC4AF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56732"/>
            <a:ext cx="8085415" cy="3077573"/>
          </a:xfrm>
        </p:spPr>
        <p:txBody>
          <a:bodyPr/>
          <a:lstStyle/>
          <a:p>
            <a:r>
              <a:rPr lang="en-US" dirty="0"/>
              <a:t>Training Loss for Llama 2 models.</a:t>
            </a:r>
          </a:p>
          <a:p>
            <a:r>
              <a:rPr lang="en-US" dirty="0"/>
              <a:t>After pretraining on 2T Tokens, the models still did not show any sign of saturation. Why? 🤔</a:t>
            </a:r>
          </a:p>
          <a:p>
            <a:r>
              <a:rPr lang="en-US" dirty="0"/>
              <a:t>The scaling laws are usually </a:t>
            </a:r>
            <a:br>
              <a:rPr lang="en-US" dirty="0"/>
            </a:br>
            <a:r>
              <a:rPr lang="en-US" dirty="0"/>
              <a:t>derived on much smaller scales. </a:t>
            </a:r>
            <a:br>
              <a:rPr lang="en-US" dirty="0"/>
            </a:br>
            <a:r>
              <a:rPr lang="en-US" dirty="0"/>
              <a:t>Behavior might be different at </a:t>
            </a:r>
            <a:br>
              <a:rPr lang="en-US" dirty="0"/>
            </a:br>
            <a:r>
              <a:rPr lang="en-US" dirty="0"/>
              <a:t>larger scales.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50937E4-F4E3-A7DC-0813-94F25168C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636" y="1845700"/>
            <a:ext cx="4840741" cy="3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043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883B-1A29-932F-914F-4DB73617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Quality Matters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582BD-A4A0-0E37-348D-D79474898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There is increasing evidence that data more than just token count. </a:t>
            </a:r>
          </a:p>
          <a:p>
            <a:pPr lvl="1"/>
            <a:r>
              <a:rPr lang="en-US" dirty="0"/>
              <a:t>Previously we saw that data duplications and noise hurts LLM performance. </a:t>
            </a:r>
          </a:p>
          <a:p>
            <a:pPr lvl="1"/>
            <a:r>
              <a:rPr lang="en-US" dirty="0"/>
              <a:t>There is also evidence that’s one can be selective about data diversity. </a:t>
            </a:r>
          </a:p>
          <a:p>
            <a:r>
              <a:rPr lang="en-US" dirty="0"/>
              <a:t>These are topics of the ongoing research and there will be more discuss here in coming years.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22F7B-06A2-87BF-FB0D-F8A3243CD7A1}"/>
              </a:ext>
            </a:extLst>
          </p:cNvPr>
          <p:cNvSpPr txBox="1"/>
          <p:nvPr/>
        </p:nvSpPr>
        <p:spPr>
          <a:xfrm>
            <a:off x="2541181" y="45131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Beyond neural scaling laws: beating power law scaling via data pruning (</a:t>
            </a:r>
            <a:r>
              <a:rPr lang="en-US" dirty="0" err="1"/>
              <a:t>Sorscher</a:t>
            </a:r>
            <a:r>
              <a:rPr lang="en-US" dirty="0"/>
              <a:t>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070596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883B-1A29-932F-914F-4DB736171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Data-Constrained Scaling Laws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582BD-A4A0-0E37-348D-D79474898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Here I can discuss Sasha Rush’s recent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24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3236B-FE3A-DE83-218F-29BA50EE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3750B-80DA-2BB3-B1BD-EB75B2BFD8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Optimality conditions: given a limited budget (compute, data, size) what is the best model you can train.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now: maintain similar ratio for model size and data size.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Next: why didn’t we scale earlier? </a:t>
            </a:r>
          </a:p>
        </p:txBody>
      </p:sp>
    </p:spTree>
    <p:extLst>
      <p:ext uri="{BB962C8B-B14F-4D97-AF65-F5344CB8AC3E}">
        <p14:creationId xmlns:p14="http://schemas.microsoft.com/office/powerpoint/2010/main" val="2921043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FA8D1-C0BD-2C7C-8EFC-DB51A4CE5A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5400" dirty="0"/>
              <a:t>Why didn’t we </a:t>
            </a:r>
            <a:br>
              <a:rPr lang="en-US" sz="5400" dirty="0"/>
            </a:br>
            <a:r>
              <a:rPr lang="en-US" sz="5400" dirty="0"/>
              <a:t>scale earlier??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39ABAF-EE8C-2F50-B33F-F604DE8C95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1EA9-46BA-3D83-EB54-C6097D56C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07119"/>
            <a:ext cx="9080389" cy="857542"/>
          </a:xfrm>
        </p:spPr>
        <p:txBody>
          <a:bodyPr/>
          <a:lstStyle/>
          <a:p>
            <a:r>
              <a:rPr lang="en-US" dirty="0"/>
              <a:t>The Old Wisdom: Optimizing Model Capacity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E064C-CA0E-3A95-354C-A56FFE7E66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with a dotted line&#10;&#10;Description automatically generated">
            <a:extLst>
              <a:ext uri="{FF2B5EF4-FFF2-40B4-BE49-F238E27FC236}">
                <a16:creationId xmlns:a16="http://schemas.microsoft.com/office/drawing/2014/main" id="{1CF34838-2DC0-FF51-C622-4EBDA2034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50" y="1271138"/>
            <a:ext cx="7772400" cy="2359728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F97E3AFE-084F-FA8C-4A56-58A04E2035AF}"/>
              </a:ext>
            </a:extLst>
          </p:cNvPr>
          <p:cNvSpPr txBox="1"/>
          <p:nvPr/>
        </p:nvSpPr>
        <p:spPr>
          <a:xfrm>
            <a:off x="1691327" y="4856112"/>
            <a:ext cx="561424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[Figure credit: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</a:rPr>
              <a:t>NeurIPS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 ‘23 Tutorial: Reconsidering Overfitting in the Age of Overparameterized Models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6704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25" dirty="0"/>
              <a:t>What is “</a:t>
            </a:r>
            <a:r>
              <a:rPr spc="-25" dirty="0"/>
              <a:t>Scaling</a:t>
            </a:r>
            <a:r>
              <a:rPr lang="en-US" spc="-25" dirty="0"/>
              <a:t>”? </a:t>
            </a:r>
            <a:endParaRPr spc="-25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0096AD-61D0-E983-D6D7-DC628BD5F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“scaling means </a:t>
            </a:r>
            <a:r>
              <a:rPr lang="en-US" b="1" dirty="0"/>
              <a:t>larger model size</a:t>
            </a:r>
            <a:r>
              <a:rPr lang="en-US" dirty="0"/>
              <a:t>”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  <a:p>
            <a:pPr lvl="1"/>
            <a:r>
              <a:rPr lang="en-US" dirty="0"/>
              <a:t>But model parameters may be under-utilized. </a:t>
            </a:r>
          </a:p>
          <a:p>
            <a:endParaRPr lang="en-US" dirty="0"/>
          </a:p>
          <a:p>
            <a:r>
              <a:rPr lang="en-US" dirty="0"/>
              <a:t>“scaling means </a:t>
            </a:r>
            <a:r>
              <a:rPr lang="en-US" b="1" dirty="0"/>
              <a:t>more</a:t>
            </a:r>
            <a:r>
              <a:rPr lang="en-US" dirty="0"/>
              <a:t> </a:t>
            </a:r>
            <a:r>
              <a:rPr lang="en-US" b="1" dirty="0"/>
              <a:t>compute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But computation may be unnecessarily wasted. </a:t>
            </a:r>
          </a:p>
          <a:p>
            <a:pPr lvl="1"/>
            <a:endParaRPr lang="en-US" dirty="0"/>
          </a:p>
          <a:p>
            <a:r>
              <a:rPr lang="en-US" dirty="0"/>
              <a:t> “scaling means </a:t>
            </a:r>
            <a:r>
              <a:rPr lang="en-US" b="1" dirty="0"/>
              <a:t>more data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But more data might not necessarily contain more information (e.g., duplications) 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Scale means all the above: </a:t>
            </a:r>
            <a:r>
              <a:rPr lang="en-US" i="1" dirty="0"/>
              <a:t>effective compression of information</a:t>
            </a:r>
          </a:p>
          <a:p>
            <a:pPr lvl="1"/>
            <a:r>
              <a:rPr lang="en-US" dirty="0"/>
              <a:t>Requires model capacity </a:t>
            </a:r>
          </a:p>
          <a:p>
            <a:pPr lvl="1"/>
            <a:r>
              <a:rPr lang="en-US" dirty="0"/>
              <a:t>Requires compute </a:t>
            </a:r>
          </a:p>
          <a:p>
            <a:pPr lvl="1"/>
            <a:r>
              <a:rPr lang="en-US" dirty="0"/>
              <a:t>Requires large, rich data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668594" y="102819"/>
            <a:ext cx="2501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999999"/>
                </a:solidFill>
                <a:latin typeface="Corbel" panose="020B0503020204020204" pitchFamily="34" charset="0"/>
                <a:ea typeface="Tahoma" panose="020B0604030504040204" pitchFamily="34" charset="0"/>
                <a:cs typeface="FreeSans"/>
              </a:rPr>
              <a:t>259</a:t>
            </a:r>
            <a:endParaRPr sz="1000" dirty="0">
              <a:latin typeface="Corbel" panose="020B0503020204020204" pitchFamily="34" charset="0"/>
              <a:ea typeface="Tahoma" panose="020B0604030504040204" pitchFamily="34" charset="0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4213082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73FC-30CA-A8AD-7BD4-D2296C0341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with a line and dots&#10;&#10;Description automatically generated">
            <a:extLst>
              <a:ext uri="{FF2B5EF4-FFF2-40B4-BE49-F238E27FC236}">
                <a16:creationId xmlns:a16="http://schemas.microsoft.com/office/drawing/2014/main" id="{241175BD-564D-BD76-06C8-828868588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94" y="1160642"/>
            <a:ext cx="7772400" cy="24288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0086E9-4831-FB5D-59B7-02971432B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07119"/>
            <a:ext cx="9080389" cy="857542"/>
          </a:xfrm>
        </p:spPr>
        <p:txBody>
          <a:bodyPr/>
          <a:lstStyle/>
          <a:p>
            <a:r>
              <a:rPr lang="en-US" dirty="0"/>
              <a:t>The Old Wisdom: Optimizing Model Capacity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C63F2D6A-747D-098F-33AA-DCFA6E349973}"/>
              </a:ext>
            </a:extLst>
          </p:cNvPr>
          <p:cNvSpPr/>
          <p:nvPr/>
        </p:nvSpPr>
        <p:spPr>
          <a:xfrm>
            <a:off x="1297723" y="3741917"/>
            <a:ext cx="6511491" cy="1108714"/>
          </a:xfrm>
          <a:prstGeom prst="wedgeRoundRectCallout">
            <a:avLst>
              <a:gd name="adj1" fmla="val -12268"/>
              <a:gd name="adj2" fmla="val -7653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Small models cannot fit perfectly.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they cannot express complex functions → high statistical bias.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largely ignores noise → does not fluctuate a lot (small variance)</a:t>
            </a: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A21C9D7B-FE38-9116-4EC4-37B985D227F3}"/>
              </a:ext>
            </a:extLst>
          </p:cNvPr>
          <p:cNvSpPr txBox="1"/>
          <p:nvPr/>
        </p:nvSpPr>
        <p:spPr>
          <a:xfrm>
            <a:off x="1691327" y="4856112"/>
            <a:ext cx="561424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[Figure credit: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</a:rPr>
              <a:t>NeurIPS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 ‘23 Tutorial: Reconsidering Overfitting in the Age of Overparameterized Models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361974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B442-6E83-8EC7-7B1A-6A0E9CD98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73FE9-8500-490C-7753-4B85894C5A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3BC9D2-CB29-7F7A-2FA9-2D035ACF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07119"/>
            <a:ext cx="9080389" cy="857542"/>
          </a:xfrm>
        </p:spPr>
        <p:txBody>
          <a:bodyPr/>
          <a:lstStyle/>
          <a:p>
            <a:r>
              <a:rPr lang="en-US" dirty="0"/>
              <a:t>The Old Wisdom: Optimizing Model Capacity</a:t>
            </a:r>
          </a:p>
        </p:txBody>
      </p:sp>
      <p:pic>
        <p:nvPicPr>
          <p:cNvPr id="4" name="Picture 3" descr="A graph showing a curve&#10;&#10;Description automatically generated">
            <a:extLst>
              <a:ext uri="{FF2B5EF4-FFF2-40B4-BE49-F238E27FC236}">
                <a16:creationId xmlns:a16="http://schemas.microsoft.com/office/drawing/2014/main" id="{9BFC3B93-673E-137C-17A3-2C59AED7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4" y="1192773"/>
            <a:ext cx="7772400" cy="2451509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8EF02BB8-98FE-A5EF-7CAB-771E85AFC0F2}"/>
              </a:ext>
            </a:extLst>
          </p:cNvPr>
          <p:cNvSpPr/>
          <p:nvPr/>
        </p:nvSpPr>
        <p:spPr>
          <a:xfrm>
            <a:off x="1002448" y="3741917"/>
            <a:ext cx="7474802" cy="1108714"/>
          </a:xfrm>
          <a:prstGeom prst="wedgeRoundRectCallout">
            <a:avLst>
              <a:gd name="adj1" fmla="val -12268"/>
              <a:gd name="adj2" fmla="val -7653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Large models fit perfectly (overfit)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Can express function of interest → small statistical bias.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Fits too much of the noise (overfit) → fluctuates a lot (high variance)</a:t>
            </a:r>
          </a:p>
        </p:txBody>
      </p:sp>
      <p:sp>
        <p:nvSpPr>
          <p:cNvPr id="9" name="Google Shape;138;g1501cc781cf_0_0">
            <a:extLst>
              <a:ext uri="{FF2B5EF4-FFF2-40B4-BE49-F238E27FC236}">
                <a16:creationId xmlns:a16="http://schemas.microsoft.com/office/drawing/2014/main" id="{B3EEE1BB-83C8-DC42-F6E1-07AFADF58AF5}"/>
              </a:ext>
            </a:extLst>
          </p:cNvPr>
          <p:cNvSpPr txBox="1"/>
          <p:nvPr/>
        </p:nvSpPr>
        <p:spPr>
          <a:xfrm>
            <a:off x="1691327" y="4856112"/>
            <a:ext cx="561424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[Figure credit: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</a:rPr>
              <a:t>NeurIPS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 ‘23 Tutorial: Reconsidering Overfitting in the Age of Overparameterized Models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06764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8B784-5F0D-1A97-3023-ACB2E4ED0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9F49C-25E6-8A79-CD5F-495D548D14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DC5FFB-2152-AC9C-A5BB-E83B4057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07119"/>
            <a:ext cx="9080389" cy="857542"/>
          </a:xfrm>
        </p:spPr>
        <p:txBody>
          <a:bodyPr/>
          <a:lstStyle/>
          <a:p>
            <a:r>
              <a:rPr lang="en-US" dirty="0"/>
              <a:t>The Old Wisdom: Optimizing Model Capacity</a:t>
            </a:r>
          </a:p>
        </p:txBody>
      </p:sp>
      <p:pic>
        <p:nvPicPr>
          <p:cNvPr id="4" name="Picture 3" descr="A graph with a line and dots&#10;&#10;Description automatically generated">
            <a:extLst>
              <a:ext uri="{FF2B5EF4-FFF2-40B4-BE49-F238E27FC236}">
                <a16:creationId xmlns:a16="http://schemas.microsoft.com/office/drawing/2014/main" id="{98044E09-4CE7-312E-4554-1C97AD771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4" y="1196097"/>
            <a:ext cx="7860377" cy="2299578"/>
          </a:xfrm>
          <a:prstGeom prst="rect">
            <a:avLst/>
          </a:prstGeom>
        </p:spPr>
      </p:pic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4434763-9E67-C78A-6A07-7EF85F8C78A0}"/>
              </a:ext>
            </a:extLst>
          </p:cNvPr>
          <p:cNvSpPr/>
          <p:nvPr/>
        </p:nvSpPr>
        <p:spPr>
          <a:xfrm>
            <a:off x="735747" y="3924300"/>
            <a:ext cx="7645981" cy="783456"/>
          </a:xfrm>
          <a:prstGeom prst="wedgeRoundRectCallout">
            <a:avLst>
              <a:gd name="adj1" fmla="val -12268"/>
              <a:gd name="adj2" fmla="val -7653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rbel" panose="020B0503020204020204" pitchFamily="34" charset="0"/>
              </a:rPr>
              <a:t>Classical generalization theory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— one can get generalization by optimizing for capacity (expressivity) — equivalent to balancing the bias-variance trade-off. </a:t>
            </a:r>
          </a:p>
        </p:txBody>
      </p:sp>
      <p:sp>
        <p:nvSpPr>
          <p:cNvPr id="8" name="Google Shape;138;g1501cc781cf_0_0">
            <a:extLst>
              <a:ext uri="{FF2B5EF4-FFF2-40B4-BE49-F238E27FC236}">
                <a16:creationId xmlns:a16="http://schemas.microsoft.com/office/drawing/2014/main" id="{1DCE1C4B-E2AF-B987-F91E-DB02FB478EE3}"/>
              </a:ext>
            </a:extLst>
          </p:cNvPr>
          <p:cNvSpPr txBox="1"/>
          <p:nvPr/>
        </p:nvSpPr>
        <p:spPr>
          <a:xfrm>
            <a:off x="1691327" y="4856112"/>
            <a:ext cx="561424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[Figure credit: </a:t>
            </a:r>
            <a:r>
              <a:rPr lang="en-US" sz="900" dirty="0" err="1">
                <a:latin typeface="Corbel"/>
                <a:ea typeface="Corbel"/>
                <a:cs typeface="Corbel"/>
                <a:sym typeface="Corbel"/>
              </a:rPr>
              <a:t>NeurIPS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</a:rPr>
              <a:t> ‘23 Tutorial: Reconsidering Overfitting in the Age of Overparameterized Models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70110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D28C5-5221-1F60-E9A9-048A54098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F7C50-7311-839C-8113-E3D88C1FF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8130C9-D6BE-C529-20FE-6F66EEAB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" y="107119"/>
            <a:ext cx="9080389" cy="857542"/>
          </a:xfrm>
        </p:spPr>
        <p:txBody>
          <a:bodyPr/>
          <a:lstStyle/>
          <a:p>
            <a:r>
              <a:rPr lang="en-US" dirty="0"/>
              <a:t>The Old Wisdom: Optimizing Model Capacity</a:t>
            </a:r>
          </a:p>
        </p:txBody>
      </p:sp>
      <p:pic>
        <p:nvPicPr>
          <p:cNvPr id="2" name="Picture 6" descr="Understanding “Deep Double Descent” - LessWrong">
            <a:extLst>
              <a:ext uri="{FF2B5EF4-FFF2-40B4-BE49-F238E27FC236}">
                <a16:creationId xmlns:a16="http://schemas.microsoft.com/office/drawing/2014/main" id="{97B880ED-57B6-FE68-147E-22A21987B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68" b="36464"/>
          <a:stretch/>
        </p:blipFill>
        <p:spPr bwMode="auto">
          <a:xfrm>
            <a:off x="2513789" y="925278"/>
            <a:ext cx="3144061" cy="26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18D9E6BE-3284-42D8-F974-6BCA271F7081}"/>
              </a:ext>
            </a:extLst>
          </p:cNvPr>
          <p:cNvSpPr txBox="1"/>
          <p:nvPr/>
        </p:nvSpPr>
        <p:spPr>
          <a:xfrm>
            <a:off x="1731168" y="4881042"/>
            <a:ext cx="568166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  <a:hlinkClick r:id="rId3"/>
              </a:rPr>
              <a:t>Reconciling modern machine learning practice and the bias-variance trade-off, Belkin et al. 2019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D72BD9E6-B16B-EDCA-D1A6-7184BAD6EA28}"/>
              </a:ext>
            </a:extLst>
          </p:cNvPr>
          <p:cNvSpPr/>
          <p:nvPr/>
        </p:nvSpPr>
        <p:spPr>
          <a:xfrm>
            <a:off x="735747" y="3924300"/>
            <a:ext cx="7645981" cy="783456"/>
          </a:xfrm>
          <a:prstGeom prst="wedgeRoundRectCallout">
            <a:avLst>
              <a:gd name="adj1" fmla="val -12268"/>
              <a:gd name="adj2" fmla="val -76532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0" bIns="0"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orbel" panose="020B0503020204020204" pitchFamily="34" charset="0"/>
              </a:rPr>
              <a:t>Classical generalization theory </a:t>
            </a:r>
            <a:r>
              <a:rPr lang="en-US" sz="1800" dirty="0">
                <a:solidFill>
                  <a:schemeClr val="tx1"/>
                </a:solidFill>
                <a:latin typeface="Corbel" panose="020B0503020204020204" pitchFamily="34" charset="0"/>
              </a:rPr>
              <a:t>— one can get generalization by optimizing for capacity (expressivity) — equivalent to balancing the bias-variance trade-off. </a:t>
            </a:r>
          </a:p>
        </p:txBody>
      </p:sp>
    </p:spTree>
    <p:extLst>
      <p:ext uri="{BB962C8B-B14F-4D97-AF65-F5344CB8AC3E}">
        <p14:creationId xmlns:p14="http://schemas.microsoft.com/office/powerpoint/2010/main" val="33784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Harmless Interpolation for Large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Learning theory made us allergic to over-parametrized models. </a:t>
            </a:r>
          </a:p>
          <a:p>
            <a:endParaRPr lang="en-US" dirty="0"/>
          </a:p>
        </p:txBody>
      </p:sp>
      <p:pic>
        <p:nvPicPr>
          <p:cNvPr id="4102" name="Picture 6" descr="Understanding “Deep Double Descent” - LessWrong">
            <a:extLst>
              <a:ext uri="{FF2B5EF4-FFF2-40B4-BE49-F238E27FC236}">
                <a16:creationId xmlns:a16="http://schemas.microsoft.com/office/drawing/2014/main" id="{54C596FE-80F3-33F0-F48C-E9D515104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8" b="36464"/>
          <a:stretch/>
        </p:blipFill>
        <p:spPr bwMode="auto">
          <a:xfrm>
            <a:off x="3552825" y="1858429"/>
            <a:ext cx="5543550" cy="26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nderstanding “Deep Double Descent” - LessWrong">
            <a:extLst>
              <a:ext uri="{FF2B5EF4-FFF2-40B4-BE49-F238E27FC236}">
                <a16:creationId xmlns:a16="http://schemas.microsoft.com/office/drawing/2014/main" id="{A04EEF05-D01F-A87C-8B0B-A44550EB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68" b="36464"/>
          <a:stretch/>
        </p:blipFill>
        <p:spPr bwMode="auto">
          <a:xfrm>
            <a:off x="159137" y="1855053"/>
            <a:ext cx="3144061" cy="26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F143C0DD-164B-A673-2D27-2300F2ADD98F}"/>
              </a:ext>
            </a:extLst>
          </p:cNvPr>
          <p:cNvSpPr txBox="1"/>
          <p:nvPr/>
        </p:nvSpPr>
        <p:spPr>
          <a:xfrm>
            <a:off x="1731168" y="4881042"/>
            <a:ext cx="568166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  <a:hlinkClick r:id="rId4"/>
              </a:rPr>
              <a:t>Reconciling modern machine learning practice and the bias-variance trade-off, Belkin et al. 2019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549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F6A1B-3737-9BC3-858C-139A0B994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Harmless Interpolation for Large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03A5E-485A-0F4F-C88C-5A24E8457D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a graph showing the number of epochromatography&#10;&#10;Description automatically generated with medium confidence">
            <a:extLst>
              <a:ext uri="{FF2B5EF4-FFF2-40B4-BE49-F238E27FC236}">
                <a16:creationId xmlns:a16="http://schemas.microsoft.com/office/drawing/2014/main" id="{0A9897EA-EF3D-E32E-2E82-E072C1FF1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390650"/>
            <a:ext cx="7772400" cy="3296823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DD2B036E-5DDE-3C87-DA15-A38B22D01283}"/>
              </a:ext>
            </a:extLst>
          </p:cNvPr>
          <p:cNvSpPr txBox="1"/>
          <p:nvPr/>
        </p:nvSpPr>
        <p:spPr>
          <a:xfrm>
            <a:off x="1731168" y="4881042"/>
            <a:ext cx="5681663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1000" dirty="0" err="1">
                <a:latin typeface="Corbel"/>
                <a:ea typeface="Corbel"/>
                <a:cs typeface="Corbel"/>
                <a:sym typeface="Corbel"/>
              </a:rPr>
              <a:t>Nakkiran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1000" dirty="0" err="1">
                <a:latin typeface="Corbel"/>
                <a:ea typeface="Corbel"/>
                <a:cs typeface="Corbel"/>
                <a:sym typeface="Corbel"/>
              </a:rPr>
              <a:t>Kaplun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</a:rPr>
              <a:t>, Bansal, Yang, Barak, </a:t>
            </a:r>
            <a:r>
              <a:rPr lang="en-US" sz="1000" dirty="0" err="1">
                <a:latin typeface="Corbel"/>
                <a:ea typeface="Corbel"/>
                <a:cs typeface="Corbel"/>
                <a:sym typeface="Corbel"/>
              </a:rPr>
              <a:t>Sutskever</a:t>
            </a:r>
            <a:r>
              <a:rPr lang="en-US" sz="1000" dirty="0">
                <a:latin typeface="Corbel"/>
                <a:ea typeface="Corbel"/>
                <a:cs typeface="Corbel"/>
                <a:sym typeface="Corbel"/>
              </a:rPr>
              <a:t> ’20]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960677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Were Empirical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Even in mid-90’s there were evidence supporting the benefit of larger models</a:t>
            </a:r>
          </a:p>
          <a:p>
            <a:r>
              <a:rPr lang="en-US" dirty="0"/>
              <a:t>Although they were ignored …. 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7C90F47-8124-5D09-B671-DC91FA80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983581"/>
            <a:ext cx="4953000" cy="21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A632E-F670-CA29-9837-447C4F9631D8}"/>
              </a:ext>
            </a:extLst>
          </p:cNvPr>
          <p:cNvSpPr txBox="1"/>
          <p:nvPr/>
        </p:nvSpPr>
        <p:spPr>
          <a:xfrm>
            <a:off x="2228850" y="488189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[Lawrence, Giles, and Tsoi 1997]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6B9B1-A390-8C6E-CB2D-4D71D759CAE8}"/>
              </a:ext>
            </a:extLst>
          </p:cNvPr>
          <p:cNvSpPr txBox="1"/>
          <p:nvPr/>
        </p:nvSpPr>
        <p:spPr>
          <a:xfrm>
            <a:off x="38100" y="4098925"/>
            <a:ext cx="8959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F1419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larger networks may generalize well and better generalization is possible from larger networks if </a:t>
            </a:r>
            <a:b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can be trained more successfully than the smaller networks” -- Lawrence, Giles, and Tsoi in 1997 </a:t>
            </a:r>
            <a:endParaRPr lang="en-US" sz="16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585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C4E69-7300-95A8-4ECC-09D57011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Were Empirical Evidence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995-35CE-7B26-C2E2-8FD107523D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Even in mid-90’s there were evidence supporting the benefit of larger models</a:t>
            </a:r>
          </a:p>
          <a:p>
            <a:r>
              <a:rPr lang="en-US" dirty="0"/>
              <a:t>Although they were ignored 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A632E-F670-CA29-9837-447C4F9631D8}"/>
              </a:ext>
            </a:extLst>
          </p:cNvPr>
          <p:cNvSpPr txBox="1"/>
          <p:nvPr/>
        </p:nvSpPr>
        <p:spPr>
          <a:xfrm>
            <a:off x="2181393" y="489323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[Caruana, Lawrence, and Giles 2000]</a:t>
            </a:r>
            <a:endParaRPr lang="en-US" sz="105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6B9B1-A390-8C6E-CB2D-4D71D759CAE8}"/>
              </a:ext>
            </a:extLst>
          </p:cNvPr>
          <p:cNvSpPr txBox="1"/>
          <p:nvPr/>
        </p:nvSpPr>
        <p:spPr>
          <a:xfrm>
            <a:off x="400050" y="2343419"/>
            <a:ext cx="3803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F1419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…. "Nets of all sizes overfit some problems. But generalization is surprisingly insensitive to excess capacity if the net is trained with backprop.” </a:t>
            </a:r>
            <a:b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solidFill>
                <a:srgbClr val="0F1419"/>
              </a:solidFill>
              <a:effectLst/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solidFill>
                  <a:srgbClr val="0F1419"/>
                </a:solidFill>
                <a:effectLst/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 Caruana, Lawrence, and Giles (2000)</a:t>
            </a:r>
            <a:endParaRPr lang="en-US" sz="1600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ECDE8E7A-AC35-65DE-7EC4-EC9742D7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93" y="1715325"/>
            <a:ext cx="4364907" cy="31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31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4FA6-DC40-B85D-61BA-65990803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30DD1-C28C-257F-F7C9-4E733F6A71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and a graph&#10;&#10;Description automatically generated with medium confidence">
            <a:extLst>
              <a:ext uri="{FF2B5EF4-FFF2-40B4-BE49-F238E27FC236}">
                <a16:creationId xmlns:a16="http://schemas.microsoft.com/office/drawing/2014/main" id="{377634F8-9860-004D-8F3F-327C86525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5" y="1062651"/>
            <a:ext cx="7772400" cy="37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671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EC51-B209-B109-DE81-3F7D7F80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D6107-95BF-47FF-1F2E-EB1FFCD713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We some had evidence for impact of scaling. </a:t>
            </a:r>
          </a:p>
          <a:p>
            <a:endParaRPr lang="en-US" dirty="0"/>
          </a:p>
          <a:p>
            <a:r>
              <a:rPr lang="en-US" dirty="0"/>
              <a:t>Took us some time to trust them. </a:t>
            </a:r>
          </a:p>
        </p:txBody>
      </p:sp>
    </p:spTree>
    <p:extLst>
      <p:ext uri="{BB962C8B-B14F-4D97-AF65-F5344CB8AC3E}">
        <p14:creationId xmlns:p14="http://schemas.microsoft.com/office/powerpoint/2010/main" val="163074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0172"/>
            <a:ext cx="808541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45" dirty="0"/>
              <a:t>Constraints of Real World </a:t>
            </a:r>
            <a:endParaRPr spc="-45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6E739-D750-38FF-A649-737520756A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4187982" cy="3077573"/>
          </a:xfrm>
        </p:spPr>
        <p:txBody>
          <a:bodyPr/>
          <a:lstStyle/>
          <a:p>
            <a:r>
              <a:rPr lang="en-US" dirty="0"/>
              <a:t>Even massive companies have their own constraints. </a:t>
            </a:r>
          </a:p>
          <a:p>
            <a:r>
              <a:rPr lang="en-US" dirty="0"/>
              <a:t>Examples of constraints: </a:t>
            </a:r>
          </a:p>
          <a:p>
            <a:pPr lvl="1"/>
            <a:r>
              <a:rPr lang="en-US" dirty="0"/>
              <a:t>The total amount of data </a:t>
            </a:r>
          </a:p>
          <a:p>
            <a:pPr lvl="1"/>
            <a:r>
              <a:rPr lang="en-US" dirty="0"/>
              <a:t>The total computing budget. </a:t>
            </a:r>
          </a:p>
          <a:p>
            <a:pPr lvl="1"/>
            <a:r>
              <a:rPr lang="en-US" dirty="0"/>
              <a:t>Time </a:t>
            </a:r>
          </a:p>
          <a:p>
            <a:pPr lvl="1"/>
            <a:r>
              <a:rPr lang="en-US" dirty="0"/>
              <a:t>….</a:t>
            </a:r>
          </a:p>
          <a:p>
            <a:endParaRPr lang="en-US" dirty="0"/>
          </a:p>
          <a:p>
            <a:r>
              <a:rPr lang="en-US" b="1" dirty="0"/>
              <a:t>Given a set of constraints, how do </a:t>
            </a:r>
            <a:br>
              <a:rPr lang="en-US" b="1" dirty="0"/>
            </a:br>
            <a:r>
              <a:rPr lang="en-US" b="1" dirty="0"/>
              <a:t>you choose which LM to train? </a:t>
            </a:r>
          </a:p>
          <a:p>
            <a:pPr lvl="1"/>
            <a:r>
              <a:rPr lang="en-US" dirty="0"/>
              <a:t>Note, trial and error is wasteful.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B0245792-6CBA-F65F-2019-C7019A756BD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2534" y="1198021"/>
            <a:ext cx="4475282" cy="307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7525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81D137-F965-5EB9-7DAE-DB7603EB14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000" dirty="0"/>
              <a:t>Is Scale All You Need?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D73E3-039E-6961-BB34-A6B82BBB80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0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1210-3019-CCAF-3A42-79738C2F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Is Scale All We Need?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0BCFB-6827-3975-7C27-5511AAC0EC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974471" cy="3077573"/>
          </a:xfrm>
        </p:spPr>
        <p:txBody>
          <a:bodyPr/>
          <a:lstStyle/>
          <a:p>
            <a:r>
              <a:rPr lang="en-US" dirty="0"/>
              <a:t>For what purpose? </a:t>
            </a:r>
          </a:p>
          <a:p>
            <a:pPr lvl="1"/>
            <a:r>
              <a:rPr lang="en-US" dirty="0"/>
              <a:t>For building useful applications (answering simple questions, translating simple sentences) we already have good models. Not our focus. </a:t>
            </a:r>
          </a:p>
          <a:p>
            <a:endParaRPr lang="en-US" dirty="0"/>
          </a:p>
          <a:p>
            <a:pPr lvl="1"/>
            <a:r>
              <a:rPr lang="en-US" dirty="0"/>
              <a:t>General intelligence: think of an assistant that is always with you, knows what you want, assists you with anything you need.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713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1210-3019-CCAF-3A42-79738C2F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Is Scale All We Need?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0BCFB-6827-3975-7C27-5511AAC0EC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974471" cy="3077573"/>
          </a:xfrm>
        </p:spPr>
        <p:txBody>
          <a:bodyPr/>
          <a:lstStyle/>
          <a:p>
            <a:r>
              <a:rPr lang="en-US" dirty="0"/>
              <a:t>For what purpose? </a:t>
            </a:r>
          </a:p>
          <a:p>
            <a:pPr lvl="1"/>
            <a:r>
              <a:rPr lang="en-US" dirty="0"/>
              <a:t>For building useful applications (answering simple questions, translating simple sentences) we already have good models. Not our focus. </a:t>
            </a:r>
          </a:p>
          <a:p>
            <a:endParaRPr lang="en-US" dirty="0"/>
          </a:p>
          <a:p>
            <a:pPr lvl="1"/>
            <a:r>
              <a:rPr lang="en-US" dirty="0"/>
              <a:t>General intelligence: think of an assistant that is always with you, knows what you want, assists you with anything you need.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F47F7A-7B93-ED67-F80F-E867BBC18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390" y="1111256"/>
            <a:ext cx="4567809" cy="2428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50996-7B14-C057-2473-383F248AAB10}"/>
              </a:ext>
            </a:extLst>
          </p:cNvPr>
          <p:cNvSpPr txBox="1"/>
          <p:nvPr/>
        </p:nvSpPr>
        <p:spPr>
          <a:xfrm>
            <a:off x="4776980" y="3895766"/>
            <a:ext cx="383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Do you agree with Nando?</a:t>
            </a:r>
          </a:p>
        </p:txBody>
      </p:sp>
    </p:spTree>
    <p:extLst>
      <p:ext uri="{BB962C8B-B14F-4D97-AF65-F5344CB8AC3E}">
        <p14:creationId xmlns:p14="http://schemas.microsoft.com/office/powerpoint/2010/main" val="3860232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1210-3019-CCAF-3A42-79738C2F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Is Scale All We Need?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5633F-D0C5-F340-6048-6F7CEA0865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Is scale the/a right “hill to climb”?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Even if it is a right “hill” is it feasible/practical to climb this hill? (there might be other “hills” too).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13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3374-E5CC-4B9D-9156-BD5D88F6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Argument: Not Enough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22721-C64C-9CC1-753B-507B387AF1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Limitations regarding compute: </a:t>
            </a:r>
          </a:p>
          <a:p>
            <a:r>
              <a:rPr lang="en-US" dirty="0"/>
              <a:t>There is simply not enough compute available.</a:t>
            </a:r>
          </a:p>
          <a:p>
            <a:pPr lvl="1"/>
            <a:r>
              <a:rPr lang="en-US" dirty="0"/>
              <a:t>Models have been increasing 10x every year </a:t>
            </a:r>
          </a:p>
          <a:p>
            <a:pPr lvl="1"/>
            <a:r>
              <a:rPr lang="en-US" dirty="0"/>
              <a:t>Moore’s law: # of transistors on an IC doubles about every two years.</a:t>
            </a:r>
          </a:p>
          <a:p>
            <a:pPr lvl="1"/>
            <a:r>
              <a:rPr lang="en-US" dirty="0"/>
              <a:t>There are physical limits to how much faster computers can get.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Even if we have the compute, scaling the compute will be quite costly. </a:t>
            </a:r>
          </a:p>
          <a:p>
            <a:endParaRPr lang="en-US" dirty="0"/>
          </a:p>
          <a:p>
            <a:r>
              <a:rPr lang="en-US" dirty="0"/>
              <a:t>Scaling compute is simply infeasible. [QED]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3A98C-A86A-8906-68B2-64771B5D79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624AA-AD26-0224-11CF-03B69B832BE7}"/>
              </a:ext>
            </a:extLst>
          </p:cNvPr>
          <p:cNvSpPr txBox="1"/>
          <p:nvPr/>
        </p:nvSpPr>
        <p:spPr>
          <a:xfrm>
            <a:off x="5462546" y="4047110"/>
            <a:ext cx="32361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Are you convinced?</a:t>
            </a:r>
          </a:p>
        </p:txBody>
      </p:sp>
    </p:spTree>
    <p:extLst>
      <p:ext uri="{BB962C8B-B14F-4D97-AF65-F5344CB8AC3E}">
        <p14:creationId xmlns:p14="http://schemas.microsoft.com/office/powerpoint/2010/main" val="16077615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3374-E5CC-4B9D-9156-BD5D88F6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Rebutting “Not Enough Compute”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22721-C64C-9CC1-753B-507B387AF1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 insufficiency of compute resource:</a:t>
            </a:r>
          </a:p>
          <a:p>
            <a:pPr lvl="1"/>
            <a:r>
              <a:rPr lang="en-US" dirty="0"/>
              <a:t>Hardware technologies continue to progress at a rapid pace. </a:t>
            </a:r>
          </a:p>
          <a:p>
            <a:pPr lvl="1"/>
            <a:r>
              <a:rPr lang="en-US" dirty="0"/>
              <a:t>Huang’s law: advancements in GPUs happen at much faster rate than what Moore predicted. </a:t>
            </a:r>
          </a:p>
          <a:p>
            <a:pPr lvl="1"/>
            <a:r>
              <a:rPr lang="en-US" dirty="0"/>
              <a:t>So much potentials in parallel computing.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 cost-[in]efficiency of scaling:</a:t>
            </a:r>
          </a:p>
          <a:p>
            <a:pPr lvl="1"/>
            <a:r>
              <a:rPr lang="en-US" dirty="0"/>
              <a:t>While models like GPT3 cost a lot (monetary or otherwise), their availability prevent training MANY smaller, mediocre models. </a:t>
            </a:r>
          </a:p>
          <a:p>
            <a:pPr lvl="1"/>
            <a:r>
              <a:rPr lang="en-US" dirty="0"/>
              <a:t>Therefore, it might be that the net cost of scaling large models is negative. </a:t>
            </a:r>
          </a:p>
          <a:p>
            <a:pPr lvl="2"/>
            <a:r>
              <a:rPr lang="en-US" dirty="0"/>
              <a:t>It is the case within Microsoft according to its CTO, Kevin Scott.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3A98C-A86A-8906-68B2-64771B5D79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12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53374-E5CC-4B9D-9156-BD5D88F61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Argument: Not Enough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22721-C64C-9CC1-753B-507B387AF1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Hoffmann et al showed that, to be compute-optimal, </a:t>
            </a:r>
            <a:r>
              <a:rPr lang="en-US">
                <a:solidFill>
                  <a:srgbClr val="C00000"/>
                </a:solidFill>
              </a:rPr>
              <a:t>model size and training data must be scaled equally</a:t>
            </a:r>
            <a:r>
              <a:rPr lang="en-US"/>
              <a:t>. </a:t>
            </a:r>
            <a:br>
              <a:rPr lang="en-US"/>
            </a:br>
            <a:endParaRPr lang="en-US"/>
          </a:p>
          <a:p>
            <a:r>
              <a:rPr lang="en-US"/>
              <a:t>It shows that existing LLMs are severely data-starved and under-trained. </a:t>
            </a:r>
            <a:br>
              <a:rPr lang="en-US"/>
            </a:br>
            <a:endParaRPr lang="en-US"/>
          </a:p>
          <a:p>
            <a:r>
              <a:rPr lang="en-US"/>
              <a:t>Given the new scaling law, even if you pump a billions of params into a model, the gains will </a:t>
            </a:r>
            <a:r>
              <a:rPr lang="en-US">
                <a:solidFill>
                  <a:srgbClr val="C00000"/>
                </a:solidFill>
              </a:rPr>
              <a:t>not</a:t>
            </a:r>
            <a:r>
              <a:rPr lang="en-US"/>
              <a:t> compensate for more training tokens. </a:t>
            </a:r>
            <a:br>
              <a:rPr lang="en-US"/>
            </a:br>
            <a:endParaRPr lang="en-US"/>
          </a:p>
          <a:p>
            <a:r>
              <a:rPr lang="en-US"/>
              <a:t>There is simply not enough [language] data. [QED]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3A98C-A86A-8906-68B2-64771B5D79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57C21-5303-E44E-E652-438B69889120}"/>
              </a:ext>
            </a:extLst>
          </p:cNvPr>
          <p:cNvSpPr txBox="1"/>
          <p:nvPr/>
        </p:nvSpPr>
        <p:spPr>
          <a:xfrm>
            <a:off x="879408" y="4823984"/>
            <a:ext cx="73691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accent3">
                    <a:lumMod val="50000"/>
                  </a:schemeClr>
                </a:solidFill>
              </a:rPr>
              <a:t>[Training Compute-Optimal Large Language Models. Hoffmann+ </a:t>
            </a:r>
            <a:r>
              <a:rPr lang="en-US" sz="1050" err="1">
                <a:solidFill>
                  <a:schemeClr val="accent3">
                    <a:lumMod val="50000"/>
                  </a:schemeClr>
                </a:solidFill>
              </a:rPr>
              <a:t>NeurIPS</a:t>
            </a:r>
            <a:r>
              <a:rPr lang="en-US" sz="1050">
                <a:solidFill>
                  <a:schemeClr val="accent3">
                    <a:lumMod val="50000"/>
                  </a:schemeClr>
                </a:solidFill>
              </a:rPr>
              <a:t>, 2022]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26822-3B43-08E7-F454-32980B157AE7}"/>
              </a:ext>
            </a:extLst>
          </p:cNvPr>
          <p:cNvSpPr txBox="1"/>
          <p:nvPr/>
        </p:nvSpPr>
        <p:spPr>
          <a:xfrm>
            <a:off x="5231958" y="4047110"/>
            <a:ext cx="346669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C00000"/>
                </a:solidFill>
              </a:rPr>
              <a:t>Are you convinced?</a:t>
            </a:r>
          </a:p>
        </p:txBody>
      </p:sp>
    </p:spTree>
    <p:extLst>
      <p:ext uri="{BB962C8B-B14F-4D97-AF65-F5344CB8AC3E}">
        <p14:creationId xmlns:p14="http://schemas.microsoft.com/office/powerpoint/2010/main" val="2399446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B908-E831-13D0-1E1E-D3A11245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Rebutting “Not Enough Data”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A18E-2C46-CD69-A741-BF6484B495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Data is growing exponentially (?)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8F0F-BFF9-7F31-F3A8-4AE0315185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5" name="Picture 2" descr="Infographic: How Many Websites Are There? | Statista">
            <a:extLst>
              <a:ext uri="{FF2B5EF4-FFF2-40B4-BE49-F238E27FC236}">
                <a16:creationId xmlns:a16="http://schemas.microsoft.com/office/drawing/2014/main" id="{66BFF6C0-1DF5-46A9-AA14-D9D8B1B13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0"/>
          <a:stretch/>
        </p:blipFill>
        <p:spPr bwMode="auto">
          <a:xfrm>
            <a:off x="5087513" y="1421911"/>
            <a:ext cx="3841929" cy="34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20B8E2A-6AFA-9311-6B54-8A2EACFA2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006840"/>
            <a:ext cx="4227223" cy="2513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35F53D-43AB-BA96-30EE-2616AA26E8C4}"/>
              </a:ext>
            </a:extLst>
          </p:cNvPr>
          <p:cNvSpPr txBox="1"/>
          <p:nvPr/>
        </p:nvSpPr>
        <p:spPr>
          <a:xfrm>
            <a:off x="2196573" y="4595426"/>
            <a:ext cx="22402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Wikipedia size</a:t>
            </a:r>
          </a:p>
        </p:txBody>
      </p:sp>
    </p:spTree>
    <p:extLst>
      <p:ext uri="{BB962C8B-B14F-4D97-AF65-F5344CB8AC3E}">
        <p14:creationId xmlns:p14="http://schemas.microsoft.com/office/powerpoint/2010/main" val="2070050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B908-E831-13D0-1E1E-D3A11245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Rebutting “Not Enough Data”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A18E-2C46-CD69-A741-BF6484B495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 can harness data from other modalities. </a:t>
            </a:r>
          </a:p>
          <a:p>
            <a:endParaRPr lang="en-US" dirty="0"/>
          </a:p>
          <a:p>
            <a:pPr lvl="1"/>
            <a:r>
              <a:rPr lang="en-US" dirty="0"/>
              <a:t>For example, to get more text data we can build a solid speech processor model that converts speech to text. 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(aside: more than 80% if internet traffic is video)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(aside2: is that why OpenAI built Whisper?!)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8F0F-BFF9-7F31-F3A8-4AE0315185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6144999B-0EFF-7CF3-07C8-86B85DCB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40" y="3117205"/>
            <a:ext cx="5278728" cy="822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681D83-B2CE-EFDC-EF3B-153C238C4294}"/>
              </a:ext>
            </a:extLst>
          </p:cNvPr>
          <p:cNvSpPr txBox="1"/>
          <p:nvPr/>
        </p:nvSpPr>
        <p:spPr>
          <a:xfrm>
            <a:off x="665652" y="4823984"/>
            <a:ext cx="77331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>
                <a:solidFill>
                  <a:schemeClr val="accent3">
                    <a:lumMod val="50000"/>
                  </a:schemeClr>
                </a:solidFill>
              </a:rPr>
              <a:t>["Robust speech recognition via large-scale weak supervision." Radford+ 2022]</a:t>
            </a:r>
          </a:p>
        </p:txBody>
      </p:sp>
    </p:spTree>
    <p:extLst>
      <p:ext uri="{BB962C8B-B14F-4D97-AF65-F5344CB8AC3E}">
        <p14:creationId xmlns:p14="http://schemas.microsoft.com/office/powerpoint/2010/main" val="2702498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B908-E831-13D0-1E1E-D3A11245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Rebutting “Not Enough Data”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A18E-2C46-CD69-A741-BF6484B495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682137" cy="3077573"/>
          </a:xfrm>
        </p:spPr>
        <p:txBody>
          <a:bodyPr/>
          <a:lstStyle/>
          <a:p>
            <a:r>
              <a:rPr lang="en-US" dirty="0"/>
              <a:t>You can use data more effectively.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Sorscher</a:t>
            </a:r>
            <a:r>
              <a:rPr lang="en-US" dirty="0"/>
              <a:t> et al. lays out recipes to achieve *exponential* scaling instead through statistical mechanics theory. </a:t>
            </a:r>
          </a:p>
          <a:p>
            <a:endParaRPr lang="en-US" dirty="0"/>
          </a:p>
          <a:p>
            <a:r>
              <a:rPr lang="en-US" dirty="0"/>
              <a:t>Carefully curating a small subset goes a long way!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48F0F-BFF9-7F31-F3A8-4AE0315185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C5848-19BA-685E-5CD2-30073B393B94}"/>
              </a:ext>
            </a:extLst>
          </p:cNvPr>
          <p:cNvSpPr txBox="1"/>
          <p:nvPr/>
        </p:nvSpPr>
        <p:spPr>
          <a:xfrm>
            <a:off x="730674" y="4831895"/>
            <a:ext cx="78867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/>
              <a:t>[Beyond neural scaling laws: beating power law scaling via data pruning. </a:t>
            </a:r>
            <a:r>
              <a:rPr lang="en-US" sz="1050" err="1"/>
              <a:t>Sorscher</a:t>
            </a:r>
            <a:r>
              <a:rPr lang="en-US" sz="1050"/>
              <a:t>+ 2022]</a:t>
            </a:r>
          </a:p>
        </p:txBody>
      </p:sp>
      <p:pic>
        <p:nvPicPr>
          <p:cNvPr id="7" name="Picture 2" descr="Image">
            <a:extLst>
              <a:ext uri="{FF2B5EF4-FFF2-40B4-BE49-F238E27FC236}">
                <a16:creationId xmlns:a16="http://schemas.microsoft.com/office/drawing/2014/main" id="{EFED86FE-0C51-124C-49E9-A33703A6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882" y="1635687"/>
            <a:ext cx="3332181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3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D78F-C78A-956F-1170-88459903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Scaling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7AFFF-10C3-A499-5CB5-094FB103D7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b="1" dirty="0"/>
              <a:t>Hypothesis: </a:t>
            </a:r>
            <a:r>
              <a:rPr lang="en-US" sz="1800" dirty="0"/>
              <a:t>there are fundamental principles that govern effective scaling </a:t>
            </a:r>
            <a:br>
              <a:rPr lang="en-US" sz="1800" dirty="0"/>
            </a:br>
            <a:endParaRPr lang="en-US" sz="1800" dirty="0"/>
          </a:p>
          <a:p>
            <a:r>
              <a:rPr lang="en-US" sz="1800" b="1" dirty="0"/>
              <a:t>Importance: </a:t>
            </a:r>
            <a:r>
              <a:rPr lang="en-US" sz="1800" dirty="0"/>
              <a:t>understanding these “laws” would allow us to find optimal models for a given data/compute budget. 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Think of Newton’s laws </a:t>
            </a:r>
          </a:p>
          <a:p>
            <a:pPr lvl="1"/>
            <a:r>
              <a:rPr lang="en-US" sz="1800" dirty="0"/>
              <a:t>Provide the basis for understanding and analyzing the motion of objects in the physical world</a:t>
            </a:r>
          </a:p>
          <a:p>
            <a:pPr lvl="1"/>
            <a:r>
              <a:rPr lang="en-US" sz="1800" dirty="0"/>
              <a:t>Can be used to calculate the trajectory of a rocket, the speed of a car, or the motion of a planet.</a:t>
            </a:r>
          </a:p>
        </p:txBody>
      </p:sp>
    </p:spTree>
    <p:extLst>
      <p:ext uri="{BB962C8B-B14F-4D97-AF65-F5344CB8AC3E}">
        <p14:creationId xmlns:p14="http://schemas.microsoft.com/office/powerpoint/2010/main" val="24007917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9BFB-9ED6-69B6-5DA6-56B08962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Argument: Scale is </a:t>
            </a:r>
            <a:r>
              <a:rPr lang="en-US" sz="2700" b="1" dirty="0"/>
              <a:t>Not </a:t>
            </a:r>
            <a:r>
              <a:rPr lang="en-US" sz="2700" dirty="0"/>
              <a:t>all You Need Because of Tail Phenomena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8A5-CE3F-64B6-6D6F-ADC26E8B0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Tail phenomena will never go away!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C6CC-CF06-D566-E251-CDDE0692A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B21488-F358-ED1A-7B80-0193E6AB18B4}"/>
              </a:ext>
            </a:extLst>
          </p:cNvPr>
          <p:cNvGrpSpPr/>
          <p:nvPr/>
        </p:nvGrpSpPr>
        <p:grpSpPr>
          <a:xfrm>
            <a:off x="2318027" y="2842503"/>
            <a:ext cx="608580" cy="1907820"/>
            <a:chOff x="3090703" y="3790004"/>
            <a:chExt cx="811440" cy="2543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673382E-003B-E471-7C79-B8BB7ACA3034}"/>
                    </a:ext>
                  </a:extLst>
                </p14:cNvPr>
                <p14:cNvContentPartPr/>
                <p14:nvPr/>
              </p14:nvContentPartPr>
              <p14:xfrm>
                <a:off x="3870103" y="5176724"/>
                <a:ext cx="360" cy="12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673382E-003B-E471-7C79-B8BB7ACA303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61103" y="5167724"/>
                  <a:ext cx="1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59">
                  <a:extLst>
                    <a:ext uri="{FF2B5EF4-FFF2-40B4-BE49-F238E27FC236}">
                      <a16:creationId xmlns:a16="http://schemas.microsoft.com/office/drawing/2014/main" id="{2BC46550-E88D-5D5D-5D1B-345C967BB3E0}"/>
                    </a:ext>
                  </a:extLst>
                </p14:cNvPr>
                <p14:cNvContentPartPr/>
                <p14:nvPr/>
              </p14:nvContentPartPr>
              <p14:xfrm>
                <a:off x="3863983" y="5126324"/>
                <a:ext cx="38160" cy="1188720"/>
              </p14:xfrm>
            </p:contentPart>
          </mc:Choice>
          <mc:Fallback xmlns="">
            <p:pic>
              <p:nvPicPr>
                <p:cNvPr id="7" name="Ink 59">
                  <a:extLst>
                    <a:ext uri="{FF2B5EF4-FFF2-40B4-BE49-F238E27FC236}">
                      <a16:creationId xmlns:a16="http://schemas.microsoft.com/office/drawing/2014/main" id="{2BC46550-E88D-5D5D-5D1B-345C967BB3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48503" y="5110844"/>
                  <a:ext cx="68760" cy="12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DAA805F-FDEA-F9BE-5255-942263CF566C}"/>
                    </a:ext>
                  </a:extLst>
                </p14:cNvPr>
                <p14:cNvContentPartPr/>
                <p14:nvPr/>
              </p14:nvContentPartPr>
              <p14:xfrm>
                <a:off x="3618823" y="6088244"/>
                <a:ext cx="232920" cy="245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DAA805F-FDEA-F9BE-5255-942263CF56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64823" y="5980244"/>
                  <a:ext cx="34056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53946D-7200-EEFE-1763-3ED4F9229502}"/>
                    </a:ext>
                  </a:extLst>
                </p14:cNvPr>
                <p14:cNvContentPartPr/>
                <p14:nvPr/>
              </p14:nvContentPartPr>
              <p14:xfrm>
                <a:off x="3461503" y="5827244"/>
                <a:ext cx="402840" cy="39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53946D-7200-EEFE-1763-3ED4F922950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07455" y="5719244"/>
                  <a:ext cx="510576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CCC44C-1781-0965-BB69-FB4D4E3B544C}"/>
                    </a:ext>
                  </a:extLst>
                </p14:cNvPr>
                <p14:cNvContentPartPr/>
                <p14:nvPr/>
              </p14:nvContentPartPr>
              <p14:xfrm>
                <a:off x="3103303" y="5510084"/>
                <a:ext cx="748440" cy="685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CCC44C-1781-0965-BB69-FB4D4E3B54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49303" y="5402084"/>
                  <a:ext cx="856080" cy="90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4DE8328-DB1F-58E3-1E48-63298A6677C2}"/>
                    </a:ext>
                  </a:extLst>
                </p14:cNvPr>
                <p14:cNvContentPartPr/>
                <p14:nvPr/>
              </p14:nvContentPartPr>
              <p14:xfrm>
                <a:off x="3090703" y="5208044"/>
                <a:ext cx="729720" cy="635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4DE8328-DB1F-58E3-1E48-63298A6677C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36703" y="5100044"/>
                  <a:ext cx="837360" cy="85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3E71C32-8107-B5C3-49DD-56DEFC176710}"/>
                    </a:ext>
                  </a:extLst>
                </p14:cNvPr>
                <p14:cNvContentPartPr/>
                <p14:nvPr/>
              </p14:nvContentPartPr>
              <p14:xfrm>
                <a:off x="3171703" y="4988084"/>
                <a:ext cx="472680" cy="409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3E71C32-8107-B5C3-49DD-56DEFC1767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17703" y="4880084"/>
                  <a:ext cx="5803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50D5EB-6FC8-C529-E596-AEEA70B4753A}"/>
                    </a:ext>
                  </a:extLst>
                </p14:cNvPr>
                <p14:cNvContentPartPr/>
                <p14:nvPr/>
              </p14:nvContentPartPr>
              <p14:xfrm>
                <a:off x="3172423" y="4824644"/>
                <a:ext cx="339840" cy="32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50D5EB-6FC8-C529-E596-AEEA70B475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18423" y="4716644"/>
                  <a:ext cx="44748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F10FE09-E5F6-FC8F-53BF-9C59056B1B57}"/>
                    </a:ext>
                  </a:extLst>
                </p14:cNvPr>
                <p14:cNvContentPartPr/>
                <p14:nvPr/>
              </p14:nvContentPartPr>
              <p14:xfrm>
                <a:off x="3159823" y="4529084"/>
                <a:ext cx="226800" cy="283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F10FE09-E5F6-FC8F-53BF-9C59056B1B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05823" y="4421084"/>
                  <a:ext cx="33444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56C900-F6D3-17B4-06AC-852686742334}"/>
                    </a:ext>
                  </a:extLst>
                </p14:cNvPr>
                <p14:cNvContentPartPr/>
                <p14:nvPr/>
              </p14:nvContentPartPr>
              <p14:xfrm>
                <a:off x="3147223" y="4252604"/>
                <a:ext cx="25200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56C900-F6D3-17B4-06AC-8526867423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93223" y="4144604"/>
                  <a:ext cx="35964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5E76FD2-4E39-B6CC-3D73-58EDB7990D7F}"/>
                    </a:ext>
                  </a:extLst>
                </p14:cNvPr>
                <p14:cNvContentPartPr/>
                <p14:nvPr/>
              </p14:nvContentPartPr>
              <p14:xfrm>
                <a:off x="3134623" y="3975764"/>
                <a:ext cx="220320" cy="245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5E76FD2-4E39-B6CC-3D73-58EDB7990D7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80711" y="3867764"/>
                  <a:ext cx="327784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93A0596-55EA-D8F6-559A-322B43D71FE5}"/>
                    </a:ext>
                  </a:extLst>
                </p14:cNvPr>
                <p14:cNvContentPartPr/>
                <p14:nvPr/>
              </p14:nvContentPartPr>
              <p14:xfrm>
                <a:off x="3115543" y="3790004"/>
                <a:ext cx="239400" cy="230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93A0596-55EA-D8F6-559A-322B43D71F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1543" y="3682004"/>
                  <a:ext cx="347040" cy="445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2B08DB-9983-F3F3-1FE4-EA517D4B3FC0}"/>
              </a:ext>
            </a:extLst>
          </p:cNvPr>
          <p:cNvSpPr txBox="1"/>
          <p:nvPr/>
        </p:nvSpPr>
        <p:spPr>
          <a:xfrm>
            <a:off x="7288188" y="4507302"/>
            <a:ext cx="9763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tasks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C4664C-136F-5F28-2525-DD833AF4F808}"/>
              </a:ext>
            </a:extLst>
          </p:cNvPr>
          <p:cNvGrpSpPr/>
          <p:nvPr/>
        </p:nvGrpSpPr>
        <p:grpSpPr>
          <a:xfrm>
            <a:off x="2001671" y="2570592"/>
            <a:ext cx="5239537" cy="2192940"/>
            <a:chOff x="2668894" y="3427456"/>
            <a:chExt cx="6986049" cy="29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2">
                  <a:extLst>
                    <a:ext uri="{FF2B5EF4-FFF2-40B4-BE49-F238E27FC236}">
                      <a16:creationId xmlns:a16="http://schemas.microsoft.com/office/drawing/2014/main" id="{16F2BAEC-FB36-DC24-E247-54DC07BF28C7}"/>
                    </a:ext>
                  </a:extLst>
                </p14:cNvPr>
                <p14:cNvContentPartPr/>
                <p14:nvPr/>
              </p14:nvContentPartPr>
              <p14:xfrm>
                <a:off x="2980903" y="3449056"/>
                <a:ext cx="298800" cy="2858400"/>
              </p14:xfrm>
            </p:contentPart>
          </mc:Choice>
          <mc:Fallback xmlns="">
            <p:pic>
              <p:nvPicPr>
                <p:cNvPr id="20" name="Ink 12">
                  <a:extLst>
                    <a:ext uri="{FF2B5EF4-FFF2-40B4-BE49-F238E27FC236}">
                      <a16:creationId xmlns:a16="http://schemas.microsoft.com/office/drawing/2014/main" id="{16F2BAEC-FB36-DC24-E247-54DC07BF28C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65423" y="3433574"/>
                  <a:ext cx="329400" cy="2889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15">
                  <a:extLst>
                    <a:ext uri="{FF2B5EF4-FFF2-40B4-BE49-F238E27FC236}">
                      <a16:creationId xmlns:a16="http://schemas.microsoft.com/office/drawing/2014/main" id="{87CE050D-C824-82B4-564A-74D4747CE49C}"/>
                    </a:ext>
                  </a:extLst>
                </p14:cNvPr>
                <p14:cNvContentPartPr/>
                <p14:nvPr/>
              </p14:nvContentPartPr>
              <p14:xfrm>
                <a:off x="3165943" y="6093976"/>
                <a:ext cx="6489000" cy="257400"/>
              </p14:xfrm>
            </p:contentPart>
          </mc:Choice>
          <mc:Fallback xmlns="">
            <p:pic>
              <p:nvPicPr>
                <p:cNvPr id="21" name="Ink 15">
                  <a:extLst>
                    <a:ext uri="{FF2B5EF4-FFF2-40B4-BE49-F238E27FC236}">
                      <a16:creationId xmlns:a16="http://schemas.microsoft.com/office/drawing/2014/main" id="{87CE050D-C824-82B4-564A-74D4747CE49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45422" y="6078496"/>
                  <a:ext cx="6524642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10">
                  <a:extLst>
                    <a:ext uri="{FF2B5EF4-FFF2-40B4-BE49-F238E27FC236}">
                      <a16:creationId xmlns:a16="http://schemas.microsoft.com/office/drawing/2014/main" id="{972B42C6-A700-140D-A9AB-AF0AAD59AFBB}"/>
                    </a:ext>
                  </a:extLst>
                </p14:cNvPr>
                <p14:cNvContentPartPr/>
                <p14:nvPr/>
              </p14:nvContentPartPr>
              <p14:xfrm>
                <a:off x="3423703" y="3427456"/>
                <a:ext cx="119880" cy="786240"/>
              </p14:xfrm>
            </p:contentPart>
          </mc:Choice>
          <mc:Fallback xmlns="">
            <p:pic>
              <p:nvPicPr>
                <p:cNvPr id="22" name="Ink 10">
                  <a:extLst>
                    <a:ext uri="{FF2B5EF4-FFF2-40B4-BE49-F238E27FC236}">
                      <a16:creationId xmlns:a16="http://schemas.microsoft.com/office/drawing/2014/main" id="{972B42C6-A700-140D-A9AB-AF0AAD59AFB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92743" y="3396510"/>
                  <a:ext cx="181080" cy="8474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1">
                  <a:extLst>
                    <a:ext uri="{FF2B5EF4-FFF2-40B4-BE49-F238E27FC236}">
                      <a16:creationId xmlns:a16="http://schemas.microsoft.com/office/drawing/2014/main" id="{35BB944C-0490-E9E0-B088-C7395D982A99}"/>
                    </a:ext>
                  </a:extLst>
                </p14:cNvPr>
                <p14:cNvContentPartPr/>
                <p14:nvPr/>
              </p14:nvContentPartPr>
              <p14:xfrm>
                <a:off x="3500383" y="4035136"/>
                <a:ext cx="5631120" cy="2040120"/>
              </p14:xfrm>
            </p:contentPart>
          </mc:Choice>
          <mc:Fallback xmlns="">
            <p:pic>
              <p:nvPicPr>
                <p:cNvPr id="23" name="Ink 21">
                  <a:extLst>
                    <a:ext uri="{FF2B5EF4-FFF2-40B4-BE49-F238E27FC236}">
                      <a16:creationId xmlns:a16="http://schemas.microsoft.com/office/drawing/2014/main" id="{35BB944C-0490-E9E0-B088-C7395D982A9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69423" y="4004176"/>
                  <a:ext cx="5692320" cy="20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C0E49BF-A4A6-493C-202B-64D91033DB7E}"/>
                    </a:ext>
                  </a:extLst>
                </p14:cNvPr>
                <p14:cNvContentPartPr/>
                <p14:nvPr/>
              </p14:nvContentPartPr>
              <p14:xfrm>
                <a:off x="4549831" y="5722144"/>
                <a:ext cx="119160" cy="3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C0E49BF-A4A6-493C-202B-64D91033DB7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18871" y="5691184"/>
                  <a:ext cx="180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67CE8A6-4413-AE69-F2A6-F9E9651B2517}"/>
                    </a:ext>
                  </a:extLst>
                </p14:cNvPr>
                <p14:cNvContentPartPr/>
                <p14:nvPr/>
              </p14:nvContentPartPr>
              <p14:xfrm>
                <a:off x="3945031" y="5262784"/>
                <a:ext cx="843120" cy="525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67CE8A6-4413-AE69-F2A6-F9E9651B251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14071" y="5231824"/>
                  <a:ext cx="90432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74">
                  <a:extLst>
                    <a:ext uri="{FF2B5EF4-FFF2-40B4-BE49-F238E27FC236}">
                      <a16:creationId xmlns:a16="http://schemas.microsoft.com/office/drawing/2014/main" id="{986425AB-19DA-0C92-F075-1E1B877751D6}"/>
                    </a:ext>
                  </a:extLst>
                </p14:cNvPr>
                <p14:cNvContentPartPr/>
                <p14:nvPr/>
              </p14:nvContentPartPr>
              <p14:xfrm>
                <a:off x="3008191" y="3427474"/>
                <a:ext cx="196560" cy="2894040"/>
              </p14:xfrm>
            </p:contentPart>
          </mc:Choice>
          <mc:Fallback xmlns="">
            <p:pic>
              <p:nvPicPr>
                <p:cNvPr id="26" name="Ink 74">
                  <a:extLst>
                    <a:ext uri="{FF2B5EF4-FFF2-40B4-BE49-F238E27FC236}">
                      <a16:creationId xmlns:a16="http://schemas.microsoft.com/office/drawing/2014/main" id="{986425AB-19DA-0C92-F075-1E1B877751D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77231" y="3396518"/>
                  <a:ext cx="257760" cy="2955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77">
                  <a:extLst>
                    <a:ext uri="{FF2B5EF4-FFF2-40B4-BE49-F238E27FC236}">
                      <a16:creationId xmlns:a16="http://schemas.microsoft.com/office/drawing/2014/main" id="{E0AAC7FF-599B-1CA1-2BAF-0CE5F2198E2D}"/>
                    </a:ext>
                  </a:extLst>
                </p14:cNvPr>
                <p14:cNvContentPartPr/>
                <p14:nvPr/>
              </p14:nvContentPartPr>
              <p14:xfrm>
                <a:off x="9339655" y="6124954"/>
                <a:ext cx="241200" cy="221040"/>
              </p14:xfrm>
            </p:contentPart>
          </mc:Choice>
          <mc:Fallback xmlns="">
            <p:pic>
              <p:nvPicPr>
                <p:cNvPr id="27" name="Ink 77">
                  <a:extLst>
                    <a:ext uri="{FF2B5EF4-FFF2-40B4-BE49-F238E27FC236}">
                      <a16:creationId xmlns:a16="http://schemas.microsoft.com/office/drawing/2014/main" id="{E0AAC7FF-599B-1CA1-2BAF-0CE5F2198E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308741" y="6093994"/>
                  <a:ext cx="302309" cy="2822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D5F5B9-085C-E8FF-D9B4-6E7132CA7F5E}"/>
                </a:ext>
              </a:extLst>
            </p:cNvPr>
            <p:cNvSpPr txBox="1"/>
            <p:nvPr/>
          </p:nvSpPr>
          <p:spPr>
            <a:xfrm rot="5400000">
              <a:off x="2187255" y="4720176"/>
              <a:ext cx="1301833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/>
                <a:t>popularity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27DAE1-3F98-10E3-306D-B4C972EB142F}"/>
              </a:ext>
            </a:extLst>
          </p:cNvPr>
          <p:cNvGrpSpPr/>
          <p:nvPr/>
        </p:nvGrpSpPr>
        <p:grpSpPr>
          <a:xfrm>
            <a:off x="2625287" y="2701677"/>
            <a:ext cx="4662900" cy="1246495"/>
            <a:chOff x="3500383" y="3602235"/>
            <a:chExt cx="6217200" cy="16619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D5513C-5BFE-F020-C3DD-2FDC7F1F0F99}"/>
                </a:ext>
              </a:extLst>
            </p:cNvPr>
            <p:cNvSpPr txBox="1"/>
            <p:nvPr/>
          </p:nvSpPr>
          <p:spPr>
            <a:xfrm>
              <a:off x="4366574" y="3602235"/>
              <a:ext cx="5351009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/>
                <a:t>Head tasks: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Translating simple sentences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Generate rhyming sentence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Indicating spans of location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…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1F9FACA-92B9-9ABE-E6ED-13FEE3698BAF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V="1">
              <a:off x="3500383" y="4433232"/>
              <a:ext cx="866191" cy="5548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064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9BFB-9ED6-69B6-5DA6-56B08962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Argument: Scale is </a:t>
            </a:r>
            <a:r>
              <a:rPr lang="en-US" sz="2700" b="1" dirty="0"/>
              <a:t>Not </a:t>
            </a:r>
            <a:r>
              <a:rPr lang="en-US" sz="2700" dirty="0"/>
              <a:t>all You Need Because of Tail Phenomena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8A5-CE3F-64B6-6D6F-ADC26E8B0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Tail phenomena will never go away!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C6CC-CF06-D566-E251-CDDE0692A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12">
                <a:extLst>
                  <a:ext uri="{FF2B5EF4-FFF2-40B4-BE49-F238E27FC236}">
                    <a16:creationId xmlns:a16="http://schemas.microsoft.com/office/drawing/2014/main" id="{9E43F9FA-301A-2A00-396D-EFE561E6C4CC}"/>
                  </a:ext>
                </a:extLst>
              </p14:cNvPr>
              <p14:cNvContentPartPr/>
              <p14:nvPr/>
            </p14:nvContentPartPr>
            <p14:xfrm>
              <a:off x="2235677" y="2597343"/>
              <a:ext cx="224100" cy="2143800"/>
            </p14:xfrm>
          </p:contentPart>
        </mc:Choice>
        <mc:Fallback xmlns="">
          <p:pic>
            <p:nvPicPr>
              <p:cNvPr id="32" name="Ink 12">
                <a:extLst>
                  <a:ext uri="{FF2B5EF4-FFF2-40B4-BE49-F238E27FC236}">
                    <a16:creationId xmlns:a16="http://schemas.microsoft.com/office/drawing/2014/main" id="{9E43F9FA-301A-2A00-396D-EFE561E6C4C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0209" y="2581863"/>
                <a:ext cx="254316" cy="21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15">
                <a:extLst>
                  <a:ext uri="{FF2B5EF4-FFF2-40B4-BE49-F238E27FC236}">
                    <a16:creationId xmlns:a16="http://schemas.microsoft.com/office/drawing/2014/main" id="{E61D111D-02E4-EE61-34BD-FFD9CB71DBEF}"/>
                  </a:ext>
                </a:extLst>
              </p14:cNvPr>
              <p14:cNvContentPartPr/>
              <p14:nvPr/>
            </p14:nvContentPartPr>
            <p14:xfrm>
              <a:off x="2374457" y="4581033"/>
              <a:ext cx="4866750" cy="193050"/>
            </p14:xfrm>
          </p:contentPart>
        </mc:Choice>
        <mc:Fallback xmlns="">
          <p:pic>
            <p:nvPicPr>
              <p:cNvPr id="33" name="Ink 15">
                <a:extLst>
                  <a:ext uri="{FF2B5EF4-FFF2-40B4-BE49-F238E27FC236}">
                    <a16:creationId xmlns:a16="http://schemas.microsoft.com/office/drawing/2014/main" id="{E61D111D-02E4-EE61-34BD-FFD9CB71DB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3936" y="4565575"/>
                <a:ext cx="4902392" cy="223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10">
                <a:extLst>
                  <a:ext uri="{FF2B5EF4-FFF2-40B4-BE49-F238E27FC236}">
                    <a16:creationId xmlns:a16="http://schemas.microsoft.com/office/drawing/2014/main" id="{0FD8DDA0-FD97-D316-522B-2A71CF0150FA}"/>
                  </a:ext>
                </a:extLst>
              </p14:cNvPr>
              <p14:cNvContentPartPr/>
              <p14:nvPr/>
            </p14:nvContentPartPr>
            <p14:xfrm>
              <a:off x="2567777" y="2581143"/>
              <a:ext cx="89910" cy="589680"/>
            </p14:xfrm>
          </p:contentPart>
        </mc:Choice>
        <mc:Fallback xmlns="">
          <p:pic>
            <p:nvPicPr>
              <p:cNvPr id="34" name="Ink 10">
                <a:extLst>
                  <a:ext uri="{FF2B5EF4-FFF2-40B4-BE49-F238E27FC236}">
                    <a16:creationId xmlns:a16="http://schemas.microsoft.com/office/drawing/2014/main" id="{0FD8DDA0-FD97-D316-522B-2A71CF0150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6848" y="2550202"/>
                <a:ext cx="151049" cy="6508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Ink 21">
                <a:extLst>
                  <a:ext uri="{FF2B5EF4-FFF2-40B4-BE49-F238E27FC236}">
                    <a16:creationId xmlns:a16="http://schemas.microsoft.com/office/drawing/2014/main" id="{2E2ECB80-56FA-5ABE-8DA5-90560E6798B2}"/>
                  </a:ext>
                </a:extLst>
              </p14:cNvPr>
              <p14:cNvContentPartPr/>
              <p14:nvPr/>
            </p14:nvContentPartPr>
            <p14:xfrm>
              <a:off x="2625287" y="3036903"/>
              <a:ext cx="4223340" cy="1530090"/>
            </p14:xfrm>
          </p:contentPart>
        </mc:Choice>
        <mc:Fallback xmlns="">
          <p:pic>
            <p:nvPicPr>
              <p:cNvPr id="35" name="Ink 21">
                <a:extLst>
                  <a:ext uri="{FF2B5EF4-FFF2-40B4-BE49-F238E27FC236}">
                    <a16:creationId xmlns:a16="http://schemas.microsoft.com/office/drawing/2014/main" id="{2E2ECB80-56FA-5ABE-8DA5-90560E6798B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94328" y="3005948"/>
                <a:ext cx="4284537" cy="1579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8401467-58DB-D7EC-BE79-DCA314127FC6}"/>
                  </a:ext>
                </a:extLst>
              </p14:cNvPr>
              <p14:cNvContentPartPr/>
              <p14:nvPr/>
            </p14:nvContentPartPr>
            <p14:xfrm>
              <a:off x="3412373" y="4302159"/>
              <a:ext cx="89370" cy="226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8401467-58DB-D7EC-BE79-DCA314127F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81506" y="4271199"/>
                <a:ext cx="150386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9CA611D-0BC5-2B17-BB3E-26F8A55179A8}"/>
                  </a:ext>
                </a:extLst>
              </p14:cNvPr>
              <p14:cNvContentPartPr/>
              <p14:nvPr/>
            </p14:nvContentPartPr>
            <p14:xfrm>
              <a:off x="2958773" y="3957639"/>
              <a:ext cx="632340" cy="3942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9CA611D-0BC5-2B17-BB3E-26F8A55179A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7822" y="3926679"/>
                <a:ext cx="693523" cy="45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1E1DC84-2E32-D205-E77A-6A6567EC3121}"/>
                  </a:ext>
                </a:extLst>
              </p14:cNvPr>
              <p14:cNvContentPartPr/>
              <p14:nvPr/>
            </p14:nvContentPartPr>
            <p14:xfrm>
              <a:off x="2902577" y="3882543"/>
              <a:ext cx="270" cy="9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1E1DC84-2E32-D205-E77A-6A6567EC312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95827" y="3873543"/>
                <a:ext cx="135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9" name="Ink 59">
                <a:extLst>
                  <a:ext uri="{FF2B5EF4-FFF2-40B4-BE49-F238E27FC236}">
                    <a16:creationId xmlns:a16="http://schemas.microsoft.com/office/drawing/2014/main" id="{51E97FD7-ED15-D9C8-D54F-51D3E2BB0557}"/>
                  </a:ext>
                </a:extLst>
              </p14:cNvPr>
              <p14:cNvContentPartPr/>
              <p14:nvPr/>
            </p14:nvContentPartPr>
            <p14:xfrm>
              <a:off x="2897987" y="3844743"/>
              <a:ext cx="28620" cy="891540"/>
            </p14:xfrm>
          </p:contentPart>
        </mc:Choice>
        <mc:Fallback xmlns="">
          <p:pic>
            <p:nvPicPr>
              <p:cNvPr id="39" name="Ink 59">
                <a:extLst>
                  <a:ext uri="{FF2B5EF4-FFF2-40B4-BE49-F238E27FC236}">
                    <a16:creationId xmlns:a16="http://schemas.microsoft.com/office/drawing/2014/main" id="{51E97FD7-ED15-D9C8-D54F-51D3E2BB05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2604" y="3829266"/>
                <a:ext cx="58671" cy="921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D767969-DE5C-2C31-5B67-69FBC0997E46}"/>
                  </a:ext>
                </a:extLst>
              </p14:cNvPr>
              <p14:cNvContentPartPr/>
              <p14:nvPr/>
            </p14:nvContentPartPr>
            <p14:xfrm>
              <a:off x="2714117" y="4566183"/>
              <a:ext cx="174690" cy="1841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D767969-DE5C-2C31-5B67-69FBC0997E4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0200" y="4458288"/>
                <a:ext cx="282164" cy="3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1E2B9DE-98A4-C702-424C-AEFAA4F1BD07}"/>
                  </a:ext>
                </a:extLst>
              </p14:cNvPr>
              <p14:cNvContentPartPr/>
              <p14:nvPr/>
            </p14:nvContentPartPr>
            <p14:xfrm>
              <a:off x="2596127" y="4370433"/>
              <a:ext cx="302130" cy="2948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1E2B9DE-98A4-C702-424C-AEFAA4F1BD0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42111" y="4262433"/>
                <a:ext cx="409802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C12349D-6C40-12C2-1E15-CB0522F17A1A}"/>
                  </a:ext>
                </a:extLst>
              </p14:cNvPr>
              <p14:cNvContentPartPr/>
              <p14:nvPr/>
            </p14:nvContentPartPr>
            <p14:xfrm>
              <a:off x="2327477" y="4132563"/>
              <a:ext cx="561330" cy="51435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C12349D-6C40-12C2-1E15-CB0522F17A1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73503" y="4024582"/>
                <a:ext cx="668918" cy="729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C70CCE5-98B4-667C-A953-517D544EE19A}"/>
                  </a:ext>
                </a:extLst>
              </p14:cNvPr>
              <p14:cNvContentPartPr/>
              <p14:nvPr/>
            </p14:nvContentPartPr>
            <p14:xfrm>
              <a:off x="2318027" y="3906033"/>
              <a:ext cx="547290" cy="47655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C70CCE5-98B4-667C-A953-517D544EE19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64054" y="3798053"/>
                <a:ext cx="654877" cy="6921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E794021-8873-EBCB-2CA3-DC9F1551D1D1}"/>
                  </a:ext>
                </a:extLst>
              </p14:cNvPr>
              <p14:cNvContentPartPr/>
              <p14:nvPr/>
            </p14:nvContentPartPr>
            <p14:xfrm>
              <a:off x="2378777" y="3741063"/>
              <a:ext cx="354510" cy="3072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E794021-8873-EBCB-2CA3-DC9F1551D1D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24791" y="3633126"/>
                <a:ext cx="462123" cy="5227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76E76AE-77DF-E254-EE91-D2C22FDD5BC4}"/>
                  </a:ext>
                </a:extLst>
              </p14:cNvPr>
              <p14:cNvContentPartPr/>
              <p14:nvPr/>
            </p14:nvContentPartPr>
            <p14:xfrm>
              <a:off x="2379317" y="3618483"/>
              <a:ext cx="254880" cy="24543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76E76AE-77DF-E254-EE91-D2C22FDD5BC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25317" y="3510523"/>
                <a:ext cx="362520" cy="4609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66A86C8-762F-81F9-2707-0283A42D1702}"/>
                  </a:ext>
                </a:extLst>
              </p14:cNvPr>
              <p14:cNvContentPartPr/>
              <p14:nvPr/>
            </p14:nvContentPartPr>
            <p14:xfrm>
              <a:off x="2369867" y="3396813"/>
              <a:ext cx="170100" cy="21249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66A86C8-762F-81F9-2707-0283A42D170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15924" y="3288950"/>
                <a:ext cx="277626" cy="4278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728F076-0E7A-2D8C-8195-A8B299655DCB}"/>
                  </a:ext>
                </a:extLst>
              </p14:cNvPr>
              <p14:cNvContentPartPr/>
              <p14:nvPr/>
            </p14:nvContentPartPr>
            <p14:xfrm>
              <a:off x="2360417" y="3189453"/>
              <a:ext cx="189000" cy="16065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728F076-0E7A-2D8C-8195-A8B299655DC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306417" y="3081634"/>
                <a:ext cx="296640" cy="3759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1CBC36B3-8210-EF61-54CF-BF6858374235}"/>
                  </a:ext>
                </a:extLst>
              </p14:cNvPr>
              <p14:cNvContentPartPr/>
              <p14:nvPr/>
            </p14:nvContentPartPr>
            <p14:xfrm>
              <a:off x="2350967" y="2981823"/>
              <a:ext cx="165240" cy="1841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1CBC36B3-8210-EF61-54CF-BF685837423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297084" y="2873928"/>
                <a:ext cx="272646" cy="3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ECE1E86-AF86-E16F-B0B9-20359028D340}"/>
                  </a:ext>
                </a:extLst>
              </p14:cNvPr>
              <p14:cNvContentPartPr/>
              <p14:nvPr/>
            </p14:nvContentPartPr>
            <p14:xfrm>
              <a:off x="2336657" y="2842503"/>
              <a:ext cx="179550" cy="17253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ECE1E86-AF86-E16F-B0B9-20359028D3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82684" y="2734672"/>
                <a:ext cx="287136" cy="3878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0" name="Ink 74">
                <a:extLst>
                  <a:ext uri="{FF2B5EF4-FFF2-40B4-BE49-F238E27FC236}">
                    <a16:creationId xmlns:a16="http://schemas.microsoft.com/office/drawing/2014/main" id="{4301E12F-D512-93CD-95A7-3A25D3E69FDF}"/>
                  </a:ext>
                </a:extLst>
              </p14:cNvPr>
              <p14:cNvContentPartPr/>
              <p14:nvPr/>
            </p14:nvContentPartPr>
            <p14:xfrm>
              <a:off x="2256143" y="2581157"/>
              <a:ext cx="147420" cy="2170530"/>
            </p14:xfrm>
          </p:contentPart>
        </mc:Choice>
        <mc:Fallback xmlns="">
          <p:pic>
            <p:nvPicPr>
              <p:cNvPr id="50" name="Ink 74">
                <a:extLst>
                  <a:ext uri="{FF2B5EF4-FFF2-40B4-BE49-F238E27FC236}">
                    <a16:creationId xmlns:a16="http://schemas.microsoft.com/office/drawing/2014/main" id="{4301E12F-D512-93CD-95A7-3A25D3E69FD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25221" y="2550201"/>
                <a:ext cx="208545" cy="2232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1" name="Ink 77">
                <a:extLst>
                  <a:ext uri="{FF2B5EF4-FFF2-40B4-BE49-F238E27FC236}">
                    <a16:creationId xmlns:a16="http://schemas.microsoft.com/office/drawing/2014/main" id="{43CB1780-F617-7DB5-A898-0EA908F16F83}"/>
                  </a:ext>
                </a:extLst>
              </p14:cNvPr>
              <p14:cNvContentPartPr/>
              <p14:nvPr/>
            </p14:nvContentPartPr>
            <p14:xfrm>
              <a:off x="7004741" y="4604267"/>
              <a:ext cx="180900" cy="165780"/>
            </p14:xfrm>
          </p:contentPart>
        </mc:Choice>
        <mc:Fallback xmlns="">
          <p:pic>
            <p:nvPicPr>
              <p:cNvPr id="51" name="Ink 77">
                <a:extLst>
                  <a:ext uri="{FF2B5EF4-FFF2-40B4-BE49-F238E27FC236}">
                    <a16:creationId xmlns:a16="http://schemas.microsoft.com/office/drawing/2014/main" id="{43CB1780-F617-7DB5-A898-0EA908F16F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73873" y="4573341"/>
                <a:ext cx="241918" cy="226914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811C6602-12F2-21B7-E432-63FBCB7B8874}"/>
              </a:ext>
            </a:extLst>
          </p:cNvPr>
          <p:cNvSpPr txBox="1"/>
          <p:nvPr/>
        </p:nvSpPr>
        <p:spPr>
          <a:xfrm>
            <a:off x="7288188" y="4517853"/>
            <a:ext cx="9763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tasks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8864F0-3F4B-F6B0-93AA-7F5306A9EA41}"/>
              </a:ext>
            </a:extLst>
          </p:cNvPr>
          <p:cNvSpPr txBox="1"/>
          <p:nvPr/>
        </p:nvSpPr>
        <p:spPr>
          <a:xfrm rot="5400000">
            <a:off x="1640442" y="3550683"/>
            <a:ext cx="9763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popularity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50D3ABE-237F-49B9-4AF7-D1CA477D7428}"/>
              </a:ext>
            </a:extLst>
          </p:cNvPr>
          <p:cNvSpPr txBox="1"/>
          <p:nvPr/>
        </p:nvSpPr>
        <p:spPr>
          <a:xfrm>
            <a:off x="3073073" y="2745638"/>
            <a:ext cx="590387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/>
              <a:t>Tail tasks: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/>
              <a:t>Translation while while retaining rhyme scheme.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/>
              <a:t>Extract all ACL conference chairs since 1990.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/>
              <a:t>Do literature review summarizing human studies on corona viruses.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DEEA2AC-D9D9-CCC2-1DA5-AA6E53FEE349}"/>
              </a:ext>
            </a:extLst>
          </p:cNvPr>
          <p:cNvCxnSpPr>
            <a:cxnSpLocks/>
          </p:cNvCxnSpPr>
          <p:nvPr/>
        </p:nvCxnSpPr>
        <p:spPr>
          <a:xfrm flipV="1">
            <a:off x="3518355" y="3813542"/>
            <a:ext cx="316157" cy="734941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742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84790-3EE3-5570-B95E-4F88E16B9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Argument: Scale is </a:t>
            </a:r>
            <a:r>
              <a:rPr lang="en-US" sz="3200" b="1" dirty="0"/>
              <a:t>Not </a:t>
            </a:r>
            <a:r>
              <a:rPr lang="en-US" sz="3200" dirty="0"/>
              <a:t>all You Need Because of Tail Phenomena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8A5-CE3F-64B6-6D6F-ADC26E8B0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Tail phenomena will never go away!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C6CC-CF06-D566-E251-CDDE0692A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95A4901-7E69-0906-919C-A5B20794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52" y="1920785"/>
            <a:ext cx="4801250" cy="273229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7964C1-E2DC-EAD7-53FD-D797FAA4E646}"/>
              </a:ext>
            </a:extLst>
          </p:cNvPr>
          <p:cNvSpPr/>
          <p:nvPr/>
        </p:nvSpPr>
        <p:spPr>
          <a:xfrm>
            <a:off x="619446" y="4884645"/>
            <a:ext cx="80497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Massively multilingual neural machine translation in the wild: Findings and challenges.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Arivazhagan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+ 2019.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65554-4F4A-2C33-F7A4-4456340A3787}"/>
              </a:ext>
            </a:extLst>
          </p:cNvPr>
          <p:cNvSpPr/>
          <p:nvPr/>
        </p:nvSpPr>
        <p:spPr>
          <a:xfrm>
            <a:off x="5511949" y="2722272"/>
            <a:ext cx="36435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i="1"/>
              <a:t>“The number of parallel sentences […] ranges from around tens of thousands to almost 2 billion.”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A265EF-B980-3DD4-6311-CF4A680BFF05}"/>
              </a:ext>
            </a:extLst>
          </p:cNvPr>
          <p:cNvSpPr txBox="1"/>
          <p:nvPr/>
        </p:nvSpPr>
        <p:spPr>
          <a:xfrm>
            <a:off x="5044502" y="2050741"/>
            <a:ext cx="457844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/>
              <a:t>Example: </a:t>
            </a:r>
            <a:r>
              <a:rPr lang="en-US" sz="2700"/>
              <a:t>Google Translate </a:t>
            </a:r>
          </a:p>
        </p:txBody>
      </p:sp>
    </p:spTree>
    <p:extLst>
      <p:ext uri="{BB962C8B-B14F-4D97-AF65-F5344CB8AC3E}">
        <p14:creationId xmlns:p14="http://schemas.microsoft.com/office/powerpoint/2010/main" val="5702141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1222-92AA-7D77-E499-504C62A4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Argument: Scale is </a:t>
            </a:r>
            <a:r>
              <a:rPr lang="en-US" sz="3200" b="1" dirty="0"/>
              <a:t>Not </a:t>
            </a:r>
            <a:r>
              <a:rPr lang="en-US" sz="3200" dirty="0"/>
              <a:t>all You Need Because of Tail Phenomena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736B7-D654-162E-6995-5E702C8E4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63136065-A7DB-E276-5820-B3E4CD6E3A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077913"/>
            <a:ext cx="3319463" cy="36560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24515-E45B-9231-9509-8820D3FF04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D1395C-0C16-7780-C195-C81528754AB9}"/>
              </a:ext>
            </a:extLst>
          </p:cNvPr>
          <p:cNvSpPr/>
          <p:nvPr/>
        </p:nvSpPr>
        <p:spPr>
          <a:xfrm>
            <a:off x="619446" y="4733234"/>
            <a:ext cx="8049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Impact of Pretraining Term Frequencies on Few-Shot Reasoning,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Razeghi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+ 2022</a:t>
            </a:r>
          </a:p>
          <a:p>
            <a:pPr algn="ctr"/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Large Language Models Struggle to Learn Long-Tail Knowledge,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Kandpal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cs typeface="Consolas" panose="020B0609020204030204" pitchFamily="49" charset="0"/>
              </a:rPr>
              <a:t>+ 2022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7A98A3C-2F60-A338-9494-9F644C33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975" y="1101064"/>
            <a:ext cx="3636076" cy="36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8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F2CA-F620-26E6-B3F4-121644C0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Argument: Scale is </a:t>
            </a:r>
            <a:r>
              <a:rPr lang="en-US" sz="3200" b="1" dirty="0"/>
              <a:t>Not </a:t>
            </a:r>
            <a:r>
              <a:rPr lang="en-US" sz="3200" dirty="0"/>
              <a:t>all You Need Because of Tail Phenomena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8A5-CE3F-64B6-6D6F-ADC26E8B0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Tail phenomena will never go away! </a:t>
            </a:r>
          </a:p>
          <a:p>
            <a:r>
              <a:rPr lang="en-US"/>
              <a:t>Will result in brittleness to </a:t>
            </a:r>
            <a:br>
              <a:rPr lang="en-US"/>
            </a:br>
            <a:r>
              <a:rPr lang="en-US"/>
              <a:t>small changes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C6CC-CF06-D566-E251-CDDE0692A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DE2A09F7-B945-C30B-A087-917D8A92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437" y="1782458"/>
            <a:ext cx="4053626" cy="3087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63733-421D-F2FF-2382-0B6218B24BB8}"/>
              </a:ext>
            </a:extLst>
          </p:cNvPr>
          <p:cNvSpPr txBox="1"/>
          <p:nvPr/>
        </p:nvSpPr>
        <p:spPr>
          <a:xfrm>
            <a:off x="1019163" y="2875933"/>
            <a:ext cx="27169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“Tesla's Autopilot system confusing horse-drawn carriage for truck”</a:t>
            </a:r>
          </a:p>
        </p:txBody>
      </p:sp>
    </p:spTree>
    <p:extLst>
      <p:ext uri="{BB962C8B-B14F-4D97-AF65-F5344CB8AC3E}">
        <p14:creationId xmlns:p14="http://schemas.microsoft.com/office/powerpoint/2010/main" val="18087767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4D500-2B36-9A71-4BA1-4538B21E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8FD64-588E-AF99-DCEA-30BB65A2C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C4EEDC05-84C5-63B1-1BF1-117B61120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3"/>
          <a:stretch/>
        </p:blipFill>
        <p:spPr bwMode="auto">
          <a:xfrm>
            <a:off x="1505286" y="-108049"/>
            <a:ext cx="6419598" cy="2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4CAFA64E-5204-27B7-97EC-F931E8B04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2" b="2670"/>
          <a:stretch/>
        </p:blipFill>
        <p:spPr bwMode="auto">
          <a:xfrm>
            <a:off x="1505286" y="1943914"/>
            <a:ext cx="6419598" cy="322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7442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9BFB-9ED6-69B6-5DA6-56B08962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Argument: Scale is </a:t>
            </a:r>
            <a:r>
              <a:rPr lang="en-US" sz="2700" b="1" dirty="0"/>
              <a:t>Not </a:t>
            </a:r>
            <a:r>
              <a:rPr lang="en-US" sz="2700" dirty="0"/>
              <a:t>all You Need Because of Tail Phenomena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E18A5-CE3F-64B6-6D6F-ADC26E8B05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Hence, scale won’t solve the tail phenomena. [QED]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EC6CC-CF06-D566-E251-CDDE0692AE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B21488-F358-ED1A-7B80-0193E6AB18B4}"/>
              </a:ext>
            </a:extLst>
          </p:cNvPr>
          <p:cNvGrpSpPr/>
          <p:nvPr/>
        </p:nvGrpSpPr>
        <p:grpSpPr>
          <a:xfrm>
            <a:off x="2318027" y="2842503"/>
            <a:ext cx="608580" cy="1907820"/>
            <a:chOff x="3090703" y="3790004"/>
            <a:chExt cx="811440" cy="2543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673382E-003B-E471-7C79-B8BB7ACA3034}"/>
                    </a:ext>
                  </a:extLst>
                </p14:cNvPr>
                <p14:cNvContentPartPr/>
                <p14:nvPr/>
              </p14:nvContentPartPr>
              <p14:xfrm>
                <a:off x="3870103" y="5176724"/>
                <a:ext cx="360" cy="12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673382E-003B-E471-7C79-B8BB7ACA303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61103" y="5167724"/>
                  <a:ext cx="1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59">
                  <a:extLst>
                    <a:ext uri="{FF2B5EF4-FFF2-40B4-BE49-F238E27FC236}">
                      <a16:creationId xmlns:a16="http://schemas.microsoft.com/office/drawing/2014/main" id="{2BC46550-E88D-5D5D-5D1B-345C967BB3E0}"/>
                    </a:ext>
                  </a:extLst>
                </p14:cNvPr>
                <p14:cNvContentPartPr/>
                <p14:nvPr/>
              </p14:nvContentPartPr>
              <p14:xfrm>
                <a:off x="3863983" y="5126324"/>
                <a:ext cx="38160" cy="1188720"/>
              </p14:xfrm>
            </p:contentPart>
          </mc:Choice>
          <mc:Fallback xmlns="">
            <p:pic>
              <p:nvPicPr>
                <p:cNvPr id="7" name="Ink 59">
                  <a:extLst>
                    <a:ext uri="{FF2B5EF4-FFF2-40B4-BE49-F238E27FC236}">
                      <a16:creationId xmlns:a16="http://schemas.microsoft.com/office/drawing/2014/main" id="{2BC46550-E88D-5D5D-5D1B-345C967BB3E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48503" y="5110844"/>
                  <a:ext cx="68760" cy="12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DAA805F-FDEA-F9BE-5255-942263CF566C}"/>
                    </a:ext>
                  </a:extLst>
                </p14:cNvPr>
                <p14:cNvContentPartPr/>
                <p14:nvPr/>
              </p14:nvContentPartPr>
              <p14:xfrm>
                <a:off x="3618823" y="6088244"/>
                <a:ext cx="232920" cy="245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DAA805F-FDEA-F9BE-5255-942263CF56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64823" y="5980244"/>
                  <a:ext cx="34056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453946D-7200-EEFE-1763-3ED4F9229502}"/>
                    </a:ext>
                  </a:extLst>
                </p14:cNvPr>
                <p14:cNvContentPartPr/>
                <p14:nvPr/>
              </p14:nvContentPartPr>
              <p14:xfrm>
                <a:off x="3461503" y="5827244"/>
                <a:ext cx="402840" cy="39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453946D-7200-EEFE-1763-3ED4F922950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07455" y="5719244"/>
                  <a:ext cx="510576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7CCC44C-1781-0965-BB69-FB4D4E3B544C}"/>
                    </a:ext>
                  </a:extLst>
                </p14:cNvPr>
                <p14:cNvContentPartPr/>
                <p14:nvPr/>
              </p14:nvContentPartPr>
              <p14:xfrm>
                <a:off x="3103303" y="5510084"/>
                <a:ext cx="748440" cy="685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7CCC44C-1781-0965-BB69-FB4D4E3B54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49303" y="5402084"/>
                  <a:ext cx="856080" cy="90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4DE8328-DB1F-58E3-1E48-63298A6677C2}"/>
                    </a:ext>
                  </a:extLst>
                </p14:cNvPr>
                <p14:cNvContentPartPr/>
                <p14:nvPr/>
              </p14:nvContentPartPr>
              <p14:xfrm>
                <a:off x="3090703" y="5208044"/>
                <a:ext cx="729720" cy="635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4DE8328-DB1F-58E3-1E48-63298A6677C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36703" y="5100044"/>
                  <a:ext cx="837360" cy="85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3E71C32-8107-B5C3-49DD-56DEFC176710}"/>
                    </a:ext>
                  </a:extLst>
                </p14:cNvPr>
                <p14:cNvContentPartPr/>
                <p14:nvPr/>
              </p14:nvContentPartPr>
              <p14:xfrm>
                <a:off x="3171703" y="4988084"/>
                <a:ext cx="472680" cy="409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3E71C32-8107-B5C3-49DD-56DEFC1767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17703" y="4880084"/>
                  <a:ext cx="58032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50D5EB-6FC8-C529-E596-AEEA70B4753A}"/>
                    </a:ext>
                  </a:extLst>
                </p14:cNvPr>
                <p14:cNvContentPartPr/>
                <p14:nvPr/>
              </p14:nvContentPartPr>
              <p14:xfrm>
                <a:off x="3172423" y="4824644"/>
                <a:ext cx="339840" cy="32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50D5EB-6FC8-C529-E596-AEEA70B4753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18423" y="4716644"/>
                  <a:ext cx="447480" cy="54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F10FE09-E5F6-FC8F-53BF-9C59056B1B57}"/>
                    </a:ext>
                  </a:extLst>
                </p14:cNvPr>
                <p14:cNvContentPartPr/>
                <p14:nvPr/>
              </p14:nvContentPartPr>
              <p14:xfrm>
                <a:off x="3159823" y="4529084"/>
                <a:ext cx="226800" cy="283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F10FE09-E5F6-FC8F-53BF-9C59056B1B5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05823" y="4421084"/>
                  <a:ext cx="33444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56C900-F6D3-17B4-06AC-852686742334}"/>
                    </a:ext>
                  </a:extLst>
                </p14:cNvPr>
                <p14:cNvContentPartPr/>
                <p14:nvPr/>
              </p14:nvContentPartPr>
              <p14:xfrm>
                <a:off x="3147223" y="4252604"/>
                <a:ext cx="252000" cy="214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56C900-F6D3-17B4-06AC-85268674233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93223" y="4144604"/>
                  <a:ext cx="35964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5E76FD2-4E39-B6CC-3D73-58EDB7990D7F}"/>
                    </a:ext>
                  </a:extLst>
                </p14:cNvPr>
                <p14:cNvContentPartPr/>
                <p14:nvPr/>
              </p14:nvContentPartPr>
              <p14:xfrm>
                <a:off x="3134623" y="3975764"/>
                <a:ext cx="220320" cy="245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5E76FD2-4E39-B6CC-3D73-58EDB7990D7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80711" y="3867764"/>
                  <a:ext cx="327784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93A0596-55EA-D8F6-559A-322B43D71FE5}"/>
                    </a:ext>
                  </a:extLst>
                </p14:cNvPr>
                <p14:cNvContentPartPr/>
                <p14:nvPr/>
              </p14:nvContentPartPr>
              <p14:xfrm>
                <a:off x="3115543" y="3790004"/>
                <a:ext cx="239400" cy="230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93A0596-55EA-D8F6-559A-322B43D71F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1543" y="3682004"/>
                  <a:ext cx="347040" cy="445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2B08DB-9983-F3F3-1FE4-EA517D4B3FC0}"/>
              </a:ext>
            </a:extLst>
          </p:cNvPr>
          <p:cNvSpPr txBox="1"/>
          <p:nvPr/>
        </p:nvSpPr>
        <p:spPr>
          <a:xfrm>
            <a:off x="7288188" y="4507302"/>
            <a:ext cx="97637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/>
              <a:t>tasks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C4664C-136F-5F28-2525-DD833AF4F808}"/>
              </a:ext>
            </a:extLst>
          </p:cNvPr>
          <p:cNvGrpSpPr/>
          <p:nvPr/>
        </p:nvGrpSpPr>
        <p:grpSpPr>
          <a:xfrm>
            <a:off x="2001671" y="2570592"/>
            <a:ext cx="5239537" cy="2192940"/>
            <a:chOff x="2668894" y="3427456"/>
            <a:chExt cx="6986049" cy="29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2">
                  <a:extLst>
                    <a:ext uri="{FF2B5EF4-FFF2-40B4-BE49-F238E27FC236}">
                      <a16:creationId xmlns:a16="http://schemas.microsoft.com/office/drawing/2014/main" id="{16F2BAEC-FB36-DC24-E247-54DC07BF28C7}"/>
                    </a:ext>
                  </a:extLst>
                </p14:cNvPr>
                <p14:cNvContentPartPr/>
                <p14:nvPr/>
              </p14:nvContentPartPr>
              <p14:xfrm>
                <a:off x="2980903" y="3449056"/>
                <a:ext cx="298800" cy="2858400"/>
              </p14:xfrm>
            </p:contentPart>
          </mc:Choice>
          <mc:Fallback xmlns="">
            <p:pic>
              <p:nvPicPr>
                <p:cNvPr id="20" name="Ink 12">
                  <a:extLst>
                    <a:ext uri="{FF2B5EF4-FFF2-40B4-BE49-F238E27FC236}">
                      <a16:creationId xmlns:a16="http://schemas.microsoft.com/office/drawing/2014/main" id="{16F2BAEC-FB36-DC24-E247-54DC07BF28C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65423" y="3433574"/>
                  <a:ext cx="329400" cy="2889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15">
                  <a:extLst>
                    <a:ext uri="{FF2B5EF4-FFF2-40B4-BE49-F238E27FC236}">
                      <a16:creationId xmlns:a16="http://schemas.microsoft.com/office/drawing/2014/main" id="{87CE050D-C824-82B4-564A-74D4747CE49C}"/>
                    </a:ext>
                  </a:extLst>
                </p14:cNvPr>
                <p14:cNvContentPartPr/>
                <p14:nvPr/>
              </p14:nvContentPartPr>
              <p14:xfrm>
                <a:off x="3165943" y="6093976"/>
                <a:ext cx="6489000" cy="257400"/>
              </p14:xfrm>
            </p:contentPart>
          </mc:Choice>
          <mc:Fallback xmlns="">
            <p:pic>
              <p:nvPicPr>
                <p:cNvPr id="21" name="Ink 15">
                  <a:extLst>
                    <a:ext uri="{FF2B5EF4-FFF2-40B4-BE49-F238E27FC236}">
                      <a16:creationId xmlns:a16="http://schemas.microsoft.com/office/drawing/2014/main" id="{87CE050D-C824-82B4-564A-74D4747CE49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45422" y="6078496"/>
                  <a:ext cx="6524642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10">
                  <a:extLst>
                    <a:ext uri="{FF2B5EF4-FFF2-40B4-BE49-F238E27FC236}">
                      <a16:creationId xmlns:a16="http://schemas.microsoft.com/office/drawing/2014/main" id="{972B42C6-A700-140D-A9AB-AF0AAD59AFBB}"/>
                    </a:ext>
                  </a:extLst>
                </p14:cNvPr>
                <p14:cNvContentPartPr/>
                <p14:nvPr/>
              </p14:nvContentPartPr>
              <p14:xfrm>
                <a:off x="3423703" y="3427456"/>
                <a:ext cx="119880" cy="786240"/>
              </p14:xfrm>
            </p:contentPart>
          </mc:Choice>
          <mc:Fallback xmlns="">
            <p:pic>
              <p:nvPicPr>
                <p:cNvPr id="22" name="Ink 10">
                  <a:extLst>
                    <a:ext uri="{FF2B5EF4-FFF2-40B4-BE49-F238E27FC236}">
                      <a16:creationId xmlns:a16="http://schemas.microsoft.com/office/drawing/2014/main" id="{972B42C6-A700-140D-A9AB-AF0AAD59AFB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92743" y="3396510"/>
                  <a:ext cx="181080" cy="8474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1">
                  <a:extLst>
                    <a:ext uri="{FF2B5EF4-FFF2-40B4-BE49-F238E27FC236}">
                      <a16:creationId xmlns:a16="http://schemas.microsoft.com/office/drawing/2014/main" id="{35BB944C-0490-E9E0-B088-C7395D982A99}"/>
                    </a:ext>
                  </a:extLst>
                </p14:cNvPr>
                <p14:cNvContentPartPr/>
                <p14:nvPr/>
              </p14:nvContentPartPr>
              <p14:xfrm>
                <a:off x="3500383" y="4035136"/>
                <a:ext cx="5631120" cy="2040120"/>
              </p14:xfrm>
            </p:contentPart>
          </mc:Choice>
          <mc:Fallback xmlns="">
            <p:pic>
              <p:nvPicPr>
                <p:cNvPr id="23" name="Ink 21">
                  <a:extLst>
                    <a:ext uri="{FF2B5EF4-FFF2-40B4-BE49-F238E27FC236}">
                      <a16:creationId xmlns:a16="http://schemas.microsoft.com/office/drawing/2014/main" id="{35BB944C-0490-E9E0-B088-C7395D982A9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69423" y="4004176"/>
                  <a:ext cx="5692320" cy="20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C0E49BF-A4A6-493C-202B-64D91033DB7E}"/>
                    </a:ext>
                  </a:extLst>
                </p14:cNvPr>
                <p14:cNvContentPartPr/>
                <p14:nvPr/>
              </p14:nvContentPartPr>
              <p14:xfrm>
                <a:off x="4549831" y="5722144"/>
                <a:ext cx="119160" cy="302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C0E49BF-A4A6-493C-202B-64D91033DB7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18871" y="5691184"/>
                  <a:ext cx="1803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67CE8A6-4413-AE69-F2A6-F9E9651B2517}"/>
                    </a:ext>
                  </a:extLst>
                </p14:cNvPr>
                <p14:cNvContentPartPr/>
                <p14:nvPr/>
              </p14:nvContentPartPr>
              <p14:xfrm>
                <a:off x="3945031" y="5262784"/>
                <a:ext cx="843120" cy="525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67CE8A6-4413-AE69-F2A6-F9E9651B251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914071" y="5231824"/>
                  <a:ext cx="904320" cy="58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74">
                  <a:extLst>
                    <a:ext uri="{FF2B5EF4-FFF2-40B4-BE49-F238E27FC236}">
                      <a16:creationId xmlns:a16="http://schemas.microsoft.com/office/drawing/2014/main" id="{986425AB-19DA-0C92-F075-1E1B877751D6}"/>
                    </a:ext>
                  </a:extLst>
                </p14:cNvPr>
                <p14:cNvContentPartPr/>
                <p14:nvPr/>
              </p14:nvContentPartPr>
              <p14:xfrm>
                <a:off x="3008191" y="3427474"/>
                <a:ext cx="196560" cy="2894040"/>
              </p14:xfrm>
            </p:contentPart>
          </mc:Choice>
          <mc:Fallback xmlns="">
            <p:pic>
              <p:nvPicPr>
                <p:cNvPr id="26" name="Ink 74">
                  <a:extLst>
                    <a:ext uri="{FF2B5EF4-FFF2-40B4-BE49-F238E27FC236}">
                      <a16:creationId xmlns:a16="http://schemas.microsoft.com/office/drawing/2014/main" id="{986425AB-19DA-0C92-F075-1E1B877751D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77231" y="3396518"/>
                  <a:ext cx="257760" cy="29552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77">
                  <a:extLst>
                    <a:ext uri="{FF2B5EF4-FFF2-40B4-BE49-F238E27FC236}">
                      <a16:creationId xmlns:a16="http://schemas.microsoft.com/office/drawing/2014/main" id="{E0AAC7FF-599B-1CA1-2BAF-0CE5F2198E2D}"/>
                    </a:ext>
                  </a:extLst>
                </p14:cNvPr>
                <p14:cNvContentPartPr/>
                <p14:nvPr/>
              </p14:nvContentPartPr>
              <p14:xfrm>
                <a:off x="9339655" y="6124954"/>
                <a:ext cx="241200" cy="221040"/>
              </p14:xfrm>
            </p:contentPart>
          </mc:Choice>
          <mc:Fallback xmlns="">
            <p:pic>
              <p:nvPicPr>
                <p:cNvPr id="27" name="Ink 77">
                  <a:extLst>
                    <a:ext uri="{FF2B5EF4-FFF2-40B4-BE49-F238E27FC236}">
                      <a16:creationId xmlns:a16="http://schemas.microsoft.com/office/drawing/2014/main" id="{E0AAC7FF-599B-1CA1-2BAF-0CE5F2198E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308741" y="6093994"/>
                  <a:ext cx="302309" cy="2822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DD5F5B9-085C-E8FF-D9B4-6E7132CA7F5E}"/>
                </a:ext>
              </a:extLst>
            </p:cNvPr>
            <p:cNvSpPr txBox="1"/>
            <p:nvPr/>
          </p:nvSpPr>
          <p:spPr>
            <a:xfrm rot="5400000">
              <a:off x="2187255" y="4720176"/>
              <a:ext cx="1301833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/>
                <a:t>popularity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27DAE1-3F98-10E3-306D-B4C972EB142F}"/>
              </a:ext>
            </a:extLst>
          </p:cNvPr>
          <p:cNvGrpSpPr/>
          <p:nvPr/>
        </p:nvGrpSpPr>
        <p:grpSpPr>
          <a:xfrm>
            <a:off x="2625287" y="2701677"/>
            <a:ext cx="4662900" cy="1246495"/>
            <a:chOff x="3500383" y="3602235"/>
            <a:chExt cx="6217200" cy="16619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D5513C-5BFE-F020-C3DD-2FDC7F1F0F99}"/>
                </a:ext>
              </a:extLst>
            </p:cNvPr>
            <p:cNvSpPr txBox="1"/>
            <p:nvPr/>
          </p:nvSpPr>
          <p:spPr>
            <a:xfrm>
              <a:off x="4366574" y="3602235"/>
              <a:ext cx="5351009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b="1"/>
                <a:t>Head tasks: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Translating simple sentences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Generate rhyming sentence 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Indicating spans of location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500"/>
                <a:t>…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1F9FACA-92B9-9ABE-E6ED-13FEE3698BAF}"/>
                </a:ext>
              </a:extLst>
            </p:cNvPr>
            <p:cNvCxnSpPr>
              <a:endCxn id="30" idx="1"/>
            </p:cNvCxnSpPr>
            <p:nvPr/>
          </p:nvCxnSpPr>
          <p:spPr>
            <a:xfrm flipV="1">
              <a:off x="3500383" y="4433232"/>
              <a:ext cx="866191" cy="5548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9DF979-5C21-C50F-848F-3A3B1546F6C8}"/>
              </a:ext>
            </a:extLst>
          </p:cNvPr>
          <p:cNvSpPr txBox="1"/>
          <p:nvPr/>
        </p:nvSpPr>
        <p:spPr>
          <a:xfrm>
            <a:off x="6022231" y="1962938"/>
            <a:ext cx="2326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solidFill>
                  <a:srgbClr val="C00000"/>
                </a:solidFill>
              </a:rPr>
              <a:t>Let’s do a poll! </a:t>
            </a:r>
          </a:p>
        </p:txBody>
      </p:sp>
    </p:spTree>
    <p:extLst>
      <p:ext uri="{BB962C8B-B14F-4D97-AF65-F5344CB8AC3E}">
        <p14:creationId xmlns:p14="http://schemas.microsoft.com/office/powerpoint/2010/main" val="10037374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A13B-5E84-4AFB-DF6A-BA8138B1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Argument: Scale is </a:t>
            </a:r>
            <a:r>
              <a:rPr lang="en-US" sz="3200" b="1" dirty="0"/>
              <a:t>Not </a:t>
            </a:r>
            <a:r>
              <a:rPr lang="en-US" sz="3200" dirty="0"/>
              <a:t>all You Need Because of Tail Phenomena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F2E87-7A0B-B6B8-DD5D-1688FDDD13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do you rebut this??</a:t>
            </a:r>
          </a:p>
        </p:txBody>
      </p:sp>
    </p:spTree>
    <p:extLst>
      <p:ext uri="{BB962C8B-B14F-4D97-AF65-F5344CB8AC3E}">
        <p14:creationId xmlns:p14="http://schemas.microsoft.com/office/powerpoint/2010/main" val="3800946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06304-6C87-818C-8A00-173DE0A0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Fundamentally What does “Scale” Solve?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30B41-B3A3-C547-0A99-03C08377BB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400"/>
              <a:t>Maybe data or compute are the bottleneck.</a:t>
            </a:r>
          </a:p>
          <a:p>
            <a:endParaRPr lang="en-US" sz="2400"/>
          </a:p>
          <a:p>
            <a:r>
              <a:rPr lang="en-US" sz="2400"/>
              <a:t>If “Scale is All  You Need”, is good predictive ability* all needed for “general intelligence”? </a:t>
            </a:r>
            <a:endParaRPr lang="fa-IR" sz="2400"/>
          </a:p>
          <a:p>
            <a:pPr lvl="1"/>
            <a:r>
              <a:rPr lang="en-US" sz="2100"/>
              <a:t>(is prediction all about “prediction”?)</a:t>
            </a:r>
          </a:p>
          <a:p>
            <a:pPr marL="342900" lvl="1" indent="0">
              <a:buNone/>
            </a:pPr>
            <a:endParaRPr lang="en-US" sz="1500"/>
          </a:p>
          <a:p>
            <a:pPr marL="342900" lvl="1" indent="0">
              <a:buNone/>
            </a:pPr>
            <a:r>
              <a:rPr lang="en-US" sz="1500"/>
              <a:t>* Self-supervised models == predictive models of the world.</a:t>
            </a:r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What about causality, planning, coordination, … 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6549A-D97D-21CF-A98D-1A0C2D5C6A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AF292-6E98-C035-7AEA-F1976E0EDF3D}"/>
              </a:ext>
            </a:extLst>
          </p:cNvPr>
          <p:cNvSpPr txBox="1"/>
          <p:nvPr/>
        </p:nvSpPr>
        <p:spPr>
          <a:xfrm>
            <a:off x="5778269" y="2758597"/>
            <a:ext cx="33614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solidFill>
                  <a:srgbClr val="C00000"/>
                </a:solidFill>
              </a:rPr>
              <a:t>What do you think?</a:t>
            </a:r>
          </a:p>
        </p:txBody>
      </p:sp>
    </p:spTree>
    <p:extLst>
      <p:ext uri="{BB962C8B-B14F-4D97-AF65-F5344CB8AC3E}">
        <p14:creationId xmlns:p14="http://schemas.microsoft.com/office/powerpoint/2010/main" val="344366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672FE6-0EB7-47C6-9454-2394AE4A8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30921-D664-4735-8B04-B299546730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“Scaling” is here is here to stay for now. </a:t>
            </a:r>
          </a:p>
          <a:p>
            <a:pPr lvl="1"/>
            <a:r>
              <a:rPr lang="en-US" dirty="0"/>
              <a:t>There is plenty of data out there that we haven’t been able to use. </a:t>
            </a:r>
          </a:p>
          <a:p>
            <a:pPr lvl="1"/>
            <a:r>
              <a:rPr lang="en-US" dirty="0"/>
              <a:t>There is no sign of development in hardware technology.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long tail poses a serious challenge: </a:t>
            </a:r>
          </a:p>
          <a:p>
            <a:pPr lvl="1"/>
            <a:r>
              <a:rPr lang="en-US" dirty="0"/>
              <a:t>It’s possible that scaling will continue to yield gains in the long-tail, but unlike to solve it. </a:t>
            </a:r>
          </a:p>
          <a:p>
            <a:pPr lvl="1"/>
            <a:r>
              <a:rPr lang="en-US" dirty="0"/>
              <a:t>It is unclear if there are better ways of solving long tail phenomena.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Unclear “scale” can say about other aspect of intelligence </a:t>
            </a:r>
          </a:p>
          <a:p>
            <a:pPr lvl="1"/>
            <a:r>
              <a:rPr lang="en-US" dirty="0"/>
              <a:t>coordination, cooperation, communication,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2398C-3D15-350B-6B25-A0B15C1469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3775" y="6497638"/>
            <a:ext cx="53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121240C-47AF-2F4D-83B3-CC3EDF50F794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4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Scaling Language Models: Chapter Plan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Scaling laws for computational cost of models </a:t>
            </a:r>
          </a:p>
          <a:p>
            <a:pPr>
              <a:buFont typeface="+mj-lt"/>
              <a:buAutoNum type="arabicPeriod"/>
            </a:pPr>
            <a:r>
              <a:rPr lang="en-US" dirty="0"/>
              <a:t>Optimal scaling of model size and pre-training data </a:t>
            </a:r>
          </a:p>
          <a:p>
            <a:pPr>
              <a:buFont typeface="+mj-lt"/>
              <a:buAutoNum type="arabicPeriod"/>
            </a:pPr>
            <a:r>
              <a:rPr lang="en-US" dirty="0"/>
              <a:t>Why didn’t we scale earlier? </a:t>
            </a:r>
          </a:p>
          <a:p>
            <a:pPr>
              <a:buFont typeface="+mj-lt"/>
              <a:buAutoNum type="arabicPeriod"/>
            </a:pPr>
            <a:r>
              <a:rPr lang="en-US" dirty="0"/>
              <a:t>Is scale all you need? A discussion.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Chapter goal: </a:t>
            </a:r>
            <a:r>
              <a:rPr lang="en-US" dirty="0"/>
              <a:t>Getting familiar with various ideas related to “scaling”.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17CB-8C47-D74E-123C-8FB8B069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E86DA-314D-9B23-2D26-E16AF2F271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https://www.cs.princeton.edu/courses/archive/fall22/cos597G/lectures/lec12.pdf</a:t>
            </a:r>
            <a:r>
              <a:rPr lang="en-US" dirty="0"/>
              <a:t> </a:t>
            </a:r>
          </a:p>
          <a:p>
            <a:r>
              <a:rPr lang="en-US" dirty="0">
                <a:hlinkClick r:id="rId3"/>
              </a:rPr>
              <a:t>https://arxiv.org/pdf/2109.05472.pdf</a:t>
            </a:r>
            <a:r>
              <a:rPr lang="en-US" dirty="0"/>
              <a:t> </a:t>
            </a:r>
          </a:p>
          <a:p>
            <a:r>
              <a:rPr lang="en-US" dirty="0">
                <a:hlinkClick r:id="rId4"/>
              </a:rPr>
              <a:t>https://www.deep-kondah.com/scaling-large-language-models/</a:t>
            </a:r>
            <a:r>
              <a:rPr lang="en-US" dirty="0"/>
              <a:t> </a:t>
            </a:r>
          </a:p>
          <a:p>
            <a:r>
              <a:rPr lang="en-US" dirty="0">
                <a:hlinkClick r:id="rId5"/>
              </a:rPr>
              <a:t>https://arxiv.org/pdf/1712.00409.pdf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https://www.cirm-math.fr/RepOrga/2551/Slides/Mensch.pdf</a:t>
            </a:r>
            <a:r>
              <a:rPr lang="en-US" dirty="0"/>
              <a:t> </a:t>
            </a:r>
          </a:p>
          <a:p>
            <a:r>
              <a:rPr lang="en-US" dirty="0">
                <a:hlinkClick r:id="rId7"/>
              </a:rPr>
              <a:t>https://ai.google/static/documents/palm2techreport.pdf</a:t>
            </a:r>
            <a:r>
              <a:rPr lang="en-US" dirty="0"/>
              <a:t> </a:t>
            </a:r>
          </a:p>
          <a:p>
            <a:r>
              <a:rPr lang="en-US" dirty="0">
                <a:hlinkClick r:id="rId8"/>
              </a:rPr>
              <a:t>https://arxiv.org/pdf/2205.05198.pdf</a:t>
            </a:r>
            <a:r>
              <a:rPr lang="en-US" dirty="0"/>
              <a:t> </a:t>
            </a:r>
          </a:p>
          <a:p>
            <a:r>
              <a:rPr lang="en-US" dirty="0">
                <a:hlinkClick r:id="rId9"/>
              </a:rPr>
              <a:t>https://www.nextbigfuture.com/2023/05/more-ai-breakthroughs-and-reaching-agi.html</a:t>
            </a:r>
            <a:r>
              <a:rPr lang="en-US" dirty="0"/>
              <a:t> </a:t>
            </a:r>
          </a:p>
          <a:p>
            <a:r>
              <a:rPr lang="en-US" dirty="0">
                <a:hlinkClick r:id="rId10"/>
              </a:rPr>
              <a:t>https://members.loria.fr/CGardent/publis/thesis-lescao-2023.pdf</a:t>
            </a:r>
            <a:r>
              <a:rPr lang="en-US" dirty="0"/>
              <a:t> </a:t>
            </a:r>
          </a:p>
          <a:p>
            <a:r>
              <a:rPr lang="en-US" dirty="0">
                <a:hlinkClick r:id="rId11"/>
              </a:rPr>
              <a:t>https://arxiv.org/pdf/2309.08520.pdf</a:t>
            </a:r>
            <a:r>
              <a:rPr lang="en-US" dirty="0"/>
              <a:t> </a:t>
            </a:r>
          </a:p>
          <a:p>
            <a:r>
              <a:rPr lang="en-US" dirty="0">
                <a:hlinkClick r:id="rId12"/>
              </a:rPr>
              <a:t>https://www.lesswrong.com/posts/fnjKpBoWJXcSDwhZk/what-s-the-backward-forward-flop-ratio-for-neural-networks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83936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B758E-1C6B-11A5-BCB9-E4ABA757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costs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153E4-ADB3-89CF-5593-9B6F88CD62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1B2BCE8F-FFFD-461F-5784-B1335510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04918"/>
            <a:ext cx="7772400" cy="39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39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C3DE-FA1D-EC67-98DF-E209552A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Scaling Does NOT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33681-6398-4E5C-A7B9-35FE311F3E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https://arxiv.org/pdf/2306.09479.pdf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1375088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12304</TotalTime>
  <Words>4757</Words>
  <Application>Microsoft Macintosh PowerPoint</Application>
  <PresentationFormat>On-screen Show (16:9)</PresentationFormat>
  <Paragraphs>608</Paragraphs>
  <Slides>92</Slides>
  <Notes>4</Notes>
  <HiddenSlides>10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12" baseType="lpstr">
      <vt:lpstr>Arial</vt:lpstr>
      <vt:lpstr>Corbel</vt:lpstr>
      <vt:lpstr>Roboto</vt:lpstr>
      <vt:lpstr>Courier New</vt:lpstr>
      <vt:lpstr>Cambria Math</vt:lpstr>
      <vt:lpstr>Calibri</vt:lpstr>
      <vt:lpstr>Consolas</vt:lpstr>
      <vt:lpstr>Tahoma</vt:lpstr>
      <vt:lpstr>Times</vt:lpstr>
      <vt:lpstr>MS PGothic</vt:lpstr>
      <vt:lpstr>Arial MT</vt:lpstr>
      <vt:lpstr>Wingdings</vt:lpstr>
      <vt:lpstr>Source Serif Pro</vt:lpstr>
      <vt:lpstr>Source Sans Pro</vt:lpstr>
      <vt:lpstr>Lato</vt:lpstr>
      <vt:lpstr>Times New Roman</vt:lpstr>
      <vt:lpstr>EP Presentation Theme - Simple</vt:lpstr>
      <vt:lpstr>1_EP Presentation Theme - Fancy</vt:lpstr>
      <vt:lpstr>2_EP Presentation Theme - Special</vt:lpstr>
      <vt:lpstr>1_EP Presentation Theme - Simple</vt:lpstr>
      <vt:lpstr>📈 Scaling Language Models</vt:lpstr>
      <vt:lpstr>Scaling model size </vt:lpstr>
      <vt:lpstr>Model Size vs. Accuracy</vt:lpstr>
      <vt:lpstr>Large Language Models Exhibit “Emergent” Abilities</vt:lpstr>
      <vt:lpstr>“More is Different”</vt:lpstr>
      <vt:lpstr>What is “Scaling”? </vt:lpstr>
      <vt:lpstr>Constraints of Real World </vt:lpstr>
      <vt:lpstr>Scaling Laws</vt:lpstr>
      <vt:lpstr>Scaling Language Models: Chapter Plan </vt:lpstr>
      <vt:lpstr>PowerPoint Presentation</vt:lpstr>
      <vt:lpstr>PowerPoint Presentation</vt:lpstr>
      <vt:lpstr>FLOPS</vt:lpstr>
      <vt:lpstr>FLOPS: Matrix Multiplication</vt:lpstr>
      <vt:lpstr>FLOPS: Matrix Multiplication</vt:lpstr>
      <vt:lpstr>FLOPS: Matrix Multiplication: Backward</vt:lpstr>
      <vt:lpstr>FLOPS: Matrix Multiplication: Backward</vt:lpstr>
      <vt:lpstr>FLOPS: Matrix Multiplication: Altogether</vt:lpstr>
      <vt:lpstr>PowerPoint Presentation</vt:lpstr>
      <vt:lpstr>Transformer FLOPs: The Quick Estimate</vt:lpstr>
      <vt:lpstr>Transformer FLOPs: The Quick Estimate</vt:lpstr>
      <vt:lpstr>Transformer FLOPs: The Quick Estimate</vt:lpstr>
      <vt:lpstr>TBD</vt:lpstr>
      <vt:lpstr>Transformer Parameter Count</vt:lpstr>
      <vt:lpstr>Transformer Parameter Count</vt:lpstr>
      <vt:lpstr>Transformer Parameter Count</vt:lpstr>
      <vt:lpstr>Estimating training time</vt:lpstr>
      <vt:lpstr>Estimating training time</vt:lpstr>
      <vt:lpstr>Estimating training time</vt:lpstr>
      <vt:lpstr>Factors We Did Not Consider</vt:lpstr>
      <vt:lpstr>Measuring FLOPS Empirically </vt:lpstr>
      <vt:lpstr>Measuring FLOPS Empirically </vt:lpstr>
      <vt:lpstr>Summary </vt:lpstr>
      <vt:lpstr>PowerPoint Presentation</vt:lpstr>
      <vt:lpstr>Optimal Scaling </vt:lpstr>
      <vt:lpstr>Scaling </vt:lpstr>
      <vt:lpstr>Scaling</vt:lpstr>
      <vt:lpstr>Scaling - Optimal Model Size</vt:lpstr>
      <vt:lpstr>Scaling - Optimal Model Size</vt:lpstr>
      <vt:lpstr>Scaling - Optimal Model Size</vt:lpstr>
      <vt:lpstr>Scaling Laws of Kaplan et. al., 2020</vt:lpstr>
      <vt:lpstr>Scaling Laws of Kaplan et. al., 2020</vt:lpstr>
      <vt:lpstr>Terminology: Power law vs exponential</vt:lpstr>
      <vt:lpstr>Scaling Laws of Kaplan et. al., 2020</vt:lpstr>
      <vt:lpstr>Scaling Laws: Kaplan et al. </vt:lpstr>
      <vt:lpstr>Recap: Scaling Laws (Kaplan et al.) </vt:lpstr>
      <vt:lpstr>Implications of Scaling Laws (Kaplan et al.)</vt:lpstr>
      <vt:lpstr>However …</vt:lpstr>
      <vt:lpstr>Scaling Laws: Hoﬀmann et al. </vt:lpstr>
      <vt:lpstr>Scaling - Kaplan et al. vs. Hoﬀmann et al.</vt:lpstr>
      <vt:lpstr>Scaling - Kaplan et al. vs. Hoﬀmann et al.</vt:lpstr>
      <vt:lpstr>Scaling Laws: Hoﬀmann et al. </vt:lpstr>
      <vt:lpstr>Recap</vt:lpstr>
      <vt:lpstr>A Word of Caution</vt:lpstr>
      <vt:lpstr>More Recently … </vt:lpstr>
      <vt:lpstr>Data Quality Matters </vt:lpstr>
      <vt:lpstr>Data-Constrained Scaling Laws </vt:lpstr>
      <vt:lpstr>Summary</vt:lpstr>
      <vt:lpstr>PowerPoint Presentation</vt:lpstr>
      <vt:lpstr>The Old Wisdom: Optimizing Model Capacity</vt:lpstr>
      <vt:lpstr>The Old Wisdom: Optimizing Model Capacity</vt:lpstr>
      <vt:lpstr>The Old Wisdom: Optimizing Model Capacity</vt:lpstr>
      <vt:lpstr>The Old Wisdom: Optimizing Model Capacity</vt:lpstr>
      <vt:lpstr>The Old Wisdom: Optimizing Model Capacity</vt:lpstr>
      <vt:lpstr>Harmless Interpolation for Large Models</vt:lpstr>
      <vt:lpstr>Harmless Interpolation for Large Models</vt:lpstr>
      <vt:lpstr>There Were Empirical Evidence </vt:lpstr>
      <vt:lpstr>There Were Empirical Evidence </vt:lpstr>
      <vt:lpstr>PowerPoint Presentation</vt:lpstr>
      <vt:lpstr>Summary</vt:lpstr>
      <vt:lpstr>PowerPoint Presentation</vt:lpstr>
      <vt:lpstr>Is Scale All We Need? </vt:lpstr>
      <vt:lpstr>Is Scale All We Need? </vt:lpstr>
      <vt:lpstr>Is Scale All We Need? </vt:lpstr>
      <vt:lpstr>Argument: Not Enough Compute</vt:lpstr>
      <vt:lpstr>Rebutting “Not Enough Compute”</vt:lpstr>
      <vt:lpstr>Argument: Not Enough Data</vt:lpstr>
      <vt:lpstr>Rebutting “Not Enough Data” </vt:lpstr>
      <vt:lpstr>Rebutting “Not Enough Data” (2)</vt:lpstr>
      <vt:lpstr>Rebutting “Not Enough Data” (3)</vt:lpstr>
      <vt:lpstr>Argument: Scale is Not all You Need Because of Tail Phenomena </vt:lpstr>
      <vt:lpstr>Argument: Scale is Not all You Need Because of Tail Phenomena </vt:lpstr>
      <vt:lpstr>Argument: Scale is Not all You Need Because of Tail Phenomena </vt:lpstr>
      <vt:lpstr>Argument: Scale is Not all You Need Because of Tail Phenomena </vt:lpstr>
      <vt:lpstr>Argument: Scale is Not all You Need Because of Tail Phenomena </vt:lpstr>
      <vt:lpstr>PowerPoint Presentation</vt:lpstr>
      <vt:lpstr>Argument: Scale is Not all You Need Because of Tail Phenomena </vt:lpstr>
      <vt:lpstr>Argument: Scale is Not all You Need Because of Tail Phenomena </vt:lpstr>
      <vt:lpstr>Fundamentally What does “Scale” Solve? </vt:lpstr>
      <vt:lpstr>Summary</vt:lpstr>
      <vt:lpstr>PowerPoint Presentation</vt:lpstr>
      <vt:lpstr>Scaling costs </vt:lpstr>
      <vt:lpstr>When Scaling Does NOT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24</cp:revision>
  <cp:lastPrinted>2024-04-16T14:40:12Z</cp:lastPrinted>
  <dcterms:modified xsi:type="dcterms:W3CDTF">2024-04-16T14:40:38Z</dcterms:modified>
</cp:coreProperties>
</file>