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 id="2147483707" r:id="rId2"/>
  </p:sldMasterIdLst>
  <p:notesMasterIdLst>
    <p:notesMasterId r:id="rId72"/>
  </p:notesMasterIdLst>
  <p:sldIdLst>
    <p:sldId id="1649" r:id="rId3"/>
    <p:sldId id="1642" r:id="rId4"/>
    <p:sldId id="1643" r:id="rId5"/>
    <p:sldId id="1639" r:id="rId6"/>
    <p:sldId id="1635" r:id="rId7"/>
    <p:sldId id="1634" r:id="rId8"/>
    <p:sldId id="1640" r:id="rId9"/>
    <p:sldId id="1641" r:id="rId10"/>
    <p:sldId id="1658" r:id="rId11"/>
    <p:sldId id="428" r:id="rId12"/>
    <p:sldId id="1533" r:id="rId13"/>
    <p:sldId id="1542" r:id="rId14"/>
    <p:sldId id="1540" r:id="rId15"/>
    <p:sldId id="1541" r:id="rId16"/>
    <p:sldId id="1544" r:id="rId17"/>
    <p:sldId id="1550" r:id="rId18"/>
    <p:sldId id="1546" r:id="rId19"/>
    <p:sldId id="1547" r:id="rId20"/>
    <p:sldId id="1548" r:id="rId21"/>
    <p:sldId id="1554" r:id="rId22"/>
    <p:sldId id="1555" r:id="rId23"/>
    <p:sldId id="1556" r:id="rId24"/>
    <p:sldId id="1558" r:id="rId25"/>
    <p:sldId id="359" r:id="rId26"/>
    <p:sldId id="1559" r:id="rId27"/>
    <p:sldId id="1531" r:id="rId28"/>
    <p:sldId id="1593" r:id="rId29"/>
    <p:sldId id="1563" r:id="rId30"/>
    <p:sldId id="1536" r:id="rId31"/>
    <p:sldId id="1659" r:id="rId32"/>
    <p:sldId id="411" r:id="rId33"/>
    <p:sldId id="378" r:id="rId34"/>
    <p:sldId id="379" r:id="rId35"/>
    <p:sldId id="413" r:id="rId36"/>
    <p:sldId id="1661" r:id="rId37"/>
    <p:sldId id="1665" r:id="rId38"/>
    <p:sldId id="1660" r:id="rId39"/>
    <p:sldId id="412" r:id="rId40"/>
    <p:sldId id="414" r:id="rId41"/>
    <p:sldId id="1516" r:id="rId42"/>
    <p:sldId id="1671" r:id="rId43"/>
    <p:sldId id="1672" r:id="rId44"/>
    <p:sldId id="1674" r:id="rId45"/>
    <p:sldId id="1675" r:id="rId46"/>
    <p:sldId id="1673" r:id="rId47"/>
    <p:sldId id="1676" r:id="rId48"/>
    <p:sldId id="1677" r:id="rId49"/>
    <p:sldId id="391" r:id="rId50"/>
    <p:sldId id="381" r:id="rId51"/>
    <p:sldId id="383" r:id="rId52"/>
    <p:sldId id="384" r:id="rId53"/>
    <p:sldId id="1678" r:id="rId54"/>
    <p:sldId id="1657" r:id="rId55"/>
    <p:sldId id="1655" r:id="rId56"/>
    <p:sldId id="1625" r:id="rId57"/>
    <p:sldId id="427" r:id="rId58"/>
    <p:sldId id="1669" r:id="rId59"/>
    <p:sldId id="1650" r:id="rId60"/>
    <p:sldId id="1644" r:id="rId61"/>
    <p:sldId id="1604" r:id="rId62"/>
    <p:sldId id="1630" r:id="rId63"/>
    <p:sldId id="1631" r:id="rId64"/>
    <p:sldId id="1645" r:id="rId65"/>
    <p:sldId id="1588" r:id="rId66"/>
    <p:sldId id="1626" r:id="rId67"/>
    <p:sldId id="1647" r:id="rId68"/>
    <p:sldId id="1648" r:id="rId69"/>
    <p:sldId id="1670" r:id="rId70"/>
    <p:sldId id="1652" r:id="rId71"/>
  </p:sldIdLst>
  <p:sldSz cx="9144000" cy="5143500" type="screen16x9"/>
  <p:notesSz cx="6858000" cy="9144000"/>
  <p:embeddedFontLst>
    <p:embeddedFont>
      <p:font typeface="Consolas" panose="020B0609020204030204" pitchFamily="49" charset="0"/>
      <p:regular r:id="rId73"/>
      <p:bold r:id="rId74"/>
      <p:italic r:id="rId75"/>
      <p:boldItalic r:id="rId76"/>
    </p:embeddedFont>
    <p:embeddedFont>
      <p:font typeface="Corbel" panose="020B0503020204020204" pitchFamily="34" charset="0"/>
      <p:regular r:id="rId77"/>
      <p:bold r:id="rId78"/>
      <p:italic r:id="rId79"/>
      <p:boldItalic r:id="rId80"/>
    </p:embeddedFont>
    <p:embeddedFont>
      <p:font typeface="Merriweather Sans" pitchFamily="2" charset="77"/>
      <p:regular r:id="rId81"/>
      <p:bold r:id="rId82"/>
      <p:italic r:id="rId83"/>
      <p:boldItalic r:id="rId84"/>
    </p:embeddedFont>
    <p:embeddedFont>
      <p:font typeface="Roboto" panose="02000000000000000000" pitchFamily="2" charset="0"/>
      <p:regular r:id="rId85"/>
      <p:bold r:id="rId86"/>
      <p:italic r:id="rId87"/>
      <p:boldItalic r:id="rId88"/>
    </p:embeddedFont>
    <p:embeddedFont>
      <p:font typeface="Source Sans Pro" panose="020B0503030403020204" pitchFamily="34" charset="0"/>
      <p:regular r:id="rId89"/>
      <p:bold r:id="rId90"/>
      <p:italic r:id="rId91"/>
      <p:boldItalic r:id="rId92"/>
    </p:embeddedFont>
    <p:embeddedFont>
      <p:font typeface="Source Serif Pro" panose="02040603050405020204" pitchFamily="18" charset="0"/>
      <p:regular r:id="rId93"/>
      <p:bold r:id="rId94"/>
      <p:italic r:id="rId95"/>
      <p:boldItalic r:id="rId96"/>
    </p:embeddedFont>
    <p:embeddedFont>
      <p:font typeface="Tahoma" panose="020B0604030504040204" pitchFamily="34" charset="0"/>
      <p:regular r:id="rId97"/>
      <p:bold r:id="rId9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91EC0E-4F28-0E45-87D4-096ABD48308E}" v="35" dt="2025-01-15T21:38:17.882"/>
    <p1510:client id="{529208E1-A7E5-039A-C0EC-931D0F1F936E}" v="389" dt="2025-01-15T21:24:56.974"/>
    <p1510:client id="{5E751356-04F8-E3D1-216C-2DA4DD2F4021}" v="308" dt="2025-01-15T21:00:02.7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80"/>
    <p:restoredTop sz="94683"/>
  </p:normalViewPr>
  <p:slideViewPr>
    <p:cSldViewPr snapToGrid="0">
      <p:cViewPr varScale="1">
        <p:scale>
          <a:sx n="115" d="100"/>
          <a:sy n="115" d="100"/>
        </p:scale>
        <p:origin x="192" y="123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12.fntdata"/><Relationship Id="rId89" Type="http://schemas.openxmlformats.org/officeDocument/2006/relationships/font" Target="fonts/font17.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2.fntdata"/><Relationship Id="rId79" Type="http://schemas.openxmlformats.org/officeDocument/2006/relationships/font" Target="fonts/font7.fntdata"/><Relationship Id="rId102"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font" Target="fonts/font18.fntdata"/><Relationship Id="rId95" Type="http://schemas.openxmlformats.org/officeDocument/2006/relationships/font" Target="fonts/font23.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font" Target="fonts/font8.fntdata"/><Relationship Id="rId85" Type="http://schemas.openxmlformats.org/officeDocument/2006/relationships/font" Target="fonts/font13.fntdata"/><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font" Target="fonts/font3.fntdata"/><Relationship Id="rId83" Type="http://schemas.openxmlformats.org/officeDocument/2006/relationships/font" Target="fonts/font11.fntdata"/><Relationship Id="rId88" Type="http://schemas.openxmlformats.org/officeDocument/2006/relationships/font" Target="fonts/font16.fntdata"/><Relationship Id="rId91" Type="http://schemas.openxmlformats.org/officeDocument/2006/relationships/font" Target="fonts/font19.fntdata"/><Relationship Id="rId96"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font" Target="fonts/font14.fntdata"/><Relationship Id="rId94" Type="http://schemas.openxmlformats.org/officeDocument/2006/relationships/font" Target="fonts/font22.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4.fntdata"/><Relationship Id="rId97" Type="http://schemas.openxmlformats.org/officeDocument/2006/relationships/font" Target="fonts/font25.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20.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15.fntdata"/><Relationship Id="rId61" Type="http://schemas.openxmlformats.org/officeDocument/2006/relationships/slide" Target="slides/slide59.xml"/><Relationship Id="rId82" Type="http://schemas.openxmlformats.org/officeDocument/2006/relationships/font" Target="fonts/font10.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font" Target="fonts/font5.fntdata"/><Relationship Id="rId100"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93" Type="http://schemas.openxmlformats.org/officeDocument/2006/relationships/font" Target="fonts/font21.fntdata"/><Relationship Id="rId98" Type="http://schemas.openxmlformats.org/officeDocument/2006/relationships/font" Target="fonts/font26.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Hi — Welcome to the self-supervised learning class! </a:t>
            </a:r>
          </a:p>
          <a:p>
            <a:endParaRPr lang="en-US"/>
          </a:p>
        </p:txBody>
      </p:sp>
    </p:spTree>
    <p:extLst>
      <p:ext uri="{BB962C8B-B14F-4D97-AF65-F5344CB8AC3E}">
        <p14:creationId xmlns:p14="http://schemas.microsoft.com/office/powerpoint/2010/main" val="3571923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7214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Let's start with a example. Let's say I go out into the world and collect a dataset of natural images. So, first I get this picture of some cyclists…</a:t>
            </a:r>
          </a:p>
          <a:p>
            <a:endParaRPr lang="en-US"/>
          </a:p>
        </p:txBody>
      </p:sp>
    </p:spTree>
    <p:extLst>
      <p:ext uri="{BB962C8B-B14F-4D97-AF65-F5344CB8AC3E}">
        <p14:creationId xmlns:p14="http://schemas.microsoft.com/office/powerpoint/2010/main" val="3894117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then a few more photos</a:t>
            </a:r>
          </a:p>
          <a:p>
            <a:endParaRPr lang="en-US"/>
          </a:p>
          <a:p>
            <a:endParaRPr lang="en-US"/>
          </a:p>
        </p:txBody>
      </p:sp>
    </p:spTree>
    <p:extLst>
      <p:ext uri="{BB962C8B-B14F-4D97-AF65-F5344CB8AC3E}">
        <p14:creationId xmlns:p14="http://schemas.microsoft.com/office/powerpoint/2010/main" val="444922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And then a few more photos</a:t>
            </a:r>
          </a:p>
          <a:p>
            <a:endParaRPr lang="en-US"/>
          </a:p>
        </p:txBody>
      </p:sp>
    </p:spTree>
    <p:extLst>
      <p:ext uri="{BB962C8B-B14F-4D97-AF65-F5344CB8AC3E}">
        <p14:creationId xmlns:p14="http://schemas.microsoft.com/office/powerpoint/2010/main" val="1151444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And eventually, I will have a large collection of natural images.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One can assume that these images are samples from some true distribution - the distribution of natural images.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The idea is to take this training set and learn a model and hopefully by doing so, this model will be a good approximation of the reality.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That is, if we draw new samples from my model they should appear like the kind of images you’d see in reality, even though these generated images may not be simple copies from our training set.</a:t>
            </a:r>
          </a:p>
          <a:p>
            <a:endParaRPr lang="en-US"/>
          </a:p>
        </p:txBody>
      </p:sp>
    </p:spTree>
    <p:extLst>
      <p:ext uri="{BB962C8B-B14F-4D97-AF65-F5344CB8AC3E}">
        <p14:creationId xmlns:p14="http://schemas.microsoft.com/office/powerpoint/2010/main" val="3189241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Here's an example of an image produced by a recent generative model developed by some researchers at DeepMind.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The generative model has made up this dog completely on its own.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It has never seen this particular dog before in the training set, either.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To my eyes at least, it's hard to tell that this is a generated image and not a real picture of a dog.</a:t>
            </a:r>
          </a:p>
          <a:p>
            <a:endParaRPr lang="en-US"/>
          </a:p>
        </p:txBody>
      </p:sp>
    </p:spTree>
    <p:extLst>
      <p:ext uri="{BB962C8B-B14F-4D97-AF65-F5344CB8AC3E}">
        <p14:creationId xmlns:p14="http://schemas.microsoft.com/office/powerpoint/2010/main" val="3076537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t>And here's another one. </a:t>
            </a:r>
          </a:p>
          <a:p>
            <a:pPr marL="0" lvl="0" indent="0" algn="l" rtl="0">
              <a:spcBef>
                <a:spcPts val="0"/>
              </a:spcBef>
              <a:spcAft>
                <a:spcPts val="0"/>
              </a:spcAft>
              <a:buNone/>
            </a:pPr>
            <a:r>
              <a:rPr lang="en-US"/>
              <a:t>I for one would be happy to eat this made-up cheeseburger. </a:t>
            </a:r>
          </a:p>
          <a:p>
            <a:pPr marL="0" lvl="0" indent="0" algn="l" rtl="0">
              <a:spcBef>
                <a:spcPts val="0"/>
              </a:spcBef>
              <a:spcAft>
                <a:spcPts val="0"/>
              </a:spcAft>
              <a:buNone/>
            </a:pPr>
            <a:r>
              <a:rPr lang="en-US"/>
              <a:t>The fact that the model is able to produce these images suggests that it has learned about the structure of the natural world. </a:t>
            </a:r>
          </a:p>
          <a:p>
            <a:pPr marL="0" lvl="0" indent="0" algn="l" rtl="0">
              <a:spcBef>
                <a:spcPts val="0"/>
              </a:spcBef>
              <a:spcAft>
                <a:spcPts val="0"/>
              </a:spcAft>
              <a:buNone/>
            </a:pPr>
            <a:r>
              <a:rPr lang="en-US"/>
              <a:t>The model has done this without explicit supervision - it was simply shown millions of images and discovered this structure itself.</a:t>
            </a:r>
          </a:p>
        </p:txBody>
      </p:sp>
    </p:spTree>
    <p:extLst>
      <p:ext uri="{BB962C8B-B14F-4D97-AF65-F5344CB8AC3E}">
        <p14:creationId xmlns:p14="http://schemas.microsoft.com/office/powerpoint/2010/main" val="2314998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Of course, this model is not perfect -- sometimes it generates things like this quasi-car.</a:t>
            </a:r>
          </a:p>
          <a:p>
            <a:endParaRPr lang="en-US"/>
          </a:p>
        </p:txBody>
      </p:sp>
    </p:spTree>
    <p:extLst>
      <p:ext uri="{BB962C8B-B14F-4D97-AF65-F5344CB8AC3E}">
        <p14:creationId xmlns:p14="http://schemas.microsoft.com/office/powerpoint/2010/main" val="2272533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Even worse, it hasn't really figured out what human faces look like.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This is likely because the dataset it was trained on has a relatively low proportion of images of people’s faces. </a:t>
            </a:r>
          </a:p>
          <a:p>
            <a:endParaRPr lang="en-US"/>
          </a:p>
        </p:txBody>
      </p:sp>
    </p:spTree>
    <p:extLst>
      <p:ext uri="{BB962C8B-B14F-4D97-AF65-F5344CB8AC3E}">
        <p14:creationId xmlns:p14="http://schemas.microsoft.com/office/powerpoint/2010/main" val="3664577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This same paradigm can be applied to other domains outside of natural images. For example, let's say we collect articles from Wikipedia.</a:t>
            </a:r>
          </a:p>
        </p:txBody>
      </p:sp>
    </p:spTree>
    <p:extLst>
      <p:ext uri="{BB962C8B-B14F-4D97-AF65-F5344CB8AC3E}">
        <p14:creationId xmlns:p14="http://schemas.microsoft.com/office/powerpoint/2010/main" val="2664247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Here I want to tell you what this course is about. </a:t>
            </a:r>
          </a:p>
          <a:p>
            <a:r>
              <a:rPr lang="en-US"/>
              <a:t>To motivate course, let’s start with an example that many of you are familiar with: ChatGPT. </a:t>
            </a:r>
          </a:p>
          <a:p>
            <a:r>
              <a:rPr lang="en-US"/>
              <a:t>As I am sure you know this by now, it is a …. </a:t>
            </a:r>
          </a:p>
          <a:p>
            <a:endParaRPr lang="en-US"/>
          </a:p>
        </p:txBody>
      </p:sp>
    </p:spTree>
    <p:extLst>
      <p:ext uri="{BB962C8B-B14F-4D97-AF65-F5344CB8AC3E}">
        <p14:creationId xmlns:p14="http://schemas.microsoft.com/office/powerpoint/2010/main" val="1462406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702564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Once we have a large dataset of articles … </a:t>
            </a:r>
          </a:p>
        </p:txBody>
      </p:sp>
    </p:spTree>
    <p:extLst>
      <p:ext uri="{BB962C8B-B14F-4D97-AF65-F5344CB8AC3E}">
        <p14:creationId xmlns:p14="http://schemas.microsoft.com/office/powerpoint/2010/main" val="31015132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we can train a generative model to generate new Wikipedia articles. </a:t>
            </a:r>
          </a:p>
          <a:p>
            <a:r>
              <a:rPr lang="en-US"/>
              <a:t>In this example. the generated article discusses a made-up album called Wings over Kansas. </a:t>
            </a:r>
          </a:p>
          <a:p>
            <a:r>
              <a:rPr lang="en-US"/>
              <a:t>The model was only given the title of the article and filled in the rest. </a:t>
            </a:r>
          </a:p>
          <a:p>
            <a:r>
              <a:rPr lang="en-US"/>
              <a:t>You can see that the model has learned not only basic sentence structure, grammar, and spelling, but also the kind of content which is typical in Wikipedia articles. </a:t>
            </a:r>
          </a:p>
          <a:p>
            <a:r>
              <a:rPr lang="en-US"/>
              <a:t>It also stays on theme, though it does end up generating some nonsense near the end. </a:t>
            </a:r>
          </a:p>
          <a:p>
            <a:endParaRPr lang="en-US"/>
          </a:p>
          <a:p>
            <a:endParaRPr lang="en-US"/>
          </a:p>
          <a:p>
            <a:r>
              <a:rPr lang="en-US"/>
              <a:t>Based these examples, you should start to get the idea if “self-supervision”. Let’s try to make our definition more concrete. </a:t>
            </a:r>
          </a:p>
        </p:txBody>
      </p:sp>
    </p:spTree>
    <p:extLst>
      <p:ext uri="{BB962C8B-B14F-4D97-AF65-F5344CB8AC3E}">
        <p14:creationId xmlns:p14="http://schemas.microsoft.com/office/powerpoint/2010/main" val="661072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 first thing that you should notice is that,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
              <a:t>To make it a bit more concrete, … </a:t>
            </a:r>
          </a:p>
          <a:p>
            <a:endParaRPr lang="en-US"/>
          </a:p>
          <a:p>
            <a:endParaRPr lang="en-US"/>
          </a:p>
          <a:p>
            <a:endParaRPr lang="en-US"/>
          </a:p>
        </p:txBody>
      </p:sp>
    </p:spTree>
    <p:extLst>
      <p:ext uri="{BB962C8B-B14F-4D97-AF65-F5344CB8AC3E}">
        <p14:creationId xmlns:p14="http://schemas.microsoft.com/office/powerpoint/2010/main" val="18155472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135c935669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135c935669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
              <a:t>Let’s go back to </a:t>
            </a:r>
            <a:r>
              <a:rPr lang="en-US"/>
              <a:t>the </a:t>
            </a:r>
            <a:r>
              <a:rPr lang="en"/>
              <a:t>self-supervised understanding of the visual world.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
              <a:t>In this case, an example of a self-supervised model is one that is trained to </a:t>
            </a:r>
            <a:r>
              <a:rPr lang="en-US"/>
              <a:t>fill in</a:t>
            </a:r>
            <a:r>
              <a:rPr lang="en"/>
              <a:t> partial instances of the world.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
              <a:t>For example, a model that is trained to reconstruct the missing portions of the images that are partially masked out. </a:t>
            </a:r>
          </a:p>
          <a:p>
            <a:pPr marL="628650" marR="0" lvl="1" indent="-171450" algn="l" defTabSz="914400" rtl="0" eaLnBrk="1" fontAlgn="auto" latinLnBrk="0" hangingPunct="1">
              <a:lnSpc>
                <a:spcPct val="100000"/>
              </a:lnSpc>
              <a:spcBef>
                <a:spcPts val="0"/>
              </a:spcBef>
              <a:spcAft>
                <a:spcPts val="0"/>
              </a:spcAft>
              <a:buClr>
                <a:srgbClr val="000000"/>
              </a:buClr>
              <a:buSzPts val="1100"/>
              <a:tabLst/>
              <a:defRPr/>
            </a:pPr>
            <a:r>
              <a:rPr lang="en"/>
              <a:t>For a model </a:t>
            </a:r>
            <a:r>
              <a:rPr lang="en-US"/>
              <a:t>to </a:t>
            </a:r>
            <a:r>
              <a:rPr lang="en"/>
              <a:t>successfully reconstruct an image, it needs to have an internal predictive model of the world. </a:t>
            </a:r>
          </a:p>
          <a:p>
            <a:pPr marL="628650" marR="0" lvl="1" indent="-171450" algn="l" defTabSz="914400" rtl="0" eaLnBrk="1" fontAlgn="auto" latinLnBrk="0" hangingPunct="1">
              <a:lnSpc>
                <a:spcPct val="100000"/>
              </a:lnSpc>
              <a:spcBef>
                <a:spcPts val="0"/>
              </a:spcBef>
              <a:spcAft>
                <a:spcPts val="0"/>
              </a:spcAft>
              <a:buClr>
                <a:srgbClr val="000000"/>
              </a:buClr>
              <a:buSzPts val="1100"/>
              <a:tabLst/>
              <a:defRPr/>
            </a:pPr>
            <a:r>
              <a:rPr lang="en"/>
              <a:t>And to build such a model, we can basically train it on partially-masked samples (take a bunch of pictures; mask out parts of them and make you model reconstruct the missing part). </a:t>
            </a:r>
          </a:p>
          <a:p>
            <a:pPr marL="171450" lvl="0" indent="-171450" algn="l" rtl="0">
              <a:spcBef>
                <a:spcPts val="0"/>
              </a:spcBef>
              <a:spcAft>
                <a:spcPts val="0"/>
              </a:spcAft>
            </a:pPr>
            <a:endParaRPr lang="en"/>
          </a:p>
        </p:txBody>
      </p:sp>
    </p:spTree>
    <p:extLst>
      <p:ext uri="{BB962C8B-B14F-4D97-AF65-F5344CB8AC3E}">
        <p14:creationId xmlns:p14="http://schemas.microsoft.com/office/powerpoint/2010/main" val="36614837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135c935669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135c935669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a:t>Similarly, in the context of understanding human language, you can view a self-supervised model as one that can effectively complete partial sentences. </a:t>
            </a:r>
          </a:p>
          <a:p>
            <a:pPr marL="171450" lvl="0" indent="-171450" algn="l" rtl="0">
              <a:spcBef>
                <a:spcPts val="0"/>
              </a:spcBef>
              <a:spcAft>
                <a:spcPts val="0"/>
              </a:spcAft>
            </a:pPr>
            <a:r>
              <a:rPr lang="en-US"/>
              <a:t>Because doing so would require the model to have formed a predictive distribution of natural sentences in English language. </a:t>
            </a:r>
            <a:endParaRPr/>
          </a:p>
        </p:txBody>
      </p:sp>
    </p:spTree>
    <p:extLst>
      <p:ext uri="{BB962C8B-B14F-4D97-AF65-F5344CB8AC3E}">
        <p14:creationId xmlns:p14="http://schemas.microsoft.com/office/powerpoint/2010/main" val="37931932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Besides being a predictive model of the world, self-supervised models are trained on cheaply available </a:t>
            </a:r>
            <a:r>
              <a:rPr lang="en-US" err="1"/>
              <a:t>unlabled</a:t>
            </a:r>
            <a:r>
              <a:rPr lang="en-US"/>
              <a:t> data</a:t>
            </a:r>
          </a:p>
          <a:p>
            <a:r>
              <a:rPr lang="en-US"/>
              <a:t>And because we are talking about </a:t>
            </a:r>
            <a:r>
              <a:rPr lang="en-US" err="1"/>
              <a:t>unlabeld</a:t>
            </a:r>
            <a:r>
              <a:rPr lang="en-US"/>
              <a:t> data, we are talking about massive amount of … </a:t>
            </a:r>
          </a:p>
        </p:txBody>
      </p:sp>
    </p:spTree>
    <p:extLst>
      <p:ext uri="{BB962C8B-B14F-4D97-AF65-F5344CB8AC3E}">
        <p14:creationId xmlns:p14="http://schemas.microsoft.com/office/powerpoint/2010/main" val="6629880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For instance, freely available text documents that you would get for free on the internet.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Or all the images that you might see on the web.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Or the videos available on the web.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Basically, any sensory signal in the world can be used to train self-supervised models. </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And that is exactly why we call them “self-supervised” because you don’t need to annotate data for training these models, at least for the most part. </a:t>
            </a:r>
          </a:p>
        </p:txBody>
      </p:sp>
    </p:spTree>
    <p:extLst>
      <p:ext uri="{BB962C8B-B14F-4D97-AF65-F5344CB8AC3E}">
        <p14:creationId xmlns:p14="http://schemas.microsoft.com/office/powerpoint/2010/main" val="32731247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135c935669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135c935669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a:t>And a 3</a:t>
            </a:r>
            <a:r>
              <a:rPr lang="en-US" baseline="30000"/>
              <a:t>rd</a:t>
            </a:r>
            <a:r>
              <a:rPr lang="en-US"/>
              <a:t> property that self-supervised models have is that they’re tightly connected to tasks that we care about in the real world. </a:t>
            </a:r>
          </a:p>
          <a:p>
            <a:pPr marL="171450" lvl="0" indent="-171450" algn="l" rtl="0">
              <a:spcBef>
                <a:spcPts val="0"/>
              </a:spcBef>
              <a:spcAft>
                <a:spcPts val="0"/>
              </a:spcAft>
            </a:pPr>
            <a:r>
              <a:rPr lang="en-US"/>
              <a:t>Let me give you an example. </a:t>
            </a:r>
          </a:p>
          <a:p>
            <a:pPr marL="171450" lvl="0" indent="-171450" algn="l" rtl="0">
              <a:spcBef>
                <a:spcPts val="0"/>
              </a:spcBef>
              <a:spcAft>
                <a:spcPts val="0"/>
              </a:spcAft>
            </a:pPr>
            <a:r>
              <a:rPr lang="en-US"/>
              <a:t>Imagine you want to answer an English question – which is something that we frequently want to do daily.</a:t>
            </a:r>
          </a:p>
          <a:p>
            <a:pPr marL="171450" lvl="0" indent="-171450" algn="l" rtl="0">
              <a:spcBef>
                <a:spcPts val="0"/>
              </a:spcBef>
              <a:spcAft>
                <a:spcPts val="0"/>
              </a:spcAft>
            </a:pPr>
            <a:r>
              <a:rPr lang="en-US"/>
              <a:t>And you want to solve this with a self-supervised model of language that can predict the ending of the sentences. </a:t>
            </a:r>
          </a:p>
          <a:p>
            <a:pPr marL="171450" lvl="0" indent="-171450" algn="l" rtl="0">
              <a:spcBef>
                <a:spcPts val="0"/>
              </a:spcBef>
              <a:spcAft>
                <a:spcPts val="0"/>
              </a:spcAft>
            </a:pPr>
            <a:r>
              <a:rPr lang="en-US"/>
              <a:t>All you you need to do is to modify your question to a statement that needs to be completed by our self-supervised model and there you get the answer [read it] </a:t>
            </a:r>
          </a:p>
          <a:p>
            <a:pPr marL="628650" lvl="1" indent="-171450" algn="l" rtl="0">
              <a:spcBef>
                <a:spcPts val="0"/>
              </a:spcBef>
              <a:spcAft>
                <a:spcPts val="0"/>
              </a:spcAft>
            </a:pPr>
            <a:r>
              <a:rPr lang="en-US"/>
              <a:t>You see, the change is not that big to map our desired problem to a language that is understandable to our model.</a:t>
            </a:r>
          </a:p>
          <a:p>
            <a:pPr marL="628650" lvl="1" indent="-171450" algn="l" rtl="0">
              <a:spcBef>
                <a:spcPts val="0"/>
              </a:spcBef>
              <a:spcAft>
                <a:spcPts val="0"/>
              </a:spcAft>
            </a:pPr>
            <a:r>
              <a:rPr lang="en-US"/>
              <a:t> </a:t>
            </a:r>
          </a:p>
          <a:p>
            <a:pPr marL="171450" lvl="0" indent="-171450" algn="l" rtl="0">
              <a:spcBef>
                <a:spcPts val="0"/>
              </a:spcBef>
              <a:spcAft>
                <a:spcPts val="0"/>
              </a:spcAft>
            </a:pPr>
            <a:endParaRPr/>
          </a:p>
        </p:txBody>
      </p:sp>
    </p:spTree>
    <p:extLst>
      <p:ext uri="{BB962C8B-B14F-4D97-AF65-F5344CB8AC3E}">
        <p14:creationId xmlns:p14="http://schemas.microsoft.com/office/powerpoint/2010/main" val="16704197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Putting all these together, we get this definition: … </a:t>
            </a:r>
          </a:p>
          <a:p>
            <a:r>
              <a:rPr lang="en-US"/>
              <a:t>This was my definition of self-supervised models. </a:t>
            </a:r>
          </a:p>
        </p:txBody>
      </p:sp>
    </p:spTree>
    <p:extLst>
      <p:ext uri="{BB962C8B-B14F-4D97-AF65-F5344CB8AC3E}">
        <p14:creationId xmlns:p14="http://schemas.microsoft.com/office/powerpoint/2010/main" val="1377896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In case there with a slight chance you have not played with ChatGPT, here is an example. </a:t>
            </a:r>
          </a:p>
          <a:p>
            <a:pPr lvl="1"/>
            <a:r>
              <a:rPr lang="en-US"/>
              <a:t>You can provide a language prompt to this model about …. </a:t>
            </a:r>
          </a:p>
          <a:p>
            <a:pPr lvl="1"/>
            <a:r>
              <a:rPr lang="en-US"/>
              <a:t>And it would write you essays summarizing </a:t>
            </a:r>
          </a:p>
        </p:txBody>
      </p:sp>
    </p:spTree>
    <p:extLst>
      <p:ext uri="{BB962C8B-B14F-4D97-AF65-F5344CB8AC3E}">
        <p14:creationId xmlns:p14="http://schemas.microsoft.com/office/powerpoint/2010/main" val="8922215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313162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So the truth is that, the progress in many of the relevant topics started a long time ago. </a:t>
            </a:r>
          </a:p>
          <a:p>
            <a:r>
              <a:rPr lang="en-US"/>
              <a:t>Many of these models are based on neural networks that have been around for several decades. </a:t>
            </a:r>
          </a:p>
          <a:p>
            <a:endParaRPr lang="en-US"/>
          </a:p>
          <a:p>
            <a:endParaRPr lang="en-US"/>
          </a:p>
        </p:txBody>
      </p:sp>
    </p:spTree>
    <p:extLst>
      <p:ext uri="{BB962C8B-B14F-4D97-AF65-F5344CB8AC3E}">
        <p14:creationId xmlns:p14="http://schemas.microsoft.com/office/powerpoint/2010/main" val="35879155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Here is one of the earliest work in neural networks. </a:t>
            </a:r>
          </a:p>
          <a:p>
            <a:r>
              <a:rPr lang="en-US"/>
              <a:t>McCulloch &amp; Pitts published a paper in 1943 where they discuss one the (if not the) first computational models for simulating a biological neuron. </a:t>
            </a:r>
          </a:p>
          <a:p>
            <a:pPr lvl="1"/>
            <a:r>
              <a:rPr lang="en-US"/>
              <a:t>I am actually not sure how seriously these were taken in the literature, but these fellas were really ahead of their time. </a:t>
            </a:r>
          </a:p>
        </p:txBody>
      </p:sp>
    </p:spTree>
    <p:extLst>
      <p:ext uri="{BB962C8B-B14F-4D97-AF65-F5344CB8AC3E}">
        <p14:creationId xmlns:p14="http://schemas.microsoft.com/office/powerpoint/2010/main" val="32056408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Now a natural question is, why now then? Why did it take us so much time to get here? </a:t>
            </a:r>
          </a:p>
          <a:p>
            <a:pPr lvl="1"/>
            <a:r>
              <a:rPr lang="en-US"/>
              <a:t>Well the answer is that, we needed several important ingredients. </a:t>
            </a:r>
          </a:p>
          <a:p>
            <a:pPr lvl="1"/>
            <a:r>
              <a:rPr lang="en-US"/>
              <a:t>Several forces have to come together! </a:t>
            </a:r>
          </a:p>
        </p:txBody>
      </p:sp>
    </p:spTree>
    <p:extLst>
      <p:ext uri="{BB962C8B-B14F-4D97-AF65-F5344CB8AC3E}">
        <p14:creationId xmlns:p14="http://schemas.microsoft.com/office/powerpoint/2010/main" val="14748767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 first force is the availability of massive amounts of data. </a:t>
            </a:r>
          </a:p>
          <a:p>
            <a:r>
              <a:rPr lang="en-US"/>
              <a:t>It just happens that the internet contains massive amounts of data for us. </a:t>
            </a:r>
          </a:p>
          <a:p>
            <a:r>
              <a:rPr lang="en-US"/>
              <a:t>This chart shows the amount of data generated annually. </a:t>
            </a:r>
          </a:p>
          <a:p>
            <a:r>
              <a:rPr lang="en-US"/>
              <a:t>Not only the size of the internet is growing, but the speed with which it’s growing is also growing! </a:t>
            </a:r>
          </a:p>
          <a:p>
            <a:r>
              <a:rPr lang="en-US"/>
              <a:t>The amount of data that is available to us at our fingertips is just incomparable to what was available just 10 years ago. </a:t>
            </a:r>
          </a:p>
          <a:p>
            <a:r>
              <a:rPr lang="en-US"/>
              <a:t>What is remarkable is that, a few decades ago when engineers were designing the internet they didn’t mean it to become a datastore for AI systems. Quite remarkable when you think about it. </a:t>
            </a:r>
          </a:p>
        </p:txBody>
      </p:sp>
    </p:spTree>
    <p:extLst>
      <p:ext uri="{BB962C8B-B14F-4D97-AF65-F5344CB8AC3E}">
        <p14:creationId xmlns:p14="http://schemas.microsoft.com/office/powerpoint/2010/main" val="12906964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 second force is our progress in building faster computational powers. </a:t>
            </a:r>
          </a:p>
          <a:p>
            <a:pPr lvl="1"/>
            <a:r>
              <a:rPr lang="en-US"/>
              <a:t>Each year our processors are faster than layer. </a:t>
            </a:r>
          </a:p>
          <a:p>
            <a:pPr lvl="1"/>
            <a:r>
              <a:rPr lang="en-US"/>
              <a:t>In the last decade or so, we have seen the rise of GPUs that are effective in processing many parallel computations that are common in neural networks. </a:t>
            </a:r>
          </a:p>
        </p:txBody>
      </p:sp>
    </p:spTree>
    <p:extLst>
      <p:ext uri="{BB962C8B-B14F-4D97-AF65-F5344CB8AC3E}">
        <p14:creationId xmlns:p14="http://schemas.microsoft.com/office/powerpoint/2010/main" val="10384722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a:t>While processors are getting faster, the money cost of computing is coming down. </a:t>
            </a:r>
          </a:p>
        </p:txBody>
      </p:sp>
    </p:spTree>
    <p:extLst>
      <p:ext uri="{BB962C8B-B14F-4D97-AF65-F5344CB8AC3E}">
        <p14:creationId xmlns:p14="http://schemas.microsoft.com/office/powerpoint/2010/main" val="38579469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Moreover, we have learned how to scale up our approach by distributing our computational problems across many processors. </a:t>
            </a:r>
          </a:p>
          <a:p>
            <a:pPr lvl="1"/>
            <a:r>
              <a:rPr lang="en-US"/>
              <a:t>And by doing that, we are able to use much more computational power than what individual GPUs offer</a:t>
            </a:r>
          </a:p>
        </p:txBody>
      </p:sp>
    </p:spTree>
    <p:extLst>
      <p:ext uri="{BB962C8B-B14F-4D97-AF65-F5344CB8AC3E}">
        <p14:creationId xmlns:p14="http://schemas.microsoft.com/office/powerpoint/2010/main" val="33318388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 last but not the least, is our scientific progress in AI </a:t>
            </a:r>
          </a:p>
          <a:p>
            <a:pPr lvl="1"/>
            <a:r>
              <a:rPr lang="en-US"/>
              <a:t>For instance, </a:t>
            </a:r>
          </a:p>
          <a:p>
            <a:pPr lvl="2"/>
            <a:r>
              <a:rPr lang="en-US"/>
              <a:t>There has been progress in the optimization of large neural networks. </a:t>
            </a:r>
          </a:p>
          <a:p>
            <a:pPr lvl="2"/>
            <a:endParaRPr lang="en-US"/>
          </a:p>
        </p:txBody>
      </p:sp>
    </p:spTree>
    <p:extLst>
      <p:ext uri="{BB962C8B-B14F-4D97-AF65-F5344CB8AC3E}">
        <p14:creationId xmlns:p14="http://schemas.microsoft.com/office/powerpoint/2010/main" val="29373615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Or new architectures — at this point you might not know what this picture is, but we will go through these extensively. </a:t>
            </a:r>
          </a:p>
        </p:txBody>
      </p:sp>
    </p:spTree>
    <p:extLst>
      <p:ext uri="{BB962C8B-B14F-4D97-AF65-F5344CB8AC3E}">
        <p14:creationId xmlns:p14="http://schemas.microsoft.com/office/powerpoint/2010/main" val="983577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This is great! </a:t>
            </a:r>
          </a:p>
          <a:p>
            <a:r>
              <a:rPr lang="en-US"/>
              <a:t>ChatGPT can … </a:t>
            </a:r>
          </a:p>
          <a:p>
            <a:r>
              <a:rPr lang="en-US"/>
              <a:t>In this class, we want to go deeper. We want to understand the engineering details that lead to marvelous products such as ChatGPT. </a:t>
            </a:r>
          </a:p>
          <a:p>
            <a:pPr lvl="1"/>
            <a:r>
              <a:rPr lang="en-US"/>
              <a:t>Specifically, we will try to address questions like … </a:t>
            </a:r>
          </a:p>
        </p:txBody>
      </p:sp>
    </p:spTree>
    <p:extLst>
      <p:ext uri="{BB962C8B-B14F-4D97-AF65-F5344CB8AC3E}">
        <p14:creationId xmlns:p14="http://schemas.microsoft.com/office/powerpoint/2010/main" val="4749328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And putting together all these forces has given us the self-supervised models, that have been the backbone of the recent progress in AI.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So much so that some people got the impression that AI systems are closing in on human intelligence. Well, that’s something that we will debate. There is a lot to talk about on these.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E3EFFCD-2707-464E-8668-7D1BDDA9873E}" type="slidenum">
              <a:rPr lang="en-US" smtClean="0"/>
              <a:t>40</a:t>
            </a:fld>
            <a:endParaRPr lang="en-US"/>
          </a:p>
        </p:txBody>
      </p:sp>
    </p:spTree>
    <p:extLst>
      <p:ext uri="{BB962C8B-B14F-4D97-AF65-F5344CB8AC3E}">
        <p14:creationId xmlns:p14="http://schemas.microsoft.com/office/powerpoint/2010/main" val="31930491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solidFill>
                  <a:schemeClr val="tx1"/>
                </a:solidFill>
              </a:rPr>
              <a:t>I also make one clarification in terms of our terminology.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solidFill>
                  <a:schemeClr val="tx1"/>
                </a:solidFill>
              </a:rPr>
              <a:t>Many people in the field, use slightly different terms to refer to what I call “self-supervised learning” </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solidFill>
                  <a:schemeClr val="tx1"/>
                </a:solidFill>
              </a:rPr>
              <a:t>[read them]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solidFill>
                  <a:schemeClr val="tx1"/>
                </a:solidFill>
              </a:rPr>
              <a:t>While these terms are quite relevant, they’re not exactly the same. </a:t>
            </a:r>
          </a:p>
        </p:txBody>
      </p:sp>
    </p:spTree>
    <p:extLst>
      <p:ext uri="{BB962C8B-B14F-4D97-AF65-F5344CB8AC3E}">
        <p14:creationId xmlns:p14="http://schemas.microsoft.com/office/powerpoint/2010/main" val="14372899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solidFill>
                  <a:schemeClr val="tx1"/>
                </a:solidFill>
              </a:rPr>
              <a:t>“Generative AI” might be a name that you heard about in the news — it refers to </a:t>
            </a:r>
            <a:r>
              <a:rPr lang="en-US"/>
              <a:t>category of AI models that can generate new content including text, images, audio, … </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a:solidFill>
                <a:schemeClr val="tx1"/>
              </a:solidFill>
            </a:endParaRP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a:solidFill>
                <a:schemeClr val="tx1"/>
              </a:solidFill>
            </a:endParaRP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solidFill>
                  <a:schemeClr val="tx1"/>
                </a:solidFill>
              </a:rPr>
              <a:t>Not all self-supervised models are “generative”. </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solidFill>
                  <a:schemeClr val="tx1"/>
                </a:solidFill>
              </a:rPr>
              <a:t>Not all “generative” models need to be self-supervised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solidFill>
                  <a:schemeClr val="tx1"/>
                </a:solidFill>
              </a:rPr>
              <a:t>We will see these throughout the course </a:t>
            </a:r>
          </a:p>
          <a:p>
            <a:endParaRPr lang="en-US"/>
          </a:p>
        </p:txBody>
      </p:sp>
    </p:spTree>
    <p:extLst>
      <p:ext uri="{BB962C8B-B14F-4D97-AF65-F5344CB8AC3E}">
        <p14:creationId xmlns:p14="http://schemas.microsoft.com/office/powerpoint/2010/main" val="2000123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solidFill>
                  <a:schemeClr val="tx1"/>
                </a:solidFill>
              </a:rPr>
              <a:t>“Generative AI” might be a name that you heard about in the news — it refers to </a:t>
            </a:r>
            <a:r>
              <a:rPr lang="en-US" dirty="0"/>
              <a:t>category of AI models that can generate new content including text, images, audio, … </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dirty="0">
              <a:solidFill>
                <a:schemeClr val="tx1"/>
              </a:solidFill>
            </a:endParaRP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dirty="0">
              <a:solidFill>
                <a:schemeClr val="tx1"/>
              </a:solidFill>
            </a:endParaRP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solidFill>
                  <a:schemeClr val="tx1"/>
                </a:solidFill>
              </a:rPr>
              <a:t>Not all self-supervised models are “generative”. </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solidFill>
                  <a:schemeClr val="tx1"/>
                </a:solidFill>
              </a:rPr>
              <a:t>Not all “generative” models need to be self-supervised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solidFill>
                  <a:schemeClr val="tx1"/>
                </a:solidFill>
              </a:rPr>
              <a:t>We will see these throughout the course </a:t>
            </a:r>
          </a:p>
          <a:p>
            <a:endParaRPr lang="en-US" dirty="0"/>
          </a:p>
        </p:txBody>
      </p:sp>
    </p:spTree>
    <p:extLst>
      <p:ext uri="{BB962C8B-B14F-4D97-AF65-F5344CB8AC3E}">
        <p14:creationId xmlns:p14="http://schemas.microsoft.com/office/powerpoint/2010/main" val="11089456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“Foundation models” is an informal label for a large family of models that support a backbone of modern AI systems</a:t>
            </a:r>
          </a:p>
          <a:p>
            <a:r>
              <a:rPr lang="en-US" sz="2400" b="1"/>
              <a:t>The term “Foundation models” Doesn’t mean that these models are foundation of AI!!</a:t>
            </a:r>
          </a:p>
          <a:p>
            <a:r>
              <a:rPr lang="en-US" sz="2400"/>
              <a:t>This means majority of AI systems build on top of these models</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2400">
                <a:solidFill>
                  <a:schemeClr val="tx1"/>
                </a:solidFill>
              </a:rPr>
              <a:t>The better foundation you have, the better AI </a:t>
            </a:r>
            <a:r>
              <a:rPr lang="en-US" sz="2400">
                <a:solidFill>
                  <a:schemeClr val="tx1"/>
                </a:solidFill>
                <a:sym typeface="Wingdings" pitchFamily="2" charset="2"/>
              </a:rPr>
              <a:t>system you will get in the end. </a:t>
            </a:r>
            <a:endParaRPr lang="en-US" sz="2400">
              <a:solidFill>
                <a:schemeClr val="tx1"/>
              </a:solidFill>
            </a:endParaRPr>
          </a:p>
          <a:p>
            <a:pPr lvl="1"/>
            <a:r>
              <a:rPr lang="en-US" sz="2400"/>
              <a:t>Poorly-constructed foundations are a recipe for disaster</a:t>
            </a:r>
          </a:p>
          <a:p>
            <a:pPr lvl="0"/>
            <a:r>
              <a:rPr lang="en-US" sz="2400"/>
              <a:t>For now, it happens that all these “foundation models” are developed via supervised learning (synonymous for now) </a:t>
            </a:r>
          </a:p>
          <a:p>
            <a:pPr lvl="1"/>
            <a:r>
              <a:rPr lang="en-US" sz="2400"/>
              <a:t>But things may change in future. For example, self-supervised models might become the thing itself, as opposed playing a supportive role. </a:t>
            </a:r>
          </a:p>
          <a:p>
            <a:pPr lvl="0"/>
            <a:endParaRPr lang="en-US" sz="2400"/>
          </a:p>
          <a:p>
            <a:pPr lvl="1"/>
            <a:endParaRPr lang="en-US" sz="2000"/>
          </a:p>
          <a:p>
            <a:pPr lvl="1"/>
            <a:endParaRPr lang="en-US" sz="2000"/>
          </a:p>
          <a:p>
            <a:endParaRPr lang="en-US"/>
          </a:p>
        </p:txBody>
      </p:sp>
    </p:spTree>
    <p:extLst>
      <p:ext uri="{BB962C8B-B14F-4D97-AF65-F5344CB8AC3E}">
        <p14:creationId xmlns:p14="http://schemas.microsoft.com/office/powerpoint/2010/main" val="18189449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“Foundation models” is an informal label for a large family of models that support a backbone of modern AI systems</a:t>
            </a:r>
          </a:p>
          <a:p>
            <a:r>
              <a:rPr lang="en-US" sz="2400" b="1"/>
              <a:t>The term “Foundation models” Doesn’t mean that these models are foundation of AI!!</a:t>
            </a:r>
          </a:p>
          <a:p>
            <a:r>
              <a:rPr lang="en-US" sz="2400"/>
              <a:t>This means majority of AI systems build on top of these models</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2400">
                <a:solidFill>
                  <a:schemeClr val="tx1"/>
                </a:solidFill>
              </a:rPr>
              <a:t>The better foundation you have, the better AI </a:t>
            </a:r>
            <a:r>
              <a:rPr lang="en-US" sz="2400">
                <a:solidFill>
                  <a:schemeClr val="tx1"/>
                </a:solidFill>
                <a:sym typeface="Wingdings" pitchFamily="2" charset="2"/>
              </a:rPr>
              <a:t>system you will get in the end. </a:t>
            </a:r>
            <a:endParaRPr lang="en-US" sz="2400">
              <a:solidFill>
                <a:schemeClr val="tx1"/>
              </a:solidFill>
            </a:endParaRPr>
          </a:p>
          <a:p>
            <a:pPr lvl="1"/>
            <a:r>
              <a:rPr lang="en-US" sz="2400"/>
              <a:t>Poorly-constructed foundations are a recipe for disaster</a:t>
            </a:r>
          </a:p>
          <a:p>
            <a:pPr lvl="0"/>
            <a:r>
              <a:rPr lang="en-US" sz="2400"/>
              <a:t>For now, it happens that all these “foundation models” are developed via supervised learning (synonymous for now) </a:t>
            </a:r>
          </a:p>
          <a:p>
            <a:pPr lvl="1"/>
            <a:r>
              <a:rPr lang="en-US" sz="2400"/>
              <a:t>But things may change in future. For example, self-supervised models might become the thing itself, as opposed playing a supportive role. </a:t>
            </a:r>
          </a:p>
          <a:p>
            <a:pPr lvl="0"/>
            <a:endParaRPr lang="en-US" sz="2400"/>
          </a:p>
          <a:p>
            <a:pPr lvl="1"/>
            <a:endParaRPr lang="en-US" sz="2000"/>
          </a:p>
          <a:p>
            <a:pPr lvl="1"/>
            <a:endParaRPr lang="en-US" sz="2000"/>
          </a:p>
          <a:p>
            <a:endParaRPr lang="en-US"/>
          </a:p>
        </p:txBody>
      </p:sp>
    </p:spTree>
    <p:extLst>
      <p:ext uri="{BB962C8B-B14F-4D97-AF65-F5344CB8AC3E}">
        <p14:creationId xmlns:p14="http://schemas.microsoft.com/office/powerpoint/2010/main" val="27374993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solidFill>
                  <a:schemeClr val="tx1"/>
                </a:solidFill>
              </a:rPr>
              <a:t>Pre-trained models: we will talk about this term extensively and you will see how it ties to self-supervised models.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a:solidFill>
                <a:schemeClr val="tx1"/>
              </a:solidFil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a:solidFill>
                <a:schemeClr val="tx1"/>
              </a:solidFill>
            </a:endParaRPr>
          </a:p>
        </p:txBody>
      </p:sp>
    </p:spTree>
    <p:extLst>
      <p:ext uri="{BB962C8B-B14F-4D97-AF65-F5344CB8AC3E}">
        <p14:creationId xmlns:p14="http://schemas.microsoft.com/office/powerpoint/2010/main" val="11581442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solidFill>
                  <a:schemeClr val="tx1"/>
                </a:solidFill>
              </a:rPr>
              <a:t>Which name is your favorite?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solidFill>
                  <a:schemeClr val="tx1"/>
                </a:solidFill>
              </a:rPr>
              <a:t>I am not going to pick any favorites now —  but I am sure you can infer that based on the name of this course!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a:solidFill>
                <a:schemeClr val="tx1"/>
              </a:solidFil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a:solidFill>
                <a:schemeClr val="tx1"/>
              </a:solidFill>
            </a:endParaRPr>
          </a:p>
        </p:txBody>
      </p:sp>
    </p:spTree>
    <p:extLst>
      <p:ext uri="{BB962C8B-B14F-4D97-AF65-F5344CB8AC3E}">
        <p14:creationId xmlns:p14="http://schemas.microsoft.com/office/powerpoint/2010/main" val="11375951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DD1C60-8493-E54E-A271-A299E24D65CE}" type="slidenum">
              <a:rPr lang="en-US" smtClean="0"/>
              <a:t>48</a:t>
            </a:fld>
            <a:endParaRPr lang="en-US"/>
          </a:p>
        </p:txBody>
      </p:sp>
    </p:spTree>
    <p:extLst>
      <p:ext uri="{BB962C8B-B14F-4D97-AF65-F5344CB8AC3E}">
        <p14:creationId xmlns:p14="http://schemas.microsoft.com/office/powerpoint/2010/main" val="1042267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48672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664216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We are going to cover a lot of grounds, but we will not be exhaustive. </a:t>
            </a:r>
          </a:p>
          <a:p>
            <a:r>
              <a:rPr lang="en-US"/>
              <a:t>The goal is to … </a:t>
            </a:r>
          </a:p>
          <a:p>
            <a:endParaRPr lang="en-US"/>
          </a:p>
          <a:p>
            <a:r>
              <a:rPr lang="en-US"/>
              <a:t>We will stop here. </a:t>
            </a:r>
          </a:p>
        </p:txBody>
      </p:sp>
    </p:spTree>
    <p:extLst>
      <p:ext uri="{BB962C8B-B14F-4D97-AF65-F5344CB8AC3E}">
        <p14:creationId xmlns:p14="http://schemas.microsoft.com/office/powerpoint/2010/main" val="5152179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02288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Now that we have defined what ”self-supervised models” let’s what’s in this class. </a:t>
            </a:r>
          </a:p>
        </p:txBody>
      </p:sp>
    </p:spTree>
    <p:extLst>
      <p:ext uri="{BB962C8B-B14F-4D97-AF65-F5344CB8AC3E}">
        <p14:creationId xmlns:p14="http://schemas.microsoft.com/office/powerpoint/2010/main" val="16610169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98B52-E3C8-2CB5-B666-2336981822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9D4BA5-CEDD-0E0D-C31B-FC2EDD86E9C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B528868-030B-B9CD-C96D-22E21DB1E2FA}"/>
              </a:ext>
            </a:extLst>
          </p:cNvPr>
          <p:cNvSpPr>
            <a:spLocks noGrp="1"/>
          </p:cNvSpPr>
          <p:nvPr>
            <p:ph type="body" idx="1"/>
          </p:nvPr>
        </p:nvSpPr>
        <p:spPr/>
        <p:txBody>
          <a:bodyPr/>
          <a:lstStyle/>
          <a:p>
            <a:r>
              <a:rPr lang="en-US"/>
              <a:t>Now that we have defined what ”self-supervised models” let’s what’s in this class. </a:t>
            </a:r>
          </a:p>
        </p:txBody>
      </p:sp>
    </p:spTree>
    <p:extLst>
      <p:ext uri="{BB962C8B-B14F-4D97-AF65-F5344CB8AC3E}">
        <p14:creationId xmlns:p14="http://schemas.microsoft.com/office/powerpoint/2010/main" val="27041835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308876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709688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832901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768776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Students who report symptoms associated with COVID-19 are expected not to attend class</a:t>
            </a:r>
          </a:p>
        </p:txBody>
      </p:sp>
    </p:spTree>
    <p:extLst>
      <p:ext uri="{BB962C8B-B14F-4D97-AF65-F5344CB8AC3E}">
        <p14:creationId xmlns:p14="http://schemas.microsoft.com/office/powerpoint/2010/main" val="39499717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Students who report symptoms associated with COVID-19 are expected not to attend class</a:t>
            </a:r>
          </a:p>
        </p:txBody>
      </p:sp>
    </p:spTree>
    <p:extLst>
      <p:ext uri="{BB962C8B-B14F-4D97-AF65-F5344CB8AC3E}">
        <p14:creationId xmlns:p14="http://schemas.microsoft.com/office/powerpoint/2010/main" val="303295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You might also be aware of the mistakes that this system makes.</a:t>
            </a:r>
          </a:p>
          <a:p>
            <a:r>
              <a:rPr lang="en-US"/>
              <a:t>Here are two examples that other people have shared online: </a:t>
            </a:r>
          </a:p>
          <a:p>
            <a:pPr lvl="1"/>
            <a:r>
              <a:rPr lang="en-US"/>
              <a:t>On the left, you see that </a:t>
            </a:r>
          </a:p>
          <a:p>
            <a:pPr lvl="1"/>
            <a:r>
              <a:rPr lang="en-US"/>
              <a:t>On the right side, the question is ….</a:t>
            </a:r>
          </a:p>
          <a:p>
            <a:pPr lvl="1"/>
            <a:endParaRPr lang="en-US"/>
          </a:p>
        </p:txBody>
      </p:sp>
    </p:spTree>
    <p:extLst>
      <p:ext uri="{BB962C8B-B14F-4D97-AF65-F5344CB8AC3E}">
        <p14:creationId xmlns:p14="http://schemas.microsoft.com/office/powerpoint/2010/main" val="2315486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EDCAD-E241-5EE5-D741-9635FAF8D5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B0B1B7-06C6-557C-70C7-3BF6CC0477C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CEE0F0B-7D3E-54F5-51B0-AE3D4583D7E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507125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423F7-C5B0-0D7B-77A2-9F144C69BB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FA6D3C-DA78-4BCE-05A5-6BC2CFEF590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759E06B-68B0-7545-0FF5-6A96439EB8F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926893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73670-1814-C6B6-3B7E-654B6322D6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807B3F-8DE4-4B57-CFD1-061D4C2D401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18383E7-41A4-7D2B-EF40-E628628FBDD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73085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42880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04665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4626231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Dark Blue">
    <p:spTree>
      <p:nvGrpSpPr>
        <p:cNvPr id="1" name=""/>
        <p:cNvGrpSpPr/>
        <p:nvPr/>
      </p:nvGrpSpPr>
      <p:grpSpPr>
        <a:xfrm>
          <a:off x="0" y="0"/>
          <a:ext cx="0" cy="0"/>
          <a:chOff x="0" y="0"/>
          <a:chExt cx="0" cy="0"/>
        </a:xfrm>
      </p:grpSpPr>
      <p:pic>
        <p:nvPicPr>
          <p:cNvPr id="2" name="Picture 18">
            <a:extLst>
              <a:ext uri="{FF2B5EF4-FFF2-40B4-BE49-F238E27FC236}">
                <a16:creationId xmlns:a16="http://schemas.microsoft.com/office/drawing/2014/main" id="{268DE600-90A7-4B6B-BFFA-EA2C6E80718E}"/>
              </a:ext>
              <a:ext uri="{C183D7F6-B498-43B3-948B-1728B52AA6E4}">
                <adec:decorative xmlns:adec="http://schemas.microsoft.com/office/drawing/2017/decorative" val="1"/>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brightnessContrast contrast="25000"/>
                    </a14:imgEffect>
                  </a14:imgLayer>
                </a14:imgProps>
              </a:ext>
              <a:ext uri="{28A0092B-C50C-407E-A947-70E740481C1C}">
                <a14:useLocalDpi xmlns:a14="http://schemas.microsoft.com/office/drawing/2010/main" val="0"/>
              </a:ext>
            </a:extLst>
          </a:blip>
          <a:srcRect t="7813" b="7813"/>
          <a:stretch/>
        </p:blipFill>
        <p:spPr bwMode="auto">
          <a:xfrm>
            <a:off x="0" y="0"/>
            <a:ext cx="9144000" cy="5143500"/>
          </a:xfrm>
          <a:prstGeom prst="rect">
            <a:avLst/>
          </a:prstGeom>
          <a:extLst>
            <a:ext uri="{909E8E84-426E-40DD-AFC4-6F175D3DCCD1}">
              <a14:hiddenFill xmlns:a14="http://schemas.microsoft.com/office/drawing/2010/main">
                <a:solidFill>
                  <a:srgbClr val="FFFFFF"/>
                </a:solidFill>
              </a14:hiddenFill>
            </a:ext>
          </a:extLst>
        </p:spPr>
      </p:pic>
      <p:sp>
        <p:nvSpPr>
          <p:cNvPr id="3" name="Freeform 13">
            <a:extLst>
              <a:ext uri="{FF2B5EF4-FFF2-40B4-BE49-F238E27FC236}">
                <a16:creationId xmlns:a16="http://schemas.microsoft.com/office/drawing/2014/main" id="{EBA27004-3833-43ED-82E9-6895434B895C}"/>
              </a:ext>
              <a:ext uri="{C183D7F6-B498-43B3-948B-1728B52AA6E4}">
                <adec:decorative xmlns:adec="http://schemas.microsoft.com/office/drawing/2017/decorative" val="1"/>
              </a:ext>
            </a:extLst>
          </p:cNvPr>
          <p:cNvSpPr>
            <a:spLocks/>
          </p:cNvSpPr>
          <p:nvPr userDrawn="1"/>
        </p:nvSpPr>
        <p:spPr bwMode="auto">
          <a:xfrm rot="10800000">
            <a:off x="0" y="0"/>
            <a:ext cx="9144001" cy="5143499"/>
          </a:xfrm>
          <a:prstGeom prst="rect">
            <a:avLst/>
          </a:prstGeom>
          <a:solidFill>
            <a:schemeClr val="tx2">
              <a:alpha val="85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WSE Logo">
            <a:extLst>
              <a:ext uri="{FF2B5EF4-FFF2-40B4-BE49-F238E27FC236}">
                <a16:creationId xmlns:a16="http://schemas.microsoft.com/office/drawing/2014/main" id="{5F610272-EE8A-4752-A390-42C726F6D241}"/>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3149" t="29483" r="13581" b="28303"/>
          <a:stretch/>
        </p:blipFill>
        <p:spPr>
          <a:xfrm>
            <a:off x="6298808" y="447090"/>
            <a:ext cx="2377440" cy="621421"/>
          </a:xfrm>
          <a:prstGeom prst="rect">
            <a:avLst/>
          </a:prstGeom>
        </p:spPr>
      </p:pic>
      <p:sp>
        <p:nvSpPr>
          <p:cNvPr id="6" name="Course Title">
            <a:extLst>
              <a:ext uri="{FF2B5EF4-FFF2-40B4-BE49-F238E27FC236}">
                <a16:creationId xmlns:a16="http://schemas.microsoft.com/office/drawing/2014/main" id="{A43E8622-AA5C-40CF-A3A0-8B2BF9D75025}"/>
              </a:ext>
            </a:extLst>
          </p:cNvPr>
          <p:cNvSpPr>
            <a:spLocks noGrp="1"/>
          </p:cNvSpPr>
          <p:nvPr>
            <p:ph type="title" hasCustomPrompt="1"/>
          </p:nvPr>
        </p:nvSpPr>
        <p:spPr>
          <a:xfrm>
            <a:off x="467751" y="2240842"/>
            <a:ext cx="8208498" cy="544124"/>
          </a:xfrm>
          <a:prstGeom prst="rect">
            <a:avLst/>
          </a:prstGeom>
        </p:spPr>
        <p:txBody>
          <a:bodyPr vert="horz" lIns="91440" tIns="45720" rIns="91440" bIns="45720" rtlCol="0" anchor="ctr">
            <a:normAutofit/>
          </a:bodyPr>
          <a:lstStyle>
            <a:lvl1pPr>
              <a:defRPr sz="4125"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add course title</a:t>
            </a:r>
          </a:p>
        </p:txBody>
      </p:sp>
      <p:sp>
        <p:nvSpPr>
          <p:cNvPr id="7" name="Lecture Title">
            <a:extLst>
              <a:ext uri="{FF2B5EF4-FFF2-40B4-BE49-F238E27FC236}">
                <a16:creationId xmlns:a16="http://schemas.microsoft.com/office/drawing/2014/main" id="{DE1C7E4D-69CB-4F79-9436-E0466B26FBBF}"/>
              </a:ext>
            </a:extLst>
          </p:cNvPr>
          <p:cNvSpPr>
            <a:spLocks noGrp="1"/>
          </p:cNvSpPr>
          <p:nvPr>
            <p:ph type="body" sz="quarter" idx="10" hasCustomPrompt="1"/>
          </p:nvPr>
        </p:nvSpPr>
        <p:spPr>
          <a:xfrm>
            <a:off x="467749" y="2784966"/>
            <a:ext cx="8219053" cy="366706"/>
          </a:xfrm>
          <a:prstGeom prst="rect">
            <a:avLst/>
          </a:prstGeom>
        </p:spPr>
        <p:txBody>
          <a:bodyPr>
            <a:normAutofit/>
          </a:bodyPr>
          <a:lstStyle>
            <a:lvl1pPr marL="0" indent="0">
              <a:buNone/>
              <a:defRPr sz="22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add lecture title</a:t>
            </a:r>
          </a:p>
        </p:txBody>
      </p:sp>
    </p:spTree>
    <p:extLst>
      <p:ext uri="{BB962C8B-B14F-4D97-AF65-F5344CB8AC3E}">
        <p14:creationId xmlns:p14="http://schemas.microsoft.com/office/powerpoint/2010/main" val="3102573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ig Image and Bullet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B9D2BC59-BAA9-4F86-A1D2-5D980B71B6D0}"/>
              </a:ext>
            </a:extLst>
          </p:cNvPr>
          <p:cNvSpPr>
            <a:spLocks noGrp="1"/>
          </p:cNvSpPr>
          <p:nvPr>
            <p:ph type="title" hasCustomPrompt="1"/>
          </p:nvPr>
        </p:nvSpPr>
        <p:spPr>
          <a:xfrm>
            <a:off x="395289" y="328403"/>
            <a:ext cx="3131127" cy="1192682"/>
          </a:xfrm>
          <a:prstGeom prst="rect">
            <a:avLst/>
          </a:prstGeom>
        </p:spPr>
        <p:txBody>
          <a:bodyPr anchor="b"/>
          <a:lstStyle>
            <a:lvl1pPr>
              <a:defRPr sz="3000" b="1">
                <a:solidFill>
                  <a:schemeClr val="tx2"/>
                </a:solidFill>
              </a:defRPr>
            </a:lvl1pPr>
          </a:lstStyle>
          <a:p>
            <a:r>
              <a:rPr lang="en-US"/>
              <a:t>Click to add title</a:t>
            </a:r>
          </a:p>
        </p:txBody>
      </p:sp>
      <p:sp>
        <p:nvSpPr>
          <p:cNvPr id="7" name="Rectangle 6">
            <a:extLst>
              <a:ext uri="{FF2B5EF4-FFF2-40B4-BE49-F238E27FC236}">
                <a16:creationId xmlns:a16="http://schemas.microsoft.com/office/drawing/2014/main" id="{3BBBCBD4-734B-4675-AF6F-AADF5D7D00E9}"/>
              </a:ext>
              <a:ext uri="{C183D7F6-B498-43B3-948B-1728B52AA6E4}">
                <adec:decorative xmlns:adec="http://schemas.microsoft.com/office/drawing/2017/decorative" val="1"/>
              </a:ext>
            </a:extLst>
          </p:cNvPr>
          <p:cNvSpPr/>
          <p:nvPr/>
        </p:nvSpPr>
        <p:spPr>
          <a:xfrm>
            <a:off x="463176" y="1521085"/>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Bullets">
            <a:extLst>
              <a:ext uri="{FF2B5EF4-FFF2-40B4-BE49-F238E27FC236}">
                <a16:creationId xmlns:a16="http://schemas.microsoft.com/office/drawing/2014/main" id="{193BA231-D4D9-4495-ABB3-778FD8DA042C}"/>
              </a:ext>
            </a:extLst>
          </p:cNvPr>
          <p:cNvSpPr>
            <a:spLocks noGrp="1"/>
          </p:cNvSpPr>
          <p:nvPr userDrawn="1">
            <p:ph type="body" sz="quarter" idx="16" hasCustomPrompt="1"/>
          </p:nvPr>
        </p:nvSpPr>
        <p:spPr>
          <a:xfrm>
            <a:off x="395289" y="1838548"/>
            <a:ext cx="3131127" cy="2668980"/>
          </a:xfrm>
          <a:prstGeom prst="rect">
            <a:avLst/>
          </a:prstGeom>
        </p:spPr>
        <p:txBody>
          <a:bodyPr>
            <a:noAutofit/>
          </a:bodyPr>
          <a:lstStyle>
            <a:lvl1pPr marL="228600" indent="-228600">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5" name="Picture">
            <a:extLst>
              <a:ext uri="{FF2B5EF4-FFF2-40B4-BE49-F238E27FC236}">
                <a16:creationId xmlns:a16="http://schemas.microsoft.com/office/drawing/2014/main" id="{265A9C31-C8EA-436B-A2CE-0C7EF8C1A1CF}"/>
              </a:ext>
            </a:extLst>
          </p:cNvPr>
          <p:cNvSpPr>
            <a:spLocks noGrp="1"/>
          </p:cNvSpPr>
          <p:nvPr>
            <p:ph type="pic" sz="quarter" idx="10"/>
          </p:nvPr>
        </p:nvSpPr>
        <p:spPr>
          <a:xfrm>
            <a:off x="4069762" y="0"/>
            <a:ext cx="5074238" cy="5143500"/>
          </a:xfrm>
          <a:custGeom>
            <a:avLst/>
            <a:gdLst>
              <a:gd name="connsiteX0" fmla="*/ 0 w 5965370"/>
              <a:gd name="connsiteY0" fmla="*/ 0 h 6858000"/>
              <a:gd name="connsiteX1" fmla="*/ 5965370 w 5965370"/>
              <a:gd name="connsiteY1" fmla="*/ 0 h 6858000"/>
              <a:gd name="connsiteX2" fmla="*/ 5965370 w 5965370"/>
              <a:gd name="connsiteY2" fmla="*/ 6858000 h 6858000"/>
              <a:gd name="connsiteX3" fmla="*/ 0 w 59653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65370" h="6858000">
                <a:moveTo>
                  <a:pt x="0" y="0"/>
                </a:moveTo>
                <a:lnTo>
                  <a:pt x="5965370" y="0"/>
                </a:lnTo>
                <a:lnTo>
                  <a:pt x="5965370" y="6858000"/>
                </a:lnTo>
                <a:lnTo>
                  <a:pt x="0" y="68580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6" name="Picture Citation">
            <a:extLst>
              <a:ext uri="{FF2B5EF4-FFF2-40B4-BE49-F238E27FC236}">
                <a16:creationId xmlns:a16="http://schemas.microsoft.com/office/drawing/2014/main" id="{EE8084E3-8476-4A31-8838-95D56C1C9991}"/>
              </a:ext>
            </a:extLst>
          </p:cNvPr>
          <p:cNvSpPr>
            <a:spLocks noGrp="1"/>
          </p:cNvSpPr>
          <p:nvPr>
            <p:ph type="body" sz="quarter" idx="18" hasCustomPrompt="1"/>
          </p:nvPr>
        </p:nvSpPr>
        <p:spPr>
          <a:xfrm>
            <a:off x="2577459" y="488400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4" name="Page Number">
            <a:extLst>
              <a:ext uri="{FF2B5EF4-FFF2-40B4-BE49-F238E27FC236}">
                <a16:creationId xmlns:a16="http://schemas.microsoft.com/office/drawing/2014/main" id="{111069FF-2DBD-453E-A62E-A87DF2CF2FB0}"/>
              </a:ext>
            </a:extLst>
          </p:cNvPr>
          <p:cNvSpPr txBox="1"/>
          <p:nvPr userDrawn="1"/>
        </p:nvSpPr>
        <p:spPr>
          <a:xfrm>
            <a:off x="-400049" y="4895931"/>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1084197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or Imag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70285FB5-8EF0-4290-82AE-0E7D18F5E1B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4" name="Rectangle 13">
            <a:extLst>
              <a:ext uri="{FF2B5EF4-FFF2-40B4-BE49-F238E27FC236}">
                <a16:creationId xmlns:a16="http://schemas.microsoft.com/office/drawing/2014/main" id="{D70550E0-BE9C-4243-B6E1-D36E23EBA7E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able or Image">
            <a:extLst>
              <a:ext uri="{FF2B5EF4-FFF2-40B4-BE49-F238E27FC236}">
                <a16:creationId xmlns:a16="http://schemas.microsoft.com/office/drawing/2014/main" id="{474FEC9E-6C14-410D-B6E1-07F8E9C778B3}"/>
              </a:ext>
            </a:extLst>
          </p:cNvPr>
          <p:cNvSpPr>
            <a:spLocks noGrp="1"/>
          </p:cNvSpPr>
          <p:nvPr>
            <p:ph sz="quarter" idx="20" hasCustomPrompt="1"/>
          </p:nvPr>
        </p:nvSpPr>
        <p:spPr>
          <a:xfrm>
            <a:off x="533123" y="1154923"/>
            <a:ext cx="8085416" cy="3423466"/>
          </a:xfrm>
          <a:prstGeom prst="rect">
            <a:avLst/>
          </a:prstGeom>
        </p:spPr>
        <p:txBody>
          <a:bodyPr/>
          <a:lstStyle>
            <a:lvl1pPr marL="230188" indent="-230188">
              <a:buClr>
                <a:schemeClr val="tx2"/>
              </a:buClr>
              <a:buFont typeface="Wingdings" panose="05000000000000000000" pitchFamily="2" charset="2"/>
              <a:buNone/>
              <a:defRPr sz="18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Table or image</a:t>
            </a:r>
          </a:p>
        </p:txBody>
      </p:sp>
      <p:sp>
        <p:nvSpPr>
          <p:cNvPr id="9" name="Citation">
            <a:extLst>
              <a:ext uri="{FF2B5EF4-FFF2-40B4-BE49-F238E27FC236}">
                <a16:creationId xmlns:a16="http://schemas.microsoft.com/office/drawing/2014/main" id="{CA0A6044-029B-48E2-80D3-50F966024683}"/>
              </a:ext>
            </a:extLst>
          </p:cNvPr>
          <p:cNvSpPr>
            <a:spLocks noGrp="1"/>
          </p:cNvSpPr>
          <p:nvPr>
            <p:ph type="body" sz="quarter" idx="19" hasCustomPrompt="1"/>
          </p:nvPr>
        </p:nvSpPr>
        <p:spPr>
          <a:xfrm>
            <a:off x="1874520" y="4581310"/>
            <a:ext cx="6744017" cy="200055"/>
          </a:xfrm>
          <a:prstGeom prst="rect">
            <a:avLst/>
          </a:prstGeom>
        </p:spPr>
        <p:txBody>
          <a:bodyPr anchor="ctr"/>
          <a:lstStyle>
            <a:lvl1pPr algn="r">
              <a:buNone/>
              <a:defRPr lang="en-US" sz="1050" b="0" i="0" u="none" strike="noStrike" smtClean="0">
                <a:effectLst/>
              </a:defRPr>
            </a:lvl1pPr>
            <a:lvl2pPr>
              <a:buNone/>
              <a:defRPr sz="700"/>
            </a:lvl2pPr>
            <a:lvl3pPr>
              <a:buNone/>
              <a:defRPr sz="700"/>
            </a:lvl3pPr>
            <a:lvl4pPr>
              <a:buNone/>
              <a:defRPr sz="700"/>
            </a:lvl4pPr>
            <a:lvl5pPr>
              <a:buNone/>
              <a:defRPr sz="700"/>
            </a:lvl5pPr>
          </a:lstStyle>
          <a:p>
            <a:pPr lvl="0"/>
            <a:r>
              <a:rPr lang="en-US"/>
              <a:t>Adapted/Reprinted from [APA reference].</a:t>
            </a:r>
          </a:p>
        </p:txBody>
      </p:sp>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2" name="WSE logo">
            <a:extLst>
              <a:ext uri="{FF2B5EF4-FFF2-40B4-BE49-F238E27FC236}">
                <a16:creationId xmlns:a16="http://schemas.microsoft.com/office/drawing/2014/main" id="{3A47A697-B777-4F7D-815F-EDBEC2B3E85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643648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able or Imag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70285FB5-8EF0-4290-82AE-0E7D18F5E1B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4" name="Rectangle 13">
            <a:extLst>
              <a:ext uri="{FF2B5EF4-FFF2-40B4-BE49-F238E27FC236}">
                <a16:creationId xmlns:a16="http://schemas.microsoft.com/office/drawing/2014/main" id="{D70550E0-BE9C-4243-B6E1-D36E23EBA7E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2" name="WSE logo">
            <a:extLst>
              <a:ext uri="{FF2B5EF4-FFF2-40B4-BE49-F238E27FC236}">
                <a16:creationId xmlns:a16="http://schemas.microsoft.com/office/drawing/2014/main" id="{3A47A697-B777-4F7D-815F-EDBEC2B3E85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59949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8860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 Light Blue">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61522A75-C6E1-4A35-AEF4-3058F787B06D}"/>
              </a:ext>
            </a:extLst>
          </p:cNvPr>
          <p:cNvSpPr>
            <a:spLocks noGrp="1"/>
          </p:cNvSpPr>
          <p:nvPr>
            <p:ph type="title" hasCustomPrompt="1"/>
          </p:nvPr>
        </p:nvSpPr>
        <p:spPr>
          <a:xfrm>
            <a:off x="529290" y="-938619"/>
            <a:ext cx="8085415" cy="876185"/>
          </a:xfrm>
          <a:prstGeom prst="rect">
            <a:avLst/>
          </a:prstGeom>
        </p:spPr>
        <p:txBody>
          <a:bodyPr anchor="ctr"/>
          <a:lstStyle>
            <a:lvl1pPr>
              <a:defRPr sz="3000" b="1">
                <a:solidFill>
                  <a:schemeClr val="tx2"/>
                </a:solidFill>
              </a:defRPr>
            </a:lvl1pPr>
          </a:lstStyle>
          <a:p>
            <a:r>
              <a:rPr lang="en-US"/>
              <a:t>Copyright The Johns Hopkins University 2023. All rights reserved.</a:t>
            </a:r>
          </a:p>
        </p:txBody>
      </p:sp>
      <p:pic>
        <p:nvPicPr>
          <p:cNvPr id="2" name="Picture 18" descr="Medical History Moment - The Founding of Johns Hopkins University ...">
            <a:extLst>
              <a:ext uri="{FF2B5EF4-FFF2-40B4-BE49-F238E27FC236}">
                <a16:creationId xmlns:a16="http://schemas.microsoft.com/office/drawing/2014/main" id="{6855C648-89BA-05DB-FBE4-06DECEF5D9D4}"/>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l="6323" t="7786" r="6323" b="18463"/>
          <a:stretch/>
        </p:blipFill>
        <p:spPr bwMode="auto">
          <a:xfrm>
            <a:off x="0" y="0"/>
            <a:ext cx="9143999" cy="5143497"/>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13">
            <a:extLst>
              <a:ext uri="{FF2B5EF4-FFF2-40B4-BE49-F238E27FC236}">
                <a16:creationId xmlns:a16="http://schemas.microsoft.com/office/drawing/2014/main" id="{6A59C72E-C9CB-418F-981E-D5C3438A0826}"/>
              </a:ext>
              <a:ext uri="{C183D7F6-B498-43B3-948B-1728B52AA6E4}">
                <adec:decorative xmlns:adec="http://schemas.microsoft.com/office/drawing/2017/decorative" val="1"/>
              </a:ext>
            </a:extLst>
          </p:cNvPr>
          <p:cNvSpPr>
            <a:spLocks/>
          </p:cNvSpPr>
          <p:nvPr userDrawn="1"/>
        </p:nvSpPr>
        <p:spPr bwMode="auto">
          <a:xfrm rot="10800000">
            <a:off x="-2" y="-3"/>
            <a:ext cx="9144001" cy="5143499"/>
          </a:xfrm>
          <a:prstGeom prst="rect">
            <a:avLst/>
          </a:prstGeom>
          <a:gradFill flip="none" rotWithShape="1">
            <a:gsLst>
              <a:gs pos="0">
                <a:srgbClr val="69ACE5">
                  <a:alpha val="85000"/>
                </a:srgbClr>
              </a:gs>
              <a:gs pos="75000">
                <a:srgbClr val="3B6FAF">
                  <a:alpha val="85000"/>
                </a:srgbClr>
              </a:gs>
            </a:gsLst>
            <a:lin ang="10800000" scaled="1"/>
            <a:tileRect/>
          </a:gra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WSE Logo">
            <a:extLst>
              <a:ext uri="{FF2B5EF4-FFF2-40B4-BE49-F238E27FC236}">
                <a16:creationId xmlns:a16="http://schemas.microsoft.com/office/drawing/2014/main" id="{73EE76B3-19B8-4A4F-9962-98EBF35D9275}"/>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5642" t="22639" r="15939" b="21111"/>
          <a:stretch/>
        </p:blipFill>
        <p:spPr>
          <a:xfrm>
            <a:off x="2584969" y="1417162"/>
            <a:ext cx="3974062" cy="2309176"/>
          </a:xfrm>
          <a:prstGeom prst="rect">
            <a:avLst/>
          </a:prstGeom>
        </p:spPr>
      </p:pic>
      <p:sp>
        <p:nvSpPr>
          <p:cNvPr id="5" name="Rectangle 4">
            <a:extLst>
              <a:ext uri="{FF2B5EF4-FFF2-40B4-BE49-F238E27FC236}">
                <a16:creationId xmlns:a16="http://schemas.microsoft.com/office/drawing/2014/main" id="{1146C736-D135-449F-AC2D-8C9ACCE3507D}"/>
              </a:ext>
            </a:extLst>
          </p:cNvPr>
          <p:cNvSpPr/>
          <p:nvPr userDrawn="1"/>
        </p:nvSpPr>
        <p:spPr>
          <a:xfrm>
            <a:off x="0" y="4727386"/>
            <a:ext cx="9144000" cy="217090"/>
          </a:xfrm>
          <a:prstGeom prst="rect">
            <a:avLst/>
          </a:prstGeom>
        </p:spPr>
        <p:txBody>
          <a:bodyPr wrap="square" lIns="81639" tIns="40820" rIns="81639" bIns="40820">
            <a:spAutoFit/>
          </a:bodyPr>
          <a:lstStyle/>
          <a:p>
            <a:pPr algn="ctr"/>
            <a:r>
              <a:rPr lang="en-US" sz="875">
                <a:solidFill>
                  <a:schemeClr val="bg1"/>
                </a:solidFill>
                <a:latin typeface="Arial"/>
                <a:cs typeface="Arial"/>
              </a:rPr>
              <a:t>© The Johns Hopkins University 2023, All Rights Reserved.</a:t>
            </a:r>
          </a:p>
        </p:txBody>
      </p:sp>
    </p:spTree>
    <p:extLst>
      <p:ext uri="{BB962C8B-B14F-4D97-AF65-F5344CB8AC3E}">
        <p14:creationId xmlns:p14="http://schemas.microsoft.com/office/powerpoint/2010/main" val="22032332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31513-21BA-69D9-46B3-4288DF1F8502}"/>
              </a:ext>
            </a:extLst>
          </p:cNvPr>
          <p:cNvSpPr>
            <a:spLocks noGrp="1"/>
          </p:cNvSpPr>
          <p:nvPr>
            <p:ph type="title"/>
          </p:nvPr>
        </p:nvSpPr>
        <p:spPr/>
        <p:txBody>
          <a:bodyPr/>
          <a:lstStyle/>
          <a:p>
            <a:r>
              <a:rPr lang="en-US"/>
              <a:t>Click to edit Master title style</a:t>
            </a:r>
            <a:endParaRPr lang="en-CN"/>
          </a:p>
        </p:txBody>
      </p:sp>
      <p:sp>
        <p:nvSpPr>
          <p:cNvPr id="3" name="Content Placeholder 2">
            <a:extLst>
              <a:ext uri="{FF2B5EF4-FFF2-40B4-BE49-F238E27FC236}">
                <a16:creationId xmlns:a16="http://schemas.microsoft.com/office/drawing/2014/main" id="{2229FC8F-EFCF-946C-FB4F-829BDABC18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960B3578-F61A-3D71-7DF9-7749DF4EAC02}"/>
              </a:ext>
            </a:extLst>
          </p:cNvPr>
          <p:cNvSpPr>
            <a:spLocks noGrp="1"/>
          </p:cNvSpPr>
          <p:nvPr>
            <p:ph type="dt" sz="half" idx="10"/>
          </p:nvPr>
        </p:nvSpPr>
        <p:spPr/>
        <p:txBody>
          <a:bodyPr/>
          <a:lstStyle/>
          <a:p>
            <a:fld id="{0104F993-25E2-634E-BAAE-979470ED3484}" type="datetimeFigureOut">
              <a:rPr lang="en-CN" smtClean="0"/>
              <a:t>1/15/25</a:t>
            </a:fld>
            <a:endParaRPr lang="en-CN"/>
          </a:p>
        </p:txBody>
      </p:sp>
      <p:sp>
        <p:nvSpPr>
          <p:cNvPr id="5" name="Footer Placeholder 4">
            <a:extLst>
              <a:ext uri="{FF2B5EF4-FFF2-40B4-BE49-F238E27FC236}">
                <a16:creationId xmlns:a16="http://schemas.microsoft.com/office/drawing/2014/main" id="{E0F369B4-94DC-374C-B891-76485760FDE2}"/>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4B622DF6-B9CC-948D-B599-46DBCBE950DD}"/>
              </a:ext>
            </a:extLst>
          </p:cNvPr>
          <p:cNvSpPr>
            <a:spLocks noGrp="1"/>
          </p:cNvSpPr>
          <p:nvPr>
            <p:ph type="sldNum" sz="quarter" idx="12"/>
          </p:nvPr>
        </p:nvSpPr>
        <p:spPr/>
        <p:txBody>
          <a:bodyPr/>
          <a:lstStyle/>
          <a:p>
            <a:fld id="{6C74AF8F-34DA-FD49-A130-D08203732350}" type="slidenum">
              <a:rPr lang="en-CN" smtClean="0"/>
              <a:t>‹#›</a:t>
            </a:fld>
            <a:endParaRPr lang="en-CN"/>
          </a:p>
        </p:txBody>
      </p:sp>
    </p:spTree>
    <p:extLst>
      <p:ext uri="{BB962C8B-B14F-4D97-AF65-F5344CB8AC3E}">
        <p14:creationId xmlns:p14="http://schemas.microsoft.com/office/powerpoint/2010/main" val="18904406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28261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00050" lvl="0" indent="-285750">
              <a:spcBef>
                <a:spcPts val="0"/>
              </a:spcBef>
              <a:spcAft>
                <a:spcPts val="0"/>
              </a:spcAft>
              <a:buSzPts val="1800"/>
              <a:buFont typeface="Arial" panose="020B0604020202020204" pitchFamily="34" charset="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4606017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8724302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1AC98-683A-B90B-0A9B-36591AD4D9B7}"/>
              </a:ext>
            </a:extLst>
          </p:cNvPr>
          <p:cNvSpPr>
            <a:spLocks noGrp="1"/>
          </p:cNvSpPr>
          <p:nvPr>
            <p:ph type="title"/>
          </p:nvPr>
        </p:nvSpPr>
        <p:spPr>
          <a:xfrm>
            <a:off x="311700" y="445025"/>
            <a:ext cx="8520600" cy="572700"/>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863A4CB-7C4F-0B83-D0B4-5E2501E626AD}"/>
              </a:ext>
            </a:extLst>
          </p:cNvPr>
          <p:cNvSpPr>
            <a:spLocks noGrp="1"/>
          </p:cNvSpPr>
          <p:nvPr>
            <p:ph type="sldNum" idx="10"/>
          </p:nvPr>
        </p:nvSpPr>
        <p:spPr>
          <a:xfrm>
            <a:off x="8472458" y="4663217"/>
            <a:ext cx="548700" cy="393600"/>
          </a:xfrm>
          <a:prstGeom prst="rect">
            <a:avLst/>
          </a:prstGeom>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283222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54A0AA2-B636-401F-B58B-6DF5349EBC51}"/>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sp>
        <p:nvSpPr>
          <p:cNvPr id="11" name="Rectangle 10">
            <a:extLst>
              <a:ext uri="{FF2B5EF4-FFF2-40B4-BE49-F238E27FC236}">
                <a16:creationId xmlns:a16="http://schemas.microsoft.com/office/drawing/2014/main" id="{20414BC9-864B-4D63-BFF5-8A26BC6E547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533919" y="1390650"/>
            <a:ext cx="8085415" cy="3077573"/>
          </a:xfrm>
          <a:prstGeom prst="rect">
            <a:avLst/>
          </a:prstGeom>
        </p:spPr>
        <p:txBody>
          <a:bodyPr>
            <a:noAutofit/>
          </a:bodyPr>
          <a:lstStyle>
            <a:lvl1pPr marL="230188" indent="-230188">
              <a:spcBef>
                <a:spcPts val="750"/>
              </a:spcBef>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pic>
        <p:nvPicPr>
          <p:cNvPr id="8" name="WSE logo">
            <a:extLst>
              <a:ext uri="{FF2B5EF4-FFF2-40B4-BE49-F238E27FC236}">
                <a16:creationId xmlns:a16="http://schemas.microsoft.com/office/drawing/2014/main" id="{5F712F24-2ADD-4B4F-B20F-5AF8A0644F0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spTree>
    <p:extLst>
      <p:ext uri="{BB962C8B-B14F-4D97-AF65-F5344CB8AC3E}">
        <p14:creationId xmlns:p14="http://schemas.microsoft.com/office/powerpoint/2010/main" val="33514913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imple Callout">
    <p:spTree>
      <p:nvGrpSpPr>
        <p:cNvPr id="1" name=""/>
        <p:cNvGrpSpPr/>
        <p:nvPr/>
      </p:nvGrpSpPr>
      <p:grpSpPr>
        <a:xfrm>
          <a:off x="0" y="0"/>
          <a:ext cx="0" cy="0"/>
          <a:chOff x="0" y="0"/>
          <a:chExt cx="0" cy="0"/>
        </a:xfrm>
      </p:grpSpPr>
      <p:sp>
        <p:nvSpPr>
          <p:cNvPr id="5" name="Text">
            <a:extLst>
              <a:ext uri="{FF2B5EF4-FFF2-40B4-BE49-F238E27FC236}">
                <a16:creationId xmlns:a16="http://schemas.microsoft.com/office/drawing/2014/main" id="{20A1A377-F0DC-451D-AD18-E54E930A614B}"/>
              </a:ext>
            </a:extLst>
          </p:cNvPr>
          <p:cNvSpPr>
            <a:spLocks noGrp="1"/>
          </p:cNvSpPr>
          <p:nvPr>
            <p:ph type="body" sz="quarter" idx="10" hasCustomPrompt="1"/>
          </p:nvPr>
        </p:nvSpPr>
        <p:spPr>
          <a:xfrm>
            <a:off x="1371600" y="2059686"/>
            <a:ext cx="6400800" cy="1024128"/>
          </a:xfrm>
          <a:prstGeom prst="rect">
            <a:avLst/>
          </a:prstGeom>
          <a:ln>
            <a:noFill/>
            <a:extLst>
              <a:ext uri="{C807C97D-BFC1-408E-A445-0C87EB9F89A2}">
                <ask:lineSketchStyleProps xmlns:ask="http://schemas.microsoft.com/office/drawing/2018/sketchyshapes" sd="1219033472">
                  <a:custGeom>
                    <a:avLst/>
                    <a:gdLst>
                      <a:gd name="connsiteX0" fmla="*/ 0 w 6400800"/>
                      <a:gd name="connsiteY0" fmla="*/ 0 h 1024128"/>
                      <a:gd name="connsiteX1" fmla="*/ 448056 w 6400800"/>
                      <a:gd name="connsiteY1" fmla="*/ 0 h 1024128"/>
                      <a:gd name="connsiteX2" fmla="*/ 1216152 w 6400800"/>
                      <a:gd name="connsiteY2" fmla="*/ 0 h 1024128"/>
                      <a:gd name="connsiteX3" fmla="*/ 1920240 w 6400800"/>
                      <a:gd name="connsiteY3" fmla="*/ 0 h 1024128"/>
                      <a:gd name="connsiteX4" fmla="*/ 2368296 w 6400800"/>
                      <a:gd name="connsiteY4" fmla="*/ 0 h 1024128"/>
                      <a:gd name="connsiteX5" fmla="*/ 2944368 w 6400800"/>
                      <a:gd name="connsiteY5" fmla="*/ 0 h 1024128"/>
                      <a:gd name="connsiteX6" fmla="*/ 3712464 w 6400800"/>
                      <a:gd name="connsiteY6" fmla="*/ 0 h 1024128"/>
                      <a:gd name="connsiteX7" fmla="*/ 4352544 w 6400800"/>
                      <a:gd name="connsiteY7" fmla="*/ 0 h 1024128"/>
                      <a:gd name="connsiteX8" fmla="*/ 5056632 w 6400800"/>
                      <a:gd name="connsiteY8" fmla="*/ 0 h 1024128"/>
                      <a:gd name="connsiteX9" fmla="*/ 5632704 w 6400800"/>
                      <a:gd name="connsiteY9" fmla="*/ 0 h 1024128"/>
                      <a:gd name="connsiteX10" fmla="*/ 6400800 w 6400800"/>
                      <a:gd name="connsiteY10" fmla="*/ 0 h 1024128"/>
                      <a:gd name="connsiteX11" fmla="*/ 6400800 w 6400800"/>
                      <a:gd name="connsiteY11" fmla="*/ 532547 h 1024128"/>
                      <a:gd name="connsiteX12" fmla="*/ 6400800 w 6400800"/>
                      <a:gd name="connsiteY12" fmla="*/ 1024128 h 1024128"/>
                      <a:gd name="connsiteX13" fmla="*/ 5952744 w 6400800"/>
                      <a:gd name="connsiteY13" fmla="*/ 1024128 h 1024128"/>
                      <a:gd name="connsiteX14" fmla="*/ 5504688 w 6400800"/>
                      <a:gd name="connsiteY14" fmla="*/ 1024128 h 1024128"/>
                      <a:gd name="connsiteX15" fmla="*/ 4800600 w 6400800"/>
                      <a:gd name="connsiteY15" fmla="*/ 1024128 h 1024128"/>
                      <a:gd name="connsiteX16" fmla="*/ 4352544 w 6400800"/>
                      <a:gd name="connsiteY16" fmla="*/ 1024128 h 1024128"/>
                      <a:gd name="connsiteX17" fmla="*/ 3712464 w 6400800"/>
                      <a:gd name="connsiteY17" fmla="*/ 1024128 h 1024128"/>
                      <a:gd name="connsiteX18" fmla="*/ 3200400 w 6400800"/>
                      <a:gd name="connsiteY18" fmla="*/ 1024128 h 1024128"/>
                      <a:gd name="connsiteX19" fmla="*/ 2560320 w 6400800"/>
                      <a:gd name="connsiteY19" fmla="*/ 1024128 h 1024128"/>
                      <a:gd name="connsiteX20" fmla="*/ 1920240 w 6400800"/>
                      <a:gd name="connsiteY20" fmla="*/ 1024128 h 1024128"/>
                      <a:gd name="connsiteX21" fmla="*/ 1280160 w 6400800"/>
                      <a:gd name="connsiteY21" fmla="*/ 1024128 h 1024128"/>
                      <a:gd name="connsiteX22" fmla="*/ 640080 w 6400800"/>
                      <a:gd name="connsiteY22" fmla="*/ 1024128 h 1024128"/>
                      <a:gd name="connsiteX23" fmla="*/ 0 w 6400800"/>
                      <a:gd name="connsiteY23" fmla="*/ 1024128 h 1024128"/>
                      <a:gd name="connsiteX24" fmla="*/ 0 w 6400800"/>
                      <a:gd name="connsiteY24" fmla="*/ 501823 h 1024128"/>
                      <a:gd name="connsiteX25" fmla="*/ 0 w 6400800"/>
                      <a:gd name="connsiteY25" fmla="*/ 0 h 10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00800" h="1024128" fill="none" extrusionOk="0">
                        <a:moveTo>
                          <a:pt x="0" y="0"/>
                        </a:moveTo>
                        <a:cubicBezTo>
                          <a:pt x="114003" y="2240"/>
                          <a:pt x="334853" y="8483"/>
                          <a:pt x="448056" y="0"/>
                        </a:cubicBezTo>
                        <a:cubicBezTo>
                          <a:pt x="561259" y="-8483"/>
                          <a:pt x="898673" y="32867"/>
                          <a:pt x="1216152" y="0"/>
                        </a:cubicBezTo>
                        <a:cubicBezTo>
                          <a:pt x="1533631" y="-32867"/>
                          <a:pt x="1777884" y="21873"/>
                          <a:pt x="1920240" y="0"/>
                        </a:cubicBezTo>
                        <a:cubicBezTo>
                          <a:pt x="2062596" y="-21873"/>
                          <a:pt x="2221069" y="21062"/>
                          <a:pt x="2368296" y="0"/>
                        </a:cubicBezTo>
                        <a:cubicBezTo>
                          <a:pt x="2515523" y="-21062"/>
                          <a:pt x="2687131" y="-25525"/>
                          <a:pt x="2944368" y="0"/>
                        </a:cubicBezTo>
                        <a:cubicBezTo>
                          <a:pt x="3201605" y="25525"/>
                          <a:pt x="3525093" y="-23965"/>
                          <a:pt x="3712464" y="0"/>
                        </a:cubicBezTo>
                        <a:cubicBezTo>
                          <a:pt x="3899835" y="23965"/>
                          <a:pt x="4160557" y="-24896"/>
                          <a:pt x="4352544" y="0"/>
                        </a:cubicBezTo>
                        <a:cubicBezTo>
                          <a:pt x="4544531" y="24896"/>
                          <a:pt x="4867664" y="-32301"/>
                          <a:pt x="5056632" y="0"/>
                        </a:cubicBezTo>
                        <a:cubicBezTo>
                          <a:pt x="5245600" y="32301"/>
                          <a:pt x="5477915" y="3001"/>
                          <a:pt x="5632704" y="0"/>
                        </a:cubicBezTo>
                        <a:cubicBezTo>
                          <a:pt x="5787493" y="-3001"/>
                          <a:pt x="6237857" y="22197"/>
                          <a:pt x="6400800" y="0"/>
                        </a:cubicBezTo>
                        <a:cubicBezTo>
                          <a:pt x="6396578" y="133146"/>
                          <a:pt x="6403251" y="296148"/>
                          <a:pt x="6400800" y="532547"/>
                        </a:cubicBezTo>
                        <a:cubicBezTo>
                          <a:pt x="6398349" y="768946"/>
                          <a:pt x="6381196" y="898683"/>
                          <a:pt x="6400800" y="1024128"/>
                        </a:cubicBezTo>
                        <a:cubicBezTo>
                          <a:pt x="6268239" y="1024008"/>
                          <a:pt x="6143268" y="1010020"/>
                          <a:pt x="5952744" y="1024128"/>
                        </a:cubicBezTo>
                        <a:cubicBezTo>
                          <a:pt x="5762220" y="1038236"/>
                          <a:pt x="5643066" y="1008549"/>
                          <a:pt x="5504688" y="1024128"/>
                        </a:cubicBezTo>
                        <a:cubicBezTo>
                          <a:pt x="5366310" y="1039707"/>
                          <a:pt x="5106931" y="1022226"/>
                          <a:pt x="4800600" y="1024128"/>
                        </a:cubicBezTo>
                        <a:cubicBezTo>
                          <a:pt x="4494269" y="1026030"/>
                          <a:pt x="4548652" y="1032944"/>
                          <a:pt x="4352544" y="1024128"/>
                        </a:cubicBezTo>
                        <a:cubicBezTo>
                          <a:pt x="4156436" y="1015312"/>
                          <a:pt x="3931114" y="1004365"/>
                          <a:pt x="3712464" y="1024128"/>
                        </a:cubicBezTo>
                        <a:cubicBezTo>
                          <a:pt x="3493814" y="1043891"/>
                          <a:pt x="3437052" y="1026545"/>
                          <a:pt x="3200400" y="1024128"/>
                        </a:cubicBezTo>
                        <a:cubicBezTo>
                          <a:pt x="2963748" y="1021711"/>
                          <a:pt x="2864624" y="1004544"/>
                          <a:pt x="2560320" y="1024128"/>
                        </a:cubicBezTo>
                        <a:cubicBezTo>
                          <a:pt x="2256016" y="1043712"/>
                          <a:pt x="2229375" y="1000575"/>
                          <a:pt x="1920240" y="1024128"/>
                        </a:cubicBezTo>
                        <a:cubicBezTo>
                          <a:pt x="1611105" y="1047681"/>
                          <a:pt x="1448612" y="1019113"/>
                          <a:pt x="1280160" y="1024128"/>
                        </a:cubicBezTo>
                        <a:cubicBezTo>
                          <a:pt x="1111708" y="1029143"/>
                          <a:pt x="922508" y="1019914"/>
                          <a:pt x="640080" y="1024128"/>
                        </a:cubicBezTo>
                        <a:cubicBezTo>
                          <a:pt x="357652" y="1028342"/>
                          <a:pt x="253574" y="1044160"/>
                          <a:pt x="0" y="1024128"/>
                        </a:cubicBezTo>
                        <a:cubicBezTo>
                          <a:pt x="-2269" y="848950"/>
                          <a:pt x="14764" y="685118"/>
                          <a:pt x="0" y="501823"/>
                        </a:cubicBezTo>
                        <a:cubicBezTo>
                          <a:pt x="-14764" y="318529"/>
                          <a:pt x="23002" y="223198"/>
                          <a:pt x="0" y="0"/>
                        </a:cubicBezTo>
                        <a:close/>
                      </a:path>
                      <a:path w="6400800" h="1024128" stroke="0" extrusionOk="0">
                        <a:moveTo>
                          <a:pt x="0" y="0"/>
                        </a:moveTo>
                        <a:cubicBezTo>
                          <a:pt x="257510" y="5952"/>
                          <a:pt x="323222" y="-23013"/>
                          <a:pt x="576072" y="0"/>
                        </a:cubicBezTo>
                        <a:cubicBezTo>
                          <a:pt x="828922" y="23013"/>
                          <a:pt x="906989" y="-3764"/>
                          <a:pt x="1024128" y="0"/>
                        </a:cubicBezTo>
                        <a:cubicBezTo>
                          <a:pt x="1141267" y="3764"/>
                          <a:pt x="1608844" y="14506"/>
                          <a:pt x="1792224" y="0"/>
                        </a:cubicBezTo>
                        <a:cubicBezTo>
                          <a:pt x="1975604" y="-14506"/>
                          <a:pt x="2125923" y="3677"/>
                          <a:pt x="2368296" y="0"/>
                        </a:cubicBezTo>
                        <a:cubicBezTo>
                          <a:pt x="2610669" y="-3677"/>
                          <a:pt x="2825109" y="26561"/>
                          <a:pt x="2944368" y="0"/>
                        </a:cubicBezTo>
                        <a:cubicBezTo>
                          <a:pt x="3063627" y="-26561"/>
                          <a:pt x="3353138" y="-4308"/>
                          <a:pt x="3712464" y="0"/>
                        </a:cubicBezTo>
                        <a:cubicBezTo>
                          <a:pt x="4071790" y="4308"/>
                          <a:pt x="4009888" y="23758"/>
                          <a:pt x="4224528" y="0"/>
                        </a:cubicBezTo>
                        <a:cubicBezTo>
                          <a:pt x="4439168" y="-23758"/>
                          <a:pt x="4697605" y="-12830"/>
                          <a:pt x="4992624" y="0"/>
                        </a:cubicBezTo>
                        <a:cubicBezTo>
                          <a:pt x="5287643" y="12830"/>
                          <a:pt x="5398489" y="34515"/>
                          <a:pt x="5760720" y="0"/>
                        </a:cubicBezTo>
                        <a:cubicBezTo>
                          <a:pt x="6122951" y="-34515"/>
                          <a:pt x="6246735" y="28921"/>
                          <a:pt x="6400800" y="0"/>
                        </a:cubicBezTo>
                        <a:cubicBezTo>
                          <a:pt x="6379169" y="250330"/>
                          <a:pt x="6388764" y="374694"/>
                          <a:pt x="6400800" y="532547"/>
                        </a:cubicBezTo>
                        <a:cubicBezTo>
                          <a:pt x="6412836" y="690400"/>
                          <a:pt x="6398280" y="916356"/>
                          <a:pt x="6400800" y="1024128"/>
                        </a:cubicBezTo>
                        <a:cubicBezTo>
                          <a:pt x="6284915" y="1021275"/>
                          <a:pt x="6077492" y="1042253"/>
                          <a:pt x="5952744" y="1024128"/>
                        </a:cubicBezTo>
                        <a:cubicBezTo>
                          <a:pt x="5827996" y="1006003"/>
                          <a:pt x="5563410" y="1037273"/>
                          <a:pt x="5184648" y="1024128"/>
                        </a:cubicBezTo>
                        <a:cubicBezTo>
                          <a:pt x="4805886" y="1010983"/>
                          <a:pt x="4901458" y="1045731"/>
                          <a:pt x="4672584" y="1024128"/>
                        </a:cubicBezTo>
                        <a:cubicBezTo>
                          <a:pt x="4443710" y="1002525"/>
                          <a:pt x="4282734" y="1016145"/>
                          <a:pt x="4032504" y="1024128"/>
                        </a:cubicBezTo>
                        <a:cubicBezTo>
                          <a:pt x="3782274" y="1032111"/>
                          <a:pt x="3608184" y="1005870"/>
                          <a:pt x="3264408" y="1024128"/>
                        </a:cubicBezTo>
                        <a:cubicBezTo>
                          <a:pt x="2920632" y="1042386"/>
                          <a:pt x="2836861" y="997002"/>
                          <a:pt x="2624328" y="1024128"/>
                        </a:cubicBezTo>
                        <a:cubicBezTo>
                          <a:pt x="2411795" y="1051254"/>
                          <a:pt x="2380197" y="1041522"/>
                          <a:pt x="2176272" y="1024128"/>
                        </a:cubicBezTo>
                        <a:cubicBezTo>
                          <a:pt x="1972347" y="1006734"/>
                          <a:pt x="1811281" y="1033774"/>
                          <a:pt x="1664208" y="1024128"/>
                        </a:cubicBezTo>
                        <a:cubicBezTo>
                          <a:pt x="1517135" y="1014482"/>
                          <a:pt x="1095838" y="1045874"/>
                          <a:pt x="896112" y="1024128"/>
                        </a:cubicBezTo>
                        <a:cubicBezTo>
                          <a:pt x="696386" y="1002382"/>
                          <a:pt x="368294" y="1032078"/>
                          <a:pt x="0" y="1024128"/>
                        </a:cubicBezTo>
                        <a:cubicBezTo>
                          <a:pt x="11432" y="882552"/>
                          <a:pt x="17460" y="773110"/>
                          <a:pt x="0" y="532547"/>
                        </a:cubicBezTo>
                        <a:cubicBezTo>
                          <a:pt x="-17460" y="291984"/>
                          <a:pt x="-24626" y="195263"/>
                          <a:pt x="0" y="0"/>
                        </a:cubicBezTo>
                        <a:close/>
                      </a:path>
                    </a:pathLst>
                  </a:custGeom>
                  <ask:type>
                    <ask:lineSketchNone/>
                  </ask:type>
                </ask:lineSketchStyleProps>
              </a:ext>
            </a:extLst>
          </a:ln>
        </p:spPr>
        <p:txBody>
          <a:bodyPr anchor="ctr">
            <a:normAutofit/>
          </a:bodyPr>
          <a:lstStyle>
            <a:lvl1pPr marL="0" indent="0" algn="ctr">
              <a:buNone/>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grpSp>
        <p:nvGrpSpPr>
          <p:cNvPr id="7" name="Group 6">
            <a:extLst>
              <a:ext uri="{FF2B5EF4-FFF2-40B4-BE49-F238E27FC236}">
                <a16:creationId xmlns:a16="http://schemas.microsoft.com/office/drawing/2014/main" id="{8EC484E3-124A-47D6-8B12-3738DF80AF05}"/>
              </a:ext>
              <a:ext uri="{C183D7F6-B498-43B3-948B-1728B52AA6E4}">
                <adec:decorative xmlns:adec="http://schemas.microsoft.com/office/drawing/2017/decorative" val="1"/>
              </a:ext>
            </a:extLst>
          </p:cNvPr>
          <p:cNvGrpSpPr/>
          <p:nvPr userDrawn="1"/>
        </p:nvGrpSpPr>
        <p:grpSpPr>
          <a:xfrm>
            <a:off x="1114753" y="1822294"/>
            <a:ext cx="474784" cy="474784"/>
            <a:chOff x="1503190" y="2206870"/>
            <a:chExt cx="633045" cy="633045"/>
          </a:xfrm>
        </p:grpSpPr>
        <p:cxnSp>
          <p:nvCxnSpPr>
            <p:cNvPr id="8" name="Straight Connector 7">
              <a:extLst>
                <a:ext uri="{FF2B5EF4-FFF2-40B4-BE49-F238E27FC236}">
                  <a16:creationId xmlns:a16="http://schemas.microsoft.com/office/drawing/2014/main" id="{97047BEA-0185-4428-83CD-C2CCF102CDC1}"/>
                </a:ext>
              </a:extLst>
            </p:cNvPr>
            <p:cNvCxnSpPr>
              <a:cxnSpLocks/>
            </p:cNvCxnSpPr>
            <p:nvPr/>
          </p:nvCxnSpPr>
          <p:spPr>
            <a:xfrm flipV="1">
              <a:off x="1553419"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BB4A0406-8E88-4181-A084-F1E09631C2E4}"/>
                </a:ext>
              </a:extLst>
            </p:cNvPr>
            <p:cNvCxnSpPr>
              <a:cxnSpLocks/>
            </p:cNvCxnSpPr>
            <p:nvPr/>
          </p:nvCxnSpPr>
          <p:spPr>
            <a:xfrm rot="5400000" flipV="1">
              <a:off x="1819713"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grpSp>
        <p:nvGrpSpPr>
          <p:cNvPr id="13" name="Group 12">
            <a:extLst>
              <a:ext uri="{FF2B5EF4-FFF2-40B4-BE49-F238E27FC236}">
                <a16:creationId xmlns:a16="http://schemas.microsoft.com/office/drawing/2014/main" id="{F3A41340-23BB-4726-9CB7-A4F56882D50A}"/>
              </a:ext>
              <a:ext uri="{C183D7F6-B498-43B3-948B-1728B52AA6E4}">
                <adec:decorative xmlns:adec="http://schemas.microsoft.com/office/drawing/2017/decorative" val="1"/>
              </a:ext>
            </a:extLst>
          </p:cNvPr>
          <p:cNvGrpSpPr/>
          <p:nvPr userDrawn="1"/>
        </p:nvGrpSpPr>
        <p:grpSpPr>
          <a:xfrm rot="10800000">
            <a:off x="7547978" y="2846422"/>
            <a:ext cx="474784" cy="474784"/>
            <a:chOff x="1511836" y="2206870"/>
            <a:chExt cx="633045" cy="633045"/>
          </a:xfrm>
        </p:grpSpPr>
        <p:cxnSp>
          <p:nvCxnSpPr>
            <p:cNvPr id="14" name="Straight Connector 13">
              <a:extLst>
                <a:ext uri="{FF2B5EF4-FFF2-40B4-BE49-F238E27FC236}">
                  <a16:creationId xmlns:a16="http://schemas.microsoft.com/office/drawing/2014/main" id="{AA46C6C1-5E6D-4844-89AC-AE75A12818E1}"/>
                </a:ext>
              </a:extLst>
            </p:cNvPr>
            <p:cNvCxnSpPr>
              <a:cxnSpLocks/>
            </p:cNvCxnSpPr>
            <p:nvPr/>
          </p:nvCxnSpPr>
          <p:spPr>
            <a:xfrm flipV="1">
              <a:off x="1561884"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CE3B8023-386E-4231-9B54-4F983B4E81D9}"/>
                </a:ext>
              </a:extLst>
            </p:cNvPr>
            <p:cNvCxnSpPr>
              <a:cxnSpLocks/>
            </p:cNvCxnSpPr>
            <p:nvPr/>
          </p:nvCxnSpPr>
          <p:spPr>
            <a:xfrm rot="5400000" flipV="1">
              <a:off x="1828359"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sp>
        <p:nvSpPr>
          <p:cNvPr id="12" name="Page Number">
            <a:extLst>
              <a:ext uri="{FF2B5EF4-FFF2-40B4-BE49-F238E27FC236}">
                <a16:creationId xmlns:a16="http://schemas.microsoft.com/office/drawing/2014/main" id="{EE4A65FC-086F-464B-8207-2570400E7A4A}"/>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6" name="WSE logo">
            <a:extLst>
              <a:ext uri="{FF2B5EF4-FFF2-40B4-BE49-F238E27FC236}">
                <a16:creationId xmlns:a16="http://schemas.microsoft.com/office/drawing/2014/main" id="{0B81A465-587E-44B8-B00B-02F8C2007E3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0428454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g Image and 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EB5493-B3A2-40C1-8BB1-AB892AD7FCC5}"/>
              </a:ext>
              <a:ext uri="{C183D7F6-B498-43B3-948B-1728B52AA6E4}">
                <adec:decorative xmlns:adec="http://schemas.microsoft.com/office/drawing/2017/decorative" val="1"/>
              </a:ext>
            </a:extLst>
          </p:cNvPr>
          <p:cNvSpPr/>
          <p:nvPr userDrawn="1"/>
        </p:nvSpPr>
        <p:spPr>
          <a:xfrm>
            <a:off x="1" y="-2"/>
            <a:ext cx="3122840" cy="51435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Source Serif Pro" panose="02040603050405020204" pitchFamily="18" charset="0"/>
              <a:ea typeface="Source Serif Pro" panose="02040603050405020204" pitchFamily="18" charset="0"/>
              <a:cs typeface="+mn-cs"/>
            </a:endParaRPr>
          </a:p>
        </p:txBody>
      </p:sp>
      <p:sp>
        <p:nvSpPr>
          <p:cNvPr id="2" name="Picture">
            <a:extLst>
              <a:ext uri="{FF2B5EF4-FFF2-40B4-BE49-F238E27FC236}">
                <a16:creationId xmlns:a16="http://schemas.microsoft.com/office/drawing/2014/main" id="{FBF9887D-E6B3-4215-89CB-6D0E9B71B902}"/>
              </a:ext>
            </a:extLst>
          </p:cNvPr>
          <p:cNvSpPr>
            <a:spLocks noGrp="1"/>
          </p:cNvSpPr>
          <p:nvPr>
            <p:ph type="pic" sz="quarter" idx="26"/>
          </p:nvPr>
        </p:nvSpPr>
        <p:spPr bwMode="auto">
          <a:xfrm>
            <a:off x="857251" y="1248603"/>
            <a:ext cx="4531178" cy="2646293"/>
          </a:xfrm>
          <a:custGeom>
            <a:avLst/>
            <a:gdLst>
              <a:gd name="connsiteX0" fmla="*/ 0 w 6089373"/>
              <a:gd name="connsiteY0" fmla="*/ 0 h 3528391"/>
              <a:gd name="connsiteX1" fmla="*/ 6089373 w 6089373"/>
              <a:gd name="connsiteY1" fmla="*/ 0 h 3528391"/>
              <a:gd name="connsiteX2" fmla="*/ 6089373 w 6089373"/>
              <a:gd name="connsiteY2" fmla="*/ 3528391 h 3528391"/>
              <a:gd name="connsiteX3" fmla="*/ 0 w 6089373"/>
              <a:gd name="connsiteY3" fmla="*/ 3528391 h 3528391"/>
            </a:gdLst>
            <a:ahLst/>
            <a:cxnLst>
              <a:cxn ang="0">
                <a:pos x="connsiteX0" y="connsiteY0"/>
              </a:cxn>
              <a:cxn ang="0">
                <a:pos x="connsiteX1" y="connsiteY1"/>
              </a:cxn>
              <a:cxn ang="0">
                <a:pos x="connsiteX2" y="connsiteY2"/>
              </a:cxn>
              <a:cxn ang="0">
                <a:pos x="connsiteX3" y="connsiteY3"/>
              </a:cxn>
            </a:cxnLst>
            <a:rect l="l" t="t" r="r" b="b"/>
            <a:pathLst>
              <a:path w="6089373" h="3528391">
                <a:moveTo>
                  <a:pt x="0" y="0"/>
                </a:moveTo>
                <a:lnTo>
                  <a:pt x="6089373" y="0"/>
                </a:lnTo>
                <a:lnTo>
                  <a:pt x="6089373" y="3528391"/>
                </a:lnTo>
                <a:lnTo>
                  <a:pt x="0" y="3528391"/>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1" name="Picture Citation">
            <a:extLst>
              <a:ext uri="{FF2B5EF4-FFF2-40B4-BE49-F238E27FC236}">
                <a16:creationId xmlns:a16="http://schemas.microsoft.com/office/drawing/2014/main" id="{AD6D53B2-B358-42B0-8674-1675EB1C62AF}"/>
              </a:ext>
            </a:extLst>
          </p:cNvPr>
          <p:cNvSpPr>
            <a:spLocks noGrp="1"/>
          </p:cNvSpPr>
          <p:nvPr>
            <p:ph type="body" sz="quarter" idx="18" hasCustomPrompt="1"/>
          </p:nvPr>
        </p:nvSpPr>
        <p:spPr>
          <a:xfrm>
            <a:off x="857251" y="3908750"/>
            <a:ext cx="1426796" cy="200055"/>
          </a:xfrm>
          <a:prstGeom prst="rect">
            <a:avLst/>
          </a:prstGeom>
        </p:spPr>
        <p:txBody>
          <a:bodyPr anchor="ctr"/>
          <a:lstStyle>
            <a:lvl1pPr algn="l">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7" name="Icon">
            <a:extLst>
              <a:ext uri="{FF2B5EF4-FFF2-40B4-BE49-F238E27FC236}">
                <a16:creationId xmlns:a16="http://schemas.microsoft.com/office/drawing/2014/main" id="{FE8CABBD-9B77-4E67-9A9B-7336CC8B4135}"/>
              </a:ext>
              <a:ext uri="{C183D7F6-B498-43B3-948B-1728B52AA6E4}">
                <adec:decorative xmlns:adec="http://schemas.microsoft.com/office/drawing/2017/decorative" val="1"/>
              </a:ext>
            </a:extLst>
          </p:cNvPr>
          <p:cNvSpPr>
            <a:spLocks noChangeArrowheads="1"/>
          </p:cNvSpPr>
          <p:nvPr/>
        </p:nvSpPr>
        <p:spPr bwMode="auto">
          <a:xfrm>
            <a:off x="7095297" y="1629793"/>
            <a:ext cx="339420" cy="288112"/>
          </a:xfrm>
          <a:custGeom>
            <a:avLst/>
            <a:gdLst>
              <a:gd name="T0" fmla="*/ 350 w 759"/>
              <a:gd name="T1" fmla="*/ 379 h 642"/>
              <a:gd name="T2" fmla="*/ 350 w 759"/>
              <a:gd name="T3" fmla="*/ 554 h 642"/>
              <a:gd name="T4" fmla="*/ 263 w 759"/>
              <a:gd name="T5" fmla="*/ 641 h 642"/>
              <a:gd name="T6" fmla="*/ 88 w 759"/>
              <a:gd name="T7" fmla="*/ 641 h 642"/>
              <a:gd name="T8" fmla="*/ 0 w 759"/>
              <a:gd name="T9" fmla="*/ 554 h 642"/>
              <a:gd name="T10" fmla="*/ 0 w 759"/>
              <a:gd name="T11" fmla="*/ 233 h 642"/>
              <a:gd name="T12" fmla="*/ 233 w 759"/>
              <a:gd name="T13" fmla="*/ 0 h 642"/>
              <a:gd name="T14" fmla="*/ 263 w 759"/>
              <a:gd name="T15" fmla="*/ 0 h 642"/>
              <a:gd name="T16" fmla="*/ 292 w 759"/>
              <a:gd name="T17" fmla="*/ 29 h 642"/>
              <a:gd name="T18" fmla="*/ 292 w 759"/>
              <a:gd name="T19" fmla="*/ 87 h 642"/>
              <a:gd name="T20" fmla="*/ 263 w 759"/>
              <a:gd name="T21" fmla="*/ 116 h 642"/>
              <a:gd name="T22" fmla="*/ 233 w 759"/>
              <a:gd name="T23" fmla="*/ 116 h 642"/>
              <a:gd name="T24" fmla="*/ 117 w 759"/>
              <a:gd name="T25" fmla="*/ 233 h 642"/>
              <a:gd name="T26" fmla="*/ 117 w 759"/>
              <a:gd name="T27" fmla="*/ 248 h 642"/>
              <a:gd name="T28" fmla="*/ 161 w 759"/>
              <a:gd name="T29" fmla="*/ 291 h 642"/>
              <a:gd name="T30" fmla="*/ 263 w 759"/>
              <a:gd name="T31" fmla="*/ 291 h 642"/>
              <a:gd name="T32" fmla="*/ 350 w 759"/>
              <a:gd name="T33" fmla="*/ 379 h 642"/>
              <a:gd name="T34" fmla="*/ 758 w 759"/>
              <a:gd name="T35" fmla="*/ 379 h 642"/>
              <a:gd name="T36" fmla="*/ 758 w 759"/>
              <a:gd name="T37" fmla="*/ 554 h 642"/>
              <a:gd name="T38" fmla="*/ 671 w 759"/>
              <a:gd name="T39" fmla="*/ 641 h 642"/>
              <a:gd name="T40" fmla="*/ 496 w 759"/>
              <a:gd name="T41" fmla="*/ 641 h 642"/>
              <a:gd name="T42" fmla="*/ 408 w 759"/>
              <a:gd name="T43" fmla="*/ 554 h 642"/>
              <a:gd name="T44" fmla="*/ 408 w 759"/>
              <a:gd name="T45" fmla="*/ 233 h 642"/>
              <a:gd name="T46" fmla="*/ 642 w 759"/>
              <a:gd name="T47" fmla="*/ 0 h 642"/>
              <a:gd name="T48" fmla="*/ 671 w 759"/>
              <a:gd name="T49" fmla="*/ 0 h 642"/>
              <a:gd name="T50" fmla="*/ 700 w 759"/>
              <a:gd name="T51" fmla="*/ 29 h 642"/>
              <a:gd name="T52" fmla="*/ 700 w 759"/>
              <a:gd name="T53" fmla="*/ 87 h 642"/>
              <a:gd name="T54" fmla="*/ 671 w 759"/>
              <a:gd name="T55" fmla="*/ 116 h 642"/>
              <a:gd name="T56" fmla="*/ 642 w 759"/>
              <a:gd name="T57" fmla="*/ 116 h 642"/>
              <a:gd name="T58" fmla="*/ 525 w 759"/>
              <a:gd name="T59" fmla="*/ 233 h 642"/>
              <a:gd name="T60" fmla="*/ 525 w 759"/>
              <a:gd name="T61" fmla="*/ 248 h 642"/>
              <a:gd name="T62" fmla="*/ 569 w 759"/>
              <a:gd name="T63" fmla="*/ 291 h 642"/>
              <a:gd name="T64" fmla="*/ 671 w 759"/>
              <a:gd name="T65" fmla="*/ 291 h 642"/>
              <a:gd name="T66" fmla="*/ 758 w 759"/>
              <a:gd name="T67" fmla="*/ 379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59" h="642">
                <a:moveTo>
                  <a:pt x="350" y="379"/>
                </a:moveTo>
                <a:lnTo>
                  <a:pt x="350" y="554"/>
                </a:lnTo>
                <a:cubicBezTo>
                  <a:pt x="350" y="602"/>
                  <a:pt x="311" y="641"/>
                  <a:pt x="263" y="641"/>
                </a:cubicBezTo>
                <a:lnTo>
                  <a:pt x="88" y="641"/>
                </a:lnTo>
                <a:cubicBezTo>
                  <a:pt x="39" y="641"/>
                  <a:pt x="0" y="602"/>
                  <a:pt x="0" y="554"/>
                </a:cubicBezTo>
                <a:lnTo>
                  <a:pt x="0" y="233"/>
                </a:lnTo>
                <a:cubicBezTo>
                  <a:pt x="0" y="105"/>
                  <a:pt x="105" y="0"/>
                  <a:pt x="233" y="0"/>
                </a:cubicBezTo>
                <a:lnTo>
                  <a:pt x="263" y="0"/>
                </a:lnTo>
                <a:cubicBezTo>
                  <a:pt x="279" y="0"/>
                  <a:pt x="292" y="13"/>
                  <a:pt x="292" y="29"/>
                </a:cubicBezTo>
                <a:lnTo>
                  <a:pt x="292" y="87"/>
                </a:lnTo>
                <a:cubicBezTo>
                  <a:pt x="292" y="103"/>
                  <a:pt x="279" y="116"/>
                  <a:pt x="263" y="116"/>
                </a:cubicBezTo>
                <a:lnTo>
                  <a:pt x="233" y="116"/>
                </a:lnTo>
                <a:cubicBezTo>
                  <a:pt x="169" y="116"/>
                  <a:pt x="117" y="169"/>
                  <a:pt x="117" y="233"/>
                </a:cubicBezTo>
                <a:lnTo>
                  <a:pt x="117" y="248"/>
                </a:lnTo>
                <a:cubicBezTo>
                  <a:pt x="117" y="272"/>
                  <a:pt x="136" y="291"/>
                  <a:pt x="161" y="291"/>
                </a:cubicBezTo>
                <a:lnTo>
                  <a:pt x="263" y="291"/>
                </a:lnTo>
                <a:cubicBezTo>
                  <a:pt x="311" y="291"/>
                  <a:pt x="350" y="330"/>
                  <a:pt x="350" y="379"/>
                </a:cubicBezTo>
                <a:close/>
                <a:moveTo>
                  <a:pt x="758" y="379"/>
                </a:moveTo>
                <a:lnTo>
                  <a:pt x="758" y="554"/>
                </a:lnTo>
                <a:cubicBezTo>
                  <a:pt x="758" y="602"/>
                  <a:pt x="719" y="641"/>
                  <a:pt x="671" y="641"/>
                </a:cubicBezTo>
                <a:lnTo>
                  <a:pt x="496" y="641"/>
                </a:lnTo>
                <a:cubicBezTo>
                  <a:pt x="447" y="641"/>
                  <a:pt x="408" y="602"/>
                  <a:pt x="408" y="554"/>
                </a:cubicBezTo>
                <a:lnTo>
                  <a:pt x="408" y="233"/>
                </a:lnTo>
                <a:cubicBezTo>
                  <a:pt x="408" y="105"/>
                  <a:pt x="513" y="0"/>
                  <a:pt x="642" y="0"/>
                </a:cubicBezTo>
                <a:lnTo>
                  <a:pt x="671" y="0"/>
                </a:lnTo>
                <a:cubicBezTo>
                  <a:pt x="687" y="0"/>
                  <a:pt x="700" y="13"/>
                  <a:pt x="700" y="29"/>
                </a:cubicBezTo>
                <a:lnTo>
                  <a:pt x="700" y="87"/>
                </a:lnTo>
                <a:cubicBezTo>
                  <a:pt x="700" y="103"/>
                  <a:pt x="687" y="116"/>
                  <a:pt x="671" y="116"/>
                </a:cubicBezTo>
                <a:lnTo>
                  <a:pt x="642" y="116"/>
                </a:lnTo>
                <a:cubicBezTo>
                  <a:pt x="577" y="116"/>
                  <a:pt x="525" y="169"/>
                  <a:pt x="525" y="233"/>
                </a:cubicBezTo>
                <a:lnTo>
                  <a:pt x="525" y="248"/>
                </a:lnTo>
                <a:cubicBezTo>
                  <a:pt x="525" y="272"/>
                  <a:pt x="545" y="291"/>
                  <a:pt x="569" y="291"/>
                </a:cubicBezTo>
                <a:lnTo>
                  <a:pt x="671" y="291"/>
                </a:lnTo>
                <a:cubicBezTo>
                  <a:pt x="719" y="291"/>
                  <a:pt x="758" y="330"/>
                  <a:pt x="758" y="379"/>
                </a:cubicBezTo>
                <a:close/>
              </a:path>
            </a:pathLst>
          </a:custGeom>
          <a:solidFill>
            <a:srgbClr val="092C7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pPr marL="0" marR="0" lvl="0" indent="0" algn="l" defTabSz="3429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350" b="0" i="0" u="none" strike="noStrike" kern="1200" cap="none" spc="0" normalizeH="0" baseline="0" noProof="0">
              <a:ln>
                <a:noFill/>
              </a:ln>
              <a:solidFill>
                <a:srgbClr val="E2BC00"/>
              </a:solidFill>
              <a:effectLst/>
              <a:uLnTx/>
              <a:uFillTx/>
              <a:latin typeface="Source Serif Pro" panose="02040603050405020204" pitchFamily="18" charset="0"/>
              <a:ea typeface="Source Serif Pro" panose="02040603050405020204" pitchFamily="18" charset="0"/>
            </a:endParaRPr>
          </a:p>
        </p:txBody>
      </p:sp>
      <p:sp>
        <p:nvSpPr>
          <p:cNvPr id="10" name="Quote">
            <a:extLst>
              <a:ext uri="{FF2B5EF4-FFF2-40B4-BE49-F238E27FC236}">
                <a16:creationId xmlns:a16="http://schemas.microsoft.com/office/drawing/2014/main" id="{D569EA10-43E0-4BEE-B214-09F7B8A23227}"/>
              </a:ext>
            </a:extLst>
          </p:cNvPr>
          <p:cNvSpPr>
            <a:spLocks noGrp="1"/>
          </p:cNvSpPr>
          <p:nvPr>
            <p:ph type="body" sz="quarter" idx="15" hasCustomPrompt="1"/>
          </p:nvPr>
        </p:nvSpPr>
        <p:spPr>
          <a:xfrm>
            <a:off x="6038633" y="2149100"/>
            <a:ext cx="2452748" cy="1361768"/>
          </a:xfrm>
          <a:prstGeom prst="rect">
            <a:avLst/>
          </a:prstGeom>
        </p:spPr>
        <p:txBody>
          <a:bodyPr>
            <a:noAutofit/>
          </a:bodyPr>
          <a:lstStyle>
            <a:lvl1pPr marL="0" indent="0" algn="ctr">
              <a:buNone/>
              <a:defRPr sz="1200" b="1"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quote</a:t>
            </a:r>
          </a:p>
        </p:txBody>
      </p:sp>
      <p:sp>
        <p:nvSpPr>
          <p:cNvPr id="9" name="Page Number">
            <a:extLst>
              <a:ext uri="{FF2B5EF4-FFF2-40B4-BE49-F238E27FC236}">
                <a16:creationId xmlns:a16="http://schemas.microsoft.com/office/drawing/2014/main" id="{EEE55CF8-625E-4400-8F6B-ECBACA3EBA5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spTree>
    <p:extLst>
      <p:ext uri="{BB962C8B-B14F-4D97-AF65-F5344CB8AC3E}">
        <p14:creationId xmlns:p14="http://schemas.microsoft.com/office/powerpoint/2010/main" val="2025674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g Quote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1554FC-FADE-4575-A597-D22AD9E65FB6}"/>
              </a:ext>
              <a:ext uri="{C183D7F6-B498-43B3-948B-1728B52AA6E4}">
                <adec:decorative xmlns:adec="http://schemas.microsoft.com/office/drawing/2017/decorative" val="1"/>
              </a:ext>
            </a:extLst>
          </p:cNvPr>
          <p:cNvSpPr/>
          <p:nvPr userDrawn="1"/>
        </p:nvSpPr>
        <p:spPr>
          <a:xfrm>
            <a:off x="279796" y="285751"/>
            <a:ext cx="8584406" cy="4571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F117C347-6C9A-4E19-9B45-59DD15CEE199}"/>
              </a:ext>
              <a:ext uri="{C183D7F6-B498-43B3-948B-1728B52AA6E4}">
                <adec:decorative xmlns:adec="http://schemas.microsoft.com/office/drawing/2017/decorative" val="1"/>
              </a:ext>
            </a:extLst>
          </p:cNvPr>
          <p:cNvSpPr/>
          <p:nvPr userDrawn="1"/>
        </p:nvSpPr>
        <p:spPr>
          <a:xfrm>
            <a:off x="5188702" y="1056529"/>
            <a:ext cx="3019509" cy="3030441"/>
          </a:xfrm>
          <a:prstGeom prst="rect">
            <a:avLst/>
          </a:prstGeom>
          <a:solidFill>
            <a:srgbClr val="092C74"/>
          </a:solidFill>
          <a:ln w="12700" cap="flat" cmpd="sng" algn="ctr">
            <a:noFill/>
            <a:prstDash val="solid"/>
            <a:miter lim="800000"/>
          </a:ln>
          <a:effectLst/>
        </p:spPr>
        <p:txBody>
          <a:bodyPr rtlCol="0" anchor="ctr"/>
          <a:lstStyle/>
          <a:p>
            <a:pPr marL="0" marR="0" lvl="0" indent="0" algn="ctr" defTabSz="685766"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chemeClr val="tx2"/>
              </a:solidFill>
              <a:effectLst/>
              <a:uLnTx/>
              <a:uFillTx/>
              <a:latin typeface="Source Sans Pro" panose="020B0503030403020204" pitchFamily="34" charset="0"/>
              <a:ea typeface="Source Sans Pro" panose="020B0503030403020204" pitchFamily="34" charset="0"/>
              <a:cs typeface="+mn-cs"/>
            </a:endParaRPr>
          </a:p>
        </p:txBody>
      </p:sp>
      <p:sp>
        <p:nvSpPr>
          <p:cNvPr id="8" name="Rectangle 7">
            <a:extLst>
              <a:ext uri="{FF2B5EF4-FFF2-40B4-BE49-F238E27FC236}">
                <a16:creationId xmlns:a16="http://schemas.microsoft.com/office/drawing/2014/main" id="{0392F947-1432-4A46-A4D0-277EDD87161D}"/>
              </a:ext>
            </a:extLst>
          </p:cNvPr>
          <p:cNvSpPr/>
          <p:nvPr userDrawn="1"/>
        </p:nvSpPr>
        <p:spPr>
          <a:xfrm>
            <a:off x="1416326" y="1543050"/>
            <a:ext cx="4253948"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2" name="Quote">
            <a:extLst>
              <a:ext uri="{FF2B5EF4-FFF2-40B4-BE49-F238E27FC236}">
                <a16:creationId xmlns:a16="http://schemas.microsoft.com/office/drawing/2014/main" id="{5C8A66A0-BC82-4893-917E-EB5E32A0EFD0}"/>
              </a:ext>
            </a:extLst>
          </p:cNvPr>
          <p:cNvSpPr>
            <a:spLocks noGrp="1"/>
          </p:cNvSpPr>
          <p:nvPr>
            <p:ph type="body" sz="quarter" idx="15" hasCustomPrompt="1"/>
          </p:nvPr>
        </p:nvSpPr>
        <p:spPr>
          <a:xfrm>
            <a:off x="1880255" y="1925782"/>
            <a:ext cx="3308447" cy="1330036"/>
          </a:xfrm>
          <a:prstGeom prst="rect">
            <a:avLst/>
          </a:prstGeom>
        </p:spPr>
        <p:txBody>
          <a:bodyPr anchor="ctr">
            <a:noAutofit/>
          </a:bodyPr>
          <a:lstStyle>
            <a:lvl1pPr marL="0" indent="0" algn="ctr">
              <a:buNone/>
              <a:defRPr sz="1200" b="1"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quote</a:t>
            </a:r>
          </a:p>
        </p:txBody>
      </p:sp>
      <p:sp>
        <p:nvSpPr>
          <p:cNvPr id="4" name="Picture">
            <a:extLst>
              <a:ext uri="{FF2B5EF4-FFF2-40B4-BE49-F238E27FC236}">
                <a16:creationId xmlns:a16="http://schemas.microsoft.com/office/drawing/2014/main" id="{4E6386A3-9469-4807-90E8-CCCADF41D9A9}"/>
              </a:ext>
            </a:extLst>
          </p:cNvPr>
          <p:cNvSpPr>
            <a:spLocks noGrp="1"/>
          </p:cNvSpPr>
          <p:nvPr>
            <p:ph type="pic" sz="quarter" idx="12"/>
          </p:nvPr>
        </p:nvSpPr>
        <p:spPr bwMode="auto">
          <a:xfrm>
            <a:off x="5670273" y="1543050"/>
            <a:ext cx="2057400" cy="2057400"/>
          </a:xfrm>
          <a:custGeom>
            <a:avLst/>
            <a:gdLst>
              <a:gd name="connsiteX0" fmla="*/ 0 w 2743200"/>
              <a:gd name="connsiteY0" fmla="*/ 0 h 2743200"/>
              <a:gd name="connsiteX1" fmla="*/ 2743200 w 2743200"/>
              <a:gd name="connsiteY1" fmla="*/ 0 h 2743200"/>
              <a:gd name="connsiteX2" fmla="*/ 2743200 w 2743200"/>
              <a:gd name="connsiteY2" fmla="*/ 2743200 h 2743200"/>
              <a:gd name="connsiteX3" fmla="*/ 0 w 274320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2743200" h="2743200">
                <a:moveTo>
                  <a:pt x="0" y="0"/>
                </a:moveTo>
                <a:lnTo>
                  <a:pt x="2743200" y="0"/>
                </a:lnTo>
                <a:lnTo>
                  <a:pt x="2743200" y="2743200"/>
                </a:lnTo>
                <a:lnTo>
                  <a:pt x="0" y="2743200"/>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1" name="Picture Citation">
            <a:extLst>
              <a:ext uri="{FF2B5EF4-FFF2-40B4-BE49-F238E27FC236}">
                <a16:creationId xmlns:a16="http://schemas.microsoft.com/office/drawing/2014/main" id="{0B1D907D-0C88-48F8-8FE2-9848768ADBD2}"/>
              </a:ext>
            </a:extLst>
          </p:cNvPr>
          <p:cNvSpPr>
            <a:spLocks noGrp="1"/>
          </p:cNvSpPr>
          <p:nvPr>
            <p:ph type="body" sz="quarter" idx="18" hasCustomPrompt="1"/>
          </p:nvPr>
        </p:nvSpPr>
        <p:spPr>
          <a:xfrm>
            <a:off x="6300877" y="3607377"/>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C812EE0D-8561-48A0-A9AE-FEBB91B26CA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spTree>
    <p:extLst>
      <p:ext uri="{BB962C8B-B14F-4D97-AF65-F5344CB8AC3E}">
        <p14:creationId xmlns:p14="http://schemas.microsoft.com/office/powerpoint/2010/main" val="23597895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ig Quote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1554FC-FADE-4575-A597-D22AD9E65FB6}"/>
              </a:ext>
              <a:ext uri="{C183D7F6-B498-43B3-948B-1728B52AA6E4}">
                <adec:decorative xmlns:adec="http://schemas.microsoft.com/office/drawing/2017/decorative" val="1"/>
              </a:ext>
            </a:extLst>
          </p:cNvPr>
          <p:cNvSpPr/>
          <p:nvPr userDrawn="1"/>
        </p:nvSpPr>
        <p:spPr>
          <a:xfrm>
            <a:off x="279796" y="285751"/>
            <a:ext cx="8584406" cy="45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F117C347-6C9A-4E19-9B45-59DD15CEE199}"/>
              </a:ext>
              <a:ext uri="{C183D7F6-B498-43B3-948B-1728B52AA6E4}">
                <adec:decorative xmlns:adec="http://schemas.microsoft.com/office/drawing/2017/decorative" val="1"/>
              </a:ext>
            </a:extLst>
          </p:cNvPr>
          <p:cNvSpPr/>
          <p:nvPr userDrawn="1"/>
        </p:nvSpPr>
        <p:spPr>
          <a:xfrm>
            <a:off x="5188702" y="1056529"/>
            <a:ext cx="3019509" cy="3030441"/>
          </a:xfrm>
          <a:prstGeom prst="rect">
            <a:avLst/>
          </a:prstGeom>
          <a:solidFill>
            <a:srgbClr val="092C74"/>
          </a:solidFill>
          <a:ln w="12700" cap="flat" cmpd="sng" algn="ctr">
            <a:noFill/>
            <a:prstDash val="solid"/>
            <a:miter lim="800000"/>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2D72"/>
              </a:solidFill>
              <a:effectLst/>
              <a:uLnTx/>
              <a:uFillTx/>
              <a:latin typeface="Source Sans Pro" panose="020B0503030403020204" pitchFamily="34" charset="0"/>
              <a:ea typeface="Source Sans Pro" panose="020B0503030403020204" pitchFamily="34" charset="0"/>
              <a:cs typeface="+mn-cs"/>
            </a:endParaRPr>
          </a:p>
        </p:txBody>
      </p:sp>
      <p:sp>
        <p:nvSpPr>
          <p:cNvPr id="8" name="Rectangle 7">
            <a:extLst>
              <a:ext uri="{FF2B5EF4-FFF2-40B4-BE49-F238E27FC236}">
                <a16:creationId xmlns:a16="http://schemas.microsoft.com/office/drawing/2014/main" id="{0392F947-1432-4A46-A4D0-277EDD87161D}"/>
              </a:ext>
            </a:extLst>
          </p:cNvPr>
          <p:cNvSpPr/>
          <p:nvPr userDrawn="1"/>
        </p:nvSpPr>
        <p:spPr>
          <a:xfrm>
            <a:off x="1416326" y="1543050"/>
            <a:ext cx="4253948"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2">
            <a:extLst>
              <a:ext uri="{FF2B5EF4-FFF2-40B4-BE49-F238E27FC236}">
                <a16:creationId xmlns:a16="http://schemas.microsoft.com/office/drawing/2014/main" id="{BC2E7280-E0EB-D34E-ACCA-E3CD484330ED}"/>
              </a:ext>
            </a:extLst>
          </p:cNvPr>
          <p:cNvSpPr>
            <a:spLocks noGrp="1"/>
          </p:cNvSpPr>
          <p:nvPr>
            <p:ph type="title"/>
          </p:nvPr>
        </p:nvSpPr>
        <p:spPr>
          <a:xfrm>
            <a:off x="1576553" y="1757825"/>
            <a:ext cx="3941378" cy="1700078"/>
          </a:xfrm>
          <a:prstGeom prst="rect">
            <a:avLst/>
          </a:prstGeom>
        </p:spPr>
        <p:txBody>
          <a:bodyPr/>
          <a:lstStyle>
            <a:lvl1pPr>
              <a:defRPr sz="1600">
                <a:latin typeface="+mn-lt"/>
              </a:defRPr>
            </a:lvl1pPr>
          </a:lstStyle>
          <a:p>
            <a:r>
              <a:rPr lang="en-US"/>
              <a:t>Click to edit Master title style</a:t>
            </a:r>
          </a:p>
        </p:txBody>
      </p:sp>
      <p:sp>
        <p:nvSpPr>
          <p:cNvPr id="4" name="Picture">
            <a:extLst>
              <a:ext uri="{FF2B5EF4-FFF2-40B4-BE49-F238E27FC236}">
                <a16:creationId xmlns:a16="http://schemas.microsoft.com/office/drawing/2014/main" id="{4E6386A3-9469-4807-90E8-CCCADF41D9A9}"/>
              </a:ext>
            </a:extLst>
          </p:cNvPr>
          <p:cNvSpPr>
            <a:spLocks noGrp="1"/>
          </p:cNvSpPr>
          <p:nvPr>
            <p:ph type="pic" sz="quarter" idx="12"/>
          </p:nvPr>
        </p:nvSpPr>
        <p:spPr bwMode="auto">
          <a:xfrm>
            <a:off x="5670273" y="1543050"/>
            <a:ext cx="2057400" cy="2057400"/>
          </a:xfrm>
          <a:custGeom>
            <a:avLst/>
            <a:gdLst>
              <a:gd name="connsiteX0" fmla="*/ 0 w 2743200"/>
              <a:gd name="connsiteY0" fmla="*/ 0 h 2743200"/>
              <a:gd name="connsiteX1" fmla="*/ 2743200 w 2743200"/>
              <a:gd name="connsiteY1" fmla="*/ 0 h 2743200"/>
              <a:gd name="connsiteX2" fmla="*/ 2743200 w 2743200"/>
              <a:gd name="connsiteY2" fmla="*/ 2743200 h 2743200"/>
              <a:gd name="connsiteX3" fmla="*/ 0 w 274320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2743200" h="2743200">
                <a:moveTo>
                  <a:pt x="0" y="0"/>
                </a:moveTo>
                <a:lnTo>
                  <a:pt x="2743200" y="0"/>
                </a:lnTo>
                <a:lnTo>
                  <a:pt x="2743200" y="2743200"/>
                </a:lnTo>
                <a:lnTo>
                  <a:pt x="0" y="2743200"/>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1" name="Picture Citation">
            <a:extLst>
              <a:ext uri="{FF2B5EF4-FFF2-40B4-BE49-F238E27FC236}">
                <a16:creationId xmlns:a16="http://schemas.microsoft.com/office/drawing/2014/main" id="{0B1D907D-0C88-48F8-8FE2-9848768ADBD2}"/>
              </a:ext>
            </a:extLst>
          </p:cNvPr>
          <p:cNvSpPr>
            <a:spLocks noGrp="1"/>
          </p:cNvSpPr>
          <p:nvPr>
            <p:ph type="body" sz="quarter" idx="18" hasCustomPrompt="1"/>
          </p:nvPr>
        </p:nvSpPr>
        <p:spPr>
          <a:xfrm>
            <a:off x="6300877" y="3607377"/>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C812EE0D-8561-48A0-A9AE-FEBB91B26CA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18633298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Items and Bullets">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AE8B6D00-0CE5-4F77-A502-4776F085A5BB}"/>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8" name="Rectangle 17">
            <a:extLst>
              <a:ext uri="{FF2B5EF4-FFF2-40B4-BE49-F238E27FC236}">
                <a16:creationId xmlns:a16="http://schemas.microsoft.com/office/drawing/2014/main" id="{02D77B7E-D676-4430-9251-20A93BF4552C}"/>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211955E-A65C-4E31-A691-13A70FEECBCF}"/>
              </a:ext>
              <a:ext uri="{C183D7F6-B498-43B3-948B-1728B52AA6E4}">
                <adec:decorative xmlns:adec="http://schemas.microsoft.com/office/drawing/2017/decorative" val="1"/>
              </a:ext>
            </a:extLst>
          </p:cNvPr>
          <p:cNvSpPr/>
          <p:nvPr userDrawn="1"/>
        </p:nvSpPr>
        <p:spPr>
          <a:xfrm>
            <a:off x="0" y="2479986"/>
            <a:ext cx="9144000" cy="2693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Source Serif Pro" panose="02040603050405020204" pitchFamily="18" charset="0"/>
              <a:ea typeface="Source Serif Pro" panose="02040603050405020204" pitchFamily="18" charset="0"/>
              <a:cs typeface="+mn-cs"/>
            </a:endParaRPr>
          </a:p>
        </p:txBody>
      </p:sp>
      <p:sp>
        <p:nvSpPr>
          <p:cNvPr id="13" name="Picture 1">
            <a:extLst>
              <a:ext uri="{FF2B5EF4-FFF2-40B4-BE49-F238E27FC236}">
                <a16:creationId xmlns:a16="http://schemas.microsoft.com/office/drawing/2014/main" id="{3EF03DDC-6633-494B-9776-488C6BEEF146}"/>
              </a:ext>
            </a:extLst>
          </p:cNvPr>
          <p:cNvSpPr>
            <a:spLocks noGrp="1"/>
          </p:cNvSpPr>
          <p:nvPr>
            <p:ph type="pic" sz="quarter" idx="17"/>
          </p:nvPr>
        </p:nvSpPr>
        <p:spPr bwMode="auto">
          <a:xfrm>
            <a:off x="533919" y="1559292"/>
            <a:ext cx="1687285" cy="1665353"/>
          </a:xfrm>
          <a:prstGeom prst="ellipse">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
        <p:nvSpPr>
          <p:cNvPr id="28" name="Picture 1 Citation">
            <a:extLst>
              <a:ext uri="{FF2B5EF4-FFF2-40B4-BE49-F238E27FC236}">
                <a16:creationId xmlns:a16="http://schemas.microsoft.com/office/drawing/2014/main" id="{23EDEA9D-6619-4636-9D0C-708BA2E0C94E}"/>
              </a:ext>
            </a:extLst>
          </p:cNvPr>
          <p:cNvSpPr>
            <a:spLocks noGrp="1"/>
          </p:cNvSpPr>
          <p:nvPr>
            <p:ph type="body" sz="quarter" idx="24" hasCustomPrompt="1"/>
          </p:nvPr>
        </p:nvSpPr>
        <p:spPr>
          <a:xfrm>
            <a:off x="664163" y="3239365"/>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20" name="Bullet 1">
            <a:extLst>
              <a:ext uri="{FF2B5EF4-FFF2-40B4-BE49-F238E27FC236}">
                <a16:creationId xmlns:a16="http://schemas.microsoft.com/office/drawing/2014/main" id="{4A0E21E2-0D13-441F-82DA-7A39FD0CFA13}"/>
              </a:ext>
            </a:extLst>
          </p:cNvPr>
          <p:cNvSpPr>
            <a:spLocks noGrp="1"/>
          </p:cNvSpPr>
          <p:nvPr>
            <p:ph type="body" sz="quarter" idx="20" hasCustomPrompt="1"/>
          </p:nvPr>
        </p:nvSpPr>
        <p:spPr>
          <a:xfrm>
            <a:off x="537750" y="3583997"/>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1125">
              <a:buClr>
                <a:schemeClr val="bg1"/>
              </a:buClr>
              <a:buFont typeface="Courier New" panose="02070309020205020404" pitchFamily="49" charset="0"/>
              <a:buChar char="o"/>
              <a:defRPr sz="1000">
                <a:solidFill>
                  <a:schemeClr val="bg1"/>
                </a:solidFill>
              </a:defRPr>
            </a:lvl2pPr>
            <a:lvl3pPr marL="914400" indent="-228600">
              <a:defRPr sz="1000">
                <a:solidFill>
                  <a:schemeClr val="bg1"/>
                </a:solidFill>
              </a:defRPr>
            </a:lvl3pPr>
          </a:lstStyle>
          <a:p>
            <a:pPr lvl="0"/>
            <a:r>
              <a:rPr lang="en-US" noProof="0"/>
              <a:t>Click to add bullets</a:t>
            </a:r>
          </a:p>
          <a:p>
            <a:pPr lvl="1"/>
            <a:r>
              <a:rPr lang="en-US" noProof="0"/>
              <a:t>Second level</a:t>
            </a:r>
          </a:p>
        </p:txBody>
      </p:sp>
      <p:sp>
        <p:nvSpPr>
          <p:cNvPr id="12" name="Picture 2">
            <a:extLst>
              <a:ext uri="{FF2B5EF4-FFF2-40B4-BE49-F238E27FC236}">
                <a16:creationId xmlns:a16="http://schemas.microsoft.com/office/drawing/2014/main" id="{2E4C83EF-E5C1-438E-8B2B-8E1C2D8A343E}"/>
              </a:ext>
            </a:extLst>
          </p:cNvPr>
          <p:cNvSpPr>
            <a:spLocks noGrp="1"/>
          </p:cNvSpPr>
          <p:nvPr>
            <p:ph type="pic" sz="quarter" idx="16"/>
          </p:nvPr>
        </p:nvSpPr>
        <p:spPr bwMode="auto">
          <a:xfrm>
            <a:off x="2683807" y="1574012"/>
            <a:ext cx="1687285" cy="1665353"/>
          </a:xfrm>
          <a:prstGeom prst="ellipse">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
        <p:nvSpPr>
          <p:cNvPr id="29" name="Picture 2 Citation">
            <a:extLst>
              <a:ext uri="{FF2B5EF4-FFF2-40B4-BE49-F238E27FC236}">
                <a16:creationId xmlns:a16="http://schemas.microsoft.com/office/drawing/2014/main" id="{A0086350-D8A5-4130-8619-AE16BACE43CF}"/>
              </a:ext>
            </a:extLst>
          </p:cNvPr>
          <p:cNvSpPr>
            <a:spLocks noGrp="1"/>
          </p:cNvSpPr>
          <p:nvPr>
            <p:ph type="body" sz="quarter" idx="25" hasCustomPrompt="1"/>
          </p:nvPr>
        </p:nvSpPr>
        <p:spPr>
          <a:xfrm>
            <a:off x="2812135" y="3245850"/>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21" name="Bullet 2">
            <a:extLst>
              <a:ext uri="{FF2B5EF4-FFF2-40B4-BE49-F238E27FC236}">
                <a16:creationId xmlns:a16="http://schemas.microsoft.com/office/drawing/2014/main" id="{D54FA790-8A27-4C02-86E4-F475F67FD487}"/>
              </a:ext>
            </a:extLst>
          </p:cNvPr>
          <p:cNvSpPr>
            <a:spLocks noGrp="1"/>
          </p:cNvSpPr>
          <p:nvPr>
            <p:ph type="body" sz="quarter" idx="21" hasCustomPrompt="1"/>
          </p:nvPr>
        </p:nvSpPr>
        <p:spPr>
          <a:xfrm>
            <a:off x="2683807" y="3598717"/>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1125">
              <a:buClr>
                <a:schemeClr val="bg1"/>
              </a:buClr>
              <a:buFont typeface="Courier New" panose="02070309020205020404" pitchFamily="49" charset="0"/>
              <a:buChar char="o"/>
              <a:defRPr sz="1000">
                <a:solidFill>
                  <a:schemeClr val="bg1"/>
                </a:solidFill>
              </a:defRPr>
            </a:lvl2pPr>
          </a:lstStyle>
          <a:p>
            <a:pPr lvl="0"/>
            <a:r>
              <a:rPr lang="en-US" noProof="0"/>
              <a:t>Click to add bullets</a:t>
            </a:r>
          </a:p>
          <a:p>
            <a:pPr lvl="1"/>
            <a:r>
              <a:rPr lang="en-US" noProof="0"/>
              <a:t>Second level</a:t>
            </a:r>
          </a:p>
        </p:txBody>
      </p:sp>
      <p:sp>
        <p:nvSpPr>
          <p:cNvPr id="11" name="Picture 3">
            <a:extLst>
              <a:ext uri="{FF2B5EF4-FFF2-40B4-BE49-F238E27FC236}">
                <a16:creationId xmlns:a16="http://schemas.microsoft.com/office/drawing/2014/main" id="{A351FD4D-8E7A-4EB5-B689-26D5EE8CBDAA}"/>
              </a:ext>
            </a:extLst>
          </p:cNvPr>
          <p:cNvSpPr>
            <a:spLocks noGrp="1"/>
          </p:cNvSpPr>
          <p:nvPr>
            <p:ph type="pic" sz="quarter" idx="18"/>
          </p:nvPr>
        </p:nvSpPr>
        <p:spPr bwMode="auto">
          <a:xfrm>
            <a:off x="4796130" y="1574012"/>
            <a:ext cx="1687285" cy="1665353"/>
          </a:xfrm>
          <a:prstGeom prst="ellipse">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
        <p:nvSpPr>
          <p:cNvPr id="30" name="Picture 3 Citation">
            <a:extLst>
              <a:ext uri="{FF2B5EF4-FFF2-40B4-BE49-F238E27FC236}">
                <a16:creationId xmlns:a16="http://schemas.microsoft.com/office/drawing/2014/main" id="{D6D743B7-EFB0-47FD-A3B0-8348B7AE467A}"/>
              </a:ext>
            </a:extLst>
          </p:cNvPr>
          <p:cNvSpPr>
            <a:spLocks noGrp="1"/>
          </p:cNvSpPr>
          <p:nvPr>
            <p:ph type="body" sz="quarter" idx="26" hasCustomPrompt="1"/>
          </p:nvPr>
        </p:nvSpPr>
        <p:spPr>
          <a:xfrm>
            <a:off x="4926374" y="3243516"/>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22" name="Bullet 3">
            <a:extLst>
              <a:ext uri="{FF2B5EF4-FFF2-40B4-BE49-F238E27FC236}">
                <a16:creationId xmlns:a16="http://schemas.microsoft.com/office/drawing/2014/main" id="{7E7E2D7E-6AA9-45C1-862B-20DD14162683}"/>
              </a:ext>
            </a:extLst>
          </p:cNvPr>
          <p:cNvSpPr>
            <a:spLocks noGrp="1"/>
          </p:cNvSpPr>
          <p:nvPr>
            <p:ph type="body" sz="quarter" idx="22" hasCustomPrompt="1"/>
          </p:nvPr>
        </p:nvSpPr>
        <p:spPr>
          <a:xfrm>
            <a:off x="4799963" y="3598717"/>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bg1"/>
              </a:buClr>
              <a:buFont typeface="Courier New" panose="02070309020205020404" pitchFamily="49" charset="0"/>
              <a:buChar char="o"/>
              <a:defRPr sz="1000">
                <a:solidFill>
                  <a:schemeClr val="bg1"/>
                </a:solidFill>
              </a:defRPr>
            </a:lvl2pPr>
          </a:lstStyle>
          <a:p>
            <a:pPr lvl="0"/>
            <a:r>
              <a:rPr lang="en-US" noProof="0"/>
              <a:t>Click to add bullets</a:t>
            </a:r>
          </a:p>
          <a:p>
            <a:pPr lvl="1"/>
            <a:r>
              <a:rPr lang="en-US" noProof="0"/>
              <a:t>Second level</a:t>
            </a:r>
          </a:p>
        </p:txBody>
      </p:sp>
      <p:sp>
        <p:nvSpPr>
          <p:cNvPr id="10" name="Picture 4">
            <a:extLst>
              <a:ext uri="{FF2B5EF4-FFF2-40B4-BE49-F238E27FC236}">
                <a16:creationId xmlns:a16="http://schemas.microsoft.com/office/drawing/2014/main" id="{D8648803-C884-4BE6-8CD5-BC3B1F26808D}"/>
              </a:ext>
            </a:extLst>
          </p:cNvPr>
          <p:cNvSpPr>
            <a:spLocks noGrp="1"/>
          </p:cNvSpPr>
          <p:nvPr>
            <p:ph type="pic" sz="quarter" idx="19"/>
          </p:nvPr>
        </p:nvSpPr>
        <p:spPr bwMode="auto">
          <a:xfrm>
            <a:off x="6933252" y="1559292"/>
            <a:ext cx="1687285" cy="1665353"/>
          </a:xfrm>
          <a:prstGeom prst="ellipse">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
        <p:nvSpPr>
          <p:cNvPr id="31" name="Picture 4 Citation">
            <a:extLst>
              <a:ext uri="{FF2B5EF4-FFF2-40B4-BE49-F238E27FC236}">
                <a16:creationId xmlns:a16="http://schemas.microsoft.com/office/drawing/2014/main" id="{CCE9FB30-9A0B-481A-8316-DA7750A5B612}"/>
              </a:ext>
            </a:extLst>
          </p:cNvPr>
          <p:cNvSpPr>
            <a:spLocks noGrp="1"/>
          </p:cNvSpPr>
          <p:nvPr>
            <p:ph type="body" sz="quarter" idx="27" hasCustomPrompt="1"/>
          </p:nvPr>
        </p:nvSpPr>
        <p:spPr>
          <a:xfrm>
            <a:off x="7063496" y="3229986"/>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23" name="Bullet 4">
            <a:extLst>
              <a:ext uri="{FF2B5EF4-FFF2-40B4-BE49-F238E27FC236}">
                <a16:creationId xmlns:a16="http://schemas.microsoft.com/office/drawing/2014/main" id="{D7971259-2CFF-43DE-B8EF-1B4A73DC8849}"/>
              </a:ext>
            </a:extLst>
          </p:cNvPr>
          <p:cNvSpPr>
            <a:spLocks noGrp="1"/>
          </p:cNvSpPr>
          <p:nvPr>
            <p:ph type="body" sz="quarter" idx="23" hasCustomPrompt="1"/>
          </p:nvPr>
        </p:nvSpPr>
        <p:spPr>
          <a:xfrm>
            <a:off x="6935168" y="3583996"/>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bg1"/>
              </a:buClr>
              <a:buFont typeface="Courier New" panose="02070309020205020404" pitchFamily="49" charset="0"/>
              <a:buChar char="o"/>
              <a:defRPr sz="1000">
                <a:solidFill>
                  <a:schemeClr val="bg1"/>
                </a:solidFill>
              </a:defRPr>
            </a:lvl2pPr>
          </a:lstStyle>
          <a:p>
            <a:pPr lvl="0"/>
            <a:r>
              <a:rPr lang="en-US" noProof="0"/>
              <a:t>Click to add bullets</a:t>
            </a:r>
          </a:p>
          <a:p>
            <a:pPr lvl="1"/>
            <a:r>
              <a:rPr lang="en-US" noProof="0"/>
              <a:t>Second level</a:t>
            </a:r>
          </a:p>
        </p:txBody>
      </p:sp>
      <p:sp>
        <p:nvSpPr>
          <p:cNvPr id="27" name="Page Number">
            <a:extLst>
              <a:ext uri="{FF2B5EF4-FFF2-40B4-BE49-F238E27FC236}">
                <a16:creationId xmlns:a16="http://schemas.microsoft.com/office/drawing/2014/main" id="{D7320757-0FB4-4CE4-B232-73364EDF6C68}"/>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solidFill>
                <a:latin typeface="+mj-lt"/>
              </a:rPr>
              <a:t>                </a:t>
            </a:r>
            <a:fld id="{F2C1E792-EDA4-4DC5-8412-A2C2E5D30ADF}" type="slidenum">
              <a:rPr lang="en-US" sz="1000" b="1" baseline="0">
                <a:solidFill>
                  <a:schemeClr val="bg1"/>
                </a:solidFill>
                <a:latin typeface="+mj-lt"/>
              </a:rPr>
              <a:pPr algn="r" defTabSz="685783">
                <a:defRPr/>
              </a:pPr>
              <a:t>‹#›</a:t>
            </a:fld>
            <a:endParaRPr lang="en-US" sz="1000" b="1" baseline="0">
              <a:solidFill>
                <a:schemeClr val="bg1"/>
              </a:solidFill>
              <a:latin typeface="+mj-lt"/>
            </a:endParaRPr>
          </a:p>
        </p:txBody>
      </p:sp>
    </p:spTree>
    <p:extLst>
      <p:ext uri="{BB962C8B-B14F-4D97-AF65-F5344CB8AC3E}">
        <p14:creationId xmlns:p14="http://schemas.microsoft.com/office/powerpoint/2010/main" val="40781068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ight Blue Callout">
    <p:bg>
      <p:bgPr>
        <a:solidFill>
          <a:srgbClr val="69ACE5"/>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D48CE8C-C275-46E6-9D6E-D300E5B923C6}"/>
              </a:ext>
              <a:ext uri="{C183D7F6-B498-43B3-948B-1728B52AA6E4}">
                <adec:decorative xmlns:adec="http://schemas.microsoft.com/office/drawing/2017/decorative" val="1"/>
              </a:ext>
            </a:extLst>
          </p:cNvPr>
          <p:cNvSpPr/>
          <p:nvPr userDrawn="1"/>
        </p:nvSpPr>
        <p:spPr>
          <a:xfrm>
            <a:off x="1069534" y="1600200"/>
            <a:ext cx="1943100" cy="1943100"/>
          </a:xfrm>
          <a:prstGeom prst="ellipse">
            <a:avLst/>
          </a:prstGeom>
          <a:solidFill>
            <a:srgbClr val="092C74"/>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5" name="Text">
            <a:extLst>
              <a:ext uri="{FF2B5EF4-FFF2-40B4-BE49-F238E27FC236}">
                <a16:creationId xmlns:a16="http://schemas.microsoft.com/office/drawing/2014/main" id="{20A1A377-F0DC-451D-AD18-E54E930A614B}"/>
              </a:ext>
            </a:extLst>
          </p:cNvPr>
          <p:cNvSpPr>
            <a:spLocks noGrp="1"/>
          </p:cNvSpPr>
          <p:nvPr>
            <p:ph type="body" sz="quarter" idx="10" hasCustomPrompt="1"/>
          </p:nvPr>
        </p:nvSpPr>
        <p:spPr>
          <a:xfrm>
            <a:off x="3523886" y="1775113"/>
            <a:ext cx="5162914" cy="1593273"/>
          </a:xfrm>
          <a:prstGeom prst="rect">
            <a:avLst/>
          </a:prstGeom>
        </p:spPr>
        <p:txBody>
          <a:bodyPr anchor="ctr">
            <a:normAutofit/>
          </a:bodyPr>
          <a:lstStyle>
            <a:lvl1pPr marL="0" indent="0">
              <a:buNone/>
              <a:defRPr sz="16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 subtitle styles</a:t>
            </a:r>
          </a:p>
        </p:txBody>
      </p:sp>
      <p:sp>
        <p:nvSpPr>
          <p:cNvPr id="6" name="Page Number">
            <a:extLst>
              <a:ext uri="{FF2B5EF4-FFF2-40B4-BE49-F238E27FC236}">
                <a16:creationId xmlns:a16="http://schemas.microsoft.com/office/drawing/2014/main" id="{DD38D696-ECB8-473D-97C3-2C4977B479B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solidFill>
                <a:latin typeface="+mj-lt"/>
              </a:rPr>
              <a:t>                </a:t>
            </a:r>
            <a:fld id="{F2C1E792-EDA4-4DC5-8412-A2C2E5D30ADF}" type="slidenum">
              <a:rPr lang="en-US" sz="1000" b="1" baseline="0">
                <a:solidFill>
                  <a:srgbClr val="092C74"/>
                </a:solidFill>
                <a:latin typeface="+mj-lt"/>
              </a:rPr>
              <a:pPr algn="r" defTabSz="685783">
                <a:defRPr/>
              </a:pPr>
              <a:t>‹#›</a:t>
            </a:fld>
            <a:endParaRPr lang="en-US" sz="1000" b="1" baseline="0">
              <a:solidFill>
                <a:srgbClr val="092C74"/>
              </a:solidFill>
              <a:latin typeface="+mj-lt"/>
            </a:endParaRPr>
          </a:p>
        </p:txBody>
      </p:sp>
    </p:spTree>
    <p:extLst>
      <p:ext uri="{BB962C8B-B14F-4D97-AF65-F5344CB8AC3E}">
        <p14:creationId xmlns:p14="http://schemas.microsoft.com/office/powerpoint/2010/main" val="38254182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Light Blue Callout">
    <p:bg>
      <p:bgPr>
        <a:solidFill>
          <a:schemeClr val="accent2"/>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D48CE8C-C275-46E6-9D6E-D300E5B923C6}"/>
              </a:ext>
              <a:ext uri="{C183D7F6-B498-43B3-948B-1728B52AA6E4}">
                <adec:decorative xmlns:adec="http://schemas.microsoft.com/office/drawing/2017/decorative" val="1"/>
              </a:ext>
            </a:extLst>
          </p:cNvPr>
          <p:cNvSpPr/>
          <p:nvPr userDrawn="1"/>
        </p:nvSpPr>
        <p:spPr>
          <a:xfrm>
            <a:off x="1069534" y="1600200"/>
            <a:ext cx="1943100" cy="1943100"/>
          </a:xfrm>
          <a:prstGeom prst="ellipse">
            <a:avLst/>
          </a:prstGeom>
          <a:solidFill>
            <a:srgbClr val="092C74"/>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0A091B"/>
              </a:solidFill>
              <a:effectLst/>
              <a:uLnTx/>
              <a:uFillTx/>
              <a:latin typeface="Roboto"/>
              <a:ea typeface="+mn-ea"/>
              <a:cs typeface="+mn-cs"/>
            </a:endParaRPr>
          </a:p>
        </p:txBody>
      </p:sp>
      <p:sp>
        <p:nvSpPr>
          <p:cNvPr id="4" name="Rectangle 3">
            <a:extLst>
              <a:ext uri="{FF2B5EF4-FFF2-40B4-BE49-F238E27FC236}">
                <a16:creationId xmlns:a16="http://schemas.microsoft.com/office/drawing/2014/main" id="{F9B22E3D-8576-D248-8FD1-C324D7DFE63C}"/>
              </a:ext>
            </a:extLst>
          </p:cNvPr>
          <p:cNvSpPr/>
          <p:nvPr userDrawn="1"/>
        </p:nvSpPr>
        <p:spPr>
          <a:xfrm>
            <a:off x="3342290" y="1600200"/>
            <a:ext cx="5801710" cy="1943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2" name="Title 1">
            <a:extLst>
              <a:ext uri="{FF2B5EF4-FFF2-40B4-BE49-F238E27FC236}">
                <a16:creationId xmlns:a16="http://schemas.microsoft.com/office/drawing/2014/main" id="{806028B7-D1DD-4A43-98BB-B15FB80155D2}"/>
              </a:ext>
            </a:extLst>
          </p:cNvPr>
          <p:cNvSpPr>
            <a:spLocks noGrp="1"/>
          </p:cNvSpPr>
          <p:nvPr>
            <p:ph type="title"/>
          </p:nvPr>
        </p:nvSpPr>
        <p:spPr>
          <a:xfrm>
            <a:off x="3523887" y="1821512"/>
            <a:ext cx="5472968" cy="1500475"/>
          </a:xfrm>
          <a:prstGeom prst="rect">
            <a:avLst/>
          </a:prstGeom>
          <a:solidFill>
            <a:schemeClr val="bg1"/>
          </a:solidFill>
        </p:spPr>
        <p:txBody>
          <a:bodyPr/>
          <a:lstStyle>
            <a:lvl1pPr>
              <a:defRPr sz="1600">
                <a:solidFill>
                  <a:schemeClr val="tx2"/>
                </a:solidFill>
                <a:latin typeface="+mn-lt"/>
              </a:defRPr>
            </a:lvl1pPr>
          </a:lstStyle>
          <a:p>
            <a:r>
              <a:rPr lang="en-US"/>
              <a:t>Click to edit Master title style</a:t>
            </a:r>
          </a:p>
        </p:txBody>
      </p:sp>
      <p:sp>
        <p:nvSpPr>
          <p:cNvPr id="6" name="Page Number">
            <a:extLst>
              <a:ext uri="{FF2B5EF4-FFF2-40B4-BE49-F238E27FC236}">
                <a16:creationId xmlns:a16="http://schemas.microsoft.com/office/drawing/2014/main" id="{DD38D696-ECB8-473D-97C3-2C4977B479B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28315342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imple Callout">
    <p:spTree>
      <p:nvGrpSpPr>
        <p:cNvPr id="1" name=""/>
        <p:cNvGrpSpPr/>
        <p:nvPr/>
      </p:nvGrpSpPr>
      <p:grpSpPr>
        <a:xfrm>
          <a:off x="0" y="0"/>
          <a:ext cx="0" cy="0"/>
          <a:chOff x="0" y="0"/>
          <a:chExt cx="0" cy="0"/>
        </a:xfrm>
      </p:grpSpPr>
      <p:sp>
        <p:nvSpPr>
          <p:cNvPr id="5" name="Text">
            <a:extLst>
              <a:ext uri="{FF2B5EF4-FFF2-40B4-BE49-F238E27FC236}">
                <a16:creationId xmlns:a16="http://schemas.microsoft.com/office/drawing/2014/main" id="{20A1A377-F0DC-451D-AD18-E54E930A614B}"/>
              </a:ext>
            </a:extLst>
          </p:cNvPr>
          <p:cNvSpPr>
            <a:spLocks noGrp="1"/>
          </p:cNvSpPr>
          <p:nvPr>
            <p:ph type="body" sz="quarter" idx="10" hasCustomPrompt="1"/>
          </p:nvPr>
        </p:nvSpPr>
        <p:spPr>
          <a:xfrm>
            <a:off x="1371600" y="2059686"/>
            <a:ext cx="6400800" cy="1024128"/>
          </a:xfrm>
          <a:prstGeom prst="rect">
            <a:avLst/>
          </a:prstGeom>
          <a:ln>
            <a:noFill/>
            <a:extLst>
              <a:ext uri="{C807C97D-BFC1-408E-A445-0C87EB9F89A2}">
                <ask:lineSketchStyleProps xmlns:ask="http://schemas.microsoft.com/office/drawing/2018/sketchyshapes" sd="1219033472">
                  <a:custGeom>
                    <a:avLst/>
                    <a:gdLst>
                      <a:gd name="connsiteX0" fmla="*/ 0 w 6400800"/>
                      <a:gd name="connsiteY0" fmla="*/ 0 h 1024128"/>
                      <a:gd name="connsiteX1" fmla="*/ 448056 w 6400800"/>
                      <a:gd name="connsiteY1" fmla="*/ 0 h 1024128"/>
                      <a:gd name="connsiteX2" fmla="*/ 1216152 w 6400800"/>
                      <a:gd name="connsiteY2" fmla="*/ 0 h 1024128"/>
                      <a:gd name="connsiteX3" fmla="*/ 1920240 w 6400800"/>
                      <a:gd name="connsiteY3" fmla="*/ 0 h 1024128"/>
                      <a:gd name="connsiteX4" fmla="*/ 2368296 w 6400800"/>
                      <a:gd name="connsiteY4" fmla="*/ 0 h 1024128"/>
                      <a:gd name="connsiteX5" fmla="*/ 2944368 w 6400800"/>
                      <a:gd name="connsiteY5" fmla="*/ 0 h 1024128"/>
                      <a:gd name="connsiteX6" fmla="*/ 3712464 w 6400800"/>
                      <a:gd name="connsiteY6" fmla="*/ 0 h 1024128"/>
                      <a:gd name="connsiteX7" fmla="*/ 4352544 w 6400800"/>
                      <a:gd name="connsiteY7" fmla="*/ 0 h 1024128"/>
                      <a:gd name="connsiteX8" fmla="*/ 5056632 w 6400800"/>
                      <a:gd name="connsiteY8" fmla="*/ 0 h 1024128"/>
                      <a:gd name="connsiteX9" fmla="*/ 5632704 w 6400800"/>
                      <a:gd name="connsiteY9" fmla="*/ 0 h 1024128"/>
                      <a:gd name="connsiteX10" fmla="*/ 6400800 w 6400800"/>
                      <a:gd name="connsiteY10" fmla="*/ 0 h 1024128"/>
                      <a:gd name="connsiteX11" fmla="*/ 6400800 w 6400800"/>
                      <a:gd name="connsiteY11" fmla="*/ 532547 h 1024128"/>
                      <a:gd name="connsiteX12" fmla="*/ 6400800 w 6400800"/>
                      <a:gd name="connsiteY12" fmla="*/ 1024128 h 1024128"/>
                      <a:gd name="connsiteX13" fmla="*/ 5952744 w 6400800"/>
                      <a:gd name="connsiteY13" fmla="*/ 1024128 h 1024128"/>
                      <a:gd name="connsiteX14" fmla="*/ 5504688 w 6400800"/>
                      <a:gd name="connsiteY14" fmla="*/ 1024128 h 1024128"/>
                      <a:gd name="connsiteX15" fmla="*/ 4800600 w 6400800"/>
                      <a:gd name="connsiteY15" fmla="*/ 1024128 h 1024128"/>
                      <a:gd name="connsiteX16" fmla="*/ 4352544 w 6400800"/>
                      <a:gd name="connsiteY16" fmla="*/ 1024128 h 1024128"/>
                      <a:gd name="connsiteX17" fmla="*/ 3712464 w 6400800"/>
                      <a:gd name="connsiteY17" fmla="*/ 1024128 h 1024128"/>
                      <a:gd name="connsiteX18" fmla="*/ 3200400 w 6400800"/>
                      <a:gd name="connsiteY18" fmla="*/ 1024128 h 1024128"/>
                      <a:gd name="connsiteX19" fmla="*/ 2560320 w 6400800"/>
                      <a:gd name="connsiteY19" fmla="*/ 1024128 h 1024128"/>
                      <a:gd name="connsiteX20" fmla="*/ 1920240 w 6400800"/>
                      <a:gd name="connsiteY20" fmla="*/ 1024128 h 1024128"/>
                      <a:gd name="connsiteX21" fmla="*/ 1280160 w 6400800"/>
                      <a:gd name="connsiteY21" fmla="*/ 1024128 h 1024128"/>
                      <a:gd name="connsiteX22" fmla="*/ 640080 w 6400800"/>
                      <a:gd name="connsiteY22" fmla="*/ 1024128 h 1024128"/>
                      <a:gd name="connsiteX23" fmla="*/ 0 w 6400800"/>
                      <a:gd name="connsiteY23" fmla="*/ 1024128 h 1024128"/>
                      <a:gd name="connsiteX24" fmla="*/ 0 w 6400800"/>
                      <a:gd name="connsiteY24" fmla="*/ 501823 h 1024128"/>
                      <a:gd name="connsiteX25" fmla="*/ 0 w 6400800"/>
                      <a:gd name="connsiteY25" fmla="*/ 0 h 10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00800" h="1024128" fill="none" extrusionOk="0">
                        <a:moveTo>
                          <a:pt x="0" y="0"/>
                        </a:moveTo>
                        <a:cubicBezTo>
                          <a:pt x="114003" y="2240"/>
                          <a:pt x="334853" y="8483"/>
                          <a:pt x="448056" y="0"/>
                        </a:cubicBezTo>
                        <a:cubicBezTo>
                          <a:pt x="561259" y="-8483"/>
                          <a:pt x="898673" y="32867"/>
                          <a:pt x="1216152" y="0"/>
                        </a:cubicBezTo>
                        <a:cubicBezTo>
                          <a:pt x="1533631" y="-32867"/>
                          <a:pt x="1777884" y="21873"/>
                          <a:pt x="1920240" y="0"/>
                        </a:cubicBezTo>
                        <a:cubicBezTo>
                          <a:pt x="2062596" y="-21873"/>
                          <a:pt x="2221069" y="21062"/>
                          <a:pt x="2368296" y="0"/>
                        </a:cubicBezTo>
                        <a:cubicBezTo>
                          <a:pt x="2515523" y="-21062"/>
                          <a:pt x="2687131" y="-25525"/>
                          <a:pt x="2944368" y="0"/>
                        </a:cubicBezTo>
                        <a:cubicBezTo>
                          <a:pt x="3201605" y="25525"/>
                          <a:pt x="3525093" y="-23965"/>
                          <a:pt x="3712464" y="0"/>
                        </a:cubicBezTo>
                        <a:cubicBezTo>
                          <a:pt x="3899835" y="23965"/>
                          <a:pt x="4160557" y="-24896"/>
                          <a:pt x="4352544" y="0"/>
                        </a:cubicBezTo>
                        <a:cubicBezTo>
                          <a:pt x="4544531" y="24896"/>
                          <a:pt x="4867664" y="-32301"/>
                          <a:pt x="5056632" y="0"/>
                        </a:cubicBezTo>
                        <a:cubicBezTo>
                          <a:pt x="5245600" y="32301"/>
                          <a:pt x="5477915" y="3001"/>
                          <a:pt x="5632704" y="0"/>
                        </a:cubicBezTo>
                        <a:cubicBezTo>
                          <a:pt x="5787493" y="-3001"/>
                          <a:pt x="6237857" y="22197"/>
                          <a:pt x="6400800" y="0"/>
                        </a:cubicBezTo>
                        <a:cubicBezTo>
                          <a:pt x="6396578" y="133146"/>
                          <a:pt x="6403251" y="296148"/>
                          <a:pt x="6400800" y="532547"/>
                        </a:cubicBezTo>
                        <a:cubicBezTo>
                          <a:pt x="6398349" y="768946"/>
                          <a:pt x="6381196" y="898683"/>
                          <a:pt x="6400800" y="1024128"/>
                        </a:cubicBezTo>
                        <a:cubicBezTo>
                          <a:pt x="6268239" y="1024008"/>
                          <a:pt x="6143268" y="1010020"/>
                          <a:pt x="5952744" y="1024128"/>
                        </a:cubicBezTo>
                        <a:cubicBezTo>
                          <a:pt x="5762220" y="1038236"/>
                          <a:pt x="5643066" y="1008549"/>
                          <a:pt x="5504688" y="1024128"/>
                        </a:cubicBezTo>
                        <a:cubicBezTo>
                          <a:pt x="5366310" y="1039707"/>
                          <a:pt x="5106931" y="1022226"/>
                          <a:pt x="4800600" y="1024128"/>
                        </a:cubicBezTo>
                        <a:cubicBezTo>
                          <a:pt x="4494269" y="1026030"/>
                          <a:pt x="4548652" y="1032944"/>
                          <a:pt x="4352544" y="1024128"/>
                        </a:cubicBezTo>
                        <a:cubicBezTo>
                          <a:pt x="4156436" y="1015312"/>
                          <a:pt x="3931114" y="1004365"/>
                          <a:pt x="3712464" y="1024128"/>
                        </a:cubicBezTo>
                        <a:cubicBezTo>
                          <a:pt x="3493814" y="1043891"/>
                          <a:pt x="3437052" y="1026545"/>
                          <a:pt x="3200400" y="1024128"/>
                        </a:cubicBezTo>
                        <a:cubicBezTo>
                          <a:pt x="2963748" y="1021711"/>
                          <a:pt x="2864624" y="1004544"/>
                          <a:pt x="2560320" y="1024128"/>
                        </a:cubicBezTo>
                        <a:cubicBezTo>
                          <a:pt x="2256016" y="1043712"/>
                          <a:pt x="2229375" y="1000575"/>
                          <a:pt x="1920240" y="1024128"/>
                        </a:cubicBezTo>
                        <a:cubicBezTo>
                          <a:pt x="1611105" y="1047681"/>
                          <a:pt x="1448612" y="1019113"/>
                          <a:pt x="1280160" y="1024128"/>
                        </a:cubicBezTo>
                        <a:cubicBezTo>
                          <a:pt x="1111708" y="1029143"/>
                          <a:pt x="922508" y="1019914"/>
                          <a:pt x="640080" y="1024128"/>
                        </a:cubicBezTo>
                        <a:cubicBezTo>
                          <a:pt x="357652" y="1028342"/>
                          <a:pt x="253574" y="1044160"/>
                          <a:pt x="0" y="1024128"/>
                        </a:cubicBezTo>
                        <a:cubicBezTo>
                          <a:pt x="-2269" y="848950"/>
                          <a:pt x="14764" y="685118"/>
                          <a:pt x="0" y="501823"/>
                        </a:cubicBezTo>
                        <a:cubicBezTo>
                          <a:pt x="-14764" y="318529"/>
                          <a:pt x="23002" y="223198"/>
                          <a:pt x="0" y="0"/>
                        </a:cubicBezTo>
                        <a:close/>
                      </a:path>
                      <a:path w="6400800" h="1024128" stroke="0" extrusionOk="0">
                        <a:moveTo>
                          <a:pt x="0" y="0"/>
                        </a:moveTo>
                        <a:cubicBezTo>
                          <a:pt x="257510" y="5952"/>
                          <a:pt x="323222" y="-23013"/>
                          <a:pt x="576072" y="0"/>
                        </a:cubicBezTo>
                        <a:cubicBezTo>
                          <a:pt x="828922" y="23013"/>
                          <a:pt x="906989" y="-3764"/>
                          <a:pt x="1024128" y="0"/>
                        </a:cubicBezTo>
                        <a:cubicBezTo>
                          <a:pt x="1141267" y="3764"/>
                          <a:pt x="1608844" y="14506"/>
                          <a:pt x="1792224" y="0"/>
                        </a:cubicBezTo>
                        <a:cubicBezTo>
                          <a:pt x="1975604" y="-14506"/>
                          <a:pt x="2125923" y="3677"/>
                          <a:pt x="2368296" y="0"/>
                        </a:cubicBezTo>
                        <a:cubicBezTo>
                          <a:pt x="2610669" y="-3677"/>
                          <a:pt x="2825109" y="26561"/>
                          <a:pt x="2944368" y="0"/>
                        </a:cubicBezTo>
                        <a:cubicBezTo>
                          <a:pt x="3063627" y="-26561"/>
                          <a:pt x="3353138" y="-4308"/>
                          <a:pt x="3712464" y="0"/>
                        </a:cubicBezTo>
                        <a:cubicBezTo>
                          <a:pt x="4071790" y="4308"/>
                          <a:pt x="4009888" y="23758"/>
                          <a:pt x="4224528" y="0"/>
                        </a:cubicBezTo>
                        <a:cubicBezTo>
                          <a:pt x="4439168" y="-23758"/>
                          <a:pt x="4697605" y="-12830"/>
                          <a:pt x="4992624" y="0"/>
                        </a:cubicBezTo>
                        <a:cubicBezTo>
                          <a:pt x="5287643" y="12830"/>
                          <a:pt x="5398489" y="34515"/>
                          <a:pt x="5760720" y="0"/>
                        </a:cubicBezTo>
                        <a:cubicBezTo>
                          <a:pt x="6122951" y="-34515"/>
                          <a:pt x="6246735" y="28921"/>
                          <a:pt x="6400800" y="0"/>
                        </a:cubicBezTo>
                        <a:cubicBezTo>
                          <a:pt x="6379169" y="250330"/>
                          <a:pt x="6388764" y="374694"/>
                          <a:pt x="6400800" y="532547"/>
                        </a:cubicBezTo>
                        <a:cubicBezTo>
                          <a:pt x="6412836" y="690400"/>
                          <a:pt x="6398280" y="916356"/>
                          <a:pt x="6400800" y="1024128"/>
                        </a:cubicBezTo>
                        <a:cubicBezTo>
                          <a:pt x="6284915" y="1021275"/>
                          <a:pt x="6077492" y="1042253"/>
                          <a:pt x="5952744" y="1024128"/>
                        </a:cubicBezTo>
                        <a:cubicBezTo>
                          <a:pt x="5827996" y="1006003"/>
                          <a:pt x="5563410" y="1037273"/>
                          <a:pt x="5184648" y="1024128"/>
                        </a:cubicBezTo>
                        <a:cubicBezTo>
                          <a:pt x="4805886" y="1010983"/>
                          <a:pt x="4901458" y="1045731"/>
                          <a:pt x="4672584" y="1024128"/>
                        </a:cubicBezTo>
                        <a:cubicBezTo>
                          <a:pt x="4443710" y="1002525"/>
                          <a:pt x="4282734" y="1016145"/>
                          <a:pt x="4032504" y="1024128"/>
                        </a:cubicBezTo>
                        <a:cubicBezTo>
                          <a:pt x="3782274" y="1032111"/>
                          <a:pt x="3608184" y="1005870"/>
                          <a:pt x="3264408" y="1024128"/>
                        </a:cubicBezTo>
                        <a:cubicBezTo>
                          <a:pt x="2920632" y="1042386"/>
                          <a:pt x="2836861" y="997002"/>
                          <a:pt x="2624328" y="1024128"/>
                        </a:cubicBezTo>
                        <a:cubicBezTo>
                          <a:pt x="2411795" y="1051254"/>
                          <a:pt x="2380197" y="1041522"/>
                          <a:pt x="2176272" y="1024128"/>
                        </a:cubicBezTo>
                        <a:cubicBezTo>
                          <a:pt x="1972347" y="1006734"/>
                          <a:pt x="1811281" y="1033774"/>
                          <a:pt x="1664208" y="1024128"/>
                        </a:cubicBezTo>
                        <a:cubicBezTo>
                          <a:pt x="1517135" y="1014482"/>
                          <a:pt x="1095838" y="1045874"/>
                          <a:pt x="896112" y="1024128"/>
                        </a:cubicBezTo>
                        <a:cubicBezTo>
                          <a:pt x="696386" y="1002382"/>
                          <a:pt x="368294" y="1032078"/>
                          <a:pt x="0" y="1024128"/>
                        </a:cubicBezTo>
                        <a:cubicBezTo>
                          <a:pt x="11432" y="882552"/>
                          <a:pt x="17460" y="773110"/>
                          <a:pt x="0" y="532547"/>
                        </a:cubicBezTo>
                        <a:cubicBezTo>
                          <a:pt x="-17460" y="291984"/>
                          <a:pt x="-24626" y="195263"/>
                          <a:pt x="0" y="0"/>
                        </a:cubicBezTo>
                        <a:close/>
                      </a:path>
                    </a:pathLst>
                  </a:custGeom>
                  <ask:type>
                    <ask:lineSketchNone/>
                  </ask:type>
                </ask:lineSketchStyleProps>
              </a:ext>
            </a:extLst>
          </a:ln>
        </p:spPr>
        <p:txBody>
          <a:bodyPr anchor="ctr">
            <a:normAutofit/>
          </a:bodyPr>
          <a:lstStyle>
            <a:lvl1pPr marL="0" indent="0" algn="ctr">
              <a:buNone/>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grpSp>
        <p:nvGrpSpPr>
          <p:cNvPr id="7" name="Group 6">
            <a:extLst>
              <a:ext uri="{FF2B5EF4-FFF2-40B4-BE49-F238E27FC236}">
                <a16:creationId xmlns:a16="http://schemas.microsoft.com/office/drawing/2014/main" id="{8EC484E3-124A-47D6-8B12-3738DF80AF05}"/>
              </a:ext>
              <a:ext uri="{C183D7F6-B498-43B3-948B-1728B52AA6E4}">
                <adec:decorative xmlns:adec="http://schemas.microsoft.com/office/drawing/2017/decorative" val="1"/>
              </a:ext>
            </a:extLst>
          </p:cNvPr>
          <p:cNvGrpSpPr/>
          <p:nvPr userDrawn="1"/>
        </p:nvGrpSpPr>
        <p:grpSpPr>
          <a:xfrm>
            <a:off x="1114753" y="1822294"/>
            <a:ext cx="474784" cy="474784"/>
            <a:chOff x="1503190" y="2206870"/>
            <a:chExt cx="633045" cy="633045"/>
          </a:xfrm>
        </p:grpSpPr>
        <p:cxnSp>
          <p:nvCxnSpPr>
            <p:cNvPr id="8" name="Straight Connector 7">
              <a:extLst>
                <a:ext uri="{FF2B5EF4-FFF2-40B4-BE49-F238E27FC236}">
                  <a16:creationId xmlns:a16="http://schemas.microsoft.com/office/drawing/2014/main" id="{97047BEA-0185-4428-83CD-C2CCF102CDC1}"/>
                </a:ext>
              </a:extLst>
            </p:cNvPr>
            <p:cNvCxnSpPr>
              <a:cxnSpLocks/>
            </p:cNvCxnSpPr>
            <p:nvPr/>
          </p:nvCxnSpPr>
          <p:spPr>
            <a:xfrm flipV="1">
              <a:off x="1553419"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BB4A0406-8E88-4181-A084-F1E09631C2E4}"/>
                </a:ext>
              </a:extLst>
            </p:cNvPr>
            <p:cNvCxnSpPr>
              <a:cxnSpLocks/>
            </p:cNvCxnSpPr>
            <p:nvPr/>
          </p:nvCxnSpPr>
          <p:spPr>
            <a:xfrm rot="5400000" flipV="1">
              <a:off x="1819713"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grpSp>
        <p:nvGrpSpPr>
          <p:cNvPr id="13" name="Group 12">
            <a:extLst>
              <a:ext uri="{FF2B5EF4-FFF2-40B4-BE49-F238E27FC236}">
                <a16:creationId xmlns:a16="http://schemas.microsoft.com/office/drawing/2014/main" id="{F3A41340-23BB-4726-9CB7-A4F56882D50A}"/>
              </a:ext>
              <a:ext uri="{C183D7F6-B498-43B3-948B-1728B52AA6E4}">
                <adec:decorative xmlns:adec="http://schemas.microsoft.com/office/drawing/2017/decorative" val="1"/>
              </a:ext>
            </a:extLst>
          </p:cNvPr>
          <p:cNvGrpSpPr/>
          <p:nvPr userDrawn="1"/>
        </p:nvGrpSpPr>
        <p:grpSpPr>
          <a:xfrm rot="10800000">
            <a:off x="7547978" y="2846422"/>
            <a:ext cx="474784" cy="474784"/>
            <a:chOff x="1511836" y="2206870"/>
            <a:chExt cx="633045" cy="633045"/>
          </a:xfrm>
        </p:grpSpPr>
        <p:cxnSp>
          <p:nvCxnSpPr>
            <p:cNvPr id="14" name="Straight Connector 13">
              <a:extLst>
                <a:ext uri="{FF2B5EF4-FFF2-40B4-BE49-F238E27FC236}">
                  <a16:creationId xmlns:a16="http://schemas.microsoft.com/office/drawing/2014/main" id="{AA46C6C1-5E6D-4844-89AC-AE75A12818E1}"/>
                </a:ext>
              </a:extLst>
            </p:cNvPr>
            <p:cNvCxnSpPr>
              <a:cxnSpLocks/>
            </p:cNvCxnSpPr>
            <p:nvPr/>
          </p:nvCxnSpPr>
          <p:spPr>
            <a:xfrm flipV="1">
              <a:off x="1561884"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CE3B8023-386E-4231-9B54-4F983B4E81D9}"/>
                </a:ext>
              </a:extLst>
            </p:cNvPr>
            <p:cNvCxnSpPr>
              <a:cxnSpLocks/>
            </p:cNvCxnSpPr>
            <p:nvPr/>
          </p:nvCxnSpPr>
          <p:spPr>
            <a:xfrm rot="5400000" flipV="1">
              <a:off x="1828359"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sp>
        <p:nvSpPr>
          <p:cNvPr id="12" name="Page Number">
            <a:extLst>
              <a:ext uri="{FF2B5EF4-FFF2-40B4-BE49-F238E27FC236}">
                <a16:creationId xmlns:a16="http://schemas.microsoft.com/office/drawing/2014/main" id="{EE4A65FC-086F-464B-8207-2570400E7A4A}"/>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6" name="WSE logo">
            <a:extLst>
              <a:ext uri="{FF2B5EF4-FFF2-40B4-BE49-F238E27FC236}">
                <a16:creationId xmlns:a16="http://schemas.microsoft.com/office/drawing/2014/main" id="{0B81A465-587E-44B8-B00B-02F8C2007E3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4363657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Items and Text - Simple">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A9969320-F42D-4BA1-8841-D6ABE618C398}"/>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6" name="Rectangle 25">
            <a:extLst>
              <a:ext uri="{FF2B5EF4-FFF2-40B4-BE49-F238E27FC236}">
                <a16:creationId xmlns:a16="http://schemas.microsoft.com/office/drawing/2014/main" id="{3D29B067-FC08-4D13-A58F-B927560B51D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Item 1 Title">
            <a:extLst>
              <a:ext uri="{FF2B5EF4-FFF2-40B4-BE49-F238E27FC236}">
                <a16:creationId xmlns:a16="http://schemas.microsoft.com/office/drawing/2014/main" id="{9034A217-D3D6-4202-8E9F-F36C90A940A2}"/>
              </a:ext>
            </a:extLst>
          </p:cNvPr>
          <p:cNvSpPr>
            <a:spLocks noGrp="1"/>
          </p:cNvSpPr>
          <p:nvPr>
            <p:ph type="body" sz="quarter" idx="21"/>
          </p:nvPr>
        </p:nvSpPr>
        <p:spPr>
          <a:xfrm>
            <a:off x="1676897" y="1416362"/>
            <a:ext cx="6942438"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5" name="Item 1 Text">
            <a:extLst>
              <a:ext uri="{FF2B5EF4-FFF2-40B4-BE49-F238E27FC236}">
                <a16:creationId xmlns:a16="http://schemas.microsoft.com/office/drawing/2014/main" id="{33BAD677-83D8-40A2-BACC-37416269DE02}"/>
              </a:ext>
            </a:extLst>
          </p:cNvPr>
          <p:cNvSpPr>
            <a:spLocks noGrp="1"/>
          </p:cNvSpPr>
          <p:nvPr>
            <p:ph type="body" sz="quarter" idx="22"/>
          </p:nvPr>
        </p:nvSpPr>
        <p:spPr>
          <a:xfrm>
            <a:off x="1676897" y="1742835"/>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7" name="Item 2 Text">
            <a:extLst>
              <a:ext uri="{FF2B5EF4-FFF2-40B4-BE49-F238E27FC236}">
                <a16:creationId xmlns:a16="http://schemas.microsoft.com/office/drawing/2014/main" id="{D1C23B3C-B769-45CD-A360-A8F635A4253A}"/>
              </a:ext>
            </a:extLst>
          </p:cNvPr>
          <p:cNvSpPr>
            <a:spLocks noGrp="1"/>
          </p:cNvSpPr>
          <p:nvPr>
            <p:ph type="body" sz="quarter" idx="24"/>
          </p:nvPr>
        </p:nvSpPr>
        <p:spPr>
          <a:xfrm>
            <a:off x="1676897" y="2788039"/>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6" name="Item 2 Title">
            <a:extLst>
              <a:ext uri="{FF2B5EF4-FFF2-40B4-BE49-F238E27FC236}">
                <a16:creationId xmlns:a16="http://schemas.microsoft.com/office/drawing/2014/main" id="{0ADB9006-E953-4BF3-8775-AC491016CA28}"/>
              </a:ext>
            </a:extLst>
          </p:cNvPr>
          <p:cNvSpPr>
            <a:spLocks noGrp="1"/>
          </p:cNvSpPr>
          <p:nvPr>
            <p:ph type="body" sz="quarter" idx="23"/>
          </p:nvPr>
        </p:nvSpPr>
        <p:spPr>
          <a:xfrm>
            <a:off x="1676897" y="2465012"/>
            <a:ext cx="6942438"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8" name="Item 3 Title">
            <a:extLst>
              <a:ext uri="{FF2B5EF4-FFF2-40B4-BE49-F238E27FC236}">
                <a16:creationId xmlns:a16="http://schemas.microsoft.com/office/drawing/2014/main" id="{9F90BECE-4540-471E-8091-719EC4FA05F7}"/>
              </a:ext>
            </a:extLst>
          </p:cNvPr>
          <p:cNvSpPr>
            <a:spLocks noGrp="1"/>
          </p:cNvSpPr>
          <p:nvPr>
            <p:ph type="body" sz="quarter" idx="25"/>
          </p:nvPr>
        </p:nvSpPr>
        <p:spPr>
          <a:xfrm>
            <a:off x="1676897" y="3513663"/>
            <a:ext cx="6942438"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9" name="Item 3 Text">
            <a:extLst>
              <a:ext uri="{FF2B5EF4-FFF2-40B4-BE49-F238E27FC236}">
                <a16:creationId xmlns:a16="http://schemas.microsoft.com/office/drawing/2014/main" id="{ED72E041-964B-4181-B257-1EE6C8213AA5}"/>
              </a:ext>
            </a:extLst>
          </p:cNvPr>
          <p:cNvSpPr>
            <a:spLocks noGrp="1"/>
          </p:cNvSpPr>
          <p:nvPr>
            <p:ph type="body" sz="quarter" idx="26"/>
          </p:nvPr>
        </p:nvSpPr>
        <p:spPr>
          <a:xfrm>
            <a:off x="1676897" y="3836691"/>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4" name="Page Number">
            <a:extLst>
              <a:ext uri="{FF2B5EF4-FFF2-40B4-BE49-F238E27FC236}">
                <a16:creationId xmlns:a16="http://schemas.microsoft.com/office/drawing/2014/main" id="{FDDCEC8F-2C58-466A-B78D-B21B7AC0B1B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5" name="WSE logo">
            <a:extLst>
              <a:ext uri="{FF2B5EF4-FFF2-40B4-BE49-F238E27FC236}">
                <a16:creationId xmlns:a16="http://schemas.microsoft.com/office/drawing/2014/main" id="{53D41192-9C77-467F-9EF0-3D499A0935CD}"/>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79000203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 Items and Text">
    <p:spTree>
      <p:nvGrpSpPr>
        <p:cNvPr id="1" name=""/>
        <p:cNvGrpSpPr/>
        <p:nvPr/>
      </p:nvGrpSpPr>
      <p:grpSpPr>
        <a:xfrm>
          <a:off x="0" y="0"/>
          <a:ext cx="0" cy="0"/>
          <a:chOff x="0" y="0"/>
          <a:chExt cx="0" cy="0"/>
        </a:xfrm>
      </p:grpSpPr>
      <p:sp>
        <p:nvSpPr>
          <p:cNvPr id="18" name="Title">
            <a:extLst>
              <a:ext uri="{FF2B5EF4-FFF2-40B4-BE49-F238E27FC236}">
                <a16:creationId xmlns:a16="http://schemas.microsoft.com/office/drawing/2014/main" id="{FD5D22EA-DA0F-4003-95BD-68EF68F107D8}"/>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6" name="Rectangle 25">
            <a:extLst>
              <a:ext uri="{FF2B5EF4-FFF2-40B4-BE49-F238E27FC236}">
                <a16:creationId xmlns:a16="http://schemas.microsoft.com/office/drawing/2014/main" id="{3D29B067-FC08-4D13-A58F-B927560B51D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Item 1 Title">
            <a:extLst>
              <a:ext uri="{FF2B5EF4-FFF2-40B4-BE49-F238E27FC236}">
                <a16:creationId xmlns:a16="http://schemas.microsoft.com/office/drawing/2014/main" id="{9034A217-D3D6-4202-8E9F-F36C90A940A2}"/>
              </a:ext>
            </a:extLst>
          </p:cNvPr>
          <p:cNvSpPr>
            <a:spLocks noGrp="1"/>
          </p:cNvSpPr>
          <p:nvPr>
            <p:ph type="body" sz="quarter" idx="21"/>
          </p:nvPr>
        </p:nvSpPr>
        <p:spPr>
          <a:xfrm>
            <a:off x="1676897" y="1416362"/>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5" name="Item 1 Text">
            <a:extLst>
              <a:ext uri="{FF2B5EF4-FFF2-40B4-BE49-F238E27FC236}">
                <a16:creationId xmlns:a16="http://schemas.microsoft.com/office/drawing/2014/main" id="{33BAD677-83D8-40A2-BACC-37416269DE02}"/>
              </a:ext>
            </a:extLst>
          </p:cNvPr>
          <p:cNvSpPr>
            <a:spLocks noGrp="1"/>
          </p:cNvSpPr>
          <p:nvPr>
            <p:ph type="body" sz="quarter" idx="22"/>
          </p:nvPr>
        </p:nvSpPr>
        <p:spPr>
          <a:xfrm>
            <a:off x="1676897" y="1742835"/>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6" name="Item 2 Title">
            <a:extLst>
              <a:ext uri="{FF2B5EF4-FFF2-40B4-BE49-F238E27FC236}">
                <a16:creationId xmlns:a16="http://schemas.microsoft.com/office/drawing/2014/main" id="{0ADB9006-E953-4BF3-8775-AC491016CA28}"/>
              </a:ext>
            </a:extLst>
          </p:cNvPr>
          <p:cNvSpPr>
            <a:spLocks noGrp="1"/>
          </p:cNvSpPr>
          <p:nvPr>
            <p:ph type="body" sz="quarter" idx="23"/>
          </p:nvPr>
        </p:nvSpPr>
        <p:spPr>
          <a:xfrm>
            <a:off x="1676897" y="2465012"/>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7" name="Item 2 Text">
            <a:extLst>
              <a:ext uri="{FF2B5EF4-FFF2-40B4-BE49-F238E27FC236}">
                <a16:creationId xmlns:a16="http://schemas.microsoft.com/office/drawing/2014/main" id="{D1C23B3C-B769-45CD-A360-A8F635A4253A}"/>
              </a:ext>
            </a:extLst>
          </p:cNvPr>
          <p:cNvSpPr>
            <a:spLocks noGrp="1"/>
          </p:cNvSpPr>
          <p:nvPr>
            <p:ph type="body" sz="quarter" idx="24"/>
          </p:nvPr>
        </p:nvSpPr>
        <p:spPr>
          <a:xfrm>
            <a:off x="1676897" y="2801009"/>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8" name="ITem 3 Title">
            <a:extLst>
              <a:ext uri="{FF2B5EF4-FFF2-40B4-BE49-F238E27FC236}">
                <a16:creationId xmlns:a16="http://schemas.microsoft.com/office/drawing/2014/main" id="{9F90BECE-4540-471E-8091-719EC4FA05F7}"/>
              </a:ext>
            </a:extLst>
          </p:cNvPr>
          <p:cNvSpPr>
            <a:spLocks noGrp="1"/>
          </p:cNvSpPr>
          <p:nvPr>
            <p:ph type="body" sz="quarter" idx="25"/>
          </p:nvPr>
        </p:nvSpPr>
        <p:spPr>
          <a:xfrm>
            <a:off x="1676897" y="3513663"/>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9" name="Item 3 Text">
            <a:extLst>
              <a:ext uri="{FF2B5EF4-FFF2-40B4-BE49-F238E27FC236}">
                <a16:creationId xmlns:a16="http://schemas.microsoft.com/office/drawing/2014/main" id="{ED72E041-964B-4181-B257-1EE6C8213AA5}"/>
              </a:ext>
            </a:extLst>
          </p:cNvPr>
          <p:cNvSpPr>
            <a:spLocks noGrp="1"/>
          </p:cNvSpPr>
          <p:nvPr>
            <p:ph type="body" sz="quarter" idx="26"/>
          </p:nvPr>
        </p:nvSpPr>
        <p:spPr>
          <a:xfrm>
            <a:off x="1676897" y="3849661"/>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0" name="Item 4 Title">
            <a:extLst>
              <a:ext uri="{FF2B5EF4-FFF2-40B4-BE49-F238E27FC236}">
                <a16:creationId xmlns:a16="http://schemas.microsoft.com/office/drawing/2014/main" id="{6C648141-3B1A-4A5B-A08A-B937DA82B379}"/>
              </a:ext>
            </a:extLst>
          </p:cNvPr>
          <p:cNvSpPr>
            <a:spLocks noGrp="1"/>
          </p:cNvSpPr>
          <p:nvPr>
            <p:ph type="body" sz="quarter" idx="27"/>
          </p:nvPr>
        </p:nvSpPr>
        <p:spPr>
          <a:xfrm>
            <a:off x="5724232" y="1416361"/>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1" name="Item 4 Text">
            <a:extLst>
              <a:ext uri="{FF2B5EF4-FFF2-40B4-BE49-F238E27FC236}">
                <a16:creationId xmlns:a16="http://schemas.microsoft.com/office/drawing/2014/main" id="{A46F24BA-C9D1-4501-95F5-C0354BAA510C}"/>
              </a:ext>
            </a:extLst>
          </p:cNvPr>
          <p:cNvSpPr>
            <a:spLocks noGrp="1"/>
          </p:cNvSpPr>
          <p:nvPr>
            <p:ph type="body" sz="quarter" idx="28"/>
          </p:nvPr>
        </p:nvSpPr>
        <p:spPr>
          <a:xfrm>
            <a:off x="5724232" y="1742834"/>
            <a:ext cx="2895103" cy="548544"/>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2" name="Item 5 Title">
            <a:extLst>
              <a:ext uri="{FF2B5EF4-FFF2-40B4-BE49-F238E27FC236}">
                <a16:creationId xmlns:a16="http://schemas.microsoft.com/office/drawing/2014/main" id="{199E24F4-ADFC-407D-A87C-57876863862E}"/>
              </a:ext>
            </a:extLst>
          </p:cNvPr>
          <p:cNvSpPr>
            <a:spLocks noGrp="1"/>
          </p:cNvSpPr>
          <p:nvPr>
            <p:ph type="body" sz="quarter" idx="29"/>
          </p:nvPr>
        </p:nvSpPr>
        <p:spPr>
          <a:xfrm>
            <a:off x="5724232" y="2465011"/>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3" name="Item 5 Text">
            <a:extLst>
              <a:ext uri="{FF2B5EF4-FFF2-40B4-BE49-F238E27FC236}">
                <a16:creationId xmlns:a16="http://schemas.microsoft.com/office/drawing/2014/main" id="{06BC9547-5CA5-4871-A52E-478C55785DAA}"/>
              </a:ext>
            </a:extLst>
          </p:cNvPr>
          <p:cNvSpPr>
            <a:spLocks noGrp="1"/>
          </p:cNvSpPr>
          <p:nvPr>
            <p:ph type="body" sz="quarter" idx="30"/>
          </p:nvPr>
        </p:nvSpPr>
        <p:spPr>
          <a:xfrm>
            <a:off x="5724232" y="2801009"/>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4" name="Item 6 Title">
            <a:extLst>
              <a:ext uri="{FF2B5EF4-FFF2-40B4-BE49-F238E27FC236}">
                <a16:creationId xmlns:a16="http://schemas.microsoft.com/office/drawing/2014/main" id="{64F76CE0-35A5-4304-920D-2B9471C0FBDC}"/>
              </a:ext>
            </a:extLst>
          </p:cNvPr>
          <p:cNvSpPr>
            <a:spLocks noGrp="1"/>
          </p:cNvSpPr>
          <p:nvPr>
            <p:ph type="body" sz="quarter" idx="31"/>
          </p:nvPr>
        </p:nvSpPr>
        <p:spPr>
          <a:xfrm>
            <a:off x="5724232" y="3518014"/>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5" name="Item 6 Text">
            <a:extLst>
              <a:ext uri="{FF2B5EF4-FFF2-40B4-BE49-F238E27FC236}">
                <a16:creationId xmlns:a16="http://schemas.microsoft.com/office/drawing/2014/main" id="{DD69F438-DA31-4E08-BF66-576904C0656C}"/>
              </a:ext>
            </a:extLst>
          </p:cNvPr>
          <p:cNvSpPr>
            <a:spLocks noGrp="1"/>
          </p:cNvSpPr>
          <p:nvPr>
            <p:ph type="body" sz="quarter" idx="32"/>
          </p:nvPr>
        </p:nvSpPr>
        <p:spPr>
          <a:xfrm>
            <a:off x="5724232" y="3844485"/>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20" name="Page Number">
            <a:extLst>
              <a:ext uri="{FF2B5EF4-FFF2-40B4-BE49-F238E27FC236}">
                <a16:creationId xmlns:a16="http://schemas.microsoft.com/office/drawing/2014/main" id="{9F557C48-BE62-4248-9796-19772B87DE87}"/>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1" name="WSE logo">
            <a:extLst>
              <a:ext uri="{FF2B5EF4-FFF2-40B4-BE49-F238E27FC236}">
                <a16:creationId xmlns:a16="http://schemas.microsoft.com/office/drawing/2014/main" id="{6CB826C5-83CA-46C3-BD25-55E75A1EF0C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7140321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4 Items and Text - Simple">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95812EB8-9C15-3D45-A153-203E42E9854C}"/>
              </a:ext>
            </a:extLst>
          </p:cNvPr>
          <p:cNvSpPr>
            <a:spLocks noGrp="1"/>
          </p:cNvSpPr>
          <p:nvPr>
            <p:ph type="title" hasCustomPrompt="1"/>
          </p:nvPr>
        </p:nvSpPr>
        <p:spPr>
          <a:xfrm>
            <a:off x="530351" y="107119"/>
            <a:ext cx="8088983" cy="857542"/>
          </a:xfrm>
          <a:prstGeom prst="rect">
            <a:avLst/>
          </a:prstGeom>
        </p:spPr>
        <p:txBody>
          <a:bodyPr anchor="b"/>
          <a:lstStyle>
            <a:lvl1pPr>
              <a:defRPr sz="3000" b="1">
                <a:solidFill>
                  <a:schemeClr val="tx2"/>
                </a:solidFill>
              </a:defRPr>
            </a:lvl1pPr>
          </a:lstStyle>
          <a:p>
            <a:r>
              <a:rPr lang="en-US"/>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0352" y="1389888"/>
            <a:ext cx="8096622" cy="1523999"/>
          </a:xfrm>
          <a:prstGeom prst="rect">
            <a:avLst/>
          </a:prstGeom>
          <a:ln w="6350">
            <a:noFill/>
          </a:ln>
        </p:spPr>
        <p:txBody>
          <a:bodyPr>
            <a:noAutofit/>
          </a:bodyPr>
          <a:lstStyle>
            <a:lvl1pPr marL="231775" indent="-231775"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30188">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530351" y="3058846"/>
            <a:ext cx="8088983" cy="1523999"/>
          </a:xfrm>
          <a:prstGeom prst="rect">
            <a:avLst/>
          </a:prstGeom>
          <a:ln w="6350">
            <a:noFill/>
          </a:ln>
        </p:spPr>
        <p:txBody>
          <a:bodyPr>
            <a:noAutofit/>
          </a:bodyPr>
          <a:lstStyle>
            <a:lvl1pPr marL="231775" indent="-231775"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marR="0" indent="-230188" algn="l" defTabSz="685800" rtl="0" eaLnBrk="1" fontAlgn="auto" latinLnBrk="0" hangingPunct="1">
              <a:lnSpc>
                <a:spcPct val="90000"/>
              </a:lnSpc>
              <a:spcBef>
                <a:spcPts val="375"/>
              </a:spcBef>
              <a:spcAft>
                <a:spcPts val="0"/>
              </a:spcAft>
              <a:buClr>
                <a:srgbClr val="092C74"/>
              </a:buClr>
              <a:buSzTx/>
              <a:buFont typeface="Courier New" panose="02070309020205020404" pitchFamily="49" charset="0"/>
              <a:buChar char="o"/>
              <a:tabLst/>
              <a:defRPr sz="1600"/>
            </a:lvl2pPr>
            <a:lvl3pPr marL="914400" indent="-228600">
              <a:buClr>
                <a:srgbClr val="092C74"/>
              </a:buClr>
              <a:buFont typeface="Arial" panose="020B0604020202020204" pitchFamily="34" charset="0"/>
              <a:buChar char="•"/>
              <a:defRPr sz="1600"/>
            </a:lvl3pPr>
          </a:lstStyle>
          <a:p>
            <a:pPr lvl="0"/>
            <a:r>
              <a:rPr lang="en-US"/>
              <a:t>Click to add bullets</a:t>
            </a:r>
          </a:p>
          <a:p>
            <a:pPr lvl="1"/>
            <a:r>
              <a:rPr lang="en-US"/>
              <a:t>Second level</a:t>
            </a:r>
          </a:p>
          <a:p>
            <a:pPr lvl="2"/>
            <a:r>
              <a:rPr lang="en-US"/>
              <a:t>Third level</a:t>
            </a:r>
          </a:p>
          <a:p>
            <a:pPr lvl="1"/>
            <a:endParaRPr lang="en-US"/>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2057474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Items and Text - Numbers">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7AA35A02-5774-42F0-A1FA-B29AFC5020FF}"/>
              </a:ext>
            </a:extLst>
          </p:cNvPr>
          <p:cNvSpPr>
            <a:spLocks noGrp="1"/>
          </p:cNvSpPr>
          <p:nvPr>
            <p:ph type="title" hasCustomPrompt="1"/>
          </p:nvPr>
        </p:nvSpPr>
        <p:spPr>
          <a:xfrm>
            <a:off x="533919" y="107117"/>
            <a:ext cx="8085415" cy="857543"/>
          </a:xfrm>
          <a:prstGeom prst="rect">
            <a:avLst/>
          </a:prstGeom>
        </p:spPr>
        <p:txBody>
          <a:bodyPr anchor="b"/>
          <a:lstStyle>
            <a:lvl1pPr>
              <a:defRPr sz="3000" b="1">
                <a:solidFill>
                  <a:schemeClr val="tx2"/>
                </a:solidFill>
              </a:defRPr>
            </a:lvl1pPr>
          </a:lstStyle>
          <a:p>
            <a:r>
              <a:rPr lang="en-US"/>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1"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3" name="Item 1 Title">
            <a:extLst>
              <a:ext uri="{FF2B5EF4-FFF2-40B4-BE49-F238E27FC236}">
                <a16:creationId xmlns:a16="http://schemas.microsoft.com/office/drawing/2014/main" id="{564750F6-2603-4368-BB0A-EA5F9650E23E}"/>
              </a:ext>
            </a:extLst>
          </p:cNvPr>
          <p:cNvSpPr>
            <a:spLocks noGrp="1"/>
          </p:cNvSpPr>
          <p:nvPr>
            <p:ph type="body" sz="quarter" idx="21" hasCustomPrompt="1"/>
          </p:nvPr>
        </p:nvSpPr>
        <p:spPr>
          <a:xfrm>
            <a:off x="1454034" y="1411274"/>
            <a:ext cx="2670292"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2244604"/>
            <a:ext cx="3587995"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5019675" y="1407603"/>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6" name="Item 2 Title">
            <a:extLst>
              <a:ext uri="{FF2B5EF4-FFF2-40B4-BE49-F238E27FC236}">
                <a16:creationId xmlns:a16="http://schemas.microsoft.com/office/drawing/2014/main" id="{775C0911-DC78-438D-982E-EE27D2BE8237}"/>
              </a:ext>
            </a:extLst>
          </p:cNvPr>
          <p:cNvSpPr>
            <a:spLocks noGrp="1"/>
          </p:cNvSpPr>
          <p:nvPr>
            <p:ph type="body" sz="quarter" idx="27" hasCustomPrompt="1"/>
          </p:nvPr>
        </p:nvSpPr>
        <p:spPr>
          <a:xfrm>
            <a:off x="5943601" y="1411274"/>
            <a:ext cx="2664068"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5019675" y="2244604"/>
            <a:ext cx="3587995"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13" name="Page Number">
            <a:extLst>
              <a:ext uri="{FF2B5EF4-FFF2-40B4-BE49-F238E27FC236}">
                <a16:creationId xmlns:a16="http://schemas.microsoft.com/office/drawing/2014/main" id="{5C874A4D-437B-47FA-9801-0B5730C4AFA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5" name="WSE logo">
            <a:extLst>
              <a:ext uri="{FF2B5EF4-FFF2-40B4-BE49-F238E27FC236}">
                <a16:creationId xmlns:a16="http://schemas.microsoft.com/office/drawing/2014/main" id="{20DC7941-9718-4A82-83B9-1DDFA28D55A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5757062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Items and Text - Numbers">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295453A6-EC5B-4B81-81A5-76D3459C4266}"/>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1"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3" name="Item 1 Title">
            <a:extLst>
              <a:ext uri="{FF2B5EF4-FFF2-40B4-BE49-F238E27FC236}">
                <a16:creationId xmlns:a16="http://schemas.microsoft.com/office/drawing/2014/main" id="{564750F6-2603-4368-BB0A-EA5F9650E23E}"/>
              </a:ext>
            </a:extLst>
          </p:cNvPr>
          <p:cNvSpPr>
            <a:spLocks noGrp="1"/>
          </p:cNvSpPr>
          <p:nvPr>
            <p:ph type="body" sz="quarter" idx="21" hasCustomPrompt="1"/>
          </p:nvPr>
        </p:nvSpPr>
        <p:spPr>
          <a:xfrm>
            <a:off x="1454034" y="1411274"/>
            <a:ext cx="1580401"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2244604"/>
            <a:ext cx="2498103"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3322948"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6" name="Item 2 Title">
            <a:extLst>
              <a:ext uri="{FF2B5EF4-FFF2-40B4-BE49-F238E27FC236}">
                <a16:creationId xmlns:a16="http://schemas.microsoft.com/office/drawing/2014/main" id="{775C0911-DC78-438D-982E-EE27D2BE8237}"/>
              </a:ext>
            </a:extLst>
          </p:cNvPr>
          <p:cNvSpPr>
            <a:spLocks noGrp="1"/>
          </p:cNvSpPr>
          <p:nvPr>
            <p:ph type="body" sz="quarter" idx="27" hasCustomPrompt="1"/>
          </p:nvPr>
        </p:nvSpPr>
        <p:spPr>
          <a:xfrm>
            <a:off x="4240650" y="1411274"/>
            <a:ext cx="1580401"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3322948" y="2244604"/>
            <a:ext cx="2498103"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8" name="Item 3">
            <a:extLst>
              <a:ext uri="{FF2B5EF4-FFF2-40B4-BE49-F238E27FC236}">
                <a16:creationId xmlns:a16="http://schemas.microsoft.com/office/drawing/2014/main" id="{D26DFFB9-1EEE-4955-8A60-F1A0795C397B}"/>
              </a:ext>
            </a:extLst>
          </p:cNvPr>
          <p:cNvSpPr>
            <a:spLocks noGrp="1"/>
          </p:cNvSpPr>
          <p:nvPr>
            <p:ph type="body" sz="quarter" idx="29" hasCustomPrompt="1"/>
          </p:nvPr>
        </p:nvSpPr>
        <p:spPr>
          <a:xfrm>
            <a:off x="6109566"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9" name="Item 3 Title">
            <a:extLst>
              <a:ext uri="{FF2B5EF4-FFF2-40B4-BE49-F238E27FC236}">
                <a16:creationId xmlns:a16="http://schemas.microsoft.com/office/drawing/2014/main" id="{6B8167EF-94E2-4549-81E1-E9702B15C161}"/>
              </a:ext>
            </a:extLst>
          </p:cNvPr>
          <p:cNvSpPr>
            <a:spLocks noGrp="1"/>
          </p:cNvSpPr>
          <p:nvPr>
            <p:ph type="body" sz="quarter" idx="30" hasCustomPrompt="1"/>
          </p:nvPr>
        </p:nvSpPr>
        <p:spPr>
          <a:xfrm>
            <a:off x="7027269" y="1411274"/>
            <a:ext cx="1580401"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1" name="Item 3 Text">
            <a:extLst>
              <a:ext uri="{FF2B5EF4-FFF2-40B4-BE49-F238E27FC236}">
                <a16:creationId xmlns:a16="http://schemas.microsoft.com/office/drawing/2014/main" id="{475581DD-A85C-4AC1-BF7D-FCB7CF083663}"/>
              </a:ext>
            </a:extLst>
          </p:cNvPr>
          <p:cNvSpPr>
            <a:spLocks noGrp="1"/>
          </p:cNvSpPr>
          <p:nvPr>
            <p:ph type="body" sz="quarter" idx="24" hasCustomPrompt="1"/>
          </p:nvPr>
        </p:nvSpPr>
        <p:spPr>
          <a:xfrm>
            <a:off x="6109566" y="2244604"/>
            <a:ext cx="2498103"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17" name="Page Number">
            <a:extLst>
              <a:ext uri="{FF2B5EF4-FFF2-40B4-BE49-F238E27FC236}">
                <a16:creationId xmlns:a16="http://schemas.microsoft.com/office/drawing/2014/main" id="{D23960BB-6DCC-47C0-8EE1-1415CC30BBA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8" name="WSE logo">
            <a:extLst>
              <a:ext uri="{FF2B5EF4-FFF2-40B4-BE49-F238E27FC236}">
                <a16:creationId xmlns:a16="http://schemas.microsoft.com/office/drawing/2014/main" id="{80F1C36A-58C0-4A77-B709-5E152A98E61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7492140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Items and Text - Simple">
    <p:spTree>
      <p:nvGrpSpPr>
        <p:cNvPr id="1" name=""/>
        <p:cNvGrpSpPr/>
        <p:nvPr/>
      </p:nvGrpSpPr>
      <p:grpSpPr>
        <a:xfrm>
          <a:off x="0" y="0"/>
          <a:ext cx="0" cy="0"/>
          <a:chOff x="0" y="0"/>
          <a:chExt cx="0" cy="0"/>
        </a:xfrm>
      </p:grpSpPr>
      <p:sp>
        <p:nvSpPr>
          <p:cNvPr id="17" name="Title">
            <a:extLst>
              <a:ext uri="{FF2B5EF4-FFF2-40B4-BE49-F238E27FC236}">
                <a16:creationId xmlns:a16="http://schemas.microsoft.com/office/drawing/2014/main" id="{562DE9AC-3143-4C46-8BEE-302ABA5A6509}"/>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536330" y="1463046"/>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6330" y="1947761"/>
            <a:ext cx="1817849" cy="2582141"/>
          </a:xfrm>
          <a:prstGeom prst="rect">
            <a:avLst/>
          </a:prstGeom>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2614968"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2614968" y="1932709"/>
            <a:ext cx="1817849" cy="2582141"/>
          </a:xfrm>
          <a:prstGeom prst="rect">
            <a:avLst/>
          </a:prstGeom>
        </p:spPr>
        <p:txBody>
          <a:bodyPr>
            <a:noAutofit/>
          </a:bodyPr>
          <a:lstStyle>
            <a:lvl1pPr marL="117475" indent="-117475" algn="l">
              <a:buClr>
                <a:schemeClr val="tx2"/>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4693606"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7" name="Item 3 Text">
            <a:extLst>
              <a:ext uri="{FF2B5EF4-FFF2-40B4-BE49-F238E27FC236}">
                <a16:creationId xmlns:a16="http://schemas.microsoft.com/office/drawing/2014/main" id="{EA73AD4B-8431-41F5-9F29-39748C414583}"/>
              </a:ext>
            </a:extLst>
          </p:cNvPr>
          <p:cNvSpPr>
            <a:spLocks noGrp="1"/>
          </p:cNvSpPr>
          <p:nvPr>
            <p:ph type="body" sz="quarter" idx="25" hasCustomPrompt="1"/>
          </p:nvPr>
        </p:nvSpPr>
        <p:spPr>
          <a:xfrm>
            <a:off x="4693606" y="1932709"/>
            <a:ext cx="1817849" cy="2582141"/>
          </a:xfrm>
          <a:prstGeom prst="rect">
            <a:avLst/>
          </a:prstGeom>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6789823"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9" name="Item 4 Text">
            <a:extLst>
              <a:ext uri="{FF2B5EF4-FFF2-40B4-BE49-F238E27FC236}">
                <a16:creationId xmlns:a16="http://schemas.microsoft.com/office/drawing/2014/main" id="{62E2E31C-DF1E-436B-AB25-5E4D63D11C11}"/>
              </a:ext>
            </a:extLst>
          </p:cNvPr>
          <p:cNvSpPr>
            <a:spLocks noGrp="1"/>
          </p:cNvSpPr>
          <p:nvPr>
            <p:ph type="body" sz="quarter" idx="27" hasCustomPrompt="1"/>
          </p:nvPr>
        </p:nvSpPr>
        <p:spPr>
          <a:xfrm>
            <a:off x="6789823" y="1932709"/>
            <a:ext cx="1817849" cy="2582141"/>
          </a:xfrm>
          <a:prstGeom prst="rect">
            <a:avLst/>
          </a:prstGeom>
        </p:spPr>
        <p:txBody>
          <a:bodyPr>
            <a:noAutofit/>
          </a:bodyPr>
          <a:lstStyle>
            <a:lvl1pPr marL="117475" indent="-117475" algn="l">
              <a:buClr>
                <a:schemeClr val="tx2"/>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7500239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Items and Text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D8B841-262A-4B03-B51F-86A89C000090}"/>
              </a:ext>
              <a:ext uri="{C183D7F6-B498-43B3-948B-1728B52AA6E4}">
                <adec:decorative xmlns:adec="http://schemas.microsoft.com/office/drawing/2017/decorative" val="1"/>
              </a:ext>
            </a:extLst>
          </p:cNvPr>
          <p:cNvSpPr/>
          <p:nvPr userDrawn="1"/>
        </p:nvSpPr>
        <p:spPr>
          <a:xfrm>
            <a:off x="0" y="1322279"/>
            <a:ext cx="9144000" cy="2743200"/>
          </a:xfrm>
          <a:prstGeom prst="rect">
            <a:avLst/>
          </a:prstGeom>
          <a:solidFill>
            <a:schemeClr val="tx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F2F2F5"/>
              </a:solidFill>
              <a:latin typeface="Roboto"/>
            </a:endParaRPr>
          </a:p>
        </p:txBody>
      </p:sp>
      <p:sp>
        <p:nvSpPr>
          <p:cNvPr id="16" name="Rectangle 15">
            <a:extLst>
              <a:ext uri="{FF2B5EF4-FFF2-40B4-BE49-F238E27FC236}">
                <a16:creationId xmlns:a16="http://schemas.microsoft.com/office/drawing/2014/main" id="{3582B397-6BB2-4E5C-A669-F186A3D523FA}"/>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Title">
            <a:extLst>
              <a:ext uri="{FF2B5EF4-FFF2-40B4-BE49-F238E27FC236}">
                <a16:creationId xmlns:a16="http://schemas.microsoft.com/office/drawing/2014/main" id="{4AD5310A-E63C-46AA-841F-B738FFBFC09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8" name="Item 1 Title">
            <a:extLst>
              <a:ext uri="{FF2B5EF4-FFF2-40B4-BE49-F238E27FC236}">
                <a16:creationId xmlns:a16="http://schemas.microsoft.com/office/drawing/2014/main" id="{5CE35401-0622-4F68-B52B-0F9A26D1D1FC}"/>
              </a:ext>
            </a:extLst>
          </p:cNvPr>
          <p:cNvSpPr>
            <a:spLocks noGrp="1"/>
          </p:cNvSpPr>
          <p:nvPr>
            <p:ph type="body" sz="quarter" idx="10" hasCustomPrompt="1"/>
          </p:nvPr>
        </p:nvSpPr>
        <p:spPr>
          <a:xfrm>
            <a:off x="592988"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19" name="Item 1 Text">
            <a:extLst>
              <a:ext uri="{FF2B5EF4-FFF2-40B4-BE49-F238E27FC236}">
                <a16:creationId xmlns:a16="http://schemas.microsoft.com/office/drawing/2014/main" id="{719B202F-5339-48FA-88EA-2887B53BB132}"/>
              </a:ext>
            </a:extLst>
          </p:cNvPr>
          <p:cNvSpPr>
            <a:spLocks noGrp="1"/>
          </p:cNvSpPr>
          <p:nvPr>
            <p:ph type="body" sz="quarter" idx="13" hasCustomPrompt="1"/>
          </p:nvPr>
        </p:nvSpPr>
        <p:spPr>
          <a:xfrm>
            <a:off x="592988"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20" name="Item 2 Title">
            <a:extLst>
              <a:ext uri="{FF2B5EF4-FFF2-40B4-BE49-F238E27FC236}">
                <a16:creationId xmlns:a16="http://schemas.microsoft.com/office/drawing/2014/main" id="{155CFADC-A293-4DC1-B7C0-7F7CAF86EDE7}"/>
              </a:ext>
            </a:extLst>
          </p:cNvPr>
          <p:cNvSpPr>
            <a:spLocks noGrp="1"/>
          </p:cNvSpPr>
          <p:nvPr>
            <p:ph type="body" sz="quarter" idx="15" hasCustomPrompt="1"/>
          </p:nvPr>
        </p:nvSpPr>
        <p:spPr>
          <a:xfrm>
            <a:off x="3525730"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21" name="Item 2 Text">
            <a:extLst>
              <a:ext uri="{FF2B5EF4-FFF2-40B4-BE49-F238E27FC236}">
                <a16:creationId xmlns:a16="http://schemas.microsoft.com/office/drawing/2014/main" id="{9BA58F50-BBFB-4D8E-971B-70C7E6E2E1EF}"/>
              </a:ext>
            </a:extLst>
          </p:cNvPr>
          <p:cNvSpPr>
            <a:spLocks noGrp="1"/>
          </p:cNvSpPr>
          <p:nvPr>
            <p:ph type="body" sz="quarter" idx="16" hasCustomPrompt="1"/>
          </p:nvPr>
        </p:nvSpPr>
        <p:spPr>
          <a:xfrm>
            <a:off x="3525729"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22" name="Item 3 Title">
            <a:extLst>
              <a:ext uri="{FF2B5EF4-FFF2-40B4-BE49-F238E27FC236}">
                <a16:creationId xmlns:a16="http://schemas.microsoft.com/office/drawing/2014/main" id="{C2583F76-A149-4B1E-B2E1-E81708D7BAC7}"/>
              </a:ext>
            </a:extLst>
          </p:cNvPr>
          <p:cNvSpPr>
            <a:spLocks noGrp="1"/>
          </p:cNvSpPr>
          <p:nvPr>
            <p:ph type="body" sz="quarter" idx="17" hasCustomPrompt="1"/>
          </p:nvPr>
        </p:nvSpPr>
        <p:spPr>
          <a:xfrm>
            <a:off x="6488014"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23" name="Item 3 Text">
            <a:extLst>
              <a:ext uri="{FF2B5EF4-FFF2-40B4-BE49-F238E27FC236}">
                <a16:creationId xmlns:a16="http://schemas.microsoft.com/office/drawing/2014/main" id="{183F46EB-750F-4011-9A50-C39EEC86CF78}"/>
              </a:ext>
            </a:extLst>
          </p:cNvPr>
          <p:cNvSpPr>
            <a:spLocks noGrp="1"/>
          </p:cNvSpPr>
          <p:nvPr>
            <p:ph type="body" sz="quarter" idx="18" hasCustomPrompt="1"/>
          </p:nvPr>
        </p:nvSpPr>
        <p:spPr>
          <a:xfrm>
            <a:off x="6488014"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15" name="Page Number">
            <a:extLst>
              <a:ext uri="{FF2B5EF4-FFF2-40B4-BE49-F238E27FC236}">
                <a16:creationId xmlns:a16="http://schemas.microsoft.com/office/drawing/2014/main" id="{97A8C763-37D1-4725-B3D2-FC0A67A964F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7" name="WSE logo">
            <a:extLst>
              <a:ext uri="{FF2B5EF4-FFF2-40B4-BE49-F238E27FC236}">
                <a16:creationId xmlns:a16="http://schemas.microsoft.com/office/drawing/2014/main" id="{2EF39E04-01D7-4A82-82EA-2710EF2F19C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56961856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4 Items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1314DC-C137-41F8-98CE-32A5569A3430}"/>
              </a:ext>
              <a:ext uri="{C183D7F6-B498-43B3-948B-1728B52AA6E4}">
                <adec:decorative xmlns:adec="http://schemas.microsoft.com/office/drawing/2017/decorative" val="1"/>
              </a:ext>
            </a:extLst>
          </p:cNvPr>
          <p:cNvSpPr/>
          <p:nvPr userDrawn="1"/>
        </p:nvSpPr>
        <p:spPr>
          <a:xfrm>
            <a:off x="0" y="0"/>
            <a:ext cx="4572000" cy="5143500"/>
          </a:xfrm>
          <a:prstGeom prst="rect">
            <a:avLst/>
          </a:prstGeom>
          <a:solidFill>
            <a:schemeClr val="tx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18" name="Title">
            <a:extLst>
              <a:ext uri="{FF2B5EF4-FFF2-40B4-BE49-F238E27FC236}">
                <a16:creationId xmlns:a16="http://schemas.microsoft.com/office/drawing/2014/main" id="{41763441-4DFB-415A-8FDD-F25000B4226C}"/>
              </a:ext>
            </a:extLst>
          </p:cNvPr>
          <p:cNvSpPr>
            <a:spLocks noGrp="1"/>
          </p:cNvSpPr>
          <p:nvPr>
            <p:ph type="title" hasCustomPrompt="1"/>
          </p:nvPr>
        </p:nvSpPr>
        <p:spPr>
          <a:xfrm>
            <a:off x="339437" y="212651"/>
            <a:ext cx="3706784" cy="868462"/>
          </a:xfrm>
          <a:prstGeom prst="rect">
            <a:avLst/>
          </a:prstGeom>
        </p:spPr>
        <p:txBody>
          <a:bodyPr anchor="b"/>
          <a:lstStyle>
            <a:lvl1pPr>
              <a:defRPr sz="3000" b="1">
                <a:solidFill>
                  <a:schemeClr val="bg1"/>
                </a:solidFill>
              </a:defRPr>
            </a:lvl1pPr>
          </a:lstStyle>
          <a:p>
            <a:r>
              <a:rPr lang="en-US"/>
              <a:t>Click to add title</a:t>
            </a:r>
          </a:p>
        </p:txBody>
      </p:sp>
      <p:sp>
        <p:nvSpPr>
          <p:cNvPr id="52" name="Rectangle 51">
            <a:extLst>
              <a:ext uri="{FF2B5EF4-FFF2-40B4-BE49-F238E27FC236}">
                <a16:creationId xmlns:a16="http://schemas.microsoft.com/office/drawing/2014/main" id="{C47E358B-7B56-4BC0-B6CA-543BB356480C}"/>
              </a:ext>
              <a:ext uri="{C183D7F6-B498-43B3-948B-1728B52AA6E4}">
                <adec:decorative xmlns:adec="http://schemas.microsoft.com/office/drawing/2017/decorative" val="1"/>
              </a:ext>
            </a:extLst>
          </p:cNvPr>
          <p:cNvSpPr/>
          <p:nvPr userDrawn="1"/>
        </p:nvSpPr>
        <p:spPr>
          <a:xfrm>
            <a:off x="411480" y="1083327"/>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3" name="Picture"/>
          <p:cNvSpPr>
            <a:spLocks noGrp="1"/>
          </p:cNvSpPr>
          <p:nvPr>
            <p:ph type="pic" sz="quarter" idx="12"/>
          </p:nvPr>
        </p:nvSpPr>
        <p:spPr>
          <a:xfrm>
            <a:off x="4572000" y="0"/>
            <a:ext cx="4572000" cy="5143500"/>
          </a:xfrm>
          <a:prstGeom prst="rect">
            <a:avLst/>
          </a:prstGeom>
        </p:spPr>
        <p:txBody>
          <a:bodyPr/>
          <a:lstStyle>
            <a:lvl1pPr>
              <a:buNone/>
              <a:defRPr/>
            </a:lvl1pPr>
          </a:lstStyle>
          <a:p>
            <a:endParaRPr lang="uk-UA"/>
          </a:p>
        </p:txBody>
      </p:sp>
      <p:sp>
        <p:nvSpPr>
          <p:cNvPr id="16" name="Picture Citation">
            <a:extLst>
              <a:ext uri="{FF2B5EF4-FFF2-40B4-BE49-F238E27FC236}">
                <a16:creationId xmlns:a16="http://schemas.microsoft.com/office/drawing/2014/main" id="{90C07639-CECF-46C2-ADBD-7DAC7ABB98B7}"/>
              </a:ext>
            </a:extLst>
          </p:cNvPr>
          <p:cNvSpPr>
            <a:spLocks noGrp="1"/>
          </p:cNvSpPr>
          <p:nvPr>
            <p:ph type="body" sz="quarter" idx="21" hasCustomPrompt="1"/>
          </p:nvPr>
        </p:nvSpPr>
        <p:spPr>
          <a:xfrm>
            <a:off x="3145204" y="4907946"/>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36" name="Item 1 Title">
            <a:extLst>
              <a:ext uri="{FF2B5EF4-FFF2-40B4-BE49-F238E27FC236}">
                <a16:creationId xmlns:a16="http://schemas.microsoft.com/office/drawing/2014/main" id="{5A2FFEA5-78D4-4F42-8199-3E026DEC8F9C}"/>
              </a:ext>
            </a:extLst>
          </p:cNvPr>
          <p:cNvSpPr>
            <a:spLocks noGrp="1"/>
          </p:cNvSpPr>
          <p:nvPr>
            <p:ph type="body" sz="quarter" idx="10" hasCustomPrompt="1"/>
          </p:nvPr>
        </p:nvSpPr>
        <p:spPr>
          <a:xfrm>
            <a:off x="1414656" y="1428826"/>
            <a:ext cx="2631564" cy="320039"/>
          </a:xfrm>
          <a:prstGeom prst="rect">
            <a:avLst/>
          </a:prstGeom>
        </p:spPr>
        <p:txBody>
          <a:bodyPr>
            <a:normAutofit/>
          </a:bodyPr>
          <a:lstStyle>
            <a:lvl1pPr marL="0" indent="0">
              <a:buNone/>
              <a:defRPr sz="16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1</a:t>
            </a:r>
          </a:p>
        </p:txBody>
      </p:sp>
      <p:sp>
        <p:nvSpPr>
          <p:cNvPr id="37" name="Item 1 Text">
            <a:extLst>
              <a:ext uri="{FF2B5EF4-FFF2-40B4-BE49-F238E27FC236}">
                <a16:creationId xmlns:a16="http://schemas.microsoft.com/office/drawing/2014/main" id="{227AE2F4-71EB-4595-8BFD-8A2BBCA8FB4E}"/>
              </a:ext>
            </a:extLst>
          </p:cNvPr>
          <p:cNvSpPr>
            <a:spLocks noGrp="1"/>
          </p:cNvSpPr>
          <p:nvPr>
            <p:ph type="body" sz="quarter" idx="13" hasCustomPrompt="1"/>
          </p:nvPr>
        </p:nvSpPr>
        <p:spPr>
          <a:xfrm>
            <a:off x="1414656" y="1762138"/>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8" name="Item 2 Title">
            <a:extLst>
              <a:ext uri="{FF2B5EF4-FFF2-40B4-BE49-F238E27FC236}">
                <a16:creationId xmlns:a16="http://schemas.microsoft.com/office/drawing/2014/main" id="{345A8F90-2745-42D6-A5DD-A6FA8552EB49}"/>
              </a:ext>
            </a:extLst>
          </p:cNvPr>
          <p:cNvSpPr>
            <a:spLocks noGrp="1"/>
          </p:cNvSpPr>
          <p:nvPr>
            <p:ph type="body" sz="quarter" idx="14" hasCustomPrompt="1"/>
          </p:nvPr>
        </p:nvSpPr>
        <p:spPr>
          <a:xfrm>
            <a:off x="1414656" y="2322869"/>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2</a:t>
            </a:r>
          </a:p>
        </p:txBody>
      </p:sp>
      <p:sp>
        <p:nvSpPr>
          <p:cNvPr id="39" name="Item 2 Text">
            <a:extLst>
              <a:ext uri="{FF2B5EF4-FFF2-40B4-BE49-F238E27FC236}">
                <a16:creationId xmlns:a16="http://schemas.microsoft.com/office/drawing/2014/main" id="{1AD0D53E-20B9-43F3-ADFF-9C23B04A85D9}"/>
              </a:ext>
            </a:extLst>
          </p:cNvPr>
          <p:cNvSpPr>
            <a:spLocks noGrp="1"/>
          </p:cNvSpPr>
          <p:nvPr>
            <p:ph type="body" sz="quarter" idx="15" hasCustomPrompt="1"/>
          </p:nvPr>
        </p:nvSpPr>
        <p:spPr>
          <a:xfrm>
            <a:off x="1414656" y="2658089"/>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1" name="Item 3 Title">
            <a:extLst>
              <a:ext uri="{FF2B5EF4-FFF2-40B4-BE49-F238E27FC236}">
                <a16:creationId xmlns:a16="http://schemas.microsoft.com/office/drawing/2014/main" id="{0E415360-5B51-466C-A6F2-E55A2B6F08F8}"/>
              </a:ext>
            </a:extLst>
          </p:cNvPr>
          <p:cNvSpPr>
            <a:spLocks noGrp="1"/>
          </p:cNvSpPr>
          <p:nvPr>
            <p:ph type="body" sz="quarter" idx="16" hasCustomPrompt="1"/>
          </p:nvPr>
        </p:nvSpPr>
        <p:spPr>
          <a:xfrm>
            <a:off x="1414656" y="3238702"/>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3</a:t>
            </a:r>
          </a:p>
        </p:txBody>
      </p:sp>
      <p:sp>
        <p:nvSpPr>
          <p:cNvPr id="42" name="Item 3 Text">
            <a:extLst>
              <a:ext uri="{FF2B5EF4-FFF2-40B4-BE49-F238E27FC236}">
                <a16:creationId xmlns:a16="http://schemas.microsoft.com/office/drawing/2014/main" id="{D3612866-9A4B-4847-A6D5-8268D9C4E074}"/>
              </a:ext>
            </a:extLst>
          </p:cNvPr>
          <p:cNvSpPr>
            <a:spLocks noGrp="1"/>
          </p:cNvSpPr>
          <p:nvPr>
            <p:ph type="body" sz="quarter" idx="17" hasCustomPrompt="1"/>
          </p:nvPr>
        </p:nvSpPr>
        <p:spPr>
          <a:xfrm>
            <a:off x="1414656" y="3579468"/>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3" name="Item 4 Title">
            <a:extLst>
              <a:ext uri="{FF2B5EF4-FFF2-40B4-BE49-F238E27FC236}">
                <a16:creationId xmlns:a16="http://schemas.microsoft.com/office/drawing/2014/main" id="{3F85E08E-3D8F-4BCA-8B02-B5D69C061E64}"/>
              </a:ext>
            </a:extLst>
          </p:cNvPr>
          <p:cNvSpPr>
            <a:spLocks noGrp="1"/>
          </p:cNvSpPr>
          <p:nvPr>
            <p:ph type="body" sz="quarter" idx="18" hasCustomPrompt="1"/>
          </p:nvPr>
        </p:nvSpPr>
        <p:spPr>
          <a:xfrm>
            <a:off x="1414656" y="4153894"/>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4</a:t>
            </a:r>
          </a:p>
        </p:txBody>
      </p:sp>
      <p:sp>
        <p:nvSpPr>
          <p:cNvPr id="44" name="Item 4 Text">
            <a:extLst>
              <a:ext uri="{FF2B5EF4-FFF2-40B4-BE49-F238E27FC236}">
                <a16:creationId xmlns:a16="http://schemas.microsoft.com/office/drawing/2014/main" id="{C1F16FCB-5383-489D-9570-344080E60EB1}"/>
              </a:ext>
            </a:extLst>
          </p:cNvPr>
          <p:cNvSpPr>
            <a:spLocks noGrp="1"/>
          </p:cNvSpPr>
          <p:nvPr>
            <p:ph type="body" sz="quarter" idx="19" hasCustomPrompt="1"/>
          </p:nvPr>
        </p:nvSpPr>
        <p:spPr>
          <a:xfrm>
            <a:off x="1414656" y="4475797"/>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 name="Page Number">
            <a:extLst>
              <a:ext uri="{FF2B5EF4-FFF2-40B4-BE49-F238E27FC236}">
                <a16:creationId xmlns:a16="http://schemas.microsoft.com/office/drawing/2014/main" id="{AD80480C-BCE4-F8AE-1888-D35CDB29D6DE}"/>
              </a:ext>
            </a:extLst>
          </p:cNvPr>
          <p:cNvSpPr txBox="1"/>
          <p:nvPr userDrawn="1"/>
        </p:nvSpPr>
        <p:spPr>
          <a:xfrm>
            <a:off x="-400049" y="4895931"/>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bg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bg1"/>
              </a:solidFill>
              <a:effectLst/>
              <a:uLnTx/>
              <a:uFillTx/>
              <a:latin typeface="Tahoma"/>
              <a:ea typeface="+mn-ea"/>
              <a:cs typeface="+mn-cs"/>
            </a:endParaRPr>
          </a:p>
        </p:txBody>
      </p:sp>
    </p:spTree>
    <p:extLst>
      <p:ext uri="{BB962C8B-B14F-4D97-AF65-F5344CB8AC3E}">
        <p14:creationId xmlns:p14="http://schemas.microsoft.com/office/powerpoint/2010/main" val="234516451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4 Items and Image - Light Blue">
    <p:bg>
      <p:bgPr>
        <a:solidFill>
          <a:srgbClr val="69ACE5"/>
        </a:solidFill>
        <a:effectLst/>
      </p:bgPr>
    </p:bg>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22286680-84B1-468A-8675-164CE4393174}"/>
              </a:ext>
            </a:extLst>
          </p:cNvPr>
          <p:cNvSpPr>
            <a:spLocks noGrp="1"/>
          </p:cNvSpPr>
          <p:nvPr>
            <p:ph type="title" hasCustomPrompt="1"/>
          </p:nvPr>
        </p:nvSpPr>
        <p:spPr>
          <a:xfrm>
            <a:off x="4980016" y="212650"/>
            <a:ext cx="3706784" cy="869809"/>
          </a:xfrm>
          <a:prstGeom prst="rect">
            <a:avLst/>
          </a:prstGeom>
        </p:spPr>
        <p:txBody>
          <a:bodyPr anchor="b"/>
          <a:lstStyle>
            <a:lvl1pPr>
              <a:defRPr sz="3000" b="1">
                <a:solidFill>
                  <a:srgbClr val="092C74"/>
                </a:solidFill>
              </a:defRPr>
            </a:lvl1pPr>
          </a:lstStyle>
          <a:p>
            <a:r>
              <a:rPr lang="en-US"/>
              <a:t>Click to add title</a:t>
            </a:r>
          </a:p>
        </p:txBody>
      </p:sp>
      <p:sp>
        <p:nvSpPr>
          <p:cNvPr id="3" name="Picture Placeholder 2"/>
          <p:cNvSpPr>
            <a:spLocks noGrp="1"/>
          </p:cNvSpPr>
          <p:nvPr>
            <p:ph type="pic" sz="quarter" idx="12"/>
          </p:nvPr>
        </p:nvSpPr>
        <p:spPr>
          <a:xfrm>
            <a:off x="0" y="0"/>
            <a:ext cx="4572000" cy="5143500"/>
          </a:xfrm>
          <a:prstGeom prst="rect">
            <a:avLst/>
          </a:prstGeom>
        </p:spPr>
        <p:txBody>
          <a:bodyPr/>
          <a:lstStyle>
            <a:lvl1pPr>
              <a:buNone/>
              <a:defRPr/>
            </a:lvl1pPr>
          </a:lstStyle>
          <a:p>
            <a:endParaRPr lang="uk-UA"/>
          </a:p>
        </p:txBody>
      </p:sp>
      <p:sp>
        <p:nvSpPr>
          <p:cNvPr id="18" name="Picture Citation">
            <a:extLst>
              <a:ext uri="{FF2B5EF4-FFF2-40B4-BE49-F238E27FC236}">
                <a16:creationId xmlns:a16="http://schemas.microsoft.com/office/drawing/2014/main" id="{13223670-BBEB-4361-8EA3-4E1A5435EEFC}"/>
              </a:ext>
            </a:extLst>
          </p:cNvPr>
          <p:cNvSpPr>
            <a:spLocks noGrp="1"/>
          </p:cNvSpPr>
          <p:nvPr>
            <p:ph type="body" sz="quarter" idx="27" hasCustomPrompt="1"/>
          </p:nvPr>
        </p:nvSpPr>
        <p:spPr>
          <a:xfrm>
            <a:off x="4572000" y="4860169"/>
            <a:ext cx="1426796" cy="200055"/>
          </a:xfrm>
          <a:prstGeom prst="rect">
            <a:avLst/>
          </a:prstGeom>
        </p:spPr>
        <p:txBody>
          <a:bodyPr anchor="ctr"/>
          <a:lstStyle>
            <a:lvl1pPr algn="l">
              <a:buNone/>
              <a:defRPr sz="1050">
                <a:solidFill>
                  <a:srgbClr val="092C74"/>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44" name="Rectangle 43">
            <a:extLst>
              <a:ext uri="{FF2B5EF4-FFF2-40B4-BE49-F238E27FC236}">
                <a16:creationId xmlns:a16="http://schemas.microsoft.com/office/drawing/2014/main" id="{4BBB1EC0-18D2-43C4-9328-501A6434B53C}"/>
              </a:ext>
              <a:ext uri="{C183D7F6-B498-43B3-948B-1728B52AA6E4}">
                <adec:decorative xmlns:adec="http://schemas.microsoft.com/office/drawing/2017/decorative" val="1"/>
              </a:ext>
            </a:extLst>
          </p:cNvPr>
          <p:cNvSpPr/>
          <p:nvPr userDrawn="1"/>
        </p:nvSpPr>
        <p:spPr>
          <a:xfrm>
            <a:off x="5047488" y="1083767"/>
            <a:ext cx="778180" cy="103340"/>
          </a:xfrm>
          <a:prstGeom prst="rect">
            <a:avLst/>
          </a:prstGeom>
          <a:solidFill>
            <a:schemeClr val="tx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30" name="Item 1 Title">
            <a:extLst>
              <a:ext uri="{FF2B5EF4-FFF2-40B4-BE49-F238E27FC236}">
                <a16:creationId xmlns:a16="http://schemas.microsoft.com/office/drawing/2014/main" id="{BF4C2CE7-8EAB-4C95-B1DF-56077F3C7D97}"/>
              </a:ext>
            </a:extLst>
          </p:cNvPr>
          <p:cNvSpPr>
            <a:spLocks noGrp="1"/>
          </p:cNvSpPr>
          <p:nvPr>
            <p:ph type="body" sz="quarter" idx="18" hasCustomPrompt="1"/>
          </p:nvPr>
        </p:nvSpPr>
        <p:spPr>
          <a:xfrm>
            <a:off x="5700906" y="1428826"/>
            <a:ext cx="2631564" cy="320039"/>
          </a:xfrm>
          <a:prstGeom prst="rect">
            <a:avLst/>
          </a:prstGeom>
        </p:spPr>
        <p:txBody>
          <a:bodyPr>
            <a:normAutofit/>
          </a:bodyPr>
          <a:lstStyle>
            <a:lvl1pPr marL="0" indent="0">
              <a:buNone/>
              <a:defRPr sz="16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1</a:t>
            </a:r>
          </a:p>
        </p:txBody>
      </p:sp>
      <p:sp>
        <p:nvSpPr>
          <p:cNvPr id="31" name="Item 1 Text">
            <a:extLst>
              <a:ext uri="{FF2B5EF4-FFF2-40B4-BE49-F238E27FC236}">
                <a16:creationId xmlns:a16="http://schemas.microsoft.com/office/drawing/2014/main" id="{E625F40A-7E88-4825-BA8B-6E8F98F70D53}"/>
              </a:ext>
            </a:extLst>
          </p:cNvPr>
          <p:cNvSpPr>
            <a:spLocks noGrp="1"/>
          </p:cNvSpPr>
          <p:nvPr>
            <p:ph type="body" sz="quarter" idx="19" hasCustomPrompt="1"/>
          </p:nvPr>
        </p:nvSpPr>
        <p:spPr>
          <a:xfrm>
            <a:off x="5700906" y="1762138"/>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2" name="Item 2 Title">
            <a:extLst>
              <a:ext uri="{FF2B5EF4-FFF2-40B4-BE49-F238E27FC236}">
                <a16:creationId xmlns:a16="http://schemas.microsoft.com/office/drawing/2014/main" id="{EAF7F9B1-5558-4A7E-91C6-7DB8DC4B3ED9}"/>
              </a:ext>
            </a:extLst>
          </p:cNvPr>
          <p:cNvSpPr>
            <a:spLocks noGrp="1"/>
          </p:cNvSpPr>
          <p:nvPr>
            <p:ph type="body" sz="quarter" idx="20" hasCustomPrompt="1"/>
          </p:nvPr>
        </p:nvSpPr>
        <p:spPr>
          <a:xfrm>
            <a:off x="5700906" y="2322869"/>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2</a:t>
            </a:r>
          </a:p>
        </p:txBody>
      </p:sp>
      <p:sp>
        <p:nvSpPr>
          <p:cNvPr id="33" name="Item 2 Text">
            <a:extLst>
              <a:ext uri="{FF2B5EF4-FFF2-40B4-BE49-F238E27FC236}">
                <a16:creationId xmlns:a16="http://schemas.microsoft.com/office/drawing/2014/main" id="{8A58E8F1-F71E-4337-A348-930BBBE80E81}"/>
              </a:ext>
            </a:extLst>
          </p:cNvPr>
          <p:cNvSpPr>
            <a:spLocks noGrp="1"/>
          </p:cNvSpPr>
          <p:nvPr>
            <p:ph type="body" sz="quarter" idx="21" hasCustomPrompt="1"/>
          </p:nvPr>
        </p:nvSpPr>
        <p:spPr>
          <a:xfrm>
            <a:off x="5700906" y="2658089"/>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4" name="Item 3 Title">
            <a:extLst>
              <a:ext uri="{FF2B5EF4-FFF2-40B4-BE49-F238E27FC236}">
                <a16:creationId xmlns:a16="http://schemas.microsoft.com/office/drawing/2014/main" id="{B7ACD949-03A3-43F6-ACE5-5D98460782A0}"/>
              </a:ext>
            </a:extLst>
          </p:cNvPr>
          <p:cNvSpPr>
            <a:spLocks noGrp="1"/>
          </p:cNvSpPr>
          <p:nvPr>
            <p:ph type="body" sz="quarter" idx="22" hasCustomPrompt="1"/>
          </p:nvPr>
        </p:nvSpPr>
        <p:spPr>
          <a:xfrm>
            <a:off x="5700906" y="3238702"/>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3</a:t>
            </a:r>
          </a:p>
        </p:txBody>
      </p:sp>
      <p:sp>
        <p:nvSpPr>
          <p:cNvPr id="35" name="Item 3 Text">
            <a:extLst>
              <a:ext uri="{FF2B5EF4-FFF2-40B4-BE49-F238E27FC236}">
                <a16:creationId xmlns:a16="http://schemas.microsoft.com/office/drawing/2014/main" id="{10259CDC-B4C8-4DEE-9798-0066E12E950B}"/>
              </a:ext>
            </a:extLst>
          </p:cNvPr>
          <p:cNvSpPr>
            <a:spLocks noGrp="1"/>
          </p:cNvSpPr>
          <p:nvPr>
            <p:ph type="body" sz="quarter" idx="23" hasCustomPrompt="1"/>
          </p:nvPr>
        </p:nvSpPr>
        <p:spPr>
          <a:xfrm>
            <a:off x="5700906" y="3579468"/>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6" name="Item 4 Title">
            <a:extLst>
              <a:ext uri="{FF2B5EF4-FFF2-40B4-BE49-F238E27FC236}">
                <a16:creationId xmlns:a16="http://schemas.microsoft.com/office/drawing/2014/main" id="{12305E31-24E6-4A77-886F-5014FEE17360}"/>
              </a:ext>
            </a:extLst>
          </p:cNvPr>
          <p:cNvSpPr>
            <a:spLocks noGrp="1"/>
          </p:cNvSpPr>
          <p:nvPr>
            <p:ph type="body" sz="quarter" idx="24" hasCustomPrompt="1"/>
          </p:nvPr>
        </p:nvSpPr>
        <p:spPr>
          <a:xfrm>
            <a:off x="5700906" y="4153894"/>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4</a:t>
            </a:r>
          </a:p>
        </p:txBody>
      </p:sp>
      <p:sp>
        <p:nvSpPr>
          <p:cNvPr id="37" name="Item 4 Text">
            <a:extLst>
              <a:ext uri="{FF2B5EF4-FFF2-40B4-BE49-F238E27FC236}">
                <a16:creationId xmlns:a16="http://schemas.microsoft.com/office/drawing/2014/main" id="{FDA9282E-D47F-4C92-9C94-945CC2D37AA6}"/>
              </a:ext>
            </a:extLst>
          </p:cNvPr>
          <p:cNvSpPr>
            <a:spLocks noGrp="1"/>
          </p:cNvSpPr>
          <p:nvPr>
            <p:ph type="body" sz="quarter" idx="25" hasCustomPrompt="1"/>
          </p:nvPr>
        </p:nvSpPr>
        <p:spPr>
          <a:xfrm>
            <a:off x="5700906" y="4475797"/>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16" name="Page Number">
            <a:extLst>
              <a:ext uri="{FF2B5EF4-FFF2-40B4-BE49-F238E27FC236}">
                <a16:creationId xmlns:a16="http://schemas.microsoft.com/office/drawing/2014/main" id="{1EFCF2D6-1B7A-475C-8D39-C1DC70050108}"/>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solidFill>
                <a:latin typeface="+mj-lt"/>
              </a:rPr>
              <a:t>                </a:t>
            </a:r>
            <a:fld id="{F2C1E792-EDA4-4DC5-8412-A2C2E5D30ADF}" type="slidenum">
              <a:rPr lang="en-US" sz="1000" b="1" baseline="0">
                <a:solidFill>
                  <a:srgbClr val="092C74"/>
                </a:solidFill>
                <a:latin typeface="+mj-lt"/>
              </a:rPr>
              <a:pPr algn="r" defTabSz="685783">
                <a:defRPr/>
              </a:pPr>
              <a:t>‹#›</a:t>
            </a:fld>
            <a:endParaRPr lang="en-US" sz="1000" b="1" baseline="0">
              <a:solidFill>
                <a:srgbClr val="092C74"/>
              </a:solidFill>
              <a:latin typeface="+mj-lt"/>
            </a:endParaRPr>
          </a:p>
        </p:txBody>
      </p:sp>
    </p:spTree>
    <p:extLst>
      <p:ext uri="{BB962C8B-B14F-4D97-AF65-F5344CB8AC3E}">
        <p14:creationId xmlns:p14="http://schemas.microsoft.com/office/powerpoint/2010/main" val="361112070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2 Items and Text - Number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3FC4CE32-48E2-3B4B-A344-FA1B60CC3794}"/>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3919" y="1125404"/>
            <a:ext cx="3587994" cy="509105"/>
          </a:xfrm>
          <a:prstGeom prst="rect">
            <a:avLst/>
          </a:prstGeom>
          <a:solidFill>
            <a:schemeClr val="tx2"/>
          </a:solidFill>
        </p:spPr>
        <p:txBody>
          <a:bodyPr anchor="ctr">
            <a:noAutofit/>
          </a:bodyPr>
          <a:lstStyle>
            <a:lvl1pPr marL="0" indent="0" algn="ctr">
              <a:buNone/>
              <a:defRPr sz="20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a:t>Subtitle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3919" y="1732115"/>
            <a:ext cx="3587995" cy="2955829"/>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5017263" y="1121733"/>
            <a:ext cx="3587994" cy="509105"/>
          </a:xfrm>
          <a:prstGeom prst="rect">
            <a:avLst/>
          </a:prstGeom>
          <a:solidFill>
            <a:schemeClr val="tx2"/>
          </a:solidFill>
        </p:spPr>
        <p:txBody>
          <a:bodyPr anchor="ctr">
            <a:noAutofit/>
          </a:bodyPr>
          <a:lstStyle>
            <a:lvl1pPr marL="0" indent="0" algn="ctr">
              <a:buNone/>
              <a:defRPr sz="20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a:t>Subtitle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5017263" y="1732115"/>
            <a:ext cx="3587995" cy="2955829"/>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13" name="Page Number">
            <a:extLst>
              <a:ext uri="{FF2B5EF4-FFF2-40B4-BE49-F238E27FC236}">
                <a16:creationId xmlns:a16="http://schemas.microsoft.com/office/drawing/2014/main" id="{5C874A4D-437B-47FA-9801-0B5730C4AFA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pic>
        <p:nvPicPr>
          <p:cNvPr id="15" name="WSE logo">
            <a:extLst>
              <a:ext uri="{FF2B5EF4-FFF2-40B4-BE49-F238E27FC236}">
                <a16:creationId xmlns:a16="http://schemas.microsoft.com/office/drawing/2014/main" id="{20DC7941-9718-4A82-83B9-1DDFA28D55A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4426231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3 Items and Text - Numbers">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B452B98A-49AE-D745-88D4-EBD54A1A3206}"/>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0" y="1190555"/>
            <a:ext cx="2498103" cy="509105"/>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a:t>Subtitle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1820193"/>
            <a:ext cx="2498103" cy="2742283"/>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3322947" y="1190555"/>
            <a:ext cx="2498103" cy="509105"/>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a:t>Subtitle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3322948" y="1820193"/>
            <a:ext cx="2498103" cy="2742283"/>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58" name="Item 3">
            <a:extLst>
              <a:ext uri="{FF2B5EF4-FFF2-40B4-BE49-F238E27FC236}">
                <a16:creationId xmlns:a16="http://schemas.microsoft.com/office/drawing/2014/main" id="{D26DFFB9-1EEE-4955-8A60-F1A0795C397B}"/>
              </a:ext>
            </a:extLst>
          </p:cNvPr>
          <p:cNvSpPr>
            <a:spLocks noGrp="1"/>
          </p:cNvSpPr>
          <p:nvPr>
            <p:ph type="body" sz="quarter" idx="29" hasCustomPrompt="1"/>
          </p:nvPr>
        </p:nvSpPr>
        <p:spPr>
          <a:xfrm>
            <a:off x="6109565" y="1190555"/>
            <a:ext cx="2498103" cy="509105"/>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a:t>Subtitle</a:t>
            </a:r>
          </a:p>
        </p:txBody>
      </p:sp>
      <p:sp>
        <p:nvSpPr>
          <p:cNvPr id="51" name="Item 3 Text">
            <a:extLst>
              <a:ext uri="{FF2B5EF4-FFF2-40B4-BE49-F238E27FC236}">
                <a16:creationId xmlns:a16="http://schemas.microsoft.com/office/drawing/2014/main" id="{475581DD-A85C-4AC1-BF7D-FCB7CF083663}"/>
              </a:ext>
            </a:extLst>
          </p:cNvPr>
          <p:cNvSpPr>
            <a:spLocks noGrp="1"/>
          </p:cNvSpPr>
          <p:nvPr>
            <p:ph type="body" sz="quarter" idx="24" hasCustomPrompt="1"/>
          </p:nvPr>
        </p:nvSpPr>
        <p:spPr>
          <a:xfrm>
            <a:off x="6109566" y="1820193"/>
            <a:ext cx="2498103" cy="2742283"/>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17" name="Page Number">
            <a:extLst>
              <a:ext uri="{FF2B5EF4-FFF2-40B4-BE49-F238E27FC236}">
                <a16:creationId xmlns:a16="http://schemas.microsoft.com/office/drawing/2014/main" id="{D23960BB-6DCC-47C0-8EE1-1415CC30BBA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pic>
        <p:nvPicPr>
          <p:cNvPr id="18" name="WSE logo">
            <a:extLst>
              <a:ext uri="{FF2B5EF4-FFF2-40B4-BE49-F238E27FC236}">
                <a16:creationId xmlns:a16="http://schemas.microsoft.com/office/drawing/2014/main" id="{80F1C36A-58C0-4A77-B709-5E152A98E61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3862951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4 Items and Text - Simple">
    <p:spTree>
      <p:nvGrpSpPr>
        <p:cNvPr id="1" name=""/>
        <p:cNvGrpSpPr/>
        <p:nvPr/>
      </p:nvGrpSpPr>
      <p:grpSpPr>
        <a:xfrm>
          <a:off x="0" y="0"/>
          <a:ext cx="0" cy="0"/>
          <a:chOff x="0" y="0"/>
          <a:chExt cx="0" cy="0"/>
        </a:xfrm>
      </p:grpSpPr>
      <p:sp>
        <p:nvSpPr>
          <p:cNvPr id="18" name="Title">
            <a:extLst>
              <a:ext uri="{FF2B5EF4-FFF2-40B4-BE49-F238E27FC236}">
                <a16:creationId xmlns:a16="http://schemas.microsoft.com/office/drawing/2014/main" id="{E5F8C0C4-F46E-7C48-AC3A-8898F331F899}"/>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536330" y="1147734"/>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6330" y="1585735"/>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a:t>Click to add bullets</a:t>
            </a:r>
          </a:p>
          <a:p>
            <a:pPr lvl="1"/>
            <a:r>
              <a:rPr lang="en-US"/>
              <a:t>Second level</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2614968" y="1132682"/>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2614968" y="1570683"/>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a:t>Click to add bullets</a:t>
            </a:r>
          </a:p>
          <a:p>
            <a:pPr lvl="1"/>
            <a:r>
              <a:rPr lang="en-US"/>
              <a:t>Second level</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4693606" y="1132682"/>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57" name="Item 3 Text">
            <a:extLst>
              <a:ext uri="{FF2B5EF4-FFF2-40B4-BE49-F238E27FC236}">
                <a16:creationId xmlns:a16="http://schemas.microsoft.com/office/drawing/2014/main" id="{EA73AD4B-8431-41F5-9F29-39748C414583}"/>
              </a:ext>
            </a:extLst>
          </p:cNvPr>
          <p:cNvSpPr>
            <a:spLocks noGrp="1"/>
          </p:cNvSpPr>
          <p:nvPr>
            <p:ph type="body" sz="quarter" idx="25" hasCustomPrompt="1"/>
          </p:nvPr>
        </p:nvSpPr>
        <p:spPr>
          <a:xfrm>
            <a:off x="4693606" y="1570683"/>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a:t>Click to add bullets</a:t>
            </a:r>
          </a:p>
          <a:p>
            <a:pPr lvl="1"/>
            <a:r>
              <a:rPr lang="en-US"/>
              <a:t>Second level</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6789823" y="1132682"/>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59" name="Item 4 Text">
            <a:extLst>
              <a:ext uri="{FF2B5EF4-FFF2-40B4-BE49-F238E27FC236}">
                <a16:creationId xmlns:a16="http://schemas.microsoft.com/office/drawing/2014/main" id="{62E2E31C-DF1E-436B-AB25-5E4D63D11C11}"/>
              </a:ext>
            </a:extLst>
          </p:cNvPr>
          <p:cNvSpPr>
            <a:spLocks noGrp="1"/>
          </p:cNvSpPr>
          <p:nvPr>
            <p:ph type="body" sz="quarter" idx="27" hasCustomPrompt="1"/>
          </p:nvPr>
        </p:nvSpPr>
        <p:spPr>
          <a:xfrm>
            <a:off x="6789823" y="1570683"/>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a:t>Click to add bullets</a:t>
            </a:r>
          </a:p>
          <a:p>
            <a:pPr lvl="1"/>
            <a:r>
              <a:rPr lang="en-US"/>
              <a:t>Second level</a:t>
            </a:r>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0858932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4 Items and Text - Simple">
    <p:spTree>
      <p:nvGrpSpPr>
        <p:cNvPr id="1" name=""/>
        <p:cNvGrpSpPr/>
        <p:nvPr/>
      </p:nvGrpSpPr>
      <p:grpSpPr>
        <a:xfrm>
          <a:off x="0" y="0"/>
          <a:ext cx="0" cy="0"/>
          <a:chOff x="0" y="0"/>
          <a:chExt cx="0" cy="0"/>
        </a:xfrm>
      </p:grpSpPr>
      <p:sp>
        <p:nvSpPr>
          <p:cNvPr id="24" name="Title">
            <a:extLst>
              <a:ext uri="{FF2B5EF4-FFF2-40B4-BE49-F238E27FC236}">
                <a16:creationId xmlns:a16="http://schemas.microsoft.com/office/drawing/2014/main" id="{A42F6F62-4CCC-134C-94B4-C90A17781E7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136245" y="1158793"/>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18" name="Table or Image">
            <a:extLst>
              <a:ext uri="{FF2B5EF4-FFF2-40B4-BE49-F238E27FC236}">
                <a16:creationId xmlns:a16="http://schemas.microsoft.com/office/drawing/2014/main" id="{DDD4E2F5-1A81-4241-9AE5-D5CFB69EC292}"/>
              </a:ext>
            </a:extLst>
          </p:cNvPr>
          <p:cNvSpPr>
            <a:spLocks noGrp="1"/>
          </p:cNvSpPr>
          <p:nvPr>
            <p:ph sz="quarter" idx="34" hasCustomPrompt="1"/>
          </p:nvPr>
        </p:nvSpPr>
        <p:spPr>
          <a:xfrm>
            <a:off x="136245" y="1585735"/>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first-level bullet or image</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1940518" y="117737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19" name="Table or Image">
            <a:extLst>
              <a:ext uri="{FF2B5EF4-FFF2-40B4-BE49-F238E27FC236}">
                <a16:creationId xmlns:a16="http://schemas.microsoft.com/office/drawing/2014/main" id="{F77511AE-C7BF-5C49-A300-0159E6B307C6}"/>
              </a:ext>
            </a:extLst>
          </p:cNvPr>
          <p:cNvSpPr>
            <a:spLocks noGrp="1"/>
          </p:cNvSpPr>
          <p:nvPr>
            <p:ph sz="quarter" idx="35" hasCustomPrompt="1"/>
          </p:nvPr>
        </p:nvSpPr>
        <p:spPr>
          <a:xfrm>
            <a:off x="1940518" y="1585735"/>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first-level bullet or image</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3755301" y="116144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20" name="Table or Image">
            <a:extLst>
              <a:ext uri="{FF2B5EF4-FFF2-40B4-BE49-F238E27FC236}">
                <a16:creationId xmlns:a16="http://schemas.microsoft.com/office/drawing/2014/main" id="{DA770E6D-EA2A-544D-B9F7-A7FC458B64A0}"/>
              </a:ext>
            </a:extLst>
          </p:cNvPr>
          <p:cNvSpPr>
            <a:spLocks noGrp="1"/>
          </p:cNvSpPr>
          <p:nvPr>
            <p:ph sz="quarter" idx="36" hasCustomPrompt="1"/>
          </p:nvPr>
        </p:nvSpPr>
        <p:spPr>
          <a:xfrm>
            <a:off x="3755301" y="1585734"/>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first-level bullet or image</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5612124" y="115635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21" name="Table or Image">
            <a:extLst>
              <a:ext uri="{FF2B5EF4-FFF2-40B4-BE49-F238E27FC236}">
                <a16:creationId xmlns:a16="http://schemas.microsoft.com/office/drawing/2014/main" id="{61CE47B8-4BB9-A84E-869C-30790EAB0AC1}"/>
              </a:ext>
            </a:extLst>
          </p:cNvPr>
          <p:cNvSpPr>
            <a:spLocks noGrp="1"/>
          </p:cNvSpPr>
          <p:nvPr>
            <p:ph sz="quarter" idx="37" hasCustomPrompt="1"/>
          </p:nvPr>
        </p:nvSpPr>
        <p:spPr>
          <a:xfrm>
            <a:off x="5612124" y="1577526"/>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first-level bullet or image</a:t>
            </a:r>
          </a:p>
        </p:txBody>
      </p:sp>
      <p:sp>
        <p:nvSpPr>
          <p:cNvPr id="22" name="Item 4 Title">
            <a:extLst>
              <a:ext uri="{FF2B5EF4-FFF2-40B4-BE49-F238E27FC236}">
                <a16:creationId xmlns:a16="http://schemas.microsoft.com/office/drawing/2014/main" id="{73A9FB82-86AB-A14D-B614-A001BB31BF37}"/>
              </a:ext>
            </a:extLst>
          </p:cNvPr>
          <p:cNvSpPr>
            <a:spLocks noGrp="1"/>
          </p:cNvSpPr>
          <p:nvPr>
            <p:ph type="body" sz="quarter" idx="38" hasCustomPrompt="1"/>
          </p:nvPr>
        </p:nvSpPr>
        <p:spPr>
          <a:xfrm>
            <a:off x="7458437" y="115635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23" name="Table or Image">
            <a:extLst>
              <a:ext uri="{FF2B5EF4-FFF2-40B4-BE49-F238E27FC236}">
                <a16:creationId xmlns:a16="http://schemas.microsoft.com/office/drawing/2014/main" id="{F17C3906-CD72-3449-B9D3-E90ED24E9D2A}"/>
              </a:ext>
            </a:extLst>
          </p:cNvPr>
          <p:cNvSpPr>
            <a:spLocks noGrp="1"/>
          </p:cNvSpPr>
          <p:nvPr>
            <p:ph sz="quarter" idx="39" hasCustomPrompt="1"/>
          </p:nvPr>
        </p:nvSpPr>
        <p:spPr>
          <a:xfrm>
            <a:off x="7458437" y="1577525"/>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first-level bullet or image</a:t>
            </a: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311822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s and Image - Simpl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08DC6AAE-017C-4253-840E-AB4D795A3E47}"/>
              </a:ext>
            </a:extLst>
          </p:cNvPr>
          <p:cNvSpPr>
            <a:spLocks noGrp="1"/>
          </p:cNvSpPr>
          <p:nvPr>
            <p:ph type="title" hasCustomPrompt="1"/>
          </p:nvPr>
        </p:nvSpPr>
        <p:spPr>
          <a:xfrm>
            <a:off x="732234" y="304800"/>
            <a:ext cx="3607289" cy="890244"/>
          </a:xfrm>
          <a:prstGeom prst="rect">
            <a:avLst/>
          </a:prstGeom>
        </p:spPr>
        <p:txBody>
          <a:bodyPr anchor="b"/>
          <a:lstStyle>
            <a:lvl1pPr>
              <a:defRPr sz="3000" b="1">
                <a:solidFill>
                  <a:schemeClr val="tx2"/>
                </a:solidFill>
              </a:defRPr>
            </a:lvl1pPr>
          </a:lstStyle>
          <a:p>
            <a:r>
              <a:rPr lang="en-US"/>
              <a:t>Click to add title</a:t>
            </a:r>
          </a:p>
        </p:txBody>
      </p:sp>
      <p:sp>
        <p:nvSpPr>
          <p:cNvPr id="7" name="Rectangle 6">
            <a:extLst>
              <a:ext uri="{FF2B5EF4-FFF2-40B4-BE49-F238E27FC236}">
                <a16:creationId xmlns:a16="http://schemas.microsoft.com/office/drawing/2014/main" id="{68EA6AD7-2136-4D32-B4FA-6F27E804E79A}"/>
              </a:ext>
              <a:ext uri="{C183D7F6-B498-43B3-948B-1728B52AA6E4}">
                <adec:decorative xmlns:adec="http://schemas.microsoft.com/office/drawing/2017/decorative" val="1"/>
              </a:ext>
            </a:extLst>
          </p:cNvPr>
          <p:cNvSpPr/>
          <p:nvPr userDrawn="1"/>
        </p:nvSpPr>
        <p:spPr>
          <a:xfrm>
            <a:off x="822960" y="1197160"/>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732234" y="1545336"/>
            <a:ext cx="3607289" cy="2926080"/>
          </a:xfrm>
          <a:prstGeom prst="rect">
            <a:avLst/>
          </a:prstGeom>
        </p:spPr>
        <p:txBody>
          <a:bodyPr>
            <a:noAutofit/>
          </a:bodyPr>
          <a:lstStyle>
            <a:lvl1pPr marL="230188" indent="-230188">
              <a:spcBef>
                <a:spcPts val="750"/>
              </a:spcBef>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 name="Picture">
            <a:extLst>
              <a:ext uri="{FF2B5EF4-FFF2-40B4-BE49-F238E27FC236}">
                <a16:creationId xmlns:a16="http://schemas.microsoft.com/office/drawing/2014/main" id="{75B79D34-DFEF-4AC5-AC86-378A247C4C3F}"/>
              </a:ext>
            </a:extLst>
          </p:cNvPr>
          <p:cNvSpPr>
            <a:spLocks noGrp="1"/>
          </p:cNvSpPr>
          <p:nvPr>
            <p:ph type="pic" sz="quarter" idx="10"/>
          </p:nvPr>
        </p:nvSpPr>
        <p:spPr>
          <a:xfrm>
            <a:off x="4804477" y="0"/>
            <a:ext cx="3607289" cy="5143500"/>
          </a:xfrm>
          <a:custGeom>
            <a:avLst/>
            <a:gdLst>
              <a:gd name="connsiteX0" fmla="*/ 0 w 3657600"/>
              <a:gd name="connsiteY0" fmla="*/ 0 h 4343400"/>
              <a:gd name="connsiteX1" fmla="*/ 3657600 w 3657600"/>
              <a:gd name="connsiteY1" fmla="*/ 0 h 4343400"/>
              <a:gd name="connsiteX2" fmla="*/ 3657600 w 3657600"/>
              <a:gd name="connsiteY2" fmla="*/ 4343400 h 4343400"/>
              <a:gd name="connsiteX3" fmla="*/ 0 w 3657600"/>
              <a:gd name="connsiteY3" fmla="*/ 4343400 h 4343400"/>
            </a:gdLst>
            <a:ahLst/>
            <a:cxnLst>
              <a:cxn ang="0">
                <a:pos x="connsiteX0" y="connsiteY0"/>
              </a:cxn>
              <a:cxn ang="0">
                <a:pos x="connsiteX1" y="connsiteY1"/>
              </a:cxn>
              <a:cxn ang="0">
                <a:pos x="connsiteX2" y="connsiteY2"/>
              </a:cxn>
              <a:cxn ang="0">
                <a:pos x="connsiteX3" y="connsiteY3"/>
              </a:cxn>
            </a:cxnLst>
            <a:rect l="l" t="t" r="r" b="b"/>
            <a:pathLst>
              <a:path w="3657600" h="4343400">
                <a:moveTo>
                  <a:pt x="0" y="0"/>
                </a:moveTo>
                <a:lnTo>
                  <a:pt x="3657600" y="0"/>
                </a:lnTo>
                <a:lnTo>
                  <a:pt x="3657600" y="4343400"/>
                </a:lnTo>
                <a:lnTo>
                  <a:pt x="0" y="43434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4" name="Picture Citation">
            <a:extLst>
              <a:ext uri="{FF2B5EF4-FFF2-40B4-BE49-F238E27FC236}">
                <a16:creationId xmlns:a16="http://schemas.microsoft.com/office/drawing/2014/main" id="{355E0E6A-E25B-428F-BA8C-4A0886B089FA}"/>
              </a:ext>
            </a:extLst>
          </p:cNvPr>
          <p:cNvSpPr>
            <a:spLocks noGrp="1"/>
          </p:cNvSpPr>
          <p:nvPr>
            <p:ph type="body" sz="quarter" idx="18" hasCustomPrompt="1"/>
          </p:nvPr>
        </p:nvSpPr>
        <p:spPr>
          <a:xfrm>
            <a:off x="3371461" y="4860168"/>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pic>
        <p:nvPicPr>
          <p:cNvPr id="9" name="WSE logo">
            <a:extLst>
              <a:ext uri="{FF2B5EF4-FFF2-40B4-BE49-F238E27FC236}">
                <a16:creationId xmlns:a16="http://schemas.microsoft.com/office/drawing/2014/main" id="{D3042606-CA6F-4BC4-80EF-92D44CA3183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12" name="Page Number">
            <a:extLst>
              <a:ext uri="{FF2B5EF4-FFF2-40B4-BE49-F238E27FC236}">
                <a16:creationId xmlns:a16="http://schemas.microsoft.com/office/drawing/2014/main" id="{01F6A14B-EEAE-2542-8809-4C8C18188C9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spTree>
    <p:extLst>
      <p:ext uri="{BB962C8B-B14F-4D97-AF65-F5344CB8AC3E}">
        <p14:creationId xmlns:p14="http://schemas.microsoft.com/office/powerpoint/2010/main" val="20428796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4 Items and Text - Blue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778FCE4-C62E-45FA-8069-17E0CDE13615}"/>
              </a:ext>
            </a:extLst>
          </p:cNvPr>
          <p:cNvSpPr>
            <a:spLocks noGrp="1"/>
          </p:cNvSpPr>
          <p:nvPr>
            <p:ph type="title" hasCustomPrompt="1"/>
          </p:nvPr>
        </p:nvSpPr>
        <p:spPr>
          <a:xfrm>
            <a:off x="533919" y="455555"/>
            <a:ext cx="8085415" cy="509105"/>
          </a:xfrm>
          <a:prstGeom prst="rect">
            <a:avLst/>
          </a:prstGeom>
        </p:spPr>
        <p:txBody>
          <a:bodyPr anchor="ctr"/>
          <a:lstStyle>
            <a:lvl1pPr>
              <a:defRPr sz="3000" b="1">
                <a:solidFill>
                  <a:schemeClr val="tx2"/>
                </a:solidFill>
              </a:defRPr>
            </a:lvl1pPr>
          </a:lstStyle>
          <a:p>
            <a:r>
              <a:rPr lang="en-US"/>
              <a:t>Click to add title</a:t>
            </a:r>
          </a:p>
        </p:txBody>
      </p:sp>
      <p:sp>
        <p:nvSpPr>
          <p:cNvPr id="26" name="Rectangle 25">
            <a:extLst>
              <a:ext uri="{FF2B5EF4-FFF2-40B4-BE49-F238E27FC236}">
                <a16:creationId xmlns:a16="http://schemas.microsoft.com/office/drawing/2014/main" id="{0F9DD6EC-3A2E-4812-A2E6-1C882E728CF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Rounded Rectangle 50">
            <a:extLst>
              <a:ext uri="{FF2B5EF4-FFF2-40B4-BE49-F238E27FC236}">
                <a16:creationId xmlns:a16="http://schemas.microsoft.com/office/drawing/2014/main" id="{7911D00D-6CBC-4CBB-BA40-3F7DD5D6EFCA}"/>
              </a:ext>
              <a:ext uri="{C183D7F6-B498-43B3-948B-1728B52AA6E4}">
                <adec:decorative xmlns:adec="http://schemas.microsoft.com/office/drawing/2017/decorative" val="1"/>
              </a:ext>
            </a:extLst>
          </p:cNvPr>
          <p:cNvSpPr/>
          <p:nvPr userDrawn="1"/>
        </p:nvSpPr>
        <p:spPr>
          <a:xfrm>
            <a:off x="640080" y="1176111"/>
            <a:ext cx="3713441" cy="3523139"/>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23" name="Freeform 51">
            <a:extLst>
              <a:ext uri="{FF2B5EF4-FFF2-40B4-BE49-F238E27FC236}">
                <a16:creationId xmlns:a16="http://schemas.microsoft.com/office/drawing/2014/main" id="{3070A7B9-8096-4FC1-B9A9-1DC3667A84E2}"/>
              </a:ext>
              <a:ext uri="{C183D7F6-B498-43B3-948B-1728B52AA6E4}">
                <adec:decorative xmlns:adec="http://schemas.microsoft.com/office/drawing/2017/decorative" val="1"/>
              </a:ext>
            </a:extLst>
          </p:cNvPr>
          <p:cNvSpPr/>
          <p:nvPr userDrawn="1"/>
        </p:nvSpPr>
        <p:spPr>
          <a:xfrm>
            <a:off x="640079" y="3881340"/>
            <a:ext cx="3713441" cy="830478"/>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chemeClr val="tx2"/>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8" name="Item 3 Title">
            <a:extLst>
              <a:ext uri="{FF2B5EF4-FFF2-40B4-BE49-F238E27FC236}">
                <a16:creationId xmlns:a16="http://schemas.microsoft.com/office/drawing/2014/main" id="{CBB1EDA8-6036-4E17-9138-598F3F97F689}"/>
              </a:ext>
            </a:extLst>
          </p:cNvPr>
          <p:cNvSpPr>
            <a:spLocks noGrp="1"/>
          </p:cNvSpPr>
          <p:nvPr>
            <p:ph type="body" sz="quarter" idx="17" hasCustomPrompt="1"/>
          </p:nvPr>
        </p:nvSpPr>
        <p:spPr>
          <a:xfrm>
            <a:off x="640078" y="4096227"/>
            <a:ext cx="3713441" cy="332632"/>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2" name="Item 3 Text">
            <a:extLst>
              <a:ext uri="{FF2B5EF4-FFF2-40B4-BE49-F238E27FC236}">
                <a16:creationId xmlns:a16="http://schemas.microsoft.com/office/drawing/2014/main" id="{39A1E9ED-B596-479E-82B0-63CC2B1444E8}"/>
              </a:ext>
            </a:extLst>
          </p:cNvPr>
          <p:cNvSpPr>
            <a:spLocks noGrp="1"/>
          </p:cNvSpPr>
          <p:nvPr>
            <p:ph type="body" sz="quarter" idx="21" hasCustomPrompt="1"/>
          </p:nvPr>
        </p:nvSpPr>
        <p:spPr>
          <a:xfrm>
            <a:off x="886674" y="1308897"/>
            <a:ext cx="3220250" cy="2411524"/>
          </a:xfrm>
          <a:prstGeom prst="rect">
            <a:avLst/>
          </a:prstGeom>
        </p:spPr>
        <p:txBody>
          <a:bodyPr>
            <a:noAutofit/>
          </a:bodyPr>
          <a:lstStyle>
            <a:lvl1pPr marL="231775" indent="-231775"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buFont typeface="Arial" panose="020B0604020202020204" pitchFamily="34" charset="0"/>
              <a:buChar char="•"/>
              <a:defRPr sz="1600"/>
            </a:lvl3pPr>
          </a:lstStyle>
          <a:p>
            <a:pPr lvl="0"/>
            <a:r>
              <a:rPr lang="en-US"/>
              <a:t>Click to add bullets</a:t>
            </a:r>
          </a:p>
          <a:p>
            <a:pPr lvl="1"/>
            <a:r>
              <a:rPr lang="en-US"/>
              <a:t>Second level</a:t>
            </a:r>
          </a:p>
          <a:p>
            <a:pPr lvl="2"/>
            <a:r>
              <a:rPr lang="en-US"/>
              <a:t>Third level</a:t>
            </a:r>
          </a:p>
        </p:txBody>
      </p:sp>
      <p:sp>
        <p:nvSpPr>
          <p:cNvPr id="24" name="Page Number">
            <a:extLst>
              <a:ext uri="{FF2B5EF4-FFF2-40B4-BE49-F238E27FC236}">
                <a16:creationId xmlns:a16="http://schemas.microsoft.com/office/drawing/2014/main" id="{8866A15F-DCF2-4E46-9717-924DF8C8B4D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5" name="WSE logo">
            <a:extLst>
              <a:ext uri="{FF2B5EF4-FFF2-40B4-BE49-F238E27FC236}">
                <a16:creationId xmlns:a16="http://schemas.microsoft.com/office/drawing/2014/main" id="{19FC6418-4FC7-4934-8CD1-E5AF55A2DCF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18" name="Rounded Rectangle 50">
            <a:extLst>
              <a:ext uri="{FF2B5EF4-FFF2-40B4-BE49-F238E27FC236}">
                <a16:creationId xmlns:a16="http://schemas.microsoft.com/office/drawing/2014/main" id="{2BBEC93B-8D0C-42F1-9399-D1D817997F78}"/>
              </a:ext>
              <a:ext uri="{C183D7F6-B498-43B3-948B-1728B52AA6E4}">
                <adec:decorative xmlns:adec="http://schemas.microsoft.com/office/drawing/2017/decorative" val="1"/>
              </a:ext>
            </a:extLst>
          </p:cNvPr>
          <p:cNvSpPr/>
          <p:nvPr userDrawn="1"/>
        </p:nvSpPr>
        <p:spPr>
          <a:xfrm>
            <a:off x="4790480" y="1176111"/>
            <a:ext cx="3713441" cy="3523139"/>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9" name="Freeform 51">
            <a:extLst>
              <a:ext uri="{FF2B5EF4-FFF2-40B4-BE49-F238E27FC236}">
                <a16:creationId xmlns:a16="http://schemas.microsoft.com/office/drawing/2014/main" id="{2050C419-8432-46BA-8661-3080C6E30BC6}"/>
              </a:ext>
              <a:ext uri="{C183D7F6-B498-43B3-948B-1728B52AA6E4}">
                <adec:decorative xmlns:adec="http://schemas.microsoft.com/office/drawing/2017/decorative" val="1"/>
              </a:ext>
            </a:extLst>
          </p:cNvPr>
          <p:cNvSpPr/>
          <p:nvPr userDrawn="1"/>
        </p:nvSpPr>
        <p:spPr>
          <a:xfrm>
            <a:off x="4790479" y="3881340"/>
            <a:ext cx="3713441" cy="817910"/>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Item 3 Title">
            <a:extLst>
              <a:ext uri="{FF2B5EF4-FFF2-40B4-BE49-F238E27FC236}">
                <a16:creationId xmlns:a16="http://schemas.microsoft.com/office/drawing/2014/main" id="{EFBDE9D0-690A-43C3-822C-65E41613E138}"/>
              </a:ext>
            </a:extLst>
          </p:cNvPr>
          <p:cNvSpPr>
            <a:spLocks noGrp="1"/>
          </p:cNvSpPr>
          <p:nvPr>
            <p:ph type="body" sz="quarter" idx="22" hasCustomPrompt="1"/>
          </p:nvPr>
        </p:nvSpPr>
        <p:spPr>
          <a:xfrm>
            <a:off x="4790479" y="4096227"/>
            <a:ext cx="3713441" cy="332632"/>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27" name="Item 3 Text">
            <a:extLst>
              <a:ext uri="{FF2B5EF4-FFF2-40B4-BE49-F238E27FC236}">
                <a16:creationId xmlns:a16="http://schemas.microsoft.com/office/drawing/2014/main" id="{E31A1006-0A40-451E-B49D-5D7AE05EC552}"/>
              </a:ext>
            </a:extLst>
          </p:cNvPr>
          <p:cNvSpPr>
            <a:spLocks noGrp="1"/>
          </p:cNvSpPr>
          <p:nvPr>
            <p:ph type="body" sz="quarter" idx="23" hasCustomPrompt="1"/>
          </p:nvPr>
        </p:nvSpPr>
        <p:spPr>
          <a:xfrm>
            <a:off x="5037074" y="1308897"/>
            <a:ext cx="3220250" cy="2411524"/>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8600">
              <a:buClr>
                <a:srgbClr val="092C74"/>
              </a:buClr>
              <a:buFont typeface="Arial" panose="020B0604020202020204" pitchFamily="34" charset="0"/>
              <a:buChar char="•"/>
              <a:defRPr sz="1600"/>
            </a:lvl3pPr>
          </a:lstStyle>
          <a:p>
            <a:pPr lvl="0"/>
            <a:r>
              <a:rPr lang="en-US"/>
              <a:t>Click to add bullets</a:t>
            </a:r>
          </a:p>
          <a:p>
            <a:pPr lvl="1"/>
            <a:r>
              <a:rPr lang="en-US"/>
              <a:t>Second level</a:t>
            </a:r>
          </a:p>
          <a:p>
            <a:pPr lvl="2"/>
            <a:r>
              <a:rPr lang="en-US"/>
              <a:t>Third level</a:t>
            </a:r>
          </a:p>
        </p:txBody>
      </p:sp>
    </p:spTree>
    <p:extLst>
      <p:ext uri="{BB962C8B-B14F-4D97-AF65-F5344CB8AC3E}">
        <p14:creationId xmlns:p14="http://schemas.microsoft.com/office/powerpoint/2010/main" val="147549286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4 Items and Text - Blue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778FCE4-C62E-45FA-8069-17E0CDE13615}"/>
              </a:ext>
            </a:extLst>
          </p:cNvPr>
          <p:cNvSpPr>
            <a:spLocks noGrp="1"/>
          </p:cNvSpPr>
          <p:nvPr>
            <p:ph type="title" hasCustomPrompt="1"/>
          </p:nvPr>
        </p:nvSpPr>
        <p:spPr>
          <a:xfrm>
            <a:off x="533919" y="455555"/>
            <a:ext cx="8085415" cy="509105"/>
          </a:xfrm>
          <a:prstGeom prst="rect">
            <a:avLst/>
          </a:prstGeom>
        </p:spPr>
        <p:txBody>
          <a:bodyPr anchor="ctr"/>
          <a:lstStyle>
            <a:lvl1pPr>
              <a:defRPr sz="3000" b="1">
                <a:solidFill>
                  <a:schemeClr val="tx2"/>
                </a:solidFill>
              </a:defRPr>
            </a:lvl1pPr>
          </a:lstStyle>
          <a:p>
            <a:r>
              <a:rPr lang="en-US"/>
              <a:t>Click to add title</a:t>
            </a:r>
          </a:p>
        </p:txBody>
      </p:sp>
      <p:sp>
        <p:nvSpPr>
          <p:cNvPr id="26" name="Rectangle 25">
            <a:extLst>
              <a:ext uri="{FF2B5EF4-FFF2-40B4-BE49-F238E27FC236}">
                <a16:creationId xmlns:a16="http://schemas.microsoft.com/office/drawing/2014/main" id="{0F9DD6EC-3A2E-4812-A2E6-1C882E728CF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50">
            <a:extLst>
              <a:ext uri="{FF2B5EF4-FFF2-40B4-BE49-F238E27FC236}">
                <a16:creationId xmlns:a16="http://schemas.microsoft.com/office/drawing/2014/main" id="{0F0864E6-B7A6-4C69-8357-3EDC0D214FA9}"/>
              </a:ext>
              <a:ext uri="{C183D7F6-B498-43B3-948B-1728B52AA6E4}">
                <adec:decorative xmlns:adec="http://schemas.microsoft.com/office/drawing/2017/decorative" val="1"/>
              </a:ext>
            </a:extLst>
          </p:cNvPr>
          <p:cNvSpPr/>
          <p:nvPr userDrawn="1"/>
        </p:nvSpPr>
        <p:spPr>
          <a:xfrm>
            <a:off x="522711" y="1255594"/>
            <a:ext cx="2517784" cy="3013670"/>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1" name="Freeform 51">
            <a:extLst>
              <a:ext uri="{FF2B5EF4-FFF2-40B4-BE49-F238E27FC236}">
                <a16:creationId xmlns:a16="http://schemas.microsoft.com/office/drawing/2014/main" id="{CF7F85ED-1788-4035-BB4F-6D2978521276}"/>
              </a:ext>
              <a:ext uri="{C183D7F6-B498-43B3-948B-1728B52AA6E4}">
                <adec:decorative xmlns:adec="http://schemas.microsoft.com/office/drawing/2017/decorative" val="1"/>
              </a:ext>
            </a:extLst>
          </p:cNvPr>
          <p:cNvSpPr/>
          <p:nvPr userDrawn="1"/>
        </p:nvSpPr>
        <p:spPr>
          <a:xfrm>
            <a:off x="522712" y="3500651"/>
            <a:ext cx="2517784" cy="768613"/>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7" name="Item 2 Title">
            <a:extLst>
              <a:ext uri="{FF2B5EF4-FFF2-40B4-BE49-F238E27FC236}">
                <a16:creationId xmlns:a16="http://schemas.microsoft.com/office/drawing/2014/main" id="{DBAFC4B2-E381-4378-893A-B29557D52602}"/>
              </a:ext>
            </a:extLst>
          </p:cNvPr>
          <p:cNvSpPr>
            <a:spLocks noGrp="1"/>
          </p:cNvSpPr>
          <p:nvPr>
            <p:ph type="body" sz="quarter" idx="16" hasCustomPrompt="1"/>
          </p:nvPr>
        </p:nvSpPr>
        <p:spPr>
          <a:xfrm>
            <a:off x="522710" y="3675682"/>
            <a:ext cx="251778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1" name="Item 2 Text">
            <a:extLst>
              <a:ext uri="{FF2B5EF4-FFF2-40B4-BE49-F238E27FC236}">
                <a16:creationId xmlns:a16="http://schemas.microsoft.com/office/drawing/2014/main" id="{5ACE404C-6884-4FD6-9E39-6F4642E21CC9}"/>
              </a:ext>
            </a:extLst>
          </p:cNvPr>
          <p:cNvSpPr>
            <a:spLocks noGrp="1"/>
          </p:cNvSpPr>
          <p:nvPr>
            <p:ph type="body" sz="quarter" idx="20" hasCustomPrompt="1"/>
          </p:nvPr>
        </p:nvSpPr>
        <p:spPr>
          <a:xfrm>
            <a:off x="641604" y="1485610"/>
            <a:ext cx="2183391" cy="1864915"/>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21" name="Rounded Rectangle 50">
            <a:extLst>
              <a:ext uri="{FF2B5EF4-FFF2-40B4-BE49-F238E27FC236}">
                <a16:creationId xmlns:a16="http://schemas.microsoft.com/office/drawing/2014/main" id="{7911D00D-6CBC-4CBB-BA40-3F7DD5D6EFCA}"/>
              </a:ext>
              <a:ext uri="{C183D7F6-B498-43B3-948B-1728B52AA6E4}">
                <adec:decorative xmlns:adec="http://schemas.microsoft.com/office/drawing/2017/decorative" val="1"/>
              </a:ext>
            </a:extLst>
          </p:cNvPr>
          <p:cNvSpPr/>
          <p:nvPr userDrawn="1"/>
        </p:nvSpPr>
        <p:spPr>
          <a:xfrm>
            <a:off x="3345861" y="1255594"/>
            <a:ext cx="2517784" cy="3013670"/>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23" name="Freeform 51">
            <a:extLst>
              <a:ext uri="{FF2B5EF4-FFF2-40B4-BE49-F238E27FC236}">
                <a16:creationId xmlns:a16="http://schemas.microsoft.com/office/drawing/2014/main" id="{3070A7B9-8096-4FC1-B9A9-1DC3667A84E2}"/>
              </a:ext>
              <a:ext uri="{C183D7F6-B498-43B3-948B-1728B52AA6E4}">
                <adec:decorative xmlns:adec="http://schemas.microsoft.com/office/drawing/2017/decorative" val="1"/>
              </a:ext>
            </a:extLst>
          </p:cNvPr>
          <p:cNvSpPr/>
          <p:nvPr userDrawn="1"/>
        </p:nvSpPr>
        <p:spPr>
          <a:xfrm>
            <a:off x="3345861" y="3500651"/>
            <a:ext cx="2517785" cy="768613"/>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8" name="Item 3 Title">
            <a:extLst>
              <a:ext uri="{FF2B5EF4-FFF2-40B4-BE49-F238E27FC236}">
                <a16:creationId xmlns:a16="http://schemas.microsoft.com/office/drawing/2014/main" id="{CBB1EDA8-6036-4E17-9138-598F3F97F689}"/>
              </a:ext>
            </a:extLst>
          </p:cNvPr>
          <p:cNvSpPr>
            <a:spLocks noGrp="1"/>
          </p:cNvSpPr>
          <p:nvPr>
            <p:ph type="body" sz="quarter" idx="17" hasCustomPrompt="1"/>
          </p:nvPr>
        </p:nvSpPr>
        <p:spPr>
          <a:xfrm>
            <a:off x="3345861" y="3683957"/>
            <a:ext cx="2517784" cy="284531"/>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2" name="Item 3 Text">
            <a:extLst>
              <a:ext uri="{FF2B5EF4-FFF2-40B4-BE49-F238E27FC236}">
                <a16:creationId xmlns:a16="http://schemas.microsoft.com/office/drawing/2014/main" id="{39A1E9ED-B596-479E-82B0-63CC2B1444E8}"/>
              </a:ext>
            </a:extLst>
          </p:cNvPr>
          <p:cNvSpPr>
            <a:spLocks noGrp="1"/>
          </p:cNvSpPr>
          <p:nvPr>
            <p:ph type="body" sz="quarter" idx="21" hasCustomPrompt="1"/>
          </p:nvPr>
        </p:nvSpPr>
        <p:spPr>
          <a:xfrm>
            <a:off x="3464754" y="1485610"/>
            <a:ext cx="2183391" cy="1864915"/>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5425">
              <a:buClr>
                <a:srgbClr val="092C74"/>
              </a:buClr>
              <a:defRPr sz="1600"/>
            </a:lvl3pPr>
          </a:lstStyle>
          <a:p>
            <a:pPr lvl="0"/>
            <a:r>
              <a:rPr lang="en-US"/>
              <a:t>Click to add bullets</a:t>
            </a:r>
          </a:p>
          <a:p>
            <a:pPr lvl="1"/>
            <a:r>
              <a:rPr lang="en-US"/>
              <a:t>Second level</a:t>
            </a:r>
          </a:p>
          <a:p>
            <a:pPr lvl="2"/>
            <a:r>
              <a:rPr lang="en-US"/>
              <a:t>Third level</a:t>
            </a:r>
          </a:p>
        </p:txBody>
      </p:sp>
      <p:sp>
        <p:nvSpPr>
          <p:cNvPr id="15" name="Rounded Rectangle 50">
            <a:extLst>
              <a:ext uri="{FF2B5EF4-FFF2-40B4-BE49-F238E27FC236}">
                <a16:creationId xmlns:a16="http://schemas.microsoft.com/office/drawing/2014/main" id="{3906D885-91E2-495E-8164-51394DAE86F8}"/>
              </a:ext>
              <a:ext uri="{C183D7F6-B498-43B3-948B-1728B52AA6E4}">
                <adec:decorative xmlns:adec="http://schemas.microsoft.com/office/drawing/2017/decorative" val="1"/>
              </a:ext>
            </a:extLst>
          </p:cNvPr>
          <p:cNvSpPr/>
          <p:nvPr userDrawn="1"/>
        </p:nvSpPr>
        <p:spPr>
          <a:xfrm>
            <a:off x="6169016" y="1255594"/>
            <a:ext cx="2517784" cy="3013670"/>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7" name="Freeform 51">
            <a:extLst>
              <a:ext uri="{FF2B5EF4-FFF2-40B4-BE49-F238E27FC236}">
                <a16:creationId xmlns:a16="http://schemas.microsoft.com/office/drawing/2014/main" id="{CEC72A60-0F45-4275-849F-4CE6DC1DAF59}"/>
              </a:ext>
              <a:ext uri="{C183D7F6-B498-43B3-948B-1728B52AA6E4}">
                <adec:decorative xmlns:adec="http://schemas.microsoft.com/office/drawing/2017/decorative" val="1"/>
              </a:ext>
            </a:extLst>
          </p:cNvPr>
          <p:cNvSpPr/>
          <p:nvPr userDrawn="1"/>
        </p:nvSpPr>
        <p:spPr>
          <a:xfrm>
            <a:off x="6169017" y="3500651"/>
            <a:ext cx="2517784" cy="768613"/>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9" name="Item 4 Title">
            <a:extLst>
              <a:ext uri="{FF2B5EF4-FFF2-40B4-BE49-F238E27FC236}">
                <a16:creationId xmlns:a16="http://schemas.microsoft.com/office/drawing/2014/main" id="{39E2E930-054A-4609-BFA9-2CE06617C61D}"/>
              </a:ext>
            </a:extLst>
          </p:cNvPr>
          <p:cNvSpPr>
            <a:spLocks noGrp="1"/>
          </p:cNvSpPr>
          <p:nvPr>
            <p:ph type="body" sz="quarter" idx="18" hasCustomPrompt="1"/>
          </p:nvPr>
        </p:nvSpPr>
        <p:spPr>
          <a:xfrm>
            <a:off x="6169015" y="3677694"/>
            <a:ext cx="251778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3" name="Item 4 Text">
            <a:extLst>
              <a:ext uri="{FF2B5EF4-FFF2-40B4-BE49-F238E27FC236}">
                <a16:creationId xmlns:a16="http://schemas.microsoft.com/office/drawing/2014/main" id="{B72F7BCA-C0F0-43BC-B657-9FB6EFC28071}"/>
              </a:ext>
            </a:extLst>
          </p:cNvPr>
          <p:cNvSpPr>
            <a:spLocks noGrp="1"/>
          </p:cNvSpPr>
          <p:nvPr>
            <p:ph type="body" sz="quarter" idx="22" hasCustomPrompt="1"/>
          </p:nvPr>
        </p:nvSpPr>
        <p:spPr>
          <a:xfrm>
            <a:off x="6287909" y="1485610"/>
            <a:ext cx="2183391" cy="1864915"/>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24" name="Page Number">
            <a:extLst>
              <a:ext uri="{FF2B5EF4-FFF2-40B4-BE49-F238E27FC236}">
                <a16:creationId xmlns:a16="http://schemas.microsoft.com/office/drawing/2014/main" id="{8866A15F-DCF2-4E46-9717-924DF8C8B4D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5" name="WSE logo">
            <a:extLst>
              <a:ext uri="{FF2B5EF4-FFF2-40B4-BE49-F238E27FC236}">
                <a16:creationId xmlns:a16="http://schemas.microsoft.com/office/drawing/2014/main" id="{19FC6418-4FC7-4934-8CD1-E5AF55A2DCF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44663794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 Items and Text - Blue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778FCE4-C62E-45FA-8069-17E0CDE13615}"/>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6" name="Rectangle 25">
            <a:extLst>
              <a:ext uri="{FF2B5EF4-FFF2-40B4-BE49-F238E27FC236}">
                <a16:creationId xmlns:a16="http://schemas.microsoft.com/office/drawing/2014/main" id="{0F9DD6EC-3A2E-4812-A2E6-1C882E728CF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Rounded Rectangle 50">
            <a:extLst>
              <a:ext uri="{FF2B5EF4-FFF2-40B4-BE49-F238E27FC236}">
                <a16:creationId xmlns:a16="http://schemas.microsoft.com/office/drawing/2014/main" id="{292223D0-D3C4-4777-99E4-9D82F50EBA2B}"/>
              </a:ext>
              <a:ext uri="{C183D7F6-B498-43B3-948B-1728B52AA6E4}">
                <adec:decorative xmlns:adec="http://schemas.microsoft.com/office/drawing/2017/decorative" val="1"/>
              </a:ext>
            </a:extLst>
          </p:cNvPr>
          <p:cNvSpPr/>
          <p:nvPr userDrawn="1"/>
        </p:nvSpPr>
        <p:spPr>
          <a:xfrm>
            <a:off x="457200"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5" name="Freeform 51">
            <a:extLst>
              <a:ext uri="{FF2B5EF4-FFF2-40B4-BE49-F238E27FC236}">
                <a16:creationId xmlns:a16="http://schemas.microsoft.com/office/drawing/2014/main" id="{31EE5489-B926-442C-94BA-1A6E7A337EC8}"/>
              </a:ext>
              <a:ext uri="{C183D7F6-B498-43B3-948B-1728B52AA6E4}">
                <adec:decorative xmlns:adec="http://schemas.microsoft.com/office/drawing/2017/decorative" val="1"/>
              </a:ext>
            </a:extLst>
          </p:cNvPr>
          <p:cNvSpPr/>
          <p:nvPr userDrawn="1"/>
        </p:nvSpPr>
        <p:spPr>
          <a:xfrm>
            <a:off x="457200"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50">
            <a:extLst>
              <a:ext uri="{FF2B5EF4-FFF2-40B4-BE49-F238E27FC236}">
                <a16:creationId xmlns:a16="http://schemas.microsoft.com/office/drawing/2014/main" id="{0F0864E6-B7A6-4C69-8357-3EDC0D214FA9}"/>
              </a:ext>
              <a:ext uri="{C183D7F6-B498-43B3-948B-1728B52AA6E4}">
                <adec:decorative xmlns:adec="http://schemas.microsoft.com/office/drawing/2017/decorative" val="1"/>
              </a:ext>
            </a:extLst>
          </p:cNvPr>
          <p:cNvSpPr/>
          <p:nvPr userDrawn="1"/>
        </p:nvSpPr>
        <p:spPr>
          <a:xfrm>
            <a:off x="2603599"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1" name="Freeform 51">
            <a:extLst>
              <a:ext uri="{FF2B5EF4-FFF2-40B4-BE49-F238E27FC236}">
                <a16:creationId xmlns:a16="http://schemas.microsoft.com/office/drawing/2014/main" id="{CF7F85ED-1788-4035-BB4F-6D2978521276}"/>
              </a:ext>
              <a:ext uri="{C183D7F6-B498-43B3-948B-1728B52AA6E4}">
                <adec:decorative xmlns:adec="http://schemas.microsoft.com/office/drawing/2017/decorative" val="1"/>
              </a:ext>
            </a:extLst>
          </p:cNvPr>
          <p:cNvSpPr/>
          <p:nvPr userDrawn="1"/>
        </p:nvSpPr>
        <p:spPr>
          <a:xfrm>
            <a:off x="2603599"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5" name="Rounded Rectangle 50">
            <a:extLst>
              <a:ext uri="{FF2B5EF4-FFF2-40B4-BE49-F238E27FC236}">
                <a16:creationId xmlns:a16="http://schemas.microsoft.com/office/drawing/2014/main" id="{3906D885-91E2-495E-8164-51394DAE86F8}"/>
              </a:ext>
              <a:ext uri="{C183D7F6-B498-43B3-948B-1728B52AA6E4}">
                <adec:decorative xmlns:adec="http://schemas.microsoft.com/office/drawing/2017/decorative" val="1"/>
              </a:ext>
            </a:extLst>
          </p:cNvPr>
          <p:cNvSpPr/>
          <p:nvPr userDrawn="1"/>
        </p:nvSpPr>
        <p:spPr>
          <a:xfrm>
            <a:off x="6896396"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7" name="Freeform 51">
            <a:extLst>
              <a:ext uri="{FF2B5EF4-FFF2-40B4-BE49-F238E27FC236}">
                <a16:creationId xmlns:a16="http://schemas.microsoft.com/office/drawing/2014/main" id="{CEC72A60-0F45-4275-849F-4CE6DC1DAF59}"/>
              </a:ext>
              <a:ext uri="{C183D7F6-B498-43B3-948B-1728B52AA6E4}">
                <adec:decorative xmlns:adec="http://schemas.microsoft.com/office/drawing/2017/decorative" val="1"/>
              </a:ext>
            </a:extLst>
          </p:cNvPr>
          <p:cNvSpPr/>
          <p:nvPr userDrawn="1"/>
        </p:nvSpPr>
        <p:spPr>
          <a:xfrm>
            <a:off x="6896396"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50">
            <a:extLst>
              <a:ext uri="{FF2B5EF4-FFF2-40B4-BE49-F238E27FC236}">
                <a16:creationId xmlns:a16="http://schemas.microsoft.com/office/drawing/2014/main" id="{7911D00D-6CBC-4CBB-BA40-3F7DD5D6EFCA}"/>
              </a:ext>
              <a:ext uri="{C183D7F6-B498-43B3-948B-1728B52AA6E4}">
                <adec:decorative xmlns:adec="http://schemas.microsoft.com/office/drawing/2017/decorative" val="1"/>
              </a:ext>
            </a:extLst>
          </p:cNvPr>
          <p:cNvSpPr/>
          <p:nvPr userDrawn="1"/>
        </p:nvSpPr>
        <p:spPr>
          <a:xfrm>
            <a:off x="4749998"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23" name="Freeform 51">
            <a:extLst>
              <a:ext uri="{FF2B5EF4-FFF2-40B4-BE49-F238E27FC236}">
                <a16:creationId xmlns:a16="http://schemas.microsoft.com/office/drawing/2014/main" id="{3070A7B9-8096-4FC1-B9A9-1DC3667A84E2}"/>
              </a:ext>
              <a:ext uri="{C183D7F6-B498-43B3-948B-1728B52AA6E4}">
                <adec:decorative xmlns:adec="http://schemas.microsoft.com/office/drawing/2017/decorative" val="1"/>
              </a:ext>
            </a:extLst>
          </p:cNvPr>
          <p:cNvSpPr/>
          <p:nvPr userDrawn="1"/>
        </p:nvSpPr>
        <p:spPr>
          <a:xfrm>
            <a:off x="4749998"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6" name="Item 1 Title">
            <a:extLst>
              <a:ext uri="{FF2B5EF4-FFF2-40B4-BE49-F238E27FC236}">
                <a16:creationId xmlns:a16="http://schemas.microsoft.com/office/drawing/2014/main" id="{CBB440B9-9FB0-429F-AB08-BBD8A2B69028}"/>
              </a:ext>
            </a:extLst>
          </p:cNvPr>
          <p:cNvSpPr>
            <a:spLocks noGrp="1"/>
          </p:cNvSpPr>
          <p:nvPr>
            <p:ph type="body" sz="quarter" idx="15" hasCustomPrompt="1"/>
          </p:nvPr>
        </p:nvSpPr>
        <p:spPr>
          <a:xfrm>
            <a:off x="457200" y="3829585"/>
            <a:ext cx="1790404" cy="284531"/>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0" name="Item 1 Text">
            <a:extLst>
              <a:ext uri="{FF2B5EF4-FFF2-40B4-BE49-F238E27FC236}">
                <a16:creationId xmlns:a16="http://schemas.microsoft.com/office/drawing/2014/main" id="{B86E20F2-B95C-4AAF-A804-AC965C9DDA7D}"/>
              </a:ext>
            </a:extLst>
          </p:cNvPr>
          <p:cNvSpPr>
            <a:spLocks noGrp="1"/>
          </p:cNvSpPr>
          <p:nvPr>
            <p:ph type="body" sz="quarter" idx="19" hasCustomPrompt="1"/>
          </p:nvPr>
        </p:nvSpPr>
        <p:spPr>
          <a:xfrm>
            <a:off x="576094"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7" name="Item 2 Title">
            <a:extLst>
              <a:ext uri="{FF2B5EF4-FFF2-40B4-BE49-F238E27FC236}">
                <a16:creationId xmlns:a16="http://schemas.microsoft.com/office/drawing/2014/main" id="{DBAFC4B2-E381-4378-893A-B29557D52602}"/>
              </a:ext>
            </a:extLst>
          </p:cNvPr>
          <p:cNvSpPr>
            <a:spLocks noGrp="1"/>
          </p:cNvSpPr>
          <p:nvPr>
            <p:ph type="body" sz="quarter" idx="16" hasCustomPrompt="1"/>
          </p:nvPr>
        </p:nvSpPr>
        <p:spPr>
          <a:xfrm>
            <a:off x="2603598" y="3821310"/>
            <a:ext cx="179040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1" name="Item 2 Text">
            <a:extLst>
              <a:ext uri="{FF2B5EF4-FFF2-40B4-BE49-F238E27FC236}">
                <a16:creationId xmlns:a16="http://schemas.microsoft.com/office/drawing/2014/main" id="{5ACE404C-6884-4FD6-9E39-6F4642E21CC9}"/>
              </a:ext>
            </a:extLst>
          </p:cNvPr>
          <p:cNvSpPr>
            <a:spLocks noGrp="1"/>
          </p:cNvSpPr>
          <p:nvPr>
            <p:ph type="body" sz="quarter" idx="20" hasCustomPrompt="1"/>
          </p:nvPr>
        </p:nvSpPr>
        <p:spPr>
          <a:xfrm>
            <a:off x="2722492"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tem 3 Title">
            <a:extLst>
              <a:ext uri="{FF2B5EF4-FFF2-40B4-BE49-F238E27FC236}">
                <a16:creationId xmlns:a16="http://schemas.microsoft.com/office/drawing/2014/main" id="{CBB1EDA8-6036-4E17-9138-598F3F97F689}"/>
              </a:ext>
            </a:extLst>
          </p:cNvPr>
          <p:cNvSpPr>
            <a:spLocks noGrp="1"/>
          </p:cNvSpPr>
          <p:nvPr>
            <p:ph type="body" sz="quarter" idx="17" hasCustomPrompt="1"/>
          </p:nvPr>
        </p:nvSpPr>
        <p:spPr>
          <a:xfrm>
            <a:off x="4749998" y="3829585"/>
            <a:ext cx="1790404" cy="284531"/>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2" name="Item 3 Text">
            <a:extLst>
              <a:ext uri="{FF2B5EF4-FFF2-40B4-BE49-F238E27FC236}">
                <a16:creationId xmlns:a16="http://schemas.microsoft.com/office/drawing/2014/main" id="{39A1E9ED-B596-479E-82B0-63CC2B1444E8}"/>
              </a:ext>
            </a:extLst>
          </p:cNvPr>
          <p:cNvSpPr>
            <a:spLocks noGrp="1"/>
          </p:cNvSpPr>
          <p:nvPr>
            <p:ph type="body" sz="quarter" idx="21" hasCustomPrompt="1"/>
          </p:nvPr>
        </p:nvSpPr>
        <p:spPr>
          <a:xfrm>
            <a:off x="4868891"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9" name="Item 4 Title">
            <a:extLst>
              <a:ext uri="{FF2B5EF4-FFF2-40B4-BE49-F238E27FC236}">
                <a16:creationId xmlns:a16="http://schemas.microsoft.com/office/drawing/2014/main" id="{39E2E930-054A-4609-BFA9-2CE06617C61D}"/>
              </a:ext>
            </a:extLst>
          </p:cNvPr>
          <p:cNvSpPr>
            <a:spLocks noGrp="1"/>
          </p:cNvSpPr>
          <p:nvPr>
            <p:ph type="body" sz="quarter" idx="18" hasCustomPrompt="1"/>
          </p:nvPr>
        </p:nvSpPr>
        <p:spPr>
          <a:xfrm>
            <a:off x="6896395" y="3823322"/>
            <a:ext cx="179040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3" name="Item 4 Text">
            <a:extLst>
              <a:ext uri="{FF2B5EF4-FFF2-40B4-BE49-F238E27FC236}">
                <a16:creationId xmlns:a16="http://schemas.microsoft.com/office/drawing/2014/main" id="{B72F7BCA-C0F0-43BC-B657-9FB6EFC28071}"/>
              </a:ext>
            </a:extLst>
          </p:cNvPr>
          <p:cNvSpPr>
            <a:spLocks noGrp="1"/>
          </p:cNvSpPr>
          <p:nvPr>
            <p:ph type="body" sz="quarter" idx="22" hasCustomPrompt="1"/>
          </p:nvPr>
        </p:nvSpPr>
        <p:spPr>
          <a:xfrm>
            <a:off x="7015291"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4" name="Page Number">
            <a:extLst>
              <a:ext uri="{FF2B5EF4-FFF2-40B4-BE49-F238E27FC236}">
                <a16:creationId xmlns:a16="http://schemas.microsoft.com/office/drawing/2014/main" id="{8866A15F-DCF2-4E46-9717-924DF8C8B4D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5" name="WSE logo">
            <a:extLst>
              <a:ext uri="{FF2B5EF4-FFF2-40B4-BE49-F238E27FC236}">
                <a16:creationId xmlns:a16="http://schemas.microsoft.com/office/drawing/2014/main" id="{19FC6418-4FC7-4934-8CD1-E5AF55A2DCF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14619917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 Items and Text - Number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3419849-0545-4B89-A5B7-FF533AE4947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0" name="Rectangle 19">
            <a:extLst>
              <a:ext uri="{FF2B5EF4-FFF2-40B4-BE49-F238E27FC236}">
                <a16:creationId xmlns:a16="http://schemas.microsoft.com/office/drawing/2014/main" id="{ADFD022E-F298-41C1-A7B7-039B713FE1BD}"/>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98E92223-2425-4BB3-B685-E72F60D8C5DE}"/>
              </a:ext>
            </a:extLst>
          </p:cNvPr>
          <p:cNvSpPr/>
          <p:nvPr userDrawn="1"/>
        </p:nvSpPr>
        <p:spPr>
          <a:xfrm>
            <a:off x="0" y="1322279"/>
            <a:ext cx="9144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F2F2F5"/>
              </a:solidFill>
              <a:latin typeface="Roboto"/>
            </a:endParaRPr>
          </a:p>
        </p:txBody>
      </p:sp>
      <p:sp>
        <p:nvSpPr>
          <p:cNvPr id="48" name="Item 1">
            <a:extLst>
              <a:ext uri="{FF2B5EF4-FFF2-40B4-BE49-F238E27FC236}">
                <a16:creationId xmlns:a16="http://schemas.microsoft.com/office/drawing/2014/main" id="{6D3B5A7A-FA71-45F6-B598-E0C3B7283DFD}"/>
              </a:ext>
            </a:extLst>
          </p:cNvPr>
          <p:cNvSpPr>
            <a:spLocks noGrp="1"/>
          </p:cNvSpPr>
          <p:nvPr>
            <p:ph type="body" sz="quarter" idx="15" hasCustomPrompt="1"/>
          </p:nvPr>
        </p:nvSpPr>
        <p:spPr>
          <a:xfrm>
            <a:off x="543128" y="1628441"/>
            <a:ext cx="1138620" cy="885871"/>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9" name="Item 1 Title">
            <a:extLst>
              <a:ext uri="{FF2B5EF4-FFF2-40B4-BE49-F238E27FC236}">
                <a16:creationId xmlns:a16="http://schemas.microsoft.com/office/drawing/2014/main" id="{799131B7-F763-47D6-93E0-5165F0A51071}"/>
              </a:ext>
            </a:extLst>
          </p:cNvPr>
          <p:cNvSpPr>
            <a:spLocks noGrp="1"/>
          </p:cNvSpPr>
          <p:nvPr>
            <p:ph type="body" sz="quarter" idx="10"/>
          </p:nvPr>
        </p:nvSpPr>
        <p:spPr>
          <a:xfrm>
            <a:off x="1775507" y="1628442"/>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0" name="Item 1 Text">
            <a:extLst>
              <a:ext uri="{FF2B5EF4-FFF2-40B4-BE49-F238E27FC236}">
                <a16:creationId xmlns:a16="http://schemas.microsoft.com/office/drawing/2014/main" id="{2D24E43C-2F40-4506-AF1F-B9C3166E889B}"/>
              </a:ext>
            </a:extLst>
          </p:cNvPr>
          <p:cNvSpPr>
            <a:spLocks noGrp="1"/>
          </p:cNvSpPr>
          <p:nvPr>
            <p:ph type="body" sz="quarter" idx="13"/>
          </p:nvPr>
        </p:nvSpPr>
        <p:spPr>
          <a:xfrm>
            <a:off x="1766298" y="2009131"/>
            <a:ext cx="2618125" cy="505183"/>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1" name="Item 2">
            <a:extLst>
              <a:ext uri="{FF2B5EF4-FFF2-40B4-BE49-F238E27FC236}">
                <a16:creationId xmlns:a16="http://schemas.microsoft.com/office/drawing/2014/main" id="{74774B04-A3DF-4AA9-9343-BB068D544B4E}"/>
              </a:ext>
            </a:extLst>
          </p:cNvPr>
          <p:cNvSpPr>
            <a:spLocks noGrp="1"/>
          </p:cNvSpPr>
          <p:nvPr>
            <p:ph type="body" sz="quarter" idx="16" hasCustomPrompt="1"/>
          </p:nvPr>
        </p:nvSpPr>
        <p:spPr>
          <a:xfrm>
            <a:off x="4750370" y="1623264"/>
            <a:ext cx="1138620" cy="891049"/>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2" name="Item 2 Title">
            <a:extLst>
              <a:ext uri="{FF2B5EF4-FFF2-40B4-BE49-F238E27FC236}">
                <a16:creationId xmlns:a16="http://schemas.microsoft.com/office/drawing/2014/main" id="{3531EBBF-C805-4E8A-9227-766EB6C3A8E5}"/>
              </a:ext>
            </a:extLst>
          </p:cNvPr>
          <p:cNvSpPr>
            <a:spLocks noGrp="1"/>
          </p:cNvSpPr>
          <p:nvPr>
            <p:ph type="body" sz="quarter" idx="17"/>
          </p:nvPr>
        </p:nvSpPr>
        <p:spPr>
          <a:xfrm>
            <a:off x="5982750" y="1623265"/>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3" name="Item 2 Text">
            <a:extLst>
              <a:ext uri="{FF2B5EF4-FFF2-40B4-BE49-F238E27FC236}">
                <a16:creationId xmlns:a16="http://schemas.microsoft.com/office/drawing/2014/main" id="{D7BBE6EB-6807-4CBE-BB58-5B8D9321D0E2}"/>
              </a:ext>
            </a:extLst>
          </p:cNvPr>
          <p:cNvSpPr>
            <a:spLocks noGrp="1"/>
          </p:cNvSpPr>
          <p:nvPr>
            <p:ph type="body" sz="quarter" idx="18"/>
          </p:nvPr>
        </p:nvSpPr>
        <p:spPr>
          <a:xfrm>
            <a:off x="5973540" y="2003955"/>
            <a:ext cx="2618125" cy="510360"/>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7" name="Item 3">
            <a:extLst>
              <a:ext uri="{FF2B5EF4-FFF2-40B4-BE49-F238E27FC236}">
                <a16:creationId xmlns:a16="http://schemas.microsoft.com/office/drawing/2014/main" id="{38486228-4BB2-43AE-9377-DBADDC1303AC}"/>
              </a:ext>
            </a:extLst>
          </p:cNvPr>
          <p:cNvSpPr>
            <a:spLocks noGrp="1"/>
          </p:cNvSpPr>
          <p:nvPr>
            <p:ph type="body" sz="quarter" idx="22" hasCustomPrompt="1"/>
          </p:nvPr>
        </p:nvSpPr>
        <p:spPr>
          <a:xfrm>
            <a:off x="543128" y="2817420"/>
            <a:ext cx="1138620" cy="944953"/>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8" name="Item 3 Title">
            <a:extLst>
              <a:ext uri="{FF2B5EF4-FFF2-40B4-BE49-F238E27FC236}">
                <a16:creationId xmlns:a16="http://schemas.microsoft.com/office/drawing/2014/main" id="{8692B854-CADA-4E07-8BD7-69FFD6673561}"/>
              </a:ext>
            </a:extLst>
          </p:cNvPr>
          <p:cNvSpPr>
            <a:spLocks noGrp="1"/>
          </p:cNvSpPr>
          <p:nvPr>
            <p:ph type="body" sz="quarter" idx="23"/>
          </p:nvPr>
        </p:nvSpPr>
        <p:spPr>
          <a:xfrm>
            <a:off x="1775507" y="2817420"/>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9" name="Item 3 Text">
            <a:extLst>
              <a:ext uri="{FF2B5EF4-FFF2-40B4-BE49-F238E27FC236}">
                <a16:creationId xmlns:a16="http://schemas.microsoft.com/office/drawing/2014/main" id="{F27699BB-0AEC-44C1-B1CC-D3562D17AD67}"/>
              </a:ext>
            </a:extLst>
          </p:cNvPr>
          <p:cNvSpPr>
            <a:spLocks noGrp="1"/>
          </p:cNvSpPr>
          <p:nvPr>
            <p:ph type="body" sz="quarter" idx="24"/>
          </p:nvPr>
        </p:nvSpPr>
        <p:spPr>
          <a:xfrm>
            <a:off x="1766298" y="3198109"/>
            <a:ext cx="2618125" cy="564265"/>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4" name="Item 4">
            <a:extLst>
              <a:ext uri="{FF2B5EF4-FFF2-40B4-BE49-F238E27FC236}">
                <a16:creationId xmlns:a16="http://schemas.microsoft.com/office/drawing/2014/main" id="{810A168E-980B-4151-B586-F2239D937E87}"/>
              </a:ext>
            </a:extLst>
          </p:cNvPr>
          <p:cNvSpPr>
            <a:spLocks noGrp="1"/>
          </p:cNvSpPr>
          <p:nvPr>
            <p:ph type="body" sz="quarter" idx="19" hasCustomPrompt="1"/>
          </p:nvPr>
        </p:nvSpPr>
        <p:spPr>
          <a:xfrm>
            <a:off x="4750370" y="2817421"/>
            <a:ext cx="1138620" cy="944952"/>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5" name="Item 4 Title">
            <a:extLst>
              <a:ext uri="{FF2B5EF4-FFF2-40B4-BE49-F238E27FC236}">
                <a16:creationId xmlns:a16="http://schemas.microsoft.com/office/drawing/2014/main" id="{DDC595D8-EB71-43C5-84CE-CE8AB97F4AED}"/>
              </a:ext>
            </a:extLst>
          </p:cNvPr>
          <p:cNvSpPr>
            <a:spLocks noGrp="1"/>
          </p:cNvSpPr>
          <p:nvPr>
            <p:ph type="body" sz="quarter" idx="20"/>
          </p:nvPr>
        </p:nvSpPr>
        <p:spPr>
          <a:xfrm>
            <a:off x="5982750" y="2817420"/>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6" name="Item 4 Text">
            <a:extLst>
              <a:ext uri="{FF2B5EF4-FFF2-40B4-BE49-F238E27FC236}">
                <a16:creationId xmlns:a16="http://schemas.microsoft.com/office/drawing/2014/main" id="{A79F3471-2DC3-4DFD-93E8-16AB2BF1B5C6}"/>
              </a:ext>
            </a:extLst>
          </p:cNvPr>
          <p:cNvSpPr>
            <a:spLocks noGrp="1"/>
          </p:cNvSpPr>
          <p:nvPr>
            <p:ph type="body" sz="quarter" idx="21"/>
          </p:nvPr>
        </p:nvSpPr>
        <p:spPr>
          <a:xfrm>
            <a:off x="5973540" y="3198110"/>
            <a:ext cx="2618125" cy="564264"/>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9" name="Page Number">
            <a:extLst>
              <a:ext uri="{FF2B5EF4-FFF2-40B4-BE49-F238E27FC236}">
                <a16:creationId xmlns:a16="http://schemas.microsoft.com/office/drawing/2014/main" id="{B2B5D48A-DCAA-4355-8D13-9B74715A0CF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1" name="WSE logo">
            <a:extLst>
              <a:ext uri="{FF2B5EF4-FFF2-40B4-BE49-F238E27FC236}">
                <a16:creationId xmlns:a16="http://schemas.microsoft.com/office/drawing/2014/main" id="{C83FCD4E-D545-4E7C-8444-5C2049042CF3}"/>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1190744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 Items - Cycle">
    <p:spTree>
      <p:nvGrpSpPr>
        <p:cNvPr id="1" name=""/>
        <p:cNvGrpSpPr/>
        <p:nvPr/>
      </p:nvGrpSpPr>
      <p:grpSpPr>
        <a:xfrm>
          <a:off x="0" y="0"/>
          <a:ext cx="0" cy="0"/>
          <a:chOff x="0" y="0"/>
          <a:chExt cx="0" cy="0"/>
        </a:xfrm>
      </p:grpSpPr>
      <p:sp>
        <p:nvSpPr>
          <p:cNvPr id="35" name="Title">
            <a:extLst>
              <a:ext uri="{FF2B5EF4-FFF2-40B4-BE49-F238E27FC236}">
                <a16:creationId xmlns:a16="http://schemas.microsoft.com/office/drawing/2014/main" id="{7E539BF3-9B27-418B-9CEE-4FF35DD5CE56}"/>
              </a:ext>
            </a:extLst>
          </p:cNvPr>
          <p:cNvSpPr>
            <a:spLocks noGrp="1"/>
          </p:cNvSpPr>
          <p:nvPr>
            <p:ph type="title" hasCustomPrompt="1"/>
          </p:nvPr>
        </p:nvSpPr>
        <p:spPr>
          <a:xfrm>
            <a:off x="533919" y="150669"/>
            <a:ext cx="8085415" cy="813991"/>
          </a:xfrm>
          <a:prstGeom prst="rect">
            <a:avLst/>
          </a:prstGeom>
        </p:spPr>
        <p:txBody>
          <a:bodyPr anchor="b"/>
          <a:lstStyle>
            <a:lvl1pPr>
              <a:defRPr sz="3000" b="1">
                <a:solidFill>
                  <a:schemeClr val="tx2"/>
                </a:solidFill>
              </a:defRPr>
            </a:lvl1pPr>
          </a:lstStyle>
          <a:p>
            <a:r>
              <a:rPr lang="en-US"/>
              <a:t>Click to add title</a:t>
            </a:r>
          </a:p>
        </p:txBody>
      </p:sp>
      <p:sp>
        <p:nvSpPr>
          <p:cNvPr id="39" name="Rectangle 38">
            <a:extLst>
              <a:ext uri="{FF2B5EF4-FFF2-40B4-BE49-F238E27FC236}">
                <a16:creationId xmlns:a16="http://schemas.microsoft.com/office/drawing/2014/main" id="{419C6D85-6054-4333-A45C-6D56E5C8FC0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Oval 7">
            <a:extLst>
              <a:ext uri="{FF2B5EF4-FFF2-40B4-BE49-F238E27FC236}">
                <a16:creationId xmlns:a16="http://schemas.microsoft.com/office/drawing/2014/main" id="{CCCF60EE-1BED-491D-B9BA-8143FCFB72EA}"/>
              </a:ext>
              <a:ext uri="{C183D7F6-B498-43B3-948B-1728B52AA6E4}">
                <adec:decorative xmlns:adec="http://schemas.microsoft.com/office/drawing/2017/decorative" val="1"/>
              </a:ext>
            </a:extLst>
          </p:cNvPr>
          <p:cNvSpPr/>
          <p:nvPr/>
        </p:nvSpPr>
        <p:spPr>
          <a:xfrm>
            <a:off x="3200400" y="1529177"/>
            <a:ext cx="2743200" cy="2743200"/>
          </a:xfrm>
          <a:prstGeom prst="ellipse">
            <a:avLst/>
          </a:prstGeom>
          <a:solidFill>
            <a:schemeClr val="bg1"/>
          </a:solidFill>
          <a:ln w="38100">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uk-UA" sz="1013">
              <a:solidFill>
                <a:srgbClr val="F2F2F5"/>
              </a:solidFill>
              <a:latin typeface="Roboto"/>
            </a:endParaRPr>
          </a:p>
        </p:txBody>
      </p:sp>
      <p:sp>
        <p:nvSpPr>
          <p:cNvPr id="15" name="Oval 3">
            <a:extLst>
              <a:ext uri="{FF2B5EF4-FFF2-40B4-BE49-F238E27FC236}">
                <a16:creationId xmlns:a16="http://schemas.microsoft.com/office/drawing/2014/main" id="{D820D5E2-D70E-40F8-996C-E42A9E0564EF}"/>
              </a:ext>
              <a:ext uri="{C183D7F6-B498-43B3-948B-1728B52AA6E4}">
                <adec:decorative xmlns:adec="http://schemas.microsoft.com/office/drawing/2017/decorative" val="1"/>
              </a:ext>
            </a:extLst>
          </p:cNvPr>
          <p:cNvSpPr/>
          <p:nvPr/>
        </p:nvSpPr>
        <p:spPr>
          <a:xfrm>
            <a:off x="3200400" y="1529177"/>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uk-UA" sz="3000" b="1">
              <a:solidFill>
                <a:srgbClr val="69ACE5"/>
              </a:solidFill>
              <a:latin typeface="Tahoma" panose="020B0604030504040204" pitchFamily="34" charset="0"/>
              <a:ea typeface="Tahoma" panose="020B0604030504040204" pitchFamily="34" charset="0"/>
              <a:cs typeface="Tahoma" panose="020B0604030504040204" pitchFamily="34" charset="0"/>
            </a:endParaRPr>
          </a:p>
        </p:txBody>
      </p:sp>
      <p:sp>
        <p:nvSpPr>
          <p:cNvPr id="16" name="Oval 3">
            <a:extLst>
              <a:ext uri="{FF2B5EF4-FFF2-40B4-BE49-F238E27FC236}">
                <a16:creationId xmlns:a16="http://schemas.microsoft.com/office/drawing/2014/main" id="{915D9C8A-79D6-45FE-A769-F81341B6A4A6}"/>
              </a:ext>
              <a:ext uri="{C183D7F6-B498-43B3-948B-1728B52AA6E4}">
                <adec:decorative xmlns:adec="http://schemas.microsoft.com/office/drawing/2017/decorative" val="1"/>
              </a:ext>
            </a:extLst>
          </p:cNvPr>
          <p:cNvSpPr/>
          <p:nvPr/>
        </p:nvSpPr>
        <p:spPr>
          <a:xfrm>
            <a:off x="5029200" y="1529177"/>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a:solidFill>
                <a:srgbClr val="092C74"/>
              </a:solidFill>
              <a:latin typeface="Tahoma" panose="020B0604030504040204" pitchFamily="34" charset="0"/>
              <a:ea typeface="Tahoma" panose="020B0604030504040204" pitchFamily="34" charset="0"/>
              <a:cs typeface="Tahoma" panose="020B0604030504040204" pitchFamily="34" charset="0"/>
            </a:endParaRPr>
          </a:p>
        </p:txBody>
      </p:sp>
      <p:sp>
        <p:nvSpPr>
          <p:cNvPr id="17" name="Oval 3">
            <a:extLst>
              <a:ext uri="{FF2B5EF4-FFF2-40B4-BE49-F238E27FC236}">
                <a16:creationId xmlns:a16="http://schemas.microsoft.com/office/drawing/2014/main" id="{C18A0C12-944E-4AFB-AA08-F2D684A8DC8B}"/>
              </a:ext>
              <a:ext uri="{C183D7F6-B498-43B3-948B-1728B52AA6E4}">
                <adec:decorative xmlns:adec="http://schemas.microsoft.com/office/drawing/2017/decorative" val="1"/>
              </a:ext>
            </a:extLst>
          </p:cNvPr>
          <p:cNvSpPr/>
          <p:nvPr/>
        </p:nvSpPr>
        <p:spPr>
          <a:xfrm>
            <a:off x="5029200" y="3339511"/>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a:solidFill>
                <a:srgbClr val="69ACE5"/>
              </a:solidFill>
              <a:latin typeface="Tahoma" panose="020B0604030504040204" pitchFamily="34" charset="0"/>
              <a:ea typeface="Tahoma" panose="020B0604030504040204" pitchFamily="34" charset="0"/>
              <a:cs typeface="Tahoma" panose="020B0604030504040204" pitchFamily="34" charset="0"/>
            </a:endParaRPr>
          </a:p>
        </p:txBody>
      </p:sp>
      <p:sp>
        <p:nvSpPr>
          <p:cNvPr id="18" name="Oval 3">
            <a:extLst>
              <a:ext uri="{FF2B5EF4-FFF2-40B4-BE49-F238E27FC236}">
                <a16:creationId xmlns:a16="http://schemas.microsoft.com/office/drawing/2014/main" id="{54B1F908-AE10-43AA-BBC9-E54F6EB09892}"/>
              </a:ext>
              <a:ext uri="{C183D7F6-B498-43B3-948B-1728B52AA6E4}">
                <adec:decorative xmlns:adec="http://schemas.microsoft.com/office/drawing/2017/decorative" val="1"/>
              </a:ext>
            </a:extLst>
          </p:cNvPr>
          <p:cNvSpPr/>
          <p:nvPr/>
        </p:nvSpPr>
        <p:spPr>
          <a:xfrm>
            <a:off x="3200400" y="3339511"/>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a:solidFill>
                <a:srgbClr val="092C74"/>
              </a:solidFill>
              <a:latin typeface="Tahoma" panose="020B0604030504040204" pitchFamily="34" charset="0"/>
              <a:ea typeface="Tahoma" panose="020B0604030504040204" pitchFamily="34" charset="0"/>
              <a:cs typeface="Tahoma" panose="020B0604030504040204" pitchFamily="34" charset="0"/>
            </a:endParaRPr>
          </a:p>
        </p:txBody>
      </p:sp>
      <p:sp>
        <p:nvSpPr>
          <p:cNvPr id="23" name="Item 1">
            <a:extLst>
              <a:ext uri="{FF2B5EF4-FFF2-40B4-BE49-F238E27FC236}">
                <a16:creationId xmlns:a16="http://schemas.microsoft.com/office/drawing/2014/main" id="{0B4A9D69-7C61-4078-8FE1-B23B404AC63F}"/>
              </a:ext>
            </a:extLst>
          </p:cNvPr>
          <p:cNvSpPr>
            <a:spLocks noGrp="1"/>
          </p:cNvSpPr>
          <p:nvPr>
            <p:ph type="body" sz="quarter" idx="15" hasCustomPrompt="1"/>
          </p:nvPr>
        </p:nvSpPr>
        <p:spPr>
          <a:xfrm>
            <a:off x="3200399" y="1770465"/>
            <a:ext cx="914401" cy="431825"/>
          </a:xfrm>
          <a:prstGeom prst="rect">
            <a:avLst/>
          </a:prstGeom>
        </p:spPr>
        <p:txBody>
          <a:bodyPr>
            <a:noAutofit/>
          </a:bodyPr>
          <a:lstStyle>
            <a:lvl1pPr marL="0" indent="0" algn="ctr">
              <a:buNone/>
              <a:defRPr sz="3000" b="1">
                <a:solidFill>
                  <a:srgbClr val="0072CE"/>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00</a:t>
            </a:r>
          </a:p>
        </p:txBody>
      </p:sp>
      <p:sp>
        <p:nvSpPr>
          <p:cNvPr id="31" name="Item 1 Title">
            <a:extLst>
              <a:ext uri="{FF2B5EF4-FFF2-40B4-BE49-F238E27FC236}">
                <a16:creationId xmlns:a16="http://schemas.microsoft.com/office/drawing/2014/main" id="{C0436A26-D262-436C-8C61-BA2F8775F770}"/>
              </a:ext>
            </a:extLst>
          </p:cNvPr>
          <p:cNvSpPr>
            <a:spLocks noGrp="1"/>
          </p:cNvSpPr>
          <p:nvPr>
            <p:ph type="body" sz="quarter" idx="23"/>
          </p:nvPr>
        </p:nvSpPr>
        <p:spPr>
          <a:xfrm>
            <a:off x="533919" y="1511739"/>
            <a:ext cx="2286246" cy="316948"/>
          </a:xfrm>
          <a:prstGeom prst="rect">
            <a:avLst/>
          </a:prstGeom>
        </p:spPr>
        <p:txBody>
          <a:bodyPr>
            <a:noAutofit/>
          </a:bodyPr>
          <a:lstStyle>
            <a:lvl1pPr marL="0" indent="0" algn="r">
              <a:buNone/>
              <a:defRPr sz="2000" b="1">
                <a:solidFill>
                  <a:srgbClr val="0072CE"/>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32" name="Item 1 Text">
            <a:extLst>
              <a:ext uri="{FF2B5EF4-FFF2-40B4-BE49-F238E27FC236}">
                <a16:creationId xmlns:a16="http://schemas.microsoft.com/office/drawing/2014/main" id="{C7E732B7-944F-455D-BC24-3A11D5A0F6EA}"/>
              </a:ext>
            </a:extLst>
          </p:cNvPr>
          <p:cNvSpPr>
            <a:spLocks noGrp="1"/>
          </p:cNvSpPr>
          <p:nvPr>
            <p:ph type="body" sz="quarter" idx="24"/>
          </p:nvPr>
        </p:nvSpPr>
        <p:spPr>
          <a:xfrm>
            <a:off x="533919" y="1892429"/>
            <a:ext cx="2286246" cy="551147"/>
          </a:xfrm>
          <a:prstGeom prst="rect">
            <a:avLst/>
          </a:prstGeom>
        </p:spPr>
        <p:txBody>
          <a:bodyPr>
            <a:norm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24" name="Item 2">
            <a:extLst>
              <a:ext uri="{FF2B5EF4-FFF2-40B4-BE49-F238E27FC236}">
                <a16:creationId xmlns:a16="http://schemas.microsoft.com/office/drawing/2014/main" id="{5CBD3746-18D1-47D5-987D-E36BEF9A659D}"/>
              </a:ext>
            </a:extLst>
          </p:cNvPr>
          <p:cNvSpPr>
            <a:spLocks noGrp="1"/>
          </p:cNvSpPr>
          <p:nvPr>
            <p:ph type="body" sz="quarter" idx="16" hasCustomPrompt="1"/>
          </p:nvPr>
        </p:nvSpPr>
        <p:spPr>
          <a:xfrm>
            <a:off x="5029200" y="1770465"/>
            <a:ext cx="914401" cy="431825"/>
          </a:xfrm>
          <a:prstGeom prst="rect">
            <a:avLst/>
          </a:prstGeom>
        </p:spPr>
        <p:txBody>
          <a:bodyPr>
            <a:noAutofit/>
          </a:bodyPr>
          <a:lstStyle>
            <a:lvl1pPr marL="0" indent="0" algn="ctr">
              <a:buNone/>
              <a:defRPr sz="3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00</a:t>
            </a:r>
          </a:p>
        </p:txBody>
      </p:sp>
      <p:sp>
        <p:nvSpPr>
          <p:cNvPr id="27" name="Item 2 Title">
            <a:extLst>
              <a:ext uri="{FF2B5EF4-FFF2-40B4-BE49-F238E27FC236}">
                <a16:creationId xmlns:a16="http://schemas.microsoft.com/office/drawing/2014/main" id="{0CB2F2DC-96B3-4884-B03D-70BF73AC29B2}"/>
              </a:ext>
            </a:extLst>
          </p:cNvPr>
          <p:cNvSpPr>
            <a:spLocks noGrp="1"/>
          </p:cNvSpPr>
          <p:nvPr>
            <p:ph type="body" sz="quarter" idx="19"/>
          </p:nvPr>
        </p:nvSpPr>
        <p:spPr>
          <a:xfrm>
            <a:off x="6333089" y="1511740"/>
            <a:ext cx="2286246" cy="316948"/>
          </a:xfrm>
          <a:prstGeom prst="rect">
            <a:avLst/>
          </a:prstGeom>
        </p:spPr>
        <p:txBody>
          <a:bodyPr>
            <a:noAutofit/>
          </a:bodyPr>
          <a:lstStyle>
            <a:lvl1pPr marL="0" indent="0" algn="l">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28" name="Item 2 Text">
            <a:extLst>
              <a:ext uri="{FF2B5EF4-FFF2-40B4-BE49-F238E27FC236}">
                <a16:creationId xmlns:a16="http://schemas.microsoft.com/office/drawing/2014/main" id="{2E5E5FDF-1722-441B-A1BB-5F9859FCCDC6}"/>
              </a:ext>
            </a:extLst>
          </p:cNvPr>
          <p:cNvSpPr>
            <a:spLocks noGrp="1"/>
          </p:cNvSpPr>
          <p:nvPr>
            <p:ph type="body" sz="quarter" idx="20"/>
          </p:nvPr>
        </p:nvSpPr>
        <p:spPr>
          <a:xfrm>
            <a:off x="6333089" y="1892430"/>
            <a:ext cx="2286246" cy="551147"/>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25" name="Item 3">
            <a:extLst>
              <a:ext uri="{FF2B5EF4-FFF2-40B4-BE49-F238E27FC236}">
                <a16:creationId xmlns:a16="http://schemas.microsoft.com/office/drawing/2014/main" id="{56842972-1C06-42FE-85E3-B7FBE5A02AB3}"/>
              </a:ext>
            </a:extLst>
          </p:cNvPr>
          <p:cNvSpPr>
            <a:spLocks noGrp="1"/>
          </p:cNvSpPr>
          <p:nvPr>
            <p:ph type="body" sz="quarter" idx="17" hasCustomPrompt="1"/>
          </p:nvPr>
        </p:nvSpPr>
        <p:spPr>
          <a:xfrm>
            <a:off x="5029200" y="3580798"/>
            <a:ext cx="914401" cy="431825"/>
          </a:xfrm>
          <a:prstGeom prst="rect">
            <a:avLst/>
          </a:prstGeom>
        </p:spPr>
        <p:txBody>
          <a:bodyPr>
            <a:noAutofit/>
          </a:bodyPr>
          <a:lstStyle>
            <a:lvl1pPr marL="0" indent="0" algn="ctr">
              <a:buNone/>
              <a:defRPr sz="3000" b="1">
                <a:solidFill>
                  <a:srgbClr val="0072CE"/>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00</a:t>
            </a:r>
          </a:p>
        </p:txBody>
      </p:sp>
      <p:sp>
        <p:nvSpPr>
          <p:cNvPr id="29" name="Item 3 Title">
            <a:extLst>
              <a:ext uri="{FF2B5EF4-FFF2-40B4-BE49-F238E27FC236}">
                <a16:creationId xmlns:a16="http://schemas.microsoft.com/office/drawing/2014/main" id="{95264F1E-DEC9-41B7-93B3-E9C4B85C4C67}"/>
              </a:ext>
            </a:extLst>
          </p:cNvPr>
          <p:cNvSpPr>
            <a:spLocks noGrp="1"/>
          </p:cNvSpPr>
          <p:nvPr>
            <p:ph type="body" sz="quarter" idx="21"/>
          </p:nvPr>
        </p:nvSpPr>
        <p:spPr>
          <a:xfrm>
            <a:off x="6333089" y="3329509"/>
            <a:ext cx="2286246" cy="316948"/>
          </a:xfrm>
          <a:prstGeom prst="rect">
            <a:avLst/>
          </a:prstGeom>
        </p:spPr>
        <p:txBody>
          <a:bodyPr>
            <a:noAutofit/>
          </a:bodyPr>
          <a:lstStyle>
            <a:lvl1pPr marL="0" indent="0" algn="l">
              <a:buNone/>
              <a:defRPr sz="2000" b="1">
                <a:solidFill>
                  <a:srgbClr val="0072CE"/>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30" name="Item 3 Text">
            <a:extLst>
              <a:ext uri="{FF2B5EF4-FFF2-40B4-BE49-F238E27FC236}">
                <a16:creationId xmlns:a16="http://schemas.microsoft.com/office/drawing/2014/main" id="{0AEC987B-A3A3-4497-9D60-7BD66C351640}"/>
              </a:ext>
            </a:extLst>
          </p:cNvPr>
          <p:cNvSpPr>
            <a:spLocks noGrp="1"/>
          </p:cNvSpPr>
          <p:nvPr>
            <p:ph type="body" sz="quarter" idx="22"/>
          </p:nvPr>
        </p:nvSpPr>
        <p:spPr>
          <a:xfrm>
            <a:off x="6333089" y="3710199"/>
            <a:ext cx="2286246" cy="551147"/>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26" name="Item 4">
            <a:extLst>
              <a:ext uri="{FF2B5EF4-FFF2-40B4-BE49-F238E27FC236}">
                <a16:creationId xmlns:a16="http://schemas.microsoft.com/office/drawing/2014/main" id="{D5780A37-62F6-43AD-AFF9-5BA34D600318}"/>
              </a:ext>
            </a:extLst>
          </p:cNvPr>
          <p:cNvSpPr>
            <a:spLocks noGrp="1"/>
          </p:cNvSpPr>
          <p:nvPr>
            <p:ph type="body" sz="quarter" idx="18" hasCustomPrompt="1"/>
          </p:nvPr>
        </p:nvSpPr>
        <p:spPr>
          <a:xfrm>
            <a:off x="3200399" y="3580798"/>
            <a:ext cx="914401" cy="431825"/>
          </a:xfrm>
          <a:prstGeom prst="rect">
            <a:avLst/>
          </a:prstGeom>
        </p:spPr>
        <p:txBody>
          <a:bodyPr>
            <a:noAutofit/>
          </a:bodyPr>
          <a:lstStyle>
            <a:lvl1pPr marL="0" indent="0" algn="ctr">
              <a:buNone/>
              <a:defRPr sz="3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00</a:t>
            </a:r>
          </a:p>
        </p:txBody>
      </p:sp>
      <p:sp>
        <p:nvSpPr>
          <p:cNvPr id="33" name="Item 4 Title">
            <a:extLst>
              <a:ext uri="{FF2B5EF4-FFF2-40B4-BE49-F238E27FC236}">
                <a16:creationId xmlns:a16="http://schemas.microsoft.com/office/drawing/2014/main" id="{6AB04380-4CBA-4305-9BED-012A97108EE7}"/>
              </a:ext>
            </a:extLst>
          </p:cNvPr>
          <p:cNvSpPr>
            <a:spLocks noGrp="1"/>
          </p:cNvSpPr>
          <p:nvPr>
            <p:ph type="body" sz="quarter" idx="25"/>
          </p:nvPr>
        </p:nvSpPr>
        <p:spPr>
          <a:xfrm>
            <a:off x="533919" y="3329509"/>
            <a:ext cx="2286246" cy="316948"/>
          </a:xfrm>
          <a:prstGeom prst="rect">
            <a:avLst/>
          </a:prstGeom>
        </p:spPr>
        <p:txBody>
          <a:bodyPr>
            <a:noAutofit/>
          </a:bodyPr>
          <a:lstStyle>
            <a:lvl1pPr marL="0" indent="0" algn="r">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34" name="Item 4 Text">
            <a:extLst>
              <a:ext uri="{FF2B5EF4-FFF2-40B4-BE49-F238E27FC236}">
                <a16:creationId xmlns:a16="http://schemas.microsoft.com/office/drawing/2014/main" id="{D395DBD5-7C77-4F82-9C58-E1B8D4A9E475}"/>
              </a:ext>
            </a:extLst>
          </p:cNvPr>
          <p:cNvSpPr>
            <a:spLocks noGrp="1"/>
          </p:cNvSpPr>
          <p:nvPr>
            <p:ph type="body" sz="quarter" idx="26"/>
          </p:nvPr>
        </p:nvSpPr>
        <p:spPr>
          <a:xfrm>
            <a:off x="533919" y="3710199"/>
            <a:ext cx="2286246" cy="551147"/>
          </a:xfrm>
          <a:prstGeom prst="rect">
            <a:avLst/>
          </a:prstGeom>
        </p:spPr>
        <p:txBody>
          <a:bodyPr>
            <a:norm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37" name="Page Number">
            <a:extLst>
              <a:ext uri="{FF2B5EF4-FFF2-40B4-BE49-F238E27FC236}">
                <a16:creationId xmlns:a16="http://schemas.microsoft.com/office/drawing/2014/main" id="{337385C6-202F-425F-831F-B84FAA6ED347}"/>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38" name="WSE logo">
            <a:extLst>
              <a:ext uri="{FF2B5EF4-FFF2-40B4-BE49-F238E27FC236}">
                <a16:creationId xmlns:a16="http://schemas.microsoft.com/office/drawing/2014/main" id="{933E971C-40DA-474D-96B8-B83B54C0B60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63906416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fographic and Text">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9A560EA5-1934-452F-B7DA-9D16BD1F876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4" name="Rectangle 26">
            <a:extLst>
              <a:ext uri="{FF2B5EF4-FFF2-40B4-BE49-F238E27FC236}">
                <a16:creationId xmlns:a16="http://schemas.microsoft.com/office/drawing/2014/main" id="{ADC3E0FB-FCB4-4F19-88D7-CB30CFF050D5}"/>
              </a:ext>
              <a:ext uri="{C183D7F6-B498-43B3-948B-1728B52AA6E4}">
                <adec:decorative xmlns:adec="http://schemas.microsoft.com/office/drawing/2017/decorative" val="1"/>
              </a:ext>
            </a:extLst>
          </p:cNvPr>
          <p:cNvSpPr/>
          <p:nvPr/>
        </p:nvSpPr>
        <p:spPr>
          <a:xfrm>
            <a:off x="532982" y="2402483"/>
            <a:ext cx="2770963" cy="1771489"/>
          </a:xfrm>
          <a:custGeom>
            <a:avLst/>
            <a:gdLst>
              <a:gd name="connsiteX0" fmla="*/ 0 w 4355417"/>
              <a:gd name="connsiteY0" fmla="*/ 0 h 1790700"/>
              <a:gd name="connsiteX1" fmla="*/ 4355417 w 4355417"/>
              <a:gd name="connsiteY1" fmla="*/ 0 h 1790700"/>
              <a:gd name="connsiteX2" fmla="*/ 4355417 w 4355417"/>
              <a:gd name="connsiteY2" fmla="*/ 1790700 h 1790700"/>
              <a:gd name="connsiteX3" fmla="*/ 0 w 4355417"/>
              <a:gd name="connsiteY3" fmla="*/ 1790700 h 1790700"/>
              <a:gd name="connsiteX4" fmla="*/ 0 w 4355417"/>
              <a:gd name="connsiteY4" fmla="*/ 0 h 1790700"/>
              <a:gd name="connsiteX0" fmla="*/ 0 w 4831667"/>
              <a:gd name="connsiteY0" fmla="*/ 914400 h 1790700"/>
              <a:gd name="connsiteX1" fmla="*/ 4831667 w 4831667"/>
              <a:gd name="connsiteY1" fmla="*/ 0 h 1790700"/>
              <a:gd name="connsiteX2" fmla="*/ 4831667 w 4831667"/>
              <a:gd name="connsiteY2" fmla="*/ 1790700 h 1790700"/>
              <a:gd name="connsiteX3" fmla="*/ 476250 w 4831667"/>
              <a:gd name="connsiteY3" fmla="*/ 1790700 h 1790700"/>
              <a:gd name="connsiteX4" fmla="*/ 0 w 4831667"/>
              <a:gd name="connsiteY4" fmla="*/ 914400 h 1790700"/>
              <a:gd name="connsiteX0" fmla="*/ 0 w 5269817"/>
              <a:gd name="connsiteY0" fmla="*/ 2305050 h 3181350"/>
              <a:gd name="connsiteX1" fmla="*/ 5269817 w 5269817"/>
              <a:gd name="connsiteY1" fmla="*/ 0 h 3181350"/>
              <a:gd name="connsiteX2" fmla="*/ 4831667 w 5269817"/>
              <a:gd name="connsiteY2" fmla="*/ 3181350 h 3181350"/>
              <a:gd name="connsiteX3" fmla="*/ 476250 w 5269817"/>
              <a:gd name="connsiteY3" fmla="*/ 3181350 h 3181350"/>
              <a:gd name="connsiteX4" fmla="*/ 0 w 5269817"/>
              <a:gd name="connsiteY4" fmla="*/ 2305050 h 3181350"/>
              <a:gd name="connsiteX0" fmla="*/ 0 w 5288867"/>
              <a:gd name="connsiteY0" fmla="*/ 2305050 h 3181350"/>
              <a:gd name="connsiteX1" fmla="*/ 5269817 w 5288867"/>
              <a:gd name="connsiteY1" fmla="*/ 0 h 3181350"/>
              <a:gd name="connsiteX2" fmla="*/ 5288867 w 5288867"/>
              <a:gd name="connsiteY2" fmla="*/ 1790700 h 3181350"/>
              <a:gd name="connsiteX3" fmla="*/ 476250 w 5288867"/>
              <a:gd name="connsiteY3" fmla="*/ 3181350 h 3181350"/>
              <a:gd name="connsiteX4" fmla="*/ 0 w 5288867"/>
              <a:gd name="connsiteY4" fmla="*/ 2305050 h 3181350"/>
              <a:gd name="connsiteX0" fmla="*/ 0 w 5288867"/>
              <a:gd name="connsiteY0" fmla="*/ 2305050 h 4095750"/>
              <a:gd name="connsiteX1" fmla="*/ 5269817 w 5288867"/>
              <a:gd name="connsiteY1" fmla="*/ 0 h 4095750"/>
              <a:gd name="connsiteX2" fmla="*/ 5288867 w 5288867"/>
              <a:gd name="connsiteY2" fmla="*/ 1790700 h 4095750"/>
              <a:gd name="connsiteX3" fmla="*/ 19050 w 5288867"/>
              <a:gd name="connsiteY3" fmla="*/ 4095750 h 4095750"/>
              <a:gd name="connsiteX4" fmla="*/ 0 w 5288867"/>
              <a:gd name="connsiteY4" fmla="*/ 2305050 h 4095750"/>
              <a:gd name="connsiteX0" fmla="*/ 0 w 5284105"/>
              <a:gd name="connsiteY0" fmla="*/ 2309812 h 4095750"/>
              <a:gd name="connsiteX1" fmla="*/ 5265055 w 5284105"/>
              <a:gd name="connsiteY1" fmla="*/ 0 h 4095750"/>
              <a:gd name="connsiteX2" fmla="*/ 5284105 w 5284105"/>
              <a:gd name="connsiteY2" fmla="*/ 1790700 h 4095750"/>
              <a:gd name="connsiteX3" fmla="*/ 14288 w 5284105"/>
              <a:gd name="connsiteY3" fmla="*/ 4095750 h 4095750"/>
              <a:gd name="connsiteX4" fmla="*/ 0 w 5284105"/>
              <a:gd name="connsiteY4" fmla="*/ 2309812 h 4095750"/>
              <a:gd name="connsiteX0" fmla="*/ 0 w 5276961"/>
              <a:gd name="connsiteY0" fmla="*/ 2295525 h 4095750"/>
              <a:gd name="connsiteX1" fmla="*/ 5257911 w 5276961"/>
              <a:gd name="connsiteY1" fmla="*/ 0 h 4095750"/>
              <a:gd name="connsiteX2" fmla="*/ 5276961 w 5276961"/>
              <a:gd name="connsiteY2" fmla="*/ 1790700 h 4095750"/>
              <a:gd name="connsiteX3" fmla="*/ 7144 w 5276961"/>
              <a:gd name="connsiteY3" fmla="*/ 4095750 h 4095750"/>
              <a:gd name="connsiteX4" fmla="*/ 0 w 5276961"/>
              <a:gd name="connsiteY4" fmla="*/ 2295525 h 4095750"/>
              <a:gd name="connsiteX0" fmla="*/ 0 w 5276961"/>
              <a:gd name="connsiteY0" fmla="*/ 2295525 h 4090988"/>
              <a:gd name="connsiteX1" fmla="*/ 5257911 w 5276961"/>
              <a:gd name="connsiteY1" fmla="*/ 0 h 4090988"/>
              <a:gd name="connsiteX2" fmla="*/ 5276961 w 5276961"/>
              <a:gd name="connsiteY2" fmla="*/ 1790700 h 4090988"/>
              <a:gd name="connsiteX3" fmla="*/ 2381 w 5276961"/>
              <a:gd name="connsiteY3" fmla="*/ 4090988 h 4090988"/>
              <a:gd name="connsiteX4" fmla="*/ 0 w 5276961"/>
              <a:gd name="connsiteY4" fmla="*/ 2295525 h 4090988"/>
              <a:gd name="connsiteX0" fmla="*/ 0 w 5299186"/>
              <a:gd name="connsiteY0" fmla="*/ 2295525 h 4090988"/>
              <a:gd name="connsiteX1" fmla="*/ 5257911 w 5299186"/>
              <a:gd name="connsiteY1" fmla="*/ 0 h 4090988"/>
              <a:gd name="connsiteX2" fmla="*/ 5299186 w 5299186"/>
              <a:gd name="connsiteY2" fmla="*/ 1765300 h 4090988"/>
              <a:gd name="connsiteX3" fmla="*/ 2381 w 5299186"/>
              <a:gd name="connsiteY3" fmla="*/ 4090988 h 4090988"/>
              <a:gd name="connsiteX4" fmla="*/ 0 w 5299186"/>
              <a:gd name="connsiteY4" fmla="*/ 2295525 h 4090988"/>
              <a:gd name="connsiteX0" fmla="*/ 0 w 5308711"/>
              <a:gd name="connsiteY0" fmla="*/ 230822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8225 h 4103688"/>
              <a:gd name="connsiteX0" fmla="*/ 0 w 5301567"/>
              <a:gd name="connsiteY0" fmla="*/ 2293938 h 4089401"/>
              <a:gd name="connsiteX1" fmla="*/ 5301567 w 5301567"/>
              <a:gd name="connsiteY1" fmla="*/ 0 h 4089401"/>
              <a:gd name="connsiteX2" fmla="*/ 5299186 w 5301567"/>
              <a:gd name="connsiteY2" fmla="*/ 1763713 h 4089401"/>
              <a:gd name="connsiteX3" fmla="*/ 2381 w 5301567"/>
              <a:gd name="connsiteY3" fmla="*/ 4089401 h 4089401"/>
              <a:gd name="connsiteX4" fmla="*/ 0 w 5301567"/>
              <a:gd name="connsiteY4" fmla="*/ 2293938 h 4089401"/>
              <a:gd name="connsiteX0" fmla="*/ 0 w 5301796"/>
              <a:gd name="connsiteY0" fmla="*/ 2293938 h 4089401"/>
              <a:gd name="connsiteX1" fmla="*/ 5301567 w 5301796"/>
              <a:gd name="connsiteY1" fmla="*/ 0 h 4089401"/>
              <a:gd name="connsiteX2" fmla="*/ 5301567 w 5301796"/>
              <a:gd name="connsiteY2" fmla="*/ 1782763 h 4089401"/>
              <a:gd name="connsiteX3" fmla="*/ 2381 w 5301796"/>
              <a:gd name="connsiteY3" fmla="*/ 4089401 h 4089401"/>
              <a:gd name="connsiteX4" fmla="*/ 0 w 5301796"/>
              <a:gd name="connsiteY4" fmla="*/ 2293938 h 4089401"/>
              <a:gd name="connsiteX0" fmla="*/ 0 w 5306397"/>
              <a:gd name="connsiteY0" fmla="*/ 2293938 h 4089401"/>
              <a:gd name="connsiteX1" fmla="*/ 5301567 w 5306397"/>
              <a:gd name="connsiteY1" fmla="*/ 0 h 4089401"/>
              <a:gd name="connsiteX2" fmla="*/ 5306329 w 5306397"/>
              <a:gd name="connsiteY2" fmla="*/ 1780382 h 4089401"/>
              <a:gd name="connsiteX3" fmla="*/ 2381 w 5306397"/>
              <a:gd name="connsiteY3" fmla="*/ 4089401 h 4089401"/>
              <a:gd name="connsiteX4" fmla="*/ 0 w 5306397"/>
              <a:gd name="connsiteY4" fmla="*/ 2293938 h 4089401"/>
              <a:gd name="connsiteX0" fmla="*/ 0 w 5306397"/>
              <a:gd name="connsiteY0" fmla="*/ 2305845 h 4089401"/>
              <a:gd name="connsiteX1" fmla="*/ 5301567 w 5306397"/>
              <a:gd name="connsiteY1" fmla="*/ 0 h 4089401"/>
              <a:gd name="connsiteX2" fmla="*/ 5306329 w 5306397"/>
              <a:gd name="connsiteY2" fmla="*/ 1780382 h 4089401"/>
              <a:gd name="connsiteX3" fmla="*/ 2381 w 5306397"/>
              <a:gd name="connsiteY3" fmla="*/ 4089401 h 4089401"/>
              <a:gd name="connsiteX4" fmla="*/ 0 w 5306397"/>
              <a:gd name="connsiteY4" fmla="*/ 2305845 h 4089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6397" h="4089401">
                <a:moveTo>
                  <a:pt x="0" y="2305845"/>
                </a:moveTo>
                <a:lnTo>
                  <a:pt x="5301567" y="0"/>
                </a:lnTo>
                <a:cubicBezTo>
                  <a:pt x="5300773" y="587904"/>
                  <a:pt x="5307123" y="1192478"/>
                  <a:pt x="5306329" y="1780382"/>
                </a:cubicBezTo>
                <a:lnTo>
                  <a:pt x="2381" y="4089401"/>
                </a:lnTo>
                <a:cubicBezTo>
                  <a:pt x="0" y="3489326"/>
                  <a:pt x="2381" y="2905920"/>
                  <a:pt x="0" y="2305845"/>
                </a:cubicBezTo>
                <a:close/>
              </a:path>
            </a:pathLst>
          </a:custGeom>
          <a:solidFill>
            <a:srgbClr val="0A091B"/>
          </a:solidFill>
          <a:ln w="127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5" name="Rectangle 26">
            <a:extLst>
              <a:ext uri="{FF2B5EF4-FFF2-40B4-BE49-F238E27FC236}">
                <a16:creationId xmlns:a16="http://schemas.microsoft.com/office/drawing/2014/main" id="{91C4870C-A169-4B4B-86B5-7832B8F9954F}"/>
              </a:ext>
              <a:ext uri="{C183D7F6-B498-43B3-948B-1728B52AA6E4}">
                <adec:decorative xmlns:adec="http://schemas.microsoft.com/office/drawing/2017/decorative" val="1"/>
              </a:ext>
            </a:extLst>
          </p:cNvPr>
          <p:cNvSpPr/>
          <p:nvPr/>
        </p:nvSpPr>
        <p:spPr>
          <a:xfrm>
            <a:off x="552179" y="1404647"/>
            <a:ext cx="2762363" cy="1772176"/>
          </a:xfrm>
          <a:custGeom>
            <a:avLst/>
            <a:gdLst>
              <a:gd name="connsiteX0" fmla="*/ 0 w 4355417"/>
              <a:gd name="connsiteY0" fmla="*/ 0 h 1790700"/>
              <a:gd name="connsiteX1" fmla="*/ 4355417 w 4355417"/>
              <a:gd name="connsiteY1" fmla="*/ 0 h 1790700"/>
              <a:gd name="connsiteX2" fmla="*/ 4355417 w 4355417"/>
              <a:gd name="connsiteY2" fmla="*/ 1790700 h 1790700"/>
              <a:gd name="connsiteX3" fmla="*/ 0 w 4355417"/>
              <a:gd name="connsiteY3" fmla="*/ 1790700 h 1790700"/>
              <a:gd name="connsiteX4" fmla="*/ 0 w 4355417"/>
              <a:gd name="connsiteY4" fmla="*/ 0 h 1790700"/>
              <a:gd name="connsiteX0" fmla="*/ 0 w 4831667"/>
              <a:gd name="connsiteY0" fmla="*/ 914400 h 1790700"/>
              <a:gd name="connsiteX1" fmla="*/ 4831667 w 4831667"/>
              <a:gd name="connsiteY1" fmla="*/ 0 h 1790700"/>
              <a:gd name="connsiteX2" fmla="*/ 4831667 w 4831667"/>
              <a:gd name="connsiteY2" fmla="*/ 1790700 h 1790700"/>
              <a:gd name="connsiteX3" fmla="*/ 476250 w 4831667"/>
              <a:gd name="connsiteY3" fmla="*/ 1790700 h 1790700"/>
              <a:gd name="connsiteX4" fmla="*/ 0 w 4831667"/>
              <a:gd name="connsiteY4" fmla="*/ 914400 h 1790700"/>
              <a:gd name="connsiteX0" fmla="*/ 0 w 5269817"/>
              <a:gd name="connsiteY0" fmla="*/ 2305050 h 3181350"/>
              <a:gd name="connsiteX1" fmla="*/ 5269817 w 5269817"/>
              <a:gd name="connsiteY1" fmla="*/ 0 h 3181350"/>
              <a:gd name="connsiteX2" fmla="*/ 4831667 w 5269817"/>
              <a:gd name="connsiteY2" fmla="*/ 3181350 h 3181350"/>
              <a:gd name="connsiteX3" fmla="*/ 476250 w 5269817"/>
              <a:gd name="connsiteY3" fmla="*/ 3181350 h 3181350"/>
              <a:gd name="connsiteX4" fmla="*/ 0 w 5269817"/>
              <a:gd name="connsiteY4" fmla="*/ 2305050 h 3181350"/>
              <a:gd name="connsiteX0" fmla="*/ 0 w 5288867"/>
              <a:gd name="connsiteY0" fmla="*/ 2305050 h 3181350"/>
              <a:gd name="connsiteX1" fmla="*/ 5269817 w 5288867"/>
              <a:gd name="connsiteY1" fmla="*/ 0 h 3181350"/>
              <a:gd name="connsiteX2" fmla="*/ 5288867 w 5288867"/>
              <a:gd name="connsiteY2" fmla="*/ 1790700 h 3181350"/>
              <a:gd name="connsiteX3" fmla="*/ 476250 w 5288867"/>
              <a:gd name="connsiteY3" fmla="*/ 3181350 h 3181350"/>
              <a:gd name="connsiteX4" fmla="*/ 0 w 5288867"/>
              <a:gd name="connsiteY4" fmla="*/ 2305050 h 3181350"/>
              <a:gd name="connsiteX0" fmla="*/ 0 w 5288867"/>
              <a:gd name="connsiteY0" fmla="*/ 2305050 h 4095750"/>
              <a:gd name="connsiteX1" fmla="*/ 5269817 w 5288867"/>
              <a:gd name="connsiteY1" fmla="*/ 0 h 4095750"/>
              <a:gd name="connsiteX2" fmla="*/ 5288867 w 5288867"/>
              <a:gd name="connsiteY2" fmla="*/ 1790700 h 4095750"/>
              <a:gd name="connsiteX3" fmla="*/ 19050 w 5288867"/>
              <a:gd name="connsiteY3" fmla="*/ 4095750 h 4095750"/>
              <a:gd name="connsiteX4" fmla="*/ 0 w 5288867"/>
              <a:gd name="connsiteY4" fmla="*/ 2305050 h 4095750"/>
              <a:gd name="connsiteX0" fmla="*/ 0 w 5284105"/>
              <a:gd name="connsiteY0" fmla="*/ 2309812 h 4095750"/>
              <a:gd name="connsiteX1" fmla="*/ 5265055 w 5284105"/>
              <a:gd name="connsiteY1" fmla="*/ 0 h 4095750"/>
              <a:gd name="connsiteX2" fmla="*/ 5284105 w 5284105"/>
              <a:gd name="connsiteY2" fmla="*/ 1790700 h 4095750"/>
              <a:gd name="connsiteX3" fmla="*/ 14288 w 5284105"/>
              <a:gd name="connsiteY3" fmla="*/ 4095750 h 4095750"/>
              <a:gd name="connsiteX4" fmla="*/ 0 w 5284105"/>
              <a:gd name="connsiteY4" fmla="*/ 2309812 h 4095750"/>
              <a:gd name="connsiteX0" fmla="*/ 0 w 5276961"/>
              <a:gd name="connsiteY0" fmla="*/ 2295525 h 4095750"/>
              <a:gd name="connsiteX1" fmla="*/ 5257911 w 5276961"/>
              <a:gd name="connsiteY1" fmla="*/ 0 h 4095750"/>
              <a:gd name="connsiteX2" fmla="*/ 5276961 w 5276961"/>
              <a:gd name="connsiteY2" fmla="*/ 1790700 h 4095750"/>
              <a:gd name="connsiteX3" fmla="*/ 7144 w 5276961"/>
              <a:gd name="connsiteY3" fmla="*/ 4095750 h 4095750"/>
              <a:gd name="connsiteX4" fmla="*/ 0 w 5276961"/>
              <a:gd name="connsiteY4" fmla="*/ 2295525 h 4095750"/>
              <a:gd name="connsiteX0" fmla="*/ 0 w 5276961"/>
              <a:gd name="connsiteY0" fmla="*/ 2295525 h 4090988"/>
              <a:gd name="connsiteX1" fmla="*/ 5257911 w 5276961"/>
              <a:gd name="connsiteY1" fmla="*/ 0 h 4090988"/>
              <a:gd name="connsiteX2" fmla="*/ 5276961 w 5276961"/>
              <a:gd name="connsiteY2" fmla="*/ 1790700 h 4090988"/>
              <a:gd name="connsiteX3" fmla="*/ 2381 w 5276961"/>
              <a:gd name="connsiteY3" fmla="*/ 4090988 h 4090988"/>
              <a:gd name="connsiteX4" fmla="*/ 0 w 5276961"/>
              <a:gd name="connsiteY4" fmla="*/ 2295525 h 4090988"/>
              <a:gd name="connsiteX0" fmla="*/ 0 w 5299186"/>
              <a:gd name="connsiteY0" fmla="*/ 2295525 h 4090988"/>
              <a:gd name="connsiteX1" fmla="*/ 5257911 w 5299186"/>
              <a:gd name="connsiteY1" fmla="*/ 0 h 4090988"/>
              <a:gd name="connsiteX2" fmla="*/ 5299186 w 5299186"/>
              <a:gd name="connsiteY2" fmla="*/ 1765300 h 4090988"/>
              <a:gd name="connsiteX3" fmla="*/ 2381 w 5299186"/>
              <a:gd name="connsiteY3" fmla="*/ 4090988 h 4090988"/>
              <a:gd name="connsiteX4" fmla="*/ 0 w 5299186"/>
              <a:gd name="connsiteY4" fmla="*/ 2295525 h 4090988"/>
              <a:gd name="connsiteX0" fmla="*/ 0 w 5308711"/>
              <a:gd name="connsiteY0" fmla="*/ 230822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8225 h 4103688"/>
              <a:gd name="connsiteX0" fmla="*/ 0 w 5308711"/>
              <a:gd name="connsiteY0" fmla="*/ 230187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1875 h 4103688"/>
              <a:gd name="connsiteX0" fmla="*/ 4384 w 5313095"/>
              <a:gd name="connsiteY0" fmla="*/ 2301875 h 4094163"/>
              <a:gd name="connsiteX1" fmla="*/ 5313095 w 5313095"/>
              <a:gd name="connsiteY1" fmla="*/ 0 h 4094163"/>
              <a:gd name="connsiteX2" fmla="*/ 5303570 w 5313095"/>
              <a:gd name="connsiteY2" fmla="*/ 1778000 h 4094163"/>
              <a:gd name="connsiteX3" fmla="*/ 415 w 5313095"/>
              <a:gd name="connsiteY3" fmla="*/ 4094163 h 4094163"/>
              <a:gd name="connsiteX4" fmla="*/ 4384 w 5313095"/>
              <a:gd name="connsiteY4" fmla="*/ 2301875 h 4094163"/>
              <a:gd name="connsiteX0" fmla="*/ 0 w 5308711"/>
              <a:gd name="connsiteY0" fmla="*/ 2301875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301875 h 4090988"/>
              <a:gd name="connsiteX0" fmla="*/ 0 w 5308711"/>
              <a:gd name="connsiteY0" fmla="*/ 2309019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309019 h 4090988"/>
              <a:gd name="connsiteX0" fmla="*/ 0 w 5308711"/>
              <a:gd name="connsiteY0" fmla="*/ 2299494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299494 h 4090988"/>
              <a:gd name="connsiteX0" fmla="*/ 0 w 5318236"/>
              <a:gd name="connsiteY0" fmla="*/ 2299494 h 4090988"/>
              <a:gd name="connsiteX1" fmla="*/ 5318236 w 5318236"/>
              <a:gd name="connsiteY1" fmla="*/ 0 h 4090988"/>
              <a:gd name="connsiteX2" fmla="*/ 5308711 w 5318236"/>
              <a:gd name="connsiteY2" fmla="*/ 1778000 h 4090988"/>
              <a:gd name="connsiteX3" fmla="*/ 11906 w 5318236"/>
              <a:gd name="connsiteY3" fmla="*/ 4090988 h 4090988"/>
              <a:gd name="connsiteX4" fmla="*/ 0 w 5318236"/>
              <a:gd name="connsiteY4" fmla="*/ 2299494 h 4090988"/>
              <a:gd name="connsiteX0" fmla="*/ 0 w 5315855"/>
              <a:gd name="connsiteY0" fmla="*/ 2304257 h 4090988"/>
              <a:gd name="connsiteX1" fmla="*/ 5315855 w 5315855"/>
              <a:gd name="connsiteY1" fmla="*/ 0 h 4090988"/>
              <a:gd name="connsiteX2" fmla="*/ 5306330 w 5315855"/>
              <a:gd name="connsiteY2" fmla="*/ 1778000 h 4090988"/>
              <a:gd name="connsiteX3" fmla="*/ 9525 w 5315855"/>
              <a:gd name="connsiteY3" fmla="*/ 4090988 h 4090988"/>
              <a:gd name="connsiteX4" fmla="*/ 0 w 5315855"/>
              <a:gd name="connsiteY4" fmla="*/ 2304257 h 4090988"/>
              <a:gd name="connsiteX0" fmla="*/ 0 w 5315855"/>
              <a:gd name="connsiteY0" fmla="*/ 2301876 h 4090988"/>
              <a:gd name="connsiteX1" fmla="*/ 5315855 w 5315855"/>
              <a:gd name="connsiteY1" fmla="*/ 0 h 4090988"/>
              <a:gd name="connsiteX2" fmla="*/ 5306330 w 5315855"/>
              <a:gd name="connsiteY2" fmla="*/ 1778000 h 4090988"/>
              <a:gd name="connsiteX3" fmla="*/ 9525 w 5315855"/>
              <a:gd name="connsiteY3" fmla="*/ 4090988 h 4090988"/>
              <a:gd name="connsiteX4" fmla="*/ 0 w 5315855"/>
              <a:gd name="connsiteY4" fmla="*/ 2301876 h 4090988"/>
              <a:gd name="connsiteX0" fmla="*/ 0 w 5313474"/>
              <a:gd name="connsiteY0" fmla="*/ 2301876 h 4090988"/>
              <a:gd name="connsiteX1" fmla="*/ 5313474 w 5313474"/>
              <a:gd name="connsiteY1" fmla="*/ 0 h 4090988"/>
              <a:gd name="connsiteX2" fmla="*/ 5303949 w 5313474"/>
              <a:gd name="connsiteY2" fmla="*/ 1778000 h 4090988"/>
              <a:gd name="connsiteX3" fmla="*/ 7144 w 5313474"/>
              <a:gd name="connsiteY3" fmla="*/ 4090988 h 4090988"/>
              <a:gd name="connsiteX4" fmla="*/ 0 w 5313474"/>
              <a:gd name="connsiteY4" fmla="*/ 2301876 h 4090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3474" h="4090988">
                <a:moveTo>
                  <a:pt x="0" y="2301876"/>
                </a:moveTo>
                <a:lnTo>
                  <a:pt x="5313474" y="0"/>
                </a:lnTo>
                <a:lnTo>
                  <a:pt x="5303949" y="1778000"/>
                </a:lnTo>
                <a:lnTo>
                  <a:pt x="7144" y="4090988"/>
                </a:lnTo>
                <a:cubicBezTo>
                  <a:pt x="4763" y="3490913"/>
                  <a:pt x="2381" y="2901951"/>
                  <a:pt x="0" y="2301876"/>
                </a:cubicBezTo>
                <a:close/>
              </a:path>
            </a:pathLst>
          </a:custGeom>
          <a:solidFill>
            <a:srgbClr val="0A091B"/>
          </a:solidFill>
          <a:ln w="127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20" name="Rectangle 19">
            <a:extLst>
              <a:ext uri="{FF2B5EF4-FFF2-40B4-BE49-F238E27FC236}">
                <a16:creationId xmlns:a16="http://schemas.microsoft.com/office/drawing/2014/main" id="{C6AB05CE-AAB5-4E94-B8A8-28D45053FA5D}"/>
              </a:ext>
              <a:ext uri="{C183D7F6-B498-43B3-948B-1728B52AA6E4}">
                <adec:decorative xmlns:adec="http://schemas.microsoft.com/office/drawing/2017/decorative" val="1"/>
              </a:ext>
            </a:extLst>
          </p:cNvPr>
          <p:cNvSpPr/>
          <p:nvPr/>
        </p:nvSpPr>
        <p:spPr>
          <a:xfrm>
            <a:off x="543580" y="2400422"/>
            <a:ext cx="2770963" cy="775714"/>
          </a:xfrm>
          <a:prstGeom prst="rect">
            <a:avLst/>
          </a:prstGeom>
          <a:solidFill>
            <a:srgbClr val="69ACE5"/>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16" name="Rectangle 15">
            <a:extLst>
              <a:ext uri="{FF2B5EF4-FFF2-40B4-BE49-F238E27FC236}">
                <a16:creationId xmlns:a16="http://schemas.microsoft.com/office/drawing/2014/main" id="{AB46CADE-1C6D-4552-A437-5CC28BD586B0}"/>
              </a:ext>
              <a:ext uri="{C183D7F6-B498-43B3-948B-1728B52AA6E4}">
                <adec:decorative xmlns:adec="http://schemas.microsoft.com/office/drawing/2017/decorative" val="1"/>
              </a:ext>
            </a:extLst>
          </p:cNvPr>
          <p:cNvSpPr/>
          <p:nvPr/>
        </p:nvSpPr>
        <p:spPr>
          <a:xfrm>
            <a:off x="533919" y="3399634"/>
            <a:ext cx="2790306" cy="775714"/>
          </a:xfrm>
          <a:prstGeom prst="rect">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12" name="Rectangle 11">
            <a:extLst>
              <a:ext uri="{FF2B5EF4-FFF2-40B4-BE49-F238E27FC236}">
                <a16:creationId xmlns:a16="http://schemas.microsoft.com/office/drawing/2014/main" id="{2FD3218B-5651-4A6C-9CC0-32F9EBE3B2C0}"/>
              </a:ext>
              <a:ext uri="{C183D7F6-B498-43B3-948B-1728B52AA6E4}">
                <adec:decorative xmlns:adec="http://schemas.microsoft.com/office/drawing/2017/decorative" val="1"/>
              </a:ext>
            </a:extLst>
          </p:cNvPr>
          <p:cNvSpPr/>
          <p:nvPr/>
        </p:nvSpPr>
        <p:spPr>
          <a:xfrm>
            <a:off x="532983" y="1401896"/>
            <a:ext cx="2791318" cy="775714"/>
          </a:xfrm>
          <a:prstGeom prst="rect">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27" name="Subtitle">
            <a:extLst>
              <a:ext uri="{FF2B5EF4-FFF2-40B4-BE49-F238E27FC236}">
                <a16:creationId xmlns:a16="http://schemas.microsoft.com/office/drawing/2014/main" id="{93BD0AF0-ECDA-41BB-BDBF-FABB50E87606}"/>
              </a:ext>
            </a:extLst>
          </p:cNvPr>
          <p:cNvSpPr>
            <a:spLocks noGrp="1"/>
          </p:cNvSpPr>
          <p:nvPr>
            <p:ph type="body" sz="quarter" idx="15" hasCustomPrompt="1"/>
          </p:nvPr>
        </p:nvSpPr>
        <p:spPr>
          <a:xfrm>
            <a:off x="3750230" y="1401897"/>
            <a:ext cx="4869303" cy="322128"/>
          </a:xfrm>
          <a:prstGeom prst="rect">
            <a:avLst/>
          </a:prstGeom>
        </p:spPr>
        <p:txBody>
          <a:bodyPr>
            <a:noAutofit/>
          </a:bodyPr>
          <a:lstStyle>
            <a:lvl1pPr marL="0" indent="0">
              <a:buNone/>
              <a:defRPr sz="1875"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subtitle</a:t>
            </a:r>
          </a:p>
        </p:txBody>
      </p:sp>
      <p:sp>
        <p:nvSpPr>
          <p:cNvPr id="28" name="Text">
            <a:extLst>
              <a:ext uri="{FF2B5EF4-FFF2-40B4-BE49-F238E27FC236}">
                <a16:creationId xmlns:a16="http://schemas.microsoft.com/office/drawing/2014/main" id="{E41B4165-89DA-4676-9A75-DB1A210A05D4}"/>
              </a:ext>
            </a:extLst>
          </p:cNvPr>
          <p:cNvSpPr>
            <a:spLocks noGrp="1"/>
          </p:cNvSpPr>
          <p:nvPr>
            <p:ph type="body" sz="quarter" idx="22" hasCustomPrompt="1"/>
          </p:nvPr>
        </p:nvSpPr>
        <p:spPr>
          <a:xfrm>
            <a:off x="3754281" y="1905000"/>
            <a:ext cx="4865053" cy="2270348"/>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29" name="Info 1">
            <a:extLst>
              <a:ext uri="{FF2B5EF4-FFF2-40B4-BE49-F238E27FC236}">
                <a16:creationId xmlns:a16="http://schemas.microsoft.com/office/drawing/2014/main" id="{7A4EBD99-E28A-467C-B8D7-DE90097836B1}"/>
              </a:ext>
            </a:extLst>
          </p:cNvPr>
          <p:cNvSpPr>
            <a:spLocks noGrp="1"/>
          </p:cNvSpPr>
          <p:nvPr>
            <p:ph type="body" sz="quarter" idx="23" hasCustomPrompt="1"/>
          </p:nvPr>
        </p:nvSpPr>
        <p:spPr>
          <a:xfrm>
            <a:off x="677623" y="1544276"/>
            <a:ext cx="831909" cy="512768"/>
          </a:xfrm>
          <a:prstGeom prst="rect">
            <a:avLst/>
          </a:prstGeom>
        </p:spPr>
        <p:txBody>
          <a:bodyPr anchor="ctr">
            <a:noAutofit/>
          </a:bodyPr>
          <a:lstStyle>
            <a:lvl1pPr marL="0" indent="0" algn="ctr">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30" name="Info 1 Text">
            <a:extLst>
              <a:ext uri="{FF2B5EF4-FFF2-40B4-BE49-F238E27FC236}">
                <a16:creationId xmlns:a16="http://schemas.microsoft.com/office/drawing/2014/main" id="{BEA326F2-4A47-4163-A88D-30223B697F32}"/>
              </a:ext>
            </a:extLst>
          </p:cNvPr>
          <p:cNvSpPr>
            <a:spLocks noGrp="1"/>
          </p:cNvSpPr>
          <p:nvPr>
            <p:ph type="body" sz="quarter" idx="16" hasCustomPrompt="1"/>
          </p:nvPr>
        </p:nvSpPr>
        <p:spPr>
          <a:xfrm>
            <a:off x="1633075" y="1544276"/>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nfo 2">
            <a:extLst>
              <a:ext uri="{FF2B5EF4-FFF2-40B4-BE49-F238E27FC236}">
                <a16:creationId xmlns:a16="http://schemas.microsoft.com/office/drawing/2014/main" id="{879C946B-2418-4E80-B1B2-ED3029968EB2}"/>
              </a:ext>
            </a:extLst>
          </p:cNvPr>
          <p:cNvSpPr>
            <a:spLocks noGrp="1"/>
          </p:cNvSpPr>
          <p:nvPr>
            <p:ph type="body" sz="quarter" idx="24" hasCustomPrompt="1"/>
          </p:nvPr>
        </p:nvSpPr>
        <p:spPr>
          <a:xfrm>
            <a:off x="677623" y="2538036"/>
            <a:ext cx="831909" cy="512768"/>
          </a:xfrm>
          <a:prstGeom prst="rect">
            <a:avLst/>
          </a:prstGeom>
        </p:spPr>
        <p:txBody>
          <a:bodyPr anchor="ctr">
            <a:noAutofit/>
          </a:bodyPr>
          <a:lstStyle>
            <a:lvl1pPr marL="0" indent="0" algn="ctr">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39" name="Info 2 Text">
            <a:extLst>
              <a:ext uri="{FF2B5EF4-FFF2-40B4-BE49-F238E27FC236}">
                <a16:creationId xmlns:a16="http://schemas.microsoft.com/office/drawing/2014/main" id="{5FE1DA00-8AD9-4506-895A-25E0FFF3A874}"/>
              </a:ext>
            </a:extLst>
          </p:cNvPr>
          <p:cNvSpPr>
            <a:spLocks noGrp="1"/>
          </p:cNvSpPr>
          <p:nvPr>
            <p:ph type="body" sz="quarter" idx="25" hasCustomPrompt="1"/>
          </p:nvPr>
        </p:nvSpPr>
        <p:spPr>
          <a:xfrm>
            <a:off x="1633075" y="2538036"/>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0" name="Info 3">
            <a:extLst>
              <a:ext uri="{FF2B5EF4-FFF2-40B4-BE49-F238E27FC236}">
                <a16:creationId xmlns:a16="http://schemas.microsoft.com/office/drawing/2014/main" id="{D8A0AFDE-8EFC-4A53-A922-179064B43B9C}"/>
              </a:ext>
            </a:extLst>
          </p:cNvPr>
          <p:cNvSpPr>
            <a:spLocks noGrp="1"/>
          </p:cNvSpPr>
          <p:nvPr>
            <p:ph type="body" sz="quarter" idx="26" hasCustomPrompt="1"/>
          </p:nvPr>
        </p:nvSpPr>
        <p:spPr>
          <a:xfrm>
            <a:off x="664942" y="3535187"/>
            <a:ext cx="831909" cy="512768"/>
          </a:xfrm>
          <a:prstGeom prst="rect">
            <a:avLst/>
          </a:prstGeom>
        </p:spPr>
        <p:txBody>
          <a:bodyPr anchor="ctr">
            <a:noAutofit/>
          </a:bodyPr>
          <a:lstStyle>
            <a:lvl1pPr marL="0" indent="0" algn="ctr">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1" name="Info 3 Text">
            <a:extLst>
              <a:ext uri="{FF2B5EF4-FFF2-40B4-BE49-F238E27FC236}">
                <a16:creationId xmlns:a16="http://schemas.microsoft.com/office/drawing/2014/main" id="{882D6DBF-7708-4AFA-B28F-215C8BC9314F}"/>
              </a:ext>
            </a:extLst>
          </p:cNvPr>
          <p:cNvSpPr>
            <a:spLocks noGrp="1"/>
          </p:cNvSpPr>
          <p:nvPr>
            <p:ph type="body" sz="quarter" idx="27" hasCustomPrompt="1"/>
          </p:nvPr>
        </p:nvSpPr>
        <p:spPr>
          <a:xfrm>
            <a:off x="1620394" y="3535187"/>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5" name="Rectangle 34">
            <a:extLst>
              <a:ext uri="{FF2B5EF4-FFF2-40B4-BE49-F238E27FC236}">
                <a16:creationId xmlns:a16="http://schemas.microsoft.com/office/drawing/2014/main" id="{85723690-B358-4783-A959-78E05177C466}"/>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Page Number">
            <a:extLst>
              <a:ext uri="{FF2B5EF4-FFF2-40B4-BE49-F238E27FC236}">
                <a16:creationId xmlns:a16="http://schemas.microsoft.com/office/drawing/2014/main" id="{D99FFF48-9513-4D94-ADAF-4FDF160E3F90}"/>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3" name="WSE logo">
            <a:extLst>
              <a:ext uri="{FF2B5EF4-FFF2-40B4-BE49-F238E27FC236}">
                <a16:creationId xmlns:a16="http://schemas.microsoft.com/office/drawing/2014/main" id="{C1400C22-623A-4FAB-86C9-A0AE2AD8DBA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5618721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rocess Infographic">
    <p:spTree>
      <p:nvGrpSpPr>
        <p:cNvPr id="1" name=""/>
        <p:cNvGrpSpPr/>
        <p:nvPr/>
      </p:nvGrpSpPr>
      <p:grpSpPr>
        <a:xfrm>
          <a:off x="0" y="0"/>
          <a:ext cx="0" cy="0"/>
          <a:chOff x="0" y="0"/>
          <a:chExt cx="0" cy="0"/>
        </a:xfrm>
      </p:grpSpPr>
      <p:sp>
        <p:nvSpPr>
          <p:cNvPr id="28" name="Title">
            <a:extLst>
              <a:ext uri="{FF2B5EF4-FFF2-40B4-BE49-F238E27FC236}">
                <a16:creationId xmlns:a16="http://schemas.microsoft.com/office/drawing/2014/main" id="{0301AFB8-AD89-4017-8E38-5FA5A13A15AD}"/>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sp>
        <p:nvSpPr>
          <p:cNvPr id="4" name="Oval 3">
            <a:extLst>
              <a:ext uri="{FF2B5EF4-FFF2-40B4-BE49-F238E27FC236}">
                <a16:creationId xmlns:a16="http://schemas.microsoft.com/office/drawing/2014/main" id="{DCE255FC-7EAC-49AE-B880-3463FB5519C8}"/>
              </a:ext>
              <a:ext uri="{C183D7F6-B498-43B3-948B-1728B52AA6E4}">
                <adec:decorative xmlns:adec="http://schemas.microsoft.com/office/drawing/2017/decorative" val="1"/>
              </a:ext>
            </a:extLst>
          </p:cNvPr>
          <p:cNvSpPr>
            <a:spLocks noChangeAspect="1"/>
          </p:cNvSpPr>
          <p:nvPr/>
        </p:nvSpPr>
        <p:spPr>
          <a:xfrm>
            <a:off x="918769"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7" name="Oval 6">
            <a:extLst>
              <a:ext uri="{FF2B5EF4-FFF2-40B4-BE49-F238E27FC236}">
                <a16:creationId xmlns:a16="http://schemas.microsoft.com/office/drawing/2014/main" id="{3FDD1A5E-29DF-40B0-B20F-2459F3AA210F}"/>
              </a:ext>
              <a:ext uri="{C183D7F6-B498-43B3-948B-1728B52AA6E4}">
                <adec:decorative xmlns:adec="http://schemas.microsoft.com/office/drawing/2017/decorative" val="1"/>
              </a:ext>
            </a:extLst>
          </p:cNvPr>
          <p:cNvSpPr>
            <a:spLocks noChangeAspect="1"/>
          </p:cNvSpPr>
          <p:nvPr/>
        </p:nvSpPr>
        <p:spPr>
          <a:xfrm>
            <a:off x="2320636" y="1893781"/>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10" name="Oval 9">
            <a:extLst>
              <a:ext uri="{FF2B5EF4-FFF2-40B4-BE49-F238E27FC236}">
                <a16:creationId xmlns:a16="http://schemas.microsoft.com/office/drawing/2014/main" id="{460CD46C-4A36-4CDC-9D1D-1390A6EB9694}"/>
              </a:ext>
              <a:ext uri="{C183D7F6-B498-43B3-948B-1728B52AA6E4}">
                <adec:decorative xmlns:adec="http://schemas.microsoft.com/office/drawing/2017/decorative" val="1"/>
              </a:ext>
            </a:extLst>
          </p:cNvPr>
          <p:cNvSpPr>
            <a:spLocks noChangeAspect="1"/>
          </p:cNvSpPr>
          <p:nvPr/>
        </p:nvSpPr>
        <p:spPr>
          <a:xfrm>
            <a:off x="3722503"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13" name="Oval 12">
            <a:extLst>
              <a:ext uri="{FF2B5EF4-FFF2-40B4-BE49-F238E27FC236}">
                <a16:creationId xmlns:a16="http://schemas.microsoft.com/office/drawing/2014/main" id="{072B94E1-30E5-44FA-8B76-A43E3E2A50DB}"/>
              </a:ext>
              <a:ext uri="{C183D7F6-B498-43B3-948B-1728B52AA6E4}">
                <adec:decorative xmlns:adec="http://schemas.microsoft.com/office/drawing/2017/decorative" val="1"/>
              </a:ext>
            </a:extLst>
          </p:cNvPr>
          <p:cNvSpPr>
            <a:spLocks noChangeAspect="1"/>
          </p:cNvSpPr>
          <p:nvPr/>
        </p:nvSpPr>
        <p:spPr>
          <a:xfrm>
            <a:off x="5124370" y="1893781"/>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16" name="Oval 15">
            <a:extLst>
              <a:ext uri="{FF2B5EF4-FFF2-40B4-BE49-F238E27FC236}">
                <a16:creationId xmlns:a16="http://schemas.microsoft.com/office/drawing/2014/main" id="{52EFB757-BCA3-44BC-B989-9E92DA2EBE6A}"/>
              </a:ext>
              <a:ext uri="{C183D7F6-B498-43B3-948B-1728B52AA6E4}">
                <adec:decorative xmlns:adec="http://schemas.microsoft.com/office/drawing/2017/decorative" val="1"/>
              </a:ext>
            </a:extLst>
          </p:cNvPr>
          <p:cNvSpPr>
            <a:spLocks noChangeAspect="1"/>
          </p:cNvSpPr>
          <p:nvPr/>
        </p:nvSpPr>
        <p:spPr>
          <a:xfrm>
            <a:off x="6526237"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24" name="Oval 23">
            <a:extLst>
              <a:ext uri="{FF2B5EF4-FFF2-40B4-BE49-F238E27FC236}">
                <a16:creationId xmlns:a16="http://schemas.microsoft.com/office/drawing/2014/main" id="{2E435767-DD64-408F-8630-7219C1A17321}"/>
              </a:ext>
            </a:extLst>
          </p:cNvPr>
          <p:cNvSpPr>
            <a:spLocks noChangeAspect="1"/>
          </p:cNvSpPr>
          <p:nvPr userDrawn="1"/>
        </p:nvSpPr>
        <p:spPr>
          <a:xfrm>
            <a:off x="918768" y="1900414"/>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25" name="Oval 24">
            <a:extLst>
              <a:ext uri="{FF2B5EF4-FFF2-40B4-BE49-F238E27FC236}">
                <a16:creationId xmlns:a16="http://schemas.microsoft.com/office/drawing/2014/main" id="{4CB3AC26-84C9-490E-9619-E641A51B50D6}"/>
              </a:ext>
            </a:extLst>
          </p:cNvPr>
          <p:cNvSpPr>
            <a:spLocks noChangeAspect="1"/>
          </p:cNvSpPr>
          <p:nvPr userDrawn="1"/>
        </p:nvSpPr>
        <p:spPr>
          <a:xfrm>
            <a:off x="2320635" y="1900414"/>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26" name="Oval 25">
            <a:extLst>
              <a:ext uri="{FF2B5EF4-FFF2-40B4-BE49-F238E27FC236}">
                <a16:creationId xmlns:a16="http://schemas.microsoft.com/office/drawing/2014/main" id="{858C4E82-CF2F-4A0F-B40D-397DB0934816}"/>
              </a:ext>
            </a:extLst>
          </p:cNvPr>
          <p:cNvSpPr>
            <a:spLocks noChangeAspect="1"/>
          </p:cNvSpPr>
          <p:nvPr userDrawn="1"/>
        </p:nvSpPr>
        <p:spPr>
          <a:xfrm>
            <a:off x="3722503" y="1899732"/>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27" name="Oval 26">
            <a:extLst>
              <a:ext uri="{FF2B5EF4-FFF2-40B4-BE49-F238E27FC236}">
                <a16:creationId xmlns:a16="http://schemas.microsoft.com/office/drawing/2014/main" id="{3ED93624-4E7A-42A1-AB9F-87F48C59434F}"/>
              </a:ext>
            </a:extLst>
          </p:cNvPr>
          <p:cNvSpPr>
            <a:spLocks noChangeAspect="1"/>
          </p:cNvSpPr>
          <p:nvPr userDrawn="1"/>
        </p:nvSpPr>
        <p:spPr>
          <a:xfrm>
            <a:off x="5124370" y="1899732"/>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31" name="Oval 30">
            <a:extLst>
              <a:ext uri="{FF2B5EF4-FFF2-40B4-BE49-F238E27FC236}">
                <a16:creationId xmlns:a16="http://schemas.microsoft.com/office/drawing/2014/main" id="{66128184-D09F-4D76-9EDE-FE4A52B4AE01}"/>
              </a:ext>
            </a:extLst>
          </p:cNvPr>
          <p:cNvSpPr>
            <a:spLocks noChangeAspect="1"/>
          </p:cNvSpPr>
          <p:nvPr userDrawn="1"/>
        </p:nvSpPr>
        <p:spPr>
          <a:xfrm>
            <a:off x="6526237" y="1892417"/>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48" name="Item 1 Title">
            <a:extLst>
              <a:ext uri="{FF2B5EF4-FFF2-40B4-BE49-F238E27FC236}">
                <a16:creationId xmlns:a16="http://schemas.microsoft.com/office/drawing/2014/main" id="{13C8E0C2-242B-4771-9412-328CD75759E8}"/>
              </a:ext>
            </a:extLst>
          </p:cNvPr>
          <p:cNvSpPr>
            <a:spLocks noGrp="1"/>
          </p:cNvSpPr>
          <p:nvPr>
            <p:ph type="body" sz="quarter" idx="29" hasCustomPrompt="1"/>
          </p:nvPr>
        </p:nvSpPr>
        <p:spPr>
          <a:xfrm>
            <a:off x="1233472" y="3021980"/>
            <a:ext cx="1087163"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3" name="Item 1 Text">
            <a:extLst>
              <a:ext uri="{FF2B5EF4-FFF2-40B4-BE49-F238E27FC236}">
                <a16:creationId xmlns:a16="http://schemas.microsoft.com/office/drawing/2014/main" id="{DD12D595-2255-4364-8EC7-4903FEC6759C}"/>
              </a:ext>
            </a:extLst>
          </p:cNvPr>
          <p:cNvSpPr>
            <a:spLocks noGrp="1"/>
          </p:cNvSpPr>
          <p:nvPr userDrawn="1">
            <p:ph type="body" sz="quarter" idx="25" hasCustomPrompt="1"/>
          </p:nvPr>
        </p:nvSpPr>
        <p:spPr>
          <a:xfrm>
            <a:off x="801629" y="3801008"/>
            <a:ext cx="1934737" cy="415498"/>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5" name="Item 2 Title">
            <a:extLst>
              <a:ext uri="{FF2B5EF4-FFF2-40B4-BE49-F238E27FC236}">
                <a16:creationId xmlns:a16="http://schemas.microsoft.com/office/drawing/2014/main" id="{6981DB86-04CB-46BF-944C-7F1D632119A3}"/>
              </a:ext>
            </a:extLst>
          </p:cNvPr>
          <p:cNvSpPr>
            <a:spLocks noGrp="1"/>
          </p:cNvSpPr>
          <p:nvPr userDrawn="1">
            <p:ph type="body" sz="quarter" idx="15" hasCustomPrompt="1"/>
          </p:nvPr>
        </p:nvSpPr>
        <p:spPr>
          <a:xfrm>
            <a:off x="2635340" y="3028025"/>
            <a:ext cx="1087163" cy="276999"/>
          </a:xfrm>
          <a:prstGeom prst="rect">
            <a:avLst/>
          </a:prstGeom>
        </p:spPr>
        <p:txBody>
          <a:bodyPr>
            <a:noAutofit/>
          </a:bodyPr>
          <a:lstStyle>
            <a:lvl1pPr marL="0" indent="0" algn="ctr">
              <a:buNone/>
              <a:defRPr sz="12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30" name="Item 2 Text">
            <a:extLst>
              <a:ext uri="{FF2B5EF4-FFF2-40B4-BE49-F238E27FC236}">
                <a16:creationId xmlns:a16="http://schemas.microsoft.com/office/drawing/2014/main" id="{48AB996C-F7C9-4DE3-A4CA-5381A37B77FD}"/>
              </a:ext>
            </a:extLst>
          </p:cNvPr>
          <p:cNvSpPr>
            <a:spLocks noGrp="1"/>
          </p:cNvSpPr>
          <p:nvPr userDrawn="1">
            <p:ph type="body" sz="quarter" idx="22" hasCustomPrompt="1"/>
          </p:nvPr>
        </p:nvSpPr>
        <p:spPr>
          <a:xfrm>
            <a:off x="2209657" y="1292602"/>
            <a:ext cx="1938528" cy="411480"/>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6" name="Item 3 Title">
            <a:extLst>
              <a:ext uri="{FF2B5EF4-FFF2-40B4-BE49-F238E27FC236}">
                <a16:creationId xmlns:a16="http://schemas.microsoft.com/office/drawing/2014/main" id="{07B9589E-F6AC-4251-8200-299CB8CE0A60}"/>
              </a:ext>
            </a:extLst>
          </p:cNvPr>
          <p:cNvSpPr>
            <a:spLocks noGrp="1"/>
          </p:cNvSpPr>
          <p:nvPr>
            <p:ph type="body" sz="quarter" idx="27" hasCustomPrompt="1"/>
          </p:nvPr>
        </p:nvSpPr>
        <p:spPr>
          <a:xfrm>
            <a:off x="4037208" y="3025804"/>
            <a:ext cx="1064915"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2" name="Item 3 Text">
            <a:extLst>
              <a:ext uri="{FF2B5EF4-FFF2-40B4-BE49-F238E27FC236}">
                <a16:creationId xmlns:a16="http://schemas.microsoft.com/office/drawing/2014/main" id="{C70E3A5C-0D02-431F-B04E-5A18A53E52C1}"/>
              </a:ext>
            </a:extLst>
          </p:cNvPr>
          <p:cNvSpPr>
            <a:spLocks noGrp="1"/>
          </p:cNvSpPr>
          <p:nvPr userDrawn="1">
            <p:ph type="body" sz="quarter" idx="24" hasCustomPrompt="1"/>
          </p:nvPr>
        </p:nvSpPr>
        <p:spPr>
          <a:xfrm>
            <a:off x="3607363" y="3801007"/>
            <a:ext cx="1938528" cy="415498"/>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7" name="Item 4 Title">
            <a:extLst>
              <a:ext uri="{FF2B5EF4-FFF2-40B4-BE49-F238E27FC236}">
                <a16:creationId xmlns:a16="http://schemas.microsoft.com/office/drawing/2014/main" id="{D1014B6A-F5E5-456C-B2FA-F5B5CFD6EA74}"/>
              </a:ext>
            </a:extLst>
          </p:cNvPr>
          <p:cNvSpPr>
            <a:spLocks noGrp="1"/>
          </p:cNvSpPr>
          <p:nvPr>
            <p:ph type="body" sz="quarter" idx="28" hasCustomPrompt="1"/>
          </p:nvPr>
        </p:nvSpPr>
        <p:spPr>
          <a:xfrm>
            <a:off x="5430285" y="3021980"/>
            <a:ext cx="1095951" cy="276999"/>
          </a:xfrm>
          <a:prstGeom prst="rect">
            <a:avLst/>
          </a:prstGeom>
        </p:spPr>
        <p:txBody>
          <a:bodyPr>
            <a:noAutofit/>
          </a:bodyPr>
          <a:lstStyle>
            <a:lvl1pPr marL="0" indent="0" algn="ctr">
              <a:buNone/>
              <a:defRPr sz="12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1" name="Item 4 Text">
            <a:extLst>
              <a:ext uri="{FF2B5EF4-FFF2-40B4-BE49-F238E27FC236}">
                <a16:creationId xmlns:a16="http://schemas.microsoft.com/office/drawing/2014/main" id="{D036508F-55C5-4315-A1A5-4C37028E3965}"/>
              </a:ext>
            </a:extLst>
          </p:cNvPr>
          <p:cNvSpPr>
            <a:spLocks noGrp="1"/>
          </p:cNvSpPr>
          <p:nvPr userDrawn="1">
            <p:ph type="body" sz="quarter" idx="23" hasCustomPrompt="1"/>
          </p:nvPr>
        </p:nvSpPr>
        <p:spPr>
          <a:xfrm>
            <a:off x="5008996" y="1292602"/>
            <a:ext cx="1938528" cy="411480"/>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9" name="Item 5 Title">
            <a:extLst>
              <a:ext uri="{FF2B5EF4-FFF2-40B4-BE49-F238E27FC236}">
                <a16:creationId xmlns:a16="http://schemas.microsoft.com/office/drawing/2014/main" id="{10724EF9-B96D-46CD-9CDE-1437737309C5}"/>
              </a:ext>
            </a:extLst>
          </p:cNvPr>
          <p:cNvSpPr>
            <a:spLocks noGrp="1"/>
          </p:cNvSpPr>
          <p:nvPr>
            <p:ph type="body" sz="quarter" idx="30" hasCustomPrompt="1"/>
          </p:nvPr>
        </p:nvSpPr>
        <p:spPr>
          <a:xfrm>
            <a:off x="6840942" y="3028025"/>
            <a:ext cx="1087163"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4" name="Item 5 Text">
            <a:extLst>
              <a:ext uri="{FF2B5EF4-FFF2-40B4-BE49-F238E27FC236}">
                <a16:creationId xmlns:a16="http://schemas.microsoft.com/office/drawing/2014/main" id="{52B76C6E-8844-4031-9443-DAA924981D1D}"/>
              </a:ext>
            </a:extLst>
          </p:cNvPr>
          <p:cNvSpPr>
            <a:spLocks noGrp="1"/>
          </p:cNvSpPr>
          <p:nvPr userDrawn="1">
            <p:ph type="body" sz="quarter" idx="26" hasCustomPrompt="1"/>
          </p:nvPr>
        </p:nvSpPr>
        <p:spPr>
          <a:xfrm>
            <a:off x="6415259" y="3801007"/>
            <a:ext cx="1938528" cy="415497"/>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2" name="Rectangle 21">
            <a:extLst>
              <a:ext uri="{FF2B5EF4-FFF2-40B4-BE49-F238E27FC236}">
                <a16:creationId xmlns:a16="http://schemas.microsoft.com/office/drawing/2014/main" id="{8533E3FD-BE40-4756-A413-7A11B0F5599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Page Number">
            <a:extLst>
              <a:ext uri="{FF2B5EF4-FFF2-40B4-BE49-F238E27FC236}">
                <a16:creationId xmlns:a16="http://schemas.microsoft.com/office/drawing/2014/main" id="{81251A57-6F56-45E2-8E48-61C5F222D161}"/>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33" name="WSE logo">
            <a:extLst>
              <a:ext uri="{FF2B5EF4-FFF2-40B4-BE49-F238E27FC236}">
                <a16:creationId xmlns:a16="http://schemas.microsoft.com/office/drawing/2014/main" id="{5183B704-1ED3-426C-B12C-6BD74D72F4C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025318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meline or Proces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C5CE5-BF88-EC4B-A5BB-C91694E1B647}"/>
              </a:ext>
            </a:extLst>
          </p:cNvPr>
          <p:cNvSpPr>
            <a:spLocks noGrp="1"/>
          </p:cNvSpPr>
          <p:nvPr>
            <p:ph type="title"/>
          </p:nvPr>
        </p:nvSpPr>
        <p:spPr>
          <a:xfrm>
            <a:off x="522712" y="59798"/>
            <a:ext cx="8096246" cy="942358"/>
          </a:xfrm>
          <a:prstGeom prst="rect">
            <a:avLst/>
          </a:prstGeom>
        </p:spPr>
        <p:txBody>
          <a:bodyPr anchor="b"/>
          <a:lstStyle>
            <a:lvl1pPr>
              <a:defRPr sz="3000" b="1">
                <a:solidFill>
                  <a:schemeClr val="tx2"/>
                </a:solidFill>
              </a:defRPr>
            </a:lvl1pPr>
          </a:lstStyle>
          <a:p>
            <a:r>
              <a:rPr lang="en-US"/>
              <a:t>Click to edit Master title style</a:t>
            </a:r>
          </a:p>
        </p:txBody>
      </p:sp>
      <p:sp>
        <p:nvSpPr>
          <p:cNvPr id="26" name="Rectangle 25">
            <a:extLst>
              <a:ext uri="{FF2B5EF4-FFF2-40B4-BE49-F238E27FC236}">
                <a16:creationId xmlns:a16="http://schemas.microsoft.com/office/drawing/2014/main" id="{9056D86C-B76F-7D41-865B-669A58A40B26}"/>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 Placeholder 11">
            <a:extLst>
              <a:ext uri="{FF2B5EF4-FFF2-40B4-BE49-F238E27FC236}">
                <a16:creationId xmlns:a16="http://schemas.microsoft.com/office/drawing/2014/main" id="{CB7C9E05-905F-4239-BA70-7805F39E2537}"/>
              </a:ext>
            </a:extLst>
          </p:cNvPr>
          <p:cNvSpPr>
            <a:spLocks noGrp="1"/>
          </p:cNvSpPr>
          <p:nvPr>
            <p:ph type="body" sz="quarter" idx="47" hasCustomPrompt="1"/>
          </p:nvPr>
        </p:nvSpPr>
        <p:spPr>
          <a:xfrm>
            <a:off x="252413" y="1257854"/>
            <a:ext cx="8366125" cy="362209"/>
          </a:xfrm>
          <a:prstGeom prst="rect">
            <a:avLst/>
          </a:prstGeom>
          <a:solidFill>
            <a:schemeClr val="bg2"/>
          </a:solidFill>
        </p:spPr>
        <p:txBody>
          <a:bodyPr/>
          <a:lstStyle>
            <a:lvl1pPr marL="0" indent="0" algn="ctr">
              <a:buNone/>
              <a:defRPr sz="2000" b="1">
                <a:solidFill>
                  <a:schemeClr val="tx2"/>
                </a:solidFill>
              </a:defRPr>
            </a:lvl1pPr>
          </a:lstStyle>
          <a:p>
            <a:pPr lvl="0"/>
            <a:r>
              <a:rPr lang="en-US"/>
              <a:t>Click to add caption</a:t>
            </a:r>
          </a:p>
        </p:txBody>
      </p:sp>
      <p:grpSp>
        <p:nvGrpSpPr>
          <p:cNvPr id="46" name="Group 45" descr="Timeline image">
            <a:extLst>
              <a:ext uri="{FF2B5EF4-FFF2-40B4-BE49-F238E27FC236}">
                <a16:creationId xmlns:a16="http://schemas.microsoft.com/office/drawing/2014/main" id="{12EE74DF-9333-4546-8B0E-F0FCE41F51A0}"/>
              </a:ext>
            </a:extLst>
          </p:cNvPr>
          <p:cNvGrpSpPr/>
          <p:nvPr userDrawn="1"/>
        </p:nvGrpSpPr>
        <p:grpSpPr>
          <a:xfrm>
            <a:off x="149313" y="2937932"/>
            <a:ext cx="8818280" cy="394138"/>
            <a:chOff x="149313" y="2937932"/>
            <a:chExt cx="8818280" cy="394138"/>
          </a:xfrm>
        </p:grpSpPr>
        <p:sp>
          <p:nvSpPr>
            <p:cNvPr id="4" name="Right Arrow 3">
              <a:extLst>
                <a:ext uri="{FF2B5EF4-FFF2-40B4-BE49-F238E27FC236}">
                  <a16:creationId xmlns:a16="http://schemas.microsoft.com/office/drawing/2014/main" id="{8F8E5DEB-0CA8-7C40-9940-93D22D38A373}"/>
                </a:ext>
                <a:ext uri="{C183D7F6-B498-43B3-948B-1728B52AA6E4}">
                  <adec:decorative xmlns:adec="http://schemas.microsoft.com/office/drawing/2017/decorative" val="1"/>
                </a:ext>
              </a:extLst>
            </p:cNvPr>
            <p:cNvSpPr/>
            <p:nvPr userDrawn="1"/>
          </p:nvSpPr>
          <p:spPr>
            <a:xfrm>
              <a:off x="149313" y="2937932"/>
              <a:ext cx="8818280" cy="394138"/>
            </a:xfrm>
            <a:prstGeom prst="rightArrow">
              <a:avLst/>
            </a:prstGeom>
            <a:solidFill>
              <a:srgbClr val="0B2D7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5" name="Oval 4">
              <a:extLst>
                <a:ext uri="{FF2B5EF4-FFF2-40B4-BE49-F238E27FC236}">
                  <a16:creationId xmlns:a16="http://schemas.microsoft.com/office/drawing/2014/main" id="{B33E08E7-D1BF-8A47-9C1F-7E6E6F13D262}"/>
                </a:ext>
                <a:ext uri="{C183D7F6-B498-43B3-948B-1728B52AA6E4}">
                  <adec:decorative xmlns:adec="http://schemas.microsoft.com/office/drawing/2017/decorative" val="1"/>
                </a:ext>
              </a:extLst>
            </p:cNvPr>
            <p:cNvSpPr/>
            <p:nvPr userDrawn="1"/>
          </p:nvSpPr>
          <p:spPr>
            <a:xfrm>
              <a:off x="661676"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6" name="Oval 5">
              <a:extLst>
                <a:ext uri="{FF2B5EF4-FFF2-40B4-BE49-F238E27FC236}">
                  <a16:creationId xmlns:a16="http://schemas.microsoft.com/office/drawing/2014/main" id="{4B425AC6-6A04-2540-873A-C34F741532A8}"/>
                </a:ext>
                <a:ext uri="{C183D7F6-B498-43B3-948B-1728B52AA6E4}">
                  <adec:decorative xmlns:adec="http://schemas.microsoft.com/office/drawing/2017/decorative" val="1"/>
                </a:ext>
              </a:extLst>
            </p:cNvPr>
            <p:cNvSpPr/>
            <p:nvPr userDrawn="1"/>
          </p:nvSpPr>
          <p:spPr>
            <a:xfrm>
              <a:off x="1905964"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 name="Oval 6">
              <a:extLst>
                <a:ext uri="{FF2B5EF4-FFF2-40B4-BE49-F238E27FC236}">
                  <a16:creationId xmlns:a16="http://schemas.microsoft.com/office/drawing/2014/main" id="{9BFDF4F6-7F79-2E4D-A0A1-3DCFEC7CD018}"/>
                </a:ext>
                <a:ext uri="{C183D7F6-B498-43B3-948B-1728B52AA6E4}">
                  <adec:decorative xmlns:adec="http://schemas.microsoft.com/office/drawing/2017/decorative" val="1"/>
                </a:ext>
              </a:extLst>
            </p:cNvPr>
            <p:cNvSpPr/>
            <p:nvPr userDrawn="1"/>
          </p:nvSpPr>
          <p:spPr>
            <a:xfrm>
              <a:off x="3160762"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 name="Oval 7">
              <a:extLst>
                <a:ext uri="{FF2B5EF4-FFF2-40B4-BE49-F238E27FC236}">
                  <a16:creationId xmlns:a16="http://schemas.microsoft.com/office/drawing/2014/main" id="{DDECA228-EC9A-4E43-9304-017BEA28D63C}"/>
                </a:ext>
                <a:ext uri="{C183D7F6-B498-43B3-948B-1728B52AA6E4}">
                  <adec:decorative xmlns:adec="http://schemas.microsoft.com/office/drawing/2017/decorative" val="1"/>
                </a:ext>
              </a:extLst>
            </p:cNvPr>
            <p:cNvSpPr/>
            <p:nvPr userDrawn="1"/>
          </p:nvSpPr>
          <p:spPr>
            <a:xfrm>
              <a:off x="4405050"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9" name="Oval 8">
              <a:extLst>
                <a:ext uri="{FF2B5EF4-FFF2-40B4-BE49-F238E27FC236}">
                  <a16:creationId xmlns:a16="http://schemas.microsoft.com/office/drawing/2014/main" id="{7E957417-2040-534F-8BB0-66A9FC17B603}"/>
                </a:ext>
                <a:ext uri="{C183D7F6-B498-43B3-948B-1728B52AA6E4}">
                  <adec:decorative xmlns:adec="http://schemas.microsoft.com/office/drawing/2017/decorative" val="1"/>
                </a:ext>
              </a:extLst>
            </p:cNvPr>
            <p:cNvSpPr/>
            <p:nvPr userDrawn="1"/>
          </p:nvSpPr>
          <p:spPr>
            <a:xfrm>
              <a:off x="5589693"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0" name="Oval 9">
              <a:extLst>
                <a:ext uri="{FF2B5EF4-FFF2-40B4-BE49-F238E27FC236}">
                  <a16:creationId xmlns:a16="http://schemas.microsoft.com/office/drawing/2014/main" id="{B901EAEE-2200-4047-AC6E-D68F83AC9EC2}"/>
                </a:ext>
                <a:ext uri="{C183D7F6-B498-43B3-948B-1728B52AA6E4}">
                  <adec:decorative xmlns:adec="http://schemas.microsoft.com/office/drawing/2017/decorative" val="1"/>
                </a:ext>
              </a:extLst>
            </p:cNvPr>
            <p:cNvSpPr/>
            <p:nvPr userDrawn="1"/>
          </p:nvSpPr>
          <p:spPr>
            <a:xfrm>
              <a:off x="6838579"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1" name="Oval 10">
              <a:extLst>
                <a:ext uri="{FF2B5EF4-FFF2-40B4-BE49-F238E27FC236}">
                  <a16:creationId xmlns:a16="http://schemas.microsoft.com/office/drawing/2014/main" id="{65053514-B4E5-7649-9105-BD559F8A4F85}"/>
                </a:ext>
                <a:ext uri="{C183D7F6-B498-43B3-948B-1728B52AA6E4}">
                  <adec:decorative xmlns:adec="http://schemas.microsoft.com/office/drawing/2017/decorative" val="1"/>
                </a:ext>
              </a:extLst>
            </p:cNvPr>
            <p:cNvSpPr/>
            <p:nvPr userDrawn="1"/>
          </p:nvSpPr>
          <p:spPr>
            <a:xfrm>
              <a:off x="8057411"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grpSp>
      <p:sp>
        <p:nvSpPr>
          <p:cNvPr id="32" name="Table or Image">
            <a:extLst>
              <a:ext uri="{FF2B5EF4-FFF2-40B4-BE49-F238E27FC236}">
                <a16:creationId xmlns:a16="http://schemas.microsoft.com/office/drawing/2014/main" id="{B55C9193-8997-F045-A5BC-B8BDD1896AEC}"/>
              </a:ext>
            </a:extLst>
          </p:cNvPr>
          <p:cNvSpPr>
            <a:spLocks noGrp="1"/>
          </p:cNvSpPr>
          <p:nvPr>
            <p:ph sz="quarter" idx="34" hasCustomPrompt="1"/>
          </p:nvPr>
        </p:nvSpPr>
        <p:spPr>
          <a:xfrm>
            <a:off x="251856" y="1816172"/>
            <a:ext cx="1033031" cy="1051174"/>
          </a:xfrm>
          <a:prstGeom prst="rect">
            <a:avLst/>
          </a:prstGeom>
          <a:ln w="12700">
            <a:solidFill>
              <a:schemeClr val="bg2"/>
            </a:solidFill>
          </a:ln>
        </p:spPr>
        <p:txBody>
          <a:bodyPr/>
          <a:lstStyle>
            <a:lvl1pPr marL="0" indent="0" algn="l">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35" name="Table or Image">
            <a:extLst>
              <a:ext uri="{FF2B5EF4-FFF2-40B4-BE49-F238E27FC236}">
                <a16:creationId xmlns:a16="http://schemas.microsoft.com/office/drawing/2014/main" id="{49945C77-72E2-A747-BC22-94D2E7C0C3AB}"/>
              </a:ext>
            </a:extLst>
          </p:cNvPr>
          <p:cNvSpPr>
            <a:spLocks noGrp="1"/>
          </p:cNvSpPr>
          <p:nvPr>
            <p:ph sz="quarter" idx="37" hasCustomPrompt="1"/>
          </p:nvPr>
        </p:nvSpPr>
        <p:spPr>
          <a:xfrm>
            <a:off x="1487766" y="3453795"/>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36" name="Table or Image">
            <a:extLst>
              <a:ext uri="{FF2B5EF4-FFF2-40B4-BE49-F238E27FC236}">
                <a16:creationId xmlns:a16="http://schemas.microsoft.com/office/drawing/2014/main" id="{68532B39-F878-4F4A-8FB7-1E4ABE4E43AE}"/>
              </a:ext>
            </a:extLst>
          </p:cNvPr>
          <p:cNvSpPr>
            <a:spLocks noGrp="1"/>
          </p:cNvSpPr>
          <p:nvPr>
            <p:ph sz="quarter" idx="38" hasCustomPrompt="1"/>
          </p:nvPr>
        </p:nvSpPr>
        <p:spPr>
          <a:xfrm>
            <a:off x="2710216"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39" name="Table or Image">
            <a:extLst>
              <a:ext uri="{FF2B5EF4-FFF2-40B4-BE49-F238E27FC236}">
                <a16:creationId xmlns:a16="http://schemas.microsoft.com/office/drawing/2014/main" id="{5987319A-6708-164D-B069-C9A27D3CF99D}"/>
              </a:ext>
            </a:extLst>
          </p:cNvPr>
          <p:cNvSpPr>
            <a:spLocks noGrp="1"/>
          </p:cNvSpPr>
          <p:nvPr>
            <p:ph sz="quarter" idx="41" hasCustomPrompt="1"/>
          </p:nvPr>
        </p:nvSpPr>
        <p:spPr>
          <a:xfrm>
            <a:off x="3939395" y="345133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40" name="Table or Image">
            <a:extLst>
              <a:ext uri="{FF2B5EF4-FFF2-40B4-BE49-F238E27FC236}">
                <a16:creationId xmlns:a16="http://schemas.microsoft.com/office/drawing/2014/main" id="{03B445B3-CA64-E748-8A75-A4006779359D}"/>
              </a:ext>
            </a:extLst>
          </p:cNvPr>
          <p:cNvSpPr>
            <a:spLocks noGrp="1"/>
          </p:cNvSpPr>
          <p:nvPr>
            <p:ph sz="quarter" idx="42" hasCustomPrompt="1"/>
          </p:nvPr>
        </p:nvSpPr>
        <p:spPr>
          <a:xfrm>
            <a:off x="5168576"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43" name="Table or Image">
            <a:extLst>
              <a:ext uri="{FF2B5EF4-FFF2-40B4-BE49-F238E27FC236}">
                <a16:creationId xmlns:a16="http://schemas.microsoft.com/office/drawing/2014/main" id="{01884091-B2D7-4C45-86BC-7D4F74E79C27}"/>
              </a:ext>
            </a:extLst>
          </p:cNvPr>
          <p:cNvSpPr>
            <a:spLocks noGrp="1"/>
          </p:cNvSpPr>
          <p:nvPr>
            <p:ph sz="quarter" idx="45" hasCustomPrompt="1"/>
          </p:nvPr>
        </p:nvSpPr>
        <p:spPr>
          <a:xfrm>
            <a:off x="6397756" y="345133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44" name="Table or Image">
            <a:extLst>
              <a:ext uri="{FF2B5EF4-FFF2-40B4-BE49-F238E27FC236}">
                <a16:creationId xmlns:a16="http://schemas.microsoft.com/office/drawing/2014/main" id="{BCCA4455-3AE1-1943-AD67-2A4DFA99E393}"/>
              </a:ext>
            </a:extLst>
          </p:cNvPr>
          <p:cNvSpPr>
            <a:spLocks noGrp="1"/>
          </p:cNvSpPr>
          <p:nvPr>
            <p:ph sz="quarter" idx="46" hasCustomPrompt="1"/>
          </p:nvPr>
        </p:nvSpPr>
        <p:spPr>
          <a:xfrm>
            <a:off x="7585928"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28" name="Citation">
            <a:extLst>
              <a:ext uri="{FF2B5EF4-FFF2-40B4-BE49-F238E27FC236}">
                <a16:creationId xmlns:a16="http://schemas.microsoft.com/office/drawing/2014/main" id="{DEE35AFB-A4A5-BF4E-9555-0CBD73E0D70C}"/>
              </a:ext>
            </a:extLst>
          </p:cNvPr>
          <p:cNvSpPr>
            <a:spLocks noGrp="1"/>
          </p:cNvSpPr>
          <p:nvPr>
            <p:ph type="body" sz="quarter" idx="33" hasCustomPrompt="1"/>
          </p:nvPr>
        </p:nvSpPr>
        <p:spPr>
          <a:xfrm>
            <a:off x="2116256" y="4581310"/>
            <a:ext cx="6744017" cy="200055"/>
          </a:xfrm>
          <a:prstGeom prst="rect">
            <a:avLst/>
          </a:prstGeom>
        </p:spPr>
        <p:txBody>
          <a:bodyPr anchor="ctr"/>
          <a:lstStyle>
            <a:lvl1pPr algn="r">
              <a:buNone/>
              <a:defRPr lang="en-US" sz="1050" b="0" i="0" u="none" strike="noStrike" smtClean="0">
                <a:effectLst/>
              </a:defRPr>
            </a:lvl1pPr>
            <a:lvl2pPr>
              <a:buNone/>
              <a:defRPr sz="700"/>
            </a:lvl2pPr>
            <a:lvl3pPr>
              <a:buNone/>
              <a:defRPr sz="700"/>
            </a:lvl3pPr>
            <a:lvl4pPr>
              <a:buNone/>
              <a:defRPr sz="700"/>
            </a:lvl4pPr>
            <a:lvl5pPr>
              <a:buNone/>
              <a:defRPr sz="700"/>
            </a:lvl5pPr>
          </a:lstStyle>
          <a:p>
            <a:pPr lvl="0"/>
            <a:r>
              <a:rPr lang="en-US"/>
              <a:t>Adapted/Reprinted from [APA reference].</a:t>
            </a:r>
          </a:p>
        </p:txBody>
      </p:sp>
      <p:pic>
        <p:nvPicPr>
          <p:cNvPr id="27" name="WSE logo">
            <a:extLst>
              <a:ext uri="{FF2B5EF4-FFF2-40B4-BE49-F238E27FC236}">
                <a16:creationId xmlns:a16="http://schemas.microsoft.com/office/drawing/2014/main" id="{978592AB-D8FE-E649-9B9F-6BB4F13FB04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29" name="Page Number">
            <a:extLst>
              <a:ext uri="{FF2B5EF4-FFF2-40B4-BE49-F238E27FC236}">
                <a16:creationId xmlns:a16="http://schemas.microsoft.com/office/drawing/2014/main" id="{5B0C4C21-CAD5-874E-9CB4-3D5DA2A82B8E}"/>
              </a:ext>
            </a:extLst>
          </p:cNvPr>
          <p:cNvSpPr txBox="1"/>
          <p:nvPr userDrawn="1"/>
        </p:nvSpPr>
        <p:spPr>
          <a:xfrm>
            <a:off x="8133198"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13690182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Web Infographic">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4E74D57-75EE-47EE-BA67-188DFE91858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Title">
            <a:extLst>
              <a:ext uri="{FF2B5EF4-FFF2-40B4-BE49-F238E27FC236}">
                <a16:creationId xmlns:a16="http://schemas.microsoft.com/office/drawing/2014/main" id="{8C10952F-BEB3-4B15-B210-69BD49BEFCA3}"/>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cxnSp>
        <p:nvCxnSpPr>
          <p:cNvPr id="3" name="Straight Connector 2">
            <a:extLst>
              <a:ext uri="{FF2B5EF4-FFF2-40B4-BE49-F238E27FC236}">
                <a16:creationId xmlns:a16="http://schemas.microsoft.com/office/drawing/2014/main" id="{C8C2B6F8-5270-4AAC-84AB-07CDF49EF487}"/>
              </a:ext>
              <a:ext uri="{C183D7F6-B498-43B3-948B-1728B52AA6E4}">
                <adec:decorative xmlns:adec="http://schemas.microsoft.com/office/drawing/2017/decorative" val="1"/>
              </a:ext>
            </a:extLst>
          </p:cNvPr>
          <p:cNvCxnSpPr>
            <a:cxnSpLocks/>
          </p:cNvCxnSpPr>
          <p:nvPr userDrawn="1"/>
        </p:nvCxnSpPr>
        <p:spPr>
          <a:xfrm flipH="1" flipV="1">
            <a:off x="3265742" y="1730102"/>
            <a:ext cx="825191" cy="608883"/>
          </a:xfrm>
          <a:prstGeom prst="line">
            <a:avLst/>
          </a:prstGeom>
          <a:noFill/>
          <a:ln w="38100" cap="flat" cmpd="sng" algn="ctr">
            <a:solidFill>
              <a:schemeClr val="bg1">
                <a:lumMod val="75000"/>
              </a:schemeClr>
            </a:solidFill>
            <a:prstDash val="solid"/>
            <a:miter lim="800000"/>
          </a:ln>
          <a:effectLst/>
        </p:spPr>
      </p:cxnSp>
      <p:cxnSp>
        <p:nvCxnSpPr>
          <p:cNvPr id="4" name="Straight Connector 3">
            <a:extLst>
              <a:ext uri="{FF2B5EF4-FFF2-40B4-BE49-F238E27FC236}">
                <a16:creationId xmlns:a16="http://schemas.microsoft.com/office/drawing/2014/main" id="{99F6A1D8-A2CC-4923-A16C-DDC0AE2655EB}"/>
              </a:ext>
              <a:ext uri="{C183D7F6-B498-43B3-948B-1728B52AA6E4}">
                <adec:decorative xmlns:adec="http://schemas.microsoft.com/office/drawing/2017/decorative" val="1"/>
              </a:ext>
            </a:extLst>
          </p:cNvPr>
          <p:cNvCxnSpPr>
            <a:cxnSpLocks/>
            <a:endCxn id="22" idx="6"/>
          </p:cNvCxnSpPr>
          <p:nvPr userDrawn="1"/>
        </p:nvCxnSpPr>
        <p:spPr>
          <a:xfrm flipH="1" flipV="1">
            <a:off x="3066098" y="2826265"/>
            <a:ext cx="807608" cy="2579"/>
          </a:xfrm>
          <a:prstGeom prst="line">
            <a:avLst/>
          </a:prstGeom>
          <a:noFill/>
          <a:ln w="38100" cap="flat" cmpd="sng" algn="ctr">
            <a:solidFill>
              <a:schemeClr val="bg1">
                <a:lumMod val="75000"/>
              </a:schemeClr>
            </a:solidFill>
            <a:prstDash val="solid"/>
            <a:miter lim="800000"/>
          </a:ln>
          <a:effectLst/>
        </p:spPr>
      </p:cxnSp>
      <p:cxnSp>
        <p:nvCxnSpPr>
          <p:cNvPr id="5" name="Straight Connector 4">
            <a:extLst>
              <a:ext uri="{FF2B5EF4-FFF2-40B4-BE49-F238E27FC236}">
                <a16:creationId xmlns:a16="http://schemas.microsoft.com/office/drawing/2014/main" id="{93A94BF1-70EF-4657-9FD2-7268FCDD2A11}"/>
              </a:ext>
              <a:ext uri="{C183D7F6-B498-43B3-948B-1728B52AA6E4}">
                <adec:decorative xmlns:adec="http://schemas.microsoft.com/office/drawing/2017/decorative" val="1"/>
              </a:ext>
            </a:extLst>
          </p:cNvPr>
          <p:cNvCxnSpPr>
            <a:cxnSpLocks/>
          </p:cNvCxnSpPr>
          <p:nvPr userDrawn="1"/>
        </p:nvCxnSpPr>
        <p:spPr>
          <a:xfrm flipH="1">
            <a:off x="3263362" y="3318701"/>
            <a:ext cx="827570" cy="608883"/>
          </a:xfrm>
          <a:prstGeom prst="line">
            <a:avLst/>
          </a:prstGeom>
          <a:noFill/>
          <a:ln w="38100" cap="flat" cmpd="sng" algn="ctr">
            <a:solidFill>
              <a:schemeClr val="bg1">
                <a:lumMod val="75000"/>
              </a:schemeClr>
            </a:solidFill>
            <a:prstDash val="solid"/>
            <a:miter lim="800000"/>
          </a:ln>
          <a:effectLst/>
        </p:spPr>
      </p:cxnSp>
      <p:cxnSp>
        <p:nvCxnSpPr>
          <p:cNvPr id="6" name="Straight Connector 5">
            <a:extLst>
              <a:ext uri="{FF2B5EF4-FFF2-40B4-BE49-F238E27FC236}">
                <a16:creationId xmlns:a16="http://schemas.microsoft.com/office/drawing/2014/main" id="{9B6D69FB-8A1F-404E-954A-39D19CE8EE5E}"/>
              </a:ext>
              <a:ext uri="{C183D7F6-B498-43B3-948B-1728B52AA6E4}">
                <adec:decorative xmlns:adec="http://schemas.microsoft.com/office/drawing/2017/decorative" val="1"/>
              </a:ext>
            </a:extLst>
          </p:cNvPr>
          <p:cNvCxnSpPr>
            <a:cxnSpLocks/>
          </p:cNvCxnSpPr>
          <p:nvPr userDrawn="1"/>
        </p:nvCxnSpPr>
        <p:spPr>
          <a:xfrm>
            <a:off x="5070651" y="3318701"/>
            <a:ext cx="825191" cy="614040"/>
          </a:xfrm>
          <a:prstGeom prst="line">
            <a:avLst/>
          </a:prstGeom>
          <a:noFill/>
          <a:ln w="38100" cap="flat" cmpd="sng" algn="ctr">
            <a:solidFill>
              <a:schemeClr val="bg1">
                <a:lumMod val="75000"/>
              </a:schemeClr>
            </a:solidFill>
            <a:prstDash val="solid"/>
            <a:miter lim="800000"/>
          </a:ln>
          <a:effectLst/>
        </p:spPr>
      </p:cxnSp>
      <p:cxnSp>
        <p:nvCxnSpPr>
          <p:cNvPr id="7" name="Straight Connector 6">
            <a:extLst>
              <a:ext uri="{FF2B5EF4-FFF2-40B4-BE49-F238E27FC236}">
                <a16:creationId xmlns:a16="http://schemas.microsoft.com/office/drawing/2014/main" id="{9A3F1246-E233-4D62-8729-6E01225CEB5B}"/>
              </a:ext>
              <a:ext uri="{C183D7F6-B498-43B3-948B-1728B52AA6E4}">
                <adec:decorative xmlns:adec="http://schemas.microsoft.com/office/drawing/2017/decorative" val="1"/>
              </a:ext>
            </a:extLst>
          </p:cNvPr>
          <p:cNvCxnSpPr>
            <a:cxnSpLocks/>
            <a:endCxn id="21" idx="6"/>
          </p:cNvCxnSpPr>
          <p:nvPr userDrawn="1"/>
        </p:nvCxnSpPr>
        <p:spPr>
          <a:xfrm>
            <a:off x="5273557" y="2828843"/>
            <a:ext cx="807608" cy="2579"/>
          </a:xfrm>
          <a:prstGeom prst="line">
            <a:avLst/>
          </a:prstGeom>
          <a:noFill/>
          <a:ln w="38100" cap="flat" cmpd="sng" algn="ctr">
            <a:solidFill>
              <a:schemeClr val="bg1">
                <a:lumMod val="75000"/>
              </a:schemeClr>
            </a:solidFill>
            <a:prstDash val="solid"/>
            <a:miter lim="800000"/>
          </a:ln>
          <a:effectLst/>
        </p:spPr>
      </p:cxnSp>
      <p:cxnSp>
        <p:nvCxnSpPr>
          <p:cNvPr id="8" name="Straight Connector 7">
            <a:extLst>
              <a:ext uri="{FF2B5EF4-FFF2-40B4-BE49-F238E27FC236}">
                <a16:creationId xmlns:a16="http://schemas.microsoft.com/office/drawing/2014/main" id="{BD1E2D7D-D261-4A75-B9BC-0BBF0469A16C}"/>
              </a:ext>
              <a:ext uri="{C183D7F6-B498-43B3-948B-1728B52AA6E4}">
                <adec:decorative xmlns:adec="http://schemas.microsoft.com/office/drawing/2017/decorative" val="1"/>
              </a:ext>
            </a:extLst>
          </p:cNvPr>
          <p:cNvCxnSpPr>
            <a:cxnSpLocks/>
          </p:cNvCxnSpPr>
          <p:nvPr userDrawn="1"/>
        </p:nvCxnSpPr>
        <p:spPr>
          <a:xfrm flipV="1">
            <a:off x="5070651" y="1724945"/>
            <a:ext cx="825191" cy="614040"/>
          </a:xfrm>
          <a:prstGeom prst="line">
            <a:avLst/>
          </a:prstGeom>
          <a:noFill/>
          <a:ln w="38100" cap="flat" cmpd="sng" algn="ctr">
            <a:solidFill>
              <a:schemeClr val="bg1">
                <a:lumMod val="75000"/>
              </a:schemeClr>
            </a:solidFill>
            <a:prstDash val="solid"/>
            <a:miter lim="800000"/>
          </a:ln>
          <a:effectLst/>
        </p:spPr>
      </p:cxnSp>
      <p:sp>
        <p:nvSpPr>
          <p:cNvPr id="9" name="Овал 14">
            <a:extLst>
              <a:ext uri="{FF2B5EF4-FFF2-40B4-BE49-F238E27FC236}">
                <a16:creationId xmlns:a16="http://schemas.microsoft.com/office/drawing/2014/main" id="{4AA732B5-FC4B-4A01-AFB1-F5DEB4AE2B65}"/>
              </a:ext>
              <a:ext uri="{C183D7F6-B498-43B3-948B-1728B52AA6E4}">
                <adec:decorative xmlns:adec="http://schemas.microsoft.com/office/drawing/2017/decorative" val="1"/>
              </a:ext>
            </a:extLst>
          </p:cNvPr>
          <p:cNvSpPr/>
          <p:nvPr userDrawn="1"/>
        </p:nvSpPr>
        <p:spPr>
          <a:xfrm>
            <a:off x="3632721" y="1924589"/>
            <a:ext cx="1899731" cy="1899728"/>
          </a:xfrm>
          <a:prstGeom prst="ellipse">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19" name="Овал 14">
            <a:extLst>
              <a:ext uri="{FF2B5EF4-FFF2-40B4-BE49-F238E27FC236}">
                <a16:creationId xmlns:a16="http://schemas.microsoft.com/office/drawing/2014/main" id="{2AF27178-6C1A-4F27-A92C-C18958EBBC76}"/>
              </a:ext>
              <a:ext uri="{C183D7F6-B498-43B3-948B-1728B52AA6E4}">
                <adec:decorative xmlns:adec="http://schemas.microsoft.com/office/drawing/2017/decorative" val="1"/>
              </a:ext>
            </a:extLst>
          </p:cNvPr>
          <p:cNvSpPr/>
          <p:nvPr userDrawn="1"/>
        </p:nvSpPr>
        <p:spPr>
          <a:xfrm>
            <a:off x="3066098" y="1525301"/>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0" name="Овал 14">
            <a:extLst>
              <a:ext uri="{FF2B5EF4-FFF2-40B4-BE49-F238E27FC236}">
                <a16:creationId xmlns:a16="http://schemas.microsoft.com/office/drawing/2014/main" id="{BE0CD8D1-17DB-40F6-A65E-4DCA166738EF}"/>
              </a:ext>
              <a:ext uri="{C183D7F6-B498-43B3-948B-1728B52AA6E4}">
                <adec:decorative xmlns:adec="http://schemas.microsoft.com/office/drawing/2017/decorative" val="1"/>
              </a:ext>
            </a:extLst>
          </p:cNvPr>
          <p:cNvSpPr/>
          <p:nvPr userDrawn="1"/>
        </p:nvSpPr>
        <p:spPr>
          <a:xfrm flipH="1">
            <a:off x="5696197" y="1530458"/>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1" name="Овал 14">
            <a:extLst>
              <a:ext uri="{FF2B5EF4-FFF2-40B4-BE49-F238E27FC236}">
                <a16:creationId xmlns:a16="http://schemas.microsoft.com/office/drawing/2014/main" id="{DBF77BC9-726B-446A-B583-7B15877E09E6}"/>
              </a:ext>
              <a:ext uri="{C183D7F6-B498-43B3-948B-1728B52AA6E4}">
                <adec:decorative xmlns:adec="http://schemas.microsoft.com/office/drawing/2017/decorative" val="1"/>
              </a:ext>
            </a:extLst>
          </p:cNvPr>
          <p:cNvSpPr/>
          <p:nvPr userDrawn="1"/>
        </p:nvSpPr>
        <p:spPr>
          <a:xfrm flipH="1">
            <a:off x="6081165" y="2631778"/>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2" name="Овал 14">
            <a:extLst>
              <a:ext uri="{FF2B5EF4-FFF2-40B4-BE49-F238E27FC236}">
                <a16:creationId xmlns:a16="http://schemas.microsoft.com/office/drawing/2014/main" id="{76B86DC7-34B6-4403-88DE-EA9DD47F2EDA}"/>
              </a:ext>
              <a:ext uri="{C183D7F6-B498-43B3-948B-1728B52AA6E4}">
                <adec:decorative xmlns:adec="http://schemas.microsoft.com/office/drawing/2017/decorative" val="1"/>
              </a:ext>
            </a:extLst>
          </p:cNvPr>
          <p:cNvSpPr/>
          <p:nvPr userDrawn="1"/>
        </p:nvSpPr>
        <p:spPr>
          <a:xfrm>
            <a:off x="2666809" y="2626620"/>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3" name="Овал 14">
            <a:extLst>
              <a:ext uri="{FF2B5EF4-FFF2-40B4-BE49-F238E27FC236}">
                <a16:creationId xmlns:a16="http://schemas.microsoft.com/office/drawing/2014/main" id="{F641A164-CB54-4FBB-8A1F-C73AFBF78790}"/>
              </a:ext>
              <a:ext uri="{C183D7F6-B498-43B3-948B-1728B52AA6E4}">
                <adec:decorative xmlns:adec="http://schemas.microsoft.com/office/drawing/2017/decorative" val="1"/>
              </a:ext>
            </a:extLst>
          </p:cNvPr>
          <p:cNvSpPr/>
          <p:nvPr userDrawn="1"/>
        </p:nvSpPr>
        <p:spPr>
          <a:xfrm>
            <a:off x="3066098" y="3727940"/>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4" name="Овал 14">
            <a:extLst>
              <a:ext uri="{FF2B5EF4-FFF2-40B4-BE49-F238E27FC236}">
                <a16:creationId xmlns:a16="http://schemas.microsoft.com/office/drawing/2014/main" id="{499DA529-A0FF-4067-8AEF-3FDE2C3A8054}"/>
              </a:ext>
              <a:ext uri="{C183D7F6-B498-43B3-948B-1728B52AA6E4}">
                <adec:decorative xmlns:adec="http://schemas.microsoft.com/office/drawing/2017/decorative" val="1"/>
              </a:ext>
            </a:extLst>
          </p:cNvPr>
          <p:cNvSpPr/>
          <p:nvPr userDrawn="1"/>
        </p:nvSpPr>
        <p:spPr>
          <a:xfrm flipH="1">
            <a:off x="5696197" y="3733097"/>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33" name="Chart Title">
            <a:extLst>
              <a:ext uri="{FF2B5EF4-FFF2-40B4-BE49-F238E27FC236}">
                <a16:creationId xmlns:a16="http://schemas.microsoft.com/office/drawing/2014/main" id="{7ED65BE2-48E9-41D2-AD5F-16BB3D727813}"/>
              </a:ext>
            </a:extLst>
          </p:cNvPr>
          <p:cNvSpPr>
            <a:spLocks noGrp="1"/>
          </p:cNvSpPr>
          <p:nvPr>
            <p:ph type="body" sz="quarter" idx="27" hasCustomPrompt="1"/>
          </p:nvPr>
        </p:nvSpPr>
        <p:spPr>
          <a:xfrm>
            <a:off x="3628821" y="2513840"/>
            <a:ext cx="1886358" cy="614758"/>
          </a:xfrm>
          <a:prstGeom prst="rect">
            <a:avLst/>
          </a:prstGeom>
        </p:spPr>
        <p:txBody>
          <a:bodyPr anchor="ct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Add Title</a:t>
            </a:r>
          </a:p>
        </p:txBody>
      </p:sp>
      <p:sp>
        <p:nvSpPr>
          <p:cNvPr id="37" name="Item 1 Text">
            <a:extLst>
              <a:ext uri="{FF2B5EF4-FFF2-40B4-BE49-F238E27FC236}">
                <a16:creationId xmlns:a16="http://schemas.microsoft.com/office/drawing/2014/main" id="{FED8E20B-6C3E-473E-BA6C-6A8BF54389CA}"/>
              </a:ext>
            </a:extLst>
          </p:cNvPr>
          <p:cNvSpPr>
            <a:spLocks noGrp="1"/>
          </p:cNvSpPr>
          <p:nvPr>
            <p:ph type="body" sz="quarter" idx="30" hasCustomPrompt="1"/>
          </p:nvPr>
        </p:nvSpPr>
        <p:spPr>
          <a:xfrm>
            <a:off x="533919" y="1525970"/>
            <a:ext cx="2401467"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tem 2 Text">
            <a:extLst>
              <a:ext uri="{FF2B5EF4-FFF2-40B4-BE49-F238E27FC236}">
                <a16:creationId xmlns:a16="http://schemas.microsoft.com/office/drawing/2014/main" id="{2A5E3286-0F43-4B4B-83AD-89ECE01046B5}"/>
              </a:ext>
            </a:extLst>
          </p:cNvPr>
          <p:cNvSpPr>
            <a:spLocks noGrp="1"/>
          </p:cNvSpPr>
          <p:nvPr>
            <p:ph type="body" sz="quarter" idx="31" hasCustomPrompt="1"/>
          </p:nvPr>
        </p:nvSpPr>
        <p:spPr>
          <a:xfrm>
            <a:off x="570342" y="2617088"/>
            <a:ext cx="1998760"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9" name="Item 3 Text">
            <a:extLst>
              <a:ext uri="{FF2B5EF4-FFF2-40B4-BE49-F238E27FC236}">
                <a16:creationId xmlns:a16="http://schemas.microsoft.com/office/drawing/2014/main" id="{6C886B0A-F7FB-443C-8E9D-431704D36174}"/>
              </a:ext>
            </a:extLst>
          </p:cNvPr>
          <p:cNvSpPr>
            <a:spLocks noGrp="1"/>
          </p:cNvSpPr>
          <p:nvPr>
            <p:ph type="body" sz="quarter" idx="32" hasCustomPrompt="1"/>
          </p:nvPr>
        </p:nvSpPr>
        <p:spPr>
          <a:xfrm>
            <a:off x="533918" y="3718966"/>
            <a:ext cx="2401467"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4" name="Item 4 Text">
            <a:extLst>
              <a:ext uri="{FF2B5EF4-FFF2-40B4-BE49-F238E27FC236}">
                <a16:creationId xmlns:a16="http://schemas.microsoft.com/office/drawing/2014/main" id="{1200382F-6E85-4643-BB97-D08B303CAF60}"/>
              </a:ext>
            </a:extLst>
          </p:cNvPr>
          <p:cNvSpPr>
            <a:spLocks noGrp="1"/>
          </p:cNvSpPr>
          <p:nvPr>
            <p:ph type="body" sz="quarter" idx="25" hasCustomPrompt="1"/>
          </p:nvPr>
        </p:nvSpPr>
        <p:spPr>
          <a:xfrm>
            <a:off x="6208613" y="1521484"/>
            <a:ext cx="241072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5" name="Item 5 Text">
            <a:extLst>
              <a:ext uri="{FF2B5EF4-FFF2-40B4-BE49-F238E27FC236}">
                <a16:creationId xmlns:a16="http://schemas.microsoft.com/office/drawing/2014/main" id="{A7860D47-F00A-4556-8C9B-6F0BF7E0FEDA}"/>
              </a:ext>
            </a:extLst>
          </p:cNvPr>
          <p:cNvSpPr>
            <a:spLocks noGrp="1"/>
          </p:cNvSpPr>
          <p:nvPr>
            <p:ph type="body" sz="quarter" idx="28" hasCustomPrompt="1"/>
          </p:nvPr>
        </p:nvSpPr>
        <p:spPr>
          <a:xfrm>
            <a:off x="6578161" y="2619200"/>
            <a:ext cx="200286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6" name="Item 6 Text">
            <a:extLst>
              <a:ext uri="{FF2B5EF4-FFF2-40B4-BE49-F238E27FC236}">
                <a16:creationId xmlns:a16="http://schemas.microsoft.com/office/drawing/2014/main" id="{84A6D190-21EB-4D6C-B656-9DBD1F0A6023}"/>
              </a:ext>
            </a:extLst>
          </p:cNvPr>
          <p:cNvSpPr>
            <a:spLocks noGrp="1"/>
          </p:cNvSpPr>
          <p:nvPr>
            <p:ph type="body" sz="quarter" idx="29" hasCustomPrompt="1"/>
          </p:nvPr>
        </p:nvSpPr>
        <p:spPr>
          <a:xfrm>
            <a:off x="6208613" y="3723452"/>
            <a:ext cx="241072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6" name="Page Number">
            <a:extLst>
              <a:ext uri="{FF2B5EF4-FFF2-40B4-BE49-F238E27FC236}">
                <a16:creationId xmlns:a16="http://schemas.microsoft.com/office/drawing/2014/main" id="{04C681CD-365D-47CC-8E66-4F0907AE9E9A}"/>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8" name="WSE logo">
            <a:extLst>
              <a:ext uri="{FF2B5EF4-FFF2-40B4-BE49-F238E27FC236}">
                <a16:creationId xmlns:a16="http://schemas.microsoft.com/office/drawing/2014/main" id="{0CEDB7AD-CD61-4E2F-A8BB-6836F873B53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6988974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lider Infographic">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688A55F-975D-4F71-93A6-A10CD71A82AC}"/>
              </a:ext>
            </a:extLst>
          </p:cNvPr>
          <p:cNvSpPr>
            <a:spLocks noGrp="1"/>
          </p:cNvSpPr>
          <p:nvPr>
            <p:ph type="title" hasCustomPrompt="1"/>
          </p:nvPr>
        </p:nvSpPr>
        <p:spPr>
          <a:xfrm>
            <a:off x="533919" y="123189"/>
            <a:ext cx="8085415" cy="841471"/>
          </a:xfrm>
          <a:prstGeom prst="rect">
            <a:avLst/>
          </a:prstGeom>
        </p:spPr>
        <p:txBody>
          <a:bodyPr anchor="b"/>
          <a:lstStyle>
            <a:lvl1pPr>
              <a:defRPr sz="3000" b="1">
                <a:solidFill>
                  <a:schemeClr val="tx2"/>
                </a:solidFill>
              </a:defRPr>
            </a:lvl1pPr>
          </a:lstStyle>
          <a:p>
            <a:r>
              <a:rPr lang="en-US" noProof="0"/>
              <a:t>Click to add title</a:t>
            </a:r>
          </a:p>
        </p:txBody>
      </p:sp>
      <p:sp>
        <p:nvSpPr>
          <p:cNvPr id="44" name="Statistic 1 Title">
            <a:extLst>
              <a:ext uri="{FF2B5EF4-FFF2-40B4-BE49-F238E27FC236}">
                <a16:creationId xmlns:a16="http://schemas.microsoft.com/office/drawing/2014/main" id="{A2828BA5-8825-421A-93CA-412CC2166D1E}"/>
              </a:ext>
            </a:extLst>
          </p:cNvPr>
          <p:cNvSpPr>
            <a:spLocks noGrp="1"/>
          </p:cNvSpPr>
          <p:nvPr>
            <p:ph type="body" sz="quarter" idx="21"/>
          </p:nvPr>
        </p:nvSpPr>
        <p:spPr>
          <a:xfrm>
            <a:off x="1192777" y="1351987"/>
            <a:ext cx="1894469" cy="26997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5" name="Statistic 1 Text">
            <a:extLst>
              <a:ext uri="{FF2B5EF4-FFF2-40B4-BE49-F238E27FC236}">
                <a16:creationId xmlns:a16="http://schemas.microsoft.com/office/drawing/2014/main" id="{9AACFF7D-2C0A-4B7F-AF8F-7484D3D4FD4D}"/>
              </a:ext>
            </a:extLst>
          </p:cNvPr>
          <p:cNvSpPr>
            <a:spLocks noGrp="1"/>
          </p:cNvSpPr>
          <p:nvPr>
            <p:ph type="body" sz="quarter" idx="25"/>
          </p:nvPr>
        </p:nvSpPr>
        <p:spPr>
          <a:xfrm>
            <a:off x="1192777" y="1629279"/>
            <a:ext cx="1894469" cy="38732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0" name="Bar 1">
            <a:extLst>
              <a:ext uri="{FF2B5EF4-FFF2-40B4-BE49-F238E27FC236}">
                <a16:creationId xmlns:a16="http://schemas.microsoft.com/office/drawing/2014/main" id="{93D57781-D93A-442A-96CE-A747726F174D}"/>
              </a:ext>
            </a:extLst>
          </p:cNvPr>
          <p:cNvSpPr/>
          <p:nvPr userDrawn="1"/>
        </p:nvSpPr>
        <p:spPr>
          <a:xfrm>
            <a:off x="3479956" y="1410845"/>
            <a:ext cx="3684449"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41" name="Statistic 1">
            <a:extLst>
              <a:ext uri="{FF2B5EF4-FFF2-40B4-BE49-F238E27FC236}">
                <a16:creationId xmlns:a16="http://schemas.microsoft.com/office/drawing/2014/main" id="{D6B9C495-8208-4219-982B-220ABA0EEF2B}"/>
              </a:ext>
            </a:extLst>
          </p:cNvPr>
          <p:cNvSpPr>
            <a:spLocks noGrp="1"/>
          </p:cNvSpPr>
          <p:nvPr>
            <p:ph type="body" sz="quarter" idx="15" hasCustomPrompt="1"/>
          </p:nvPr>
        </p:nvSpPr>
        <p:spPr>
          <a:xfrm>
            <a:off x="7551317" y="1466497"/>
            <a:ext cx="1015866" cy="380864"/>
          </a:xfrm>
          <a:prstGeom prst="rect">
            <a:avLst/>
          </a:prstGeom>
        </p:spPr>
        <p:txBody>
          <a:bodyPr>
            <a:noAutofit/>
          </a:bodyPr>
          <a:lstStyle>
            <a:lvl1pPr marL="0" indent="0" algn="ctr">
              <a:buNone/>
              <a:defRPr sz="24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6" name="Statistic 2 Title">
            <a:extLst>
              <a:ext uri="{FF2B5EF4-FFF2-40B4-BE49-F238E27FC236}">
                <a16:creationId xmlns:a16="http://schemas.microsoft.com/office/drawing/2014/main" id="{D3EBB2D5-A2D5-4365-859D-51DA028D3DCD}"/>
              </a:ext>
            </a:extLst>
          </p:cNvPr>
          <p:cNvSpPr>
            <a:spLocks noGrp="1"/>
          </p:cNvSpPr>
          <p:nvPr>
            <p:ph type="body" sz="quarter" idx="26"/>
          </p:nvPr>
        </p:nvSpPr>
        <p:spPr>
          <a:xfrm>
            <a:off x="1192777" y="2435733"/>
            <a:ext cx="1894469" cy="269978"/>
          </a:xfrm>
          <a:prstGeom prst="rect">
            <a:avLst/>
          </a:prstGeom>
        </p:spPr>
        <p:txBody>
          <a:bodyPr>
            <a:noAutofit/>
          </a:bodyPr>
          <a:lstStyle>
            <a:lvl1pPr marL="0" indent="0" algn="l">
              <a:buNone/>
              <a:defRPr sz="1600" b="1">
                <a:solidFill>
                  <a:srgbClr val="0072CE"/>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7" name="Statistic 2 Text">
            <a:extLst>
              <a:ext uri="{FF2B5EF4-FFF2-40B4-BE49-F238E27FC236}">
                <a16:creationId xmlns:a16="http://schemas.microsoft.com/office/drawing/2014/main" id="{7BC65CCB-9363-4D63-A4D4-DD49F03D14CB}"/>
              </a:ext>
            </a:extLst>
          </p:cNvPr>
          <p:cNvSpPr>
            <a:spLocks noGrp="1"/>
          </p:cNvSpPr>
          <p:nvPr>
            <p:ph type="body" sz="quarter" idx="27"/>
          </p:nvPr>
        </p:nvSpPr>
        <p:spPr>
          <a:xfrm>
            <a:off x="1192777" y="2713026"/>
            <a:ext cx="1894469" cy="38404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20" name="Bar 2">
            <a:extLst>
              <a:ext uri="{FF2B5EF4-FFF2-40B4-BE49-F238E27FC236}">
                <a16:creationId xmlns:a16="http://schemas.microsoft.com/office/drawing/2014/main" id="{3F19ABFC-9EDB-4279-9B2E-370828358ADD}"/>
              </a:ext>
            </a:extLst>
          </p:cNvPr>
          <p:cNvSpPr/>
          <p:nvPr userDrawn="1"/>
        </p:nvSpPr>
        <p:spPr>
          <a:xfrm>
            <a:off x="3471258" y="2466942"/>
            <a:ext cx="3696046"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42" name="Statistic 2">
            <a:extLst>
              <a:ext uri="{FF2B5EF4-FFF2-40B4-BE49-F238E27FC236}">
                <a16:creationId xmlns:a16="http://schemas.microsoft.com/office/drawing/2014/main" id="{D690B0D4-8B26-487C-8441-16F00BBA051B}"/>
              </a:ext>
            </a:extLst>
          </p:cNvPr>
          <p:cNvSpPr>
            <a:spLocks noGrp="1"/>
          </p:cNvSpPr>
          <p:nvPr>
            <p:ph type="body" sz="quarter" idx="16" hasCustomPrompt="1"/>
          </p:nvPr>
        </p:nvSpPr>
        <p:spPr>
          <a:xfrm>
            <a:off x="7551317" y="2517102"/>
            <a:ext cx="1015866" cy="380864"/>
          </a:xfrm>
          <a:prstGeom prst="rect">
            <a:avLst/>
          </a:prstGeom>
        </p:spPr>
        <p:txBody>
          <a:bodyPr>
            <a:noAutofit/>
          </a:bodyPr>
          <a:lstStyle>
            <a:lvl1pPr marL="0" indent="0" algn="ctr">
              <a:buNone/>
              <a:defRPr sz="2400" b="1">
                <a:solidFill>
                  <a:srgbClr val="0072CE"/>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8" name="Statistic 3 Title">
            <a:extLst>
              <a:ext uri="{FF2B5EF4-FFF2-40B4-BE49-F238E27FC236}">
                <a16:creationId xmlns:a16="http://schemas.microsoft.com/office/drawing/2014/main" id="{63C7A322-1A38-4A5A-B964-E5BE146FBDB7}"/>
              </a:ext>
            </a:extLst>
          </p:cNvPr>
          <p:cNvSpPr>
            <a:spLocks noGrp="1"/>
          </p:cNvSpPr>
          <p:nvPr>
            <p:ph type="body" sz="quarter" idx="28"/>
          </p:nvPr>
        </p:nvSpPr>
        <p:spPr>
          <a:xfrm>
            <a:off x="1192777" y="3521301"/>
            <a:ext cx="1894469" cy="26997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9" name="Statistic 3 Text">
            <a:extLst>
              <a:ext uri="{FF2B5EF4-FFF2-40B4-BE49-F238E27FC236}">
                <a16:creationId xmlns:a16="http://schemas.microsoft.com/office/drawing/2014/main" id="{4F0EDD56-AE2E-40F4-940B-756962CEFEE5}"/>
              </a:ext>
            </a:extLst>
          </p:cNvPr>
          <p:cNvSpPr>
            <a:spLocks noGrp="1"/>
          </p:cNvSpPr>
          <p:nvPr>
            <p:ph type="body" sz="quarter" idx="29"/>
          </p:nvPr>
        </p:nvSpPr>
        <p:spPr>
          <a:xfrm>
            <a:off x="1192777" y="3805908"/>
            <a:ext cx="1894469" cy="38404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0" name="Bar 3">
            <a:extLst>
              <a:ext uri="{FF2B5EF4-FFF2-40B4-BE49-F238E27FC236}">
                <a16:creationId xmlns:a16="http://schemas.microsoft.com/office/drawing/2014/main" id="{7528A176-E210-49E6-95A5-644F8EDF274A}"/>
              </a:ext>
            </a:extLst>
          </p:cNvPr>
          <p:cNvSpPr/>
          <p:nvPr userDrawn="1"/>
        </p:nvSpPr>
        <p:spPr>
          <a:xfrm>
            <a:off x="3474157" y="3578339"/>
            <a:ext cx="3690248"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43" name="Statistic 3">
            <a:extLst>
              <a:ext uri="{FF2B5EF4-FFF2-40B4-BE49-F238E27FC236}">
                <a16:creationId xmlns:a16="http://schemas.microsoft.com/office/drawing/2014/main" id="{FE09346B-1C78-4805-9F48-8CD3F17FAEB2}"/>
              </a:ext>
            </a:extLst>
          </p:cNvPr>
          <p:cNvSpPr>
            <a:spLocks noGrp="1"/>
          </p:cNvSpPr>
          <p:nvPr>
            <p:ph type="body" sz="quarter" idx="17" hasCustomPrompt="1"/>
          </p:nvPr>
        </p:nvSpPr>
        <p:spPr>
          <a:xfrm>
            <a:off x="7551317" y="3635812"/>
            <a:ext cx="1015866" cy="380864"/>
          </a:xfrm>
          <a:prstGeom prst="rect">
            <a:avLst/>
          </a:prstGeom>
        </p:spPr>
        <p:txBody>
          <a:bodyPr>
            <a:noAutofit/>
          </a:bodyPr>
          <a:lstStyle>
            <a:lvl1pPr marL="0" indent="0" algn="ctr">
              <a:buNone/>
              <a:defRPr sz="24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19" name="Rectangle 18">
            <a:extLst>
              <a:ext uri="{FF2B5EF4-FFF2-40B4-BE49-F238E27FC236}">
                <a16:creationId xmlns:a16="http://schemas.microsoft.com/office/drawing/2014/main" id="{0DE0E137-7C7D-4AE8-9803-F4EF3CB1DBE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Page Number">
            <a:extLst>
              <a:ext uri="{FF2B5EF4-FFF2-40B4-BE49-F238E27FC236}">
                <a16:creationId xmlns:a16="http://schemas.microsoft.com/office/drawing/2014/main" id="{58463118-2D51-43BB-B06A-C167F59A370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1" name="WSE logo">
            <a:extLst>
              <a:ext uri="{FF2B5EF4-FFF2-40B4-BE49-F238E27FC236}">
                <a16:creationId xmlns:a16="http://schemas.microsoft.com/office/drawing/2014/main" id="{D2618F72-DEAB-49F5-8AE3-9710A790BBE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202157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a:solidFill>
                  <a:schemeClr val="tx2"/>
                </a:solidFill>
              </a:defRPr>
            </a:lvl1pPr>
          </a:lstStyle>
          <a:p>
            <a:r>
              <a:rPr lang="en-US"/>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30352" y="1389888"/>
            <a:ext cx="3571875" cy="3134272"/>
          </a:xfrm>
          <a:prstGeom prst="rect">
            <a:avLst/>
          </a:prstGeom>
        </p:spPr>
        <p:txBody>
          <a:bodyPr>
            <a:noAutofit/>
          </a:bodyPr>
          <a:lstStyle>
            <a:lvl1pPr marL="258366" indent="-258366">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0" y="1389888"/>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032936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i="0">
                <a:solidFill>
                  <a:schemeClr val="tx2"/>
                </a:solidFill>
              </a:defRPr>
            </a:lvl1pPr>
          </a:lstStyle>
          <a:p>
            <a:r>
              <a:rPr lang="en-US"/>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Picture">
            <a:extLst>
              <a:ext uri="{FF2B5EF4-FFF2-40B4-BE49-F238E27FC236}">
                <a16:creationId xmlns:a16="http://schemas.microsoft.com/office/drawing/2014/main" id="{4884B21B-478C-4C01-9996-0F72AC036144}"/>
              </a:ext>
            </a:extLst>
          </p:cNvPr>
          <p:cNvSpPr>
            <a:spLocks noGrp="1"/>
          </p:cNvSpPr>
          <p:nvPr>
            <p:ph type="pic" sz="quarter" idx="19"/>
          </p:nvPr>
        </p:nvSpPr>
        <p:spPr bwMode="auto">
          <a:xfrm>
            <a:off x="522711"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2" name="Picture Citation">
            <a:extLst>
              <a:ext uri="{FF2B5EF4-FFF2-40B4-BE49-F238E27FC236}">
                <a16:creationId xmlns:a16="http://schemas.microsoft.com/office/drawing/2014/main" id="{47FB68FD-CDA4-408D-A343-8A86DF16AEA4}"/>
              </a:ext>
            </a:extLst>
          </p:cNvPr>
          <p:cNvSpPr>
            <a:spLocks noGrp="1"/>
          </p:cNvSpPr>
          <p:nvPr>
            <p:ph type="body" sz="quarter" idx="20" hasCustomPrompt="1"/>
          </p:nvPr>
        </p:nvSpPr>
        <p:spPr>
          <a:xfrm>
            <a:off x="3017538" y="4585070"/>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765176"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220091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ullets and Image - Simple Small">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E64E24-CAF0-4D23-BB2F-41C411BEFBE6}"/>
              </a:ext>
            </a:extLst>
          </p:cNvPr>
          <p:cNvSpPr>
            <a:spLocks noGrp="1"/>
          </p:cNvSpPr>
          <p:nvPr>
            <p:ph type="title" hasCustomPrompt="1"/>
          </p:nvPr>
        </p:nvSpPr>
        <p:spPr>
          <a:xfrm>
            <a:off x="530352" y="107118"/>
            <a:ext cx="8164088" cy="858505"/>
          </a:xfrm>
          <a:prstGeom prst="rect">
            <a:avLst/>
          </a:prstGeom>
        </p:spPr>
        <p:txBody>
          <a:bodyPr anchor="b"/>
          <a:lstStyle>
            <a:lvl1pPr>
              <a:defRPr sz="3000" b="1" i="0" u="none">
                <a:solidFill>
                  <a:srgbClr val="092C74"/>
                </a:solidFill>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a:t>Click to add title</a:t>
            </a:r>
            <a:endParaRPr kumimoji="0" lang="en-US" sz="3000" b="1" i="0" u="none" strike="noStrike" kern="1200" cap="none" spc="0" normalizeH="0" baseline="0" noProof="0">
              <a:ln>
                <a:noFill/>
              </a:ln>
              <a:solidFill>
                <a:srgbClr val="002D72"/>
              </a:solidFill>
              <a:effectLst/>
              <a:uLnTx/>
              <a:uFillTx/>
              <a:latin typeface="Tahoma"/>
              <a:ea typeface="+mn-ea"/>
              <a:cs typeface="+mn-cs"/>
            </a:endParaRP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114925" y="1272248"/>
            <a:ext cx="3571875" cy="3174967"/>
          </a:xfrm>
          <a:prstGeom prst="rect">
            <a:avLst/>
          </a:prstGeom>
        </p:spPr>
        <p:txBody>
          <a:bodyPr>
            <a:noAutofit/>
          </a:bodyPr>
          <a:lstStyle>
            <a:lvl1pPr marL="258366" indent="-258366">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 y="1272249"/>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929090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nd Bullets - Left">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42DFC6F8-F82A-4114-AF17-42AD3A68F045}"/>
              </a:ext>
            </a:extLst>
          </p:cNvPr>
          <p:cNvSpPr>
            <a:spLocks noGrp="1"/>
          </p:cNvSpPr>
          <p:nvPr>
            <p:ph type="title" hasCustomPrompt="1"/>
          </p:nvPr>
        </p:nvSpPr>
        <p:spPr>
          <a:xfrm>
            <a:off x="4357254" y="107119"/>
            <a:ext cx="4262080" cy="857542"/>
          </a:xfrm>
          <a:prstGeom prst="rect">
            <a:avLst/>
          </a:prstGeom>
        </p:spPr>
        <p:txBody>
          <a:bodyPr anchor="b"/>
          <a:lstStyle>
            <a:lvl1pPr>
              <a:defRPr sz="3000" b="1">
                <a:solidFill>
                  <a:schemeClr val="tx2"/>
                </a:solidFill>
              </a:defRPr>
            </a:lvl1pPr>
          </a:lstStyle>
          <a:p>
            <a:r>
              <a:rPr lang="en-US"/>
              <a:t>Click to add title</a:t>
            </a:r>
          </a:p>
        </p:txBody>
      </p:sp>
      <p:sp>
        <p:nvSpPr>
          <p:cNvPr id="12" name="Rectangle 11">
            <a:extLst>
              <a:ext uri="{FF2B5EF4-FFF2-40B4-BE49-F238E27FC236}">
                <a16:creationId xmlns:a16="http://schemas.microsoft.com/office/drawing/2014/main" id="{FC9F9A7C-CFE6-4689-B094-29307EAE2619}"/>
              </a:ext>
              <a:ext uri="{C183D7F6-B498-43B3-948B-1728B52AA6E4}">
                <adec:decorative xmlns:adec="http://schemas.microsoft.com/office/drawing/2017/decorative" val="1"/>
              </a:ext>
            </a:extLst>
          </p:cNvPr>
          <p:cNvSpPr/>
          <p:nvPr userDrawn="1"/>
        </p:nvSpPr>
        <p:spPr>
          <a:xfrm>
            <a:off x="4434840" y="96515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8DA302DD-2F66-408A-AD8F-F13AE0B7E7E7}"/>
              </a:ext>
            </a:extLst>
          </p:cNvPr>
          <p:cNvSpPr>
            <a:spLocks noGrp="1"/>
          </p:cNvSpPr>
          <p:nvPr>
            <p:ph type="body" sz="quarter" idx="16" hasCustomPrompt="1"/>
          </p:nvPr>
        </p:nvSpPr>
        <p:spPr>
          <a:xfrm>
            <a:off x="4357255" y="1343025"/>
            <a:ext cx="4329545" cy="2993001"/>
          </a:xfrm>
          <a:prstGeom prst="rect">
            <a:avLst/>
          </a:prstGeom>
        </p:spPr>
        <p:txBody>
          <a:bodyPr>
            <a:noAutofit/>
          </a:bodyPr>
          <a:lstStyle>
            <a:lvl1pPr marL="228600" indent="-228600">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 name="Picture Placeholder 4">
            <a:extLst>
              <a:ext uri="{FF2B5EF4-FFF2-40B4-BE49-F238E27FC236}">
                <a16:creationId xmlns:a16="http://schemas.microsoft.com/office/drawing/2014/main" id="{A0BCC896-FFF3-426B-9D11-0F273466765C}"/>
              </a:ext>
            </a:extLst>
          </p:cNvPr>
          <p:cNvSpPr>
            <a:spLocks noGrp="1"/>
          </p:cNvSpPr>
          <p:nvPr>
            <p:ph type="pic" sz="quarter" idx="11"/>
          </p:nvPr>
        </p:nvSpPr>
        <p:spPr>
          <a:xfrm>
            <a:off x="0" y="455555"/>
            <a:ext cx="3849291" cy="3880471"/>
          </a:xfrm>
          <a:custGeom>
            <a:avLst/>
            <a:gdLst>
              <a:gd name="connsiteX0" fmla="*/ 0 w 3644900"/>
              <a:gd name="connsiteY0" fmla="*/ 0 h 5029200"/>
              <a:gd name="connsiteX1" fmla="*/ 3644900 w 3644900"/>
              <a:gd name="connsiteY1" fmla="*/ 0 h 5029200"/>
              <a:gd name="connsiteX2" fmla="*/ 3644900 w 3644900"/>
              <a:gd name="connsiteY2" fmla="*/ 5029200 h 5029200"/>
              <a:gd name="connsiteX3" fmla="*/ 0 w 3644900"/>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3644900" h="5029200">
                <a:moveTo>
                  <a:pt x="0" y="0"/>
                </a:moveTo>
                <a:lnTo>
                  <a:pt x="3644900" y="0"/>
                </a:lnTo>
                <a:lnTo>
                  <a:pt x="3644900" y="5029200"/>
                </a:lnTo>
                <a:lnTo>
                  <a:pt x="0" y="50292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9" name="Picture Citation">
            <a:extLst>
              <a:ext uri="{FF2B5EF4-FFF2-40B4-BE49-F238E27FC236}">
                <a16:creationId xmlns:a16="http://schemas.microsoft.com/office/drawing/2014/main" id="{5DDDCA7F-5C0D-4D05-AFA8-052A81B4CD42}"/>
              </a:ext>
            </a:extLst>
          </p:cNvPr>
          <p:cNvSpPr>
            <a:spLocks noGrp="1"/>
          </p:cNvSpPr>
          <p:nvPr>
            <p:ph type="body" sz="quarter" idx="18" hasCustomPrompt="1"/>
          </p:nvPr>
        </p:nvSpPr>
        <p:spPr>
          <a:xfrm>
            <a:off x="0" y="4336026"/>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7" name="Page Number">
            <a:extLst>
              <a:ext uri="{FF2B5EF4-FFF2-40B4-BE49-F238E27FC236}">
                <a16:creationId xmlns:a16="http://schemas.microsoft.com/office/drawing/2014/main" id="{5FF3179F-903F-4802-ACAB-83CB211F68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1" name="WSE logo">
            <a:extLst>
              <a:ext uri="{FF2B5EF4-FFF2-40B4-BE49-F238E27FC236}">
                <a16:creationId xmlns:a16="http://schemas.microsoft.com/office/drawing/2014/main" id="{D62DDA77-9FC9-45C0-9D2C-19564EE2F4D5}"/>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953064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g Image and Bullet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B9D2BC59-BAA9-4F86-A1D2-5D980B71B6D0}"/>
              </a:ext>
            </a:extLst>
          </p:cNvPr>
          <p:cNvSpPr>
            <a:spLocks noGrp="1"/>
          </p:cNvSpPr>
          <p:nvPr>
            <p:ph type="title" hasCustomPrompt="1"/>
          </p:nvPr>
        </p:nvSpPr>
        <p:spPr>
          <a:xfrm>
            <a:off x="5555673" y="325582"/>
            <a:ext cx="3131127" cy="1192682"/>
          </a:xfrm>
          <a:prstGeom prst="rect">
            <a:avLst/>
          </a:prstGeom>
        </p:spPr>
        <p:txBody>
          <a:bodyPr anchor="b"/>
          <a:lstStyle>
            <a:lvl1pPr>
              <a:defRPr sz="3000" b="1">
                <a:solidFill>
                  <a:schemeClr val="tx2"/>
                </a:solidFill>
              </a:defRPr>
            </a:lvl1pPr>
          </a:lstStyle>
          <a:p>
            <a:r>
              <a:rPr lang="en-US"/>
              <a:t>Click to add title</a:t>
            </a:r>
          </a:p>
        </p:txBody>
      </p:sp>
      <p:sp>
        <p:nvSpPr>
          <p:cNvPr id="7" name="Rectangle 6">
            <a:extLst>
              <a:ext uri="{FF2B5EF4-FFF2-40B4-BE49-F238E27FC236}">
                <a16:creationId xmlns:a16="http://schemas.microsoft.com/office/drawing/2014/main" id="{3BBBCBD4-734B-4675-AF6F-AADF5D7D00E9}"/>
              </a:ext>
              <a:ext uri="{C183D7F6-B498-43B3-948B-1728B52AA6E4}">
                <adec:decorative xmlns:adec="http://schemas.microsoft.com/office/drawing/2017/decorative" val="1"/>
              </a:ext>
            </a:extLst>
          </p:cNvPr>
          <p:cNvSpPr/>
          <p:nvPr/>
        </p:nvSpPr>
        <p:spPr>
          <a:xfrm>
            <a:off x="5623560" y="1518264"/>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Bullets">
            <a:extLst>
              <a:ext uri="{FF2B5EF4-FFF2-40B4-BE49-F238E27FC236}">
                <a16:creationId xmlns:a16="http://schemas.microsoft.com/office/drawing/2014/main" id="{193BA231-D4D9-4495-ABB3-778FD8DA042C}"/>
              </a:ext>
            </a:extLst>
          </p:cNvPr>
          <p:cNvSpPr>
            <a:spLocks noGrp="1"/>
          </p:cNvSpPr>
          <p:nvPr userDrawn="1">
            <p:ph type="body" sz="quarter" idx="16" hasCustomPrompt="1"/>
          </p:nvPr>
        </p:nvSpPr>
        <p:spPr>
          <a:xfrm>
            <a:off x="5555673" y="1835727"/>
            <a:ext cx="3131127" cy="2668980"/>
          </a:xfrm>
          <a:prstGeom prst="rect">
            <a:avLst/>
          </a:prstGeom>
        </p:spPr>
        <p:txBody>
          <a:bodyPr>
            <a:noAutofit/>
          </a:bodyPr>
          <a:lstStyle>
            <a:lvl1pPr marL="228600" indent="-228600">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 name="Picture">
            <a:extLst>
              <a:ext uri="{FF2B5EF4-FFF2-40B4-BE49-F238E27FC236}">
                <a16:creationId xmlns:a16="http://schemas.microsoft.com/office/drawing/2014/main" id="{265A9C31-C8EA-436B-A2CE-0C7EF8C1A1CF}"/>
              </a:ext>
            </a:extLst>
          </p:cNvPr>
          <p:cNvSpPr>
            <a:spLocks noGrp="1"/>
          </p:cNvSpPr>
          <p:nvPr>
            <p:ph type="pic" sz="quarter" idx="10"/>
          </p:nvPr>
        </p:nvSpPr>
        <p:spPr>
          <a:xfrm>
            <a:off x="1" y="0"/>
            <a:ext cx="5074238" cy="5143500"/>
          </a:xfrm>
          <a:custGeom>
            <a:avLst/>
            <a:gdLst>
              <a:gd name="connsiteX0" fmla="*/ 0 w 5965370"/>
              <a:gd name="connsiteY0" fmla="*/ 0 h 6858000"/>
              <a:gd name="connsiteX1" fmla="*/ 5965370 w 5965370"/>
              <a:gd name="connsiteY1" fmla="*/ 0 h 6858000"/>
              <a:gd name="connsiteX2" fmla="*/ 5965370 w 5965370"/>
              <a:gd name="connsiteY2" fmla="*/ 6858000 h 6858000"/>
              <a:gd name="connsiteX3" fmla="*/ 0 w 59653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65370" h="6858000">
                <a:moveTo>
                  <a:pt x="0" y="0"/>
                </a:moveTo>
                <a:lnTo>
                  <a:pt x="5965370" y="0"/>
                </a:lnTo>
                <a:lnTo>
                  <a:pt x="5965370" y="6858000"/>
                </a:lnTo>
                <a:lnTo>
                  <a:pt x="0" y="68580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6" name="Picture Citation">
            <a:extLst>
              <a:ext uri="{FF2B5EF4-FFF2-40B4-BE49-F238E27FC236}">
                <a16:creationId xmlns:a16="http://schemas.microsoft.com/office/drawing/2014/main" id="{EE8084E3-8476-4A31-8838-95D56C1C9991}"/>
              </a:ext>
            </a:extLst>
          </p:cNvPr>
          <p:cNvSpPr>
            <a:spLocks noGrp="1"/>
          </p:cNvSpPr>
          <p:nvPr>
            <p:ph type="body" sz="quarter" idx="18" hasCustomPrompt="1"/>
          </p:nvPr>
        </p:nvSpPr>
        <p:spPr>
          <a:xfrm>
            <a:off x="5076620" y="486016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4" name="Page Number">
            <a:extLst>
              <a:ext uri="{FF2B5EF4-FFF2-40B4-BE49-F238E27FC236}">
                <a16:creationId xmlns:a16="http://schemas.microsoft.com/office/drawing/2014/main" id="{111069FF-2DBD-453E-A62E-A87DF2CF2FB0}"/>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spTree>
    <p:extLst>
      <p:ext uri="{BB962C8B-B14F-4D97-AF65-F5344CB8AC3E}">
        <p14:creationId xmlns:p14="http://schemas.microsoft.com/office/powerpoint/2010/main" val="1986575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slideLayout" Target="../slideLayouts/slideLayout49.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32634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3" r:id="rId15"/>
    <p:sldLayoutId id="2147483704" r:id="rId16"/>
    <p:sldLayoutId id="2147483705" r:id="rId17"/>
    <p:sldLayoutId id="2147483706" r:id="rId18"/>
    <p:sldLayoutId id="2147483686" r:id="rId19"/>
    <p:sldLayoutId id="2147483737" r:id="rId2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472174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 id="2147483732" r:id="rId25"/>
    <p:sldLayoutId id="2147483733" r:id="rId26"/>
    <p:sldLayoutId id="2147483734" r:id="rId27"/>
    <p:sldLayoutId id="2147483735" r:id="rId28"/>
    <p:sldLayoutId id="2147483736" r:id="rId2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hyperlink" Target="https://6b.eleuther.ai/"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forbes.com/sites/tomcoughlin/2018/11/27/175-zettabytes-by-2025/?sh=1e6ca8455459"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www.lesswrong.com/posts/c6KFvQcZggQKZzxr9/trends-in-gpu-price-performance"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tif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self-supervised.cs.jhu.edu/sp2025"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137AE-F7F2-3B87-C4FD-96B8A6FA099E}"/>
              </a:ext>
            </a:extLst>
          </p:cNvPr>
          <p:cNvSpPr>
            <a:spLocks noGrp="1"/>
          </p:cNvSpPr>
          <p:nvPr>
            <p:ph type="title"/>
          </p:nvPr>
        </p:nvSpPr>
        <p:spPr/>
        <p:txBody>
          <a:bodyPr>
            <a:normAutofit fontScale="90000"/>
          </a:bodyPr>
          <a:lstStyle/>
          <a:p>
            <a:r>
              <a:rPr lang="en-US"/>
              <a:t>Course Overview</a:t>
            </a:r>
          </a:p>
        </p:txBody>
      </p:sp>
      <p:sp>
        <p:nvSpPr>
          <p:cNvPr id="3" name="Text Placeholder 2">
            <a:extLst>
              <a:ext uri="{FF2B5EF4-FFF2-40B4-BE49-F238E27FC236}">
                <a16:creationId xmlns:a16="http://schemas.microsoft.com/office/drawing/2014/main" id="{6F0EE351-5E44-DC22-B536-9A5F6C0E638A}"/>
              </a:ext>
            </a:extLst>
          </p:cNvPr>
          <p:cNvSpPr>
            <a:spLocks noGrp="1"/>
          </p:cNvSpPr>
          <p:nvPr>
            <p:ph type="body" sz="quarter" idx="10"/>
          </p:nvPr>
        </p:nvSpPr>
        <p:spPr/>
        <p:txBody>
          <a:bodyPr>
            <a:normAutofit fontScale="92500" lnSpcReduction="10000"/>
          </a:bodyPr>
          <a:lstStyle/>
          <a:p>
            <a:r>
              <a:rPr lang="en-US" sz="2400"/>
              <a:t>CSCI 601-471/671 (NLP: Self-Supervised Models)</a:t>
            </a:r>
          </a:p>
          <a:p>
            <a:endParaRPr lang="en-US"/>
          </a:p>
        </p:txBody>
      </p:sp>
      <p:sp>
        <p:nvSpPr>
          <p:cNvPr id="5" name="TextBox 4">
            <a:extLst>
              <a:ext uri="{FF2B5EF4-FFF2-40B4-BE49-F238E27FC236}">
                <a16:creationId xmlns:a16="http://schemas.microsoft.com/office/drawing/2014/main" id="{80BC54B1-9653-D2D7-AA19-348325A337EE}"/>
              </a:ext>
            </a:extLst>
          </p:cNvPr>
          <p:cNvSpPr txBox="1"/>
          <p:nvPr/>
        </p:nvSpPr>
        <p:spPr>
          <a:xfrm>
            <a:off x="2420471" y="4740840"/>
            <a:ext cx="4572000" cy="307777"/>
          </a:xfrm>
          <a:prstGeom prst="rect">
            <a:avLst/>
          </a:prstGeom>
          <a:noFill/>
        </p:spPr>
        <p:txBody>
          <a:bodyPr wrap="square" lIns="91440" tIns="45720" rIns="91440" bIns="45720" anchor="t">
            <a:spAutoFit/>
          </a:bodyPr>
          <a:lstStyle/>
          <a:p>
            <a:pPr algn="ctr"/>
            <a:r>
              <a:rPr lang="en-US">
                <a:solidFill>
                  <a:schemeClr val="bg1"/>
                </a:solidFill>
                <a:latin typeface="Consolas"/>
                <a:cs typeface="Consolas" panose="020B0609020204030204" pitchFamily="49" charset="0"/>
              </a:rPr>
              <a:t>https://self-supervised.cs.jhu.edu/sp2025/</a:t>
            </a:r>
          </a:p>
        </p:txBody>
      </p:sp>
    </p:spTree>
    <p:extLst>
      <p:ext uri="{BB962C8B-B14F-4D97-AF65-F5344CB8AC3E}">
        <p14:creationId xmlns:p14="http://schemas.microsoft.com/office/powerpoint/2010/main" val="3819000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D88EC4D-1CAE-4448-A11D-93658C1B1FEC}"/>
              </a:ext>
            </a:extLst>
          </p:cNvPr>
          <p:cNvSpPr txBox="1">
            <a:spLocks/>
          </p:cNvSpPr>
          <p:nvPr/>
        </p:nvSpPr>
        <p:spPr>
          <a:xfrm>
            <a:off x="1629989" y="2158575"/>
            <a:ext cx="8520600" cy="841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buClrTx/>
              <a:buFontTx/>
            </a:pPr>
            <a:r>
              <a:rPr lang="en-US" sz="4800">
                <a:latin typeface="Corbel" panose="020B0503020204020204" pitchFamily="34" charset="0"/>
              </a:rPr>
              <a:t>Self-Supervised Models</a:t>
            </a:r>
          </a:p>
        </p:txBody>
      </p:sp>
    </p:spTree>
    <p:extLst>
      <p:ext uri="{BB962C8B-B14F-4D97-AF65-F5344CB8AC3E}">
        <p14:creationId xmlns:p14="http://schemas.microsoft.com/office/powerpoint/2010/main" val="286308379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290-664D-C8CF-02D4-D1D0E71EAD54}"/>
              </a:ext>
            </a:extLst>
          </p:cNvPr>
          <p:cNvSpPr>
            <a:spLocks noGrp="1"/>
          </p:cNvSpPr>
          <p:nvPr>
            <p:ph type="title"/>
          </p:nvPr>
        </p:nvSpPr>
        <p:spPr/>
        <p:txBody>
          <a:bodyPr>
            <a:normAutofit/>
          </a:bodyPr>
          <a:lstStyle/>
          <a:p>
            <a:r>
              <a:rPr lang="en"/>
              <a:t>Self-Supervision</a:t>
            </a:r>
            <a:endParaRPr lang="en-US"/>
          </a:p>
        </p:txBody>
      </p:sp>
      <p:sp>
        <p:nvSpPr>
          <p:cNvPr id="8" name="Text Placeholder 7">
            <a:extLst>
              <a:ext uri="{FF2B5EF4-FFF2-40B4-BE49-F238E27FC236}">
                <a16:creationId xmlns:a16="http://schemas.microsoft.com/office/drawing/2014/main" id="{FF8597AF-9BE5-2290-2493-31F872D87DEC}"/>
              </a:ext>
            </a:extLst>
          </p:cNvPr>
          <p:cNvSpPr>
            <a:spLocks noGrp="1"/>
          </p:cNvSpPr>
          <p:nvPr>
            <p:ph type="body" sz="quarter" idx="16"/>
          </p:nvPr>
        </p:nvSpPr>
        <p:spPr/>
        <p:txBody>
          <a:bodyPr/>
          <a:lstStyle/>
          <a:p>
            <a:endParaRPr lang="en-US"/>
          </a:p>
        </p:txBody>
      </p:sp>
      <p:cxnSp>
        <p:nvCxnSpPr>
          <p:cNvPr id="5" name="Straight Connector 4">
            <a:extLst>
              <a:ext uri="{FF2B5EF4-FFF2-40B4-BE49-F238E27FC236}">
                <a16:creationId xmlns:a16="http://schemas.microsoft.com/office/drawing/2014/main" id="{DF4A810B-28F6-D08E-DA37-86E151E33860}"/>
              </a:ext>
            </a:extLst>
          </p:cNvPr>
          <p:cNvCxnSpPr>
            <a:cxnSpLocks/>
          </p:cNvCxnSpPr>
          <p:nvPr/>
        </p:nvCxnSpPr>
        <p:spPr>
          <a:xfrm>
            <a:off x="4564855" y="1295352"/>
            <a:ext cx="0" cy="307662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59851AB-275C-89E7-95A3-F3BF1F2C1F42}"/>
              </a:ext>
            </a:extLst>
          </p:cNvPr>
          <p:cNvSpPr txBox="1"/>
          <p:nvPr/>
        </p:nvSpPr>
        <p:spPr>
          <a:xfrm>
            <a:off x="3784765" y="4875207"/>
            <a:ext cx="1664238" cy="261610"/>
          </a:xfrm>
          <a:prstGeom prst="rect">
            <a:avLst/>
          </a:prstGeom>
          <a:noFill/>
        </p:spPr>
        <p:txBody>
          <a:bodyPr wrap="none" rtlCol="0">
            <a:spAutoFit/>
          </a:bodyPr>
          <a:lstStyle/>
          <a:p>
            <a:r>
              <a:rPr lang="en-US" sz="1100">
                <a:solidFill>
                  <a:schemeClr val="bg1">
                    <a:lumMod val="50000"/>
                  </a:schemeClr>
                </a:solidFill>
                <a:latin typeface="Corbel" panose="020B0503020204020204" pitchFamily="34" charset="0"/>
              </a:rPr>
              <a:t>[Slide credit: Colin </a:t>
            </a:r>
            <a:r>
              <a:rPr lang="en-US" sz="1100" err="1">
                <a:solidFill>
                  <a:schemeClr val="bg1">
                    <a:lumMod val="50000"/>
                  </a:schemeClr>
                </a:solidFill>
                <a:latin typeface="Corbel" panose="020B0503020204020204" pitchFamily="34" charset="0"/>
              </a:rPr>
              <a:t>Raffel</a:t>
            </a:r>
            <a:r>
              <a:rPr lang="en-US" sz="1100">
                <a:solidFill>
                  <a:schemeClr val="bg1">
                    <a:lumMod val="50000"/>
                  </a:schemeClr>
                </a:solidFill>
                <a:latin typeface="Corbel" panose="020B0503020204020204" pitchFamily="34" charset="0"/>
              </a:rPr>
              <a:t>]</a:t>
            </a:r>
          </a:p>
        </p:txBody>
      </p:sp>
      <p:pic>
        <p:nvPicPr>
          <p:cNvPr id="7" name="Google Shape;664;p109">
            <a:extLst>
              <a:ext uri="{FF2B5EF4-FFF2-40B4-BE49-F238E27FC236}">
                <a16:creationId xmlns:a16="http://schemas.microsoft.com/office/drawing/2014/main" id="{F8B832B2-44A8-857B-C5F4-FE590EF3A642}"/>
              </a:ext>
            </a:extLst>
          </p:cNvPr>
          <p:cNvPicPr preferRelativeResize="0"/>
          <p:nvPr/>
        </p:nvPicPr>
        <p:blipFill rotWithShape="1">
          <a:blip r:embed="rId3">
            <a:alphaModFix/>
          </a:blip>
          <a:srcRect l="29761" t="-1" r="42187" b="46355"/>
          <a:stretch/>
        </p:blipFill>
        <p:spPr>
          <a:xfrm>
            <a:off x="2639686" y="1322362"/>
            <a:ext cx="1723727" cy="1783147"/>
          </a:xfrm>
          <a:prstGeom prst="rect">
            <a:avLst/>
          </a:prstGeom>
          <a:noFill/>
          <a:ln>
            <a:noFill/>
          </a:ln>
        </p:spPr>
      </p:pic>
    </p:spTree>
    <p:extLst>
      <p:ext uri="{BB962C8B-B14F-4D97-AF65-F5344CB8AC3E}">
        <p14:creationId xmlns:p14="http://schemas.microsoft.com/office/powerpoint/2010/main" val="377463218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290-664D-C8CF-02D4-D1D0E71EAD54}"/>
              </a:ext>
            </a:extLst>
          </p:cNvPr>
          <p:cNvSpPr>
            <a:spLocks noGrp="1"/>
          </p:cNvSpPr>
          <p:nvPr>
            <p:ph type="title"/>
          </p:nvPr>
        </p:nvSpPr>
        <p:spPr/>
        <p:txBody>
          <a:bodyPr>
            <a:normAutofit/>
          </a:bodyPr>
          <a:lstStyle/>
          <a:p>
            <a:r>
              <a:rPr lang="en"/>
              <a:t>Self-Supervision</a:t>
            </a:r>
            <a:endParaRPr lang="en-US"/>
          </a:p>
        </p:txBody>
      </p:sp>
      <p:sp>
        <p:nvSpPr>
          <p:cNvPr id="8" name="Text Placeholder 7">
            <a:extLst>
              <a:ext uri="{FF2B5EF4-FFF2-40B4-BE49-F238E27FC236}">
                <a16:creationId xmlns:a16="http://schemas.microsoft.com/office/drawing/2014/main" id="{6265E620-0190-1DF6-60E0-17184D2FA1B1}"/>
              </a:ext>
            </a:extLst>
          </p:cNvPr>
          <p:cNvSpPr>
            <a:spLocks noGrp="1"/>
          </p:cNvSpPr>
          <p:nvPr>
            <p:ph type="body" sz="quarter" idx="16"/>
          </p:nvPr>
        </p:nvSpPr>
        <p:spPr/>
        <p:txBody>
          <a:bodyPr/>
          <a:lstStyle/>
          <a:p>
            <a:endParaRPr lang="en-US"/>
          </a:p>
        </p:txBody>
      </p:sp>
      <p:cxnSp>
        <p:nvCxnSpPr>
          <p:cNvPr id="5" name="Straight Connector 4">
            <a:extLst>
              <a:ext uri="{FF2B5EF4-FFF2-40B4-BE49-F238E27FC236}">
                <a16:creationId xmlns:a16="http://schemas.microsoft.com/office/drawing/2014/main" id="{DF4A810B-28F6-D08E-DA37-86E151E33860}"/>
              </a:ext>
            </a:extLst>
          </p:cNvPr>
          <p:cNvCxnSpPr>
            <a:cxnSpLocks/>
          </p:cNvCxnSpPr>
          <p:nvPr/>
        </p:nvCxnSpPr>
        <p:spPr>
          <a:xfrm>
            <a:off x="4564855" y="1295352"/>
            <a:ext cx="0" cy="307662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Google Shape;664;p109">
            <a:extLst>
              <a:ext uri="{FF2B5EF4-FFF2-40B4-BE49-F238E27FC236}">
                <a16:creationId xmlns:a16="http://schemas.microsoft.com/office/drawing/2014/main" id="{F8B832B2-44A8-857B-C5F4-FE590EF3A642}"/>
              </a:ext>
            </a:extLst>
          </p:cNvPr>
          <p:cNvPicPr preferRelativeResize="0"/>
          <p:nvPr/>
        </p:nvPicPr>
        <p:blipFill rotWithShape="1">
          <a:blip r:embed="rId3">
            <a:alphaModFix/>
          </a:blip>
          <a:srcRect r="42188" b="7441"/>
          <a:stretch/>
        </p:blipFill>
        <p:spPr>
          <a:xfrm>
            <a:off x="810882" y="1322362"/>
            <a:ext cx="3552531" cy="3076625"/>
          </a:xfrm>
          <a:prstGeom prst="rect">
            <a:avLst/>
          </a:prstGeom>
          <a:noFill/>
          <a:ln>
            <a:noFill/>
          </a:ln>
        </p:spPr>
      </p:pic>
      <p:sp>
        <p:nvSpPr>
          <p:cNvPr id="3" name="TextBox 2">
            <a:extLst>
              <a:ext uri="{FF2B5EF4-FFF2-40B4-BE49-F238E27FC236}">
                <a16:creationId xmlns:a16="http://schemas.microsoft.com/office/drawing/2014/main" id="{8429F43C-64D7-8F39-8B97-AA1AA5C27B3B}"/>
              </a:ext>
            </a:extLst>
          </p:cNvPr>
          <p:cNvSpPr txBox="1"/>
          <p:nvPr/>
        </p:nvSpPr>
        <p:spPr>
          <a:xfrm>
            <a:off x="3784765" y="4875207"/>
            <a:ext cx="1664238" cy="261610"/>
          </a:xfrm>
          <a:prstGeom prst="rect">
            <a:avLst/>
          </a:prstGeom>
          <a:noFill/>
        </p:spPr>
        <p:txBody>
          <a:bodyPr wrap="none" rtlCol="0">
            <a:spAutoFit/>
          </a:bodyPr>
          <a:lstStyle/>
          <a:p>
            <a:r>
              <a:rPr lang="en-US" sz="1100">
                <a:solidFill>
                  <a:schemeClr val="bg1">
                    <a:lumMod val="50000"/>
                  </a:schemeClr>
                </a:solidFill>
                <a:latin typeface="Corbel" panose="020B0503020204020204" pitchFamily="34" charset="0"/>
              </a:rPr>
              <a:t>[Slide credit: Colin </a:t>
            </a:r>
            <a:r>
              <a:rPr lang="en-US" sz="1100" err="1">
                <a:solidFill>
                  <a:schemeClr val="bg1">
                    <a:lumMod val="50000"/>
                  </a:schemeClr>
                </a:solidFill>
                <a:latin typeface="Corbel" panose="020B0503020204020204" pitchFamily="34" charset="0"/>
              </a:rPr>
              <a:t>Raffel</a:t>
            </a:r>
            <a:r>
              <a:rPr lang="en-US" sz="1100">
                <a:solidFill>
                  <a:schemeClr val="bg1">
                    <a:lumMod val="50000"/>
                  </a:schemeClr>
                </a:solidFill>
                <a:latin typeface="Corbel" panose="020B0503020204020204" pitchFamily="34" charset="0"/>
              </a:rPr>
              <a:t>]</a:t>
            </a:r>
          </a:p>
        </p:txBody>
      </p:sp>
    </p:spTree>
    <p:extLst>
      <p:ext uri="{BB962C8B-B14F-4D97-AF65-F5344CB8AC3E}">
        <p14:creationId xmlns:p14="http://schemas.microsoft.com/office/powerpoint/2010/main" val="1404985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290-664D-C8CF-02D4-D1D0E71EAD54}"/>
              </a:ext>
            </a:extLst>
          </p:cNvPr>
          <p:cNvSpPr>
            <a:spLocks noGrp="1"/>
          </p:cNvSpPr>
          <p:nvPr>
            <p:ph type="title"/>
          </p:nvPr>
        </p:nvSpPr>
        <p:spPr/>
        <p:txBody>
          <a:bodyPr>
            <a:normAutofit/>
          </a:bodyPr>
          <a:lstStyle/>
          <a:p>
            <a:r>
              <a:rPr lang="en"/>
              <a:t>Self-Supervision</a:t>
            </a:r>
            <a:endParaRPr lang="en-US"/>
          </a:p>
        </p:txBody>
      </p:sp>
      <p:sp>
        <p:nvSpPr>
          <p:cNvPr id="8" name="Text Placeholder 7">
            <a:extLst>
              <a:ext uri="{FF2B5EF4-FFF2-40B4-BE49-F238E27FC236}">
                <a16:creationId xmlns:a16="http://schemas.microsoft.com/office/drawing/2014/main" id="{44C495DF-0AEF-CDB4-ED17-B78340B7DFE9}"/>
              </a:ext>
            </a:extLst>
          </p:cNvPr>
          <p:cNvSpPr>
            <a:spLocks noGrp="1"/>
          </p:cNvSpPr>
          <p:nvPr>
            <p:ph type="body" sz="quarter" idx="16"/>
          </p:nvPr>
        </p:nvSpPr>
        <p:spPr/>
        <p:txBody>
          <a:bodyPr/>
          <a:lstStyle/>
          <a:p>
            <a:endParaRPr lang="en-US"/>
          </a:p>
        </p:txBody>
      </p:sp>
      <p:cxnSp>
        <p:nvCxnSpPr>
          <p:cNvPr id="5" name="Straight Connector 4">
            <a:extLst>
              <a:ext uri="{FF2B5EF4-FFF2-40B4-BE49-F238E27FC236}">
                <a16:creationId xmlns:a16="http://schemas.microsoft.com/office/drawing/2014/main" id="{DF4A810B-28F6-D08E-DA37-86E151E33860}"/>
              </a:ext>
            </a:extLst>
          </p:cNvPr>
          <p:cNvCxnSpPr>
            <a:cxnSpLocks/>
          </p:cNvCxnSpPr>
          <p:nvPr/>
        </p:nvCxnSpPr>
        <p:spPr>
          <a:xfrm>
            <a:off x="4564855" y="1295352"/>
            <a:ext cx="0" cy="307662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Google Shape;671;p110">
            <a:extLst>
              <a:ext uri="{FF2B5EF4-FFF2-40B4-BE49-F238E27FC236}">
                <a16:creationId xmlns:a16="http://schemas.microsoft.com/office/drawing/2014/main" id="{DA45376B-B2A7-037C-5743-3884A8B04DF4}"/>
              </a:ext>
            </a:extLst>
          </p:cNvPr>
          <p:cNvPicPr preferRelativeResize="0"/>
          <p:nvPr/>
        </p:nvPicPr>
        <p:blipFill rotWithShape="1">
          <a:blip r:embed="rId3">
            <a:alphaModFix/>
          </a:blip>
          <a:srcRect r="39007"/>
          <a:stretch/>
        </p:blipFill>
        <p:spPr>
          <a:xfrm>
            <a:off x="793648" y="1195286"/>
            <a:ext cx="3478662" cy="3244505"/>
          </a:xfrm>
          <a:prstGeom prst="rect">
            <a:avLst/>
          </a:prstGeom>
          <a:noFill/>
          <a:ln>
            <a:noFill/>
          </a:ln>
        </p:spPr>
      </p:pic>
      <p:sp>
        <p:nvSpPr>
          <p:cNvPr id="3" name="TextBox 2">
            <a:extLst>
              <a:ext uri="{FF2B5EF4-FFF2-40B4-BE49-F238E27FC236}">
                <a16:creationId xmlns:a16="http://schemas.microsoft.com/office/drawing/2014/main" id="{96D8ED96-6C0C-DE90-7328-CCC69E85C263}"/>
              </a:ext>
            </a:extLst>
          </p:cNvPr>
          <p:cNvSpPr txBox="1"/>
          <p:nvPr/>
        </p:nvSpPr>
        <p:spPr>
          <a:xfrm>
            <a:off x="3784765" y="4875207"/>
            <a:ext cx="1664238" cy="261610"/>
          </a:xfrm>
          <a:prstGeom prst="rect">
            <a:avLst/>
          </a:prstGeom>
          <a:noFill/>
        </p:spPr>
        <p:txBody>
          <a:bodyPr wrap="none" rtlCol="0">
            <a:spAutoFit/>
          </a:bodyPr>
          <a:lstStyle/>
          <a:p>
            <a:r>
              <a:rPr lang="en-US" sz="1100">
                <a:solidFill>
                  <a:schemeClr val="bg1">
                    <a:lumMod val="50000"/>
                  </a:schemeClr>
                </a:solidFill>
                <a:latin typeface="Corbel" panose="020B0503020204020204" pitchFamily="34" charset="0"/>
              </a:rPr>
              <a:t>[Slide credit: Colin </a:t>
            </a:r>
            <a:r>
              <a:rPr lang="en-US" sz="1100" err="1">
                <a:solidFill>
                  <a:schemeClr val="bg1">
                    <a:lumMod val="50000"/>
                  </a:schemeClr>
                </a:solidFill>
                <a:latin typeface="Corbel" panose="020B0503020204020204" pitchFamily="34" charset="0"/>
              </a:rPr>
              <a:t>Raffel</a:t>
            </a:r>
            <a:r>
              <a:rPr lang="en-US" sz="1100">
                <a:solidFill>
                  <a:schemeClr val="bg1">
                    <a:lumMod val="50000"/>
                  </a:schemeClr>
                </a:solidFill>
                <a:latin typeface="Corbel" panose="020B0503020204020204" pitchFamily="34" charset="0"/>
              </a:rPr>
              <a:t>]</a:t>
            </a:r>
          </a:p>
        </p:txBody>
      </p:sp>
    </p:spTree>
    <p:extLst>
      <p:ext uri="{BB962C8B-B14F-4D97-AF65-F5344CB8AC3E}">
        <p14:creationId xmlns:p14="http://schemas.microsoft.com/office/powerpoint/2010/main" val="1880164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290-664D-C8CF-02D4-D1D0E71EAD54}"/>
              </a:ext>
            </a:extLst>
          </p:cNvPr>
          <p:cNvSpPr>
            <a:spLocks noGrp="1"/>
          </p:cNvSpPr>
          <p:nvPr>
            <p:ph type="title"/>
          </p:nvPr>
        </p:nvSpPr>
        <p:spPr/>
        <p:txBody>
          <a:bodyPr>
            <a:normAutofit/>
          </a:bodyPr>
          <a:lstStyle/>
          <a:p>
            <a:r>
              <a:rPr lang="en"/>
              <a:t>Self-Supervision</a:t>
            </a:r>
            <a:endParaRPr lang="en-US"/>
          </a:p>
        </p:txBody>
      </p:sp>
      <p:sp>
        <p:nvSpPr>
          <p:cNvPr id="8" name="Text Placeholder 7">
            <a:extLst>
              <a:ext uri="{FF2B5EF4-FFF2-40B4-BE49-F238E27FC236}">
                <a16:creationId xmlns:a16="http://schemas.microsoft.com/office/drawing/2014/main" id="{60FCC91A-5FA8-84D2-96C2-09450234A6D3}"/>
              </a:ext>
            </a:extLst>
          </p:cNvPr>
          <p:cNvSpPr>
            <a:spLocks noGrp="1"/>
          </p:cNvSpPr>
          <p:nvPr>
            <p:ph type="body" sz="quarter" idx="16"/>
          </p:nvPr>
        </p:nvSpPr>
        <p:spPr/>
        <p:txBody>
          <a:bodyPr/>
          <a:lstStyle/>
          <a:p>
            <a:endParaRPr lang="en-US"/>
          </a:p>
        </p:txBody>
      </p:sp>
      <p:cxnSp>
        <p:nvCxnSpPr>
          <p:cNvPr id="5" name="Straight Connector 4">
            <a:extLst>
              <a:ext uri="{FF2B5EF4-FFF2-40B4-BE49-F238E27FC236}">
                <a16:creationId xmlns:a16="http://schemas.microsoft.com/office/drawing/2014/main" id="{DF4A810B-28F6-D08E-DA37-86E151E33860}"/>
              </a:ext>
            </a:extLst>
          </p:cNvPr>
          <p:cNvCxnSpPr>
            <a:cxnSpLocks/>
          </p:cNvCxnSpPr>
          <p:nvPr/>
        </p:nvCxnSpPr>
        <p:spPr>
          <a:xfrm>
            <a:off x="4564855" y="1295352"/>
            <a:ext cx="0" cy="307662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Google Shape;678;p111">
            <a:extLst>
              <a:ext uri="{FF2B5EF4-FFF2-40B4-BE49-F238E27FC236}">
                <a16:creationId xmlns:a16="http://schemas.microsoft.com/office/drawing/2014/main" id="{628A54FB-78C7-E6FE-C927-A826596ACC4A}"/>
              </a:ext>
            </a:extLst>
          </p:cNvPr>
          <p:cNvPicPr preferRelativeResize="0"/>
          <p:nvPr/>
        </p:nvPicPr>
        <p:blipFill rotWithShape="1">
          <a:blip r:embed="rId3">
            <a:alphaModFix/>
          </a:blip>
          <a:srcRect r="38248"/>
          <a:stretch/>
        </p:blipFill>
        <p:spPr>
          <a:xfrm>
            <a:off x="741873" y="1156314"/>
            <a:ext cx="3545447" cy="3360803"/>
          </a:xfrm>
          <a:prstGeom prst="rect">
            <a:avLst/>
          </a:prstGeom>
          <a:noFill/>
          <a:ln>
            <a:noFill/>
          </a:ln>
        </p:spPr>
      </p:pic>
      <p:sp>
        <p:nvSpPr>
          <p:cNvPr id="7" name="TextBox 6">
            <a:extLst>
              <a:ext uri="{FF2B5EF4-FFF2-40B4-BE49-F238E27FC236}">
                <a16:creationId xmlns:a16="http://schemas.microsoft.com/office/drawing/2014/main" id="{14820B1D-30F4-EA82-B0AB-27CD9BC1C0C8}"/>
              </a:ext>
            </a:extLst>
          </p:cNvPr>
          <p:cNvSpPr txBox="1"/>
          <p:nvPr/>
        </p:nvSpPr>
        <p:spPr>
          <a:xfrm>
            <a:off x="3784765" y="4875207"/>
            <a:ext cx="1664238" cy="261610"/>
          </a:xfrm>
          <a:prstGeom prst="rect">
            <a:avLst/>
          </a:prstGeom>
          <a:noFill/>
        </p:spPr>
        <p:txBody>
          <a:bodyPr wrap="none" rtlCol="0">
            <a:spAutoFit/>
          </a:bodyPr>
          <a:lstStyle/>
          <a:p>
            <a:r>
              <a:rPr lang="en-US" sz="1100">
                <a:solidFill>
                  <a:schemeClr val="bg1">
                    <a:lumMod val="50000"/>
                  </a:schemeClr>
                </a:solidFill>
                <a:latin typeface="Corbel" panose="020B0503020204020204" pitchFamily="34" charset="0"/>
              </a:rPr>
              <a:t>[Slide credit: Colin </a:t>
            </a:r>
            <a:r>
              <a:rPr lang="en-US" sz="1100" err="1">
                <a:solidFill>
                  <a:schemeClr val="bg1">
                    <a:lumMod val="50000"/>
                  </a:schemeClr>
                </a:solidFill>
                <a:latin typeface="Corbel" panose="020B0503020204020204" pitchFamily="34" charset="0"/>
              </a:rPr>
              <a:t>Raffel</a:t>
            </a:r>
            <a:r>
              <a:rPr lang="en-US" sz="1100">
                <a:solidFill>
                  <a:schemeClr val="bg1">
                    <a:lumMod val="50000"/>
                  </a:schemeClr>
                </a:solidFill>
                <a:latin typeface="Corbel" panose="020B0503020204020204" pitchFamily="34" charset="0"/>
              </a:rPr>
              <a:t>]</a:t>
            </a:r>
          </a:p>
        </p:txBody>
      </p:sp>
    </p:spTree>
    <p:extLst>
      <p:ext uri="{BB962C8B-B14F-4D97-AF65-F5344CB8AC3E}">
        <p14:creationId xmlns:p14="http://schemas.microsoft.com/office/powerpoint/2010/main" val="2447605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290-664D-C8CF-02D4-D1D0E71EAD54}"/>
              </a:ext>
            </a:extLst>
          </p:cNvPr>
          <p:cNvSpPr>
            <a:spLocks noGrp="1"/>
          </p:cNvSpPr>
          <p:nvPr>
            <p:ph type="title"/>
          </p:nvPr>
        </p:nvSpPr>
        <p:spPr/>
        <p:txBody>
          <a:bodyPr>
            <a:normAutofit/>
          </a:bodyPr>
          <a:lstStyle/>
          <a:p>
            <a:r>
              <a:rPr lang="en"/>
              <a:t>Self-Supervision</a:t>
            </a:r>
            <a:endParaRPr lang="en-US"/>
          </a:p>
        </p:txBody>
      </p:sp>
      <p:sp>
        <p:nvSpPr>
          <p:cNvPr id="9" name="Text Placeholder 8">
            <a:extLst>
              <a:ext uri="{FF2B5EF4-FFF2-40B4-BE49-F238E27FC236}">
                <a16:creationId xmlns:a16="http://schemas.microsoft.com/office/drawing/2014/main" id="{CD5D3FA7-17C4-A41E-D9ED-0DC1E84BFE8C}"/>
              </a:ext>
            </a:extLst>
          </p:cNvPr>
          <p:cNvSpPr>
            <a:spLocks noGrp="1"/>
          </p:cNvSpPr>
          <p:nvPr>
            <p:ph type="body" sz="quarter" idx="16"/>
          </p:nvPr>
        </p:nvSpPr>
        <p:spPr/>
        <p:txBody>
          <a:bodyPr/>
          <a:lstStyle/>
          <a:p>
            <a:endParaRPr lang="en-US"/>
          </a:p>
        </p:txBody>
      </p:sp>
      <p:cxnSp>
        <p:nvCxnSpPr>
          <p:cNvPr id="5" name="Straight Connector 4">
            <a:extLst>
              <a:ext uri="{FF2B5EF4-FFF2-40B4-BE49-F238E27FC236}">
                <a16:creationId xmlns:a16="http://schemas.microsoft.com/office/drawing/2014/main" id="{DF4A810B-28F6-D08E-DA37-86E151E33860}"/>
              </a:ext>
            </a:extLst>
          </p:cNvPr>
          <p:cNvCxnSpPr>
            <a:cxnSpLocks/>
          </p:cNvCxnSpPr>
          <p:nvPr/>
        </p:nvCxnSpPr>
        <p:spPr>
          <a:xfrm>
            <a:off x="4564855" y="1295352"/>
            <a:ext cx="0" cy="307662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Google Shape;678;p111">
            <a:extLst>
              <a:ext uri="{FF2B5EF4-FFF2-40B4-BE49-F238E27FC236}">
                <a16:creationId xmlns:a16="http://schemas.microsoft.com/office/drawing/2014/main" id="{D2FAD762-58B3-81CC-98E0-D86808E27FB0}"/>
              </a:ext>
            </a:extLst>
          </p:cNvPr>
          <p:cNvPicPr preferRelativeResize="0"/>
          <p:nvPr/>
        </p:nvPicPr>
        <p:blipFill rotWithShape="1">
          <a:blip r:embed="rId3">
            <a:alphaModFix/>
          </a:blip>
          <a:srcRect r="38248"/>
          <a:stretch/>
        </p:blipFill>
        <p:spPr>
          <a:xfrm>
            <a:off x="741873" y="1156314"/>
            <a:ext cx="3545447" cy="3360803"/>
          </a:xfrm>
          <a:prstGeom prst="rect">
            <a:avLst/>
          </a:prstGeom>
          <a:noFill/>
          <a:ln>
            <a:noFill/>
          </a:ln>
        </p:spPr>
      </p:pic>
      <p:pic>
        <p:nvPicPr>
          <p:cNvPr id="7" name="Google Shape;685;p112">
            <a:extLst>
              <a:ext uri="{FF2B5EF4-FFF2-40B4-BE49-F238E27FC236}">
                <a16:creationId xmlns:a16="http://schemas.microsoft.com/office/drawing/2014/main" id="{9C7EBD8D-2D36-C16D-41A4-8C31805C26DD}"/>
              </a:ext>
            </a:extLst>
          </p:cNvPr>
          <p:cNvPicPr preferRelativeResize="0"/>
          <p:nvPr/>
        </p:nvPicPr>
        <p:blipFill rotWithShape="1">
          <a:blip r:embed="rId4">
            <a:alphaModFix/>
          </a:blip>
          <a:srcRect l="62673"/>
          <a:stretch/>
        </p:blipFill>
        <p:spPr>
          <a:xfrm>
            <a:off x="5477778" y="969701"/>
            <a:ext cx="2777123" cy="4025250"/>
          </a:xfrm>
          <a:prstGeom prst="rect">
            <a:avLst/>
          </a:prstGeom>
          <a:noFill/>
          <a:ln>
            <a:noFill/>
          </a:ln>
        </p:spPr>
      </p:pic>
      <p:sp>
        <p:nvSpPr>
          <p:cNvPr id="3" name="TextBox 2">
            <a:extLst>
              <a:ext uri="{FF2B5EF4-FFF2-40B4-BE49-F238E27FC236}">
                <a16:creationId xmlns:a16="http://schemas.microsoft.com/office/drawing/2014/main" id="{65AC0021-6DB0-FCD2-D0E9-D6FE2A1288A6}"/>
              </a:ext>
            </a:extLst>
          </p:cNvPr>
          <p:cNvSpPr txBox="1"/>
          <p:nvPr/>
        </p:nvSpPr>
        <p:spPr>
          <a:xfrm>
            <a:off x="3784765" y="4875207"/>
            <a:ext cx="1664238" cy="261610"/>
          </a:xfrm>
          <a:prstGeom prst="rect">
            <a:avLst/>
          </a:prstGeom>
          <a:noFill/>
        </p:spPr>
        <p:txBody>
          <a:bodyPr wrap="none" rtlCol="0">
            <a:spAutoFit/>
          </a:bodyPr>
          <a:lstStyle/>
          <a:p>
            <a:r>
              <a:rPr lang="en-US" sz="1100">
                <a:solidFill>
                  <a:schemeClr val="bg1">
                    <a:lumMod val="50000"/>
                  </a:schemeClr>
                </a:solidFill>
                <a:latin typeface="Corbel" panose="020B0503020204020204" pitchFamily="34" charset="0"/>
              </a:rPr>
              <a:t>[Slide credit: Colin </a:t>
            </a:r>
            <a:r>
              <a:rPr lang="en-US" sz="1100" err="1">
                <a:solidFill>
                  <a:schemeClr val="bg1">
                    <a:lumMod val="50000"/>
                  </a:schemeClr>
                </a:solidFill>
                <a:latin typeface="Corbel" panose="020B0503020204020204" pitchFamily="34" charset="0"/>
              </a:rPr>
              <a:t>Raffel</a:t>
            </a:r>
            <a:r>
              <a:rPr lang="en-US" sz="1100">
                <a:solidFill>
                  <a:schemeClr val="bg1">
                    <a:lumMod val="50000"/>
                  </a:schemeClr>
                </a:solidFill>
                <a:latin typeface="Corbel" panose="020B0503020204020204" pitchFamily="34" charset="0"/>
              </a:rPr>
              <a:t>]</a:t>
            </a:r>
          </a:p>
        </p:txBody>
      </p:sp>
    </p:spTree>
    <p:extLst>
      <p:ext uri="{BB962C8B-B14F-4D97-AF65-F5344CB8AC3E}">
        <p14:creationId xmlns:p14="http://schemas.microsoft.com/office/powerpoint/2010/main" val="2354231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290-664D-C8CF-02D4-D1D0E71EAD54}"/>
              </a:ext>
            </a:extLst>
          </p:cNvPr>
          <p:cNvSpPr>
            <a:spLocks noGrp="1"/>
          </p:cNvSpPr>
          <p:nvPr>
            <p:ph type="title"/>
          </p:nvPr>
        </p:nvSpPr>
        <p:spPr/>
        <p:txBody>
          <a:bodyPr>
            <a:normAutofit/>
          </a:bodyPr>
          <a:lstStyle/>
          <a:p>
            <a:r>
              <a:rPr lang="en"/>
              <a:t>Self-Supervision</a:t>
            </a:r>
            <a:endParaRPr lang="en-US"/>
          </a:p>
        </p:txBody>
      </p:sp>
      <p:sp>
        <p:nvSpPr>
          <p:cNvPr id="9" name="Text Placeholder 8">
            <a:extLst>
              <a:ext uri="{FF2B5EF4-FFF2-40B4-BE49-F238E27FC236}">
                <a16:creationId xmlns:a16="http://schemas.microsoft.com/office/drawing/2014/main" id="{2870EB3D-6B77-68F0-5022-762E0B7958C6}"/>
              </a:ext>
            </a:extLst>
          </p:cNvPr>
          <p:cNvSpPr>
            <a:spLocks noGrp="1"/>
          </p:cNvSpPr>
          <p:nvPr>
            <p:ph type="body" sz="quarter" idx="16"/>
          </p:nvPr>
        </p:nvSpPr>
        <p:spPr/>
        <p:txBody>
          <a:bodyPr/>
          <a:lstStyle/>
          <a:p>
            <a:endParaRPr lang="en-US"/>
          </a:p>
        </p:txBody>
      </p:sp>
      <p:cxnSp>
        <p:nvCxnSpPr>
          <p:cNvPr id="5" name="Straight Connector 4">
            <a:extLst>
              <a:ext uri="{FF2B5EF4-FFF2-40B4-BE49-F238E27FC236}">
                <a16:creationId xmlns:a16="http://schemas.microsoft.com/office/drawing/2014/main" id="{DF4A810B-28F6-D08E-DA37-86E151E33860}"/>
              </a:ext>
            </a:extLst>
          </p:cNvPr>
          <p:cNvCxnSpPr>
            <a:cxnSpLocks/>
          </p:cNvCxnSpPr>
          <p:nvPr/>
        </p:nvCxnSpPr>
        <p:spPr>
          <a:xfrm>
            <a:off x="4564855" y="1295352"/>
            <a:ext cx="0" cy="307662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Google Shape;678;p111">
            <a:extLst>
              <a:ext uri="{FF2B5EF4-FFF2-40B4-BE49-F238E27FC236}">
                <a16:creationId xmlns:a16="http://schemas.microsoft.com/office/drawing/2014/main" id="{D2FAD762-58B3-81CC-98E0-D86808E27FB0}"/>
              </a:ext>
            </a:extLst>
          </p:cNvPr>
          <p:cNvPicPr preferRelativeResize="0"/>
          <p:nvPr/>
        </p:nvPicPr>
        <p:blipFill rotWithShape="1">
          <a:blip r:embed="rId3">
            <a:alphaModFix/>
          </a:blip>
          <a:srcRect r="38248"/>
          <a:stretch/>
        </p:blipFill>
        <p:spPr>
          <a:xfrm>
            <a:off x="741873" y="1156314"/>
            <a:ext cx="3545447" cy="3360803"/>
          </a:xfrm>
          <a:prstGeom prst="rect">
            <a:avLst/>
          </a:prstGeom>
          <a:noFill/>
          <a:ln>
            <a:noFill/>
          </a:ln>
        </p:spPr>
      </p:pic>
      <p:pic>
        <p:nvPicPr>
          <p:cNvPr id="8" name="Google Shape;692;p113">
            <a:extLst>
              <a:ext uri="{FF2B5EF4-FFF2-40B4-BE49-F238E27FC236}">
                <a16:creationId xmlns:a16="http://schemas.microsoft.com/office/drawing/2014/main" id="{C267D36B-AEC9-35CF-43AA-903D46AB2280}"/>
              </a:ext>
            </a:extLst>
          </p:cNvPr>
          <p:cNvPicPr preferRelativeResize="0"/>
          <p:nvPr/>
        </p:nvPicPr>
        <p:blipFill rotWithShape="1">
          <a:blip r:embed="rId4">
            <a:alphaModFix/>
          </a:blip>
          <a:srcRect l="64079"/>
          <a:stretch/>
        </p:blipFill>
        <p:spPr>
          <a:xfrm>
            <a:off x="5538158" y="1126597"/>
            <a:ext cx="2542489" cy="3785475"/>
          </a:xfrm>
          <a:prstGeom prst="rect">
            <a:avLst/>
          </a:prstGeom>
          <a:noFill/>
          <a:ln>
            <a:noFill/>
          </a:ln>
        </p:spPr>
      </p:pic>
      <p:sp>
        <p:nvSpPr>
          <p:cNvPr id="3" name="TextBox 2">
            <a:extLst>
              <a:ext uri="{FF2B5EF4-FFF2-40B4-BE49-F238E27FC236}">
                <a16:creationId xmlns:a16="http://schemas.microsoft.com/office/drawing/2014/main" id="{93791627-3941-C753-007E-EDD4025FC20F}"/>
              </a:ext>
            </a:extLst>
          </p:cNvPr>
          <p:cNvSpPr txBox="1"/>
          <p:nvPr/>
        </p:nvSpPr>
        <p:spPr>
          <a:xfrm>
            <a:off x="3784765" y="4875207"/>
            <a:ext cx="1664238" cy="261610"/>
          </a:xfrm>
          <a:prstGeom prst="rect">
            <a:avLst/>
          </a:prstGeom>
          <a:noFill/>
        </p:spPr>
        <p:txBody>
          <a:bodyPr wrap="none" rtlCol="0">
            <a:spAutoFit/>
          </a:bodyPr>
          <a:lstStyle/>
          <a:p>
            <a:r>
              <a:rPr lang="en-US" sz="1100">
                <a:solidFill>
                  <a:schemeClr val="bg1">
                    <a:lumMod val="50000"/>
                  </a:schemeClr>
                </a:solidFill>
                <a:latin typeface="Corbel" panose="020B0503020204020204" pitchFamily="34" charset="0"/>
              </a:rPr>
              <a:t>[Slide credit: Colin </a:t>
            </a:r>
            <a:r>
              <a:rPr lang="en-US" sz="1100" err="1">
                <a:solidFill>
                  <a:schemeClr val="bg1">
                    <a:lumMod val="50000"/>
                  </a:schemeClr>
                </a:solidFill>
                <a:latin typeface="Corbel" panose="020B0503020204020204" pitchFamily="34" charset="0"/>
              </a:rPr>
              <a:t>Raffel</a:t>
            </a:r>
            <a:r>
              <a:rPr lang="en-US" sz="1100">
                <a:solidFill>
                  <a:schemeClr val="bg1">
                    <a:lumMod val="50000"/>
                  </a:schemeClr>
                </a:solidFill>
                <a:latin typeface="Corbel" panose="020B0503020204020204" pitchFamily="34" charset="0"/>
              </a:rPr>
              <a:t>]</a:t>
            </a:r>
          </a:p>
        </p:txBody>
      </p:sp>
    </p:spTree>
    <p:extLst>
      <p:ext uri="{BB962C8B-B14F-4D97-AF65-F5344CB8AC3E}">
        <p14:creationId xmlns:p14="http://schemas.microsoft.com/office/powerpoint/2010/main" val="1317804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290-664D-C8CF-02D4-D1D0E71EAD54}"/>
              </a:ext>
            </a:extLst>
          </p:cNvPr>
          <p:cNvSpPr>
            <a:spLocks noGrp="1"/>
          </p:cNvSpPr>
          <p:nvPr>
            <p:ph type="title"/>
          </p:nvPr>
        </p:nvSpPr>
        <p:spPr/>
        <p:txBody>
          <a:bodyPr>
            <a:normAutofit/>
          </a:bodyPr>
          <a:lstStyle/>
          <a:p>
            <a:r>
              <a:rPr lang="en"/>
              <a:t>Self-Supervision</a:t>
            </a:r>
            <a:endParaRPr lang="en-US"/>
          </a:p>
        </p:txBody>
      </p:sp>
      <p:sp>
        <p:nvSpPr>
          <p:cNvPr id="9" name="Text Placeholder 8">
            <a:extLst>
              <a:ext uri="{FF2B5EF4-FFF2-40B4-BE49-F238E27FC236}">
                <a16:creationId xmlns:a16="http://schemas.microsoft.com/office/drawing/2014/main" id="{C3C3D6CA-F191-9BF0-2FC4-4953DA00550A}"/>
              </a:ext>
            </a:extLst>
          </p:cNvPr>
          <p:cNvSpPr>
            <a:spLocks noGrp="1"/>
          </p:cNvSpPr>
          <p:nvPr>
            <p:ph type="body" sz="quarter" idx="16"/>
          </p:nvPr>
        </p:nvSpPr>
        <p:spPr/>
        <p:txBody>
          <a:bodyPr/>
          <a:lstStyle/>
          <a:p>
            <a:endParaRPr lang="en-US"/>
          </a:p>
        </p:txBody>
      </p:sp>
      <p:cxnSp>
        <p:nvCxnSpPr>
          <p:cNvPr id="5" name="Straight Connector 4">
            <a:extLst>
              <a:ext uri="{FF2B5EF4-FFF2-40B4-BE49-F238E27FC236}">
                <a16:creationId xmlns:a16="http://schemas.microsoft.com/office/drawing/2014/main" id="{DF4A810B-28F6-D08E-DA37-86E151E33860}"/>
              </a:ext>
            </a:extLst>
          </p:cNvPr>
          <p:cNvCxnSpPr>
            <a:cxnSpLocks/>
          </p:cNvCxnSpPr>
          <p:nvPr/>
        </p:nvCxnSpPr>
        <p:spPr>
          <a:xfrm>
            <a:off x="4564855" y="1295352"/>
            <a:ext cx="0" cy="307662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Google Shape;699;p114">
            <a:extLst>
              <a:ext uri="{FF2B5EF4-FFF2-40B4-BE49-F238E27FC236}">
                <a16:creationId xmlns:a16="http://schemas.microsoft.com/office/drawing/2014/main" id="{C8FB9D7D-510E-E412-1FDB-2138BBC2D673}"/>
              </a:ext>
            </a:extLst>
          </p:cNvPr>
          <p:cNvPicPr preferRelativeResize="0"/>
          <p:nvPr/>
        </p:nvPicPr>
        <p:blipFill rotWithShape="1">
          <a:blip r:embed="rId3">
            <a:alphaModFix/>
          </a:blip>
          <a:srcRect l="63911"/>
          <a:stretch/>
        </p:blipFill>
        <p:spPr>
          <a:xfrm>
            <a:off x="5495024" y="1049956"/>
            <a:ext cx="2634960" cy="3991025"/>
          </a:xfrm>
          <a:prstGeom prst="rect">
            <a:avLst/>
          </a:prstGeom>
          <a:noFill/>
          <a:ln>
            <a:noFill/>
          </a:ln>
        </p:spPr>
      </p:pic>
      <p:pic>
        <p:nvPicPr>
          <p:cNvPr id="7" name="Google Shape;678;p111">
            <a:extLst>
              <a:ext uri="{FF2B5EF4-FFF2-40B4-BE49-F238E27FC236}">
                <a16:creationId xmlns:a16="http://schemas.microsoft.com/office/drawing/2014/main" id="{DA856396-C84C-C927-D364-AC15D6C7B6AF}"/>
              </a:ext>
            </a:extLst>
          </p:cNvPr>
          <p:cNvPicPr preferRelativeResize="0"/>
          <p:nvPr/>
        </p:nvPicPr>
        <p:blipFill rotWithShape="1">
          <a:blip r:embed="rId4">
            <a:alphaModFix/>
          </a:blip>
          <a:srcRect r="38248"/>
          <a:stretch/>
        </p:blipFill>
        <p:spPr>
          <a:xfrm>
            <a:off x="741873" y="1156314"/>
            <a:ext cx="3545447" cy="3360803"/>
          </a:xfrm>
          <a:prstGeom prst="rect">
            <a:avLst/>
          </a:prstGeom>
          <a:noFill/>
          <a:ln>
            <a:noFill/>
          </a:ln>
        </p:spPr>
      </p:pic>
      <p:sp>
        <p:nvSpPr>
          <p:cNvPr id="3" name="TextBox 2">
            <a:extLst>
              <a:ext uri="{FF2B5EF4-FFF2-40B4-BE49-F238E27FC236}">
                <a16:creationId xmlns:a16="http://schemas.microsoft.com/office/drawing/2014/main" id="{4A6FCD68-6C06-0A74-FC43-F77FFF9E0550}"/>
              </a:ext>
            </a:extLst>
          </p:cNvPr>
          <p:cNvSpPr txBox="1"/>
          <p:nvPr/>
        </p:nvSpPr>
        <p:spPr>
          <a:xfrm>
            <a:off x="3784765" y="4875207"/>
            <a:ext cx="1664238" cy="261610"/>
          </a:xfrm>
          <a:prstGeom prst="rect">
            <a:avLst/>
          </a:prstGeom>
          <a:noFill/>
        </p:spPr>
        <p:txBody>
          <a:bodyPr wrap="none" rtlCol="0">
            <a:spAutoFit/>
          </a:bodyPr>
          <a:lstStyle/>
          <a:p>
            <a:r>
              <a:rPr lang="en-US" sz="1100">
                <a:solidFill>
                  <a:schemeClr val="bg1">
                    <a:lumMod val="50000"/>
                  </a:schemeClr>
                </a:solidFill>
                <a:latin typeface="Corbel" panose="020B0503020204020204" pitchFamily="34" charset="0"/>
              </a:rPr>
              <a:t>[Slide credit: Colin </a:t>
            </a:r>
            <a:r>
              <a:rPr lang="en-US" sz="1100" err="1">
                <a:solidFill>
                  <a:schemeClr val="bg1">
                    <a:lumMod val="50000"/>
                  </a:schemeClr>
                </a:solidFill>
                <a:latin typeface="Corbel" panose="020B0503020204020204" pitchFamily="34" charset="0"/>
              </a:rPr>
              <a:t>Raffel</a:t>
            </a:r>
            <a:r>
              <a:rPr lang="en-US" sz="1100">
                <a:solidFill>
                  <a:schemeClr val="bg1">
                    <a:lumMod val="50000"/>
                  </a:schemeClr>
                </a:solidFill>
                <a:latin typeface="Corbel" panose="020B0503020204020204" pitchFamily="34" charset="0"/>
              </a:rPr>
              <a:t>]</a:t>
            </a:r>
          </a:p>
        </p:txBody>
      </p:sp>
    </p:spTree>
    <p:extLst>
      <p:ext uri="{BB962C8B-B14F-4D97-AF65-F5344CB8AC3E}">
        <p14:creationId xmlns:p14="http://schemas.microsoft.com/office/powerpoint/2010/main" val="2442386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290-664D-C8CF-02D4-D1D0E71EAD54}"/>
              </a:ext>
            </a:extLst>
          </p:cNvPr>
          <p:cNvSpPr>
            <a:spLocks noGrp="1"/>
          </p:cNvSpPr>
          <p:nvPr>
            <p:ph type="title"/>
          </p:nvPr>
        </p:nvSpPr>
        <p:spPr/>
        <p:txBody>
          <a:bodyPr>
            <a:normAutofit/>
          </a:bodyPr>
          <a:lstStyle/>
          <a:p>
            <a:r>
              <a:rPr lang="en"/>
              <a:t>Self-Supervision</a:t>
            </a:r>
            <a:endParaRPr lang="en-US"/>
          </a:p>
        </p:txBody>
      </p:sp>
      <p:sp>
        <p:nvSpPr>
          <p:cNvPr id="9" name="Text Placeholder 8">
            <a:extLst>
              <a:ext uri="{FF2B5EF4-FFF2-40B4-BE49-F238E27FC236}">
                <a16:creationId xmlns:a16="http://schemas.microsoft.com/office/drawing/2014/main" id="{BA0A6228-8188-5585-FD0C-49AE3174E154}"/>
              </a:ext>
            </a:extLst>
          </p:cNvPr>
          <p:cNvSpPr>
            <a:spLocks noGrp="1"/>
          </p:cNvSpPr>
          <p:nvPr>
            <p:ph type="body" sz="quarter" idx="16"/>
          </p:nvPr>
        </p:nvSpPr>
        <p:spPr/>
        <p:txBody>
          <a:bodyPr/>
          <a:lstStyle/>
          <a:p>
            <a:endParaRPr lang="en-US"/>
          </a:p>
        </p:txBody>
      </p:sp>
      <p:cxnSp>
        <p:nvCxnSpPr>
          <p:cNvPr id="5" name="Straight Connector 4">
            <a:extLst>
              <a:ext uri="{FF2B5EF4-FFF2-40B4-BE49-F238E27FC236}">
                <a16:creationId xmlns:a16="http://schemas.microsoft.com/office/drawing/2014/main" id="{DF4A810B-28F6-D08E-DA37-86E151E33860}"/>
              </a:ext>
            </a:extLst>
          </p:cNvPr>
          <p:cNvCxnSpPr>
            <a:cxnSpLocks/>
          </p:cNvCxnSpPr>
          <p:nvPr/>
        </p:nvCxnSpPr>
        <p:spPr>
          <a:xfrm>
            <a:off x="4564855" y="1295352"/>
            <a:ext cx="0" cy="307662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Google Shape;678;p111">
            <a:extLst>
              <a:ext uri="{FF2B5EF4-FFF2-40B4-BE49-F238E27FC236}">
                <a16:creationId xmlns:a16="http://schemas.microsoft.com/office/drawing/2014/main" id="{6BFFDCBE-2512-177A-4096-5A30D8B426AF}"/>
              </a:ext>
            </a:extLst>
          </p:cNvPr>
          <p:cNvPicPr preferRelativeResize="0"/>
          <p:nvPr/>
        </p:nvPicPr>
        <p:blipFill rotWithShape="1">
          <a:blip r:embed="rId3">
            <a:alphaModFix/>
          </a:blip>
          <a:srcRect r="38248"/>
          <a:stretch/>
        </p:blipFill>
        <p:spPr>
          <a:xfrm>
            <a:off x="741873" y="1156314"/>
            <a:ext cx="3545447" cy="3360803"/>
          </a:xfrm>
          <a:prstGeom prst="rect">
            <a:avLst/>
          </a:prstGeom>
          <a:noFill/>
          <a:ln>
            <a:noFill/>
          </a:ln>
        </p:spPr>
      </p:pic>
      <p:pic>
        <p:nvPicPr>
          <p:cNvPr id="7" name="Picture 6" descr="Graphical user interface, website&#10;&#10;Description automatically generated">
            <a:extLst>
              <a:ext uri="{FF2B5EF4-FFF2-40B4-BE49-F238E27FC236}">
                <a16:creationId xmlns:a16="http://schemas.microsoft.com/office/drawing/2014/main" id="{692505F4-70E2-2506-5FD5-88A813BB59CA}"/>
              </a:ext>
            </a:extLst>
          </p:cNvPr>
          <p:cNvPicPr>
            <a:picLocks noChangeAspect="1"/>
          </p:cNvPicPr>
          <p:nvPr/>
        </p:nvPicPr>
        <p:blipFill rotWithShape="1">
          <a:blip r:embed="rId4"/>
          <a:srcRect l="63932" t="12382" r="1773" b="7464"/>
          <a:stretch/>
        </p:blipFill>
        <p:spPr>
          <a:xfrm>
            <a:off x="5573168" y="1530644"/>
            <a:ext cx="2518576" cy="3228009"/>
          </a:xfrm>
          <a:prstGeom prst="rect">
            <a:avLst/>
          </a:prstGeom>
        </p:spPr>
      </p:pic>
      <p:sp>
        <p:nvSpPr>
          <p:cNvPr id="3" name="TextBox 2">
            <a:extLst>
              <a:ext uri="{FF2B5EF4-FFF2-40B4-BE49-F238E27FC236}">
                <a16:creationId xmlns:a16="http://schemas.microsoft.com/office/drawing/2014/main" id="{B1499570-A914-0BA0-5964-D4AD7E3B4D80}"/>
              </a:ext>
            </a:extLst>
          </p:cNvPr>
          <p:cNvSpPr txBox="1"/>
          <p:nvPr/>
        </p:nvSpPr>
        <p:spPr>
          <a:xfrm>
            <a:off x="3784765" y="4875207"/>
            <a:ext cx="1664238" cy="261610"/>
          </a:xfrm>
          <a:prstGeom prst="rect">
            <a:avLst/>
          </a:prstGeom>
          <a:noFill/>
        </p:spPr>
        <p:txBody>
          <a:bodyPr wrap="none" rtlCol="0">
            <a:spAutoFit/>
          </a:bodyPr>
          <a:lstStyle/>
          <a:p>
            <a:r>
              <a:rPr lang="en-US" sz="1100">
                <a:solidFill>
                  <a:schemeClr val="bg1">
                    <a:lumMod val="50000"/>
                  </a:schemeClr>
                </a:solidFill>
                <a:latin typeface="Corbel" panose="020B0503020204020204" pitchFamily="34" charset="0"/>
              </a:rPr>
              <a:t>[Slide credit: Colin </a:t>
            </a:r>
            <a:r>
              <a:rPr lang="en-US" sz="1100" err="1">
                <a:solidFill>
                  <a:schemeClr val="bg1">
                    <a:lumMod val="50000"/>
                  </a:schemeClr>
                </a:solidFill>
                <a:latin typeface="Corbel" panose="020B0503020204020204" pitchFamily="34" charset="0"/>
              </a:rPr>
              <a:t>Raffel</a:t>
            </a:r>
            <a:r>
              <a:rPr lang="en-US" sz="1100">
                <a:solidFill>
                  <a:schemeClr val="bg1">
                    <a:lumMod val="50000"/>
                  </a:schemeClr>
                </a:solidFill>
                <a:latin typeface="Corbel" panose="020B0503020204020204" pitchFamily="34" charset="0"/>
              </a:rPr>
              <a:t>]</a:t>
            </a:r>
          </a:p>
        </p:txBody>
      </p:sp>
    </p:spTree>
    <p:extLst>
      <p:ext uri="{BB962C8B-B14F-4D97-AF65-F5344CB8AC3E}">
        <p14:creationId xmlns:p14="http://schemas.microsoft.com/office/powerpoint/2010/main" val="1053612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290-664D-C8CF-02D4-D1D0E71EAD54}"/>
              </a:ext>
            </a:extLst>
          </p:cNvPr>
          <p:cNvSpPr>
            <a:spLocks noGrp="1"/>
          </p:cNvSpPr>
          <p:nvPr>
            <p:ph type="title"/>
          </p:nvPr>
        </p:nvSpPr>
        <p:spPr/>
        <p:txBody>
          <a:bodyPr>
            <a:normAutofit/>
          </a:bodyPr>
          <a:lstStyle/>
          <a:p>
            <a:r>
              <a:rPr lang="en"/>
              <a:t>Self-Supervision</a:t>
            </a:r>
            <a:endParaRPr lang="en-US"/>
          </a:p>
        </p:txBody>
      </p:sp>
      <p:sp>
        <p:nvSpPr>
          <p:cNvPr id="8" name="Text Placeholder 7">
            <a:extLst>
              <a:ext uri="{FF2B5EF4-FFF2-40B4-BE49-F238E27FC236}">
                <a16:creationId xmlns:a16="http://schemas.microsoft.com/office/drawing/2014/main" id="{59EE3E6F-29B5-1B6B-9FFE-C0182B0DFDE9}"/>
              </a:ext>
            </a:extLst>
          </p:cNvPr>
          <p:cNvSpPr>
            <a:spLocks noGrp="1"/>
          </p:cNvSpPr>
          <p:nvPr>
            <p:ph type="body" sz="quarter" idx="16"/>
          </p:nvPr>
        </p:nvSpPr>
        <p:spPr/>
        <p:txBody>
          <a:bodyPr/>
          <a:lstStyle/>
          <a:p>
            <a:endParaRPr lang="en-US"/>
          </a:p>
        </p:txBody>
      </p:sp>
      <p:cxnSp>
        <p:nvCxnSpPr>
          <p:cNvPr id="5" name="Straight Connector 4">
            <a:extLst>
              <a:ext uri="{FF2B5EF4-FFF2-40B4-BE49-F238E27FC236}">
                <a16:creationId xmlns:a16="http://schemas.microsoft.com/office/drawing/2014/main" id="{DF4A810B-28F6-D08E-DA37-86E151E33860}"/>
              </a:ext>
            </a:extLst>
          </p:cNvPr>
          <p:cNvCxnSpPr>
            <a:cxnSpLocks/>
          </p:cNvCxnSpPr>
          <p:nvPr/>
        </p:nvCxnSpPr>
        <p:spPr>
          <a:xfrm>
            <a:off x="4564855" y="1295352"/>
            <a:ext cx="0" cy="307662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EEBB6CF-C941-88D9-27E6-63C38EC67222}"/>
              </a:ext>
            </a:extLst>
          </p:cNvPr>
          <p:cNvSpPr/>
          <p:nvPr/>
        </p:nvSpPr>
        <p:spPr>
          <a:xfrm>
            <a:off x="474453" y="1436196"/>
            <a:ext cx="3096883" cy="3197479"/>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 treaty of </a:t>
            </a:r>
            <a:r>
              <a:rPr lang="en-US" err="1">
                <a:solidFill>
                  <a:schemeClr val="tx1"/>
                </a:solidFill>
              </a:rPr>
              <a:t>paris</a:t>
            </a:r>
            <a:r>
              <a:rPr lang="en-US">
                <a:solidFill>
                  <a:schemeClr val="tx1"/>
                </a:solidFill>
              </a:rPr>
              <a:t> (1763) </a:t>
            </a:r>
            <a:br>
              <a:rPr lang="en-US">
                <a:solidFill>
                  <a:schemeClr val="tx1"/>
                </a:solidFill>
              </a:rPr>
            </a:br>
            <a:br>
              <a:rPr lang="en-US">
                <a:solidFill>
                  <a:schemeClr val="tx1"/>
                </a:solidFill>
              </a:rPr>
            </a:br>
            <a:r>
              <a:rPr lang="en-US">
                <a:solidFill>
                  <a:schemeClr val="tx1"/>
                </a:solidFill>
              </a:rPr>
              <a:t>the treaty of </a:t>
            </a:r>
            <a:r>
              <a:rPr lang="en-US" err="1">
                <a:solidFill>
                  <a:schemeClr val="tx1"/>
                </a:solidFill>
              </a:rPr>
              <a:t>paris</a:t>
            </a:r>
            <a:r>
              <a:rPr lang="en-US">
                <a:solidFill>
                  <a:schemeClr val="tx1"/>
                </a:solidFill>
              </a:rPr>
              <a:t>, also known as the treaty of 1763, was signed on 10 </a:t>
            </a:r>
            <a:r>
              <a:rPr lang="en-US" err="1">
                <a:solidFill>
                  <a:schemeClr val="tx1"/>
                </a:solidFill>
              </a:rPr>
              <a:t>february</a:t>
            </a:r>
            <a:r>
              <a:rPr lang="en-US">
                <a:solidFill>
                  <a:schemeClr val="tx1"/>
                </a:solidFill>
              </a:rPr>
              <a:t> 1763 by the kingdoms of great </a:t>
            </a:r>
            <a:r>
              <a:rPr lang="en-US" err="1">
                <a:solidFill>
                  <a:schemeClr val="tx1"/>
                </a:solidFill>
              </a:rPr>
              <a:t>britain</a:t>
            </a:r>
            <a:r>
              <a:rPr lang="en-US">
                <a:solidFill>
                  <a:schemeClr val="tx1"/>
                </a:solidFill>
              </a:rPr>
              <a:t>, </a:t>
            </a:r>
            <a:r>
              <a:rPr lang="en-US" err="1">
                <a:solidFill>
                  <a:schemeClr val="tx1"/>
                </a:solidFill>
              </a:rPr>
              <a:t>france</a:t>
            </a:r>
            <a:r>
              <a:rPr lang="en-US">
                <a:solidFill>
                  <a:schemeClr val="tx1"/>
                </a:solidFill>
              </a:rPr>
              <a:t> and </a:t>
            </a:r>
            <a:r>
              <a:rPr lang="en-US" err="1">
                <a:solidFill>
                  <a:schemeClr val="tx1"/>
                </a:solidFill>
              </a:rPr>
              <a:t>spain</a:t>
            </a:r>
            <a:r>
              <a:rPr lang="en-US">
                <a:solidFill>
                  <a:schemeClr val="tx1"/>
                </a:solidFill>
              </a:rPr>
              <a:t>, with </a:t>
            </a:r>
            <a:r>
              <a:rPr lang="en-US" err="1">
                <a:solidFill>
                  <a:schemeClr val="tx1"/>
                </a:solidFill>
              </a:rPr>
              <a:t>portugal</a:t>
            </a:r>
            <a:r>
              <a:rPr lang="en-US">
                <a:solidFill>
                  <a:schemeClr val="tx1"/>
                </a:solidFill>
              </a:rPr>
              <a:t> in agreement, after great </a:t>
            </a:r>
            <a:r>
              <a:rPr lang="en-US" err="1">
                <a:solidFill>
                  <a:schemeClr val="tx1"/>
                </a:solidFill>
              </a:rPr>
              <a:t>britain's</a:t>
            </a:r>
            <a:r>
              <a:rPr lang="en-US">
                <a:solidFill>
                  <a:schemeClr val="tx1"/>
                </a:solidFill>
              </a:rPr>
              <a:t> victory over </a:t>
            </a:r>
            <a:r>
              <a:rPr lang="en-US" err="1">
                <a:solidFill>
                  <a:schemeClr val="tx1"/>
                </a:solidFill>
              </a:rPr>
              <a:t>france</a:t>
            </a:r>
            <a:r>
              <a:rPr lang="en-US">
                <a:solidFill>
                  <a:schemeClr val="tx1"/>
                </a:solidFill>
              </a:rPr>
              <a:t> and </a:t>
            </a:r>
            <a:r>
              <a:rPr lang="en-US" err="1">
                <a:solidFill>
                  <a:schemeClr val="tx1"/>
                </a:solidFill>
              </a:rPr>
              <a:t>spain</a:t>
            </a:r>
            <a:r>
              <a:rPr lang="en-US">
                <a:solidFill>
                  <a:schemeClr val="tx1"/>
                </a:solidFill>
              </a:rPr>
              <a:t> during the seven years' war. </a:t>
            </a:r>
            <a:br>
              <a:rPr lang="en-US">
                <a:solidFill>
                  <a:schemeClr val="tx1"/>
                </a:solidFill>
              </a:rPr>
            </a:br>
            <a:br>
              <a:rPr lang="en-US">
                <a:solidFill>
                  <a:schemeClr val="tx1"/>
                </a:solidFill>
              </a:rPr>
            </a:br>
            <a:r>
              <a:rPr lang="en-US">
                <a:solidFill>
                  <a:schemeClr val="tx1"/>
                </a:solidFill>
              </a:rPr>
              <a:t>the signing of the treaty formally ended the seven years' war, known as the </a:t>
            </a:r>
            <a:r>
              <a:rPr lang="en-US" err="1">
                <a:solidFill>
                  <a:schemeClr val="tx1"/>
                </a:solidFill>
              </a:rPr>
              <a:t>french</a:t>
            </a:r>
            <a:r>
              <a:rPr lang="en-US">
                <a:solidFill>
                  <a:schemeClr val="tx1"/>
                </a:solidFill>
              </a:rPr>
              <a:t> and </a:t>
            </a:r>
            <a:r>
              <a:rPr lang="en-US" err="1">
                <a:solidFill>
                  <a:schemeClr val="tx1"/>
                </a:solidFill>
              </a:rPr>
              <a:t>indian</a:t>
            </a:r>
            <a:r>
              <a:rPr lang="en-US">
                <a:solidFill>
                  <a:schemeClr val="tx1"/>
                </a:solidFill>
              </a:rPr>
              <a:t> war in the north </a:t>
            </a:r>
            <a:r>
              <a:rPr lang="en-US" err="1">
                <a:solidFill>
                  <a:schemeClr val="tx1"/>
                </a:solidFill>
              </a:rPr>
              <a:t>american</a:t>
            </a:r>
            <a:r>
              <a:rPr lang="en-US">
                <a:solidFill>
                  <a:schemeClr val="tx1"/>
                </a:solidFill>
              </a:rPr>
              <a:t> theatre, ….</a:t>
            </a:r>
          </a:p>
        </p:txBody>
      </p:sp>
      <p:sp>
        <p:nvSpPr>
          <p:cNvPr id="3" name="TextBox 2">
            <a:extLst>
              <a:ext uri="{FF2B5EF4-FFF2-40B4-BE49-F238E27FC236}">
                <a16:creationId xmlns:a16="http://schemas.microsoft.com/office/drawing/2014/main" id="{4915F600-95BF-2800-C37A-27A05BFA78B1}"/>
              </a:ext>
            </a:extLst>
          </p:cNvPr>
          <p:cNvSpPr txBox="1"/>
          <p:nvPr/>
        </p:nvSpPr>
        <p:spPr>
          <a:xfrm>
            <a:off x="3784765" y="4875207"/>
            <a:ext cx="1664238" cy="261610"/>
          </a:xfrm>
          <a:prstGeom prst="rect">
            <a:avLst/>
          </a:prstGeom>
          <a:noFill/>
        </p:spPr>
        <p:txBody>
          <a:bodyPr wrap="none" rtlCol="0">
            <a:spAutoFit/>
          </a:bodyPr>
          <a:lstStyle/>
          <a:p>
            <a:r>
              <a:rPr lang="en-US" sz="1100">
                <a:solidFill>
                  <a:schemeClr val="bg1">
                    <a:lumMod val="50000"/>
                  </a:schemeClr>
                </a:solidFill>
                <a:latin typeface="Corbel" panose="020B0503020204020204" pitchFamily="34" charset="0"/>
              </a:rPr>
              <a:t>[Slide credit: Colin </a:t>
            </a:r>
            <a:r>
              <a:rPr lang="en-US" sz="1100" err="1">
                <a:solidFill>
                  <a:schemeClr val="bg1">
                    <a:lumMod val="50000"/>
                  </a:schemeClr>
                </a:solidFill>
                <a:latin typeface="Corbel" panose="020B0503020204020204" pitchFamily="34" charset="0"/>
              </a:rPr>
              <a:t>Raffel</a:t>
            </a:r>
            <a:r>
              <a:rPr lang="en-US" sz="1100">
                <a:solidFill>
                  <a:schemeClr val="bg1">
                    <a:lumMod val="50000"/>
                  </a:schemeClr>
                </a:solidFill>
                <a:latin typeface="Corbel" panose="020B0503020204020204" pitchFamily="34" charset="0"/>
              </a:rPr>
              <a:t>]</a:t>
            </a:r>
          </a:p>
        </p:txBody>
      </p:sp>
    </p:spTree>
    <p:extLst>
      <p:ext uri="{BB962C8B-B14F-4D97-AF65-F5344CB8AC3E}">
        <p14:creationId xmlns:p14="http://schemas.microsoft.com/office/powerpoint/2010/main" val="996434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D353F-DBBB-2B1B-DEC3-A5A0E7AFFEFE}"/>
              </a:ext>
            </a:extLst>
          </p:cNvPr>
          <p:cNvSpPr>
            <a:spLocks noGrp="1"/>
          </p:cNvSpPr>
          <p:nvPr>
            <p:ph type="title"/>
          </p:nvPr>
        </p:nvSpPr>
        <p:spPr/>
        <p:txBody>
          <a:bodyPr>
            <a:normAutofit/>
          </a:bodyPr>
          <a:lstStyle/>
          <a:p>
            <a:r>
              <a:rPr lang="en-US"/>
              <a:t>Why This Course? </a:t>
            </a:r>
          </a:p>
        </p:txBody>
      </p:sp>
      <p:sp>
        <p:nvSpPr>
          <p:cNvPr id="3" name="Content Placeholder 2">
            <a:extLst>
              <a:ext uri="{FF2B5EF4-FFF2-40B4-BE49-F238E27FC236}">
                <a16:creationId xmlns:a16="http://schemas.microsoft.com/office/drawing/2014/main" id="{B6DBCEF8-C148-4207-3C24-9F4E205E5E0F}"/>
              </a:ext>
            </a:extLst>
          </p:cNvPr>
          <p:cNvSpPr>
            <a:spLocks noGrp="1"/>
          </p:cNvSpPr>
          <p:nvPr>
            <p:ph type="body" sz="quarter" idx="16"/>
          </p:nvPr>
        </p:nvSpPr>
        <p:spPr/>
        <p:txBody>
          <a:bodyPr>
            <a:normAutofit/>
          </a:bodyPr>
          <a:lstStyle/>
          <a:p>
            <a:r>
              <a:rPr lang="en-US" sz="2400"/>
              <a:t>Let’s start with an example: </a:t>
            </a:r>
            <a:r>
              <a:rPr lang="en-US" sz="2400" b="1" err="1"/>
              <a:t>ChatGPT</a:t>
            </a:r>
            <a:endParaRPr lang="en-US" sz="2400" b="1"/>
          </a:p>
          <a:p>
            <a:r>
              <a:rPr lang="en-US" sz="2400"/>
              <a:t>A computational model that respond to dialogue commands.</a:t>
            </a:r>
            <a:endParaRPr lang="en-US" sz="2400" b="1"/>
          </a:p>
        </p:txBody>
      </p:sp>
      <p:sp>
        <p:nvSpPr>
          <p:cNvPr id="6" name="TextBox 5">
            <a:extLst>
              <a:ext uri="{FF2B5EF4-FFF2-40B4-BE49-F238E27FC236}">
                <a16:creationId xmlns:a16="http://schemas.microsoft.com/office/drawing/2014/main" id="{3011706A-63FD-7D9C-F9EE-174ADD5A7181}"/>
              </a:ext>
            </a:extLst>
          </p:cNvPr>
          <p:cNvSpPr txBox="1"/>
          <p:nvPr/>
        </p:nvSpPr>
        <p:spPr>
          <a:xfrm>
            <a:off x="79512" y="4828570"/>
            <a:ext cx="8951119" cy="369332"/>
          </a:xfrm>
          <a:prstGeom prst="rect">
            <a:avLst/>
          </a:prstGeom>
          <a:noFill/>
        </p:spPr>
        <p:txBody>
          <a:bodyPr wrap="square">
            <a:spAutoFit/>
          </a:bodyPr>
          <a:lstStyle/>
          <a:p>
            <a:pPr algn="ctr"/>
            <a:r>
              <a:rPr lang="en-US" sz="1800">
                <a:solidFill>
                  <a:schemeClr val="accent1"/>
                </a:solidFill>
                <a:latin typeface="Consolas" panose="020B0609020204030204" pitchFamily="49" charset="0"/>
                <a:cs typeface="Consolas" panose="020B0609020204030204" pitchFamily="49" charset="0"/>
              </a:rPr>
              <a:t>https://</a:t>
            </a:r>
            <a:r>
              <a:rPr lang="en-US" sz="1800" err="1">
                <a:solidFill>
                  <a:schemeClr val="accent1"/>
                </a:solidFill>
                <a:latin typeface="Consolas" panose="020B0609020204030204" pitchFamily="49" charset="0"/>
                <a:cs typeface="Consolas" panose="020B0609020204030204" pitchFamily="49" charset="0"/>
              </a:rPr>
              <a:t>chat.openai.com</a:t>
            </a:r>
            <a:r>
              <a:rPr lang="en-US" sz="1800">
                <a:solidFill>
                  <a:schemeClr val="accent1"/>
                </a:solidFill>
                <a:latin typeface="Consolas" panose="020B0609020204030204" pitchFamily="49" charset="0"/>
                <a:cs typeface="Consolas" panose="020B0609020204030204" pitchFamily="49" charset="0"/>
              </a:rPr>
              <a:t>/chat</a:t>
            </a:r>
          </a:p>
        </p:txBody>
      </p:sp>
      <p:pic>
        <p:nvPicPr>
          <p:cNvPr id="7" name="Picture 6">
            <a:extLst>
              <a:ext uri="{FF2B5EF4-FFF2-40B4-BE49-F238E27FC236}">
                <a16:creationId xmlns:a16="http://schemas.microsoft.com/office/drawing/2014/main" id="{F6B93864-41AE-60B0-903A-7322245EA0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1773" y="574625"/>
            <a:ext cx="2445026" cy="601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644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290-664D-C8CF-02D4-D1D0E71EAD54}"/>
              </a:ext>
            </a:extLst>
          </p:cNvPr>
          <p:cNvSpPr>
            <a:spLocks noGrp="1"/>
          </p:cNvSpPr>
          <p:nvPr>
            <p:ph type="title"/>
          </p:nvPr>
        </p:nvSpPr>
        <p:spPr/>
        <p:txBody>
          <a:bodyPr>
            <a:normAutofit/>
          </a:bodyPr>
          <a:lstStyle/>
          <a:p>
            <a:r>
              <a:rPr lang="en"/>
              <a:t>Self-Supervision</a:t>
            </a:r>
            <a:endParaRPr lang="en-US"/>
          </a:p>
        </p:txBody>
      </p:sp>
      <p:sp>
        <p:nvSpPr>
          <p:cNvPr id="9" name="Text Placeholder 8">
            <a:extLst>
              <a:ext uri="{FF2B5EF4-FFF2-40B4-BE49-F238E27FC236}">
                <a16:creationId xmlns:a16="http://schemas.microsoft.com/office/drawing/2014/main" id="{4A4651DC-0563-B394-1A9D-99DF869E8B1D}"/>
              </a:ext>
            </a:extLst>
          </p:cNvPr>
          <p:cNvSpPr>
            <a:spLocks noGrp="1"/>
          </p:cNvSpPr>
          <p:nvPr>
            <p:ph type="body" sz="quarter" idx="16"/>
          </p:nvPr>
        </p:nvSpPr>
        <p:spPr/>
        <p:txBody>
          <a:bodyPr/>
          <a:lstStyle/>
          <a:p>
            <a:endParaRPr lang="en-US"/>
          </a:p>
        </p:txBody>
      </p:sp>
      <p:cxnSp>
        <p:nvCxnSpPr>
          <p:cNvPr id="5" name="Straight Connector 4">
            <a:extLst>
              <a:ext uri="{FF2B5EF4-FFF2-40B4-BE49-F238E27FC236}">
                <a16:creationId xmlns:a16="http://schemas.microsoft.com/office/drawing/2014/main" id="{DF4A810B-28F6-D08E-DA37-86E151E33860}"/>
              </a:ext>
            </a:extLst>
          </p:cNvPr>
          <p:cNvCxnSpPr>
            <a:cxnSpLocks/>
          </p:cNvCxnSpPr>
          <p:nvPr/>
        </p:nvCxnSpPr>
        <p:spPr>
          <a:xfrm>
            <a:off x="4564855" y="1295352"/>
            <a:ext cx="0" cy="307662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EEBB6CF-C941-88D9-27E6-63C38EC67222}"/>
              </a:ext>
            </a:extLst>
          </p:cNvPr>
          <p:cNvSpPr/>
          <p:nvPr/>
        </p:nvSpPr>
        <p:spPr>
          <a:xfrm>
            <a:off x="474453" y="1436196"/>
            <a:ext cx="3096883" cy="3197479"/>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 treaty of </a:t>
            </a:r>
            <a:r>
              <a:rPr lang="en-US" err="1">
                <a:solidFill>
                  <a:schemeClr val="tx1"/>
                </a:solidFill>
              </a:rPr>
              <a:t>paris</a:t>
            </a:r>
            <a:r>
              <a:rPr lang="en-US">
                <a:solidFill>
                  <a:schemeClr val="tx1"/>
                </a:solidFill>
              </a:rPr>
              <a:t> (1763) </a:t>
            </a:r>
            <a:br>
              <a:rPr lang="en-US">
                <a:solidFill>
                  <a:schemeClr val="tx1"/>
                </a:solidFill>
              </a:rPr>
            </a:br>
            <a:br>
              <a:rPr lang="en-US">
                <a:solidFill>
                  <a:schemeClr val="tx1"/>
                </a:solidFill>
              </a:rPr>
            </a:br>
            <a:r>
              <a:rPr lang="en-US">
                <a:solidFill>
                  <a:schemeClr val="tx1"/>
                </a:solidFill>
              </a:rPr>
              <a:t>the treaty of </a:t>
            </a:r>
            <a:r>
              <a:rPr lang="en-US" err="1">
                <a:solidFill>
                  <a:schemeClr val="tx1"/>
                </a:solidFill>
              </a:rPr>
              <a:t>paris</a:t>
            </a:r>
            <a:r>
              <a:rPr lang="en-US">
                <a:solidFill>
                  <a:schemeClr val="tx1"/>
                </a:solidFill>
              </a:rPr>
              <a:t>, also known as the treaty of 1763, was signed on 10 </a:t>
            </a:r>
            <a:r>
              <a:rPr lang="en-US" err="1">
                <a:solidFill>
                  <a:schemeClr val="tx1"/>
                </a:solidFill>
              </a:rPr>
              <a:t>february</a:t>
            </a:r>
            <a:r>
              <a:rPr lang="en-US">
                <a:solidFill>
                  <a:schemeClr val="tx1"/>
                </a:solidFill>
              </a:rPr>
              <a:t> 1763 by the kingdoms of great </a:t>
            </a:r>
            <a:r>
              <a:rPr lang="en-US" err="1">
                <a:solidFill>
                  <a:schemeClr val="tx1"/>
                </a:solidFill>
              </a:rPr>
              <a:t>britain</a:t>
            </a:r>
            <a:r>
              <a:rPr lang="en-US">
                <a:solidFill>
                  <a:schemeClr val="tx1"/>
                </a:solidFill>
              </a:rPr>
              <a:t>, </a:t>
            </a:r>
            <a:r>
              <a:rPr lang="en-US" err="1">
                <a:solidFill>
                  <a:schemeClr val="tx1"/>
                </a:solidFill>
              </a:rPr>
              <a:t>france</a:t>
            </a:r>
            <a:r>
              <a:rPr lang="en-US">
                <a:solidFill>
                  <a:schemeClr val="tx1"/>
                </a:solidFill>
              </a:rPr>
              <a:t> and </a:t>
            </a:r>
            <a:r>
              <a:rPr lang="en-US" err="1">
                <a:solidFill>
                  <a:schemeClr val="tx1"/>
                </a:solidFill>
              </a:rPr>
              <a:t>spain</a:t>
            </a:r>
            <a:r>
              <a:rPr lang="en-US">
                <a:solidFill>
                  <a:schemeClr val="tx1"/>
                </a:solidFill>
              </a:rPr>
              <a:t>, with </a:t>
            </a:r>
            <a:r>
              <a:rPr lang="en-US" err="1">
                <a:solidFill>
                  <a:schemeClr val="tx1"/>
                </a:solidFill>
              </a:rPr>
              <a:t>portugal</a:t>
            </a:r>
            <a:r>
              <a:rPr lang="en-US">
                <a:solidFill>
                  <a:schemeClr val="tx1"/>
                </a:solidFill>
              </a:rPr>
              <a:t> in agreement, after great </a:t>
            </a:r>
            <a:r>
              <a:rPr lang="en-US" err="1">
                <a:solidFill>
                  <a:schemeClr val="tx1"/>
                </a:solidFill>
              </a:rPr>
              <a:t>britain's</a:t>
            </a:r>
            <a:r>
              <a:rPr lang="en-US">
                <a:solidFill>
                  <a:schemeClr val="tx1"/>
                </a:solidFill>
              </a:rPr>
              <a:t> victory over </a:t>
            </a:r>
            <a:r>
              <a:rPr lang="en-US" err="1">
                <a:solidFill>
                  <a:schemeClr val="tx1"/>
                </a:solidFill>
              </a:rPr>
              <a:t>france</a:t>
            </a:r>
            <a:r>
              <a:rPr lang="en-US">
                <a:solidFill>
                  <a:schemeClr val="tx1"/>
                </a:solidFill>
              </a:rPr>
              <a:t> and </a:t>
            </a:r>
            <a:r>
              <a:rPr lang="en-US" err="1">
                <a:solidFill>
                  <a:schemeClr val="tx1"/>
                </a:solidFill>
              </a:rPr>
              <a:t>spain</a:t>
            </a:r>
            <a:r>
              <a:rPr lang="en-US">
                <a:solidFill>
                  <a:schemeClr val="tx1"/>
                </a:solidFill>
              </a:rPr>
              <a:t> during the seven years' war. </a:t>
            </a:r>
            <a:br>
              <a:rPr lang="en-US">
                <a:solidFill>
                  <a:schemeClr val="tx1"/>
                </a:solidFill>
              </a:rPr>
            </a:br>
            <a:br>
              <a:rPr lang="en-US">
                <a:solidFill>
                  <a:schemeClr val="tx1"/>
                </a:solidFill>
              </a:rPr>
            </a:br>
            <a:r>
              <a:rPr lang="en-US">
                <a:solidFill>
                  <a:schemeClr val="tx1"/>
                </a:solidFill>
              </a:rPr>
              <a:t>the signing of the treaty formally ended the seven years' war, known as the </a:t>
            </a:r>
            <a:r>
              <a:rPr lang="en-US" err="1">
                <a:solidFill>
                  <a:schemeClr val="tx1"/>
                </a:solidFill>
              </a:rPr>
              <a:t>french</a:t>
            </a:r>
            <a:r>
              <a:rPr lang="en-US">
                <a:solidFill>
                  <a:schemeClr val="tx1"/>
                </a:solidFill>
              </a:rPr>
              <a:t> and </a:t>
            </a:r>
            <a:r>
              <a:rPr lang="en-US" err="1">
                <a:solidFill>
                  <a:schemeClr val="tx1"/>
                </a:solidFill>
              </a:rPr>
              <a:t>indian</a:t>
            </a:r>
            <a:r>
              <a:rPr lang="en-US">
                <a:solidFill>
                  <a:schemeClr val="tx1"/>
                </a:solidFill>
              </a:rPr>
              <a:t> war in the north </a:t>
            </a:r>
            <a:r>
              <a:rPr lang="en-US" err="1">
                <a:solidFill>
                  <a:schemeClr val="tx1"/>
                </a:solidFill>
              </a:rPr>
              <a:t>american</a:t>
            </a:r>
            <a:r>
              <a:rPr lang="en-US">
                <a:solidFill>
                  <a:schemeClr val="tx1"/>
                </a:solidFill>
              </a:rPr>
              <a:t> theatre, ….</a:t>
            </a:r>
          </a:p>
        </p:txBody>
      </p:sp>
      <p:sp>
        <p:nvSpPr>
          <p:cNvPr id="8" name="Rectangle 7">
            <a:extLst>
              <a:ext uri="{FF2B5EF4-FFF2-40B4-BE49-F238E27FC236}">
                <a16:creationId xmlns:a16="http://schemas.microsoft.com/office/drawing/2014/main" id="{D0BE733B-B554-5054-6E58-0F4C34F38C3E}"/>
              </a:ext>
            </a:extLst>
          </p:cNvPr>
          <p:cNvSpPr/>
          <p:nvPr/>
        </p:nvSpPr>
        <p:spPr>
          <a:xfrm>
            <a:off x="885646" y="1200376"/>
            <a:ext cx="3096883" cy="3197479"/>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 wheelbarrow </a:t>
            </a:r>
          </a:p>
          <a:p>
            <a:endParaRPr lang="en-US">
              <a:solidFill>
                <a:schemeClr val="tx1"/>
              </a:solidFill>
            </a:endParaRPr>
          </a:p>
          <a:p>
            <a:r>
              <a:rPr lang="en-US">
                <a:solidFill>
                  <a:schemeClr val="tx1"/>
                </a:solidFill>
              </a:rPr>
              <a:t>A wheelbarrow is a small hand-propelled vehicle, usually with just one wheel, designed to be pushed and guided by a single person using two handles at the rear, or by a sail to push the ancient wheelbarrow by wind. The term "wheelbarrow" is made of two words: "wheel" and "barrow." "Barrow" is a derivation of the Old English "</a:t>
            </a:r>
            <a:r>
              <a:rPr lang="en-US" err="1">
                <a:solidFill>
                  <a:schemeClr val="tx1"/>
                </a:solidFill>
              </a:rPr>
              <a:t>barew</a:t>
            </a:r>
            <a:r>
              <a:rPr lang="en-US">
                <a:solidFill>
                  <a:schemeClr val="tx1"/>
                </a:solidFill>
              </a:rPr>
              <a:t>" which was a device used for carrying loads. The wheelbarrow is designed to ….. </a:t>
            </a:r>
          </a:p>
        </p:txBody>
      </p:sp>
      <p:sp>
        <p:nvSpPr>
          <p:cNvPr id="3" name="TextBox 2">
            <a:extLst>
              <a:ext uri="{FF2B5EF4-FFF2-40B4-BE49-F238E27FC236}">
                <a16:creationId xmlns:a16="http://schemas.microsoft.com/office/drawing/2014/main" id="{D2B59983-BAA7-59D0-FE97-8A0528309EAB}"/>
              </a:ext>
            </a:extLst>
          </p:cNvPr>
          <p:cNvSpPr txBox="1"/>
          <p:nvPr/>
        </p:nvSpPr>
        <p:spPr>
          <a:xfrm>
            <a:off x="3784765" y="4875207"/>
            <a:ext cx="1664238" cy="261610"/>
          </a:xfrm>
          <a:prstGeom prst="rect">
            <a:avLst/>
          </a:prstGeom>
          <a:noFill/>
        </p:spPr>
        <p:txBody>
          <a:bodyPr wrap="none" rtlCol="0">
            <a:spAutoFit/>
          </a:bodyPr>
          <a:lstStyle/>
          <a:p>
            <a:r>
              <a:rPr lang="en-US" sz="1100">
                <a:solidFill>
                  <a:schemeClr val="bg1">
                    <a:lumMod val="50000"/>
                  </a:schemeClr>
                </a:solidFill>
                <a:latin typeface="Corbel" panose="020B0503020204020204" pitchFamily="34" charset="0"/>
              </a:rPr>
              <a:t>[Slide credit: Colin </a:t>
            </a:r>
            <a:r>
              <a:rPr lang="en-US" sz="1100" err="1">
                <a:solidFill>
                  <a:schemeClr val="bg1">
                    <a:lumMod val="50000"/>
                  </a:schemeClr>
                </a:solidFill>
                <a:latin typeface="Corbel" panose="020B0503020204020204" pitchFamily="34" charset="0"/>
              </a:rPr>
              <a:t>Raffel</a:t>
            </a:r>
            <a:r>
              <a:rPr lang="en-US" sz="1100">
                <a:solidFill>
                  <a:schemeClr val="bg1">
                    <a:lumMod val="50000"/>
                  </a:schemeClr>
                </a:solidFill>
                <a:latin typeface="Corbel" panose="020B0503020204020204" pitchFamily="34" charset="0"/>
              </a:rPr>
              <a:t>]</a:t>
            </a:r>
          </a:p>
        </p:txBody>
      </p:sp>
    </p:spTree>
    <p:extLst>
      <p:ext uri="{BB962C8B-B14F-4D97-AF65-F5344CB8AC3E}">
        <p14:creationId xmlns:p14="http://schemas.microsoft.com/office/powerpoint/2010/main" val="2530194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290-664D-C8CF-02D4-D1D0E71EAD54}"/>
              </a:ext>
            </a:extLst>
          </p:cNvPr>
          <p:cNvSpPr>
            <a:spLocks noGrp="1"/>
          </p:cNvSpPr>
          <p:nvPr>
            <p:ph type="title"/>
          </p:nvPr>
        </p:nvSpPr>
        <p:spPr/>
        <p:txBody>
          <a:bodyPr>
            <a:normAutofit/>
          </a:bodyPr>
          <a:lstStyle/>
          <a:p>
            <a:r>
              <a:rPr lang="en"/>
              <a:t>Self-Supervision</a:t>
            </a:r>
            <a:endParaRPr lang="en-US"/>
          </a:p>
        </p:txBody>
      </p:sp>
      <p:sp>
        <p:nvSpPr>
          <p:cNvPr id="11" name="Text Placeholder 10">
            <a:extLst>
              <a:ext uri="{FF2B5EF4-FFF2-40B4-BE49-F238E27FC236}">
                <a16:creationId xmlns:a16="http://schemas.microsoft.com/office/drawing/2014/main" id="{BD26E3D3-92D4-E293-66A6-9385F766268C}"/>
              </a:ext>
            </a:extLst>
          </p:cNvPr>
          <p:cNvSpPr>
            <a:spLocks noGrp="1"/>
          </p:cNvSpPr>
          <p:nvPr>
            <p:ph type="body" sz="quarter" idx="16"/>
          </p:nvPr>
        </p:nvSpPr>
        <p:spPr/>
        <p:txBody>
          <a:bodyPr/>
          <a:lstStyle/>
          <a:p>
            <a:endParaRPr lang="en-US"/>
          </a:p>
        </p:txBody>
      </p:sp>
      <p:cxnSp>
        <p:nvCxnSpPr>
          <p:cNvPr id="5" name="Straight Connector 4">
            <a:extLst>
              <a:ext uri="{FF2B5EF4-FFF2-40B4-BE49-F238E27FC236}">
                <a16:creationId xmlns:a16="http://schemas.microsoft.com/office/drawing/2014/main" id="{DF4A810B-28F6-D08E-DA37-86E151E33860}"/>
              </a:ext>
            </a:extLst>
          </p:cNvPr>
          <p:cNvCxnSpPr>
            <a:cxnSpLocks/>
          </p:cNvCxnSpPr>
          <p:nvPr/>
        </p:nvCxnSpPr>
        <p:spPr>
          <a:xfrm>
            <a:off x="4564855" y="1295352"/>
            <a:ext cx="0" cy="307662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EEBB6CF-C941-88D9-27E6-63C38EC67222}"/>
              </a:ext>
            </a:extLst>
          </p:cNvPr>
          <p:cNvSpPr/>
          <p:nvPr/>
        </p:nvSpPr>
        <p:spPr>
          <a:xfrm>
            <a:off x="474453" y="1436196"/>
            <a:ext cx="3096883" cy="3197479"/>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 treaty of </a:t>
            </a:r>
            <a:r>
              <a:rPr lang="en-US" err="1">
                <a:solidFill>
                  <a:schemeClr val="tx1"/>
                </a:solidFill>
              </a:rPr>
              <a:t>paris</a:t>
            </a:r>
            <a:r>
              <a:rPr lang="en-US">
                <a:solidFill>
                  <a:schemeClr val="tx1"/>
                </a:solidFill>
              </a:rPr>
              <a:t> (1763) </a:t>
            </a:r>
            <a:br>
              <a:rPr lang="en-US">
                <a:solidFill>
                  <a:schemeClr val="tx1"/>
                </a:solidFill>
              </a:rPr>
            </a:br>
            <a:br>
              <a:rPr lang="en-US">
                <a:solidFill>
                  <a:schemeClr val="tx1"/>
                </a:solidFill>
              </a:rPr>
            </a:br>
            <a:r>
              <a:rPr lang="en-US">
                <a:solidFill>
                  <a:schemeClr val="tx1"/>
                </a:solidFill>
              </a:rPr>
              <a:t>the treaty of </a:t>
            </a:r>
            <a:r>
              <a:rPr lang="en-US" err="1">
                <a:solidFill>
                  <a:schemeClr val="tx1"/>
                </a:solidFill>
              </a:rPr>
              <a:t>paris</a:t>
            </a:r>
            <a:r>
              <a:rPr lang="en-US">
                <a:solidFill>
                  <a:schemeClr val="tx1"/>
                </a:solidFill>
              </a:rPr>
              <a:t>, also known as the treaty of 1763, was signed on 10 </a:t>
            </a:r>
            <a:r>
              <a:rPr lang="en-US" err="1">
                <a:solidFill>
                  <a:schemeClr val="tx1"/>
                </a:solidFill>
              </a:rPr>
              <a:t>february</a:t>
            </a:r>
            <a:r>
              <a:rPr lang="en-US">
                <a:solidFill>
                  <a:schemeClr val="tx1"/>
                </a:solidFill>
              </a:rPr>
              <a:t> 1763 by the kingdoms of great </a:t>
            </a:r>
            <a:r>
              <a:rPr lang="en-US" err="1">
                <a:solidFill>
                  <a:schemeClr val="tx1"/>
                </a:solidFill>
              </a:rPr>
              <a:t>britain</a:t>
            </a:r>
            <a:r>
              <a:rPr lang="en-US">
                <a:solidFill>
                  <a:schemeClr val="tx1"/>
                </a:solidFill>
              </a:rPr>
              <a:t>, </a:t>
            </a:r>
            <a:r>
              <a:rPr lang="en-US" err="1">
                <a:solidFill>
                  <a:schemeClr val="tx1"/>
                </a:solidFill>
              </a:rPr>
              <a:t>france</a:t>
            </a:r>
            <a:r>
              <a:rPr lang="en-US">
                <a:solidFill>
                  <a:schemeClr val="tx1"/>
                </a:solidFill>
              </a:rPr>
              <a:t> and </a:t>
            </a:r>
            <a:r>
              <a:rPr lang="en-US" err="1">
                <a:solidFill>
                  <a:schemeClr val="tx1"/>
                </a:solidFill>
              </a:rPr>
              <a:t>spain</a:t>
            </a:r>
            <a:r>
              <a:rPr lang="en-US">
                <a:solidFill>
                  <a:schemeClr val="tx1"/>
                </a:solidFill>
              </a:rPr>
              <a:t>, with </a:t>
            </a:r>
            <a:r>
              <a:rPr lang="en-US" err="1">
                <a:solidFill>
                  <a:schemeClr val="tx1"/>
                </a:solidFill>
              </a:rPr>
              <a:t>portugal</a:t>
            </a:r>
            <a:r>
              <a:rPr lang="en-US">
                <a:solidFill>
                  <a:schemeClr val="tx1"/>
                </a:solidFill>
              </a:rPr>
              <a:t> in agreement, after great </a:t>
            </a:r>
            <a:r>
              <a:rPr lang="en-US" err="1">
                <a:solidFill>
                  <a:schemeClr val="tx1"/>
                </a:solidFill>
              </a:rPr>
              <a:t>britain's</a:t>
            </a:r>
            <a:r>
              <a:rPr lang="en-US">
                <a:solidFill>
                  <a:schemeClr val="tx1"/>
                </a:solidFill>
              </a:rPr>
              <a:t> victory over </a:t>
            </a:r>
            <a:r>
              <a:rPr lang="en-US" err="1">
                <a:solidFill>
                  <a:schemeClr val="tx1"/>
                </a:solidFill>
              </a:rPr>
              <a:t>france</a:t>
            </a:r>
            <a:r>
              <a:rPr lang="en-US">
                <a:solidFill>
                  <a:schemeClr val="tx1"/>
                </a:solidFill>
              </a:rPr>
              <a:t> and </a:t>
            </a:r>
            <a:r>
              <a:rPr lang="en-US" err="1">
                <a:solidFill>
                  <a:schemeClr val="tx1"/>
                </a:solidFill>
              </a:rPr>
              <a:t>spain</a:t>
            </a:r>
            <a:r>
              <a:rPr lang="en-US">
                <a:solidFill>
                  <a:schemeClr val="tx1"/>
                </a:solidFill>
              </a:rPr>
              <a:t> during the seven years' war. </a:t>
            </a:r>
            <a:br>
              <a:rPr lang="en-US">
                <a:solidFill>
                  <a:schemeClr val="tx1"/>
                </a:solidFill>
              </a:rPr>
            </a:br>
            <a:br>
              <a:rPr lang="en-US">
                <a:solidFill>
                  <a:schemeClr val="tx1"/>
                </a:solidFill>
              </a:rPr>
            </a:br>
            <a:r>
              <a:rPr lang="en-US">
                <a:solidFill>
                  <a:schemeClr val="tx1"/>
                </a:solidFill>
              </a:rPr>
              <a:t>the signing of the treaty formally ended the seven years' war, known as the </a:t>
            </a:r>
            <a:r>
              <a:rPr lang="en-US" err="1">
                <a:solidFill>
                  <a:schemeClr val="tx1"/>
                </a:solidFill>
              </a:rPr>
              <a:t>french</a:t>
            </a:r>
            <a:r>
              <a:rPr lang="en-US">
                <a:solidFill>
                  <a:schemeClr val="tx1"/>
                </a:solidFill>
              </a:rPr>
              <a:t> and </a:t>
            </a:r>
            <a:r>
              <a:rPr lang="en-US" err="1">
                <a:solidFill>
                  <a:schemeClr val="tx1"/>
                </a:solidFill>
              </a:rPr>
              <a:t>indian</a:t>
            </a:r>
            <a:r>
              <a:rPr lang="en-US">
                <a:solidFill>
                  <a:schemeClr val="tx1"/>
                </a:solidFill>
              </a:rPr>
              <a:t> war in the north </a:t>
            </a:r>
            <a:r>
              <a:rPr lang="en-US" err="1">
                <a:solidFill>
                  <a:schemeClr val="tx1"/>
                </a:solidFill>
              </a:rPr>
              <a:t>american</a:t>
            </a:r>
            <a:r>
              <a:rPr lang="en-US">
                <a:solidFill>
                  <a:schemeClr val="tx1"/>
                </a:solidFill>
              </a:rPr>
              <a:t> theatre, ….</a:t>
            </a:r>
          </a:p>
        </p:txBody>
      </p:sp>
      <p:sp>
        <p:nvSpPr>
          <p:cNvPr id="7" name="Rectangle 6">
            <a:extLst>
              <a:ext uri="{FF2B5EF4-FFF2-40B4-BE49-F238E27FC236}">
                <a16:creationId xmlns:a16="http://schemas.microsoft.com/office/drawing/2014/main" id="{A588EF0B-66B3-195A-337A-B7C1B71495CF}"/>
              </a:ext>
            </a:extLst>
          </p:cNvPr>
          <p:cNvSpPr/>
          <p:nvPr/>
        </p:nvSpPr>
        <p:spPr>
          <a:xfrm>
            <a:off x="885646" y="1200376"/>
            <a:ext cx="3096883" cy="3197479"/>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 wheelbarrow </a:t>
            </a:r>
          </a:p>
          <a:p>
            <a:endParaRPr lang="en-US">
              <a:solidFill>
                <a:schemeClr val="tx1"/>
              </a:solidFill>
            </a:endParaRPr>
          </a:p>
          <a:p>
            <a:r>
              <a:rPr lang="en-US">
                <a:solidFill>
                  <a:schemeClr val="tx1"/>
                </a:solidFill>
              </a:rPr>
              <a:t>A wheelbarrow is a small hand-propelled vehicle, usually with just one wheel, designed to be pushed and guided by a single person using two handles at the rear, or by a sail to push the ancient wheelbarrow by wind. The term "wheelbarrow" is made of two words: "wheel" and "barrow." "Barrow" is a derivation of the Old English "</a:t>
            </a:r>
            <a:r>
              <a:rPr lang="en-US" err="1">
                <a:solidFill>
                  <a:schemeClr val="tx1"/>
                </a:solidFill>
              </a:rPr>
              <a:t>barew</a:t>
            </a:r>
            <a:r>
              <a:rPr lang="en-US">
                <a:solidFill>
                  <a:schemeClr val="tx1"/>
                </a:solidFill>
              </a:rPr>
              <a:t>" which was a device used for carrying loads. The wheelbarrow is designed to ….. </a:t>
            </a:r>
          </a:p>
        </p:txBody>
      </p:sp>
      <p:sp>
        <p:nvSpPr>
          <p:cNvPr id="8" name="Rectangle 7">
            <a:extLst>
              <a:ext uri="{FF2B5EF4-FFF2-40B4-BE49-F238E27FC236}">
                <a16:creationId xmlns:a16="http://schemas.microsoft.com/office/drawing/2014/main" id="{2E40A4DA-AD5E-67BB-D44C-10E115043888}"/>
              </a:ext>
            </a:extLst>
          </p:cNvPr>
          <p:cNvSpPr/>
          <p:nvPr/>
        </p:nvSpPr>
        <p:spPr>
          <a:xfrm>
            <a:off x="1322718" y="981843"/>
            <a:ext cx="3096883" cy="3197479"/>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 lemon </a:t>
            </a:r>
          </a:p>
          <a:p>
            <a:endParaRPr lang="en-US">
              <a:solidFill>
                <a:schemeClr val="tx1"/>
              </a:solidFill>
            </a:endParaRPr>
          </a:p>
          <a:p>
            <a:r>
              <a:rPr lang="en-US">
                <a:solidFill>
                  <a:schemeClr val="tx1"/>
                </a:solidFill>
              </a:rPr>
              <a:t>The lemon (Citrus limon) is a species of small evergreen trees in the flowering plant family </a:t>
            </a:r>
            <a:r>
              <a:rPr lang="en-US" err="1">
                <a:solidFill>
                  <a:schemeClr val="tx1"/>
                </a:solidFill>
              </a:rPr>
              <a:t>Rutaceae</a:t>
            </a:r>
            <a:r>
              <a:rPr lang="en-US">
                <a:solidFill>
                  <a:schemeClr val="tx1"/>
                </a:solidFill>
              </a:rPr>
              <a:t>, native to Asia, primarily Northeast India (Assam), Northern Myanmar or China.[2] The tree's ellipsoidal yellow fruit is used for culinary and non-culinary purposes throughout the world, primarily for its juice, which has both culinary and cleaning uses.[2] The pulp and rind are also used in cooking and baking. …. </a:t>
            </a:r>
          </a:p>
        </p:txBody>
      </p:sp>
      <p:pic>
        <p:nvPicPr>
          <p:cNvPr id="2050" name="Picture 2" descr="English Wikipedia - Wikipedia">
            <a:extLst>
              <a:ext uri="{FF2B5EF4-FFF2-40B4-BE49-F238E27FC236}">
                <a16:creationId xmlns:a16="http://schemas.microsoft.com/office/drawing/2014/main" id="{6560F924-E807-88DC-63DE-EC92DFB321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5548" y="183415"/>
            <a:ext cx="1046680" cy="12021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A061C49-433B-D0D6-3386-DFA8146431F2}"/>
              </a:ext>
            </a:extLst>
          </p:cNvPr>
          <p:cNvSpPr txBox="1"/>
          <p:nvPr/>
        </p:nvSpPr>
        <p:spPr>
          <a:xfrm>
            <a:off x="1469217" y="4655786"/>
            <a:ext cx="1851789" cy="261610"/>
          </a:xfrm>
          <a:prstGeom prst="rect">
            <a:avLst/>
          </a:prstGeom>
          <a:noFill/>
        </p:spPr>
        <p:txBody>
          <a:bodyPr wrap="none" rtlCol="0">
            <a:spAutoFit/>
          </a:bodyPr>
          <a:lstStyle/>
          <a:p>
            <a:r>
              <a:rPr lang="en-US" sz="1100">
                <a:solidFill>
                  <a:schemeClr val="bg1">
                    <a:lumMod val="50000"/>
                  </a:schemeClr>
                </a:solidFill>
                <a:latin typeface="+mj-lt"/>
              </a:rPr>
              <a:t>Dataset of Wikipedia articles</a:t>
            </a:r>
          </a:p>
        </p:txBody>
      </p:sp>
      <p:sp>
        <p:nvSpPr>
          <p:cNvPr id="3" name="TextBox 2">
            <a:extLst>
              <a:ext uri="{FF2B5EF4-FFF2-40B4-BE49-F238E27FC236}">
                <a16:creationId xmlns:a16="http://schemas.microsoft.com/office/drawing/2014/main" id="{0D6BA8AE-3319-7806-9AC4-193F35C17231}"/>
              </a:ext>
            </a:extLst>
          </p:cNvPr>
          <p:cNvSpPr txBox="1"/>
          <p:nvPr/>
        </p:nvSpPr>
        <p:spPr>
          <a:xfrm>
            <a:off x="3784765" y="4875207"/>
            <a:ext cx="1664238" cy="261610"/>
          </a:xfrm>
          <a:prstGeom prst="rect">
            <a:avLst/>
          </a:prstGeom>
          <a:noFill/>
        </p:spPr>
        <p:txBody>
          <a:bodyPr wrap="none" rtlCol="0">
            <a:spAutoFit/>
          </a:bodyPr>
          <a:lstStyle/>
          <a:p>
            <a:r>
              <a:rPr lang="en-US" sz="1100">
                <a:solidFill>
                  <a:schemeClr val="bg1">
                    <a:lumMod val="50000"/>
                  </a:schemeClr>
                </a:solidFill>
                <a:latin typeface="Corbel" panose="020B0503020204020204" pitchFamily="34" charset="0"/>
              </a:rPr>
              <a:t>[Slide credit: Colin </a:t>
            </a:r>
            <a:r>
              <a:rPr lang="en-US" sz="1100" err="1">
                <a:solidFill>
                  <a:schemeClr val="bg1">
                    <a:lumMod val="50000"/>
                  </a:schemeClr>
                </a:solidFill>
                <a:latin typeface="Corbel" panose="020B0503020204020204" pitchFamily="34" charset="0"/>
              </a:rPr>
              <a:t>Raffel</a:t>
            </a:r>
            <a:r>
              <a:rPr lang="en-US" sz="1100">
                <a:solidFill>
                  <a:schemeClr val="bg1">
                    <a:lumMod val="50000"/>
                  </a:schemeClr>
                </a:solidFill>
                <a:latin typeface="Corbel" panose="020B0503020204020204" pitchFamily="34" charset="0"/>
              </a:rPr>
              <a:t>]</a:t>
            </a:r>
          </a:p>
        </p:txBody>
      </p:sp>
    </p:spTree>
    <p:extLst>
      <p:ext uri="{BB962C8B-B14F-4D97-AF65-F5344CB8AC3E}">
        <p14:creationId xmlns:p14="http://schemas.microsoft.com/office/powerpoint/2010/main" val="13134062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290-664D-C8CF-02D4-D1D0E71EAD54}"/>
              </a:ext>
            </a:extLst>
          </p:cNvPr>
          <p:cNvSpPr>
            <a:spLocks noGrp="1"/>
          </p:cNvSpPr>
          <p:nvPr>
            <p:ph type="title"/>
          </p:nvPr>
        </p:nvSpPr>
        <p:spPr/>
        <p:txBody>
          <a:bodyPr>
            <a:normAutofit/>
          </a:bodyPr>
          <a:lstStyle/>
          <a:p>
            <a:r>
              <a:rPr lang="en"/>
              <a:t>Self-Supervision</a:t>
            </a:r>
            <a:endParaRPr lang="en-US"/>
          </a:p>
        </p:txBody>
      </p:sp>
      <p:sp>
        <p:nvSpPr>
          <p:cNvPr id="12" name="Text Placeholder 11">
            <a:extLst>
              <a:ext uri="{FF2B5EF4-FFF2-40B4-BE49-F238E27FC236}">
                <a16:creationId xmlns:a16="http://schemas.microsoft.com/office/drawing/2014/main" id="{49FA99C1-DCAB-5BA1-BEB4-5E052840B6AF}"/>
              </a:ext>
            </a:extLst>
          </p:cNvPr>
          <p:cNvSpPr>
            <a:spLocks noGrp="1"/>
          </p:cNvSpPr>
          <p:nvPr>
            <p:ph type="body" sz="quarter" idx="16"/>
          </p:nvPr>
        </p:nvSpPr>
        <p:spPr/>
        <p:txBody>
          <a:bodyPr/>
          <a:lstStyle/>
          <a:p>
            <a:endParaRPr lang="en-US"/>
          </a:p>
        </p:txBody>
      </p:sp>
      <p:cxnSp>
        <p:nvCxnSpPr>
          <p:cNvPr id="5" name="Straight Connector 4">
            <a:extLst>
              <a:ext uri="{FF2B5EF4-FFF2-40B4-BE49-F238E27FC236}">
                <a16:creationId xmlns:a16="http://schemas.microsoft.com/office/drawing/2014/main" id="{DF4A810B-28F6-D08E-DA37-86E151E33860}"/>
              </a:ext>
            </a:extLst>
          </p:cNvPr>
          <p:cNvCxnSpPr>
            <a:cxnSpLocks/>
          </p:cNvCxnSpPr>
          <p:nvPr/>
        </p:nvCxnSpPr>
        <p:spPr>
          <a:xfrm>
            <a:off x="4564855" y="1295352"/>
            <a:ext cx="0" cy="307662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EEBB6CF-C941-88D9-27E6-63C38EC67222}"/>
              </a:ext>
            </a:extLst>
          </p:cNvPr>
          <p:cNvSpPr/>
          <p:nvPr/>
        </p:nvSpPr>
        <p:spPr>
          <a:xfrm>
            <a:off x="474453" y="1436196"/>
            <a:ext cx="3096883" cy="3197479"/>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 treaty of </a:t>
            </a:r>
            <a:r>
              <a:rPr lang="en-US" err="1">
                <a:solidFill>
                  <a:schemeClr val="tx1"/>
                </a:solidFill>
              </a:rPr>
              <a:t>paris</a:t>
            </a:r>
            <a:r>
              <a:rPr lang="en-US">
                <a:solidFill>
                  <a:schemeClr val="tx1"/>
                </a:solidFill>
              </a:rPr>
              <a:t> (1763) </a:t>
            </a:r>
            <a:br>
              <a:rPr lang="en-US">
                <a:solidFill>
                  <a:schemeClr val="tx1"/>
                </a:solidFill>
              </a:rPr>
            </a:br>
            <a:br>
              <a:rPr lang="en-US">
                <a:solidFill>
                  <a:schemeClr val="tx1"/>
                </a:solidFill>
              </a:rPr>
            </a:br>
            <a:r>
              <a:rPr lang="en-US">
                <a:solidFill>
                  <a:schemeClr val="tx1"/>
                </a:solidFill>
              </a:rPr>
              <a:t>the treaty of </a:t>
            </a:r>
            <a:r>
              <a:rPr lang="en-US" err="1">
                <a:solidFill>
                  <a:schemeClr val="tx1"/>
                </a:solidFill>
              </a:rPr>
              <a:t>paris</a:t>
            </a:r>
            <a:r>
              <a:rPr lang="en-US">
                <a:solidFill>
                  <a:schemeClr val="tx1"/>
                </a:solidFill>
              </a:rPr>
              <a:t>, also known as the treaty of 1763, was signed on 10 </a:t>
            </a:r>
            <a:r>
              <a:rPr lang="en-US" err="1">
                <a:solidFill>
                  <a:schemeClr val="tx1"/>
                </a:solidFill>
              </a:rPr>
              <a:t>february</a:t>
            </a:r>
            <a:r>
              <a:rPr lang="en-US">
                <a:solidFill>
                  <a:schemeClr val="tx1"/>
                </a:solidFill>
              </a:rPr>
              <a:t> 1763 by the kingdoms of great </a:t>
            </a:r>
            <a:r>
              <a:rPr lang="en-US" err="1">
                <a:solidFill>
                  <a:schemeClr val="tx1"/>
                </a:solidFill>
              </a:rPr>
              <a:t>britain</a:t>
            </a:r>
            <a:r>
              <a:rPr lang="en-US">
                <a:solidFill>
                  <a:schemeClr val="tx1"/>
                </a:solidFill>
              </a:rPr>
              <a:t>, </a:t>
            </a:r>
            <a:r>
              <a:rPr lang="en-US" err="1">
                <a:solidFill>
                  <a:schemeClr val="tx1"/>
                </a:solidFill>
              </a:rPr>
              <a:t>france</a:t>
            </a:r>
            <a:r>
              <a:rPr lang="en-US">
                <a:solidFill>
                  <a:schemeClr val="tx1"/>
                </a:solidFill>
              </a:rPr>
              <a:t> and </a:t>
            </a:r>
            <a:r>
              <a:rPr lang="en-US" err="1">
                <a:solidFill>
                  <a:schemeClr val="tx1"/>
                </a:solidFill>
              </a:rPr>
              <a:t>spain</a:t>
            </a:r>
            <a:r>
              <a:rPr lang="en-US">
                <a:solidFill>
                  <a:schemeClr val="tx1"/>
                </a:solidFill>
              </a:rPr>
              <a:t>, with </a:t>
            </a:r>
            <a:r>
              <a:rPr lang="en-US" err="1">
                <a:solidFill>
                  <a:schemeClr val="tx1"/>
                </a:solidFill>
              </a:rPr>
              <a:t>portugal</a:t>
            </a:r>
            <a:r>
              <a:rPr lang="en-US">
                <a:solidFill>
                  <a:schemeClr val="tx1"/>
                </a:solidFill>
              </a:rPr>
              <a:t> in agreement, after great </a:t>
            </a:r>
            <a:r>
              <a:rPr lang="en-US" err="1">
                <a:solidFill>
                  <a:schemeClr val="tx1"/>
                </a:solidFill>
              </a:rPr>
              <a:t>britain's</a:t>
            </a:r>
            <a:r>
              <a:rPr lang="en-US">
                <a:solidFill>
                  <a:schemeClr val="tx1"/>
                </a:solidFill>
              </a:rPr>
              <a:t> victory over </a:t>
            </a:r>
            <a:r>
              <a:rPr lang="en-US" err="1">
                <a:solidFill>
                  <a:schemeClr val="tx1"/>
                </a:solidFill>
              </a:rPr>
              <a:t>france</a:t>
            </a:r>
            <a:r>
              <a:rPr lang="en-US">
                <a:solidFill>
                  <a:schemeClr val="tx1"/>
                </a:solidFill>
              </a:rPr>
              <a:t> and </a:t>
            </a:r>
            <a:r>
              <a:rPr lang="en-US" err="1">
                <a:solidFill>
                  <a:schemeClr val="tx1"/>
                </a:solidFill>
              </a:rPr>
              <a:t>spain</a:t>
            </a:r>
            <a:r>
              <a:rPr lang="en-US">
                <a:solidFill>
                  <a:schemeClr val="tx1"/>
                </a:solidFill>
              </a:rPr>
              <a:t> during the seven years' war. </a:t>
            </a:r>
            <a:br>
              <a:rPr lang="en-US">
                <a:solidFill>
                  <a:schemeClr val="tx1"/>
                </a:solidFill>
              </a:rPr>
            </a:br>
            <a:br>
              <a:rPr lang="en-US">
                <a:solidFill>
                  <a:schemeClr val="tx1"/>
                </a:solidFill>
              </a:rPr>
            </a:br>
            <a:r>
              <a:rPr lang="en-US">
                <a:solidFill>
                  <a:schemeClr val="tx1"/>
                </a:solidFill>
              </a:rPr>
              <a:t>the signing of the treaty formally ended the seven years' war, known as the </a:t>
            </a:r>
            <a:r>
              <a:rPr lang="en-US" err="1">
                <a:solidFill>
                  <a:schemeClr val="tx1"/>
                </a:solidFill>
              </a:rPr>
              <a:t>french</a:t>
            </a:r>
            <a:r>
              <a:rPr lang="en-US">
                <a:solidFill>
                  <a:schemeClr val="tx1"/>
                </a:solidFill>
              </a:rPr>
              <a:t> and </a:t>
            </a:r>
            <a:r>
              <a:rPr lang="en-US" err="1">
                <a:solidFill>
                  <a:schemeClr val="tx1"/>
                </a:solidFill>
              </a:rPr>
              <a:t>indian</a:t>
            </a:r>
            <a:r>
              <a:rPr lang="en-US">
                <a:solidFill>
                  <a:schemeClr val="tx1"/>
                </a:solidFill>
              </a:rPr>
              <a:t> war in the north </a:t>
            </a:r>
            <a:r>
              <a:rPr lang="en-US" err="1">
                <a:solidFill>
                  <a:schemeClr val="tx1"/>
                </a:solidFill>
              </a:rPr>
              <a:t>american</a:t>
            </a:r>
            <a:r>
              <a:rPr lang="en-US">
                <a:solidFill>
                  <a:schemeClr val="tx1"/>
                </a:solidFill>
              </a:rPr>
              <a:t> theatre, ….</a:t>
            </a:r>
          </a:p>
        </p:txBody>
      </p:sp>
      <p:sp>
        <p:nvSpPr>
          <p:cNvPr id="7" name="Rectangle 6">
            <a:extLst>
              <a:ext uri="{FF2B5EF4-FFF2-40B4-BE49-F238E27FC236}">
                <a16:creationId xmlns:a16="http://schemas.microsoft.com/office/drawing/2014/main" id="{A588EF0B-66B3-195A-337A-B7C1B71495CF}"/>
              </a:ext>
            </a:extLst>
          </p:cNvPr>
          <p:cNvSpPr/>
          <p:nvPr/>
        </p:nvSpPr>
        <p:spPr>
          <a:xfrm>
            <a:off x="885646" y="1200376"/>
            <a:ext cx="3096883" cy="3197479"/>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 wheelbarrow </a:t>
            </a:r>
          </a:p>
          <a:p>
            <a:endParaRPr lang="en-US">
              <a:solidFill>
                <a:schemeClr val="tx1"/>
              </a:solidFill>
            </a:endParaRPr>
          </a:p>
          <a:p>
            <a:r>
              <a:rPr lang="en-US">
                <a:solidFill>
                  <a:schemeClr val="tx1"/>
                </a:solidFill>
              </a:rPr>
              <a:t>A wheelbarrow is a small hand-propelled vehicle, usually with just one wheel, designed to be pushed and guided by a single person using two handles at the rear, or by a sail to push the ancient wheelbarrow by wind. The term "wheelbarrow" is made of two words: "wheel" and "barrow." "Barrow" is a derivation of the Old English "</a:t>
            </a:r>
            <a:r>
              <a:rPr lang="en-US" err="1">
                <a:solidFill>
                  <a:schemeClr val="tx1"/>
                </a:solidFill>
              </a:rPr>
              <a:t>barew</a:t>
            </a:r>
            <a:r>
              <a:rPr lang="en-US">
                <a:solidFill>
                  <a:schemeClr val="tx1"/>
                </a:solidFill>
              </a:rPr>
              <a:t>" which was a device used for carrying loads. The wheelbarrow is designed to ….. </a:t>
            </a:r>
          </a:p>
        </p:txBody>
      </p:sp>
      <p:sp>
        <p:nvSpPr>
          <p:cNvPr id="8" name="Rectangle 7">
            <a:extLst>
              <a:ext uri="{FF2B5EF4-FFF2-40B4-BE49-F238E27FC236}">
                <a16:creationId xmlns:a16="http://schemas.microsoft.com/office/drawing/2014/main" id="{2E40A4DA-AD5E-67BB-D44C-10E115043888}"/>
              </a:ext>
            </a:extLst>
          </p:cNvPr>
          <p:cNvSpPr/>
          <p:nvPr/>
        </p:nvSpPr>
        <p:spPr>
          <a:xfrm>
            <a:off x="1322718" y="981843"/>
            <a:ext cx="3096883" cy="3197479"/>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 lemon </a:t>
            </a:r>
          </a:p>
          <a:p>
            <a:endParaRPr lang="en-US">
              <a:solidFill>
                <a:schemeClr val="tx1"/>
              </a:solidFill>
            </a:endParaRPr>
          </a:p>
          <a:p>
            <a:r>
              <a:rPr lang="en-US">
                <a:solidFill>
                  <a:schemeClr val="tx1"/>
                </a:solidFill>
              </a:rPr>
              <a:t>The lemon (Citrus limon) is a species of small evergreen trees in the flowering plant family </a:t>
            </a:r>
            <a:r>
              <a:rPr lang="en-US" err="1">
                <a:solidFill>
                  <a:schemeClr val="tx1"/>
                </a:solidFill>
              </a:rPr>
              <a:t>Rutaceae</a:t>
            </a:r>
            <a:r>
              <a:rPr lang="en-US">
                <a:solidFill>
                  <a:schemeClr val="tx1"/>
                </a:solidFill>
              </a:rPr>
              <a:t>, native to Asia, primarily Northeast India (Assam), Northern Myanmar or China.[2] The tree's ellipsoidal yellow fruit is used for culinary and non-culinary purposes throughout the world, primarily for its juice, which has both culinary and cleaning uses.[2] The pulp and rind are also used in cooking and baking. …. </a:t>
            </a:r>
          </a:p>
        </p:txBody>
      </p:sp>
      <p:pic>
        <p:nvPicPr>
          <p:cNvPr id="2050" name="Picture 2" descr="English Wikipedia - Wikipedia">
            <a:extLst>
              <a:ext uri="{FF2B5EF4-FFF2-40B4-BE49-F238E27FC236}">
                <a16:creationId xmlns:a16="http://schemas.microsoft.com/office/drawing/2014/main" id="{6560F924-E807-88DC-63DE-EC92DFB321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5548" y="183415"/>
            <a:ext cx="1046680" cy="12021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A061C49-433B-D0D6-3386-DFA8146431F2}"/>
              </a:ext>
            </a:extLst>
          </p:cNvPr>
          <p:cNvSpPr txBox="1"/>
          <p:nvPr/>
        </p:nvSpPr>
        <p:spPr>
          <a:xfrm>
            <a:off x="1469217" y="4655786"/>
            <a:ext cx="1851789" cy="261610"/>
          </a:xfrm>
          <a:prstGeom prst="rect">
            <a:avLst/>
          </a:prstGeom>
          <a:noFill/>
        </p:spPr>
        <p:txBody>
          <a:bodyPr wrap="none" rtlCol="0">
            <a:spAutoFit/>
          </a:bodyPr>
          <a:lstStyle/>
          <a:p>
            <a:r>
              <a:rPr lang="en-US" sz="1100">
                <a:solidFill>
                  <a:schemeClr val="bg1">
                    <a:lumMod val="50000"/>
                  </a:schemeClr>
                </a:solidFill>
                <a:latin typeface="+mj-lt"/>
              </a:rPr>
              <a:t>Dataset of Wikipedia articles</a:t>
            </a:r>
          </a:p>
        </p:txBody>
      </p:sp>
      <p:sp>
        <p:nvSpPr>
          <p:cNvPr id="10" name="Rectangle 9">
            <a:extLst>
              <a:ext uri="{FF2B5EF4-FFF2-40B4-BE49-F238E27FC236}">
                <a16:creationId xmlns:a16="http://schemas.microsoft.com/office/drawing/2014/main" id="{C4FB3FCC-2A19-64C4-E5F5-78BBCC1E9BDC}"/>
              </a:ext>
            </a:extLst>
          </p:cNvPr>
          <p:cNvSpPr/>
          <p:nvPr/>
        </p:nvSpPr>
        <p:spPr>
          <a:xfrm>
            <a:off x="5147182" y="1147325"/>
            <a:ext cx="3096883" cy="3197479"/>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 wings over </a:t>
            </a:r>
            <a:r>
              <a:rPr lang="en-US" err="1">
                <a:solidFill>
                  <a:schemeClr val="tx1"/>
                </a:solidFill>
              </a:rPr>
              <a:t>kansas</a:t>
            </a:r>
            <a:r>
              <a:rPr lang="en-US">
                <a:solidFill>
                  <a:schemeClr val="tx1"/>
                </a:solidFill>
              </a:rPr>
              <a:t> </a:t>
            </a:r>
            <a:br>
              <a:rPr lang="en-US">
                <a:solidFill>
                  <a:schemeClr val="tx1"/>
                </a:solidFill>
              </a:rPr>
            </a:br>
            <a:br>
              <a:rPr lang="en-US">
                <a:solidFill>
                  <a:schemeClr val="tx1"/>
                </a:solidFill>
              </a:rPr>
            </a:br>
            <a:r>
              <a:rPr lang="en-US">
                <a:solidFill>
                  <a:schemeClr val="tx1"/>
                </a:solidFill>
              </a:rPr>
              <a:t>wings over </a:t>
            </a:r>
            <a:r>
              <a:rPr lang="en-US" err="1">
                <a:solidFill>
                  <a:schemeClr val="tx1"/>
                </a:solidFill>
              </a:rPr>
              <a:t>kansas</a:t>
            </a:r>
            <a:r>
              <a:rPr lang="en-US">
                <a:solidFill>
                  <a:schemeClr val="tx1"/>
                </a:solidFill>
              </a:rPr>
              <a:t> is the second studio album by </a:t>
            </a:r>
            <a:r>
              <a:rPr lang="en-US" err="1">
                <a:solidFill>
                  <a:schemeClr val="tx1"/>
                </a:solidFill>
              </a:rPr>
              <a:t>jason</a:t>
            </a:r>
            <a:r>
              <a:rPr lang="en-US">
                <a:solidFill>
                  <a:schemeClr val="tx1"/>
                </a:solidFill>
              </a:rPr>
              <a:t> </a:t>
            </a:r>
            <a:r>
              <a:rPr lang="en-US" err="1">
                <a:solidFill>
                  <a:schemeClr val="tx1"/>
                </a:solidFill>
              </a:rPr>
              <a:t>ammons</a:t>
            </a:r>
            <a:r>
              <a:rPr lang="en-US">
                <a:solidFill>
                  <a:schemeClr val="tx1"/>
                </a:solidFill>
              </a:rPr>
              <a:t>, john bolster and </a:t>
            </a:r>
            <a:r>
              <a:rPr lang="en-US" err="1">
                <a:solidFill>
                  <a:schemeClr val="tx1"/>
                </a:solidFill>
              </a:rPr>
              <a:t>mo</a:t>
            </a:r>
            <a:r>
              <a:rPr lang="en-US">
                <a:solidFill>
                  <a:schemeClr val="tx1"/>
                </a:solidFill>
              </a:rPr>
              <a:t> </a:t>
            </a:r>
            <a:r>
              <a:rPr lang="en-US" err="1">
                <a:solidFill>
                  <a:schemeClr val="tx1"/>
                </a:solidFill>
              </a:rPr>
              <a:t>rosato</a:t>
            </a:r>
            <a:r>
              <a:rPr lang="en-US">
                <a:solidFill>
                  <a:schemeClr val="tx1"/>
                </a:solidFill>
              </a:rPr>
              <a:t>. the album debuted at number one on the billboard 200, selling 35,000 copies in it first week at the time. it was the second highest selling album to debut at the billboard top 50 and the third highest selling album to debut at the top </a:t>
            </a:r>
            <a:r>
              <a:rPr lang="en-US" err="1">
                <a:solidFill>
                  <a:schemeClr val="tx1"/>
                </a:solidFill>
              </a:rPr>
              <a:t>heatseekers</a:t>
            </a:r>
            <a:r>
              <a:rPr lang="en-US">
                <a:solidFill>
                  <a:schemeClr val="tx1"/>
                </a:solidFill>
              </a:rPr>
              <a:t>, with 26,000 copies sold. this is the </a:t>
            </a:r>
            <a:r>
              <a:rPr lang="en-US" err="1">
                <a:solidFill>
                  <a:schemeClr val="tx1"/>
                </a:solidFill>
              </a:rPr>
              <a:t>supremes</a:t>
            </a:r>
            <a:r>
              <a:rPr lang="en-US">
                <a:solidFill>
                  <a:schemeClr val="tx1"/>
                </a:solidFill>
              </a:rPr>
              <a:t> album earning the nickname … </a:t>
            </a:r>
          </a:p>
        </p:txBody>
      </p:sp>
      <p:sp>
        <p:nvSpPr>
          <p:cNvPr id="3" name="TextBox 2">
            <a:extLst>
              <a:ext uri="{FF2B5EF4-FFF2-40B4-BE49-F238E27FC236}">
                <a16:creationId xmlns:a16="http://schemas.microsoft.com/office/drawing/2014/main" id="{069C3D87-6372-7619-45BA-AB915E2B10CA}"/>
              </a:ext>
            </a:extLst>
          </p:cNvPr>
          <p:cNvSpPr txBox="1"/>
          <p:nvPr/>
        </p:nvSpPr>
        <p:spPr>
          <a:xfrm>
            <a:off x="3784765" y="4875207"/>
            <a:ext cx="1664238" cy="261610"/>
          </a:xfrm>
          <a:prstGeom prst="rect">
            <a:avLst/>
          </a:prstGeom>
          <a:noFill/>
        </p:spPr>
        <p:txBody>
          <a:bodyPr wrap="none" rtlCol="0">
            <a:spAutoFit/>
          </a:bodyPr>
          <a:lstStyle/>
          <a:p>
            <a:r>
              <a:rPr lang="en-US" sz="1100">
                <a:solidFill>
                  <a:schemeClr val="bg1">
                    <a:lumMod val="50000"/>
                  </a:schemeClr>
                </a:solidFill>
                <a:latin typeface="Corbel" panose="020B0503020204020204" pitchFamily="34" charset="0"/>
              </a:rPr>
              <a:t>[Slide credit: Colin </a:t>
            </a:r>
            <a:r>
              <a:rPr lang="en-US" sz="1100" err="1">
                <a:solidFill>
                  <a:schemeClr val="bg1">
                    <a:lumMod val="50000"/>
                  </a:schemeClr>
                </a:solidFill>
                <a:latin typeface="Corbel" panose="020B0503020204020204" pitchFamily="34" charset="0"/>
              </a:rPr>
              <a:t>Raffel</a:t>
            </a:r>
            <a:r>
              <a:rPr lang="en-US" sz="1100">
                <a:solidFill>
                  <a:schemeClr val="bg1">
                    <a:lumMod val="50000"/>
                  </a:schemeClr>
                </a:solidFill>
                <a:latin typeface="Corbel" panose="020B0503020204020204" pitchFamily="34" charset="0"/>
              </a:rPr>
              <a:t>]</a:t>
            </a:r>
          </a:p>
        </p:txBody>
      </p:sp>
    </p:spTree>
    <p:extLst>
      <p:ext uri="{BB962C8B-B14F-4D97-AF65-F5344CB8AC3E}">
        <p14:creationId xmlns:p14="http://schemas.microsoft.com/office/powerpoint/2010/main" val="16392353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C7628-3E47-10E4-2E3D-BEE7750F4F8A}"/>
              </a:ext>
            </a:extLst>
          </p:cNvPr>
          <p:cNvSpPr>
            <a:spLocks noGrp="1"/>
          </p:cNvSpPr>
          <p:nvPr>
            <p:ph type="title"/>
          </p:nvPr>
        </p:nvSpPr>
        <p:spPr/>
        <p:txBody>
          <a:bodyPr/>
          <a:lstStyle/>
          <a:p>
            <a:r>
              <a:rPr lang="en-US" b="1">
                <a:solidFill>
                  <a:srgbClr val="0070C0"/>
                </a:solidFill>
              </a:rPr>
              <a:t>Self-Supervised</a:t>
            </a:r>
            <a:r>
              <a:rPr lang="en-US" b="1"/>
              <a:t> </a:t>
            </a:r>
            <a:r>
              <a:rPr lang="en-US"/>
              <a:t>Models</a:t>
            </a:r>
          </a:p>
        </p:txBody>
      </p:sp>
      <p:sp>
        <p:nvSpPr>
          <p:cNvPr id="4" name="Slide Number Placeholder 3">
            <a:extLst>
              <a:ext uri="{FF2B5EF4-FFF2-40B4-BE49-F238E27FC236}">
                <a16:creationId xmlns:a16="http://schemas.microsoft.com/office/drawing/2014/main" id="{AC5EB811-B1FE-9FD3-FD3B-C1ECBA29E912}"/>
              </a:ext>
            </a:extLst>
          </p:cNvPr>
          <p:cNvSpPr>
            <a:spLocks noGrp="1"/>
          </p:cNvSpPr>
          <p:nvPr>
            <p:ph type="sldNum" idx="12"/>
          </p:nvPr>
        </p:nvSpPr>
        <p:spPr/>
        <p:txBody>
          <a:bodyPr>
            <a:normAutofit lnSpcReduction="10000"/>
          </a:bodyPr>
          <a:lstStyle/>
          <a:p>
            <a:pPr marL="0" lvl="0" indent="0" algn="r" rtl="0">
              <a:spcBef>
                <a:spcPts val="0"/>
              </a:spcBef>
              <a:spcAft>
                <a:spcPts val="0"/>
              </a:spcAft>
              <a:buNone/>
            </a:pPr>
            <a:fld id="{00000000-1234-1234-1234-123412341234}" type="slidenum">
              <a:rPr lang="en" smtClean="0"/>
              <a:t>23</a:t>
            </a:fld>
            <a:endParaRPr lang="en"/>
          </a:p>
        </p:txBody>
      </p:sp>
      <p:sp>
        <p:nvSpPr>
          <p:cNvPr id="3" name="TextBox 2">
            <a:extLst>
              <a:ext uri="{FF2B5EF4-FFF2-40B4-BE49-F238E27FC236}">
                <a16:creationId xmlns:a16="http://schemas.microsoft.com/office/drawing/2014/main" id="{1C479AF1-ABA7-F0DE-DB1D-FCF62CBEA07D}"/>
              </a:ext>
            </a:extLst>
          </p:cNvPr>
          <p:cNvSpPr txBox="1"/>
          <p:nvPr/>
        </p:nvSpPr>
        <p:spPr>
          <a:xfrm>
            <a:off x="1579745" y="3154990"/>
            <a:ext cx="7550400" cy="584775"/>
          </a:xfrm>
          <a:prstGeom prst="rect">
            <a:avLst/>
          </a:prstGeom>
          <a:noFill/>
        </p:spPr>
        <p:txBody>
          <a:bodyPr wrap="square">
            <a:spAutoFit/>
          </a:bodyPr>
          <a:lstStyle/>
          <a:p>
            <a:r>
              <a:rPr lang="en-US" sz="3200" i="1">
                <a:latin typeface="Corbel" panose="020B0503020204020204" pitchFamily="34" charset="0"/>
              </a:rPr>
              <a:t>are </a:t>
            </a:r>
            <a:r>
              <a:rPr lang="en-US" sz="3200" b="1" i="1">
                <a:solidFill>
                  <a:srgbClr val="C00000"/>
                </a:solidFill>
                <a:latin typeface="Corbel" panose="020B0503020204020204" pitchFamily="34" charset="0"/>
              </a:rPr>
              <a:t>predictive models </a:t>
            </a:r>
            <a:r>
              <a:rPr lang="en-US" sz="3200" i="1">
                <a:latin typeface="Corbel" panose="020B0503020204020204" pitchFamily="34" charset="0"/>
              </a:rPr>
              <a:t>of the world! </a:t>
            </a:r>
            <a:endParaRPr lang="en-US" sz="3200" i="1"/>
          </a:p>
        </p:txBody>
      </p:sp>
    </p:spTree>
    <p:extLst>
      <p:ext uri="{BB962C8B-B14F-4D97-AF65-F5344CB8AC3E}">
        <p14:creationId xmlns:p14="http://schemas.microsoft.com/office/powerpoint/2010/main" val="16837362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116"/>
          <p:cNvSpPr txBox="1">
            <a:spLocks noGrp="1"/>
          </p:cNvSpPr>
          <p:nvPr>
            <p:ph type="title"/>
          </p:nvPr>
        </p:nvSpPr>
        <p:spPr>
          <a:prstGeom prst="rect">
            <a:avLst/>
          </a:prstGeom>
        </p:spPr>
        <p:txBody>
          <a:bodyPr spcFirstLastPara="1" wrap="square" lIns="91425" tIns="91425" rIns="91425" bIns="91425" anchor="t" anchorCtr="0">
            <a:normAutofit/>
          </a:bodyPr>
          <a:lstStyle/>
          <a:p>
            <a:pPr lvl="0"/>
            <a:r>
              <a:rPr lang="en-US" b="1">
                <a:solidFill>
                  <a:srgbClr val="0070C0"/>
                </a:solidFill>
              </a:rPr>
              <a:t>Self-Supervised</a:t>
            </a:r>
            <a:r>
              <a:rPr lang="en-US" b="1"/>
              <a:t> </a:t>
            </a:r>
            <a:r>
              <a:rPr lang="en-US"/>
              <a:t>Models</a:t>
            </a:r>
            <a:endParaRPr/>
          </a:p>
        </p:txBody>
      </p:sp>
      <p:sp>
        <p:nvSpPr>
          <p:cNvPr id="43" name="Content Placeholder 42">
            <a:extLst>
              <a:ext uri="{FF2B5EF4-FFF2-40B4-BE49-F238E27FC236}">
                <a16:creationId xmlns:a16="http://schemas.microsoft.com/office/drawing/2014/main" id="{5FBE43C4-7496-366C-3E80-563816F87397}"/>
              </a:ext>
            </a:extLst>
          </p:cNvPr>
          <p:cNvSpPr>
            <a:spLocks noGrp="1"/>
          </p:cNvSpPr>
          <p:nvPr>
            <p:ph type="body" sz="quarter" idx="16"/>
          </p:nvPr>
        </p:nvSpPr>
        <p:spPr/>
        <p:txBody>
          <a:bodyPr/>
          <a:lstStyle/>
          <a:p>
            <a:r>
              <a:rPr lang="en-US"/>
              <a:t>Are trained to complete partial samples from the world. </a:t>
            </a:r>
          </a:p>
        </p:txBody>
      </p:sp>
      <p:sp>
        <p:nvSpPr>
          <p:cNvPr id="2" name="Right Arrow 1">
            <a:extLst>
              <a:ext uri="{FF2B5EF4-FFF2-40B4-BE49-F238E27FC236}">
                <a16:creationId xmlns:a16="http://schemas.microsoft.com/office/drawing/2014/main" id="{F08096BA-0BAE-EDD3-A7FD-BB21FB06271E}"/>
              </a:ext>
            </a:extLst>
          </p:cNvPr>
          <p:cNvSpPr/>
          <p:nvPr/>
        </p:nvSpPr>
        <p:spPr>
          <a:xfrm>
            <a:off x="3161723" y="2671100"/>
            <a:ext cx="573450" cy="526869"/>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a:extLst>
              <a:ext uri="{FF2B5EF4-FFF2-40B4-BE49-F238E27FC236}">
                <a16:creationId xmlns:a16="http://schemas.microsoft.com/office/drawing/2014/main" id="{253B5D01-4092-29FE-D164-EFE80F240D40}"/>
              </a:ext>
            </a:extLst>
          </p:cNvPr>
          <p:cNvSpPr/>
          <p:nvPr/>
        </p:nvSpPr>
        <p:spPr>
          <a:xfrm>
            <a:off x="5575711" y="2636395"/>
            <a:ext cx="573450" cy="526869"/>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4635C3CA-469B-0E0D-5D0B-AC3CF5E1DEC6}"/>
              </a:ext>
            </a:extLst>
          </p:cNvPr>
          <p:cNvGrpSpPr/>
          <p:nvPr/>
        </p:nvGrpSpPr>
        <p:grpSpPr>
          <a:xfrm>
            <a:off x="4101727" y="2243357"/>
            <a:ext cx="1180334" cy="1382354"/>
            <a:chOff x="4508811" y="2560824"/>
            <a:chExt cx="1883280" cy="2071501"/>
          </a:xfrm>
        </p:grpSpPr>
        <p:sp>
          <p:nvSpPr>
            <p:cNvPr id="5" name="Rounded Rectangle 4">
              <a:extLst>
                <a:ext uri="{FF2B5EF4-FFF2-40B4-BE49-F238E27FC236}">
                  <a16:creationId xmlns:a16="http://schemas.microsoft.com/office/drawing/2014/main" id="{848C4870-3029-9DCE-EE81-BC3FDF3AD37D}"/>
                </a:ext>
              </a:extLst>
            </p:cNvPr>
            <p:cNvSpPr/>
            <p:nvPr/>
          </p:nvSpPr>
          <p:spPr>
            <a:xfrm>
              <a:off x="4508811" y="2560824"/>
              <a:ext cx="1883280" cy="2071501"/>
            </a:xfrm>
            <a:prstGeom prst="roundRect">
              <a:avLst/>
            </a:prstGeom>
            <a:solidFill>
              <a:schemeClr val="accent4">
                <a:lumMod val="20000"/>
                <a:lumOff val="80000"/>
              </a:schemeClr>
            </a:solidFill>
            <a:ln>
              <a:solidFill>
                <a:srgbClr val="FFC000"/>
              </a:solidFill>
            </a:ln>
          </p:spPr>
          <p:style>
            <a:lnRef idx="1">
              <a:schemeClr val="accent1"/>
            </a:lnRef>
            <a:fillRef idx="2">
              <a:schemeClr val="accent1"/>
            </a:fillRef>
            <a:effectRef idx="1">
              <a:schemeClr val="accent1"/>
            </a:effectRef>
            <a:fontRef idx="minor">
              <a:schemeClr val="dk1"/>
            </a:fontRef>
          </p:style>
          <p:txBody>
            <a:bodyPr lIns="0" rIns="0" rtlCol="0" anchor="ctr"/>
            <a:lstStyle/>
            <a:p>
              <a:pPr algn="ctr"/>
              <a:endParaRPr lang="en-US" i="1">
                <a:latin typeface="Merriweather Sans" panose="02000503060000020004" pitchFamily="2" charset="77"/>
              </a:endParaRPr>
            </a:p>
            <a:p>
              <a:pPr algn="ctr"/>
              <a:endParaRPr lang="en-US" i="1">
                <a:latin typeface="Merriweather Sans" panose="02000503060000020004" pitchFamily="2" charset="77"/>
              </a:endParaRPr>
            </a:p>
            <a:p>
              <a:pPr algn="ctr"/>
              <a:endParaRPr lang="en-US" i="1">
                <a:latin typeface="Merriweather Sans" panose="02000503060000020004" pitchFamily="2" charset="77"/>
              </a:endParaRPr>
            </a:p>
            <a:p>
              <a:pPr algn="ctr"/>
              <a:endParaRPr lang="en-US" i="1">
                <a:latin typeface="Merriweather Sans" panose="02000503060000020004" pitchFamily="2" charset="77"/>
              </a:endParaRPr>
            </a:p>
          </p:txBody>
        </p:sp>
        <p:grpSp>
          <p:nvGrpSpPr>
            <p:cNvPr id="6" name="Group 5">
              <a:extLst>
                <a:ext uri="{FF2B5EF4-FFF2-40B4-BE49-F238E27FC236}">
                  <a16:creationId xmlns:a16="http://schemas.microsoft.com/office/drawing/2014/main" id="{DC882825-582C-F5B2-09E1-699300DD09C8}"/>
                </a:ext>
              </a:extLst>
            </p:cNvPr>
            <p:cNvGrpSpPr/>
            <p:nvPr/>
          </p:nvGrpSpPr>
          <p:grpSpPr>
            <a:xfrm>
              <a:off x="4757311" y="2903522"/>
              <a:ext cx="1326830" cy="1393914"/>
              <a:chOff x="5626949" y="3485616"/>
              <a:chExt cx="1326830" cy="1393914"/>
            </a:xfrm>
          </p:grpSpPr>
          <p:cxnSp>
            <p:nvCxnSpPr>
              <p:cNvPr id="7" name="Straight Connector 6">
                <a:extLst>
                  <a:ext uri="{FF2B5EF4-FFF2-40B4-BE49-F238E27FC236}">
                    <a16:creationId xmlns:a16="http://schemas.microsoft.com/office/drawing/2014/main" id="{B1B32D35-D00B-A823-C318-55BEF3E09472}"/>
                  </a:ext>
                </a:extLst>
              </p:cNvPr>
              <p:cNvCxnSpPr>
                <a:cxnSpLocks/>
                <a:stCxn id="24" idx="0"/>
                <a:endCxn id="33" idx="7"/>
              </p:cNvCxnSpPr>
              <p:nvPr/>
            </p:nvCxnSpPr>
            <p:spPr>
              <a:xfrm flipV="1">
                <a:off x="6281965" y="3570820"/>
                <a:ext cx="274712" cy="54821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1946C8A-00DC-2262-CCF7-65BD077FFCFD}"/>
                  </a:ext>
                </a:extLst>
              </p:cNvPr>
              <p:cNvCxnSpPr>
                <a:cxnSpLocks/>
                <a:stCxn id="24" idx="0"/>
                <a:endCxn id="32" idx="1"/>
              </p:cNvCxnSpPr>
              <p:nvPr/>
            </p:nvCxnSpPr>
            <p:spPr>
              <a:xfrm flipH="1" flipV="1">
                <a:off x="5977160" y="3570202"/>
                <a:ext cx="304805" cy="548828"/>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E67AF00-15D8-CDD2-E035-9A848B72051B}"/>
                  </a:ext>
                </a:extLst>
              </p:cNvPr>
              <p:cNvCxnSpPr>
                <a:cxnSpLocks/>
                <a:stCxn id="24" idx="7"/>
                <a:endCxn id="20" idx="7"/>
              </p:cNvCxnSpPr>
              <p:nvPr/>
            </p:nvCxnSpPr>
            <p:spPr>
              <a:xfrm flipH="1">
                <a:off x="5904678" y="4141795"/>
                <a:ext cx="432246" cy="55128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3A76F5E-1DD1-28E5-7DDE-C53F2C9E069C}"/>
                  </a:ext>
                </a:extLst>
              </p:cNvPr>
              <p:cNvCxnSpPr>
                <a:cxnSpLocks/>
                <a:stCxn id="25" idx="4"/>
                <a:endCxn id="22" idx="0"/>
              </p:cNvCxnSpPr>
              <p:nvPr/>
            </p:nvCxnSpPr>
            <p:spPr>
              <a:xfrm>
                <a:off x="6725110" y="4270289"/>
                <a:ext cx="7857" cy="39645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D511F23-12C7-070F-41BA-F354C5BF9346}"/>
                  </a:ext>
                </a:extLst>
              </p:cNvPr>
              <p:cNvCxnSpPr>
                <a:cxnSpLocks/>
                <a:stCxn id="23" idx="1"/>
                <a:endCxn id="21" idx="5"/>
              </p:cNvCxnSpPr>
              <p:nvPr/>
            </p:nvCxnSpPr>
            <p:spPr>
              <a:xfrm>
                <a:off x="5786903" y="4141177"/>
                <a:ext cx="550021" cy="66044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02B68D6-77E2-9DE6-243F-4BBDE3B5A3CB}"/>
                  </a:ext>
                </a:extLst>
              </p:cNvPr>
              <p:cNvCxnSpPr>
                <a:cxnSpLocks/>
                <a:endCxn id="21" idx="7"/>
              </p:cNvCxnSpPr>
              <p:nvPr/>
            </p:nvCxnSpPr>
            <p:spPr>
              <a:xfrm flipH="1">
                <a:off x="6336924" y="4118412"/>
                <a:ext cx="400394" cy="573287"/>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ABEBD02-2BD7-5904-167E-6D7A639F77B3}"/>
                  </a:ext>
                </a:extLst>
              </p:cNvPr>
              <p:cNvCxnSpPr>
                <a:cxnSpLocks/>
                <a:stCxn id="24" idx="1"/>
                <a:endCxn id="22" idx="1"/>
              </p:cNvCxnSpPr>
              <p:nvPr/>
            </p:nvCxnSpPr>
            <p:spPr>
              <a:xfrm>
                <a:off x="6227006" y="4141795"/>
                <a:ext cx="451002" cy="547709"/>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B7D7EC39-3E6C-A3FF-CE69-97E130E0ED30}"/>
                  </a:ext>
                </a:extLst>
              </p:cNvPr>
              <p:cNvGrpSpPr/>
              <p:nvPr/>
            </p:nvGrpSpPr>
            <p:grpSpPr>
              <a:xfrm>
                <a:off x="5811307" y="3485616"/>
                <a:ext cx="953115" cy="271041"/>
                <a:chOff x="5628907" y="4877003"/>
                <a:chExt cx="953115" cy="271041"/>
              </a:xfrm>
            </p:grpSpPr>
            <p:sp>
              <p:nvSpPr>
                <p:cNvPr id="31" name="Rectangle 30">
                  <a:extLst>
                    <a:ext uri="{FF2B5EF4-FFF2-40B4-BE49-F238E27FC236}">
                      <a16:creationId xmlns:a16="http://schemas.microsoft.com/office/drawing/2014/main" id="{68503D95-BA15-DB75-53AF-B88BF9B220C9}"/>
                    </a:ext>
                  </a:extLst>
                </p:cNvPr>
                <p:cNvSpPr/>
                <p:nvPr/>
              </p:nvSpPr>
              <p:spPr>
                <a:xfrm>
                  <a:off x="5628907" y="4877003"/>
                  <a:ext cx="953115" cy="271041"/>
                </a:xfrm>
                <a:prstGeom prst="rect">
                  <a:avLst/>
                </a:prstGeom>
                <a:solidFill>
                  <a:srgbClr val="A6AAA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8BD0388-C368-BDDB-9850-638B93CE9A9E}"/>
                    </a:ext>
                  </a:extLst>
                </p:cNvPr>
                <p:cNvSpPr/>
                <p:nvPr/>
              </p:nvSpPr>
              <p:spPr>
                <a:xfrm>
                  <a:off x="5771995" y="4938824"/>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4D819E53-36C0-FA6D-F15F-6F095620F7AD}"/>
                    </a:ext>
                  </a:extLst>
                </p:cNvPr>
                <p:cNvSpPr/>
                <p:nvPr/>
              </p:nvSpPr>
              <p:spPr>
                <a:xfrm>
                  <a:off x="6241594" y="4939442"/>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cxnSp>
            <p:nvCxnSpPr>
              <p:cNvPr id="15" name="Straight Connector 14">
                <a:extLst>
                  <a:ext uri="{FF2B5EF4-FFF2-40B4-BE49-F238E27FC236}">
                    <a16:creationId xmlns:a16="http://schemas.microsoft.com/office/drawing/2014/main" id="{DB5E6AC4-F311-4354-F34D-98FBB1044A28}"/>
                  </a:ext>
                </a:extLst>
              </p:cNvPr>
              <p:cNvCxnSpPr>
                <a:stCxn id="23" idx="4"/>
                <a:endCxn id="20" idx="0"/>
              </p:cNvCxnSpPr>
              <p:nvPr/>
            </p:nvCxnSpPr>
            <p:spPr>
              <a:xfrm>
                <a:off x="5841862" y="4273860"/>
                <a:ext cx="7857" cy="39645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38139B2B-4BED-6B92-F5FE-0F9B661C8C6E}"/>
                  </a:ext>
                </a:extLst>
              </p:cNvPr>
              <p:cNvSpPr/>
              <p:nvPr/>
            </p:nvSpPr>
            <p:spPr>
              <a:xfrm>
                <a:off x="5628907" y="4608489"/>
                <a:ext cx="1324872" cy="271041"/>
              </a:xfrm>
              <a:prstGeom prst="rect">
                <a:avLst/>
              </a:prstGeom>
              <a:solidFill>
                <a:srgbClr val="A6AAA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9F66F9A-5A82-6326-3CF0-17322D8C7C58}"/>
                  </a:ext>
                </a:extLst>
              </p:cNvPr>
              <p:cNvSpPr/>
              <p:nvPr/>
            </p:nvSpPr>
            <p:spPr>
              <a:xfrm>
                <a:off x="5626949" y="4056591"/>
                <a:ext cx="1324872" cy="271041"/>
              </a:xfrm>
              <a:prstGeom prst="rect">
                <a:avLst/>
              </a:prstGeom>
              <a:solidFill>
                <a:srgbClr val="A6AAA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B86E051D-389B-6D1F-AF4B-90404491E620}"/>
                  </a:ext>
                </a:extLst>
              </p:cNvPr>
              <p:cNvCxnSpPr>
                <a:cxnSpLocks/>
                <a:stCxn id="25" idx="7"/>
                <a:endCxn id="20" idx="3"/>
              </p:cNvCxnSpPr>
              <p:nvPr/>
            </p:nvCxnSpPr>
            <p:spPr>
              <a:xfrm flipH="1">
                <a:off x="5794760" y="4137606"/>
                <a:ext cx="985309" cy="6653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717A551-5DE1-1740-4C92-86CB9C496EF2}"/>
                  </a:ext>
                </a:extLst>
              </p:cNvPr>
              <p:cNvCxnSpPr>
                <a:cxnSpLocks/>
                <a:stCxn id="23" idx="1"/>
              </p:cNvCxnSpPr>
              <p:nvPr/>
            </p:nvCxnSpPr>
            <p:spPr>
              <a:xfrm>
                <a:off x="5786903" y="4141177"/>
                <a:ext cx="1010695" cy="6618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EDC41699-0DE9-9761-4242-7DADBAC1A13E}"/>
                  </a:ext>
                </a:extLst>
              </p:cNvPr>
              <p:cNvSpPr/>
              <p:nvPr/>
            </p:nvSpPr>
            <p:spPr>
              <a:xfrm>
                <a:off x="5771995" y="4670310"/>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82FE3E6-BA64-F14F-E2F4-C7173F319E21}"/>
                  </a:ext>
                </a:extLst>
              </p:cNvPr>
              <p:cNvSpPr/>
              <p:nvPr/>
            </p:nvSpPr>
            <p:spPr>
              <a:xfrm>
                <a:off x="6204241" y="4668934"/>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2D78878-22E2-6B52-82E4-55377A9E36AB}"/>
                  </a:ext>
                </a:extLst>
              </p:cNvPr>
              <p:cNvSpPr/>
              <p:nvPr/>
            </p:nvSpPr>
            <p:spPr>
              <a:xfrm>
                <a:off x="6655243" y="4666739"/>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444E2D1-3E43-9A4B-030C-9E0CC928B292}"/>
                  </a:ext>
                </a:extLst>
              </p:cNvPr>
              <p:cNvSpPr/>
              <p:nvPr/>
            </p:nvSpPr>
            <p:spPr>
              <a:xfrm>
                <a:off x="5764138" y="4118412"/>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3F07974-F1F2-BD9C-A1D8-BC652A959C7D}"/>
                  </a:ext>
                </a:extLst>
              </p:cNvPr>
              <p:cNvSpPr/>
              <p:nvPr/>
            </p:nvSpPr>
            <p:spPr>
              <a:xfrm>
                <a:off x="6204241" y="4119030"/>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F87A42E-BCD8-63E2-B0D5-83133FCE7814}"/>
                  </a:ext>
                </a:extLst>
              </p:cNvPr>
              <p:cNvSpPr/>
              <p:nvPr/>
            </p:nvSpPr>
            <p:spPr>
              <a:xfrm>
                <a:off x="6647386" y="4114841"/>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3ACABB89-4C26-B6C5-D9EF-5CE97F566249}"/>
                  </a:ext>
                </a:extLst>
              </p:cNvPr>
              <p:cNvCxnSpPr>
                <a:cxnSpLocks/>
                <a:stCxn id="24" idx="4"/>
                <a:endCxn id="21" idx="0"/>
              </p:cNvCxnSpPr>
              <p:nvPr/>
            </p:nvCxnSpPr>
            <p:spPr>
              <a:xfrm>
                <a:off x="6281965" y="4274478"/>
                <a:ext cx="0" cy="3944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C12FBE7-0C0B-2C79-1AEE-69A5383296BD}"/>
                  </a:ext>
                </a:extLst>
              </p:cNvPr>
              <p:cNvCxnSpPr>
                <a:cxnSpLocks/>
                <a:stCxn id="25" idx="5"/>
                <a:endCxn id="33" idx="1"/>
              </p:cNvCxnSpPr>
              <p:nvPr/>
            </p:nvCxnSpPr>
            <p:spPr>
              <a:xfrm flipH="1" flipV="1">
                <a:off x="6446759" y="3570820"/>
                <a:ext cx="333310" cy="6767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A24E72B-8E54-950F-31BE-609C101C52D8}"/>
                  </a:ext>
                </a:extLst>
              </p:cNvPr>
              <p:cNvCxnSpPr>
                <a:cxnSpLocks/>
                <a:stCxn id="25" idx="1"/>
                <a:endCxn id="32" idx="5"/>
              </p:cNvCxnSpPr>
              <p:nvPr/>
            </p:nvCxnSpPr>
            <p:spPr>
              <a:xfrm flipH="1" flipV="1">
                <a:off x="6087078" y="3680120"/>
                <a:ext cx="583073" cy="4574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5E61844-57EC-692E-AD6C-42CA86EED28C}"/>
                  </a:ext>
                </a:extLst>
              </p:cNvPr>
              <p:cNvCxnSpPr>
                <a:cxnSpLocks/>
                <a:stCxn id="23" idx="7"/>
                <a:endCxn id="33" idx="3"/>
              </p:cNvCxnSpPr>
              <p:nvPr/>
            </p:nvCxnSpPr>
            <p:spPr>
              <a:xfrm flipV="1">
                <a:off x="5896821" y="3680738"/>
                <a:ext cx="549938" cy="460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A3CA5E8-26EC-E14A-A536-FB337CE57732}"/>
                  </a:ext>
                </a:extLst>
              </p:cNvPr>
              <p:cNvCxnSpPr>
                <a:cxnSpLocks/>
                <a:stCxn id="23" idx="0"/>
                <a:endCxn id="32" idx="7"/>
              </p:cNvCxnSpPr>
              <p:nvPr/>
            </p:nvCxnSpPr>
            <p:spPr>
              <a:xfrm flipV="1">
                <a:off x="5841862" y="3570202"/>
                <a:ext cx="245216" cy="5482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34" name="Google Shape;712;p116">
            <a:extLst>
              <a:ext uri="{FF2B5EF4-FFF2-40B4-BE49-F238E27FC236}">
                <a16:creationId xmlns:a16="http://schemas.microsoft.com/office/drawing/2014/main" id="{41D1DF25-1F11-C3C4-9B5C-638F2B9F913F}"/>
              </a:ext>
            </a:extLst>
          </p:cNvPr>
          <p:cNvPicPr preferRelativeResize="0"/>
          <p:nvPr/>
        </p:nvPicPr>
        <p:blipFill rotWithShape="1">
          <a:blip r:embed="rId3">
            <a:alphaModFix/>
          </a:blip>
          <a:srcRect t="23555" r="74642" b="22404"/>
          <a:stretch/>
        </p:blipFill>
        <p:spPr>
          <a:xfrm>
            <a:off x="842121" y="2193130"/>
            <a:ext cx="1780309" cy="1846261"/>
          </a:xfrm>
          <a:prstGeom prst="rect">
            <a:avLst/>
          </a:prstGeom>
          <a:noFill/>
          <a:ln>
            <a:noFill/>
          </a:ln>
        </p:spPr>
      </p:pic>
      <p:sp>
        <p:nvSpPr>
          <p:cNvPr id="36" name="Rectangle 35">
            <a:extLst>
              <a:ext uri="{FF2B5EF4-FFF2-40B4-BE49-F238E27FC236}">
                <a16:creationId xmlns:a16="http://schemas.microsoft.com/office/drawing/2014/main" id="{3ED2A757-4D7B-193C-A693-7F9244EBE3C5}"/>
              </a:ext>
            </a:extLst>
          </p:cNvPr>
          <p:cNvSpPr/>
          <p:nvPr/>
        </p:nvSpPr>
        <p:spPr>
          <a:xfrm>
            <a:off x="1846053" y="2472046"/>
            <a:ext cx="639830" cy="11536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Mask</a:t>
            </a:r>
          </a:p>
        </p:txBody>
      </p:sp>
      <p:pic>
        <p:nvPicPr>
          <p:cNvPr id="40" name="Google Shape;712;p116">
            <a:extLst>
              <a:ext uri="{FF2B5EF4-FFF2-40B4-BE49-F238E27FC236}">
                <a16:creationId xmlns:a16="http://schemas.microsoft.com/office/drawing/2014/main" id="{9EC56AC1-6C5B-381E-A869-2944CCFCFABC}"/>
              </a:ext>
            </a:extLst>
          </p:cNvPr>
          <p:cNvPicPr preferRelativeResize="0"/>
          <p:nvPr/>
        </p:nvPicPr>
        <p:blipFill rotWithShape="1">
          <a:blip r:embed="rId3">
            <a:alphaModFix/>
          </a:blip>
          <a:srcRect t="20371" r="74642" b="22073"/>
          <a:stretch/>
        </p:blipFill>
        <p:spPr>
          <a:xfrm>
            <a:off x="6445335" y="2021680"/>
            <a:ext cx="1780309" cy="1966351"/>
          </a:xfrm>
          <a:prstGeom prst="rect">
            <a:avLst/>
          </a:prstGeom>
          <a:noFill/>
          <a:ln>
            <a:noFill/>
          </a:ln>
        </p:spPr>
      </p:pic>
      <p:pic>
        <p:nvPicPr>
          <p:cNvPr id="42" name="Google Shape;712;p116">
            <a:extLst>
              <a:ext uri="{FF2B5EF4-FFF2-40B4-BE49-F238E27FC236}">
                <a16:creationId xmlns:a16="http://schemas.microsoft.com/office/drawing/2014/main" id="{A87835EB-C5AE-9E0B-129C-E76A4B376F10}"/>
              </a:ext>
            </a:extLst>
          </p:cNvPr>
          <p:cNvPicPr preferRelativeResize="0"/>
          <p:nvPr/>
        </p:nvPicPr>
        <p:blipFill rotWithShape="1">
          <a:blip r:embed="rId3">
            <a:alphaModFix/>
          </a:blip>
          <a:srcRect l="86364" t="33085" r="4441" b="34512"/>
          <a:stretch/>
        </p:blipFill>
        <p:spPr>
          <a:xfrm>
            <a:off x="7404110" y="2453255"/>
            <a:ext cx="645541" cy="1107011"/>
          </a:xfrm>
          <a:prstGeom prst="rect">
            <a:avLst/>
          </a:prstGeom>
          <a:noFill/>
          <a:ln>
            <a:noFill/>
          </a:ln>
        </p:spPr>
      </p:pic>
      <p:sp>
        <p:nvSpPr>
          <p:cNvPr id="44" name="Rectangle 43">
            <a:extLst>
              <a:ext uri="{FF2B5EF4-FFF2-40B4-BE49-F238E27FC236}">
                <a16:creationId xmlns:a16="http://schemas.microsoft.com/office/drawing/2014/main" id="{057AAE97-4AF4-E412-2462-47024B3F873E}"/>
              </a:ext>
            </a:extLst>
          </p:cNvPr>
          <p:cNvSpPr/>
          <p:nvPr/>
        </p:nvSpPr>
        <p:spPr>
          <a:xfrm>
            <a:off x="1424574" y="4741208"/>
            <a:ext cx="6486851" cy="307777"/>
          </a:xfrm>
          <a:prstGeom prst="rect">
            <a:avLst/>
          </a:prstGeom>
        </p:spPr>
        <p:txBody>
          <a:bodyPr wrap="square">
            <a:spAutoFit/>
          </a:bodyPr>
          <a:lstStyle/>
          <a:p>
            <a:pPr marL="11113" lvl="2" algn="ctr"/>
            <a:r>
              <a:rPr lang="en-US">
                <a:solidFill>
                  <a:schemeClr val="bg1">
                    <a:lumMod val="50000"/>
                  </a:schemeClr>
                </a:solidFill>
                <a:latin typeface="Corbel" panose="020B0503020204020204" pitchFamily="34" charset="0"/>
              </a:rPr>
              <a:t>[</a:t>
            </a:r>
            <a:r>
              <a:rPr lang="en-US" err="1">
                <a:solidFill>
                  <a:schemeClr val="bg1">
                    <a:lumMod val="50000"/>
                  </a:schemeClr>
                </a:solidFill>
                <a:latin typeface="Corbel" panose="020B0503020204020204" pitchFamily="34" charset="0"/>
              </a:rPr>
              <a:t>Bengio</a:t>
            </a:r>
            <a:r>
              <a:rPr lang="en-US">
                <a:solidFill>
                  <a:schemeClr val="bg1">
                    <a:lumMod val="50000"/>
                  </a:schemeClr>
                </a:solidFill>
                <a:latin typeface="Corbel" panose="020B0503020204020204" pitchFamily="34" charset="0"/>
              </a:rPr>
              <a:t> et al. 2004, Hinton et al. 2006, Peters et al. 2018, …]</a:t>
            </a:r>
            <a:endParaRPr lang="en-US">
              <a:latin typeface="Corbel" panose="020B0503020204020204" pitchFamily="34" charset="0"/>
            </a:endParaRPr>
          </a:p>
        </p:txBody>
      </p:sp>
      <p:sp>
        <p:nvSpPr>
          <p:cNvPr id="35" name="TextBox 34">
            <a:extLst>
              <a:ext uri="{FF2B5EF4-FFF2-40B4-BE49-F238E27FC236}">
                <a16:creationId xmlns:a16="http://schemas.microsoft.com/office/drawing/2014/main" id="{9662F8DF-1767-B83D-9779-9DD5AEFDB1B5}"/>
              </a:ext>
            </a:extLst>
          </p:cNvPr>
          <p:cNvSpPr txBox="1"/>
          <p:nvPr/>
        </p:nvSpPr>
        <p:spPr>
          <a:xfrm>
            <a:off x="2873708" y="609350"/>
            <a:ext cx="7550400" cy="584775"/>
          </a:xfrm>
          <a:prstGeom prst="rect">
            <a:avLst/>
          </a:prstGeom>
          <a:noFill/>
        </p:spPr>
        <p:txBody>
          <a:bodyPr wrap="square">
            <a:spAutoFit/>
          </a:bodyPr>
          <a:lstStyle/>
          <a:p>
            <a:r>
              <a:rPr lang="en-US" sz="3200" i="1">
                <a:latin typeface="Corbel" panose="020B0503020204020204" pitchFamily="34" charset="0"/>
              </a:rPr>
              <a:t>are </a:t>
            </a:r>
            <a:r>
              <a:rPr lang="en-US" sz="3200" b="1" i="1">
                <a:solidFill>
                  <a:srgbClr val="C00000"/>
                </a:solidFill>
                <a:latin typeface="Corbel" panose="020B0503020204020204" pitchFamily="34" charset="0"/>
              </a:rPr>
              <a:t>predictive models </a:t>
            </a:r>
            <a:r>
              <a:rPr lang="en-US" sz="3200" i="1">
                <a:latin typeface="Corbel" panose="020B0503020204020204" pitchFamily="34" charset="0"/>
              </a:rPr>
              <a:t>of the world! </a:t>
            </a:r>
            <a:endParaRPr lang="en-US" sz="3200" i="1"/>
          </a:p>
        </p:txBody>
      </p:sp>
    </p:spTree>
    <p:extLst>
      <p:ext uri="{BB962C8B-B14F-4D97-AF65-F5344CB8AC3E}">
        <p14:creationId xmlns:p14="http://schemas.microsoft.com/office/powerpoint/2010/main" val="210558624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116"/>
          <p:cNvSpPr txBox="1">
            <a:spLocks noGrp="1"/>
          </p:cNvSpPr>
          <p:nvPr>
            <p:ph type="title"/>
          </p:nvPr>
        </p:nvSpPr>
        <p:spPr>
          <a:prstGeom prst="rect">
            <a:avLst/>
          </a:prstGeom>
        </p:spPr>
        <p:txBody>
          <a:bodyPr spcFirstLastPara="1" wrap="square" lIns="91425" tIns="91425" rIns="91425" bIns="91425" anchor="t" anchorCtr="0">
            <a:normAutofit/>
          </a:bodyPr>
          <a:lstStyle/>
          <a:p>
            <a:pPr lvl="0"/>
            <a:r>
              <a:rPr lang="en-US" b="1">
                <a:solidFill>
                  <a:srgbClr val="0070C0"/>
                </a:solidFill>
              </a:rPr>
              <a:t>Self-Supervised</a:t>
            </a:r>
            <a:r>
              <a:rPr lang="en-US" b="1"/>
              <a:t> </a:t>
            </a:r>
            <a:r>
              <a:rPr lang="en-US"/>
              <a:t>Models</a:t>
            </a:r>
            <a:endParaRPr/>
          </a:p>
        </p:txBody>
      </p:sp>
      <p:sp>
        <p:nvSpPr>
          <p:cNvPr id="35" name="Text Placeholder 34">
            <a:extLst>
              <a:ext uri="{FF2B5EF4-FFF2-40B4-BE49-F238E27FC236}">
                <a16:creationId xmlns:a16="http://schemas.microsoft.com/office/drawing/2014/main" id="{E5706C50-19FB-051E-7E0E-C230DB59210D}"/>
              </a:ext>
            </a:extLst>
          </p:cNvPr>
          <p:cNvSpPr>
            <a:spLocks noGrp="1"/>
          </p:cNvSpPr>
          <p:nvPr>
            <p:ph type="body" sz="quarter" idx="16"/>
          </p:nvPr>
        </p:nvSpPr>
        <p:spPr/>
        <p:txBody>
          <a:bodyPr/>
          <a:lstStyle/>
          <a:p>
            <a:r>
              <a:rPr lang="en-US"/>
              <a:t>Are trained to complete partial samples from the world. </a:t>
            </a:r>
          </a:p>
          <a:p>
            <a:endParaRPr lang="en-US"/>
          </a:p>
        </p:txBody>
      </p:sp>
      <p:sp>
        <p:nvSpPr>
          <p:cNvPr id="2" name="Right Arrow 1">
            <a:extLst>
              <a:ext uri="{FF2B5EF4-FFF2-40B4-BE49-F238E27FC236}">
                <a16:creationId xmlns:a16="http://schemas.microsoft.com/office/drawing/2014/main" id="{F08096BA-0BAE-EDD3-A7FD-BB21FB06271E}"/>
              </a:ext>
            </a:extLst>
          </p:cNvPr>
          <p:cNvSpPr/>
          <p:nvPr/>
        </p:nvSpPr>
        <p:spPr>
          <a:xfrm>
            <a:off x="3161723" y="2671100"/>
            <a:ext cx="573450" cy="526869"/>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a:extLst>
              <a:ext uri="{FF2B5EF4-FFF2-40B4-BE49-F238E27FC236}">
                <a16:creationId xmlns:a16="http://schemas.microsoft.com/office/drawing/2014/main" id="{253B5D01-4092-29FE-D164-EFE80F240D40}"/>
              </a:ext>
            </a:extLst>
          </p:cNvPr>
          <p:cNvSpPr/>
          <p:nvPr/>
        </p:nvSpPr>
        <p:spPr>
          <a:xfrm>
            <a:off x="5575711" y="2636395"/>
            <a:ext cx="573450" cy="526869"/>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4635C3CA-469B-0E0D-5D0B-AC3CF5E1DEC6}"/>
              </a:ext>
            </a:extLst>
          </p:cNvPr>
          <p:cNvGrpSpPr/>
          <p:nvPr/>
        </p:nvGrpSpPr>
        <p:grpSpPr>
          <a:xfrm>
            <a:off x="4101727" y="2243357"/>
            <a:ext cx="1180334" cy="1382354"/>
            <a:chOff x="4508811" y="2560824"/>
            <a:chExt cx="1883280" cy="2071501"/>
          </a:xfrm>
        </p:grpSpPr>
        <p:sp>
          <p:nvSpPr>
            <p:cNvPr id="5" name="Rounded Rectangle 4">
              <a:extLst>
                <a:ext uri="{FF2B5EF4-FFF2-40B4-BE49-F238E27FC236}">
                  <a16:creationId xmlns:a16="http://schemas.microsoft.com/office/drawing/2014/main" id="{848C4870-3029-9DCE-EE81-BC3FDF3AD37D}"/>
                </a:ext>
              </a:extLst>
            </p:cNvPr>
            <p:cNvSpPr/>
            <p:nvPr/>
          </p:nvSpPr>
          <p:spPr>
            <a:xfrm>
              <a:off x="4508811" y="2560824"/>
              <a:ext cx="1883280" cy="2071501"/>
            </a:xfrm>
            <a:prstGeom prst="roundRect">
              <a:avLst/>
            </a:prstGeom>
            <a:solidFill>
              <a:schemeClr val="accent4">
                <a:lumMod val="20000"/>
                <a:lumOff val="80000"/>
              </a:schemeClr>
            </a:solidFill>
            <a:ln>
              <a:solidFill>
                <a:srgbClr val="FFC000"/>
              </a:solidFill>
            </a:ln>
          </p:spPr>
          <p:style>
            <a:lnRef idx="1">
              <a:schemeClr val="accent1"/>
            </a:lnRef>
            <a:fillRef idx="2">
              <a:schemeClr val="accent1"/>
            </a:fillRef>
            <a:effectRef idx="1">
              <a:schemeClr val="accent1"/>
            </a:effectRef>
            <a:fontRef idx="minor">
              <a:schemeClr val="dk1"/>
            </a:fontRef>
          </p:style>
          <p:txBody>
            <a:bodyPr lIns="0" rIns="0" rtlCol="0" anchor="ctr"/>
            <a:lstStyle/>
            <a:p>
              <a:pPr algn="ctr"/>
              <a:endParaRPr lang="en-US" i="1">
                <a:latin typeface="Merriweather Sans" panose="02000503060000020004" pitchFamily="2" charset="77"/>
              </a:endParaRPr>
            </a:p>
            <a:p>
              <a:pPr algn="ctr"/>
              <a:endParaRPr lang="en-US" i="1">
                <a:latin typeface="Merriweather Sans" panose="02000503060000020004" pitchFamily="2" charset="77"/>
              </a:endParaRPr>
            </a:p>
            <a:p>
              <a:pPr algn="ctr"/>
              <a:endParaRPr lang="en-US" i="1">
                <a:latin typeface="Merriweather Sans" panose="02000503060000020004" pitchFamily="2" charset="77"/>
              </a:endParaRPr>
            </a:p>
            <a:p>
              <a:pPr algn="ctr"/>
              <a:endParaRPr lang="en-US" i="1">
                <a:latin typeface="Merriweather Sans" panose="02000503060000020004" pitchFamily="2" charset="77"/>
              </a:endParaRPr>
            </a:p>
          </p:txBody>
        </p:sp>
        <p:grpSp>
          <p:nvGrpSpPr>
            <p:cNvPr id="6" name="Group 5">
              <a:extLst>
                <a:ext uri="{FF2B5EF4-FFF2-40B4-BE49-F238E27FC236}">
                  <a16:creationId xmlns:a16="http://schemas.microsoft.com/office/drawing/2014/main" id="{DC882825-582C-F5B2-09E1-699300DD09C8}"/>
                </a:ext>
              </a:extLst>
            </p:cNvPr>
            <p:cNvGrpSpPr/>
            <p:nvPr/>
          </p:nvGrpSpPr>
          <p:grpSpPr>
            <a:xfrm>
              <a:off x="4757311" y="2903522"/>
              <a:ext cx="1326830" cy="1393914"/>
              <a:chOff x="5626949" y="3485616"/>
              <a:chExt cx="1326830" cy="1393914"/>
            </a:xfrm>
          </p:grpSpPr>
          <p:cxnSp>
            <p:nvCxnSpPr>
              <p:cNvPr id="7" name="Straight Connector 6">
                <a:extLst>
                  <a:ext uri="{FF2B5EF4-FFF2-40B4-BE49-F238E27FC236}">
                    <a16:creationId xmlns:a16="http://schemas.microsoft.com/office/drawing/2014/main" id="{B1B32D35-D00B-A823-C318-55BEF3E09472}"/>
                  </a:ext>
                </a:extLst>
              </p:cNvPr>
              <p:cNvCxnSpPr>
                <a:cxnSpLocks/>
                <a:stCxn id="24" idx="0"/>
                <a:endCxn id="33" idx="7"/>
              </p:cNvCxnSpPr>
              <p:nvPr/>
            </p:nvCxnSpPr>
            <p:spPr>
              <a:xfrm flipV="1">
                <a:off x="6281965" y="3570820"/>
                <a:ext cx="274712" cy="54821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1946C8A-00DC-2262-CCF7-65BD077FFCFD}"/>
                  </a:ext>
                </a:extLst>
              </p:cNvPr>
              <p:cNvCxnSpPr>
                <a:cxnSpLocks/>
                <a:stCxn id="24" idx="0"/>
                <a:endCxn id="32" idx="1"/>
              </p:cNvCxnSpPr>
              <p:nvPr/>
            </p:nvCxnSpPr>
            <p:spPr>
              <a:xfrm flipH="1" flipV="1">
                <a:off x="5977160" y="3570202"/>
                <a:ext cx="304805" cy="548828"/>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E67AF00-15D8-CDD2-E035-9A848B72051B}"/>
                  </a:ext>
                </a:extLst>
              </p:cNvPr>
              <p:cNvCxnSpPr>
                <a:cxnSpLocks/>
                <a:stCxn id="24" idx="7"/>
                <a:endCxn id="20" idx="7"/>
              </p:cNvCxnSpPr>
              <p:nvPr/>
            </p:nvCxnSpPr>
            <p:spPr>
              <a:xfrm flipH="1">
                <a:off x="5904678" y="4141795"/>
                <a:ext cx="432246" cy="55128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3A76F5E-1DD1-28E5-7DDE-C53F2C9E069C}"/>
                  </a:ext>
                </a:extLst>
              </p:cNvPr>
              <p:cNvCxnSpPr>
                <a:cxnSpLocks/>
                <a:stCxn id="25" idx="4"/>
                <a:endCxn id="22" idx="0"/>
              </p:cNvCxnSpPr>
              <p:nvPr/>
            </p:nvCxnSpPr>
            <p:spPr>
              <a:xfrm>
                <a:off x="6725110" y="4270289"/>
                <a:ext cx="7857" cy="39645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D511F23-12C7-070F-41BA-F354C5BF9346}"/>
                  </a:ext>
                </a:extLst>
              </p:cNvPr>
              <p:cNvCxnSpPr>
                <a:cxnSpLocks/>
                <a:stCxn id="23" idx="1"/>
                <a:endCxn id="21" idx="5"/>
              </p:cNvCxnSpPr>
              <p:nvPr/>
            </p:nvCxnSpPr>
            <p:spPr>
              <a:xfrm>
                <a:off x="5786903" y="4141177"/>
                <a:ext cx="550021" cy="66044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02B68D6-77E2-9DE6-243F-4BBDE3B5A3CB}"/>
                  </a:ext>
                </a:extLst>
              </p:cNvPr>
              <p:cNvCxnSpPr>
                <a:cxnSpLocks/>
                <a:endCxn id="21" idx="7"/>
              </p:cNvCxnSpPr>
              <p:nvPr/>
            </p:nvCxnSpPr>
            <p:spPr>
              <a:xfrm flipH="1">
                <a:off x="6336924" y="4118412"/>
                <a:ext cx="400394" cy="573287"/>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ABEBD02-2BD7-5904-167E-6D7A639F77B3}"/>
                  </a:ext>
                </a:extLst>
              </p:cNvPr>
              <p:cNvCxnSpPr>
                <a:cxnSpLocks/>
                <a:stCxn id="24" idx="1"/>
                <a:endCxn id="22" idx="1"/>
              </p:cNvCxnSpPr>
              <p:nvPr/>
            </p:nvCxnSpPr>
            <p:spPr>
              <a:xfrm>
                <a:off x="6227006" y="4141795"/>
                <a:ext cx="451002" cy="547709"/>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B7D7EC39-3E6C-A3FF-CE69-97E130E0ED30}"/>
                  </a:ext>
                </a:extLst>
              </p:cNvPr>
              <p:cNvGrpSpPr/>
              <p:nvPr/>
            </p:nvGrpSpPr>
            <p:grpSpPr>
              <a:xfrm>
                <a:off x="5811307" y="3485616"/>
                <a:ext cx="953115" cy="271041"/>
                <a:chOff x="5628907" y="4877003"/>
                <a:chExt cx="953115" cy="271041"/>
              </a:xfrm>
            </p:grpSpPr>
            <p:sp>
              <p:nvSpPr>
                <p:cNvPr id="31" name="Rectangle 30">
                  <a:extLst>
                    <a:ext uri="{FF2B5EF4-FFF2-40B4-BE49-F238E27FC236}">
                      <a16:creationId xmlns:a16="http://schemas.microsoft.com/office/drawing/2014/main" id="{68503D95-BA15-DB75-53AF-B88BF9B220C9}"/>
                    </a:ext>
                  </a:extLst>
                </p:cNvPr>
                <p:cNvSpPr/>
                <p:nvPr/>
              </p:nvSpPr>
              <p:spPr>
                <a:xfrm>
                  <a:off x="5628907" y="4877003"/>
                  <a:ext cx="953115" cy="271041"/>
                </a:xfrm>
                <a:prstGeom prst="rect">
                  <a:avLst/>
                </a:prstGeom>
                <a:solidFill>
                  <a:srgbClr val="A6AAA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8BD0388-C368-BDDB-9850-638B93CE9A9E}"/>
                    </a:ext>
                  </a:extLst>
                </p:cNvPr>
                <p:cNvSpPr/>
                <p:nvPr/>
              </p:nvSpPr>
              <p:spPr>
                <a:xfrm>
                  <a:off x="5771995" y="4938824"/>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4D819E53-36C0-FA6D-F15F-6F095620F7AD}"/>
                    </a:ext>
                  </a:extLst>
                </p:cNvPr>
                <p:cNvSpPr/>
                <p:nvPr/>
              </p:nvSpPr>
              <p:spPr>
                <a:xfrm>
                  <a:off x="6241594" y="4939442"/>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cxnSp>
            <p:nvCxnSpPr>
              <p:cNvPr id="15" name="Straight Connector 14">
                <a:extLst>
                  <a:ext uri="{FF2B5EF4-FFF2-40B4-BE49-F238E27FC236}">
                    <a16:creationId xmlns:a16="http://schemas.microsoft.com/office/drawing/2014/main" id="{DB5E6AC4-F311-4354-F34D-98FBB1044A28}"/>
                  </a:ext>
                </a:extLst>
              </p:cNvPr>
              <p:cNvCxnSpPr>
                <a:stCxn id="23" idx="4"/>
                <a:endCxn id="20" idx="0"/>
              </p:cNvCxnSpPr>
              <p:nvPr/>
            </p:nvCxnSpPr>
            <p:spPr>
              <a:xfrm>
                <a:off x="5841862" y="4273860"/>
                <a:ext cx="7857" cy="39645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38139B2B-4BED-6B92-F5FE-0F9B661C8C6E}"/>
                  </a:ext>
                </a:extLst>
              </p:cNvPr>
              <p:cNvSpPr/>
              <p:nvPr/>
            </p:nvSpPr>
            <p:spPr>
              <a:xfrm>
                <a:off x="5628907" y="4608489"/>
                <a:ext cx="1324872" cy="271041"/>
              </a:xfrm>
              <a:prstGeom prst="rect">
                <a:avLst/>
              </a:prstGeom>
              <a:solidFill>
                <a:srgbClr val="A6AAA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9F66F9A-5A82-6326-3CF0-17322D8C7C58}"/>
                  </a:ext>
                </a:extLst>
              </p:cNvPr>
              <p:cNvSpPr/>
              <p:nvPr/>
            </p:nvSpPr>
            <p:spPr>
              <a:xfrm>
                <a:off x="5626949" y="4056591"/>
                <a:ext cx="1324872" cy="271041"/>
              </a:xfrm>
              <a:prstGeom prst="rect">
                <a:avLst/>
              </a:prstGeom>
              <a:solidFill>
                <a:srgbClr val="A6AAA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B86E051D-389B-6D1F-AF4B-90404491E620}"/>
                  </a:ext>
                </a:extLst>
              </p:cNvPr>
              <p:cNvCxnSpPr>
                <a:cxnSpLocks/>
                <a:stCxn id="25" idx="7"/>
                <a:endCxn id="20" idx="3"/>
              </p:cNvCxnSpPr>
              <p:nvPr/>
            </p:nvCxnSpPr>
            <p:spPr>
              <a:xfrm flipH="1">
                <a:off x="5794760" y="4137606"/>
                <a:ext cx="985309" cy="6653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717A551-5DE1-1740-4C92-86CB9C496EF2}"/>
                  </a:ext>
                </a:extLst>
              </p:cNvPr>
              <p:cNvCxnSpPr>
                <a:cxnSpLocks/>
                <a:stCxn id="23" idx="1"/>
              </p:cNvCxnSpPr>
              <p:nvPr/>
            </p:nvCxnSpPr>
            <p:spPr>
              <a:xfrm>
                <a:off x="5786903" y="4141177"/>
                <a:ext cx="1010695" cy="6618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EDC41699-0DE9-9761-4242-7DADBAC1A13E}"/>
                  </a:ext>
                </a:extLst>
              </p:cNvPr>
              <p:cNvSpPr/>
              <p:nvPr/>
            </p:nvSpPr>
            <p:spPr>
              <a:xfrm>
                <a:off x="5771995" y="4670310"/>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82FE3E6-BA64-F14F-E2F4-C7173F319E21}"/>
                  </a:ext>
                </a:extLst>
              </p:cNvPr>
              <p:cNvSpPr/>
              <p:nvPr/>
            </p:nvSpPr>
            <p:spPr>
              <a:xfrm>
                <a:off x="6204241" y="4668934"/>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2D78878-22E2-6B52-82E4-55377A9E36AB}"/>
                  </a:ext>
                </a:extLst>
              </p:cNvPr>
              <p:cNvSpPr/>
              <p:nvPr/>
            </p:nvSpPr>
            <p:spPr>
              <a:xfrm>
                <a:off x="6655243" y="4666739"/>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444E2D1-3E43-9A4B-030C-9E0CC928B292}"/>
                  </a:ext>
                </a:extLst>
              </p:cNvPr>
              <p:cNvSpPr/>
              <p:nvPr/>
            </p:nvSpPr>
            <p:spPr>
              <a:xfrm>
                <a:off x="5764138" y="4118412"/>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3F07974-F1F2-BD9C-A1D8-BC652A959C7D}"/>
                  </a:ext>
                </a:extLst>
              </p:cNvPr>
              <p:cNvSpPr/>
              <p:nvPr/>
            </p:nvSpPr>
            <p:spPr>
              <a:xfrm>
                <a:off x="6204241" y="4119030"/>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F87A42E-BCD8-63E2-B0D5-83133FCE7814}"/>
                  </a:ext>
                </a:extLst>
              </p:cNvPr>
              <p:cNvSpPr/>
              <p:nvPr/>
            </p:nvSpPr>
            <p:spPr>
              <a:xfrm>
                <a:off x="6647386" y="4114841"/>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3ACABB89-4C26-B6C5-D9EF-5CE97F566249}"/>
                  </a:ext>
                </a:extLst>
              </p:cNvPr>
              <p:cNvCxnSpPr>
                <a:cxnSpLocks/>
                <a:stCxn id="24" idx="4"/>
                <a:endCxn id="21" idx="0"/>
              </p:cNvCxnSpPr>
              <p:nvPr/>
            </p:nvCxnSpPr>
            <p:spPr>
              <a:xfrm>
                <a:off x="6281965" y="4274478"/>
                <a:ext cx="0" cy="3944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C12FBE7-0C0B-2C79-1AEE-69A5383296BD}"/>
                  </a:ext>
                </a:extLst>
              </p:cNvPr>
              <p:cNvCxnSpPr>
                <a:cxnSpLocks/>
                <a:stCxn id="25" idx="5"/>
                <a:endCxn id="33" idx="1"/>
              </p:cNvCxnSpPr>
              <p:nvPr/>
            </p:nvCxnSpPr>
            <p:spPr>
              <a:xfrm flipH="1" flipV="1">
                <a:off x="6446759" y="3570820"/>
                <a:ext cx="333310" cy="6767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A24E72B-8E54-950F-31BE-609C101C52D8}"/>
                  </a:ext>
                </a:extLst>
              </p:cNvPr>
              <p:cNvCxnSpPr>
                <a:cxnSpLocks/>
                <a:stCxn id="25" idx="1"/>
                <a:endCxn id="32" idx="5"/>
              </p:cNvCxnSpPr>
              <p:nvPr/>
            </p:nvCxnSpPr>
            <p:spPr>
              <a:xfrm flipH="1" flipV="1">
                <a:off x="6087078" y="3680120"/>
                <a:ext cx="583073" cy="4574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5E61844-57EC-692E-AD6C-42CA86EED28C}"/>
                  </a:ext>
                </a:extLst>
              </p:cNvPr>
              <p:cNvCxnSpPr>
                <a:cxnSpLocks/>
                <a:stCxn id="23" idx="7"/>
                <a:endCxn id="33" idx="3"/>
              </p:cNvCxnSpPr>
              <p:nvPr/>
            </p:nvCxnSpPr>
            <p:spPr>
              <a:xfrm flipV="1">
                <a:off x="5896821" y="3680738"/>
                <a:ext cx="549938" cy="460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A3CA5E8-26EC-E14A-A536-FB337CE57732}"/>
                  </a:ext>
                </a:extLst>
              </p:cNvPr>
              <p:cNvCxnSpPr>
                <a:cxnSpLocks/>
                <a:stCxn id="23" idx="0"/>
                <a:endCxn id="32" idx="7"/>
              </p:cNvCxnSpPr>
              <p:nvPr/>
            </p:nvCxnSpPr>
            <p:spPr>
              <a:xfrm flipV="1">
                <a:off x="5841862" y="3570202"/>
                <a:ext cx="245216" cy="5482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7" name="TextBox 36">
            <a:extLst>
              <a:ext uri="{FF2B5EF4-FFF2-40B4-BE49-F238E27FC236}">
                <a16:creationId xmlns:a16="http://schemas.microsoft.com/office/drawing/2014/main" id="{954F0440-CB06-DF3E-0421-6AACD04E49B4}"/>
              </a:ext>
            </a:extLst>
          </p:cNvPr>
          <p:cNvSpPr txBox="1"/>
          <p:nvPr/>
        </p:nvSpPr>
        <p:spPr>
          <a:xfrm>
            <a:off x="103517" y="2780367"/>
            <a:ext cx="3079717" cy="307777"/>
          </a:xfrm>
          <a:prstGeom prst="rect">
            <a:avLst/>
          </a:prstGeom>
          <a:solidFill>
            <a:schemeClr val="bg1">
              <a:lumMod val="95000"/>
            </a:schemeClr>
          </a:solidFill>
        </p:spPr>
        <p:txBody>
          <a:bodyPr wrap="square">
            <a:spAutoFit/>
          </a:bodyPr>
          <a:lstStyle/>
          <a:p>
            <a:pPr marL="0" lvl="0" indent="0">
              <a:spcAft>
                <a:spcPts val="1200"/>
              </a:spcAft>
              <a:buNone/>
            </a:pPr>
            <a:r>
              <a:rPr lang="en-US" sz="1400">
                <a:latin typeface="Consolas" panose="020B0609020204030204" pitchFamily="49" charset="0"/>
                <a:cs typeface="Consolas" panose="020B0609020204030204" pitchFamily="49" charset="0"/>
              </a:rPr>
              <a:t>“Wings over Kansas is </a:t>
            </a:r>
            <a:r>
              <a:rPr lang="en-US" sz="1400">
                <a:solidFill>
                  <a:schemeClr val="bg1"/>
                </a:solidFill>
                <a:highlight>
                  <a:srgbClr val="000000"/>
                </a:highlight>
                <a:latin typeface="Consolas" panose="020B0609020204030204" pitchFamily="49" charset="0"/>
                <a:cs typeface="Consolas" panose="020B0609020204030204" pitchFamily="49" charset="0"/>
              </a:rPr>
              <a:t>[MASK]</a:t>
            </a:r>
            <a:r>
              <a:rPr lang="en-US" sz="1400">
                <a:latin typeface="Consolas" panose="020B0609020204030204" pitchFamily="49" charset="0"/>
                <a:cs typeface="Consolas" panose="020B0609020204030204" pitchFamily="49" charset="0"/>
              </a:rPr>
              <a:t>”</a:t>
            </a:r>
          </a:p>
        </p:txBody>
      </p:sp>
      <p:sp>
        <p:nvSpPr>
          <p:cNvPr id="38" name="TextBox 37">
            <a:extLst>
              <a:ext uri="{FF2B5EF4-FFF2-40B4-BE49-F238E27FC236}">
                <a16:creationId xmlns:a16="http://schemas.microsoft.com/office/drawing/2014/main" id="{14556E68-6C89-9959-EFCC-0B8E9F1E1916}"/>
              </a:ext>
            </a:extLst>
          </p:cNvPr>
          <p:cNvSpPr txBox="1"/>
          <p:nvPr/>
        </p:nvSpPr>
        <p:spPr>
          <a:xfrm>
            <a:off x="6404634" y="2356864"/>
            <a:ext cx="2462172" cy="1169551"/>
          </a:xfrm>
          <a:prstGeom prst="rect">
            <a:avLst/>
          </a:prstGeom>
          <a:solidFill>
            <a:schemeClr val="bg1">
              <a:lumMod val="95000"/>
            </a:schemeClr>
          </a:solidFill>
        </p:spPr>
        <p:txBody>
          <a:bodyPr wrap="square">
            <a:spAutoFit/>
          </a:bodyPr>
          <a:lstStyle/>
          <a:p>
            <a:pPr marL="0" lvl="0" indent="0">
              <a:spcAft>
                <a:spcPts val="1200"/>
              </a:spcAft>
              <a:buNone/>
            </a:pPr>
            <a:r>
              <a:rPr lang="en-US" sz="1400">
                <a:latin typeface="Consolas" panose="020B0609020204030204" pitchFamily="49" charset="0"/>
                <a:cs typeface="Consolas" panose="020B0609020204030204" pitchFamily="49" charset="0"/>
              </a:rPr>
              <a:t>“Wings over </a:t>
            </a:r>
            <a:r>
              <a:rPr lang="en-US">
                <a:latin typeface="Consolas" panose="020B0609020204030204" pitchFamily="49" charset="0"/>
                <a:cs typeface="Consolas" panose="020B0609020204030204" pitchFamily="49" charset="0"/>
              </a:rPr>
              <a:t>Kansas is </a:t>
            </a:r>
            <a:r>
              <a:rPr lang="en-US">
                <a:solidFill>
                  <a:srgbClr val="0070C0"/>
                </a:solidFill>
                <a:latin typeface="Consolas" panose="020B0609020204030204" pitchFamily="49" charset="0"/>
                <a:cs typeface="Consolas" panose="020B0609020204030204" pitchFamily="49" charset="0"/>
              </a:rPr>
              <a:t>an aviation website founded in 1998 by Carl Chance owned by Chance Communications, Inc.”</a:t>
            </a:r>
            <a:endParaRPr lang="en-US" sz="1400">
              <a:solidFill>
                <a:srgbClr val="0070C0"/>
              </a:solidFill>
              <a:latin typeface="Consolas" panose="020B0609020204030204" pitchFamily="49" charset="0"/>
              <a:cs typeface="Consolas" panose="020B0609020204030204" pitchFamily="49" charset="0"/>
            </a:endParaRPr>
          </a:p>
        </p:txBody>
      </p:sp>
      <p:sp>
        <p:nvSpPr>
          <p:cNvPr id="34" name="TextBox 33">
            <a:extLst>
              <a:ext uri="{FF2B5EF4-FFF2-40B4-BE49-F238E27FC236}">
                <a16:creationId xmlns:a16="http://schemas.microsoft.com/office/drawing/2014/main" id="{D81689D8-7E93-70BF-7D10-FF1047987869}"/>
              </a:ext>
            </a:extLst>
          </p:cNvPr>
          <p:cNvSpPr txBox="1"/>
          <p:nvPr/>
        </p:nvSpPr>
        <p:spPr>
          <a:xfrm>
            <a:off x="2873708" y="609350"/>
            <a:ext cx="7550400" cy="584775"/>
          </a:xfrm>
          <a:prstGeom prst="rect">
            <a:avLst/>
          </a:prstGeom>
          <a:noFill/>
        </p:spPr>
        <p:txBody>
          <a:bodyPr wrap="square">
            <a:spAutoFit/>
          </a:bodyPr>
          <a:lstStyle/>
          <a:p>
            <a:r>
              <a:rPr lang="en-US" sz="3200" i="1">
                <a:latin typeface="Corbel" panose="020B0503020204020204" pitchFamily="34" charset="0"/>
              </a:rPr>
              <a:t>are </a:t>
            </a:r>
            <a:r>
              <a:rPr lang="en-US" sz="3200" b="1" i="1">
                <a:solidFill>
                  <a:srgbClr val="C00000"/>
                </a:solidFill>
                <a:latin typeface="Corbel" panose="020B0503020204020204" pitchFamily="34" charset="0"/>
              </a:rPr>
              <a:t>predictive models </a:t>
            </a:r>
            <a:r>
              <a:rPr lang="en-US" sz="3200" i="1">
                <a:latin typeface="Corbel" panose="020B0503020204020204" pitchFamily="34" charset="0"/>
              </a:rPr>
              <a:t>of the world! </a:t>
            </a:r>
            <a:endParaRPr lang="en-US" sz="3200" i="1"/>
          </a:p>
        </p:txBody>
      </p:sp>
      <p:sp>
        <p:nvSpPr>
          <p:cNvPr id="40" name="Rectangle 39">
            <a:extLst>
              <a:ext uri="{FF2B5EF4-FFF2-40B4-BE49-F238E27FC236}">
                <a16:creationId xmlns:a16="http://schemas.microsoft.com/office/drawing/2014/main" id="{6DAD0F85-BDA6-34AC-5094-EE73BDBA24FA}"/>
              </a:ext>
            </a:extLst>
          </p:cNvPr>
          <p:cNvSpPr/>
          <p:nvPr/>
        </p:nvSpPr>
        <p:spPr>
          <a:xfrm>
            <a:off x="1424574" y="4741208"/>
            <a:ext cx="6486851" cy="307777"/>
          </a:xfrm>
          <a:prstGeom prst="rect">
            <a:avLst/>
          </a:prstGeom>
        </p:spPr>
        <p:txBody>
          <a:bodyPr wrap="square">
            <a:spAutoFit/>
          </a:bodyPr>
          <a:lstStyle/>
          <a:p>
            <a:pPr marL="11113" lvl="2" algn="ctr"/>
            <a:r>
              <a:rPr lang="en-US">
                <a:solidFill>
                  <a:schemeClr val="bg1">
                    <a:lumMod val="50000"/>
                  </a:schemeClr>
                </a:solidFill>
                <a:latin typeface="Corbel" panose="020B0503020204020204" pitchFamily="34" charset="0"/>
              </a:rPr>
              <a:t>[</a:t>
            </a:r>
            <a:r>
              <a:rPr lang="en-US" err="1">
                <a:solidFill>
                  <a:schemeClr val="bg1">
                    <a:lumMod val="50000"/>
                  </a:schemeClr>
                </a:solidFill>
                <a:latin typeface="Corbel" panose="020B0503020204020204" pitchFamily="34" charset="0"/>
              </a:rPr>
              <a:t>Bengio</a:t>
            </a:r>
            <a:r>
              <a:rPr lang="en-US">
                <a:solidFill>
                  <a:schemeClr val="bg1">
                    <a:lumMod val="50000"/>
                  </a:schemeClr>
                </a:solidFill>
                <a:latin typeface="Corbel" panose="020B0503020204020204" pitchFamily="34" charset="0"/>
              </a:rPr>
              <a:t> et al. 2004, Hinton et al. 2006, Peters et al. 2018, …]</a:t>
            </a:r>
            <a:endParaRPr lang="en-US">
              <a:latin typeface="Corbel" panose="020B0503020204020204" pitchFamily="34" charset="0"/>
            </a:endParaRPr>
          </a:p>
        </p:txBody>
      </p:sp>
    </p:spTree>
    <p:extLst>
      <p:ext uri="{BB962C8B-B14F-4D97-AF65-F5344CB8AC3E}">
        <p14:creationId xmlns:p14="http://schemas.microsoft.com/office/powerpoint/2010/main" val="139073305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C7628-3E47-10E4-2E3D-BEE7750F4F8A}"/>
              </a:ext>
            </a:extLst>
          </p:cNvPr>
          <p:cNvSpPr>
            <a:spLocks noGrp="1"/>
          </p:cNvSpPr>
          <p:nvPr>
            <p:ph type="title"/>
          </p:nvPr>
        </p:nvSpPr>
        <p:spPr/>
        <p:txBody>
          <a:bodyPr/>
          <a:lstStyle/>
          <a:p>
            <a:r>
              <a:rPr lang="en-US" b="1">
                <a:solidFill>
                  <a:srgbClr val="0070C0"/>
                </a:solidFill>
              </a:rPr>
              <a:t>Self-Supervised</a:t>
            </a:r>
            <a:r>
              <a:rPr lang="en-US" b="1"/>
              <a:t> </a:t>
            </a:r>
            <a:r>
              <a:rPr lang="en-US"/>
              <a:t>Models</a:t>
            </a:r>
          </a:p>
        </p:txBody>
      </p:sp>
      <p:sp>
        <p:nvSpPr>
          <p:cNvPr id="4" name="Slide Number Placeholder 3">
            <a:extLst>
              <a:ext uri="{FF2B5EF4-FFF2-40B4-BE49-F238E27FC236}">
                <a16:creationId xmlns:a16="http://schemas.microsoft.com/office/drawing/2014/main" id="{3383A40A-510D-76DC-64FA-2125C8CD79C0}"/>
              </a:ext>
            </a:extLst>
          </p:cNvPr>
          <p:cNvSpPr>
            <a:spLocks noGrp="1"/>
          </p:cNvSpPr>
          <p:nvPr>
            <p:ph type="sldNum" idx="12"/>
          </p:nvPr>
        </p:nvSpPr>
        <p:spPr/>
        <p:txBody>
          <a:bodyPr>
            <a:normAutofit lnSpcReduction="10000"/>
          </a:bodyPr>
          <a:lstStyle/>
          <a:p>
            <a:pPr marL="0" lvl="0" indent="0" algn="r" rtl="0">
              <a:spcBef>
                <a:spcPts val="0"/>
              </a:spcBef>
              <a:spcAft>
                <a:spcPts val="0"/>
              </a:spcAft>
              <a:buNone/>
            </a:pPr>
            <a:fld id="{00000000-1234-1234-1234-123412341234}" type="slidenum">
              <a:rPr lang="en" smtClean="0"/>
              <a:t>26</a:t>
            </a:fld>
            <a:endParaRPr lang="en"/>
          </a:p>
        </p:txBody>
      </p:sp>
      <p:sp>
        <p:nvSpPr>
          <p:cNvPr id="3" name="Content Placeholder 2">
            <a:extLst>
              <a:ext uri="{FF2B5EF4-FFF2-40B4-BE49-F238E27FC236}">
                <a16:creationId xmlns:a16="http://schemas.microsoft.com/office/drawing/2014/main" id="{602EF53C-D31B-7E26-BB9D-E428728DA9CA}"/>
              </a:ext>
            </a:extLst>
          </p:cNvPr>
          <p:cNvSpPr txBox="1">
            <a:spLocks/>
          </p:cNvSpPr>
          <p:nvPr/>
        </p:nvSpPr>
        <p:spPr>
          <a:xfrm>
            <a:off x="288402" y="4053940"/>
            <a:ext cx="8578733" cy="16394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Tx/>
              <a:buNone/>
            </a:pPr>
            <a:r>
              <a:rPr lang="en-US" i="1">
                <a:latin typeface="Corbel" panose="020B0503020204020204" pitchFamily="34" charset="0"/>
              </a:rPr>
              <a:t>learned from </a:t>
            </a:r>
            <a:r>
              <a:rPr lang="en-US" b="1" i="1">
                <a:solidFill>
                  <a:srgbClr val="C00000"/>
                </a:solidFill>
                <a:latin typeface="Corbel" panose="020B0503020204020204" pitchFamily="34" charset="0"/>
              </a:rPr>
              <a:t>cheaply available </a:t>
            </a:r>
            <a:r>
              <a:rPr lang="en-US" i="1">
                <a:latin typeface="Corbel" panose="020B0503020204020204" pitchFamily="34" charset="0"/>
              </a:rPr>
              <a:t>unlabeled data</a:t>
            </a:r>
          </a:p>
        </p:txBody>
      </p:sp>
      <p:sp>
        <p:nvSpPr>
          <p:cNvPr id="6" name="TextBox 5">
            <a:extLst>
              <a:ext uri="{FF2B5EF4-FFF2-40B4-BE49-F238E27FC236}">
                <a16:creationId xmlns:a16="http://schemas.microsoft.com/office/drawing/2014/main" id="{3A2CB28B-0333-3BEE-2DF5-819BF13B9078}"/>
              </a:ext>
            </a:extLst>
          </p:cNvPr>
          <p:cNvSpPr txBox="1"/>
          <p:nvPr/>
        </p:nvSpPr>
        <p:spPr>
          <a:xfrm>
            <a:off x="796800" y="3206747"/>
            <a:ext cx="7550400" cy="461665"/>
          </a:xfrm>
          <a:prstGeom prst="rect">
            <a:avLst/>
          </a:prstGeom>
          <a:noFill/>
        </p:spPr>
        <p:txBody>
          <a:bodyPr wrap="square">
            <a:spAutoFit/>
          </a:bodyPr>
          <a:lstStyle/>
          <a:p>
            <a:pPr algn="ctr"/>
            <a:r>
              <a:rPr lang="en-US" sz="2400" i="1">
                <a:latin typeface="Corbel" panose="020B0503020204020204" pitchFamily="34" charset="0"/>
              </a:rPr>
              <a:t>are </a:t>
            </a:r>
            <a:r>
              <a:rPr lang="en-US" sz="2400" b="1" i="1">
                <a:solidFill>
                  <a:srgbClr val="C00000"/>
                </a:solidFill>
                <a:latin typeface="Corbel" panose="020B0503020204020204" pitchFamily="34" charset="0"/>
              </a:rPr>
              <a:t>predictive models </a:t>
            </a:r>
            <a:r>
              <a:rPr lang="en-US" sz="2400" i="1">
                <a:latin typeface="Corbel" panose="020B0503020204020204" pitchFamily="34" charset="0"/>
              </a:rPr>
              <a:t>of the world! </a:t>
            </a:r>
            <a:endParaRPr lang="en-US" sz="2400" i="1"/>
          </a:p>
        </p:txBody>
      </p:sp>
    </p:spTree>
    <p:extLst>
      <p:ext uri="{BB962C8B-B14F-4D97-AF65-F5344CB8AC3E}">
        <p14:creationId xmlns:p14="http://schemas.microsoft.com/office/powerpoint/2010/main" val="345196037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C7628-3E47-10E4-2E3D-BEE7750F4F8A}"/>
              </a:ext>
            </a:extLst>
          </p:cNvPr>
          <p:cNvSpPr>
            <a:spLocks noGrp="1"/>
          </p:cNvSpPr>
          <p:nvPr>
            <p:ph type="title"/>
          </p:nvPr>
        </p:nvSpPr>
        <p:spPr/>
        <p:txBody>
          <a:bodyPr/>
          <a:lstStyle/>
          <a:p>
            <a:r>
              <a:rPr lang="en-US" b="1">
                <a:solidFill>
                  <a:srgbClr val="0070C0"/>
                </a:solidFill>
              </a:rPr>
              <a:t>Self-Supervised</a:t>
            </a:r>
            <a:r>
              <a:rPr lang="en-US" b="1"/>
              <a:t> </a:t>
            </a:r>
            <a:r>
              <a:rPr lang="en-US"/>
              <a:t>Models</a:t>
            </a:r>
          </a:p>
        </p:txBody>
      </p:sp>
      <p:sp>
        <p:nvSpPr>
          <p:cNvPr id="4" name="Slide Number Placeholder 3">
            <a:extLst>
              <a:ext uri="{FF2B5EF4-FFF2-40B4-BE49-F238E27FC236}">
                <a16:creationId xmlns:a16="http://schemas.microsoft.com/office/drawing/2014/main" id="{F91DE1AF-3977-F6E2-D80E-E73B3EC5BFF2}"/>
              </a:ext>
            </a:extLst>
          </p:cNvPr>
          <p:cNvSpPr>
            <a:spLocks noGrp="1"/>
          </p:cNvSpPr>
          <p:nvPr>
            <p:ph type="sldNum" idx="12"/>
          </p:nvPr>
        </p:nvSpPr>
        <p:spPr/>
        <p:txBody>
          <a:bodyPr>
            <a:normAutofit lnSpcReduction="10000"/>
          </a:bodyPr>
          <a:lstStyle/>
          <a:p>
            <a:pPr marL="0" lvl="0" indent="0" algn="r" rtl="0">
              <a:spcBef>
                <a:spcPts val="0"/>
              </a:spcBef>
              <a:spcAft>
                <a:spcPts val="0"/>
              </a:spcAft>
              <a:buNone/>
            </a:pPr>
            <a:fld id="{00000000-1234-1234-1234-123412341234}" type="slidenum">
              <a:rPr lang="en" smtClean="0"/>
              <a:t>27</a:t>
            </a:fld>
            <a:endParaRPr lang="en"/>
          </a:p>
        </p:txBody>
      </p:sp>
      <p:sp>
        <p:nvSpPr>
          <p:cNvPr id="3" name="Content Placeholder 2">
            <a:extLst>
              <a:ext uri="{FF2B5EF4-FFF2-40B4-BE49-F238E27FC236}">
                <a16:creationId xmlns:a16="http://schemas.microsoft.com/office/drawing/2014/main" id="{602EF53C-D31B-7E26-BB9D-E428728DA9CA}"/>
              </a:ext>
            </a:extLst>
          </p:cNvPr>
          <p:cNvSpPr txBox="1">
            <a:spLocks/>
          </p:cNvSpPr>
          <p:nvPr/>
        </p:nvSpPr>
        <p:spPr>
          <a:xfrm>
            <a:off x="288402" y="3726136"/>
            <a:ext cx="8578733" cy="16394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Tx/>
              <a:buNone/>
            </a:pPr>
            <a:r>
              <a:rPr lang="en-US" i="1">
                <a:latin typeface="Corbel" panose="020B0503020204020204" pitchFamily="34" charset="0"/>
              </a:rPr>
              <a:t>learned from </a:t>
            </a:r>
            <a:r>
              <a:rPr lang="en-US" b="1" i="1">
                <a:solidFill>
                  <a:srgbClr val="C00000"/>
                </a:solidFill>
                <a:latin typeface="Corbel" panose="020B0503020204020204" pitchFamily="34" charset="0"/>
              </a:rPr>
              <a:t>cheaply available </a:t>
            </a:r>
            <a:r>
              <a:rPr lang="en-US" i="1">
                <a:latin typeface="Corbel" panose="020B0503020204020204" pitchFamily="34" charset="0"/>
              </a:rPr>
              <a:t>unlabeled </a:t>
            </a:r>
            <a:r>
              <a:rPr lang="en-US" sz="5400" b="1" i="1">
                <a:latin typeface="Corbel" panose="020B0503020204020204" pitchFamily="34" charset="0"/>
              </a:rPr>
              <a:t>data</a:t>
            </a:r>
            <a:endParaRPr lang="en-US" b="1" i="1">
              <a:latin typeface="Corbel" panose="020B0503020204020204" pitchFamily="34" charset="0"/>
            </a:endParaRPr>
          </a:p>
        </p:txBody>
      </p:sp>
      <p:sp>
        <p:nvSpPr>
          <p:cNvPr id="5" name="TextBox 4">
            <a:extLst>
              <a:ext uri="{FF2B5EF4-FFF2-40B4-BE49-F238E27FC236}">
                <a16:creationId xmlns:a16="http://schemas.microsoft.com/office/drawing/2014/main" id="{E04E72D4-4B11-5785-D047-541F07CD725A}"/>
              </a:ext>
            </a:extLst>
          </p:cNvPr>
          <p:cNvSpPr txBox="1"/>
          <p:nvPr/>
        </p:nvSpPr>
        <p:spPr>
          <a:xfrm>
            <a:off x="796800" y="3206747"/>
            <a:ext cx="7550400" cy="461665"/>
          </a:xfrm>
          <a:prstGeom prst="rect">
            <a:avLst/>
          </a:prstGeom>
          <a:noFill/>
        </p:spPr>
        <p:txBody>
          <a:bodyPr wrap="square">
            <a:spAutoFit/>
          </a:bodyPr>
          <a:lstStyle/>
          <a:p>
            <a:pPr algn="ctr"/>
            <a:r>
              <a:rPr lang="en-US" sz="2400" i="1">
                <a:latin typeface="Corbel" panose="020B0503020204020204" pitchFamily="34" charset="0"/>
              </a:rPr>
              <a:t>are </a:t>
            </a:r>
            <a:r>
              <a:rPr lang="en-US" sz="2400" b="1" i="1">
                <a:solidFill>
                  <a:srgbClr val="C00000"/>
                </a:solidFill>
                <a:latin typeface="Corbel" panose="020B0503020204020204" pitchFamily="34" charset="0"/>
              </a:rPr>
              <a:t>predictive models </a:t>
            </a:r>
            <a:r>
              <a:rPr lang="en-US" sz="2400" i="1">
                <a:latin typeface="Corbel" panose="020B0503020204020204" pitchFamily="34" charset="0"/>
              </a:rPr>
              <a:t>of the world! </a:t>
            </a:r>
            <a:endParaRPr lang="en-US" sz="2400" i="1"/>
          </a:p>
        </p:txBody>
      </p:sp>
    </p:spTree>
    <p:extLst>
      <p:ext uri="{BB962C8B-B14F-4D97-AF65-F5344CB8AC3E}">
        <p14:creationId xmlns:p14="http://schemas.microsoft.com/office/powerpoint/2010/main" val="4505228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116"/>
          <p:cNvSpPr txBox="1">
            <a:spLocks noGrp="1"/>
          </p:cNvSpPr>
          <p:nvPr>
            <p:ph type="title"/>
          </p:nvPr>
        </p:nvSpPr>
        <p:spPr>
          <a:prstGeom prst="rect">
            <a:avLst/>
          </a:prstGeom>
        </p:spPr>
        <p:txBody>
          <a:bodyPr spcFirstLastPara="1" wrap="square" lIns="91425" tIns="91425" rIns="91425" bIns="91425" anchor="t" anchorCtr="0">
            <a:normAutofit/>
          </a:bodyPr>
          <a:lstStyle/>
          <a:p>
            <a:pPr lvl="0"/>
            <a:r>
              <a:rPr lang="en-US" b="1">
                <a:solidFill>
                  <a:srgbClr val="0070C0"/>
                </a:solidFill>
              </a:rPr>
              <a:t>Self-Supervised Models</a:t>
            </a:r>
            <a:endParaRPr/>
          </a:p>
        </p:txBody>
      </p:sp>
      <p:sp>
        <p:nvSpPr>
          <p:cNvPr id="2" name="Content Placeholder 1">
            <a:extLst>
              <a:ext uri="{FF2B5EF4-FFF2-40B4-BE49-F238E27FC236}">
                <a16:creationId xmlns:a16="http://schemas.microsoft.com/office/drawing/2014/main" id="{D8E4C90C-16CE-57A5-5968-DB7F3FDDEC2E}"/>
              </a:ext>
            </a:extLst>
          </p:cNvPr>
          <p:cNvSpPr>
            <a:spLocks noGrp="1"/>
          </p:cNvSpPr>
          <p:nvPr>
            <p:ph type="body" sz="quarter" idx="16"/>
          </p:nvPr>
        </p:nvSpPr>
        <p:spPr/>
        <p:txBody>
          <a:bodyPr/>
          <a:lstStyle/>
          <a:p>
            <a:r>
              <a:rPr lang="en-US" b="1"/>
              <a:t>Goal:</a:t>
            </a:r>
            <a:r>
              <a:rPr lang="en-US"/>
              <a:t> Answering questions </a:t>
            </a:r>
          </a:p>
        </p:txBody>
      </p:sp>
      <p:sp>
        <p:nvSpPr>
          <p:cNvPr id="36" name="Google Shape;373;p62">
            <a:extLst>
              <a:ext uri="{FF2B5EF4-FFF2-40B4-BE49-F238E27FC236}">
                <a16:creationId xmlns:a16="http://schemas.microsoft.com/office/drawing/2014/main" id="{AE592CE4-EEF6-6AB9-BDE1-860588673AEE}"/>
              </a:ext>
            </a:extLst>
          </p:cNvPr>
          <p:cNvSpPr txBox="1">
            <a:spLocks/>
          </p:cNvSpPr>
          <p:nvPr/>
        </p:nvSpPr>
        <p:spPr>
          <a:xfrm>
            <a:off x="367559" y="2276433"/>
            <a:ext cx="8578733" cy="745892"/>
          </a:xfrm>
          <a:prstGeom prst="rect">
            <a:avLst/>
          </a:prstGeom>
        </p:spPr>
        <p:txBody>
          <a:bodyPr spcFirstLastPara="1" vert="horz" wrap="square" lIns="91425" tIns="91425" rIns="91425" bIns="91425" rtlCol="0" anchor="ctr" anchorCtr="0">
            <a:normAutofit/>
          </a:bodyPr>
          <a:lstStyle>
            <a:lvl1pPr lvl="0" algn="l" defTabSz="914400" rtl="0" eaLnBrk="1" latinLnBrk="0" hangingPunct="1">
              <a:lnSpc>
                <a:spcPct val="90000"/>
              </a:lnSpc>
              <a:spcBef>
                <a:spcPts val="0"/>
              </a:spcBef>
              <a:spcAft>
                <a:spcPts val="0"/>
              </a:spcAft>
              <a:buSzPts val="2800"/>
              <a:buNone/>
              <a:defRPr sz="36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buClrTx/>
              <a:buFontTx/>
            </a:pPr>
            <a:endParaRPr lang="en-US" sz="2800"/>
          </a:p>
        </p:txBody>
      </p:sp>
      <p:sp>
        <p:nvSpPr>
          <p:cNvPr id="4" name="TextBox 3">
            <a:extLst>
              <a:ext uri="{FF2B5EF4-FFF2-40B4-BE49-F238E27FC236}">
                <a16:creationId xmlns:a16="http://schemas.microsoft.com/office/drawing/2014/main" id="{69DCFFED-C6AC-0B28-F643-9CE9FF318DAE}"/>
              </a:ext>
            </a:extLst>
          </p:cNvPr>
          <p:cNvSpPr txBox="1"/>
          <p:nvPr/>
        </p:nvSpPr>
        <p:spPr>
          <a:xfrm>
            <a:off x="2381933" y="4680963"/>
            <a:ext cx="4572000" cy="307777"/>
          </a:xfrm>
          <a:prstGeom prst="rect">
            <a:avLst/>
          </a:prstGeom>
          <a:noFill/>
        </p:spPr>
        <p:txBody>
          <a:bodyPr wrap="square">
            <a:spAutoFit/>
          </a:bodyPr>
          <a:lstStyle/>
          <a:p>
            <a:pPr algn="ctr"/>
            <a:r>
              <a:rPr lang="en-US">
                <a:latin typeface="Corbel" panose="020B0503020204020204" pitchFamily="34" charset="0"/>
              </a:rPr>
              <a:t>Produced with GPT-J:  </a:t>
            </a:r>
            <a:r>
              <a:rPr lang="en-US">
                <a:latin typeface="Corbel" panose="020B0503020204020204" pitchFamily="34" charset="0"/>
                <a:hlinkClick r:id="rId3"/>
              </a:rPr>
              <a:t>https://6b.eleuther.ai/</a:t>
            </a:r>
            <a:r>
              <a:rPr lang="en-US">
                <a:latin typeface="Corbel" panose="020B0503020204020204" pitchFamily="34" charset="0"/>
              </a:rPr>
              <a:t> </a:t>
            </a:r>
          </a:p>
        </p:txBody>
      </p:sp>
      <p:sp>
        <p:nvSpPr>
          <p:cNvPr id="5" name="Right Arrow 4">
            <a:extLst>
              <a:ext uri="{FF2B5EF4-FFF2-40B4-BE49-F238E27FC236}">
                <a16:creationId xmlns:a16="http://schemas.microsoft.com/office/drawing/2014/main" id="{09E1DD39-CC67-550F-D1A2-7FFD0AAF9BD6}"/>
              </a:ext>
            </a:extLst>
          </p:cNvPr>
          <p:cNvSpPr/>
          <p:nvPr/>
        </p:nvSpPr>
        <p:spPr>
          <a:xfrm>
            <a:off x="3115741" y="3030121"/>
            <a:ext cx="573450" cy="526869"/>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extLst>
              <a:ext uri="{FF2B5EF4-FFF2-40B4-BE49-F238E27FC236}">
                <a16:creationId xmlns:a16="http://schemas.microsoft.com/office/drawing/2014/main" id="{122B7ACA-E68B-BD32-224E-C06B495CA4E0}"/>
              </a:ext>
            </a:extLst>
          </p:cNvPr>
          <p:cNvSpPr/>
          <p:nvPr/>
        </p:nvSpPr>
        <p:spPr>
          <a:xfrm>
            <a:off x="5529729" y="2995416"/>
            <a:ext cx="573450" cy="526869"/>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FB24A646-5105-937A-EE15-B8FF6DFC7612}"/>
              </a:ext>
            </a:extLst>
          </p:cNvPr>
          <p:cNvGrpSpPr/>
          <p:nvPr/>
        </p:nvGrpSpPr>
        <p:grpSpPr>
          <a:xfrm>
            <a:off x="4055745" y="2602378"/>
            <a:ext cx="1180334" cy="1382354"/>
            <a:chOff x="4508811" y="2560824"/>
            <a:chExt cx="1883280" cy="2071501"/>
          </a:xfrm>
        </p:grpSpPr>
        <p:sp>
          <p:nvSpPr>
            <p:cNvPr id="8" name="Rounded Rectangle 7">
              <a:extLst>
                <a:ext uri="{FF2B5EF4-FFF2-40B4-BE49-F238E27FC236}">
                  <a16:creationId xmlns:a16="http://schemas.microsoft.com/office/drawing/2014/main" id="{310F1792-5544-C0DC-6843-30920D3417FA}"/>
                </a:ext>
              </a:extLst>
            </p:cNvPr>
            <p:cNvSpPr/>
            <p:nvPr/>
          </p:nvSpPr>
          <p:spPr>
            <a:xfrm>
              <a:off x="4508811" y="2560824"/>
              <a:ext cx="1883280" cy="2071501"/>
            </a:xfrm>
            <a:prstGeom prst="roundRect">
              <a:avLst/>
            </a:prstGeom>
            <a:solidFill>
              <a:schemeClr val="accent4">
                <a:lumMod val="20000"/>
                <a:lumOff val="80000"/>
              </a:schemeClr>
            </a:solidFill>
            <a:ln>
              <a:solidFill>
                <a:srgbClr val="FFC000"/>
              </a:solidFill>
            </a:ln>
          </p:spPr>
          <p:style>
            <a:lnRef idx="1">
              <a:schemeClr val="accent1"/>
            </a:lnRef>
            <a:fillRef idx="2">
              <a:schemeClr val="accent1"/>
            </a:fillRef>
            <a:effectRef idx="1">
              <a:schemeClr val="accent1"/>
            </a:effectRef>
            <a:fontRef idx="minor">
              <a:schemeClr val="dk1"/>
            </a:fontRef>
          </p:style>
          <p:txBody>
            <a:bodyPr lIns="0" rIns="0" rtlCol="0" anchor="ctr"/>
            <a:lstStyle/>
            <a:p>
              <a:pPr algn="ctr"/>
              <a:endParaRPr lang="en-US" i="1">
                <a:latin typeface="Merriweather Sans" panose="02000503060000020004" pitchFamily="2" charset="77"/>
              </a:endParaRPr>
            </a:p>
            <a:p>
              <a:pPr algn="ctr"/>
              <a:endParaRPr lang="en-US" i="1">
                <a:latin typeface="Merriweather Sans" panose="02000503060000020004" pitchFamily="2" charset="77"/>
              </a:endParaRPr>
            </a:p>
            <a:p>
              <a:pPr algn="ctr"/>
              <a:endParaRPr lang="en-US" i="1">
                <a:latin typeface="Merriweather Sans" panose="02000503060000020004" pitchFamily="2" charset="77"/>
              </a:endParaRPr>
            </a:p>
            <a:p>
              <a:pPr algn="ctr"/>
              <a:endParaRPr lang="en-US" i="1">
                <a:latin typeface="Merriweather Sans" panose="02000503060000020004" pitchFamily="2" charset="77"/>
              </a:endParaRPr>
            </a:p>
          </p:txBody>
        </p:sp>
        <p:grpSp>
          <p:nvGrpSpPr>
            <p:cNvPr id="9" name="Group 8">
              <a:extLst>
                <a:ext uri="{FF2B5EF4-FFF2-40B4-BE49-F238E27FC236}">
                  <a16:creationId xmlns:a16="http://schemas.microsoft.com/office/drawing/2014/main" id="{A39ACF86-C636-5637-9E83-B9730D7D7CA5}"/>
                </a:ext>
              </a:extLst>
            </p:cNvPr>
            <p:cNvGrpSpPr/>
            <p:nvPr/>
          </p:nvGrpSpPr>
          <p:grpSpPr>
            <a:xfrm>
              <a:off x="4757311" y="2903522"/>
              <a:ext cx="1326830" cy="1393914"/>
              <a:chOff x="5626949" y="3485616"/>
              <a:chExt cx="1326830" cy="1393914"/>
            </a:xfrm>
          </p:grpSpPr>
          <p:cxnSp>
            <p:nvCxnSpPr>
              <p:cNvPr id="10" name="Straight Connector 9">
                <a:extLst>
                  <a:ext uri="{FF2B5EF4-FFF2-40B4-BE49-F238E27FC236}">
                    <a16:creationId xmlns:a16="http://schemas.microsoft.com/office/drawing/2014/main" id="{EDDCE3C9-5C46-6D4B-BFB6-1118144887CE}"/>
                  </a:ext>
                </a:extLst>
              </p:cNvPr>
              <p:cNvCxnSpPr>
                <a:cxnSpLocks/>
                <a:stCxn id="27" idx="0"/>
                <a:endCxn id="37" idx="7"/>
              </p:cNvCxnSpPr>
              <p:nvPr/>
            </p:nvCxnSpPr>
            <p:spPr>
              <a:xfrm flipV="1">
                <a:off x="6281965" y="3570820"/>
                <a:ext cx="274712" cy="54821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13CC8D8-D767-4F1C-1222-2BF939394ECF}"/>
                  </a:ext>
                </a:extLst>
              </p:cNvPr>
              <p:cNvCxnSpPr>
                <a:cxnSpLocks/>
                <a:stCxn id="27" idx="0"/>
                <a:endCxn id="35" idx="1"/>
              </p:cNvCxnSpPr>
              <p:nvPr/>
            </p:nvCxnSpPr>
            <p:spPr>
              <a:xfrm flipH="1" flipV="1">
                <a:off x="5977160" y="3570202"/>
                <a:ext cx="304805" cy="548828"/>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199ABC-5BF2-ADD9-7BF0-B24F8D9B0468}"/>
                  </a:ext>
                </a:extLst>
              </p:cNvPr>
              <p:cNvCxnSpPr>
                <a:cxnSpLocks/>
                <a:stCxn id="27" idx="7"/>
                <a:endCxn id="23" idx="7"/>
              </p:cNvCxnSpPr>
              <p:nvPr/>
            </p:nvCxnSpPr>
            <p:spPr>
              <a:xfrm flipH="1">
                <a:off x="5904678" y="4141795"/>
                <a:ext cx="432246" cy="55128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9E9E377-1351-F9F0-0E61-004915C92E0F}"/>
                  </a:ext>
                </a:extLst>
              </p:cNvPr>
              <p:cNvCxnSpPr>
                <a:cxnSpLocks/>
                <a:stCxn id="28" idx="4"/>
                <a:endCxn id="25" idx="0"/>
              </p:cNvCxnSpPr>
              <p:nvPr/>
            </p:nvCxnSpPr>
            <p:spPr>
              <a:xfrm>
                <a:off x="6725110" y="4270289"/>
                <a:ext cx="7857" cy="39645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E79A04C-CEC3-D2C8-A61F-830A296F5B56}"/>
                  </a:ext>
                </a:extLst>
              </p:cNvPr>
              <p:cNvCxnSpPr>
                <a:cxnSpLocks/>
                <a:stCxn id="26" idx="1"/>
                <a:endCxn id="24" idx="5"/>
              </p:cNvCxnSpPr>
              <p:nvPr/>
            </p:nvCxnSpPr>
            <p:spPr>
              <a:xfrm>
                <a:off x="5786903" y="4141177"/>
                <a:ext cx="550021" cy="66044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BCB5B92-DAC8-9942-2F8E-9B7851BAAEFB}"/>
                  </a:ext>
                </a:extLst>
              </p:cNvPr>
              <p:cNvCxnSpPr>
                <a:cxnSpLocks/>
                <a:endCxn id="24" idx="7"/>
              </p:cNvCxnSpPr>
              <p:nvPr/>
            </p:nvCxnSpPr>
            <p:spPr>
              <a:xfrm flipH="1">
                <a:off x="6336924" y="4118412"/>
                <a:ext cx="400394" cy="573287"/>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011F79A-B6AC-6A08-01F8-6FE13A26B0FD}"/>
                  </a:ext>
                </a:extLst>
              </p:cNvPr>
              <p:cNvCxnSpPr>
                <a:cxnSpLocks/>
                <a:stCxn id="27" idx="1"/>
                <a:endCxn id="25" idx="1"/>
              </p:cNvCxnSpPr>
              <p:nvPr/>
            </p:nvCxnSpPr>
            <p:spPr>
              <a:xfrm>
                <a:off x="6227006" y="4141795"/>
                <a:ext cx="451002" cy="547709"/>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70782AA4-D7F0-0E33-C954-F389912B7BAC}"/>
                  </a:ext>
                </a:extLst>
              </p:cNvPr>
              <p:cNvGrpSpPr/>
              <p:nvPr/>
            </p:nvGrpSpPr>
            <p:grpSpPr>
              <a:xfrm>
                <a:off x="5811307" y="3485616"/>
                <a:ext cx="953115" cy="271041"/>
                <a:chOff x="5628907" y="4877003"/>
                <a:chExt cx="953115" cy="271041"/>
              </a:xfrm>
            </p:grpSpPr>
            <p:sp>
              <p:nvSpPr>
                <p:cNvPr id="34" name="Rectangle 33">
                  <a:extLst>
                    <a:ext uri="{FF2B5EF4-FFF2-40B4-BE49-F238E27FC236}">
                      <a16:creationId xmlns:a16="http://schemas.microsoft.com/office/drawing/2014/main" id="{AACCD3D4-25B6-41A1-B973-99A10FF68734}"/>
                    </a:ext>
                  </a:extLst>
                </p:cNvPr>
                <p:cNvSpPr/>
                <p:nvPr/>
              </p:nvSpPr>
              <p:spPr>
                <a:xfrm>
                  <a:off x="5628907" y="4877003"/>
                  <a:ext cx="953115" cy="271041"/>
                </a:xfrm>
                <a:prstGeom prst="rect">
                  <a:avLst/>
                </a:prstGeom>
                <a:solidFill>
                  <a:srgbClr val="A6AAA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1C1B260-9D8E-9AEC-B9F2-23E111B25B70}"/>
                    </a:ext>
                  </a:extLst>
                </p:cNvPr>
                <p:cNvSpPr/>
                <p:nvPr/>
              </p:nvSpPr>
              <p:spPr>
                <a:xfrm>
                  <a:off x="5771995" y="4938824"/>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564C750-02C8-27C0-8704-35DF593DE5FD}"/>
                    </a:ext>
                  </a:extLst>
                </p:cNvPr>
                <p:cNvSpPr/>
                <p:nvPr/>
              </p:nvSpPr>
              <p:spPr>
                <a:xfrm>
                  <a:off x="6241594" y="4939442"/>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cxnSp>
            <p:nvCxnSpPr>
              <p:cNvPr id="18" name="Straight Connector 17">
                <a:extLst>
                  <a:ext uri="{FF2B5EF4-FFF2-40B4-BE49-F238E27FC236}">
                    <a16:creationId xmlns:a16="http://schemas.microsoft.com/office/drawing/2014/main" id="{C0F34029-CC51-C95E-C9C6-44613432BA6B}"/>
                  </a:ext>
                </a:extLst>
              </p:cNvPr>
              <p:cNvCxnSpPr>
                <a:stCxn id="26" idx="4"/>
                <a:endCxn id="23" idx="0"/>
              </p:cNvCxnSpPr>
              <p:nvPr/>
            </p:nvCxnSpPr>
            <p:spPr>
              <a:xfrm>
                <a:off x="5841862" y="4273860"/>
                <a:ext cx="7857" cy="39645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498A54D-76B5-C6F0-16D4-92CF1082F42A}"/>
                  </a:ext>
                </a:extLst>
              </p:cNvPr>
              <p:cNvSpPr/>
              <p:nvPr/>
            </p:nvSpPr>
            <p:spPr>
              <a:xfrm>
                <a:off x="5628907" y="4608489"/>
                <a:ext cx="1324872" cy="271041"/>
              </a:xfrm>
              <a:prstGeom prst="rect">
                <a:avLst/>
              </a:prstGeom>
              <a:solidFill>
                <a:srgbClr val="A6AAA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2E83DED-419E-0759-3AD3-ADDD4AF55FF4}"/>
                  </a:ext>
                </a:extLst>
              </p:cNvPr>
              <p:cNvSpPr/>
              <p:nvPr/>
            </p:nvSpPr>
            <p:spPr>
              <a:xfrm>
                <a:off x="5626949" y="4056591"/>
                <a:ext cx="1324872" cy="271041"/>
              </a:xfrm>
              <a:prstGeom prst="rect">
                <a:avLst/>
              </a:prstGeom>
              <a:solidFill>
                <a:srgbClr val="A6AAA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832F5B15-860E-DB74-7F01-7A73B015C680}"/>
                  </a:ext>
                </a:extLst>
              </p:cNvPr>
              <p:cNvCxnSpPr>
                <a:cxnSpLocks/>
                <a:stCxn id="28" idx="7"/>
                <a:endCxn id="23" idx="3"/>
              </p:cNvCxnSpPr>
              <p:nvPr/>
            </p:nvCxnSpPr>
            <p:spPr>
              <a:xfrm flipH="1">
                <a:off x="5794760" y="4137606"/>
                <a:ext cx="985309" cy="6653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1336F8A-562C-53BE-27D8-01EC0154BE7E}"/>
                  </a:ext>
                </a:extLst>
              </p:cNvPr>
              <p:cNvCxnSpPr>
                <a:cxnSpLocks/>
                <a:stCxn id="26" idx="1"/>
              </p:cNvCxnSpPr>
              <p:nvPr/>
            </p:nvCxnSpPr>
            <p:spPr>
              <a:xfrm>
                <a:off x="5786903" y="4141177"/>
                <a:ext cx="1010695" cy="6618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3F7B22F9-C518-CE4D-1D21-188A0D90ADB7}"/>
                  </a:ext>
                </a:extLst>
              </p:cNvPr>
              <p:cNvSpPr/>
              <p:nvPr/>
            </p:nvSpPr>
            <p:spPr>
              <a:xfrm>
                <a:off x="5771995" y="4670310"/>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C496B6D-BD6E-4FB1-2320-2144C42429B4}"/>
                  </a:ext>
                </a:extLst>
              </p:cNvPr>
              <p:cNvSpPr/>
              <p:nvPr/>
            </p:nvSpPr>
            <p:spPr>
              <a:xfrm>
                <a:off x="6204241" y="4668934"/>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3990D6E-4E37-24C9-9A61-00D45AAF5768}"/>
                  </a:ext>
                </a:extLst>
              </p:cNvPr>
              <p:cNvSpPr/>
              <p:nvPr/>
            </p:nvSpPr>
            <p:spPr>
              <a:xfrm>
                <a:off x="6655243" y="4666739"/>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070D170-EC41-D22E-B8A3-CB1AB01FF936}"/>
                  </a:ext>
                </a:extLst>
              </p:cNvPr>
              <p:cNvSpPr/>
              <p:nvPr/>
            </p:nvSpPr>
            <p:spPr>
              <a:xfrm>
                <a:off x="5764138" y="4118412"/>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544F68A-08E5-106B-0F1A-F9BFA1D71E01}"/>
                  </a:ext>
                </a:extLst>
              </p:cNvPr>
              <p:cNvSpPr/>
              <p:nvPr/>
            </p:nvSpPr>
            <p:spPr>
              <a:xfrm>
                <a:off x="6204241" y="4119030"/>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3A32F3D0-EA75-0FC9-AFD5-22F9F81509D9}"/>
                  </a:ext>
                </a:extLst>
              </p:cNvPr>
              <p:cNvSpPr/>
              <p:nvPr/>
            </p:nvSpPr>
            <p:spPr>
              <a:xfrm>
                <a:off x="6647386" y="4114841"/>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5B9675A5-2777-C934-2076-355BEBAC2DFB}"/>
                  </a:ext>
                </a:extLst>
              </p:cNvPr>
              <p:cNvCxnSpPr>
                <a:cxnSpLocks/>
                <a:stCxn id="27" idx="4"/>
                <a:endCxn id="24" idx="0"/>
              </p:cNvCxnSpPr>
              <p:nvPr/>
            </p:nvCxnSpPr>
            <p:spPr>
              <a:xfrm>
                <a:off x="6281965" y="4274478"/>
                <a:ext cx="0" cy="3944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AF41730-11F4-2E9A-AABD-1F55379EECA7}"/>
                  </a:ext>
                </a:extLst>
              </p:cNvPr>
              <p:cNvCxnSpPr>
                <a:cxnSpLocks/>
                <a:stCxn id="28" idx="5"/>
                <a:endCxn id="37" idx="1"/>
              </p:cNvCxnSpPr>
              <p:nvPr/>
            </p:nvCxnSpPr>
            <p:spPr>
              <a:xfrm flipH="1" flipV="1">
                <a:off x="6446759" y="3570820"/>
                <a:ext cx="333310" cy="6767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4CFDC53-E07A-EB85-F598-C3CD9BA40405}"/>
                  </a:ext>
                </a:extLst>
              </p:cNvPr>
              <p:cNvCxnSpPr>
                <a:cxnSpLocks/>
                <a:stCxn id="28" idx="1"/>
                <a:endCxn id="35" idx="5"/>
              </p:cNvCxnSpPr>
              <p:nvPr/>
            </p:nvCxnSpPr>
            <p:spPr>
              <a:xfrm flipH="1" flipV="1">
                <a:off x="6087078" y="3680120"/>
                <a:ext cx="583073" cy="4574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2A80D03-0481-6013-9C88-F2EE6BFB6DA0}"/>
                  </a:ext>
                </a:extLst>
              </p:cNvPr>
              <p:cNvCxnSpPr>
                <a:cxnSpLocks/>
                <a:stCxn id="26" idx="7"/>
                <a:endCxn id="37" idx="3"/>
              </p:cNvCxnSpPr>
              <p:nvPr/>
            </p:nvCxnSpPr>
            <p:spPr>
              <a:xfrm flipV="1">
                <a:off x="5896821" y="3680738"/>
                <a:ext cx="549938" cy="460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B0A9896-5722-5F0D-5FF9-5A14319807E9}"/>
                  </a:ext>
                </a:extLst>
              </p:cNvPr>
              <p:cNvCxnSpPr>
                <a:cxnSpLocks/>
                <a:stCxn id="26" idx="0"/>
                <a:endCxn id="35" idx="7"/>
              </p:cNvCxnSpPr>
              <p:nvPr/>
            </p:nvCxnSpPr>
            <p:spPr>
              <a:xfrm flipV="1">
                <a:off x="5841862" y="3570202"/>
                <a:ext cx="245216" cy="5482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8" name="TextBox 37">
            <a:extLst>
              <a:ext uri="{FF2B5EF4-FFF2-40B4-BE49-F238E27FC236}">
                <a16:creationId xmlns:a16="http://schemas.microsoft.com/office/drawing/2014/main" id="{886C43AF-3043-62B6-8718-7DF154149542}"/>
              </a:ext>
            </a:extLst>
          </p:cNvPr>
          <p:cNvSpPr txBox="1"/>
          <p:nvPr/>
        </p:nvSpPr>
        <p:spPr>
          <a:xfrm>
            <a:off x="571431" y="2907219"/>
            <a:ext cx="2371728" cy="738664"/>
          </a:xfrm>
          <a:prstGeom prst="rect">
            <a:avLst/>
          </a:prstGeom>
          <a:solidFill>
            <a:schemeClr val="bg1">
              <a:lumMod val="95000"/>
            </a:schemeClr>
          </a:solidFill>
        </p:spPr>
        <p:txBody>
          <a:bodyPr wrap="square">
            <a:spAutoFit/>
          </a:bodyPr>
          <a:lstStyle/>
          <a:p>
            <a:pPr marL="0" lvl="0" indent="0">
              <a:spcAft>
                <a:spcPts val="1200"/>
              </a:spcAft>
              <a:buNone/>
            </a:pPr>
            <a:r>
              <a:rPr lang="en-US">
                <a:latin typeface="Consolas" panose="020B0609020204030204" pitchFamily="49" charset="0"/>
                <a:cs typeface="Consolas" panose="020B0609020204030204" pitchFamily="49" charset="0"/>
              </a:rPr>
              <a:t>“The birthplace of </a:t>
            </a:r>
            <a:br>
              <a:rPr lang="en-US">
                <a:latin typeface="Consolas" panose="020B0609020204030204" pitchFamily="49" charset="0"/>
                <a:cs typeface="Consolas" panose="020B0609020204030204" pitchFamily="49" charset="0"/>
              </a:rPr>
            </a:br>
            <a:r>
              <a:rPr lang="en-US">
                <a:latin typeface="Consolas" panose="020B0609020204030204" pitchFamily="49" charset="0"/>
                <a:cs typeface="Consolas" panose="020B0609020204030204" pitchFamily="49" charset="0"/>
              </a:rPr>
              <a:t>the American national anthem” </a:t>
            </a:r>
            <a:r>
              <a:rPr lang="en-US">
                <a:solidFill>
                  <a:schemeClr val="bg1"/>
                </a:solidFill>
                <a:highlight>
                  <a:srgbClr val="000000"/>
                </a:highlight>
                <a:latin typeface="Consolas" panose="020B0609020204030204" pitchFamily="49" charset="0"/>
                <a:cs typeface="Consolas" panose="020B0609020204030204" pitchFamily="49" charset="0"/>
              </a:rPr>
              <a:t>[MASK]</a:t>
            </a:r>
            <a:endParaRPr lang="en-US">
              <a:latin typeface="Consolas" panose="020B0609020204030204" pitchFamily="49" charset="0"/>
              <a:cs typeface="Consolas" panose="020B0609020204030204" pitchFamily="49" charset="0"/>
            </a:endParaRPr>
          </a:p>
        </p:txBody>
      </p:sp>
      <p:sp>
        <p:nvSpPr>
          <p:cNvPr id="40" name="TextBox 39">
            <a:extLst>
              <a:ext uri="{FF2B5EF4-FFF2-40B4-BE49-F238E27FC236}">
                <a16:creationId xmlns:a16="http://schemas.microsoft.com/office/drawing/2014/main" id="{8C714558-B8E0-7C05-1D98-C7D91EE494AF}"/>
              </a:ext>
            </a:extLst>
          </p:cNvPr>
          <p:cNvSpPr txBox="1"/>
          <p:nvPr/>
        </p:nvSpPr>
        <p:spPr>
          <a:xfrm>
            <a:off x="6257554" y="2674695"/>
            <a:ext cx="2604460" cy="1169551"/>
          </a:xfrm>
          <a:prstGeom prst="rect">
            <a:avLst/>
          </a:prstGeom>
          <a:solidFill>
            <a:schemeClr val="bg1">
              <a:lumMod val="95000"/>
            </a:schemeClr>
          </a:solidFill>
        </p:spPr>
        <p:txBody>
          <a:bodyPr wrap="square">
            <a:spAutoFit/>
          </a:bodyPr>
          <a:lstStyle/>
          <a:p>
            <a:pPr marL="0" lvl="0" indent="0">
              <a:spcAft>
                <a:spcPts val="1200"/>
              </a:spcAft>
              <a:buNone/>
            </a:pPr>
            <a:r>
              <a:rPr lang="en-US">
                <a:latin typeface="Consolas" panose="020B0609020204030204" pitchFamily="49" charset="0"/>
                <a:cs typeface="Consolas" panose="020B0609020204030204" pitchFamily="49" charset="0"/>
              </a:rPr>
              <a:t>“The birthplace of the American national anthem</a:t>
            </a:r>
            <a:r>
              <a:rPr lang="en-US">
                <a:solidFill>
                  <a:srgbClr val="0070C0"/>
                </a:solidFill>
                <a:latin typeface="Consolas" panose="020B0609020204030204" pitchFamily="49" charset="0"/>
                <a:cs typeface="Consolas" panose="020B0609020204030204" pitchFamily="49" charset="0"/>
              </a:rPr>
              <a:t>, "The Star-Spangled Banner," lies in Baltimore, Maryland.</a:t>
            </a:r>
            <a:r>
              <a:rPr lang="en-US">
                <a:latin typeface="Consolas" panose="020B0609020204030204" pitchFamily="49" charset="0"/>
                <a:cs typeface="Consolas" panose="020B0609020204030204" pitchFamily="49" charset="0"/>
              </a:rPr>
              <a:t>”</a:t>
            </a:r>
            <a:endParaRPr lang="en-US" sz="1400">
              <a:solidFill>
                <a:srgbClr val="0070C0"/>
              </a:solidFill>
              <a:latin typeface="Consolas" panose="020B0609020204030204" pitchFamily="49" charset="0"/>
              <a:cs typeface="Consolas" panose="020B0609020204030204" pitchFamily="49" charset="0"/>
            </a:endParaRPr>
          </a:p>
        </p:txBody>
      </p:sp>
      <p:sp>
        <p:nvSpPr>
          <p:cNvPr id="44" name="TextBox 43">
            <a:extLst>
              <a:ext uri="{FF2B5EF4-FFF2-40B4-BE49-F238E27FC236}">
                <a16:creationId xmlns:a16="http://schemas.microsoft.com/office/drawing/2014/main" id="{55778E13-F741-E6AD-1BA6-04889D43200F}"/>
              </a:ext>
            </a:extLst>
          </p:cNvPr>
          <p:cNvSpPr txBox="1"/>
          <p:nvPr/>
        </p:nvSpPr>
        <p:spPr>
          <a:xfrm>
            <a:off x="469845" y="1875865"/>
            <a:ext cx="3500973" cy="523220"/>
          </a:xfrm>
          <a:prstGeom prst="rect">
            <a:avLst/>
          </a:prstGeom>
          <a:noFill/>
        </p:spPr>
        <p:txBody>
          <a:bodyPr wrap="square">
            <a:spAutoFit/>
          </a:bodyPr>
          <a:lstStyle/>
          <a:p>
            <a:r>
              <a:rPr lang="en-US" b="1">
                <a:latin typeface="Corbel" panose="020B0503020204020204" pitchFamily="34" charset="0"/>
              </a:rPr>
              <a:t>Question:</a:t>
            </a:r>
            <a:r>
              <a:rPr lang="en-US"/>
              <a:t> “</a:t>
            </a:r>
            <a:r>
              <a:rPr lang="en-US">
                <a:latin typeface="Consolas" panose="020B0609020204030204" pitchFamily="49" charset="0"/>
                <a:cs typeface="Consolas" panose="020B0609020204030204" pitchFamily="49" charset="0"/>
              </a:rPr>
              <a:t>Where is the birthplace of the American national anthem?”</a:t>
            </a:r>
            <a:endParaRPr lang="en-US"/>
          </a:p>
        </p:txBody>
      </p:sp>
      <p:sp>
        <p:nvSpPr>
          <p:cNvPr id="51" name="Freeform 50">
            <a:extLst>
              <a:ext uri="{FF2B5EF4-FFF2-40B4-BE49-F238E27FC236}">
                <a16:creationId xmlns:a16="http://schemas.microsoft.com/office/drawing/2014/main" id="{ADE30BA8-531B-5C3A-C9C7-E07DAE8E4671}"/>
              </a:ext>
            </a:extLst>
          </p:cNvPr>
          <p:cNvSpPr/>
          <p:nvPr/>
        </p:nvSpPr>
        <p:spPr>
          <a:xfrm>
            <a:off x="289661" y="2287584"/>
            <a:ext cx="174000" cy="862294"/>
          </a:xfrm>
          <a:custGeom>
            <a:avLst/>
            <a:gdLst>
              <a:gd name="connsiteX0" fmla="*/ 174000 w 174000"/>
              <a:gd name="connsiteY0" fmla="*/ 0 h 862294"/>
              <a:gd name="connsiteX1" fmla="*/ 6 w 174000"/>
              <a:gd name="connsiteY1" fmla="*/ 417056 h 862294"/>
              <a:gd name="connsiteX2" fmla="*/ 166516 w 174000"/>
              <a:gd name="connsiteY2" fmla="*/ 862294 h 862294"/>
              <a:gd name="connsiteX3" fmla="*/ 166516 w 174000"/>
              <a:gd name="connsiteY3" fmla="*/ 862294 h 862294"/>
            </a:gdLst>
            <a:ahLst/>
            <a:cxnLst>
              <a:cxn ang="0">
                <a:pos x="connsiteX0" y="connsiteY0"/>
              </a:cxn>
              <a:cxn ang="0">
                <a:pos x="connsiteX1" y="connsiteY1"/>
              </a:cxn>
              <a:cxn ang="0">
                <a:pos x="connsiteX2" y="connsiteY2"/>
              </a:cxn>
              <a:cxn ang="0">
                <a:pos x="connsiteX3" y="connsiteY3"/>
              </a:cxn>
            </a:cxnLst>
            <a:rect l="l" t="t" r="r" b="b"/>
            <a:pathLst>
              <a:path w="174000" h="862294" extrusionOk="0">
                <a:moveTo>
                  <a:pt x="174000" y="0"/>
                </a:moveTo>
                <a:cubicBezTo>
                  <a:pt x="71392" y="126657"/>
                  <a:pt x="-16127" y="279864"/>
                  <a:pt x="6" y="417056"/>
                </a:cubicBezTo>
                <a:cubicBezTo>
                  <a:pt x="-1240" y="560772"/>
                  <a:pt x="166515" y="862294"/>
                  <a:pt x="166516" y="862294"/>
                </a:cubicBezTo>
                <a:lnTo>
                  <a:pt x="166516" y="862294"/>
                </a:lnTo>
              </a:path>
            </a:pathLst>
          </a:custGeom>
          <a:noFill/>
          <a:ln w="34925">
            <a:solidFill>
              <a:schemeClr val="bg1">
                <a:lumMod val="50000"/>
              </a:schemeClr>
            </a:solidFill>
            <a:prstDash val="sysDot"/>
            <a:tailEnd type="stealth" w="lg" len="lg"/>
            <a:extLst>
              <a:ext uri="{C807C97D-BFC1-408E-A445-0C87EB9F89A2}">
                <ask:lineSketchStyleProps xmlns:ask="http://schemas.microsoft.com/office/drawing/2018/sketchyshapes" sd="1219033472">
                  <a:custGeom>
                    <a:avLst/>
                    <a:gdLst>
                      <a:gd name="connsiteX0" fmla="*/ 766149 w 766149"/>
                      <a:gd name="connsiteY0" fmla="*/ 0 h 1260390"/>
                      <a:gd name="connsiteX1" fmla="*/ 30 w 766149"/>
                      <a:gd name="connsiteY1" fmla="*/ 609600 h 1260390"/>
                      <a:gd name="connsiteX2" fmla="*/ 733198 w 766149"/>
                      <a:gd name="connsiteY2" fmla="*/ 1260390 h 1260390"/>
                      <a:gd name="connsiteX3" fmla="*/ 733198 w 766149"/>
                      <a:gd name="connsiteY3" fmla="*/ 1260390 h 1260390"/>
                    </a:gdLst>
                    <a:ahLst/>
                    <a:cxnLst>
                      <a:cxn ang="0">
                        <a:pos x="connsiteX0" y="connsiteY0"/>
                      </a:cxn>
                      <a:cxn ang="0">
                        <a:pos x="connsiteX1" y="connsiteY1"/>
                      </a:cxn>
                      <a:cxn ang="0">
                        <a:pos x="connsiteX2" y="connsiteY2"/>
                      </a:cxn>
                      <a:cxn ang="0">
                        <a:pos x="connsiteX3" y="connsiteY3"/>
                      </a:cxn>
                    </a:cxnLst>
                    <a:rect l="l" t="t" r="r" b="b"/>
                    <a:pathLst>
                      <a:path w="766149" h="1260390">
                        <a:moveTo>
                          <a:pt x="766149" y="0"/>
                        </a:moveTo>
                        <a:cubicBezTo>
                          <a:pt x="385835" y="199767"/>
                          <a:pt x="5522" y="399535"/>
                          <a:pt x="30" y="609600"/>
                        </a:cubicBezTo>
                        <a:cubicBezTo>
                          <a:pt x="-5462" y="819665"/>
                          <a:pt x="733198" y="1260390"/>
                          <a:pt x="733198" y="1260390"/>
                        </a:cubicBezTo>
                        <a:lnTo>
                          <a:pt x="733198" y="1260390"/>
                        </a:ln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CB956AF6-26FB-B35D-EB6A-C183F78F344B}"/>
              </a:ext>
            </a:extLst>
          </p:cNvPr>
          <p:cNvSpPr txBox="1"/>
          <p:nvPr/>
        </p:nvSpPr>
        <p:spPr>
          <a:xfrm>
            <a:off x="348820" y="2534740"/>
            <a:ext cx="465438" cy="369332"/>
          </a:xfrm>
          <a:prstGeom prst="rect">
            <a:avLst/>
          </a:prstGeom>
          <a:noFill/>
        </p:spPr>
        <p:txBody>
          <a:bodyPr wrap="square">
            <a:spAutoFit/>
          </a:bodyPr>
          <a:lstStyle/>
          <a:p>
            <a:r>
              <a:rPr lang="en-US" sz="1800"/>
              <a:t>✍️</a:t>
            </a:r>
          </a:p>
        </p:txBody>
      </p:sp>
      <p:sp>
        <p:nvSpPr>
          <p:cNvPr id="39" name="TextBox 38">
            <a:extLst>
              <a:ext uri="{FF2B5EF4-FFF2-40B4-BE49-F238E27FC236}">
                <a16:creationId xmlns:a16="http://schemas.microsoft.com/office/drawing/2014/main" id="{1A593E5B-0B96-C729-4B83-9A5FE9CC739C}"/>
              </a:ext>
            </a:extLst>
          </p:cNvPr>
          <p:cNvSpPr txBox="1"/>
          <p:nvPr/>
        </p:nvSpPr>
        <p:spPr>
          <a:xfrm>
            <a:off x="3409459" y="689366"/>
            <a:ext cx="5831260" cy="461665"/>
          </a:xfrm>
          <a:prstGeom prst="rect">
            <a:avLst/>
          </a:prstGeom>
          <a:noFill/>
        </p:spPr>
        <p:txBody>
          <a:bodyPr wrap="square">
            <a:spAutoFit/>
          </a:bodyPr>
          <a:lstStyle/>
          <a:p>
            <a:pPr>
              <a:buClrTx/>
            </a:pPr>
            <a:r>
              <a:rPr lang="en-US" sz="2400" i="1">
                <a:latin typeface="Corbel" panose="020B0503020204020204" pitchFamily="34" charset="0"/>
              </a:rPr>
              <a:t>are tightly connected to </a:t>
            </a:r>
            <a:r>
              <a:rPr lang="en-US" sz="2400" i="1">
                <a:solidFill>
                  <a:srgbClr val="C00000"/>
                </a:solidFill>
                <a:latin typeface="Corbel" panose="020B0503020204020204" pitchFamily="34" charset="0"/>
              </a:rPr>
              <a:t>tasks </a:t>
            </a:r>
            <a:r>
              <a:rPr lang="en-US" sz="2400" i="1">
                <a:latin typeface="Corbel" panose="020B0503020204020204" pitchFamily="34" charset="0"/>
              </a:rPr>
              <a:t>we care about.  </a:t>
            </a:r>
          </a:p>
        </p:txBody>
      </p:sp>
    </p:spTree>
    <p:extLst>
      <p:ext uri="{BB962C8B-B14F-4D97-AF65-F5344CB8AC3E}">
        <p14:creationId xmlns:p14="http://schemas.microsoft.com/office/powerpoint/2010/main" val="314007920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500"/>
                                        <p:tgtEl>
                                          <p:spTgt spid="4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38" grpId="0" animBg="1"/>
      <p:bldP spid="40" grpId="0" animBg="1"/>
      <p:bldP spid="51" grpId="0" animBg="1"/>
      <p:bldP spid="5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C7628-3E47-10E4-2E3D-BEE7750F4F8A}"/>
              </a:ext>
            </a:extLst>
          </p:cNvPr>
          <p:cNvSpPr>
            <a:spLocks noGrp="1"/>
          </p:cNvSpPr>
          <p:nvPr>
            <p:ph type="title"/>
          </p:nvPr>
        </p:nvSpPr>
        <p:spPr/>
        <p:txBody>
          <a:bodyPr/>
          <a:lstStyle/>
          <a:p>
            <a:r>
              <a:rPr lang="en-US" b="1">
                <a:solidFill>
                  <a:schemeClr val="accent1"/>
                </a:solidFill>
              </a:rPr>
              <a:t>Self-Supervised Models</a:t>
            </a:r>
            <a:endParaRPr lang="en-US"/>
          </a:p>
        </p:txBody>
      </p:sp>
      <p:sp>
        <p:nvSpPr>
          <p:cNvPr id="5" name="Slide Number Placeholder 4">
            <a:extLst>
              <a:ext uri="{FF2B5EF4-FFF2-40B4-BE49-F238E27FC236}">
                <a16:creationId xmlns:a16="http://schemas.microsoft.com/office/drawing/2014/main" id="{0F4F1043-A707-8B02-93CD-93A81B65F592}"/>
              </a:ext>
            </a:extLst>
          </p:cNvPr>
          <p:cNvSpPr>
            <a:spLocks noGrp="1"/>
          </p:cNvSpPr>
          <p:nvPr>
            <p:ph type="sldNum" idx="12"/>
          </p:nvPr>
        </p:nvSpPr>
        <p:spPr/>
        <p:txBody>
          <a:bodyPr>
            <a:normAutofit lnSpcReduction="10000"/>
          </a:bodyPr>
          <a:lstStyle/>
          <a:p>
            <a:pPr marL="0" lvl="0" indent="0" algn="r" rtl="0">
              <a:spcBef>
                <a:spcPts val="0"/>
              </a:spcBef>
              <a:spcAft>
                <a:spcPts val="0"/>
              </a:spcAft>
              <a:buNone/>
            </a:pPr>
            <a:fld id="{00000000-1234-1234-1234-123412341234}" type="slidenum">
              <a:rPr lang="en" smtClean="0"/>
              <a:t>29</a:t>
            </a:fld>
            <a:endParaRPr lang="en"/>
          </a:p>
        </p:txBody>
      </p:sp>
      <p:sp>
        <p:nvSpPr>
          <p:cNvPr id="4" name="TextBox 3">
            <a:extLst>
              <a:ext uri="{FF2B5EF4-FFF2-40B4-BE49-F238E27FC236}">
                <a16:creationId xmlns:a16="http://schemas.microsoft.com/office/drawing/2014/main" id="{7A559E6C-C28D-4BC6-1A63-8DB8096BD22C}"/>
              </a:ext>
            </a:extLst>
          </p:cNvPr>
          <p:cNvSpPr txBox="1"/>
          <p:nvPr/>
        </p:nvSpPr>
        <p:spPr>
          <a:xfrm>
            <a:off x="276865" y="3203270"/>
            <a:ext cx="8520599" cy="461665"/>
          </a:xfrm>
          <a:prstGeom prst="rect">
            <a:avLst/>
          </a:prstGeom>
          <a:noFill/>
        </p:spPr>
        <p:txBody>
          <a:bodyPr wrap="square">
            <a:spAutoFit/>
          </a:bodyPr>
          <a:lstStyle/>
          <a:p>
            <a:pPr marL="342900" indent="-342900">
              <a:buFont typeface="Arial" panose="020B0604020202020204" pitchFamily="34" charset="0"/>
              <a:buChar char="•"/>
            </a:pPr>
            <a:endParaRPr lang="en-US" sz="2400" i="1">
              <a:latin typeface="Corbel" panose="020B0503020204020204" pitchFamily="34" charset="0"/>
            </a:endParaRPr>
          </a:p>
        </p:txBody>
      </p:sp>
      <p:sp>
        <p:nvSpPr>
          <p:cNvPr id="8" name="TextBox 7">
            <a:extLst>
              <a:ext uri="{FF2B5EF4-FFF2-40B4-BE49-F238E27FC236}">
                <a16:creationId xmlns:a16="http://schemas.microsoft.com/office/drawing/2014/main" id="{0D28BF3A-BEC3-8642-DB16-60F41D6F083B}"/>
              </a:ext>
            </a:extLst>
          </p:cNvPr>
          <p:cNvSpPr txBox="1"/>
          <p:nvPr/>
        </p:nvSpPr>
        <p:spPr>
          <a:xfrm>
            <a:off x="5419898" y="598722"/>
            <a:ext cx="184731" cy="307777"/>
          </a:xfrm>
          <a:prstGeom prst="rect">
            <a:avLst/>
          </a:prstGeom>
          <a:noFill/>
        </p:spPr>
        <p:txBody>
          <a:bodyPr wrap="none" rtlCol="0">
            <a:spAutoFit/>
          </a:bodyPr>
          <a:lstStyle/>
          <a:p>
            <a:endParaRPr lang="en-US"/>
          </a:p>
        </p:txBody>
      </p:sp>
      <p:sp>
        <p:nvSpPr>
          <p:cNvPr id="3" name="Content Placeholder 2">
            <a:extLst>
              <a:ext uri="{FF2B5EF4-FFF2-40B4-BE49-F238E27FC236}">
                <a16:creationId xmlns:a16="http://schemas.microsoft.com/office/drawing/2014/main" id="{CC1CA547-0335-77AC-1AE4-E8FD088A922D}"/>
              </a:ext>
            </a:extLst>
          </p:cNvPr>
          <p:cNvSpPr txBox="1">
            <a:spLocks/>
          </p:cNvSpPr>
          <p:nvPr/>
        </p:nvSpPr>
        <p:spPr>
          <a:xfrm>
            <a:off x="191417" y="3055413"/>
            <a:ext cx="8855598" cy="16394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n-US" sz="3600" i="1">
                <a:latin typeface="Corbel" panose="020B0503020204020204" pitchFamily="34" charset="0"/>
              </a:rPr>
              <a:t>Are </a:t>
            </a:r>
            <a:r>
              <a:rPr lang="en-US" sz="3600" i="1">
                <a:solidFill>
                  <a:srgbClr val="C00000"/>
                </a:solidFill>
                <a:latin typeface="Corbel" panose="020B0503020204020204" pitchFamily="34" charset="0"/>
              </a:rPr>
              <a:t>predictive models</a:t>
            </a:r>
            <a:r>
              <a:rPr lang="en-US" sz="3600" i="1">
                <a:latin typeface="Corbel" panose="020B0503020204020204" pitchFamily="34" charset="0"/>
              </a:rPr>
              <a:t> of the world.</a:t>
            </a:r>
          </a:p>
          <a:p>
            <a:pPr>
              <a:buClrTx/>
            </a:pPr>
            <a:r>
              <a:rPr lang="en-US" sz="3600" i="1">
                <a:latin typeface="Corbel" panose="020B0503020204020204" pitchFamily="34" charset="0"/>
              </a:rPr>
              <a:t>Are learned from </a:t>
            </a:r>
            <a:r>
              <a:rPr lang="en-US" sz="3600" i="1">
                <a:solidFill>
                  <a:srgbClr val="C00000"/>
                </a:solidFill>
                <a:latin typeface="Corbel" panose="020B0503020204020204" pitchFamily="34" charset="0"/>
              </a:rPr>
              <a:t>unlabeled</a:t>
            </a:r>
            <a:r>
              <a:rPr lang="en-US" sz="3600" i="1">
                <a:solidFill>
                  <a:srgbClr val="FF0000"/>
                </a:solidFill>
                <a:latin typeface="Corbel" panose="020B0503020204020204" pitchFamily="34" charset="0"/>
              </a:rPr>
              <a:t> </a:t>
            </a:r>
            <a:r>
              <a:rPr lang="en-US" sz="3600" i="1">
                <a:latin typeface="Corbel" panose="020B0503020204020204" pitchFamily="34" charset="0"/>
              </a:rPr>
              <a:t>data.</a:t>
            </a:r>
          </a:p>
          <a:p>
            <a:pPr>
              <a:buClrTx/>
            </a:pPr>
            <a:r>
              <a:rPr lang="en-US" sz="3600" i="1">
                <a:latin typeface="Corbel" panose="020B0503020204020204" pitchFamily="34" charset="0"/>
              </a:rPr>
              <a:t>Tightly connected to </a:t>
            </a:r>
            <a:r>
              <a:rPr lang="en-US" sz="3600" i="1">
                <a:solidFill>
                  <a:srgbClr val="C00000"/>
                </a:solidFill>
                <a:latin typeface="Corbel" panose="020B0503020204020204" pitchFamily="34" charset="0"/>
              </a:rPr>
              <a:t>tasks </a:t>
            </a:r>
            <a:r>
              <a:rPr lang="en-US" sz="3600" i="1">
                <a:latin typeface="Corbel" panose="020B0503020204020204" pitchFamily="34" charset="0"/>
              </a:rPr>
              <a:t>we care about.  </a:t>
            </a:r>
          </a:p>
        </p:txBody>
      </p:sp>
    </p:spTree>
    <p:extLst>
      <p:ext uri="{BB962C8B-B14F-4D97-AF65-F5344CB8AC3E}">
        <p14:creationId xmlns:p14="http://schemas.microsoft.com/office/powerpoint/2010/main" val="68926869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CFA6F-60EA-1E00-B85A-D0196203D862}"/>
              </a:ext>
            </a:extLst>
          </p:cNvPr>
          <p:cNvSpPr>
            <a:spLocks noGrp="1"/>
          </p:cNvSpPr>
          <p:nvPr>
            <p:ph type="title"/>
          </p:nvPr>
        </p:nvSpPr>
        <p:spPr/>
        <p:txBody>
          <a:bodyPr/>
          <a:lstStyle/>
          <a:p>
            <a:r>
              <a:rPr lang="en-US"/>
              <a:t>An Example</a:t>
            </a:r>
          </a:p>
        </p:txBody>
      </p:sp>
      <p:sp>
        <p:nvSpPr>
          <p:cNvPr id="3" name="Content Placeholder 2">
            <a:extLst>
              <a:ext uri="{FF2B5EF4-FFF2-40B4-BE49-F238E27FC236}">
                <a16:creationId xmlns:a16="http://schemas.microsoft.com/office/drawing/2014/main" id="{B6DBCEF8-C148-4207-3C24-9F4E205E5E0F}"/>
              </a:ext>
            </a:extLst>
          </p:cNvPr>
          <p:cNvSpPr>
            <a:spLocks noGrp="1"/>
          </p:cNvSpPr>
          <p:nvPr>
            <p:ph type="body" sz="quarter" idx="16"/>
          </p:nvPr>
        </p:nvSpPr>
        <p:spPr/>
        <p:txBody>
          <a:bodyPr>
            <a:normAutofit/>
          </a:bodyPr>
          <a:lstStyle/>
          <a:p>
            <a:r>
              <a:rPr lang="en-US" sz="2400"/>
              <a:t>Let’s start with an example: </a:t>
            </a:r>
            <a:r>
              <a:rPr lang="en-US" sz="2400" b="1" err="1"/>
              <a:t>ChatGPT</a:t>
            </a:r>
            <a:endParaRPr lang="en-US" sz="2400" b="1"/>
          </a:p>
        </p:txBody>
      </p:sp>
      <p:pic>
        <p:nvPicPr>
          <p:cNvPr id="4" name="Picture 4">
            <a:extLst>
              <a:ext uri="{FF2B5EF4-FFF2-40B4-BE49-F238E27FC236}">
                <a16:creationId xmlns:a16="http://schemas.microsoft.com/office/drawing/2014/main" id="{1F3F40C5-836F-C377-25A1-97F54A67D1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737" b="67129"/>
          <a:stretch/>
        </p:blipFill>
        <p:spPr bwMode="auto">
          <a:xfrm>
            <a:off x="1515035" y="1873671"/>
            <a:ext cx="6263766" cy="2905098"/>
          </a:xfrm>
          <a:prstGeom prst="rect">
            <a:avLst/>
          </a:prstGeom>
          <a:noFill/>
          <a:ln>
            <a:solidFill>
              <a:schemeClr val="bg1">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011706A-63FD-7D9C-F9EE-174ADD5A7181}"/>
              </a:ext>
            </a:extLst>
          </p:cNvPr>
          <p:cNvSpPr txBox="1"/>
          <p:nvPr/>
        </p:nvSpPr>
        <p:spPr>
          <a:xfrm>
            <a:off x="79512" y="4828570"/>
            <a:ext cx="8951119" cy="369332"/>
          </a:xfrm>
          <a:prstGeom prst="rect">
            <a:avLst/>
          </a:prstGeom>
          <a:noFill/>
        </p:spPr>
        <p:txBody>
          <a:bodyPr wrap="square">
            <a:spAutoFit/>
          </a:bodyPr>
          <a:lstStyle/>
          <a:p>
            <a:pPr algn="ctr"/>
            <a:r>
              <a:rPr lang="en-US" sz="1800">
                <a:solidFill>
                  <a:schemeClr val="accent1"/>
                </a:solidFill>
                <a:latin typeface="Consolas" panose="020B0609020204030204" pitchFamily="49" charset="0"/>
                <a:cs typeface="Consolas" panose="020B0609020204030204" pitchFamily="49" charset="0"/>
              </a:rPr>
              <a:t>https://</a:t>
            </a:r>
            <a:r>
              <a:rPr lang="en-US" sz="1800" err="1">
                <a:solidFill>
                  <a:schemeClr val="accent1"/>
                </a:solidFill>
                <a:latin typeface="Consolas" panose="020B0609020204030204" pitchFamily="49" charset="0"/>
                <a:cs typeface="Consolas" panose="020B0609020204030204" pitchFamily="49" charset="0"/>
              </a:rPr>
              <a:t>chat.openai.com</a:t>
            </a:r>
            <a:r>
              <a:rPr lang="en-US" sz="1800">
                <a:solidFill>
                  <a:schemeClr val="accent1"/>
                </a:solidFill>
                <a:latin typeface="Consolas" panose="020B0609020204030204" pitchFamily="49" charset="0"/>
                <a:cs typeface="Consolas" panose="020B0609020204030204" pitchFamily="49" charset="0"/>
              </a:rPr>
              <a:t>/chat</a:t>
            </a:r>
          </a:p>
        </p:txBody>
      </p:sp>
      <p:pic>
        <p:nvPicPr>
          <p:cNvPr id="7" name="Picture 6">
            <a:extLst>
              <a:ext uri="{FF2B5EF4-FFF2-40B4-BE49-F238E27FC236}">
                <a16:creationId xmlns:a16="http://schemas.microsoft.com/office/drawing/2014/main" id="{F6B93864-41AE-60B0-903A-7322245EA0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1773" y="574625"/>
            <a:ext cx="2445026" cy="601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9417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D88EC4D-1CAE-4448-A11D-93658C1B1FEC}"/>
              </a:ext>
            </a:extLst>
          </p:cNvPr>
          <p:cNvSpPr txBox="1">
            <a:spLocks/>
          </p:cNvSpPr>
          <p:nvPr/>
        </p:nvSpPr>
        <p:spPr>
          <a:xfrm>
            <a:off x="1629989" y="2158575"/>
            <a:ext cx="5883619" cy="841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buClrTx/>
              <a:buFontTx/>
            </a:pPr>
            <a:r>
              <a:rPr lang="en-US" sz="4800">
                <a:latin typeface="Corbel" panose="020B0503020204020204" pitchFamily="34" charset="0"/>
              </a:rPr>
              <a:t>How did we get here?</a:t>
            </a:r>
          </a:p>
        </p:txBody>
      </p:sp>
    </p:spTree>
    <p:extLst>
      <p:ext uri="{BB962C8B-B14F-4D97-AF65-F5344CB8AC3E}">
        <p14:creationId xmlns:p14="http://schemas.microsoft.com/office/powerpoint/2010/main" val="302355479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A5E12-7D05-A512-8BC7-11D360385EB1}"/>
              </a:ext>
            </a:extLst>
          </p:cNvPr>
          <p:cNvSpPr>
            <a:spLocks noGrp="1"/>
          </p:cNvSpPr>
          <p:nvPr>
            <p:ph type="title"/>
          </p:nvPr>
        </p:nvSpPr>
        <p:spPr/>
        <p:txBody>
          <a:bodyPr/>
          <a:lstStyle/>
          <a:p>
            <a:r>
              <a:rPr lang="en-US"/>
              <a:t>Progress in AI</a:t>
            </a:r>
          </a:p>
        </p:txBody>
      </p:sp>
      <p:sp>
        <p:nvSpPr>
          <p:cNvPr id="3" name="Content Placeholder 2">
            <a:extLst>
              <a:ext uri="{FF2B5EF4-FFF2-40B4-BE49-F238E27FC236}">
                <a16:creationId xmlns:a16="http://schemas.microsoft.com/office/drawing/2014/main" id="{E8AECE8D-A11E-4FD8-EB87-66BFF1D0F1BA}"/>
              </a:ext>
            </a:extLst>
          </p:cNvPr>
          <p:cNvSpPr>
            <a:spLocks noGrp="1"/>
          </p:cNvSpPr>
          <p:nvPr>
            <p:ph type="body" sz="quarter" idx="16"/>
          </p:nvPr>
        </p:nvSpPr>
        <p:spPr/>
        <p:txBody>
          <a:bodyPr/>
          <a:lstStyle/>
          <a:p>
            <a:r>
              <a:rPr lang="en-US"/>
              <a:t>Many advances are due to </a:t>
            </a:r>
            <a:r>
              <a:rPr lang="en-US">
                <a:solidFill>
                  <a:srgbClr val="C00000"/>
                </a:solidFill>
              </a:rPr>
              <a:t>neural networks</a:t>
            </a:r>
          </a:p>
          <a:p>
            <a:r>
              <a:rPr lang="en-US"/>
              <a:t>How old are neural networks?</a:t>
            </a:r>
          </a:p>
          <a:p>
            <a:endParaRPr lang="en-US"/>
          </a:p>
          <a:p>
            <a:endParaRPr lang="en-US"/>
          </a:p>
        </p:txBody>
      </p:sp>
      <p:sp>
        <p:nvSpPr>
          <p:cNvPr id="7" name="TextBox 6">
            <a:extLst>
              <a:ext uri="{FF2B5EF4-FFF2-40B4-BE49-F238E27FC236}">
                <a16:creationId xmlns:a16="http://schemas.microsoft.com/office/drawing/2014/main" id="{7E35DACA-C14C-ECA2-80AB-EA7B2136895A}"/>
              </a:ext>
            </a:extLst>
          </p:cNvPr>
          <p:cNvSpPr txBox="1"/>
          <p:nvPr/>
        </p:nvSpPr>
        <p:spPr>
          <a:xfrm>
            <a:off x="3784765" y="4875207"/>
            <a:ext cx="1795684" cy="261610"/>
          </a:xfrm>
          <a:prstGeom prst="rect">
            <a:avLst/>
          </a:prstGeom>
          <a:noFill/>
        </p:spPr>
        <p:txBody>
          <a:bodyPr wrap="none" rtlCol="0">
            <a:spAutoFit/>
          </a:bodyPr>
          <a:lstStyle/>
          <a:p>
            <a:r>
              <a:rPr lang="en-US" sz="1100">
                <a:solidFill>
                  <a:schemeClr val="bg1">
                    <a:lumMod val="50000"/>
                  </a:schemeClr>
                </a:solidFill>
                <a:latin typeface="Corbel" panose="020B0503020204020204" pitchFamily="34" charset="0"/>
              </a:rPr>
              <a:t>[Slide credit: Arman Cohan]</a:t>
            </a:r>
          </a:p>
        </p:txBody>
      </p:sp>
    </p:spTree>
    <p:extLst>
      <p:ext uri="{BB962C8B-B14F-4D97-AF65-F5344CB8AC3E}">
        <p14:creationId xmlns:p14="http://schemas.microsoft.com/office/powerpoint/2010/main" val="178016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A5E12-7D05-A512-8BC7-11D360385EB1}"/>
              </a:ext>
            </a:extLst>
          </p:cNvPr>
          <p:cNvSpPr>
            <a:spLocks noGrp="1"/>
          </p:cNvSpPr>
          <p:nvPr>
            <p:ph type="title"/>
          </p:nvPr>
        </p:nvSpPr>
        <p:spPr/>
        <p:txBody>
          <a:bodyPr/>
          <a:lstStyle/>
          <a:p>
            <a:r>
              <a:rPr lang="en-US"/>
              <a:t>Progress in AI</a:t>
            </a:r>
          </a:p>
        </p:txBody>
      </p:sp>
      <p:sp>
        <p:nvSpPr>
          <p:cNvPr id="7" name="Content Placeholder 6">
            <a:extLst>
              <a:ext uri="{FF2B5EF4-FFF2-40B4-BE49-F238E27FC236}">
                <a16:creationId xmlns:a16="http://schemas.microsoft.com/office/drawing/2014/main" id="{B2920592-AC80-9835-59DB-ACC34159991B}"/>
              </a:ext>
            </a:extLst>
          </p:cNvPr>
          <p:cNvSpPr>
            <a:spLocks noGrp="1"/>
          </p:cNvSpPr>
          <p:nvPr>
            <p:ph type="body" sz="quarter" idx="16"/>
          </p:nvPr>
        </p:nvSpPr>
        <p:spPr/>
        <p:txBody>
          <a:bodyPr>
            <a:normAutofit/>
          </a:bodyPr>
          <a:lstStyle/>
          <a:p>
            <a:r>
              <a:rPr lang="en-US"/>
              <a:t>Many advances are due to </a:t>
            </a:r>
            <a:r>
              <a:rPr lang="en-US">
                <a:solidFill>
                  <a:srgbClr val="C00000"/>
                </a:solidFill>
              </a:rPr>
              <a:t>neural networks</a:t>
            </a:r>
          </a:p>
          <a:p>
            <a:r>
              <a:rPr lang="en-US"/>
              <a:t>How old are neural networks?</a:t>
            </a:r>
          </a:p>
        </p:txBody>
      </p:sp>
      <p:pic>
        <p:nvPicPr>
          <p:cNvPr id="4" name="Picture 3">
            <a:extLst>
              <a:ext uri="{FF2B5EF4-FFF2-40B4-BE49-F238E27FC236}">
                <a16:creationId xmlns:a16="http://schemas.microsoft.com/office/drawing/2014/main" id="{7420735F-4C04-DB9D-4407-D959FF091DB0}"/>
              </a:ext>
            </a:extLst>
          </p:cNvPr>
          <p:cNvPicPr>
            <a:picLocks noChangeAspect="1"/>
          </p:cNvPicPr>
          <p:nvPr/>
        </p:nvPicPr>
        <p:blipFill>
          <a:blip r:embed="rId3"/>
          <a:stretch>
            <a:fillRect/>
          </a:stretch>
        </p:blipFill>
        <p:spPr>
          <a:xfrm>
            <a:off x="5299798" y="585088"/>
            <a:ext cx="3757013" cy="4222408"/>
          </a:xfrm>
          <a:prstGeom prst="rect">
            <a:avLst/>
          </a:prstGeom>
        </p:spPr>
      </p:pic>
      <p:pic>
        <p:nvPicPr>
          <p:cNvPr id="5" name="Picture 4">
            <a:extLst>
              <a:ext uri="{FF2B5EF4-FFF2-40B4-BE49-F238E27FC236}">
                <a16:creationId xmlns:a16="http://schemas.microsoft.com/office/drawing/2014/main" id="{64F67DA3-4AD5-E82D-9C63-991A6CFE06A4}"/>
              </a:ext>
            </a:extLst>
          </p:cNvPr>
          <p:cNvPicPr>
            <a:picLocks noChangeAspect="1"/>
          </p:cNvPicPr>
          <p:nvPr/>
        </p:nvPicPr>
        <p:blipFill>
          <a:blip r:embed="rId4"/>
          <a:stretch>
            <a:fillRect/>
          </a:stretch>
        </p:blipFill>
        <p:spPr>
          <a:xfrm>
            <a:off x="288628" y="2232587"/>
            <a:ext cx="4747026" cy="2594471"/>
          </a:xfrm>
          <a:prstGeom prst="rect">
            <a:avLst/>
          </a:prstGeom>
        </p:spPr>
      </p:pic>
      <p:sp>
        <p:nvSpPr>
          <p:cNvPr id="3" name="TextBox 2">
            <a:extLst>
              <a:ext uri="{FF2B5EF4-FFF2-40B4-BE49-F238E27FC236}">
                <a16:creationId xmlns:a16="http://schemas.microsoft.com/office/drawing/2014/main" id="{5F687F66-813A-5168-9056-31F1942ECDE1}"/>
              </a:ext>
            </a:extLst>
          </p:cNvPr>
          <p:cNvSpPr txBox="1"/>
          <p:nvPr/>
        </p:nvSpPr>
        <p:spPr>
          <a:xfrm>
            <a:off x="6327916" y="4905576"/>
            <a:ext cx="1795684" cy="261610"/>
          </a:xfrm>
          <a:prstGeom prst="rect">
            <a:avLst/>
          </a:prstGeom>
          <a:noFill/>
        </p:spPr>
        <p:txBody>
          <a:bodyPr wrap="none" rtlCol="0">
            <a:spAutoFit/>
          </a:bodyPr>
          <a:lstStyle/>
          <a:p>
            <a:r>
              <a:rPr lang="en-US" sz="1100">
                <a:solidFill>
                  <a:schemeClr val="bg1">
                    <a:lumMod val="50000"/>
                  </a:schemeClr>
                </a:solidFill>
                <a:latin typeface="Corbel" panose="020B0503020204020204" pitchFamily="34" charset="0"/>
              </a:rPr>
              <a:t>[Slide credit: Arman Cohan]</a:t>
            </a:r>
          </a:p>
        </p:txBody>
      </p:sp>
      <p:sp>
        <p:nvSpPr>
          <p:cNvPr id="8" name="TextBox 7">
            <a:extLst>
              <a:ext uri="{FF2B5EF4-FFF2-40B4-BE49-F238E27FC236}">
                <a16:creationId xmlns:a16="http://schemas.microsoft.com/office/drawing/2014/main" id="{9B09AF14-AE40-F570-6F8C-614AA9601E8D}"/>
              </a:ext>
            </a:extLst>
          </p:cNvPr>
          <p:cNvSpPr txBox="1"/>
          <p:nvPr/>
        </p:nvSpPr>
        <p:spPr>
          <a:xfrm>
            <a:off x="1624988" y="2125614"/>
            <a:ext cx="2451253" cy="307777"/>
          </a:xfrm>
          <a:prstGeom prst="rect">
            <a:avLst/>
          </a:prstGeom>
          <a:noFill/>
        </p:spPr>
        <p:txBody>
          <a:bodyPr wrap="square">
            <a:spAutoFit/>
          </a:bodyPr>
          <a:lstStyle/>
          <a:p>
            <a:pPr marL="0" indent="0">
              <a:buNone/>
            </a:pPr>
            <a:r>
              <a:rPr lang="en-US" sz="1400">
                <a:solidFill>
                  <a:schemeClr val="accent1">
                    <a:lumMod val="75000"/>
                  </a:schemeClr>
                </a:solidFill>
              </a:rPr>
              <a:t>McCulloch &amp; Pitts (1943)</a:t>
            </a:r>
          </a:p>
        </p:txBody>
      </p:sp>
      <p:pic>
        <p:nvPicPr>
          <p:cNvPr id="8194" name="Picture 2" descr="Into The Woods: Exploring the Depths of Data Science | by Dina Bavli |  Medium">
            <a:extLst>
              <a:ext uri="{FF2B5EF4-FFF2-40B4-BE49-F238E27FC236}">
                <a16:creationId xmlns:a16="http://schemas.microsoft.com/office/drawing/2014/main" id="{12AEB43E-7F46-64BE-9480-0A77FD9C209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95" t="6262" r="34464" b="3642"/>
          <a:stretch/>
        </p:blipFill>
        <p:spPr bwMode="auto">
          <a:xfrm>
            <a:off x="3961902" y="65107"/>
            <a:ext cx="1857080" cy="1220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8936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A5E12-7D05-A512-8BC7-11D360385EB1}"/>
              </a:ext>
            </a:extLst>
          </p:cNvPr>
          <p:cNvSpPr>
            <a:spLocks noGrp="1"/>
          </p:cNvSpPr>
          <p:nvPr>
            <p:ph type="title"/>
          </p:nvPr>
        </p:nvSpPr>
        <p:spPr/>
        <p:txBody>
          <a:bodyPr/>
          <a:lstStyle/>
          <a:p>
            <a:r>
              <a:rPr lang="en-US"/>
              <a:t>Progress in AI</a:t>
            </a:r>
          </a:p>
        </p:txBody>
      </p:sp>
      <p:sp>
        <p:nvSpPr>
          <p:cNvPr id="3" name="Content Placeholder 2">
            <a:extLst>
              <a:ext uri="{FF2B5EF4-FFF2-40B4-BE49-F238E27FC236}">
                <a16:creationId xmlns:a16="http://schemas.microsoft.com/office/drawing/2014/main" id="{E8AECE8D-A11E-4FD8-EB87-66BFF1D0F1BA}"/>
              </a:ext>
            </a:extLst>
          </p:cNvPr>
          <p:cNvSpPr>
            <a:spLocks noGrp="1"/>
          </p:cNvSpPr>
          <p:nvPr>
            <p:ph type="body" sz="quarter" idx="16"/>
          </p:nvPr>
        </p:nvSpPr>
        <p:spPr/>
        <p:txBody>
          <a:bodyPr/>
          <a:lstStyle/>
          <a:p>
            <a:r>
              <a:rPr lang="en-US"/>
              <a:t>Many advances are due to </a:t>
            </a:r>
            <a:r>
              <a:rPr lang="en-US">
                <a:solidFill>
                  <a:srgbClr val="C00000"/>
                </a:solidFill>
              </a:rPr>
              <a:t>neural networks</a:t>
            </a:r>
          </a:p>
          <a:p>
            <a:r>
              <a:rPr lang="en-US"/>
              <a:t>How old are neural networks?</a:t>
            </a:r>
          </a:p>
          <a:p>
            <a:pPr lvl="1"/>
            <a:r>
              <a:rPr lang="en-US"/>
              <a:t>They’ve been around since the 1940s</a:t>
            </a:r>
          </a:p>
          <a:p>
            <a:pPr lvl="1"/>
            <a:r>
              <a:rPr lang="en-US"/>
              <a:t>But why have only recently we seen breakthroughs?</a:t>
            </a:r>
          </a:p>
          <a:p>
            <a:pPr lvl="2"/>
            <a:r>
              <a:rPr lang="en-US"/>
              <a:t>3 forces came together! </a:t>
            </a:r>
          </a:p>
          <a:p>
            <a:endParaRPr lang="en-US"/>
          </a:p>
          <a:p>
            <a:endParaRPr lang="en-US"/>
          </a:p>
        </p:txBody>
      </p:sp>
      <p:sp>
        <p:nvSpPr>
          <p:cNvPr id="4" name="TextBox 3">
            <a:extLst>
              <a:ext uri="{FF2B5EF4-FFF2-40B4-BE49-F238E27FC236}">
                <a16:creationId xmlns:a16="http://schemas.microsoft.com/office/drawing/2014/main" id="{AFF8C7E2-6C2D-FF74-83FD-8BD3043D23CA}"/>
              </a:ext>
            </a:extLst>
          </p:cNvPr>
          <p:cNvSpPr txBox="1"/>
          <p:nvPr/>
        </p:nvSpPr>
        <p:spPr>
          <a:xfrm>
            <a:off x="3784765" y="4875207"/>
            <a:ext cx="1795684" cy="261610"/>
          </a:xfrm>
          <a:prstGeom prst="rect">
            <a:avLst/>
          </a:prstGeom>
          <a:noFill/>
        </p:spPr>
        <p:txBody>
          <a:bodyPr wrap="none" rtlCol="0">
            <a:spAutoFit/>
          </a:bodyPr>
          <a:lstStyle/>
          <a:p>
            <a:r>
              <a:rPr lang="en-US" sz="1100">
                <a:solidFill>
                  <a:schemeClr val="bg1">
                    <a:lumMod val="50000"/>
                  </a:schemeClr>
                </a:solidFill>
                <a:latin typeface="Corbel" panose="020B0503020204020204" pitchFamily="34" charset="0"/>
              </a:rPr>
              <a:t>[Slide credit: Arman Cohan]</a:t>
            </a:r>
          </a:p>
        </p:txBody>
      </p:sp>
    </p:spTree>
    <p:extLst>
      <p:ext uri="{BB962C8B-B14F-4D97-AF65-F5344CB8AC3E}">
        <p14:creationId xmlns:p14="http://schemas.microsoft.com/office/powerpoint/2010/main" val="16441115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200C67-5E38-3EB3-5526-FB1DD274FEBF}"/>
              </a:ext>
            </a:extLst>
          </p:cNvPr>
          <p:cNvSpPr>
            <a:spLocks noGrp="1"/>
          </p:cNvSpPr>
          <p:nvPr>
            <p:ph type="title"/>
          </p:nvPr>
        </p:nvSpPr>
        <p:spPr/>
        <p:txBody>
          <a:bodyPr/>
          <a:lstStyle/>
          <a:p>
            <a:r>
              <a:rPr lang="en-US"/>
              <a:t>Force 1: Massive Amount of Data </a:t>
            </a:r>
          </a:p>
        </p:txBody>
      </p:sp>
      <p:sp>
        <p:nvSpPr>
          <p:cNvPr id="5" name="Content Placeholder 4">
            <a:extLst>
              <a:ext uri="{FF2B5EF4-FFF2-40B4-BE49-F238E27FC236}">
                <a16:creationId xmlns:a16="http://schemas.microsoft.com/office/drawing/2014/main" id="{C9D751FE-8793-F757-C2A0-141E4752130E}"/>
              </a:ext>
            </a:extLst>
          </p:cNvPr>
          <p:cNvSpPr>
            <a:spLocks noGrp="1"/>
          </p:cNvSpPr>
          <p:nvPr>
            <p:ph type="body" sz="quarter" idx="16"/>
          </p:nvPr>
        </p:nvSpPr>
        <p:spPr/>
        <p:txBody>
          <a:bodyPr>
            <a:normAutofit/>
          </a:bodyPr>
          <a:lstStyle/>
          <a:p>
            <a:r>
              <a:rPr lang="en-US"/>
              <a:t>Internet provided us with a massive repository of data. </a:t>
            </a:r>
          </a:p>
          <a:p>
            <a:pPr lvl="1"/>
            <a:endParaRPr lang="en-US"/>
          </a:p>
          <a:p>
            <a:pPr lvl="1"/>
            <a:endParaRPr lang="en-US"/>
          </a:p>
        </p:txBody>
      </p:sp>
      <p:sp>
        <p:nvSpPr>
          <p:cNvPr id="6" name="TextBox 5">
            <a:extLst>
              <a:ext uri="{FF2B5EF4-FFF2-40B4-BE49-F238E27FC236}">
                <a16:creationId xmlns:a16="http://schemas.microsoft.com/office/drawing/2014/main" id="{37F8432C-6D20-F9F1-8D27-4BAE44323D09}"/>
              </a:ext>
            </a:extLst>
          </p:cNvPr>
          <p:cNvSpPr txBox="1"/>
          <p:nvPr/>
        </p:nvSpPr>
        <p:spPr>
          <a:xfrm>
            <a:off x="1541469" y="4788746"/>
            <a:ext cx="7803572" cy="253916"/>
          </a:xfrm>
          <a:prstGeom prst="rect">
            <a:avLst/>
          </a:prstGeom>
          <a:noFill/>
        </p:spPr>
        <p:txBody>
          <a:bodyPr wrap="square">
            <a:spAutoFit/>
          </a:bodyPr>
          <a:lstStyle/>
          <a:p>
            <a:r>
              <a:rPr lang="en-US" sz="1050"/>
              <a:t>Image source: </a:t>
            </a:r>
            <a:r>
              <a:rPr lang="en-US" sz="1050">
                <a:hlinkClick r:id="rId3"/>
              </a:rPr>
              <a:t>https://www.forbes.com/sites/tomcoughlin/2018/11/27/175-zettabytes-by-2025/?sh=1e6ca8455459</a:t>
            </a:r>
            <a:r>
              <a:rPr lang="en-US" sz="1050"/>
              <a:t> </a:t>
            </a:r>
          </a:p>
        </p:txBody>
      </p:sp>
      <p:pic>
        <p:nvPicPr>
          <p:cNvPr id="1028" name="Picture 4" descr="175 Zettabytes By 2025">
            <a:extLst>
              <a:ext uri="{FF2B5EF4-FFF2-40B4-BE49-F238E27FC236}">
                <a16:creationId xmlns:a16="http://schemas.microsoft.com/office/drawing/2014/main" id="{7E40D247-CBFF-C8EA-DF19-1EF5285ABD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6324" y="1682798"/>
            <a:ext cx="6581955" cy="31641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nternet Services/Broadband - Township of Selwyn">
            <a:extLst>
              <a:ext uri="{FF2B5EF4-FFF2-40B4-BE49-F238E27FC236}">
                <a16:creationId xmlns:a16="http://schemas.microsoft.com/office/drawing/2014/main" id="{076F2760-77A6-CAAF-F076-C94E909754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6942" y="0"/>
            <a:ext cx="2432050" cy="1644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4537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CE2AA-1198-3DB4-81BA-8B14DE195E6B}"/>
              </a:ext>
            </a:extLst>
          </p:cNvPr>
          <p:cNvSpPr>
            <a:spLocks noGrp="1"/>
          </p:cNvSpPr>
          <p:nvPr>
            <p:ph type="title"/>
          </p:nvPr>
        </p:nvSpPr>
        <p:spPr/>
        <p:txBody>
          <a:bodyPr/>
          <a:lstStyle/>
          <a:p>
            <a:r>
              <a:rPr lang="en-US"/>
              <a:t>Force 2: Computing Power </a:t>
            </a:r>
          </a:p>
        </p:txBody>
      </p:sp>
      <p:sp>
        <p:nvSpPr>
          <p:cNvPr id="3" name="Text Placeholder 2">
            <a:extLst>
              <a:ext uri="{FF2B5EF4-FFF2-40B4-BE49-F238E27FC236}">
                <a16:creationId xmlns:a16="http://schemas.microsoft.com/office/drawing/2014/main" id="{197CBBD6-32FF-8AB7-5FB5-50BBDD11BE98}"/>
              </a:ext>
            </a:extLst>
          </p:cNvPr>
          <p:cNvSpPr>
            <a:spLocks noGrp="1"/>
          </p:cNvSpPr>
          <p:nvPr>
            <p:ph type="body" sz="quarter" idx="16"/>
          </p:nvPr>
        </p:nvSpPr>
        <p:spPr/>
        <p:txBody>
          <a:bodyPr/>
          <a:lstStyle/>
          <a:p>
            <a:r>
              <a:rPr lang="en-US"/>
              <a:t>Fast processors for deep learning! </a:t>
            </a:r>
          </a:p>
          <a:p>
            <a:endParaRPr lang="en-US"/>
          </a:p>
        </p:txBody>
      </p:sp>
      <p:sp>
        <p:nvSpPr>
          <p:cNvPr id="4" name="TextBox 3">
            <a:extLst>
              <a:ext uri="{FF2B5EF4-FFF2-40B4-BE49-F238E27FC236}">
                <a16:creationId xmlns:a16="http://schemas.microsoft.com/office/drawing/2014/main" id="{0D988BD7-75BF-3AE3-9D46-6E6678680490}"/>
              </a:ext>
            </a:extLst>
          </p:cNvPr>
          <p:cNvSpPr txBox="1"/>
          <p:nvPr/>
        </p:nvSpPr>
        <p:spPr>
          <a:xfrm>
            <a:off x="3478490" y="4640296"/>
            <a:ext cx="1614063" cy="253916"/>
          </a:xfrm>
          <a:prstGeom prst="rect">
            <a:avLst/>
          </a:prstGeom>
          <a:noFill/>
        </p:spPr>
        <p:txBody>
          <a:bodyPr wrap="square">
            <a:spAutoFit/>
          </a:bodyPr>
          <a:lstStyle/>
          <a:p>
            <a:pPr algn="ctr"/>
            <a:r>
              <a:rPr lang="en-US" sz="1050"/>
              <a:t>A100 GPU</a:t>
            </a:r>
          </a:p>
        </p:txBody>
      </p:sp>
      <p:pic>
        <p:nvPicPr>
          <p:cNvPr id="2052" name="Picture 4" descr="Types oNVIDIA GPU Architectures For Deep Learning">
            <a:extLst>
              <a:ext uri="{FF2B5EF4-FFF2-40B4-BE49-F238E27FC236}">
                <a16:creationId xmlns:a16="http://schemas.microsoft.com/office/drawing/2014/main" id="{911ACEF7-E7D9-015C-AB26-B58C2F3EAE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443" b="23275"/>
          <a:stretch/>
        </p:blipFill>
        <p:spPr bwMode="auto">
          <a:xfrm>
            <a:off x="5437186" y="876306"/>
            <a:ext cx="3706814" cy="232342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vidia Unveils Ampere A100 80GB GPU With 2TB/s of Memory Bandwidth ...">
            <a:extLst>
              <a:ext uri="{FF2B5EF4-FFF2-40B4-BE49-F238E27FC236}">
                <a16:creationId xmlns:a16="http://schemas.microsoft.com/office/drawing/2014/main" id="{F6759127-DEF0-2F6A-EBEE-F6D937AE599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207" t="10425" r="22474" b="9408"/>
          <a:stretch/>
        </p:blipFill>
        <p:spPr bwMode="auto">
          <a:xfrm>
            <a:off x="2865746" y="2431565"/>
            <a:ext cx="2846895" cy="2237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3156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CE2AA-1198-3DB4-81BA-8B14DE195E6B}"/>
              </a:ext>
            </a:extLst>
          </p:cNvPr>
          <p:cNvSpPr>
            <a:spLocks noGrp="1"/>
          </p:cNvSpPr>
          <p:nvPr>
            <p:ph type="title"/>
          </p:nvPr>
        </p:nvSpPr>
        <p:spPr/>
        <p:txBody>
          <a:bodyPr/>
          <a:lstStyle/>
          <a:p>
            <a:r>
              <a:rPr lang="en-US"/>
              <a:t>Force 2: Computing Power </a:t>
            </a:r>
          </a:p>
        </p:txBody>
      </p:sp>
      <p:sp>
        <p:nvSpPr>
          <p:cNvPr id="3" name="Text Placeholder 2">
            <a:extLst>
              <a:ext uri="{FF2B5EF4-FFF2-40B4-BE49-F238E27FC236}">
                <a16:creationId xmlns:a16="http://schemas.microsoft.com/office/drawing/2014/main" id="{197CBBD6-32FF-8AB7-5FB5-50BBDD11BE98}"/>
              </a:ext>
            </a:extLst>
          </p:cNvPr>
          <p:cNvSpPr>
            <a:spLocks noGrp="1"/>
          </p:cNvSpPr>
          <p:nvPr>
            <p:ph type="body" sz="quarter" idx="16"/>
          </p:nvPr>
        </p:nvSpPr>
        <p:spPr/>
        <p:txBody>
          <a:bodyPr/>
          <a:lstStyle/>
          <a:p>
            <a:r>
              <a:rPr lang="en-US"/>
              <a:t>Fast processors for deep learning! </a:t>
            </a:r>
          </a:p>
          <a:p>
            <a:pPr marL="0" indent="0">
              <a:buNone/>
            </a:pPr>
            <a:br>
              <a:rPr lang="en-US"/>
            </a:br>
            <a:endParaRPr lang="en-US"/>
          </a:p>
          <a:p>
            <a:r>
              <a:rPr lang="en-US"/>
              <a:t>Cheaper computing power</a:t>
            </a:r>
            <a:br>
              <a:rPr lang="en-US"/>
            </a:br>
            <a:r>
              <a:rPr lang="en-US"/>
              <a:t>over time.</a:t>
            </a:r>
          </a:p>
        </p:txBody>
      </p:sp>
      <p:pic>
        <p:nvPicPr>
          <p:cNvPr id="2050" name="Picture 2">
            <a:extLst>
              <a:ext uri="{FF2B5EF4-FFF2-40B4-BE49-F238E27FC236}">
                <a16:creationId xmlns:a16="http://schemas.microsoft.com/office/drawing/2014/main" id="{B22136D8-57BC-8079-08C4-C1C433542E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3842" y="1069579"/>
            <a:ext cx="5052671" cy="37755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D988BD7-75BF-3AE3-9D46-6E6678680490}"/>
              </a:ext>
            </a:extLst>
          </p:cNvPr>
          <p:cNvSpPr txBox="1"/>
          <p:nvPr/>
        </p:nvSpPr>
        <p:spPr>
          <a:xfrm>
            <a:off x="861740" y="4870062"/>
            <a:ext cx="7803572" cy="253916"/>
          </a:xfrm>
          <a:prstGeom prst="rect">
            <a:avLst/>
          </a:prstGeom>
          <a:noFill/>
        </p:spPr>
        <p:txBody>
          <a:bodyPr wrap="square">
            <a:spAutoFit/>
          </a:bodyPr>
          <a:lstStyle/>
          <a:p>
            <a:pPr algn="ctr"/>
            <a:r>
              <a:rPr lang="en-US" sz="1050">
                <a:hlinkClick r:id="rId4"/>
              </a:rPr>
              <a:t>https://www.lesswrong.com/posts/c6KFvQcZggQKZzxr9/trends-in-gpu-price-performance</a:t>
            </a:r>
            <a:r>
              <a:rPr lang="en-US" sz="1050"/>
              <a:t> </a:t>
            </a:r>
          </a:p>
        </p:txBody>
      </p:sp>
      <p:sp>
        <p:nvSpPr>
          <p:cNvPr id="5" name="Rounded Rectangular Callout 4">
            <a:extLst>
              <a:ext uri="{FF2B5EF4-FFF2-40B4-BE49-F238E27FC236}">
                <a16:creationId xmlns:a16="http://schemas.microsoft.com/office/drawing/2014/main" id="{64755FDA-A77D-9DE5-FFCE-0D0EA4CF40C7}"/>
              </a:ext>
            </a:extLst>
          </p:cNvPr>
          <p:cNvSpPr/>
          <p:nvPr/>
        </p:nvSpPr>
        <p:spPr>
          <a:xfrm>
            <a:off x="1685254" y="3104302"/>
            <a:ext cx="1753985" cy="781484"/>
          </a:xfrm>
          <a:prstGeom prst="wedgeRoundRectCallout">
            <a:avLst>
              <a:gd name="adj1" fmla="val 58602"/>
              <a:gd name="adj2" fmla="val -43169"/>
              <a:gd name="adj3" fmla="val 16667"/>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The amount of computing power, per dollar </a:t>
            </a:r>
          </a:p>
        </p:txBody>
      </p:sp>
    </p:spTree>
    <p:extLst>
      <p:ext uri="{BB962C8B-B14F-4D97-AF65-F5344CB8AC3E}">
        <p14:creationId xmlns:p14="http://schemas.microsoft.com/office/powerpoint/2010/main" val="17146245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200C67-5E38-3EB3-5526-FB1DD274FEBF}"/>
              </a:ext>
            </a:extLst>
          </p:cNvPr>
          <p:cNvSpPr>
            <a:spLocks noGrp="1"/>
          </p:cNvSpPr>
          <p:nvPr>
            <p:ph type="title"/>
          </p:nvPr>
        </p:nvSpPr>
        <p:spPr/>
        <p:txBody>
          <a:bodyPr/>
          <a:lstStyle/>
          <a:p>
            <a:r>
              <a:rPr lang="en-US"/>
              <a:t>Force 2: Computing Power </a:t>
            </a:r>
          </a:p>
        </p:txBody>
      </p:sp>
      <p:sp>
        <p:nvSpPr>
          <p:cNvPr id="5" name="Content Placeholder 4">
            <a:extLst>
              <a:ext uri="{FF2B5EF4-FFF2-40B4-BE49-F238E27FC236}">
                <a16:creationId xmlns:a16="http://schemas.microsoft.com/office/drawing/2014/main" id="{C9D751FE-8793-F757-C2A0-141E4752130E}"/>
              </a:ext>
            </a:extLst>
          </p:cNvPr>
          <p:cNvSpPr>
            <a:spLocks noGrp="1"/>
          </p:cNvSpPr>
          <p:nvPr>
            <p:ph type="body" sz="quarter" idx="16"/>
          </p:nvPr>
        </p:nvSpPr>
        <p:spPr/>
        <p:txBody>
          <a:bodyPr>
            <a:normAutofit/>
          </a:bodyPr>
          <a:lstStyle/>
          <a:p>
            <a:pPr lvl="1"/>
            <a:endParaRPr lang="en-US"/>
          </a:p>
          <a:p>
            <a:pPr lvl="1"/>
            <a:endParaRPr lang="en-US"/>
          </a:p>
          <a:p>
            <a:pPr lvl="1"/>
            <a:endParaRPr lang="en-US"/>
          </a:p>
        </p:txBody>
      </p:sp>
      <p:pic>
        <p:nvPicPr>
          <p:cNvPr id="2" name="Picture 1">
            <a:extLst>
              <a:ext uri="{FF2B5EF4-FFF2-40B4-BE49-F238E27FC236}">
                <a16:creationId xmlns:a16="http://schemas.microsoft.com/office/drawing/2014/main" id="{FE496156-A0EB-8419-28F2-74462F06800D}"/>
              </a:ext>
            </a:extLst>
          </p:cNvPr>
          <p:cNvPicPr>
            <a:picLocks noChangeAspect="1"/>
          </p:cNvPicPr>
          <p:nvPr/>
        </p:nvPicPr>
        <p:blipFill>
          <a:blip r:embed="rId3"/>
          <a:stretch>
            <a:fillRect/>
          </a:stretch>
        </p:blipFill>
        <p:spPr>
          <a:xfrm>
            <a:off x="4686630" y="2698370"/>
            <a:ext cx="3697953" cy="2055870"/>
          </a:xfrm>
          <a:prstGeom prst="rect">
            <a:avLst/>
          </a:prstGeom>
        </p:spPr>
      </p:pic>
      <p:sp>
        <p:nvSpPr>
          <p:cNvPr id="6" name="TextBox 5">
            <a:extLst>
              <a:ext uri="{FF2B5EF4-FFF2-40B4-BE49-F238E27FC236}">
                <a16:creationId xmlns:a16="http://schemas.microsoft.com/office/drawing/2014/main" id="{37F8432C-6D20-F9F1-8D27-4BAE44323D09}"/>
              </a:ext>
            </a:extLst>
          </p:cNvPr>
          <p:cNvSpPr txBox="1"/>
          <p:nvPr/>
        </p:nvSpPr>
        <p:spPr>
          <a:xfrm>
            <a:off x="1187789" y="4754240"/>
            <a:ext cx="7803572" cy="253916"/>
          </a:xfrm>
          <a:prstGeom prst="rect">
            <a:avLst/>
          </a:prstGeom>
          <a:noFill/>
        </p:spPr>
        <p:txBody>
          <a:bodyPr wrap="square">
            <a:spAutoFit/>
          </a:bodyPr>
          <a:lstStyle/>
          <a:p>
            <a:r>
              <a:rPr lang="en-US" sz="1050"/>
              <a:t>Image source: https://</a:t>
            </a:r>
            <a:r>
              <a:rPr lang="en-US" sz="1050" err="1"/>
              <a:t>developer.nvidia.com</a:t>
            </a:r>
            <a:r>
              <a:rPr lang="en-US" sz="1050"/>
              <a:t>/blog/scaling-language-model-training-to-a-trillion-parameters-using-megatron/</a:t>
            </a:r>
          </a:p>
        </p:txBody>
      </p:sp>
      <p:sp>
        <p:nvSpPr>
          <p:cNvPr id="3" name="Text Placeholder 2">
            <a:extLst>
              <a:ext uri="{FF2B5EF4-FFF2-40B4-BE49-F238E27FC236}">
                <a16:creationId xmlns:a16="http://schemas.microsoft.com/office/drawing/2014/main" id="{E91CA683-AF81-3A7F-F5C3-2C061D8AA4FD}"/>
              </a:ext>
            </a:extLst>
          </p:cNvPr>
          <p:cNvSpPr txBox="1">
            <a:spLocks/>
          </p:cNvSpPr>
          <p:nvPr/>
        </p:nvSpPr>
        <p:spPr>
          <a:xfrm>
            <a:off x="535491" y="1401646"/>
            <a:ext cx="8085415" cy="3077573"/>
          </a:xfrm>
          <a:prstGeom prst="rect">
            <a:avLst/>
          </a:prstGeom>
        </p:spPr>
        <p:txBody>
          <a:bodyPr>
            <a:noAutofit/>
          </a:bodyPr>
          <a:lstStyle>
            <a:lvl1pPr marL="230188" indent="-230188" algn="l" defTabSz="685800" rtl="0" eaLnBrk="1" latinLnBrk="0" hangingPunct="1">
              <a:lnSpc>
                <a:spcPct val="90000"/>
              </a:lnSpc>
              <a:spcBef>
                <a:spcPts val="750"/>
              </a:spcBef>
              <a:buClr>
                <a:srgbClr val="092C74"/>
              </a:buClr>
              <a:buFont typeface="Wingdings" panose="05000000000000000000" pitchFamily="2" charset="2"/>
              <a:buChar char="§"/>
              <a:defRPr sz="1600" b="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lgn="l" defTabSz="685800" rtl="0" eaLnBrk="1" latinLnBrk="0" hangingPunct="1">
              <a:lnSpc>
                <a:spcPct val="90000"/>
              </a:lnSpc>
              <a:spcBef>
                <a:spcPts val="375"/>
              </a:spcBef>
              <a:buClr>
                <a:srgbClr val="092C74"/>
              </a:buClr>
              <a:buFont typeface="Courier New" panose="02070309020205020404" pitchFamily="49" charset="0"/>
              <a:buChar char="o"/>
              <a:defRPr sz="1600" kern="1200">
                <a:solidFill>
                  <a:schemeClr val="tx1"/>
                </a:solidFill>
                <a:latin typeface="+mn-lt"/>
                <a:ea typeface="+mn-ea"/>
                <a:cs typeface="+mn-cs"/>
              </a:defRPr>
            </a:lvl2pPr>
            <a:lvl3pPr marL="914400" indent="-228600" algn="l" defTabSz="685800" rtl="0" eaLnBrk="1" latinLnBrk="0" hangingPunct="1">
              <a:lnSpc>
                <a:spcPct val="90000"/>
              </a:lnSpc>
              <a:spcBef>
                <a:spcPts val="375"/>
              </a:spcBef>
              <a:buClr>
                <a:srgbClr val="092C74"/>
              </a:buClr>
              <a:buFont typeface="Arial" panose="020B0604020202020204" pitchFamily="34" charset="0"/>
              <a:buChar char="•"/>
              <a:defRPr sz="16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Fast processors for deep learning! </a:t>
            </a:r>
          </a:p>
          <a:p>
            <a:pPr marL="0" indent="0">
              <a:buNone/>
            </a:pPr>
            <a:br>
              <a:rPr lang="en-US"/>
            </a:br>
            <a:endParaRPr lang="en-US"/>
          </a:p>
          <a:p>
            <a:r>
              <a:rPr lang="en-US"/>
              <a:t>Cheaper computing power</a:t>
            </a:r>
            <a:br>
              <a:rPr lang="en-US"/>
            </a:br>
            <a:r>
              <a:rPr lang="en-US"/>
              <a:t>over time.</a:t>
            </a:r>
            <a:br>
              <a:rPr lang="en-US"/>
            </a:br>
            <a:br>
              <a:rPr lang="en-US"/>
            </a:br>
            <a:endParaRPr lang="en-US"/>
          </a:p>
          <a:p>
            <a:r>
              <a:rPr lang="en-US"/>
              <a:t>Distributed training/inference</a:t>
            </a:r>
            <a:br>
              <a:rPr lang="en-US"/>
            </a:br>
            <a:r>
              <a:rPr lang="en-US"/>
              <a:t>allows us to scale to a larger</a:t>
            </a:r>
            <a:br>
              <a:rPr lang="en-US"/>
            </a:br>
            <a:r>
              <a:rPr lang="en-US"/>
              <a:t>set of processors.   </a:t>
            </a:r>
          </a:p>
        </p:txBody>
      </p:sp>
      <p:pic>
        <p:nvPicPr>
          <p:cNvPr id="3076" name="Picture 4" descr="What Is Distributed Training?">
            <a:extLst>
              <a:ext uri="{FF2B5EF4-FFF2-40B4-BE49-F238E27FC236}">
                <a16:creationId xmlns:a16="http://schemas.microsoft.com/office/drawing/2014/main" id="{7145D492-9232-DBE5-239C-9D5D6B360B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556" t="39771" r="2104" b="7568"/>
          <a:stretch/>
        </p:blipFill>
        <p:spPr bwMode="auto">
          <a:xfrm>
            <a:off x="5338401" y="917526"/>
            <a:ext cx="2394409" cy="1669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1175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200C67-5E38-3EB3-5526-FB1DD274FEBF}"/>
              </a:ext>
            </a:extLst>
          </p:cNvPr>
          <p:cNvSpPr>
            <a:spLocks noGrp="1"/>
          </p:cNvSpPr>
          <p:nvPr>
            <p:ph type="title"/>
          </p:nvPr>
        </p:nvSpPr>
        <p:spPr/>
        <p:txBody>
          <a:bodyPr/>
          <a:lstStyle/>
          <a:p>
            <a:r>
              <a:rPr lang="en-US"/>
              <a:t>Force 3: Algorithmic innovations </a:t>
            </a:r>
          </a:p>
        </p:txBody>
      </p:sp>
      <p:sp>
        <p:nvSpPr>
          <p:cNvPr id="5" name="Content Placeholder 4">
            <a:extLst>
              <a:ext uri="{FF2B5EF4-FFF2-40B4-BE49-F238E27FC236}">
                <a16:creationId xmlns:a16="http://schemas.microsoft.com/office/drawing/2014/main" id="{C9D751FE-8793-F757-C2A0-141E4752130E}"/>
              </a:ext>
            </a:extLst>
          </p:cNvPr>
          <p:cNvSpPr>
            <a:spLocks noGrp="1"/>
          </p:cNvSpPr>
          <p:nvPr>
            <p:ph type="body" sz="quarter" idx="16"/>
          </p:nvPr>
        </p:nvSpPr>
        <p:spPr/>
        <p:txBody>
          <a:bodyPr>
            <a:normAutofit/>
          </a:bodyPr>
          <a:lstStyle/>
          <a:p>
            <a:r>
              <a:rPr lang="en-US"/>
              <a:t>Advances in optimization</a:t>
            </a:r>
          </a:p>
          <a:p>
            <a:pPr marL="342900" lvl="1" indent="0">
              <a:buNone/>
            </a:pPr>
            <a:endParaRPr lang="en-US"/>
          </a:p>
          <a:p>
            <a:pPr lvl="1"/>
            <a:endParaRPr lang="en-US"/>
          </a:p>
          <a:p>
            <a:pPr lvl="1"/>
            <a:endParaRPr lang="en-US"/>
          </a:p>
        </p:txBody>
      </p:sp>
      <p:pic>
        <p:nvPicPr>
          <p:cNvPr id="3" name="Picture 2">
            <a:extLst>
              <a:ext uri="{FF2B5EF4-FFF2-40B4-BE49-F238E27FC236}">
                <a16:creationId xmlns:a16="http://schemas.microsoft.com/office/drawing/2014/main" id="{2BD291F8-DC01-5740-64EF-44F9861900D2}"/>
              </a:ext>
            </a:extLst>
          </p:cNvPr>
          <p:cNvPicPr>
            <a:picLocks noChangeAspect="1"/>
          </p:cNvPicPr>
          <p:nvPr/>
        </p:nvPicPr>
        <p:blipFill>
          <a:blip r:embed="rId3"/>
          <a:stretch>
            <a:fillRect/>
          </a:stretch>
        </p:blipFill>
        <p:spPr>
          <a:xfrm>
            <a:off x="4074396" y="964661"/>
            <a:ext cx="4144187" cy="4028901"/>
          </a:xfrm>
          <a:prstGeom prst="rect">
            <a:avLst/>
          </a:prstGeom>
        </p:spPr>
      </p:pic>
    </p:spTree>
    <p:extLst>
      <p:ext uri="{BB962C8B-B14F-4D97-AF65-F5344CB8AC3E}">
        <p14:creationId xmlns:p14="http://schemas.microsoft.com/office/powerpoint/2010/main" val="28606429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172D6E-774D-3114-9FAE-E60DEABF9331}"/>
              </a:ext>
            </a:extLst>
          </p:cNvPr>
          <p:cNvPicPr>
            <a:picLocks noChangeAspect="1"/>
          </p:cNvPicPr>
          <p:nvPr/>
        </p:nvPicPr>
        <p:blipFill>
          <a:blip r:embed="rId3"/>
          <a:stretch>
            <a:fillRect/>
          </a:stretch>
        </p:blipFill>
        <p:spPr>
          <a:xfrm>
            <a:off x="5546004" y="0"/>
            <a:ext cx="3517313" cy="5143500"/>
          </a:xfrm>
          <a:prstGeom prst="rect">
            <a:avLst/>
          </a:prstGeom>
        </p:spPr>
      </p:pic>
      <p:sp>
        <p:nvSpPr>
          <p:cNvPr id="4" name="Title 3">
            <a:extLst>
              <a:ext uri="{FF2B5EF4-FFF2-40B4-BE49-F238E27FC236}">
                <a16:creationId xmlns:a16="http://schemas.microsoft.com/office/drawing/2014/main" id="{82200C67-5E38-3EB3-5526-FB1DD274FEBF}"/>
              </a:ext>
            </a:extLst>
          </p:cNvPr>
          <p:cNvSpPr>
            <a:spLocks noGrp="1"/>
          </p:cNvSpPr>
          <p:nvPr>
            <p:ph type="title"/>
          </p:nvPr>
        </p:nvSpPr>
        <p:spPr/>
        <p:txBody>
          <a:bodyPr/>
          <a:lstStyle/>
          <a:p>
            <a:r>
              <a:rPr lang="en-US"/>
              <a:t>Force 3: Algorithmic innovations </a:t>
            </a:r>
          </a:p>
        </p:txBody>
      </p:sp>
      <p:sp>
        <p:nvSpPr>
          <p:cNvPr id="5" name="Content Placeholder 4">
            <a:extLst>
              <a:ext uri="{FF2B5EF4-FFF2-40B4-BE49-F238E27FC236}">
                <a16:creationId xmlns:a16="http://schemas.microsoft.com/office/drawing/2014/main" id="{C9D751FE-8793-F757-C2A0-141E4752130E}"/>
              </a:ext>
            </a:extLst>
          </p:cNvPr>
          <p:cNvSpPr>
            <a:spLocks noGrp="1"/>
          </p:cNvSpPr>
          <p:nvPr>
            <p:ph type="body" sz="quarter" idx="16"/>
          </p:nvPr>
        </p:nvSpPr>
        <p:spPr/>
        <p:txBody>
          <a:bodyPr>
            <a:normAutofit/>
          </a:bodyPr>
          <a:lstStyle/>
          <a:p>
            <a:r>
              <a:rPr lang="en-US"/>
              <a:t>Advances in optimization</a:t>
            </a:r>
          </a:p>
          <a:p>
            <a:r>
              <a:rPr lang="en-US"/>
              <a:t>Innovations in model architectures</a:t>
            </a:r>
          </a:p>
          <a:p>
            <a:r>
              <a:rPr lang="en-US"/>
              <a:t>….</a:t>
            </a:r>
          </a:p>
          <a:p>
            <a:pPr marL="342900" lvl="1" indent="0">
              <a:buNone/>
            </a:pPr>
            <a:endParaRPr lang="en-US"/>
          </a:p>
          <a:p>
            <a:pPr lvl="1"/>
            <a:endParaRPr lang="en-US"/>
          </a:p>
          <a:p>
            <a:pPr lvl="1"/>
            <a:endParaRPr lang="en-US"/>
          </a:p>
        </p:txBody>
      </p:sp>
    </p:spTree>
    <p:extLst>
      <p:ext uri="{BB962C8B-B14F-4D97-AF65-F5344CB8AC3E}">
        <p14:creationId xmlns:p14="http://schemas.microsoft.com/office/powerpoint/2010/main" val="917679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D63956-36BC-4CF3-545C-782FA2D1565A}"/>
              </a:ext>
            </a:extLst>
          </p:cNvPr>
          <p:cNvSpPr>
            <a:spLocks noGrp="1"/>
          </p:cNvSpPr>
          <p:nvPr>
            <p:ph type="title"/>
          </p:nvPr>
        </p:nvSpPr>
        <p:spPr/>
        <p:txBody>
          <a:bodyPr/>
          <a:lstStyle/>
          <a:p>
            <a:r>
              <a:rPr lang="en-US"/>
              <a:t>An Example</a:t>
            </a:r>
          </a:p>
        </p:txBody>
      </p:sp>
      <p:sp>
        <p:nvSpPr>
          <p:cNvPr id="3" name="Content Placeholder 2">
            <a:extLst>
              <a:ext uri="{FF2B5EF4-FFF2-40B4-BE49-F238E27FC236}">
                <a16:creationId xmlns:a16="http://schemas.microsoft.com/office/drawing/2014/main" id="{B6DBCEF8-C148-4207-3C24-9F4E205E5E0F}"/>
              </a:ext>
            </a:extLst>
          </p:cNvPr>
          <p:cNvSpPr>
            <a:spLocks noGrp="1"/>
          </p:cNvSpPr>
          <p:nvPr>
            <p:ph type="body" sz="quarter" idx="16"/>
          </p:nvPr>
        </p:nvSpPr>
        <p:spPr/>
        <p:txBody>
          <a:bodyPr>
            <a:normAutofit/>
          </a:bodyPr>
          <a:lstStyle/>
          <a:p>
            <a:r>
              <a:rPr lang="en-US" sz="2400">
                <a:solidFill>
                  <a:srgbClr val="C00000"/>
                </a:solidFill>
              </a:rPr>
              <a:t>Can write essays, expand an idea, summarize documents, translate them, debug your code, explain it, suggest improvements, etc. </a:t>
            </a:r>
          </a:p>
        </p:txBody>
      </p:sp>
      <p:pic>
        <p:nvPicPr>
          <p:cNvPr id="2054" name="Picture 6">
            <a:extLst>
              <a:ext uri="{FF2B5EF4-FFF2-40B4-BE49-F238E27FC236}">
                <a16:creationId xmlns:a16="http://schemas.microsoft.com/office/drawing/2014/main" id="{71383348-2E80-0EF7-E3D3-1F7F2C38E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1773" y="574625"/>
            <a:ext cx="2445026" cy="601918"/>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a:extLst>
              <a:ext uri="{FF2B5EF4-FFF2-40B4-BE49-F238E27FC236}">
                <a16:creationId xmlns:a16="http://schemas.microsoft.com/office/drawing/2014/main" id="{4AC8F672-A3E2-1253-008F-08EDDFC24573}"/>
              </a:ext>
            </a:extLst>
          </p:cNvPr>
          <p:cNvSpPr/>
          <p:nvPr/>
        </p:nvSpPr>
        <p:spPr>
          <a:xfrm>
            <a:off x="2130971" y="2755718"/>
            <a:ext cx="6805995" cy="1281383"/>
          </a:xfrm>
          <a:prstGeom prst="wedgeRoundRectCallout">
            <a:avLst>
              <a:gd name="adj1" fmla="val -53656"/>
              <a:gd name="adj2" fmla="val -49781"/>
              <a:gd name="adj3" fmla="val 16667"/>
            </a:avLst>
          </a:prstGeom>
          <a:solidFill>
            <a:schemeClr val="accent1">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How is it able to do these? 🤔</a:t>
            </a:r>
          </a:p>
          <a:p>
            <a:pPr marL="285750" indent="-285750">
              <a:buFont typeface="Arial" panose="020B0604020202020204" pitchFamily="34" charset="0"/>
              <a:buChar char="•"/>
            </a:pPr>
            <a:r>
              <a:rPr lang="en-US" sz="2000">
                <a:solidFill>
                  <a:schemeClr val="tx1"/>
                </a:solidFill>
              </a:rPr>
              <a:t>What are the principles that govern this technology? </a:t>
            </a:r>
          </a:p>
          <a:p>
            <a:pPr marL="285750" indent="-285750">
              <a:buFont typeface="Arial" panose="020B0604020202020204" pitchFamily="34" charset="0"/>
              <a:buChar char="•"/>
            </a:pPr>
            <a:r>
              <a:rPr lang="en-US" sz="2000">
                <a:solidFill>
                  <a:schemeClr val="tx1"/>
                </a:solidFill>
              </a:rPr>
              <a:t>Can we replicate it? </a:t>
            </a:r>
          </a:p>
          <a:p>
            <a:pPr marL="285750" indent="-285750">
              <a:buFont typeface="Arial" panose="020B0604020202020204" pitchFamily="34" charset="0"/>
              <a:buChar char="•"/>
            </a:pPr>
            <a:r>
              <a:rPr lang="en-US" sz="2000">
                <a:solidFill>
                  <a:schemeClr val="tx1"/>
                </a:solidFill>
              </a:rPr>
              <a:t>Can we extend it? </a:t>
            </a:r>
          </a:p>
        </p:txBody>
      </p:sp>
    </p:spTree>
    <p:extLst>
      <p:ext uri="{BB962C8B-B14F-4D97-AF65-F5344CB8AC3E}">
        <p14:creationId xmlns:p14="http://schemas.microsoft.com/office/powerpoint/2010/main" val="389015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F22D486-207B-FB28-BC4F-D035510C4F4E}"/>
              </a:ext>
            </a:extLst>
          </p:cNvPr>
          <p:cNvGrpSpPr/>
          <p:nvPr/>
        </p:nvGrpSpPr>
        <p:grpSpPr>
          <a:xfrm>
            <a:off x="870859" y="1277086"/>
            <a:ext cx="4143026" cy="1049489"/>
            <a:chOff x="264931" y="1296498"/>
            <a:chExt cx="4143026" cy="1049489"/>
          </a:xfrm>
        </p:grpSpPr>
        <p:sp>
          <p:nvSpPr>
            <p:cNvPr id="29" name="Rectangle 28">
              <a:extLst>
                <a:ext uri="{FF2B5EF4-FFF2-40B4-BE49-F238E27FC236}">
                  <a16:creationId xmlns:a16="http://schemas.microsoft.com/office/drawing/2014/main" id="{96C1EAFE-5A3C-B04B-9F5A-BE0E6370FEBE}"/>
                </a:ext>
              </a:extLst>
            </p:cNvPr>
            <p:cNvSpPr/>
            <p:nvPr/>
          </p:nvSpPr>
          <p:spPr>
            <a:xfrm>
              <a:off x="264931" y="1296498"/>
              <a:ext cx="4143026" cy="1049489"/>
            </a:xfrm>
            <a:prstGeom prst="rect">
              <a:avLst/>
            </a:prstGeom>
            <a:solidFill>
              <a:srgbClr val="252933"/>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pic>
          <p:nvPicPr>
            <p:cNvPr id="30" name="Picture 29" descr="Text&#10;&#10;Description automatically generated">
              <a:extLst>
                <a:ext uri="{FF2B5EF4-FFF2-40B4-BE49-F238E27FC236}">
                  <a16:creationId xmlns:a16="http://schemas.microsoft.com/office/drawing/2014/main" id="{5392E9B1-4F49-6943-BFBD-AEAA737BEAE8}"/>
                </a:ext>
              </a:extLst>
            </p:cNvPr>
            <p:cNvPicPr>
              <a:picLocks noChangeAspect="1"/>
            </p:cNvPicPr>
            <p:nvPr/>
          </p:nvPicPr>
          <p:blipFill>
            <a:blip r:embed="rId3"/>
            <a:stretch>
              <a:fillRect/>
            </a:stretch>
          </p:blipFill>
          <p:spPr>
            <a:xfrm>
              <a:off x="274598" y="1672068"/>
              <a:ext cx="3048651" cy="647446"/>
            </a:xfrm>
            <a:prstGeom prst="rect">
              <a:avLst/>
            </a:prstGeom>
          </p:spPr>
        </p:pic>
        <p:pic>
          <p:nvPicPr>
            <p:cNvPr id="32" name="Content Placeholder 25" descr="Logo&#10;&#10;Description automatically generated">
              <a:extLst>
                <a:ext uri="{FF2B5EF4-FFF2-40B4-BE49-F238E27FC236}">
                  <a16:creationId xmlns:a16="http://schemas.microsoft.com/office/drawing/2014/main" id="{8A989B94-9709-2346-8792-E5C51538F815}"/>
                </a:ext>
              </a:extLst>
            </p:cNvPr>
            <p:cNvPicPr>
              <a:picLocks noChangeAspect="1"/>
            </p:cNvPicPr>
            <p:nvPr/>
          </p:nvPicPr>
          <p:blipFill>
            <a:blip r:embed="rId4"/>
            <a:stretch>
              <a:fillRect/>
            </a:stretch>
          </p:blipFill>
          <p:spPr bwMode="auto">
            <a:xfrm>
              <a:off x="1244074" y="1364455"/>
              <a:ext cx="2045492" cy="257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6">
            <a:extLst>
              <a:ext uri="{FF2B5EF4-FFF2-40B4-BE49-F238E27FC236}">
                <a16:creationId xmlns:a16="http://schemas.microsoft.com/office/drawing/2014/main" id="{081A1BD4-F219-D573-4F6F-A8A30EA47470}"/>
              </a:ext>
            </a:extLst>
          </p:cNvPr>
          <p:cNvGrpSpPr/>
          <p:nvPr/>
        </p:nvGrpSpPr>
        <p:grpSpPr>
          <a:xfrm>
            <a:off x="884072" y="2529917"/>
            <a:ext cx="4129813" cy="1049489"/>
            <a:chOff x="278144" y="2549329"/>
            <a:chExt cx="4129813" cy="1049489"/>
          </a:xfrm>
        </p:grpSpPr>
        <p:sp>
          <p:nvSpPr>
            <p:cNvPr id="33" name="Rectangle 32">
              <a:extLst>
                <a:ext uri="{FF2B5EF4-FFF2-40B4-BE49-F238E27FC236}">
                  <a16:creationId xmlns:a16="http://schemas.microsoft.com/office/drawing/2014/main" id="{3357D4CC-0A56-724D-8C08-73DBBF29EA46}"/>
                </a:ext>
              </a:extLst>
            </p:cNvPr>
            <p:cNvSpPr/>
            <p:nvPr/>
          </p:nvSpPr>
          <p:spPr>
            <a:xfrm>
              <a:off x="278144" y="2549329"/>
              <a:ext cx="4129813" cy="1049489"/>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pic>
          <p:nvPicPr>
            <p:cNvPr id="34" name="Picture 33" descr="A picture containing text&#10;&#10;Description automatically generated">
              <a:extLst>
                <a:ext uri="{FF2B5EF4-FFF2-40B4-BE49-F238E27FC236}">
                  <a16:creationId xmlns:a16="http://schemas.microsoft.com/office/drawing/2014/main" id="{8A709BEB-3F03-7F43-A2DD-45915E07D1EF}"/>
                </a:ext>
              </a:extLst>
            </p:cNvPr>
            <p:cNvPicPr>
              <a:picLocks noChangeAspect="1"/>
            </p:cNvPicPr>
            <p:nvPr/>
          </p:nvPicPr>
          <p:blipFill>
            <a:blip r:embed="rId5"/>
            <a:stretch>
              <a:fillRect/>
            </a:stretch>
          </p:blipFill>
          <p:spPr>
            <a:xfrm>
              <a:off x="355646" y="3025794"/>
              <a:ext cx="3492293" cy="518115"/>
            </a:xfrm>
            <a:prstGeom prst="rect">
              <a:avLst/>
            </a:prstGeom>
          </p:spPr>
        </p:pic>
        <p:pic>
          <p:nvPicPr>
            <p:cNvPr id="35" name="Picture 34" descr="A black and white sign&#10;&#10;Description automatically generated with low confidence">
              <a:extLst>
                <a:ext uri="{FF2B5EF4-FFF2-40B4-BE49-F238E27FC236}">
                  <a16:creationId xmlns:a16="http://schemas.microsoft.com/office/drawing/2014/main" id="{11276477-4719-6648-A849-09832AB38A2D}"/>
                </a:ext>
              </a:extLst>
            </p:cNvPr>
            <p:cNvPicPr>
              <a:picLocks noChangeAspect="1"/>
            </p:cNvPicPr>
            <p:nvPr/>
          </p:nvPicPr>
          <p:blipFill>
            <a:blip r:embed="rId6"/>
            <a:stretch>
              <a:fillRect/>
            </a:stretch>
          </p:blipFill>
          <p:spPr>
            <a:xfrm>
              <a:off x="1323845" y="2571750"/>
              <a:ext cx="1885950" cy="445933"/>
            </a:xfrm>
            <a:prstGeom prst="rect">
              <a:avLst/>
            </a:prstGeom>
          </p:spPr>
        </p:pic>
      </p:grpSp>
      <p:grpSp>
        <p:nvGrpSpPr>
          <p:cNvPr id="8" name="Group 7">
            <a:extLst>
              <a:ext uri="{FF2B5EF4-FFF2-40B4-BE49-F238E27FC236}">
                <a16:creationId xmlns:a16="http://schemas.microsoft.com/office/drawing/2014/main" id="{692766E6-5724-AC9D-5C24-0582F793BCDC}"/>
              </a:ext>
            </a:extLst>
          </p:cNvPr>
          <p:cNvGrpSpPr/>
          <p:nvPr/>
        </p:nvGrpSpPr>
        <p:grpSpPr>
          <a:xfrm>
            <a:off x="880526" y="3826735"/>
            <a:ext cx="4129813" cy="1049489"/>
            <a:chOff x="274598" y="3846147"/>
            <a:chExt cx="4129813" cy="1049489"/>
          </a:xfrm>
        </p:grpSpPr>
        <p:sp>
          <p:nvSpPr>
            <p:cNvPr id="36" name="Rectangle 35">
              <a:extLst>
                <a:ext uri="{FF2B5EF4-FFF2-40B4-BE49-F238E27FC236}">
                  <a16:creationId xmlns:a16="http://schemas.microsoft.com/office/drawing/2014/main" id="{56DC2016-1D08-0A4D-8815-D14E79A2E45A}"/>
                </a:ext>
              </a:extLst>
            </p:cNvPr>
            <p:cNvSpPr/>
            <p:nvPr/>
          </p:nvSpPr>
          <p:spPr>
            <a:xfrm>
              <a:off x="274598" y="3846147"/>
              <a:ext cx="4129813" cy="1049489"/>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pic>
          <p:nvPicPr>
            <p:cNvPr id="37" name="Picture 36" descr="A white sign with black text&#10;&#10;Description automatically generated with low confidence">
              <a:extLst>
                <a:ext uri="{FF2B5EF4-FFF2-40B4-BE49-F238E27FC236}">
                  <a16:creationId xmlns:a16="http://schemas.microsoft.com/office/drawing/2014/main" id="{AEB4D993-ABD5-4A47-B2B1-AE2ECDC5BE4A}"/>
                </a:ext>
              </a:extLst>
            </p:cNvPr>
            <p:cNvPicPr>
              <a:picLocks noChangeAspect="1"/>
            </p:cNvPicPr>
            <p:nvPr/>
          </p:nvPicPr>
          <p:blipFill>
            <a:blip r:embed="rId7"/>
            <a:stretch>
              <a:fillRect/>
            </a:stretch>
          </p:blipFill>
          <p:spPr>
            <a:xfrm>
              <a:off x="1376233" y="3875449"/>
              <a:ext cx="1781175" cy="447675"/>
            </a:xfrm>
            <a:prstGeom prst="rect">
              <a:avLst/>
            </a:prstGeom>
          </p:spPr>
        </p:pic>
        <p:pic>
          <p:nvPicPr>
            <p:cNvPr id="38" name="Picture 37" descr="Graphical user interface, text, application, email&#10;&#10;Description automatically generated">
              <a:extLst>
                <a:ext uri="{FF2B5EF4-FFF2-40B4-BE49-F238E27FC236}">
                  <a16:creationId xmlns:a16="http://schemas.microsoft.com/office/drawing/2014/main" id="{A371035D-6F12-AF46-9ADF-FCA3017C6456}"/>
                </a:ext>
              </a:extLst>
            </p:cNvPr>
            <p:cNvPicPr>
              <a:picLocks noChangeAspect="1"/>
            </p:cNvPicPr>
            <p:nvPr/>
          </p:nvPicPr>
          <p:blipFill rotWithShape="1">
            <a:blip r:embed="rId8"/>
            <a:srcRect b="57001"/>
            <a:stretch/>
          </p:blipFill>
          <p:spPr>
            <a:xfrm>
              <a:off x="380877" y="4222951"/>
              <a:ext cx="3459955" cy="628412"/>
            </a:xfrm>
            <a:prstGeom prst="rect">
              <a:avLst/>
            </a:prstGeom>
          </p:spPr>
        </p:pic>
      </p:grpSp>
      <p:sp>
        <p:nvSpPr>
          <p:cNvPr id="23" name="Rounded Rectangle 22">
            <a:extLst>
              <a:ext uri="{FF2B5EF4-FFF2-40B4-BE49-F238E27FC236}">
                <a16:creationId xmlns:a16="http://schemas.microsoft.com/office/drawing/2014/main" id="{29FCFD70-6323-9F4C-A84C-E19BB1010E2D}"/>
              </a:ext>
            </a:extLst>
          </p:cNvPr>
          <p:cNvSpPr/>
          <p:nvPr/>
        </p:nvSpPr>
        <p:spPr>
          <a:xfrm>
            <a:off x="5617824" y="1672068"/>
            <a:ext cx="2202331" cy="2335866"/>
          </a:xfrm>
          <a:prstGeom prst="roundRect">
            <a:avLst/>
          </a:prstGeom>
          <a:solidFill>
            <a:schemeClr val="accent1">
              <a:lumMod val="20000"/>
              <a:lumOff val="80000"/>
              <a:alpha val="5019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4" name="Picture 23">
            <a:extLst>
              <a:ext uri="{FF2B5EF4-FFF2-40B4-BE49-F238E27FC236}">
                <a16:creationId xmlns:a16="http://schemas.microsoft.com/office/drawing/2014/main" id="{2DAEC8AF-192B-6241-8E77-36C27CA508A3}"/>
              </a:ext>
            </a:extLst>
          </p:cNvPr>
          <p:cNvPicPr>
            <a:picLocks noChangeAspect="1"/>
          </p:cNvPicPr>
          <p:nvPr/>
        </p:nvPicPr>
        <p:blipFill>
          <a:blip r:embed="rId9"/>
          <a:stretch>
            <a:fillRect/>
          </a:stretch>
        </p:blipFill>
        <p:spPr>
          <a:xfrm>
            <a:off x="5849064" y="2086348"/>
            <a:ext cx="1739852" cy="1507306"/>
          </a:xfrm>
          <a:prstGeom prst="rect">
            <a:avLst/>
          </a:prstGeom>
        </p:spPr>
      </p:pic>
      <p:sp>
        <p:nvSpPr>
          <p:cNvPr id="5" name="Title 1">
            <a:extLst>
              <a:ext uri="{FF2B5EF4-FFF2-40B4-BE49-F238E27FC236}">
                <a16:creationId xmlns:a16="http://schemas.microsoft.com/office/drawing/2014/main" id="{3A440DCC-9CE5-65B6-0881-513B5F89DD2D}"/>
              </a:ext>
            </a:extLst>
          </p:cNvPr>
          <p:cNvSpPr txBox="1">
            <a:spLocks/>
          </p:cNvSpPr>
          <p:nvPr/>
        </p:nvSpPr>
        <p:spPr>
          <a:xfrm>
            <a:off x="2110854" y="267276"/>
            <a:ext cx="4708587" cy="841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buClrTx/>
              <a:buFontTx/>
            </a:pPr>
            <a:r>
              <a:rPr lang="en-US">
                <a:latin typeface="Corbel" panose="020B0503020204020204" pitchFamily="34" charset="0"/>
              </a:rPr>
              <a:t>Self-Supervised Models</a:t>
            </a:r>
          </a:p>
        </p:txBody>
      </p:sp>
    </p:spTree>
    <p:extLst>
      <p:ext uri="{BB962C8B-B14F-4D97-AF65-F5344CB8AC3E}">
        <p14:creationId xmlns:p14="http://schemas.microsoft.com/office/powerpoint/2010/main" val="1352571770"/>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162726-E6A1-C8C0-BF18-955207E3DC4B}"/>
              </a:ext>
            </a:extLst>
          </p:cNvPr>
          <p:cNvSpPr>
            <a:spLocks noGrp="1"/>
          </p:cNvSpPr>
          <p:nvPr>
            <p:ph type="title"/>
          </p:nvPr>
        </p:nvSpPr>
        <p:spPr/>
        <p:txBody>
          <a:bodyPr/>
          <a:lstStyle/>
          <a:p>
            <a:r>
              <a:rPr lang="en-US"/>
              <a:t>On terminology</a:t>
            </a:r>
          </a:p>
        </p:txBody>
      </p:sp>
      <p:sp>
        <p:nvSpPr>
          <p:cNvPr id="5" name="Text Placeholder 4">
            <a:extLst>
              <a:ext uri="{FF2B5EF4-FFF2-40B4-BE49-F238E27FC236}">
                <a16:creationId xmlns:a16="http://schemas.microsoft.com/office/drawing/2014/main" id="{D0CF5A10-6346-C501-5ABE-D2D88DF0DC80}"/>
              </a:ext>
            </a:extLst>
          </p:cNvPr>
          <p:cNvSpPr>
            <a:spLocks noGrp="1"/>
          </p:cNvSpPr>
          <p:nvPr>
            <p:ph type="body" sz="quarter" idx="16"/>
          </p:nvPr>
        </p:nvSpPr>
        <p:spPr/>
        <p:txBody>
          <a:bodyPr/>
          <a:lstStyle/>
          <a:p>
            <a:r>
              <a:rPr lang="en-US" sz="2000"/>
              <a:t>These names are sometimes used interchangeably: </a:t>
            </a:r>
          </a:p>
          <a:p>
            <a:pPr lvl="1"/>
            <a:r>
              <a:rPr lang="en-US" sz="2000"/>
              <a:t>Self-supervised models</a:t>
            </a:r>
          </a:p>
          <a:p>
            <a:pPr lvl="1"/>
            <a:r>
              <a:rPr lang="en-US" sz="2000"/>
              <a:t>Pre-trained models </a:t>
            </a:r>
          </a:p>
          <a:p>
            <a:pPr lvl="1"/>
            <a:r>
              <a:rPr lang="en-US" sz="2000"/>
              <a:t>Generative AI models</a:t>
            </a:r>
          </a:p>
          <a:p>
            <a:pPr lvl="1"/>
            <a:r>
              <a:rPr lang="en-US" sz="2000"/>
              <a:t>Foundation models</a:t>
            </a:r>
          </a:p>
          <a:p>
            <a:pPr lvl="1"/>
            <a:r>
              <a:rPr lang="en-US" sz="2000"/>
              <a:t>Frontier models</a:t>
            </a:r>
          </a:p>
          <a:p>
            <a:pPr lvl="1"/>
            <a:r>
              <a:rPr lang="en-US" sz="2000"/>
              <a:t>…</a:t>
            </a:r>
          </a:p>
          <a:p>
            <a:pPr marL="342900" lvl="1" indent="0">
              <a:buNone/>
            </a:pPr>
            <a:endParaRPr lang="en-US" sz="2000"/>
          </a:p>
          <a:p>
            <a:r>
              <a:rPr lang="en-US" sz="2000"/>
              <a:t>Though they’re not exactly the same. </a:t>
            </a:r>
          </a:p>
        </p:txBody>
      </p:sp>
    </p:spTree>
    <p:extLst>
      <p:ext uri="{BB962C8B-B14F-4D97-AF65-F5344CB8AC3E}">
        <p14:creationId xmlns:p14="http://schemas.microsoft.com/office/powerpoint/2010/main" val="32645920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162726-E6A1-C8C0-BF18-955207E3DC4B}"/>
              </a:ext>
            </a:extLst>
          </p:cNvPr>
          <p:cNvSpPr>
            <a:spLocks noGrp="1"/>
          </p:cNvSpPr>
          <p:nvPr>
            <p:ph type="title"/>
          </p:nvPr>
        </p:nvSpPr>
        <p:spPr/>
        <p:txBody>
          <a:bodyPr/>
          <a:lstStyle/>
          <a:p>
            <a:r>
              <a:rPr lang="en-US"/>
              <a:t>On terminology</a:t>
            </a:r>
          </a:p>
        </p:txBody>
      </p:sp>
      <p:sp>
        <p:nvSpPr>
          <p:cNvPr id="5" name="Text Placeholder 4">
            <a:extLst>
              <a:ext uri="{FF2B5EF4-FFF2-40B4-BE49-F238E27FC236}">
                <a16:creationId xmlns:a16="http://schemas.microsoft.com/office/drawing/2014/main" id="{D0CF5A10-6346-C501-5ABE-D2D88DF0DC80}"/>
              </a:ext>
            </a:extLst>
          </p:cNvPr>
          <p:cNvSpPr>
            <a:spLocks noGrp="1"/>
          </p:cNvSpPr>
          <p:nvPr>
            <p:ph type="body" sz="quarter" idx="16"/>
          </p:nvPr>
        </p:nvSpPr>
        <p:spPr/>
        <p:txBody>
          <a:bodyPr/>
          <a:lstStyle/>
          <a:p>
            <a:r>
              <a:rPr lang="en-US" sz="2000"/>
              <a:t>These names are sometimes used interchangeably: </a:t>
            </a:r>
          </a:p>
          <a:p>
            <a:pPr lvl="1"/>
            <a:r>
              <a:rPr lang="en-US" sz="2000"/>
              <a:t>Self-supervised models</a:t>
            </a:r>
          </a:p>
          <a:p>
            <a:pPr lvl="1"/>
            <a:r>
              <a:rPr lang="en-US" sz="2000"/>
              <a:t>Pre-trained models </a:t>
            </a:r>
          </a:p>
          <a:p>
            <a:pPr lvl="1"/>
            <a:r>
              <a:rPr lang="en-US" sz="2000"/>
              <a:t>Generative AI models</a:t>
            </a:r>
          </a:p>
          <a:p>
            <a:pPr lvl="1"/>
            <a:r>
              <a:rPr lang="en-US" sz="2000"/>
              <a:t>Foundation models</a:t>
            </a:r>
          </a:p>
          <a:p>
            <a:pPr lvl="1"/>
            <a:r>
              <a:rPr lang="en-US" sz="2000"/>
              <a:t>Frontier models</a:t>
            </a:r>
          </a:p>
          <a:p>
            <a:pPr lvl="1"/>
            <a:r>
              <a:rPr lang="en-US" sz="2000"/>
              <a:t>…</a:t>
            </a:r>
          </a:p>
          <a:p>
            <a:pPr marL="342900" lvl="1" indent="0">
              <a:buNone/>
            </a:pPr>
            <a:endParaRPr lang="en-US" sz="2000"/>
          </a:p>
          <a:p>
            <a:r>
              <a:rPr lang="en-US" sz="2000"/>
              <a:t>Though they’re not exactly the same. </a:t>
            </a:r>
          </a:p>
        </p:txBody>
      </p:sp>
      <p:sp>
        <p:nvSpPr>
          <p:cNvPr id="2" name="Rounded Rectangular Callout 1">
            <a:extLst>
              <a:ext uri="{FF2B5EF4-FFF2-40B4-BE49-F238E27FC236}">
                <a16:creationId xmlns:a16="http://schemas.microsoft.com/office/drawing/2014/main" id="{90B1C577-680D-6F22-6585-3475A7C5CEB6}"/>
              </a:ext>
            </a:extLst>
          </p:cNvPr>
          <p:cNvSpPr/>
          <p:nvPr/>
        </p:nvSpPr>
        <p:spPr>
          <a:xfrm>
            <a:off x="4243936" y="1976436"/>
            <a:ext cx="4202723" cy="857543"/>
          </a:xfrm>
          <a:prstGeom prst="wedgeRoundRectCallout">
            <a:avLst>
              <a:gd name="adj1" fmla="val -57564"/>
              <a:gd name="adj2" fmla="val -21115"/>
              <a:gd name="adj3" fmla="val 16667"/>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Our models are </a:t>
            </a:r>
            <a:br>
              <a:rPr lang="en-US" sz="2000">
                <a:solidFill>
                  <a:schemeClr val="tx1"/>
                </a:solidFill>
              </a:rPr>
            </a:br>
            <a:r>
              <a:rPr lang="en-US" sz="2000">
                <a:solidFill>
                  <a:schemeClr val="tx1"/>
                </a:solidFill>
              </a:rPr>
              <a:t>more than just “pretrained”!</a:t>
            </a:r>
          </a:p>
        </p:txBody>
      </p:sp>
    </p:spTree>
    <p:extLst>
      <p:ext uri="{BB962C8B-B14F-4D97-AF65-F5344CB8AC3E}">
        <p14:creationId xmlns:p14="http://schemas.microsoft.com/office/powerpoint/2010/main" val="18515240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162726-E6A1-C8C0-BF18-955207E3DC4B}"/>
              </a:ext>
            </a:extLst>
          </p:cNvPr>
          <p:cNvSpPr>
            <a:spLocks noGrp="1"/>
          </p:cNvSpPr>
          <p:nvPr>
            <p:ph type="title"/>
          </p:nvPr>
        </p:nvSpPr>
        <p:spPr/>
        <p:txBody>
          <a:bodyPr/>
          <a:lstStyle/>
          <a:p>
            <a:r>
              <a:rPr lang="en-US"/>
              <a:t>On terminology</a:t>
            </a:r>
          </a:p>
        </p:txBody>
      </p:sp>
      <p:sp>
        <p:nvSpPr>
          <p:cNvPr id="5" name="Text Placeholder 4">
            <a:extLst>
              <a:ext uri="{FF2B5EF4-FFF2-40B4-BE49-F238E27FC236}">
                <a16:creationId xmlns:a16="http://schemas.microsoft.com/office/drawing/2014/main" id="{D0CF5A10-6346-C501-5ABE-D2D88DF0DC80}"/>
              </a:ext>
            </a:extLst>
          </p:cNvPr>
          <p:cNvSpPr>
            <a:spLocks noGrp="1"/>
          </p:cNvSpPr>
          <p:nvPr>
            <p:ph type="body" sz="quarter" idx="16"/>
          </p:nvPr>
        </p:nvSpPr>
        <p:spPr/>
        <p:txBody>
          <a:bodyPr/>
          <a:lstStyle/>
          <a:p>
            <a:r>
              <a:rPr lang="en-US" sz="2000"/>
              <a:t>These names are sometimes used interchangeably: </a:t>
            </a:r>
          </a:p>
          <a:p>
            <a:pPr lvl="1"/>
            <a:r>
              <a:rPr lang="en-US" sz="2000"/>
              <a:t>Self-supervised models</a:t>
            </a:r>
          </a:p>
          <a:p>
            <a:pPr lvl="1"/>
            <a:r>
              <a:rPr lang="en-US" sz="2000"/>
              <a:t>Pre-trained models </a:t>
            </a:r>
          </a:p>
          <a:p>
            <a:pPr lvl="1"/>
            <a:r>
              <a:rPr lang="en-US" sz="2000"/>
              <a:t>Generative AI models</a:t>
            </a:r>
          </a:p>
          <a:p>
            <a:pPr lvl="1"/>
            <a:r>
              <a:rPr lang="en-US" sz="2000"/>
              <a:t>Foundation models</a:t>
            </a:r>
          </a:p>
          <a:p>
            <a:pPr lvl="1"/>
            <a:r>
              <a:rPr lang="en-US" sz="2000"/>
              <a:t>Frontier models</a:t>
            </a:r>
          </a:p>
          <a:p>
            <a:pPr lvl="1"/>
            <a:r>
              <a:rPr lang="en-US" sz="2000"/>
              <a:t>…</a:t>
            </a:r>
          </a:p>
          <a:p>
            <a:pPr marL="342900" lvl="1" indent="0">
              <a:buNone/>
            </a:pPr>
            <a:endParaRPr lang="en-US" sz="2000"/>
          </a:p>
          <a:p>
            <a:r>
              <a:rPr lang="en-US" sz="2000"/>
              <a:t>Though they’re not exactly the same. </a:t>
            </a:r>
          </a:p>
        </p:txBody>
      </p:sp>
      <p:sp>
        <p:nvSpPr>
          <p:cNvPr id="2" name="Rounded Rectangular Callout 1">
            <a:extLst>
              <a:ext uri="{FF2B5EF4-FFF2-40B4-BE49-F238E27FC236}">
                <a16:creationId xmlns:a16="http://schemas.microsoft.com/office/drawing/2014/main" id="{90B1C577-680D-6F22-6585-3475A7C5CEB6}"/>
              </a:ext>
            </a:extLst>
          </p:cNvPr>
          <p:cNvSpPr/>
          <p:nvPr/>
        </p:nvSpPr>
        <p:spPr>
          <a:xfrm>
            <a:off x="4274544" y="2157923"/>
            <a:ext cx="4109291" cy="546031"/>
          </a:xfrm>
          <a:prstGeom prst="wedgeRoundRectCallout">
            <a:avLst>
              <a:gd name="adj1" fmla="val -58165"/>
              <a:gd name="adj2" fmla="val 21545"/>
              <a:gd name="adj3" fmla="val 16667"/>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 Models that generate content</a:t>
            </a:r>
          </a:p>
        </p:txBody>
      </p:sp>
    </p:spTree>
    <p:extLst>
      <p:ext uri="{BB962C8B-B14F-4D97-AF65-F5344CB8AC3E}">
        <p14:creationId xmlns:p14="http://schemas.microsoft.com/office/powerpoint/2010/main" val="36155093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162726-E6A1-C8C0-BF18-955207E3DC4B}"/>
              </a:ext>
            </a:extLst>
          </p:cNvPr>
          <p:cNvSpPr>
            <a:spLocks noGrp="1"/>
          </p:cNvSpPr>
          <p:nvPr>
            <p:ph type="title"/>
          </p:nvPr>
        </p:nvSpPr>
        <p:spPr/>
        <p:txBody>
          <a:bodyPr/>
          <a:lstStyle/>
          <a:p>
            <a:r>
              <a:rPr lang="en-US"/>
              <a:t>On terminology</a:t>
            </a:r>
          </a:p>
        </p:txBody>
      </p:sp>
      <p:sp>
        <p:nvSpPr>
          <p:cNvPr id="5" name="Text Placeholder 4">
            <a:extLst>
              <a:ext uri="{FF2B5EF4-FFF2-40B4-BE49-F238E27FC236}">
                <a16:creationId xmlns:a16="http://schemas.microsoft.com/office/drawing/2014/main" id="{D0CF5A10-6346-C501-5ABE-D2D88DF0DC80}"/>
              </a:ext>
            </a:extLst>
          </p:cNvPr>
          <p:cNvSpPr>
            <a:spLocks noGrp="1"/>
          </p:cNvSpPr>
          <p:nvPr>
            <p:ph type="body" sz="quarter" idx="16"/>
          </p:nvPr>
        </p:nvSpPr>
        <p:spPr/>
        <p:txBody>
          <a:bodyPr/>
          <a:lstStyle/>
          <a:p>
            <a:r>
              <a:rPr lang="en-US" sz="2000"/>
              <a:t>These names are sometimes used interchangeably: </a:t>
            </a:r>
          </a:p>
          <a:p>
            <a:pPr lvl="1"/>
            <a:r>
              <a:rPr lang="en-US" sz="2000"/>
              <a:t>Self-supervised models</a:t>
            </a:r>
          </a:p>
          <a:p>
            <a:pPr lvl="1"/>
            <a:r>
              <a:rPr lang="en-US" sz="2000"/>
              <a:t>Pre-trained models </a:t>
            </a:r>
          </a:p>
          <a:p>
            <a:pPr lvl="1"/>
            <a:r>
              <a:rPr lang="en-US" sz="2000"/>
              <a:t>Generative AI models</a:t>
            </a:r>
          </a:p>
          <a:p>
            <a:pPr lvl="1"/>
            <a:r>
              <a:rPr lang="en-US" sz="2000"/>
              <a:t>Foundation models</a:t>
            </a:r>
          </a:p>
          <a:p>
            <a:pPr lvl="1"/>
            <a:r>
              <a:rPr lang="en-US" sz="2000"/>
              <a:t>Frontier models</a:t>
            </a:r>
          </a:p>
          <a:p>
            <a:pPr lvl="1"/>
            <a:r>
              <a:rPr lang="en-US" sz="2000"/>
              <a:t>…</a:t>
            </a:r>
          </a:p>
          <a:p>
            <a:pPr marL="342900" lvl="1" indent="0">
              <a:buNone/>
            </a:pPr>
            <a:endParaRPr lang="en-US" sz="2000"/>
          </a:p>
          <a:p>
            <a:r>
              <a:rPr lang="en-US" sz="2000"/>
              <a:t>Though they’re not exactly the same. </a:t>
            </a:r>
          </a:p>
        </p:txBody>
      </p:sp>
      <p:sp>
        <p:nvSpPr>
          <p:cNvPr id="7" name="TextBox 6">
            <a:extLst>
              <a:ext uri="{FF2B5EF4-FFF2-40B4-BE49-F238E27FC236}">
                <a16:creationId xmlns:a16="http://schemas.microsoft.com/office/drawing/2014/main" id="{56F7F142-559A-ABBA-7C2A-40D9791B47FF}"/>
              </a:ext>
            </a:extLst>
          </p:cNvPr>
          <p:cNvSpPr txBox="1"/>
          <p:nvPr/>
        </p:nvSpPr>
        <p:spPr>
          <a:xfrm>
            <a:off x="885825" y="4487745"/>
            <a:ext cx="7372350" cy="253916"/>
          </a:xfrm>
          <a:prstGeom prst="rect">
            <a:avLst/>
          </a:prstGeom>
          <a:noFill/>
        </p:spPr>
        <p:txBody>
          <a:bodyPr wrap="square">
            <a:spAutoFit/>
          </a:bodyPr>
          <a:lstStyle/>
          <a:p>
            <a:pPr algn="ctr"/>
            <a:r>
              <a:rPr lang="en-US" sz="1050"/>
              <a:t>More discussion on naming (</a:t>
            </a:r>
            <a:r>
              <a:rPr lang="en-US" sz="1050" err="1"/>
              <a:t>Bommasani</a:t>
            </a:r>
            <a:r>
              <a:rPr lang="en-US" sz="1050"/>
              <a:t> et al., 2021)    https://</a:t>
            </a:r>
            <a:r>
              <a:rPr lang="en-US" sz="1050" err="1"/>
              <a:t>arxiv.org</a:t>
            </a:r>
            <a:r>
              <a:rPr lang="en-US" sz="1050"/>
              <a:t>/pdf/2108.07258.pdf</a:t>
            </a:r>
          </a:p>
        </p:txBody>
      </p:sp>
      <p:sp>
        <p:nvSpPr>
          <p:cNvPr id="8" name="Rounded Rectangular Callout 7">
            <a:extLst>
              <a:ext uri="{FF2B5EF4-FFF2-40B4-BE49-F238E27FC236}">
                <a16:creationId xmlns:a16="http://schemas.microsoft.com/office/drawing/2014/main" id="{9716233E-7051-1CA8-0FFB-4CE6011EADBB}"/>
              </a:ext>
            </a:extLst>
          </p:cNvPr>
          <p:cNvSpPr/>
          <p:nvPr/>
        </p:nvSpPr>
        <p:spPr>
          <a:xfrm>
            <a:off x="4021158" y="1949989"/>
            <a:ext cx="4759286" cy="897188"/>
          </a:xfrm>
          <a:prstGeom prst="wedgeRoundRectCallout">
            <a:avLst>
              <a:gd name="adj1" fmla="val -60151"/>
              <a:gd name="adj2" fmla="val 51221"/>
              <a:gd name="adj3" fmla="val 16667"/>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 can be used as a foundational component of modern AI systems</a:t>
            </a:r>
          </a:p>
        </p:txBody>
      </p:sp>
      <p:sp>
        <p:nvSpPr>
          <p:cNvPr id="9" name="Rounded Rectangular Callout 8">
            <a:extLst>
              <a:ext uri="{FF2B5EF4-FFF2-40B4-BE49-F238E27FC236}">
                <a16:creationId xmlns:a16="http://schemas.microsoft.com/office/drawing/2014/main" id="{BD0EECB7-9CE4-A31A-6A06-D17754962E72}"/>
              </a:ext>
            </a:extLst>
          </p:cNvPr>
          <p:cNvSpPr/>
          <p:nvPr/>
        </p:nvSpPr>
        <p:spPr>
          <a:xfrm>
            <a:off x="4021158" y="2921409"/>
            <a:ext cx="4759286" cy="897188"/>
          </a:xfrm>
          <a:prstGeom prst="wedgeRoundRectCallout">
            <a:avLst>
              <a:gd name="adj1" fmla="val -59444"/>
              <a:gd name="adj2" fmla="val -41408"/>
              <a:gd name="adj3" fmla="val 16667"/>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That doesn’t mean that these models </a:t>
            </a:r>
            <a:br>
              <a:rPr lang="en-US" sz="2000">
                <a:solidFill>
                  <a:schemeClr val="tx1"/>
                </a:solidFill>
              </a:rPr>
            </a:br>
            <a:r>
              <a:rPr lang="en-US" sz="2000">
                <a:solidFill>
                  <a:schemeClr val="tx1"/>
                </a:solidFill>
              </a:rPr>
              <a:t>are the foundation of AI! </a:t>
            </a:r>
          </a:p>
        </p:txBody>
      </p:sp>
    </p:spTree>
    <p:extLst>
      <p:ext uri="{BB962C8B-B14F-4D97-AF65-F5344CB8AC3E}">
        <p14:creationId xmlns:p14="http://schemas.microsoft.com/office/powerpoint/2010/main" val="811344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162726-E6A1-C8C0-BF18-955207E3DC4B}"/>
              </a:ext>
            </a:extLst>
          </p:cNvPr>
          <p:cNvSpPr>
            <a:spLocks noGrp="1"/>
          </p:cNvSpPr>
          <p:nvPr>
            <p:ph type="title"/>
          </p:nvPr>
        </p:nvSpPr>
        <p:spPr/>
        <p:txBody>
          <a:bodyPr/>
          <a:lstStyle/>
          <a:p>
            <a:r>
              <a:rPr lang="en-US"/>
              <a:t>On terminology</a:t>
            </a:r>
          </a:p>
        </p:txBody>
      </p:sp>
      <p:sp>
        <p:nvSpPr>
          <p:cNvPr id="5" name="Text Placeholder 4">
            <a:extLst>
              <a:ext uri="{FF2B5EF4-FFF2-40B4-BE49-F238E27FC236}">
                <a16:creationId xmlns:a16="http://schemas.microsoft.com/office/drawing/2014/main" id="{D0CF5A10-6346-C501-5ABE-D2D88DF0DC80}"/>
              </a:ext>
            </a:extLst>
          </p:cNvPr>
          <p:cNvSpPr>
            <a:spLocks noGrp="1"/>
          </p:cNvSpPr>
          <p:nvPr>
            <p:ph type="body" sz="quarter" idx="16"/>
          </p:nvPr>
        </p:nvSpPr>
        <p:spPr/>
        <p:txBody>
          <a:bodyPr/>
          <a:lstStyle/>
          <a:p>
            <a:r>
              <a:rPr lang="en-US" sz="2000"/>
              <a:t>These names are sometimes used interchangeably: </a:t>
            </a:r>
          </a:p>
          <a:p>
            <a:pPr lvl="1"/>
            <a:r>
              <a:rPr lang="en-US" sz="2000"/>
              <a:t>Self-supervised models</a:t>
            </a:r>
          </a:p>
          <a:p>
            <a:pPr lvl="1"/>
            <a:r>
              <a:rPr lang="en-US" sz="2000"/>
              <a:t>Pre-trained models </a:t>
            </a:r>
          </a:p>
          <a:p>
            <a:pPr lvl="1"/>
            <a:r>
              <a:rPr lang="en-US" sz="2000"/>
              <a:t>Generative AI models</a:t>
            </a:r>
          </a:p>
          <a:p>
            <a:pPr lvl="1"/>
            <a:r>
              <a:rPr lang="en-US" sz="2000"/>
              <a:t>Foundation models</a:t>
            </a:r>
          </a:p>
          <a:p>
            <a:pPr lvl="1"/>
            <a:r>
              <a:rPr lang="en-US" sz="2000"/>
              <a:t>Frontier models</a:t>
            </a:r>
          </a:p>
          <a:p>
            <a:pPr lvl="1"/>
            <a:r>
              <a:rPr lang="en-US" sz="2000"/>
              <a:t>…</a:t>
            </a:r>
          </a:p>
          <a:p>
            <a:pPr marL="342900" lvl="1" indent="0">
              <a:buNone/>
            </a:pPr>
            <a:endParaRPr lang="en-US" sz="2000"/>
          </a:p>
          <a:p>
            <a:r>
              <a:rPr lang="en-US" sz="2000"/>
              <a:t>Though they’re not exactly the same. </a:t>
            </a:r>
          </a:p>
        </p:txBody>
      </p:sp>
      <p:sp>
        <p:nvSpPr>
          <p:cNvPr id="9" name="Rounded Rectangular Callout 8">
            <a:extLst>
              <a:ext uri="{FF2B5EF4-FFF2-40B4-BE49-F238E27FC236}">
                <a16:creationId xmlns:a16="http://schemas.microsoft.com/office/drawing/2014/main" id="{BD0EECB7-9CE4-A31A-6A06-D17754962E72}"/>
              </a:ext>
            </a:extLst>
          </p:cNvPr>
          <p:cNvSpPr/>
          <p:nvPr/>
        </p:nvSpPr>
        <p:spPr>
          <a:xfrm>
            <a:off x="3455175" y="3120127"/>
            <a:ext cx="3552310" cy="719408"/>
          </a:xfrm>
          <a:prstGeom prst="wedgeRoundRectCallout">
            <a:avLst>
              <a:gd name="adj1" fmla="val -57684"/>
              <a:gd name="adj2" fmla="val -39852"/>
              <a:gd name="adj3" fmla="val 16667"/>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They’re user-facing </a:t>
            </a:r>
            <a:br>
              <a:rPr lang="en-US" sz="2000">
                <a:solidFill>
                  <a:schemeClr val="tx1"/>
                </a:solidFill>
              </a:rPr>
            </a:br>
            <a:r>
              <a:rPr lang="en-US" sz="2000">
                <a:solidFill>
                  <a:schemeClr val="tx1"/>
                </a:solidFill>
              </a:rPr>
              <a:t>“frontiers” of applications</a:t>
            </a:r>
          </a:p>
        </p:txBody>
      </p:sp>
    </p:spTree>
    <p:extLst>
      <p:ext uri="{BB962C8B-B14F-4D97-AF65-F5344CB8AC3E}">
        <p14:creationId xmlns:p14="http://schemas.microsoft.com/office/powerpoint/2010/main" val="33082193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162726-E6A1-C8C0-BF18-955207E3DC4B}"/>
              </a:ext>
            </a:extLst>
          </p:cNvPr>
          <p:cNvSpPr>
            <a:spLocks noGrp="1"/>
          </p:cNvSpPr>
          <p:nvPr>
            <p:ph type="title"/>
          </p:nvPr>
        </p:nvSpPr>
        <p:spPr/>
        <p:txBody>
          <a:bodyPr/>
          <a:lstStyle/>
          <a:p>
            <a:r>
              <a:rPr lang="en-US"/>
              <a:t>On terminology</a:t>
            </a:r>
          </a:p>
        </p:txBody>
      </p:sp>
      <p:sp>
        <p:nvSpPr>
          <p:cNvPr id="5" name="Text Placeholder 4">
            <a:extLst>
              <a:ext uri="{FF2B5EF4-FFF2-40B4-BE49-F238E27FC236}">
                <a16:creationId xmlns:a16="http://schemas.microsoft.com/office/drawing/2014/main" id="{D0CF5A10-6346-C501-5ABE-D2D88DF0DC80}"/>
              </a:ext>
            </a:extLst>
          </p:cNvPr>
          <p:cNvSpPr>
            <a:spLocks noGrp="1"/>
          </p:cNvSpPr>
          <p:nvPr>
            <p:ph type="body" sz="quarter" idx="16"/>
          </p:nvPr>
        </p:nvSpPr>
        <p:spPr/>
        <p:txBody>
          <a:bodyPr/>
          <a:lstStyle/>
          <a:p>
            <a:r>
              <a:rPr lang="en-US" sz="2000"/>
              <a:t>These names are sometimes used interchangeably: </a:t>
            </a:r>
          </a:p>
          <a:p>
            <a:pPr lvl="1"/>
            <a:r>
              <a:rPr lang="en-US" sz="2000"/>
              <a:t>Self-supervised models</a:t>
            </a:r>
          </a:p>
          <a:p>
            <a:pPr lvl="1"/>
            <a:r>
              <a:rPr lang="en-US" sz="2000"/>
              <a:t>Pre-trained models </a:t>
            </a:r>
          </a:p>
          <a:p>
            <a:pPr lvl="1"/>
            <a:r>
              <a:rPr lang="en-US" sz="2000"/>
              <a:t>Generative AI models</a:t>
            </a:r>
          </a:p>
          <a:p>
            <a:pPr lvl="1"/>
            <a:r>
              <a:rPr lang="en-US" sz="2000"/>
              <a:t>Foundation models</a:t>
            </a:r>
          </a:p>
          <a:p>
            <a:pPr lvl="1"/>
            <a:r>
              <a:rPr lang="en-US" sz="2000"/>
              <a:t>Frontier models</a:t>
            </a:r>
          </a:p>
          <a:p>
            <a:pPr lvl="1"/>
            <a:r>
              <a:rPr lang="en-US" sz="2000"/>
              <a:t>…</a:t>
            </a:r>
          </a:p>
          <a:p>
            <a:pPr marL="342900" lvl="1" indent="0">
              <a:buNone/>
            </a:pPr>
            <a:endParaRPr lang="en-US" sz="2000"/>
          </a:p>
          <a:p>
            <a:r>
              <a:rPr lang="en-US" sz="2000"/>
              <a:t>Though they’re not exactly the same. </a:t>
            </a:r>
          </a:p>
        </p:txBody>
      </p:sp>
    </p:spTree>
    <p:extLst>
      <p:ext uri="{BB962C8B-B14F-4D97-AF65-F5344CB8AC3E}">
        <p14:creationId xmlns:p14="http://schemas.microsoft.com/office/powerpoint/2010/main" val="41334609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162726-E6A1-C8C0-BF18-955207E3DC4B}"/>
              </a:ext>
            </a:extLst>
          </p:cNvPr>
          <p:cNvSpPr>
            <a:spLocks noGrp="1"/>
          </p:cNvSpPr>
          <p:nvPr>
            <p:ph type="title"/>
          </p:nvPr>
        </p:nvSpPr>
        <p:spPr/>
        <p:txBody>
          <a:bodyPr/>
          <a:lstStyle/>
          <a:p>
            <a:r>
              <a:rPr lang="en-US"/>
              <a:t>On terminology</a:t>
            </a:r>
          </a:p>
        </p:txBody>
      </p:sp>
      <p:sp>
        <p:nvSpPr>
          <p:cNvPr id="5" name="Text Placeholder 4">
            <a:extLst>
              <a:ext uri="{FF2B5EF4-FFF2-40B4-BE49-F238E27FC236}">
                <a16:creationId xmlns:a16="http://schemas.microsoft.com/office/drawing/2014/main" id="{D0CF5A10-6346-C501-5ABE-D2D88DF0DC80}"/>
              </a:ext>
            </a:extLst>
          </p:cNvPr>
          <p:cNvSpPr>
            <a:spLocks noGrp="1"/>
          </p:cNvSpPr>
          <p:nvPr>
            <p:ph type="body" sz="quarter" idx="16"/>
          </p:nvPr>
        </p:nvSpPr>
        <p:spPr/>
        <p:txBody>
          <a:bodyPr/>
          <a:lstStyle/>
          <a:p>
            <a:r>
              <a:rPr lang="en-US" sz="2000"/>
              <a:t>These names are sometimes used interchangeably: </a:t>
            </a:r>
          </a:p>
          <a:p>
            <a:pPr lvl="1"/>
            <a:r>
              <a:rPr lang="en-US" sz="2000"/>
              <a:t>Self-supervised models</a:t>
            </a:r>
          </a:p>
          <a:p>
            <a:pPr lvl="1"/>
            <a:r>
              <a:rPr lang="en-US" sz="2000"/>
              <a:t>Pre-trained models </a:t>
            </a:r>
          </a:p>
          <a:p>
            <a:pPr lvl="1"/>
            <a:r>
              <a:rPr lang="en-US" sz="2000"/>
              <a:t>Generative AI models</a:t>
            </a:r>
          </a:p>
          <a:p>
            <a:pPr lvl="1"/>
            <a:r>
              <a:rPr lang="en-US" sz="2000"/>
              <a:t>Foundation models</a:t>
            </a:r>
          </a:p>
          <a:p>
            <a:pPr lvl="1"/>
            <a:r>
              <a:rPr lang="en-US" sz="2000"/>
              <a:t>Frontier models</a:t>
            </a:r>
          </a:p>
          <a:p>
            <a:pPr lvl="1"/>
            <a:r>
              <a:rPr lang="en-US" sz="2000"/>
              <a:t>…</a:t>
            </a:r>
          </a:p>
          <a:p>
            <a:pPr marL="342900" lvl="1" indent="0">
              <a:buNone/>
            </a:pPr>
            <a:endParaRPr lang="en-US" sz="2000"/>
          </a:p>
        </p:txBody>
      </p:sp>
      <p:sp>
        <p:nvSpPr>
          <p:cNvPr id="2" name="Rounded Rectangular Callout 1">
            <a:extLst>
              <a:ext uri="{FF2B5EF4-FFF2-40B4-BE49-F238E27FC236}">
                <a16:creationId xmlns:a16="http://schemas.microsoft.com/office/drawing/2014/main" id="{76B7236A-A727-835A-5025-7EF408D56412}"/>
              </a:ext>
            </a:extLst>
          </p:cNvPr>
          <p:cNvSpPr/>
          <p:nvPr/>
        </p:nvSpPr>
        <p:spPr>
          <a:xfrm>
            <a:off x="4911365" y="2487857"/>
            <a:ext cx="3180068" cy="546031"/>
          </a:xfrm>
          <a:prstGeom prst="wedgeRoundRectCallout">
            <a:avLst>
              <a:gd name="adj1" fmla="val -58165"/>
              <a:gd name="adj2" fmla="val 21545"/>
              <a:gd name="adj3" fmla="val 16667"/>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Which is your favorite? 😊</a:t>
            </a:r>
          </a:p>
        </p:txBody>
      </p:sp>
    </p:spTree>
    <p:extLst>
      <p:ext uri="{BB962C8B-B14F-4D97-AF65-F5344CB8AC3E}">
        <p14:creationId xmlns:p14="http://schemas.microsoft.com/office/powerpoint/2010/main" val="36137312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AC624065-8206-1639-1D20-FA270C8D2A8F}"/>
              </a:ext>
            </a:extLst>
          </p:cNvPr>
          <p:cNvSpPr/>
          <p:nvPr/>
        </p:nvSpPr>
        <p:spPr>
          <a:xfrm>
            <a:off x="2641889" y="554261"/>
            <a:ext cx="3860223" cy="3875809"/>
          </a:xfrm>
          <a:prstGeom prst="ellipse">
            <a:avLst/>
          </a:prstGeom>
          <a:solidFill>
            <a:srgbClr val="79ACD8">
              <a:alpha val="29804"/>
            </a:srgbClr>
          </a:solidFill>
          <a:ln w="57150">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5" name="Oval 4">
            <a:extLst>
              <a:ext uri="{FF2B5EF4-FFF2-40B4-BE49-F238E27FC236}">
                <a16:creationId xmlns:a16="http://schemas.microsoft.com/office/drawing/2014/main" id="{CDFE6DCA-0E5A-F234-5502-DB8CB0DFD14D}"/>
              </a:ext>
            </a:extLst>
          </p:cNvPr>
          <p:cNvSpPr/>
          <p:nvPr/>
        </p:nvSpPr>
        <p:spPr>
          <a:xfrm>
            <a:off x="2863994" y="1048617"/>
            <a:ext cx="3416012" cy="3357887"/>
          </a:xfrm>
          <a:prstGeom prst="ellipse">
            <a:avLst/>
          </a:prstGeom>
          <a:solidFill>
            <a:srgbClr val="79ACD8">
              <a:alpha val="29804"/>
            </a:srgbClr>
          </a:solidFill>
          <a:ln w="57150">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6" name="Oval 5">
            <a:extLst>
              <a:ext uri="{FF2B5EF4-FFF2-40B4-BE49-F238E27FC236}">
                <a16:creationId xmlns:a16="http://schemas.microsoft.com/office/drawing/2014/main" id="{89A2110D-1A6C-CA47-7F8D-7DD59EF21DC0}"/>
              </a:ext>
            </a:extLst>
          </p:cNvPr>
          <p:cNvSpPr/>
          <p:nvPr/>
        </p:nvSpPr>
        <p:spPr>
          <a:xfrm>
            <a:off x="3065319" y="1446239"/>
            <a:ext cx="2916598" cy="2889258"/>
          </a:xfrm>
          <a:prstGeom prst="ellipse">
            <a:avLst/>
          </a:prstGeom>
          <a:solidFill>
            <a:srgbClr val="5A8ABD">
              <a:alpha val="29804"/>
            </a:srgbClr>
          </a:solidFill>
          <a:ln w="57150">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7" name="Oval 6">
            <a:extLst>
              <a:ext uri="{FF2B5EF4-FFF2-40B4-BE49-F238E27FC236}">
                <a16:creationId xmlns:a16="http://schemas.microsoft.com/office/drawing/2014/main" id="{D7A198D9-9C9F-9F67-3CDF-606FBD1426D6}"/>
              </a:ext>
            </a:extLst>
          </p:cNvPr>
          <p:cNvSpPr/>
          <p:nvPr/>
        </p:nvSpPr>
        <p:spPr>
          <a:xfrm>
            <a:off x="3216038" y="2157304"/>
            <a:ext cx="2001873" cy="2111842"/>
          </a:xfrm>
          <a:prstGeom prst="ellipse">
            <a:avLst/>
          </a:prstGeom>
          <a:solidFill>
            <a:srgbClr val="92D050">
              <a:alpha val="56078"/>
            </a:srgbClr>
          </a:solidFill>
          <a:ln w="57150">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9" name="Oval 8">
            <a:extLst>
              <a:ext uri="{FF2B5EF4-FFF2-40B4-BE49-F238E27FC236}">
                <a16:creationId xmlns:a16="http://schemas.microsoft.com/office/drawing/2014/main" id="{3167C34B-F893-E213-8769-A28AB250D203}"/>
              </a:ext>
            </a:extLst>
          </p:cNvPr>
          <p:cNvSpPr/>
          <p:nvPr/>
        </p:nvSpPr>
        <p:spPr>
          <a:xfrm>
            <a:off x="3917373" y="1597309"/>
            <a:ext cx="2362632" cy="2449354"/>
          </a:xfrm>
          <a:prstGeom prst="ellipse">
            <a:avLst/>
          </a:prstGeom>
          <a:solidFill>
            <a:srgbClr val="FFF2CC">
              <a:alpha val="47059"/>
            </a:srgbClr>
          </a:solidFill>
          <a:ln w="57150">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0" name="TextBox 9">
            <a:extLst>
              <a:ext uri="{FF2B5EF4-FFF2-40B4-BE49-F238E27FC236}">
                <a16:creationId xmlns:a16="http://schemas.microsoft.com/office/drawing/2014/main" id="{268067BF-67C5-175C-6F72-6F6CB160E821}"/>
              </a:ext>
            </a:extLst>
          </p:cNvPr>
          <p:cNvSpPr txBox="1"/>
          <p:nvPr/>
        </p:nvSpPr>
        <p:spPr>
          <a:xfrm>
            <a:off x="4360335" y="573124"/>
            <a:ext cx="710048" cy="461665"/>
          </a:xfrm>
          <a:prstGeom prst="rect">
            <a:avLst/>
          </a:prstGeom>
          <a:noFill/>
        </p:spPr>
        <p:txBody>
          <a:bodyPr wrap="square" rtlCol="0">
            <a:spAutoFit/>
          </a:bodyPr>
          <a:lstStyle/>
          <a:p>
            <a:r>
              <a:rPr lang="en-US" sz="2400"/>
              <a:t>ML</a:t>
            </a:r>
          </a:p>
        </p:txBody>
      </p:sp>
      <p:sp>
        <p:nvSpPr>
          <p:cNvPr id="11" name="TextBox 10">
            <a:extLst>
              <a:ext uri="{FF2B5EF4-FFF2-40B4-BE49-F238E27FC236}">
                <a16:creationId xmlns:a16="http://schemas.microsoft.com/office/drawing/2014/main" id="{9614BC25-62F6-E98F-ABC7-5DFB37948850}"/>
              </a:ext>
            </a:extLst>
          </p:cNvPr>
          <p:cNvSpPr txBox="1"/>
          <p:nvPr/>
        </p:nvSpPr>
        <p:spPr>
          <a:xfrm>
            <a:off x="3788514" y="1137548"/>
            <a:ext cx="2048419" cy="369332"/>
          </a:xfrm>
          <a:prstGeom prst="rect">
            <a:avLst/>
          </a:prstGeom>
          <a:noFill/>
        </p:spPr>
        <p:txBody>
          <a:bodyPr wrap="square" rtlCol="0">
            <a:spAutoFit/>
          </a:bodyPr>
          <a:lstStyle/>
          <a:p>
            <a:r>
              <a:rPr lang="en-US" sz="1800"/>
              <a:t>Deep learning</a:t>
            </a:r>
          </a:p>
        </p:txBody>
      </p:sp>
      <p:sp>
        <p:nvSpPr>
          <p:cNvPr id="12" name="TextBox 11">
            <a:extLst>
              <a:ext uri="{FF2B5EF4-FFF2-40B4-BE49-F238E27FC236}">
                <a16:creationId xmlns:a16="http://schemas.microsoft.com/office/drawing/2014/main" id="{A6F89232-E34B-0856-1CAB-5FF859D63BD8}"/>
              </a:ext>
            </a:extLst>
          </p:cNvPr>
          <p:cNvSpPr txBox="1"/>
          <p:nvPr/>
        </p:nvSpPr>
        <p:spPr>
          <a:xfrm>
            <a:off x="6833971" y="1823186"/>
            <a:ext cx="2048419" cy="369332"/>
          </a:xfrm>
          <a:prstGeom prst="rect">
            <a:avLst/>
          </a:prstGeom>
          <a:noFill/>
        </p:spPr>
        <p:txBody>
          <a:bodyPr wrap="square" rtlCol="0">
            <a:spAutoFit/>
          </a:bodyPr>
          <a:lstStyle/>
          <a:p>
            <a:r>
              <a:rPr lang="en-US" sz="1800"/>
              <a:t>Generative AI</a:t>
            </a:r>
          </a:p>
        </p:txBody>
      </p:sp>
      <p:sp>
        <p:nvSpPr>
          <p:cNvPr id="13" name="TextBox 12">
            <a:extLst>
              <a:ext uri="{FF2B5EF4-FFF2-40B4-BE49-F238E27FC236}">
                <a16:creationId xmlns:a16="http://schemas.microsoft.com/office/drawing/2014/main" id="{F28C5FAF-9466-08C7-F9EC-9C9EE531CB99}"/>
              </a:ext>
            </a:extLst>
          </p:cNvPr>
          <p:cNvSpPr txBox="1"/>
          <p:nvPr/>
        </p:nvSpPr>
        <p:spPr>
          <a:xfrm>
            <a:off x="284065" y="1695782"/>
            <a:ext cx="2048419" cy="646331"/>
          </a:xfrm>
          <a:prstGeom prst="rect">
            <a:avLst/>
          </a:prstGeom>
          <a:noFill/>
        </p:spPr>
        <p:txBody>
          <a:bodyPr wrap="square" rtlCol="0">
            <a:spAutoFit/>
          </a:bodyPr>
          <a:lstStyle/>
          <a:p>
            <a:r>
              <a:rPr lang="en-US" sz="1800"/>
              <a:t>Self-supervised models</a:t>
            </a:r>
          </a:p>
        </p:txBody>
      </p:sp>
      <p:sp>
        <p:nvSpPr>
          <p:cNvPr id="14" name="TextBox 13">
            <a:extLst>
              <a:ext uri="{FF2B5EF4-FFF2-40B4-BE49-F238E27FC236}">
                <a16:creationId xmlns:a16="http://schemas.microsoft.com/office/drawing/2014/main" id="{AAE650F5-146A-BB88-4B52-56FC7C07DCBE}"/>
              </a:ext>
            </a:extLst>
          </p:cNvPr>
          <p:cNvSpPr txBox="1"/>
          <p:nvPr/>
        </p:nvSpPr>
        <p:spPr>
          <a:xfrm>
            <a:off x="1655566" y="3115334"/>
            <a:ext cx="764217" cy="369332"/>
          </a:xfrm>
          <a:prstGeom prst="rect">
            <a:avLst/>
          </a:prstGeom>
          <a:noFill/>
        </p:spPr>
        <p:txBody>
          <a:bodyPr wrap="square" rtlCol="0">
            <a:spAutoFit/>
          </a:bodyPr>
          <a:lstStyle/>
          <a:p>
            <a:r>
              <a:rPr lang="en-US" sz="1800"/>
              <a:t>LLMs</a:t>
            </a:r>
          </a:p>
        </p:txBody>
      </p:sp>
      <p:sp>
        <p:nvSpPr>
          <p:cNvPr id="15" name="Oval 14">
            <a:extLst>
              <a:ext uri="{FF2B5EF4-FFF2-40B4-BE49-F238E27FC236}">
                <a16:creationId xmlns:a16="http://schemas.microsoft.com/office/drawing/2014/main" id="{45D67BF8-ACC0-0AE5-0C25-DC2E3F79696C}"/>
              </a:ext>
            </a:extLst>
          </p:cNvPr>
          <p:cNvSpPr/>
          <p:nvPr/>
        </p:nvSpPr>
        <p:spPr>
          <a:xfrm>
            <a:off x="5007657" y="1939577"/>
            <a:ext cx="125452" cy="12312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7" name="Straight Arrow Connector 16">
            <a:extLst>
              <a:ext uri="{FF2B5EF4-FFF2-40B4-BE49-F238E27FC236}">
                <a16:creationId xmlns:a16="http://schemas.microsoft.com/office/drawing/2014/main" id="{FC4C80D3-69FD-E6FB-8A16-796ABDACDC70}"/>
              </a:ext>
            </a:extLst>
          </p:cNvPr>
          <p:cNvCxnSpPr>
            <a:cxnSpLocks/>
            <a:stCxn id="12" idx="1"/>
            <a:endCxn id="15" idx="6"/>
          </p:cNvCxnSpPr>
          <p:nvPr/>
        </p:nvCxnSpPr>
        <p:spPr>
          <a:xfrm flipH="1" flipV="1">
            <a:off x="5133109" y="2001138"/>
            <a:ext cx="1700862" cy="6714"/>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174056B-545A-5250-F4A1-6E5D01BAC0F2}"/>
              </a:ext>
            </a:extLst>
          </p:cNvPr>
          <p:cNvSpPr/>
          <p:nvPr/>
        </p:nvSpPr>
        <p:spPr>
          <a:xfrm>
            <a:off x="3885443" y="1960359"/>
            <a:ext cx="125452" cy="12312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20" name="Straight Arrow Connector 19">
            <a:extLst>
              <a:ext uri="{FF2B5EF4-FFF2-40B4-BE49-F238E27FC236}">
                <a16:creationId xmlns:a16="http://schemas.microsoft.com/office/drawing/2014/main" id="{56ACD513-3FED-3AE1-3284-5D6A0BE837E5}"/>
              </a:ext>
            </a:extLst>
          </p:cNvPr>
          <p:cNvCxnSpPr>
            <a:cxnSpLocks/>
            <a:stCxn id="19" idx="2"/>
            <a:endCxn id="13" idx="3"/>
          </p:cNvCxnSpPr>
          <p:nvPr/>
        </p:nvCxnSpPr>
        <p:spPr>
          <a:xfrm rot="10800000">
            <a:off x="2332485" y="2018948"/>
            <a:ext cx="1552959" cy="2972"/>
          </a:xfrm>
          <a:prstGeom prst="bentConnector3">
            <a:avLst>
              <a:gd name="adj1" fmla="val 50000"/>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DCEC26AF-62CB-F94C-C4A8-D42529524535}"/>
              </a:ext>
            </a:extLst>
          </p:cNvPr>
          <p:cNvSpPr/>
          <p:nvPr/>
        </p:nvSpPr>
        <p:spPr>
          <a:xfrm>
            <a:off x="3760749" y="3238440"/>
            <a:ext cx="125452" cy="12312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25" name="Straight Arrow Connector 19">
            <a:extLst>
              <a:ext uri="{FF2B5EF4-FFF2-40B4-BE49-F238E27FC236}">
                <a16:creationId xmlns:a16="http://schemas.microsoft.com/office/drawing/2014/main" id="{6BBC6B2E-4989-9428-A4DF-E40E9E1487AC}"/>
              </a:ext>
            </a:extLst>
          </p:cNvPr>
          <p:cNvCxnSpPr>
            <a:cxnSpLocks/>
            <a:stCxn id="24" idx="2"/>
            <a:endCxn id="14" idx="3"/>
          </p:cNvCxnSpPr>
          <p:nvPr/>
        </p:nvCxnSpPr>
        <p:spPr>
          <a:xfrm rot="10800000">
            <a:off x="2419783" y="3300001"/>
            <a:ext cx="1340966" cy="1"/>
          </a:xfrm>
          <a:prstGeom prst="bentConnector3">
            <a:avLst>
              <a:gd name="adj1" fmla="val 50000"/>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7D507C3-FCC8-884D-CFB4-E71BFBDB2894}"/>
              </a:ext>
            </a:extLst>
          </p:cNvPr>
          <p:cNvSpPr txBox="1"/>
          <p:nvPr/>
        </p:nvSpPr>
        <p:spPr>
          <a:xfrm>
            <a:off x="3784765" y="4875207"/>
            <a:ext cx="1795684" cy="261610"/>
          </a:xfrm>
          <a:prstGeom prst="rect">
            <a:avLst/>
          </a:prstGeom>
          <a:noFill/>
        </p:spPr>
        <p:txBody>
          <a:bodyPr wrap="none" rtlCol="0">
            <a:spAutoFit/>
          </a:bodyPr>
          <a:lstStyle/>
          <a:p>
            <a:r>
              <a:rPr lang="en-US" sz="1100">
                <a:solidFill>
                  <a:schemeClr val="bg1">
                    <a:lumMod val="50000"/>
                  </a:schemeClr>
                </a:solidFill>
                <a:latin typeface="Corbel" panose="020B0503020204020204" pitchFamily="34" charset="0"/>
              </a:rPr>
              <a:t>[Slide credit: Arman Cohan]</a:t>
            </a:r>
          </a:p>
        </p:txBody>
      </p:sp>
    </p:spTree>
    <p:extLst>
      <p:ext uri="{BB962C8B-B14F-4D97-AF65-F5344CB8AC3E}">
        <p14:creationId xmlns:p14="http://schemas.microsoft.com/office/powerpoint/2010/main" val="853839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9A618-DBF5-0A5D-6B73-6CF15B29404D}"/>
              </a:ext>
            </a:extLst>
          </p:cNvPr>
          <p:cNvSpPr>
            <a:spLocks noGrp="1"/>
          </p:cNvSpPr>
          <p:nvPr>
            <p:ph type="title"/>
          </p:nvPr>
        </p:nvSpPr>
        <p:spPr/>
        <p:txBody>
          <a:bodyPr/>
          <a:lstStyle/>
          <a:p>
            <a:r>
              <a:rPr lang="en-US"/>
              <a:t>Current state of Self-supervised Models </a:t>
            </a:r>
          </a:p>
        </p:txBody>
      </p:sp>
      <p:sp>
        <p:nvSpPr>
          <p:cNvPr id="3" name="Content Placeholder 2">
            <a:extLst>
              <a:ext uri="{FF2B5EF4-FFF2-40B4-BE49-F238E27FC236}">
                <a16:creationId xmlns:a16="http://schemas.microsoft.com/office/drawing/2014/main" id="{69A14ADB-FB8B-0961-00EF-0D4B635F4383}"/>
              </a:ext>
            </a:extLst>
          </p:cNvPr>
          <p:cNvSpPr>
            <a:spLocks noGrp="1"/>
          </p:cNvSpPr>
          <p:nvPr>
            <p:ph type="body" sz="quarter" idx="16"/>
          </p:nvPr>
        </p:nvSpPr>
        <p:spPr/>
        <p:txBody>
          <a:bodyPr/>
          <a:lstStyle/>
          <a:p>
            <a:r>
              <a:rPr lang="en-US" sz="1800"/>
              <a:t>Almost every AI model is based on Neural networks</a:t>
            </a:r>
          </a:p>
          <a:p>
            <a:r>
              <a:rPr lang="en-US" sz="1800"/>
              <a:t>Performance is consistently improving with scale</a:t>
            </a:r>
          </a:p>
          <a:p>
            <a:pPr lvl="1"/>
            <a:r>
              <a:rPr lang="en-US" sz="1800"/>
              <a:t>More training data</a:t>
            </a:r>
          </a:p>
          <a:p>
            <a:pPr lvl="1"/>
            <a:r>
              <a:rPr lang="en-US" sz="1800"/>
              <a:t>Larger models (number of neural network parameters)</a:t>
            </a:r>
          </a:p>
          <a:p>
            <a:pPr lvl="1"/>
            <a:endParaRPr lang="en-US" sz="1800"/>
          </a:p>
          <a:p>
            <a:pPr lvl="1"/>
            <a:endParaRPr lang="en-US" sz="1800"/>
          </a:p>
        </p:txBody>
      </p:sp>
      <p:sp>
        <p:nvSpPr>
          <p:cNvPr id="4" name="TextBox 3">
            <a:extLst>
              <a:ext uri="{FF2B5EF4-FFF2-40B4-BE49-F238E27FC236}">
                <a16:creationId xmlns:a16="http://schemas.microsoft.com/office/drawing/2014/main" id="{D9F29C45-8631-67C3-338A-06CD4AC9D17F}"/>
              </a:ext>
            </a:extLst>
          </p:cNvPr>
          <p:cNvSpPr txBox="1"/>
          <p:nvPr/>
        </p:nvSpPr>
        <p:spPr>
          <a:xfrm>
            <a:off x="3784765" y="4875207"/>
            <a:ext cx="1795684" cy="261610"/>
          </a:xfrm>
          <a:prstGeom prst="rect">
            <a:avLst/>
          </a:prstGeom>
          <a:noFill/>
        </p:spPr>
        <p:txBody>
          <a:bodyPr wrap="none" rtlCol="0">
            <a:spAutoFit/>
          </a:bodyPr>
          <a:lstStyle/>
          <a:p>
            <a:r>
              <a:rPr lang="en-US" sz="1100">
                <a:solidFill>
                  <a:schemeClr val="bg1">
                    <a:lumMod val="50000"/>
                  </a:schemeClr>
                </a:solidFill>
                <a:latin typeface="Corbel" panose="020B0503020204020204" pitchFamily="34" charset="0"/>
              </a:rPr>
              <a:t>[Slide credit: Arman Cohan]</a:t>
            </a:r>
          </a:p>
        </p:txBody>
      </p:sp>
    </p:spTree>
    <p:extLst>
      <p:ext uri="{BB962C8B-B14F-4D97-AF65-F5344CB8AC3E}">
        <p14:creationId xmlns:p14="http://schemas.microsoft.com/office/powerpoint/2010/main" val="1355246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2AC7F2E-B021-71E8-F7B4-F4B171F40BD2}"/>
              </a:ext>
            </a:extLst>
          </p:cNvPr>
          <p:cNvSpPr>
            <a:spLocks noGrp="1"/>
          </p:cNvSpPr>
          <p:nvPr>
            <p:ph type="body" sz="quarter" idx="10"/>
          </p:nvPr>
        </p:nvSpPr>
        <p:spPr/>
        <p:txBody>
          <a:bodyPr>
            <a:normAutofit lnSpcReduction="10000"/>
          </a:bodyPr>
          <a:lstStyle/>
          <a:p>
            <a:r>
              <a:rPr lang="en-US" sz="7200"/>
              <a:t>Meanwhile … </a:t>
            </a:r>
          </a:p>
        </p:txBody>
      </p:sp>
    </p:spTree>
    <p:extLst>
      <p:ext uri="{BB962C8B-B14F-4D97-AF65-F5344CB8AC3E}">
        <p14:creationId xmlns:p14="http://schemas.microsoft.com/office/powerpoint/2010/main" val="24394632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85A4-C019-2E56-ABCF-A088791711D6}"/>
              </a:ext>
            </a:extLst>
          </p:cNvPr>
          <p:cNvSpPr>
            <a:spLocks noGrp="1"/>
          </p:cNvSpPr>
          <p:nvPr>
            <p:ph type="title"/>
          </p:nvPr>
        </p:nvSpPr>
        <p:spPr/>
        <p:txBody>
          <a:bodyPr/>
          <a:lstStyle/>
          <a:p>
            <a:r>
              <a:rPr lang="en-US"/>
              <a:t>Current state of Self-supervised Models </a:t>
            </a:r>
          </a:p>
        </p:txBody>
      </p:sp>
      <p:sp>
        <p:nvSpPr>
          <p:cNvPr id="3" name="Content Placeholder 2">
            <a:extLst>
              <a:ext uri="{FF2B5EF4-FFF2-40B4-BE49-F238E27FC236}">
                <a16:creationId xmlns:a16="http://schemas.microsoft.com/office/drawing/2014/main" id="{0BF7DC0B-FFA8-A936-9300-157BCD1B7124}"/>
              </a:ext>
            </a:extLst>
          </p:cNvPr>
          <p:cNvSpPr>
            <a:spLocks noGrp="1"/>
          </p:cNvSpPr>
          <p:nvPr>
            <p:ph type="body" sz="quarter" idx="16"/>
          </p:nvPr>
        </p:nvSpPr>
        <p:spPr/>
        <p:txBody>
          <a:bodyPr/>
          <a:lstStyle/>
          <a:p>
            <a:pPr marL="0" indent="0">
              <a:buNone/>
            </a:pPr>
            <a:r>
              <a:rPr lang="en-US"/>
              <a:t>State-of-the-art models are </a:t>
            </a:r>
            <a:br>
              <a:rPr lang="en-US"/>
            </a:br>
            <a:r>
              <a:rPr lang="en-US"/>
              <a:t>hundreds of billions of parameters </a:t>
            </a:r>
          </a:p>
        </p:txBody>
      </p:sp>
      <p:sp>
        <p:nvSpPr>
          <p:cNvPr id="6" name="TextBox 5">
            <a:extLst>
              <a:ext uri="{FF2B5EF4-FFF2-40B4-BE49-F238E27FC236}">
                <a16:creationId xmlns:a16="http://schemas.microsoft.com/office/drawing/2014/main" id="{875FB94C-D6E7-66A2-2457-1DF59D83AFC1}"/>
              </a:ext>
            </a:extLst>
          </p:cNvPr>
          <p:cNvSpPr txBox="1"/>
          <p:nvPr/>
        </p:nvSpPr>
        <p:spPr>
          <a:xfrm>
            <a:off x="4047193" y="4589425"/>
            <a:ext cx="5070764" cy="230832"/>
          </a:xfrm>
          <a:prstGeom prst="rect">
            <a:avLst/>
          </a:prstGeom>
          <a:noFill/>
        </p:spPr>
        <p:txBody>
          <a:bodyPr wrap="square">
            <a:spAutoFit/>
          </a:bodyPr>
          <a:lstStyle/>
          <a:p>
            <a:r>
              <a:rPr lang="en-US" sz="900"/>
              <a:t>Image from: In AI, is bigger always better? https://</a:t>
            </a:r>
            <a:r>
              <a:rPr lang="en-US" sz="900" err="1"/>
              <a:t>www.nature.com</a:t>
            </a:r>
            <a:r>
              <a:rPr lang="en-US" sz="900"/>
              <a:t>/articles/d41586-023-00641-w</a:t>
            </a:r>
          </a:p>
        </p:txBody>
      </p:sp>
      <p:sp>
        <p:nvSpPr>
          <p:cNvPr id="7" name="TextBox 6">
            <a:extLst>
              <a:ext uri="{FF2B5EF4-FFF2-40B4-BE49-F238E27FC236}">
                <a16:creationId xmlns:a16="http://schemas.microsoft.com/office/drawing/2014/main" id="{CEC6A2D5-56DB-1AEA-CA2C-44A222CF78E1}"/>
              </a:ext>
            </a:extLst>
          </p:cNvPr>
          <p:cNvSpPr txBox="1"/>
          <p:nvPr/>
        </p:nvSpPr>
        <p:spPr>
          <a:xfrm>
            <a:off x="3784765" y="4875207"/>
            <a:ext cx="1795684" cy="261610"/>
          </a:xfrm>
          <a:prstGeom prst="rect">
            <a:avLst/>
          </a:prstGeom>
          <a:noFill/>
        </p:spPr>
        <p:txBody>
          <a:bodyPr wrap="none" rtlCol="0">
            <a:spAutoFit/>
          </a:bodyPr>
          <a:lstStyle/>
          <a:p>
            <a:r>
              <a:rPr lang="en-US" sz="1100">
                <a:solidFill>
                  <a:schemeClr val="bg1">
                    <a:lumMod val="50000"/>
                  </a:schemeClr>
                </a:solidFill>
                <a:latin typeface="Corbel" panose="020B0503020204020204" pitchFamily="34" charset="0"/>
              </a:rPr>
              <a:t>[Slide credit: Arman Cohan]</a:t>
            </a:r>
          </a:p>
        </p:txBody>
      </p:sp>
      <p:pic>
        <p:nvPicPr>
          <p:cNvPr id="4" name="Picture 3">
            <a:extLst>
              <a:ext uri="{FF2B5EF4-FFF2-40B4-BE49-F238E27FC236}">
                <a16:creationId xmlns:a16="http://schemas.microsoft.com/office/drawing/2014/main" id="{77D64818-57D0-742F-393E-5E3F9F214859}"/>
              </a:ext>
            </a:extLst>
          </p:cNvPr>
          <p:cNvPicPr>
            <a:picLocks noChangeAspect="1"/>
          </p:cNvPicPr>
          <p:nvPr/>
        </p:nvPicPr>
        <p:blipFill>
          <a:blip r:embed="rId2"/>
          <a:stretch>
            <a:fillRect/>
          </a:stretch>
        </p:blipFill>
        <p:spPr>
          <a:xfrm>
            <a:off x="3929335" y="1305550"/>
            <a:ext cx="4784069" cy="3263504"/>
          </a:xfrm>
          <a:prstGeom prst="rect">
            <a:avLst/>
          </a:prstGeom>
        </p:spPr>
      </p:pic>
    </p:spTree>
    <p:extLst>
      <p:ext uri="{BB962C8B-B14F-4D97-AF65-F5344CB8AC3E}">
        <p14:creationId xmlns:p14="http://schemas.microsoft.com/office/powerpoint/2010/main" val="6813548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85A4-C019-2E56-ABCF-A088791711D6}"/>
              </a:ext>
            </a:extLst>
          </p:cNvPr>
          <p:cNvSpPr>
            <a:spLocks noGrp="1"/>
          </p:cNvSpPr>
          <p:nvPr>
            <p:ph type="title"/>
          </p:nvPr>
        </p:nvSpPr>
        <p:spPr/>
        <p:txBody>
          <a:bodyPr/>
          <a:lstStyle/>
          <a:p>
            <a:r>
              <a:rPr lang="en-US"/>
              <a:t>Current state of Self-supervised Models </a:t>
            </a:r>
          </a:p>
        </p:txBody>
      </p:sp>
      <p:sp>
        <p:nvSpPr>
          <p:cNvPr id="3" name="Content Placeholder 2">
            <a:extLst>
              <a:ext uri="{FF2B5EF4-FFF2-40B4-BE49-F238E27FC236}">
                <a16:creationId xmlns:a16="http://schemas.microsoft.com/office/drawing/2014/main" id="{0BF7DC0B-FFA8-A936-9300-157BCD1B7124}"/>
              </a:ext>
            </a:extLst>
          </p:cNvPr>
          <p:cNvSpPr>
            <a:spLocks noGrp="1"/>
          </p:cNvSpPr>
          <p:nvPr>
            <p:ph type="body" sz="quarter" idx="16"/>
          </p:nvPr>
        </p:nvSpPr>
        <p:spPr/>
        <p:txBody>
          <a:bodyPr/>
          <a:lstStyle/>
          <a:p>
            <a:pPr marL="0" indent="0">
              <a:buNone/>
            </a:pPr>
            <a:r>
              <a:rPr lang="en-US"/>
              <a:t>State-of-the-art models are </a:t>
            </a:r>
            <a:br>
              <a:rPr lang="en-US"/>
            </a:br>
            <a:r>
              <a:rPr lang="en-US"/>
              <a:t>hundreds of billions of parameters </a:t>
            </a:r>
          </a:p>
          <a:p>
            <a:pPr marL="0" indent="0">
              <a:buNone/>
            </a:pPr>
            <a:endParaRPr lang="en-US"/>
          </a:p>
          <a:p>
            <a:pPr marL="0" indent="0">
              <a:buNone/>
            </a:pPr>
            <a:r>
              <a:rPr lang="en-US"/>
              <a:t>Trained on vast amounts of data </a:t>
            </a:r>
            <a:br>
              <a:rPr lang="en-US"/>
            </a:br>
            <a:r>
              <a:rPr lang="en-US"/>
              <a:t>(Trillions of tokens)</a:t>
            </a:r>
          </a:p>
        </p:txBody>
      </p:sp>
      <p:pic>
        <p:nvPicPr>
          <p:cNvPr id="11" name="Picture 10">
            <a:extLst>
              <a:ext uri="{FF2B5EF4-FFF2-40B4-BE49-F238E27FC236}">
                <a16:creationId xmlns:a16="http://schemas.microsoft.com/office/drawing/2014/main" id="{34E781B3-C906-1F72-F2B2-1E91A63EC740}"/>
              </a:ext>
            </a:extLst>
          </p:cNvPr>
          <p:cNvPicPr>
            <a:picLocks noChangeAspect="1"/>
          </p:cNvPicPr>
          <p:nvPr/>
        </p:nvPicPr>
        <p:blipFill>
          <a:blip r:embed="rId2"/>
          <a:stretch>
            <a:fillRect/>
          </a:stretch>
        </p:blipFill>
        <p:spPr>
          <a:xfrm>
            <a:off x="3929335" y="1305550"/>
            <a:ext cx="4784069" cy="3263504"/>
          </a:xfrm>
          <a:prstGeom prst="rect">
            <a:avLst/>
          </a:prstGeom>
        </p:spPr>
      </p:pic>
      <p:cxnSp>
        <p:nvCxnSpPr>
          <p:cNvPr id="5" name="Straight Arrow Connector 4">
            <a:extLst>
              <a:ext uri="{FF2B5EF4-FFF2-40B4-BE49-F238E27FC236}">
                <a16:creationId xmlns:a16="http://schemas.microsoft.com/office/drawing/2014/main" id="{D2A71D3D-A3E4-C9AB-2F7C-74D815765FA2}"/>
              </a:ext>
            </a:extLst>
          </p:cNvPr>
          <p:cNvCxnSpPr>
            <a:cxnSpLocks/>
          </p:cNvCxnSpPr>
          <p:nvPr/>
        </p:nvCxnSpPr>
        <p:spPr>
          <a:xfrm>
            <a:off x="7648335" y="1812226"/>
            <a:ext cx="6130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F2FB8AC-420A-7356-16ED-965365A19378}"/>
              </a:ext>
            </a:extLst>
          </p:cNvPr>
          <p:cNvPicPr>
            <a:picLocks noChangeAspect="1"/>
          </p:cNvPicPr>
          <p:nvPr/>
        </p:nvPicPr>
        <p:blipFill>
          <a:blip r:embed="rId3"/>
          <a:stretch>
            <a:fillRect/>
          </a:stretch>
        </p:blipFill>
        <p:spPr>
          <a:xfrm>
            <a:off x="7164632" y="1567558"/>
            <a:ext cx="483704" cy="486087"/>
          </a:xfrm>
          <a:prstGeom prst="rect">
            <a:avLst/>
          </a:prstGeom>
        </p:spPr>
      </p:pic>
      <p:cxnSp>
        <p:nvCxnSpPr>
          <p:cNvPr id="8" name="Straight Arrow Connector 7">
            <a:extLst>
              <a:ext uri="{FF2B5EF4-FFF2-40B4-BE49-F238E27FC236}">
                <a16:creationId xmlns:a16="http://schemas.microsoft.com/office/drawing/2014/main" id="{9ED39A83-2D3E-5039-4A50-AE6B7B63F606}"/>
              </a:ext>
            </a:extLst>
          </p:cNvPr>
          <p:cNvCxnSpPr>
            <a:cxnSpLocks/>
          </p:cNvCxnSpPr>
          <p:nvPr/>
        </p:nvCxnSpPr>
        <p:spPr>
          <a:xfrm>
            <a:off x="8261399" y="1420277"/>
            <a:ext cx="75334" cy="29456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15C1AA2-A26B-863D-1847-6F60790E28EA}"/>
              </a:ext>
            </a:extLst>
          </p:cNvPr>
          <p:cNvPicPr>
            <a:picLocks noChangeAspect="1"/>
          </p:cNvPicPr>
          <p:nvPr/>
        </p:nvPicPr>
        <p:blipFill>
          <a:blip r:embed="rId4"/>
          <a:stretch>
            <a:fillRect/>
          </a:stretch>
        </p:blipFill>
        <p:spPr>
          <a:xfrm>
            <a:off x="7898305" y="869123"/>
            <a:ext cx="524956" cy="483561"/>
          </a:xfrm>
          <a:prstGeom prst="rect">
            <a:avLst/>
          </a:prstGeom>
        </p:spPr>
      </p:pic>
      <p:sp>
        <p:nvSpPr>
          <p:cNvPr id="14" name="TextBox 13">
            <a:extLst>
              <a:ext uri="{FF2B5EF4-FFF2-40B4-BE49-F238E27FC236}">
                <a16:creationId xmlns:a16="http://schemas.microsoft.com/office/drawing/2014/main" id="{29FAF0ED-35C7-7F83-FA30-0F21AEDF8AC1}"/>
              </a:ext>
            </a:extLst>
          </p:cNvPr>
          <p:cNvSpPr txBox="1"/>
          <p:nvPr/>
        </p:nvSpPr>
        <p:spPr>
          <a:xfrm>
            <a:off x="6515726" y="1724921"/>
            <a:ext cx="580608" cy="253916"/>
          </a:xfrm>
          <a:prstGeom prst="rect">
            <a:avLst/>
          </a:prstGeom>
          <a:noFill/>
        </p:spPr>
        <p:txBody>
          <a:bodyPr wrap="none" rtlCol="0">
            <a:spAutoFit/>
          </a:bodyPr>
          <a:lstStyle/>
          <a:p>
            <a:r>
              <a:rPr lang="en-US" sz="1050"/>
              <a:t>GPT-3</a:t>
            </a:r>
          </a:p>
        </p:txBody>
      </p:sp>
      <p:sp>
        <p:nvSpPr>
          <p:cNvPr id="15" name="TextBox 14">
            <a:extLst>
              <a:ext uri="{FF2B5EF4-FFF2-40B4-BE49-F238E27FC236}">
                <a16:creationId xmlns:a16="http://schemas.microsoft.com/office/drawing/2014/main" id="{44D86575-3482-65F3-B2F2-0CB721532235}"/>
              </a:ext>
            </a:extLst>
          </p:cNvPr>
          <p:cNvSpPr txBox="1"/>
          <p:nvPr/>
        </p:nvSpPr>
        <p:spPr>
          <a:xfrm>
            <a:off x="7304351" y="943479"/>
            <a:ext cx="551754" cy="253916"/>
          </a:xfrm>
          <a:prstGeom prst="rect">
            <a:avLst/>
          </a:prstGeom>
          <a:noFill/>
        </p:spPr>
        <p:txBody>
          <a:bodyPr wrap="none" rtlCol="0">
            <a:spAutoFit/>
          </a:bodyPr>
          <a:lstStyle/>
          <a:p>
            <a:r>
              <a:rPr lang="en-US" sz="1050"/>
              <a:t>PALM</a:t>
            </a:r>
          </a:p>
        </p:txBody>
      </p:sp>
      <p:cxnSp>
        <p:nvCxnSpPr>
          <p:cNvPr id="16" name="Straight Arrow Connector 15">
            <a:extLst>
              <a:ext uri="{FF2B5EF4-FFF2-40B4-BE49-F238E27FC236}">
                <a16:creationId xmlns:a16="http://schemas.microsoft.com/office/drawing/2014/main" id="{F1C0B86D-527A-153A-90ED-B1B6171EE749}"/>
              </a:ext>
            </a:extLst>
          </p:cNvPr>
          <p:cNvCxnSpPr>
            <a:cxnSpLocks/>
          </p:cNvCxnSpPr>
          <p:nvPr/>
        </p:nvCxnSpPr>
        <p:spPr>
          <a:xfrm flipV="1">
            <a:off x="7406483" y="1986836"/>
            <a:ext cx="930250" cy="32881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Meta Logo and symbol, meaning, history, PNG">
            <a:extLst>
              <a:ext uri="{FF2B5EF4-FFF2-40B4-BE49-F238E27FC236}">
                <a16:creationId xmlns:a16="http://schemas.microsoft.com/office/drawing/2014/main" id="{E9695E57-3103-7A03-167A-E5261804F4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5189" y="2233607"/>
            <a:ext cx="535724" cy="30134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830EBE9C-14C0-AE77-9960-825A489264E1}"/>
              </a:ext>
            </a:extLst>
          </p:cNvPr>
          <p:cNvSpPr txBox="1"/>
          <p:nvPr/>
        </p:nvSpPr>
        <p:spPr>
          <a:xfrm>
            <a:off x="6192564" y="2257952"/>
            <a:ext cx="627095" cy="253916"/>
          </a:xfrm>
          <a:prstGeom prst="rect">
            <a:avLst/>
          </a:prstGeom>
          <a:noFill/>
        </p:spPr>
        <p:txBody>
          <a:bodyPr wrap="none" rtlCol="0">
            <a:spAutoFit/>
          </a:bodyPr>
          <a:lstStyle/>
          <a:p>
            <a:r>
              <a:rPr lang="en-US" sz="1050"/>
              <a:t>LLAMA</a:t>
            </a:r>
          </a:p>
        </p:txBody>
      </p:sp>
      <p:sp>
        <p:nvSpPr>
          <p:cNvPr id="4" name="TextBox 3">
            <a:extLst>
              <a:ext uri="{FF2B5EF4-FFF2-40B4-BE49-F238E27FC236}">
                <a16:creationId xmlns:a16="http://schemas.microsoft.com/office/drawing/2014/main" id="{3B2BCBB1-5DE8-A0FE-62D6-81724FC87631}"/>
              </a:ext>
            </a:extLst>
          </p:cNvPr>
          <p:cNvSpPr txBox="1"/>
          <p:nvPr/>
        </p:nvSpPr>
        <p:spPr>
          <a:xfrm>
            <a:off x="3784765" y="4875207"/>
            <a:ext cx="1795684" cy="261610"/>
          </a:xfrm>
          <a:prstGeom prst="rect">
            <a:avLst/>
          </a:prstGeom>
          <a:noFill/>
        </p:spPr>
        <p:txBody>
          <a:bodyPr wrap="none" rtlCol="0">
            <a:spAutoFit/>
          </a:bodyPr>
          <a:lstStyle/>
          <a:p>
            <a:r>
              <a:rPr lang="en-US" sz="1100">
                <a:solidFill>
                  <a:schemeClr val="bg1">
                    <a:lumMod val="50000"/>
                  </a:schemeClr>
                </a:solidFill>
                <a:latin typeface="Corbel" panose="020B0503020204020204" pitchFamily="34" charset="0"/>
              </a:rPr>
              <a:t>[Slide credit: Arman Cohan]</a:t>
            </a:r>
          </a:p>
        </p:txBody>
      </p:sp>
      <p:sp>
        <p:nvSpPr>
          <p:cNvPr id="7" name="TextBox 6">
            <a:extLst>
              <a:ext uri="{FF2B5EF4-FFF2-40B4-BE49-F238E27FC236}">
                <a16:creationId xmlns:a16="http://schemas.microsoft.com/office/drawing/2014/main" id="{F999743D-8BEE-8B57-C69D-71DEF31D3575}"/>
              </a:ext>
            </a:extLst>
          </p:cNvPr>
          <p:cNvSpPr txBox="1"/>
          <p:nvPr/>
        </p:nvSpPr>
        <p:spPr>
          <a:xfrm>
            <a:off x="4047193" y="4589425"/>
            <a:ext cx="5070764" cy="230832"/>
          </a:xfrm>
          <a:prstGeom prst="rect">
            <a:avLst/>
          </a:prstGeom>
          <a:noFill/>
        </p:spPr>
        <p:txBody>
          <a:bodyPr wrap="square">
            <a:spAutoFit/>
          </a:bodyPr>
          <a:lstStyle/>
          <a:p>
            <a:r>
              <a:rPr lang="en-US" sz="900"/>
              <a:t>Image from: In AI, is bigger always better? https://</a:t>
            </a:r>
            <a:r>
              <a:rPr lang="en-US" sz="900" err="1"/>
              <a:t>www.nature.com</a:t>
            </a:r>
            <a:r>
              <a:rPr lang="en-US" sz="900"/>
              <a:t>/articles/d41586-023-00641-w</a:t>
            </a:r>
          </a:p>
        </p:txBody>
      </p:sp>
    </p:spTree>
    <p:extLst>
      <p:ext uri="{BB962C8B-B14F-4D97-AF65-F5344CB8AC3E}">
        <p14:creationId xmlns:p14="http://schemas.microsoft.com/office/powerpoint/2010/main" val="4638539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7F270-3480-A471-A043-EE2D3726E9AB}"/>
              </a:ext>
            </a:extLst>
          </p:cNvPr>
          <p:cNvSpPr>
            <a:spLocks noGrp="1"/>
          </p:cNvSpPr>
          <p:nvPr>
            <p:ph type="title"/>
          </p:nvPr>
        </p:nvSpPr>
        <p:spPr/>
        <p:txBody>
          <a:bodyPr>
            <a:normAutofit/>
          </a:bodyPr>
          <a:lstStyle/>
          <a:p>
            <a:r>
              <a:rPr lang="en-US"/>
              <a:t>Course Learning Objectives </a:t>
            </a:r>
          </a:p>
        </p:txBody>
      </p:sp>
      <p:sp>
        <p:nvSpPr>
          <p:cNvPr id="3" name="Content Placeholder 2">
            <a:extLst>
              <a:ext uri="{FF2B5EF4-FFF2-40B4-BE49-F238E27FC236}">
                <a16:creationId xmlns:a16="http://schemas.microsoft.com/office/drawing/2014/main" id="{10377E16-5822-6FF7-13DD-16A559CD3AFD}"/>
              </a:ext>
            </a:extLst>
          </p:cNvPr>
          <p:cNvSpPr>
            <a:spLocks noGrp="1"/>
          </p:cNvSpPr>
          <p:nvPr>
            <p:ph type="body" sz="quarter" idx="16"/>
          </p:nvPr>
        </p:nvSpPr>
        <p:spPr/>
        <p:txBody>
          <a:bodyPr lIns="91440" tIns="45720" rIns="91440" bIns="45720" anchor="t">
            <a:normAutofit lnSpcReduction="10000"/>
          </a:bodyPr>
          <a:lstStyle/>
          <a:p>
            <a:pPr marL="229870" indent="-229870">
              <a:spcBef>
                <a:spcPts val="600"/>
              </a:spcBef>
            </a:pPr>
            <a:r>
              <a:rPr lang="en-US" sz="1900" dirty="0">
                <a:latin typeface="Tahoma"/>
                <a:ea typeface="Tahoma"/>
                <a:cs typeface="Tahoma"/>
              </a:rPr>
              <a:t>We will paper on a variety of topics: </a:t>
            </a:r>
          </a:p>
          <a:p>
            <a:pPr lvl="1">
              <a:spcBef>
                <a:spcPts val="600"/>
              </a:spcBef>
            </a:pPr>
            <a:r>
              <a:rPr lang="en-US" sz="1500" dirty="0">
                <a:latin typeface="Tahoma"/>
                <a:ea typeface="Tahoma"/>
                <a:cs typeface="Tahoma"/>
              </a:rPr>
              <a:t>Architectures </a:t>
            </a:r>
            <a:endParaRPr lang="en-US" sz="1500" dirty="0">
              <a:latin typeface="Tahoma" panose="020B0604030504040204" pitchFamily="34" charset="0"/>
              <a:ea typeface="Tahoma" panose="020B0604030504040204" pitchFamily="34" charset="0"/>
              <a:cs typeface="Tahoma" panose="020B0604030504040204" pitchFamily="34" charset="0"/>
            </a:endParaRPr>
          </a:p>
          <a:p>
            <a:pPr lvl="1">
              <a:spcBef>
                <a:spcPts val="600"/>
              </a:spcBef>
            </a:pPr>
            <a:r>
              <a:rPr lang="en-US" sz="1500" dirty="0"/>
              <a:t>Pre-training</a:t>
            </a:r>
            <a:endParaRPr lang="en-US" sz="1500" dirty="0">
              <a:latin typeface="Tahoma" panose="020B0604030504040204" pitchFamily="34" charset="0"/>
              <a:ea typeface="Tahoma" panose="020B0604030504040204" pitchFamily="34" charset="0"/>
              <a:cs typeface="Tahoma" panose="020B0604030504040204" pitchFamily="34" charset="0"/>
            </a:endParaRPr>
          </a:p>
          <a:p>
            <a:pPr lvl="1">
              <a:spcBef>
                <a:spcPts val="600"/>
              </a:spcBef>
            </a:pPr>
            <a:r>
              <a:rPr lang="en-US" sz="1500" dirty="0">
                <a:latin typeface="Tahoma"/>
                <a:ea typeface="Tahoma"/>
                <a:cs typeface="Tahoma"/>
              </a:rPr>
              <a:t>Alignment and safety </a:t>
            </a:r>
            <a:endParaRPr lang="en-US" sz="1500" dirty="0">
              <a:latin typeface="Tahoma" panose="020B0604030504040204" pitchFamily="34" charset="0"/>
              <a:ea typeface="Tahoma" panose="020B0604030504040204" pitchFamily="34" charset="0"/>
              <a:cs typeface="Tahoma" panose="020B0604030504040204" pitchFamily="34" charset="0"/>
            </a:endParaRPr>
          </a:p>
          <a:p>
            <a:pPr lvl="1">
              <a:spcBef>
                <a:spcPts val="600"/>
              </a:spcBef>
            </a:pPr>
            <a:r>
              <a:rPr lang="en-US" sz="1500" dirty="0">
                <a:ea typeface="Tahoma"/>
                <a:cs typeface="Tahoma"/>
              </a:rPr>
              <a:t>Efficiency </a:t>
            </a:r>
          </a:p>
          <a:p>
            <a:pPr lvl="1">
              <a:spcBef>
                <a:spcPts val="600"/>
              </a:spcBef>
            </a:pPr>
            <a:r>
              <a:rPr lang="en-US" sz="1500" dirty="0">
                <a:ea typeface="Tahoma"/>
                <a:cs typeface="Tahoma"/>
              </a:rPr>
              <a:t>Interaction with the world (code, physical world, etc.)</a:t>
            </a:r>
          </a:p>
          <a:p>
            <a:pPr lvl="1">
              <a:spcBef>
                <a:spcPts val="600"/>
              </a:spcBef>
            </a:pPr>
            <a:r>
              <a:rPr lang="en-US" sz="1500" dirty="0">
                <a:latin typeface="Tahoma"/>
                <a:ea typeface="Tahoma"/>
                <a:cs typeface="Tahoma"/>
              </a:rPr>
              <a:t>Impacts on humans -- their misuse, biases, etc. </a:t>
            </a:r>
          </a:p>
          <a:p>
            <a:pPr marL="229870" indent="-229870">
              <a:spcBef>
                <a:spcPts val="600"/>
              </a:spcBef>
              <a:buFont typeface="Wingdings" panose="02070309020205020404" pitchFamily="49" charset="0"/>
              <a:buChar char="§"/>
            </a:pPr>
            <a:r>
              <a:rPr lang="en-US" sz="1900" dirty="0">
                <a:latin typeface="Tahoma"/>
                <a:ea typeface="Tahoma"/>
                <a:cs typeface="Tahoma"/>
              </a:rPr>
              <a:t>Skills: </a:t>
            </a:r>
            <a:endParaRPr lang="en-US" sz="1900" dirty="0">
              <a:ea typeface="Tahoma"/>
              <a:cs typeface="Tahoma"/>
            </a:endParaRPr>
          </a:p>
          <a:p>
            <a:pPr lvl="1">
              <a:spcBef>
                <a:spcPts val="600"/>
              </a:spcBef>
            </a:pPr>
            <a:r>
              <a:rPr lang="en-US" sz="1500" b="1" dirty="0">
                <a:ea typeface="Tahoma"/>
                <a:cs typeface="Tahoma"/>
              </a:rPr>
              <a:t>Technical</a:t>
            </a:r>
            <a:r>
              <a:rPr lang="en-US" sz="1500" dirty="0">
                <a:ea typeface="Tahoma"/>
                <a:cs typeface="Tahoma"/>
              </a:rPr>
              <a:t>—understanding of the algorithms and implementing them. </a:t>
            </a:r>
          </a:p>
          <a:p>
            <a:pPr lvl="2">
              <a:spcBef>
                <a:spcPts val="600"/>
              </a:spcBef>
              <a:buFont typeface="Wingdings" panose="02070309020205020404" pitchFamily="49" charset="0"/>
              <a:buChar char="§"/>
            </a:pPr>
            <a:r>
              <a:rPr lang="en-US" sz="1500" dirty="0">
                <a:ea typeface="Tahoma"/>
                <a:cs typeface="Tahoma"/>
              </a:rPr>
              <a:t>Gaining intuitions about </a:t>
            </a:r>
            <a:r>
              <a:rPr lang="en-US" sz="1500" b="1" dirty="0">
                <a:ea typeface="Tahoma"/>
                <a:cs typeface="Tahoma"/>
              </a:rPr>
              <a:t>capabilities</a:t>
            </a:r>
            <a:r>
              <a:rPr lang="en-US" sz="1500" dirty="0">
                <a:ea typeface="Tahoma"/>
                <a:cs typeface="Tahoma"/>
              </a:rPr>
              <a:t> and </a:t>
            </a:r>
            <a:r>
              <a:rPr lang="en-US" sz="1500" b="1" dirty="0">
                <a:ea typeface="Tahoma"/>
                <a:cs typeface="Tahoma"/>
              </a:rPr>
              <a:t>limitations </a:t>
            </a:r>
            <a:r>
              <a:rPr lang="en-US" sz="1500" dirty="0">
                <a:ea typeface="Tahoma"/>
                <a:cs typeface="Tahoma"/>
              </a:rPr>
              <a:t>of models. </a:t>
            </a:r>
          </a:p>
          <a:p>
            <a:pPr lvl="1">
              <a:spcBef>
                <a:spcPts val="600"/>
              </a:spcBef>
            </a:pPr>
            <a:r>
              <a:rPr lang="en-US" sz="1500" b="1" dirty="0">
                <a:ea typeface="Tahoma"/>
                <a:cs typeface="Tahoma"/>
              </a:rPr>
              <a:t>Soft skills</a:t>
            </a:r>
            <a:r>
              <a:rPr lang="en-US" sz="1500" dirty="0">
                <a:ea typeface="Tahoma"/>
                <a:cs typeface="Tahoma"/>
              </a:rPr>
              <a:t>—algorithms, </a:t>
            </a:r>
            <a:r>
              <a:rPr lang="en-US" sz="1500" dirty="0" err="1">
                <a:ea typeface="Tahoma"/>
                <a:cs typeface="Tahoma"/>
              </a:rPr>
              <a:t>PyTorch</a:t>
            </a:r>
            <a:r>
              <a:rPr lang="en-US" sz="1500" dirty="0">
                <a:ea typeface="Tahoma"/>
                <a:cs typeface="Tahoma"/>
              </a:rPr>
              <a:t>, SLURM, intuition about capabilities, teamwork.</a:t>
            </a:r>
          </a:p>
          <a:p>
            <a:pPr marL="342900" lvl="1" indent="0">
              <a:spcBef>
                <a:spcPts val="600"/>
              </a:spcBef>
              <a:buNone/>
            </a:pPr>
            <a:endParaRPr lang="en-US" sz="2000" dirty="0">
              <a:ea typeface="Tahoma"/>
              <a:cs typeface="Tahoma"/>
            </a:endParaRPr>
          </a:p>
        </p:txBody>
      </p:sp>
    </p:spTree>
    <p:extLst>
      <p:ext uri="{BB962C8B-B14F-4D97-AF65-F5344CB8AC3E}">
        <p14:creationId xmlns:p14="http://schemas.microsoft.com/office/powerpoint/2010/main" val="34650156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67644-1C71-3947-038A-2A745847A165}"/>
              </a:ext>
            </a:extLst>
          </p:cNvPr>
          <p:cNvSpPr>
            <a:spLocks noGrp="1"/>
          </p:cNvSpPr>
          <p:nvPr>
            <p:ph type="title"/>
          </p:nvPr>
        </p:nvSpPr>
        <p:spPr/>
        <p:txBody>
          <a:bodyPr/>
          <a:lstStyle/>
          <a:p>
            <a:r>
              <a:rPr lang="en-US"/>
              <a:t>Disclaimer</a:t>
            </a:r>
          </a:p>
        </p:txBody>
      </p:sp>
      <p:sp>
        <p:nvSpPr>
          <p:cNvPr id="3" name="Text Placeholder 2">
            <a:extLst>
              <a:ext uri="{FF2B5EF4-FFF2-40B4-BE49-F238E27FC236}">
                <a16:creationId xmlns:a16="http://schemas.microsoft.com/office/drawing/2014/main" id="{D4E41E82-2729-78CF-C729-8E08DFA696D7}"/>
              </a:ext>
            </a:extLst>
          </p:cNvPr>
          <p:cNvSpPr>
            <a:spLocks noGrp="1"/>
          </p:cNvSpPr>
          <p:nvPr>
            <p:ph type="body" sz="quarter" idx="16"/>
          </p:nvPr>
        </p:nvSpPr>
        <p:spPr/>
        <p:txBody>
          <a:bodyPr/>
          <a:lstStyle/>
          <a:p>
            <a:r>
              <a:rPr lang="en-US" sz="2000"/>
              <a:t>We will not be exhaustive.</a:t>
            </a:r>
            <a:br>
              <a:rPr lang="en-US" sz="2000"/>
            </a:br>
            <a:r>
              <a:rPr lang="en-US" sz="2000"/>
              <a:t> </a:t>
            </a:r>
          </a:p>
          <a:p>
            <a:endParaRPr lang="en-US" sz="2000"/>
          </a:p>
          <a:p>
            <a:r>
              <a:rPr lang="en-US" sz="2000"/>
              <a:t>The goal is to give you a </a:t>
            </a:r>
            <a:br>
              <a:rPr lang="en-US" sz="2000"/>
            </a:br>
            <a:r>
              <a:rPr lang="en-US" sz="2000"/>
              <a:t>bird’s-eye view of the field.  </a:t>
            </a:r>
          </a:p>
        </p:txBody>
      </p:sp>
      <p:pic>
        <p:nvPicPr>
          <p:cNvPr id="5" name="Picture 4" descr="A screenshot of a phone&#10;&#10;Description automatically generated">
            <a:extLst>
              <a:ext uri="{FF2B5EF4-FFF2-40B4-BE49-F238E27FC236}">
                <a16:creationId xmlns:a16="http://schemas.microsoft.com/office/drawing/2014/main" id="{F63E5CE7-3EA5-85B2-5E97-91E97DA03D52}"/>
              </a:ext>
            </a:extLst>
          </p:cNvPr>
          <p:cNvPicPr>
            <a:picLocks noChangeAspect="1"/>
          </p:cNvPicPr>
          <p:nvPr/>
        </p:nvPicPr>
        <p:blipFill>
          <a:blip r:embed="rId3"/>
          <a:stretch>
            <a:fillRect/>
          </a:stretch>
        </p:blipFill>
        <p:spPr>
          <a:xfrm>
            <a:off x="4809046" y="582510"/>
            <a:ext cx="3801035" cy="3978479"/>
          </a:xfrm>
          <a:prstGeom prst="rect">
            <a:avLst/>
          </a:prstGeom>
        </p:spPr>
      </p:pic>
    </p:spTree>
    <p:extLst>
      <p:ext uri="{BB962C8B-B14F-4D97-AF65-F5344CB8AC3E}">
        <p14:creationId xmlns:p14="http://schemas.microsoft.com/office/powerpoint/2010/main" val="32119967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137AE-F7F2-3B87-C4FD-96B8A6FA099E}"/>
              </a:ext>
            </a:extLst>
          </p:cNvPr>
          <p:cNvSpPr>
            <a:spLocks noGrp="1"/>
          </p:cNvSpPr>
          <p:nvPr>
            <p:ph type="title"/>
          </p:nvPr>
        </p:nvSpPr>
        <p:spPr/>
        <p:txBody>
          <a:bodyPr>
            <a:normAutofit fontScale="90000"/>
          </a:bodyPr>
          <a:lstStyle/>
          <a:p>
            <a:r>
              <a:rPr lang="en-US"/>
              <a:t>Course Logistics</a:t>
            </a:r>
          </a:p>
        </p:txBody>
      </p:sp>
      <p:sp>
        <p:nvSpPr>
          <p:cNvPr id="3" name="Text Placeholder 2">
            <a:extLst>
              <a:ext uri="{FF2B5EF4-FFF2-40B4-BE49-F238E27FC236}">
                <a16:creationId xmlns:a16="http://schemas.microsoft.com/office/drawing/2014/main" id="{6F0EE351-5E44-DC22-B536-9A5F6C0E638A}"/>
              </a:ext>
            </a:extLst>
          </p:cNvPr>
          <p:cNvSpPr>
            <a:spLocks noGrp="1"/>
          </p:cNvSpPr>
          <p:nvPr>
            <p:ph type="body" sz="quarter" idx="10"/>
          </p:nvPr>
        </p:nvSpPr>
        <p:spPr/>
        <p:txBody>
          <a:bodyPr>
            <a:normAutofit fontScale="92500" lnSpcReduction="10000"/>
          </a:bodyPr>
          <a:lstStyle/>
          <a:p>
            <a:r>
              <a:rPr lang="en-US" sz="2400"/>
              <a:t>CSCI 601-471/671 (NLP: Self-Supervised Models)</a:t>
            </a:r>
          </a:p>
          <a:p>
            <a:endParaRPr lang="en-US"/>
          </a:p>
        </p:txBody>
      </p:sp>
      <p:sp>
        <p:nvSpPr>
          <p:cNvPr id="5" name="TextBox 4">
            <a:extLst>
              <a:ext uri="{FF2B5EF4-FFF2-40B4-BE49-F238E27FC236}">
                <a16:creationId xmlns:a16="http://schemas.microsoft.com/office/drawing/2014/main" id="{80BC54B1-9653-D2D7-AA19-348325A337EE}"/>
              </a:ext>
            </a:extLst>
          </p:cNvPr>
          <p:cNvSpPr txBox="1"/>
          <p:nvPr/>
        </p:nvSpPr>
        <p:spPr>
          <a:xfrm>
            <a:off x="2420471" y="4740840"/>
            <a:ext cx="4572000" cy="307777"/>
          </a:xfrm>
          <a:prstGeom prst="rect">
            <a:avLst/>
          </a:prstGeom>
          <a:noFill/>
        </p:spPr>
        <p:txBody>
          <a:bodyPr wrap="square">
            <a:spAutoFit/>
          </a:bodyPr>
          <a:lstStyle/>
          <a:p>
            <a:pPr algn="ctr"/>
            <a:r>
              <a:rPr lang="en-US">
                <a:solidFill>
                  <a:schemeClr val="bg1"/>
                </a:solidFill>
                <a:latin typeface="Consolas" panose="020B0609020204030204" pitchFamily="49" charset="0"/>
                <a:cs typeface="Consolas" panose="020B0609020204030204" pitchFamily="49" charset="0"/>
              </a:rPr>
              <a:t>https://self-</a:t>
            </a:r>
            <a:r>
              <a:rPr lang="en-US" err="1">
                <a:solidFill>
                  <a:schemeClr val="bg1"/>
                </a:solidFill>
                <a:latin typeface="Consolas" panose="020B0609020204030204" pitchFamily="49" charset="0"/>
                <a:cs typeface="Consolas" panose="020B0609020204030204" pitchFamily="49" charset="0"/>
              </a:rPr>
              <a:t>supervised.cs.jhu.edu</a:t>
            </a:r>
            <a:r>
              <a:rPr lang="en-US">
                <a:solidFill>
                  <a:schemeClr val="bg1"/>
                </a:solidFill>
                <a:latin typeface="Consolas" panose="020B0609020204030204" pitchFamily="49" charset="0"/>
                <a:cs typeface="Consolas" panose="020B0609020204030204" pitchFamily="49" charset="0"/>
              </a:rPr>
              <a:t>/sp2024/</a:t>
            </a:r>
          </a:p>
        </p:txBody>
      </p:sp>
    </p:spTree>
    <p:extLst>
      <p:ext uri="{BB962C8B-B14F-4D97-AF65-F5344CB8AC3E}">
        <p14:creationId xmlns:p14="http://schemas.microsoft.com/office/powerpoint/2010/main" val="28428642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9256C-384B-B629-6233-BDC5D9D48B27}"/>
              </a:ext>
            </a:extLst>
          </p:cNvPr>
          <p:cNvSpPr>
            <a:spLocks noGrp="1"/>
          </p:cNvSpPr>
          <p:nvPr>
            <p:ph type="title"/>
          </p:nvPr>
        </p:nvSpPr>
        <p:spPr/>
        <p:txBody>
          <a:bodyPr>
            <a:normAutofit/>
          </a:bodyPr>
          <a:lstStyle/>
          <a:p>
            <a:r>
              <a:rPr lang="en-US"/>
              <a:t>Course Logistics Brief </a:t>
            </a:r>
          </a:p>
        </p:txBody>
      </p:sp>
      <p:sp>
        <p:nvSpPr>
          <p:cNvPr id="3" name="Content Placeholder 2">
            <a:extLst>
              <a:ext uri="{FF2B5EF4-FFF2-40B4-BE49-F238E27FC236}">
                <a16:creationId xmlns:a16="http://schemas.microsoft.com/office/drawing/2014/main" id="{6400B3C0-C6A3-70ED-2E9A-881A0F8D658D}"/>
              </a:ext>
            </a:extLst>
          </p:cNvPr>
          <p:cNvSpPr>
            <a:spLocks noGrp="1"/>
          </p:cNvSpPr>
          <p:nvPr>
            <p:ph type="body" sz="quarter" idx="16"/>
          </p:nvPr>
        </p:nvSpPr>
        <p:spPr>
          <a:xfrm>
            <a:off x="524954" y="1390650"/>
            <a:ext cx="8085415" cy="3077573"/>
          </a:xfrm>
        </p:spPr>
        <p:txBody>
          <a:bodyPr lIns="91440" tIns="45720" rIns="91440" bIns="45720" anchor="t">
            <a:normAutofit/>
          </a:bodyPr>
          <a:lstStyle/>
          <a:p>
            <a:pPr marL="229870" indent="-229870"/>
            <a:r>
              <a:rPr lang="en-US" b="1"/>
              <a:t>Instructor: </a:t>
            </a:r>
            <a:r>
              <a:rPr lang="en-US"/>
              <a:t>Daniel Khashabi </a:t>
            </a:r>
            <a:endParaRPr lang="en-US" sz="1400"/>
          </a:p>
          <a:p>
            <a:pPr lvl="1"/>
            <a:r>
              <a:rPr lang="en-US" sz="1400"/>
              <a:t>I prefer just “Daniel”, as long as we act mutually respectfully.</a:t>
            </a:r>
            <a:endParaRPr lang="en-US"/>
          </a:p>
          <a:p>
            <a:pPr lvl="1"/>
            <a:r>
              <a:rPr lang="en-US" sz="1400">
                <a:ea typeface="Tahoma"/>
                <a:cs typeface="Tahoma"/>
              </a:rPr>
              <a:t>No "prof Daniel"!! </a:t>
            </a:r>
            <a:r>
              <a:rPr lang="en-US" sz="1400">
                <a:ea typeface="+mn-lt"/>
                <a:cs typeface="+mn-lt"/>
              </a:rPr>
              <a:t>🙅</a:t>
            </a:r>
            <a:r>
              <a:rPr lang="en-US" sz="1400">
                <a:ea typeface="Tahoma"/>
                <a:cs typeface="Tahoma"/>
              </a:rPr>
              <a:t> </a:t>
            </a:r>
            <a:endParaRPr lang="en-US" sz="1400"/>
          </a:p>
          <a:p>
            <a:pPr marL="229870" indent="-229870"/>
            <a:endParaRPr lang="en-US" b="1"/>
          </a:p>
          <a:p>
            <a:pPr marL="229870" indent="-229870"/>
            <a:r>
              <a:rPr lang="en-US" b="1">
                <a:latin typeface="Tahoma"/>
                <a:ea typeface="Tahoma"/>
                <a:cs typeface="Tahoma"/>
              </a:rPr>
              <a:t>TA:</a:t>
            </a:r>
            <a:r>
              <a:rPr lang="en-US">
                <a:latin typeface="Tahoma"/>
                <a:ea typeface="Tahoma"/>
                <a:cs typeface="Tahoma"/>
              </a:rPr>
              <a:t> </a:t>
            </a:r>
            <a:r>
              <a:rPr lang="en-US" err="1">
                <a:latin typeface="Tahoma"/>
                <a:ea typeface="Tahoma"/>
                <a:cs typeface="Tahoma"/>
              </a:rPr>
              <a:t>Tianjian</a:t>
            </a:r>
            <a:r>
              <a:rPr lang="en-US">
                <a:latin typeface="Tahoma"/>
                <a:ea typeface="Tahoma"/>
                <a:cs typeface="Tahoma"/>
              </a:rPr>
              <a:t> Li</a:t>
            </a:r>
            <a:endParaRPr lang="en-US"/>
          </a:p>
          <a:p>
            <a:pPr marL="229870" indent="-229870"/>
            <a:r>
              <a:rPr lang="en-US" b="1">
                <a:latin typeface="Tahoma"/>
                <a:ea typeface="Tahoma"/>
                <a:cs typeface="Tahoma"/>
              </a:rPr>
              <a:t>CAs: </a:t>
            </a:r>
            <a:r>
              <a:rPr lang="en-US">
                <a:latin typeface="Tahoma"/>
                <a:ea typeface="Tahoma"/>
                <a:cs typeface="Tahoma"/>
              </a:rPr>
              <a:t>Sungwon, Tanay, Adi, </a:t>
            </a:r>
            <a:br>
              <a:rPr lang="en-US">
                <a:latin typeface="Tahoma"/>
                <a:ea typeface="Tahoma"/>
                <a:cs typeface="Tahoma"/>
              </a:rPr>
            </a:br>
            <a:r>
              <a:rPr lang="en-US">
                <a:latin typeface="Tahoma"/>
                <a:ea typeface="Tahoma"/>
                <a:cs typeface="Tahoma"/>
              </a:rPr>
              <a:t>        </a:t>
            </a:r>
            <a:r>
              <a:rPr lang="en-US" err="1">
                <a:latin typeface="Tahoma"/>
                <a:ea typeface="Tahoma"/>
                <a:cs typeface="Tahoma"/>
              </a:rPr>
              <a:t>TaiMing</a:t>
            </a:r>
            <a:r>
              <a:rPr lang="en-US">
                <a:latin typeface="Tahoma"/>
                <a:ea typeface="Tahoma"/>
                <a:cs typeface="Tahoma"/>
              </a:rPr>
              <a:t>, Prabhav, TBD</a:t>
            </a:r>
          </a:p>
          <a:p>
            <a:pPr marL="229870" indent="-229870"/>
            <a:endParaRPr lang="en-US"/>
          </a:p>
        </p:txBody>
      </p:sp>
      <p:pic>
        <p:nvPicPr>
          <p:cNvPr id="4" name="Picture 3" descr="A group of men with text on them&#10;&#10;Description automatically generated">
            <a:extLst>
              <a:ext uri="{FF2B5EF4-FFF2-40B4-BE49-F238E27FC236}">
                <a16:creationId xmlns:a16="http://schemas.microsoft.com/office/drawing/2014/main" id="{55366C5A-68E7-CF16-D7BB-24154FD1AACF}"/>
              </a:ext>
            </a:extLst>
          </p:cNvPr>
          <p:cNvPicPr>
            <a:picLocks noChangeAspect="1"/>
          </p:cNvPicPr>
          <p:nvPr/>
        </p:nvPicPr>
        <p:blipFill>
          <a:blip r:embed="rId3"/>
          <a:stretch>
            <a:fillRect/>
          </a:stretch>
        </p:blipFill>
        <p:spPr>
          <a:xfrm>
            <a:off x="3498820" y="2238282"/>
            <a:ext cx="5643561" cy="2908959"/>
          </a:xfrm>
          <a:prstGeom prst="rect">
            <a:avLst/>
          </a:prstGeom>
        </p:spPr>
      </p:pic>
    </p:spTree>
    <p:extLst>
      <p:ext uri="{BB962C8B-B14F-4D97-AF65-F5344CB8AC3E}">
        <p14:creationId xmlns:p14="http://schemas.microsoft.com/office/powerpoint/2010/main" val="8893309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D0534-1CBB-763F-4A6B-D7B1F1B5245D}"/>
              </a:ext>
            </a:extLst>
          </p:cNvPr>
          <p:cNvSpPr>
            <a:spLocks noGrp="1"/>
          </p:cNvSpPr>
          <p:nvPr>
            <p:ph type="title"/>
          </p:nvPr>
        </p:nvSpPr>
        <p:spPr/>
        <p:txBody>
          <a:bodyPr lIns="91440" tIns="45720" rIns="91440" bIns="45720" anchor="b">
            <a:normAutofit/>
          </a:bodyPr>
          <a:lstStyle/>
          <a:p>
            <a:r>
              <a:rPr lang="en-US">
                <a:solidFill>
                  <a:srgbClr val="0070C0"/>
                </a:solidFill>
              </a:rPr>
              <a:t>Course Website</a:t>
            </a:r>
          </a:p>
        </p:txBody>
      </p:sp>
      <p:sp>
        <p:nvSpPr>
          <p:cNvPr id="3" name="Text Placeholder 2">
            <a:extLst>
              <a:ext uri="{FF2B5EF4-FFF2-40B4-BE49-F238E27FC236}">
                <a16:creationId xmlns:a16="http://schemas.microsoft.com/office/drawing/2014/main" id="{245E7F8C-3DB1-A3A8-59AF-365D48A87805}"/>
              </a:ext>
            </a:extLst>
          </p:cNvPr>
          <p:cNvSpPr>
            <a:spLocks noGrp="1"/>
          </p:cNvSpPr>
          <p:nvPr>
            <p:ph type="body" sz="quarter" idx="16"/>
          </p:nvPr>
        </p:nvSpPr>
        <p:spPr/>
        <p:txBody>
          <a:bodyPr lIns="91440" tIns="45720" rIns="91440" bIns="45720" anchor="t">
            <a:noAutofit/>
          </a:bodyPr>
          <a:lstStyle/>
          <a:p>
            <a:pPr marL="229870" indent="-229870"/>
            <a:r>
              <a:rPr lang="en-US" sz="2000">
                <a:latin typeface="Tahoma"/>
                <a:ea typeface="Tahoma"/>
                <a:cs typeface="Tahoma"/>
              </a:rPr>
              <a:t>Lots of important information on the </a:t>
            </a:r>
            <a:r>
              <a:rPr lang="en-US" sz="2000" b="1">
                <a:latin typeface="Tahoma"/>
                <a:ea typeface="Tahoma"/>
                <a:cs typeface="Tahoma"/>
              </a:rPr>
              <a:t>website</a:t>
            </a:r>
            <a:r>
              <a:rPr lang="en-US" sz="2000">
                <a:latin typeface="Tahoma"/>
                <a:ea typeface="Tahoma"/>
                <a:cs typeface="Tahoma"/>
              </a:rPr>
              <a:t>: </a:t>
            </a:r>
          </a:p>
          <a:p>
            <a:pPr lvl="1">
              <a:buFont typeface="Courier New" panose="05000000000000000000" pitchFamily="2" charset="2"/>
              <a:buChar char="o"/>
            </a:pPr>
            <a:r>
              <a:rPr lang="en-US" sz="1800">
                <a:solidFill>
                  <a:schemeClr val="accent1"/>
                </a:solidFill>
                <a:latin typeface="Consolas"/>
                <a:hlinkClick r:id="rId3"/>
              </a:rPr>
              <a:t>https://self-supervised.cs.jhu.edu/sp2025</a:t>
            </a:r>
            <a:endParaRPr lang="en-US" sz="1800">
              <a:latin typeface="Consolas"/>
            </a:endParaRPr>
          </a:p>
        </p:txBody>
      </p:sp>
      <p:pic>
        <p:nvPicPr>
          <p:cNvPr id="5" name="Picture 4" descr="A screenshot of a computer&#10;&#10;Description automatically generated">
            <a:extLst>
              <a:ext uri="{FF2B5EF4-FFF2-40B4-BE49-F238E27FC236}">
                <a16:creationId xmlns:a16="http://schemas.microsoft.com/office/drawing/2014/main" id="{42EB5E9C-E380-6405-F3B3-F80EA2F0D12E}"/>
              </a:ext>
            </a:extLst>
          </p:cNvPr>
          <p:cNvPicPr>
            <a:picLocks noChangeAspect="1"/>
          </p:cNvPicPr>
          <p:nvPr/>
        </p:nvPicPr>
        <p:blipFill>
          <a:blip r:embed="rId4"/>
          <a:srcRect b="41521"/>
          <a:stretch/>
        </p:blipFill>
        <p:spPr>
          <a:xfrm>
            <a:off x="1862116" y="2329671"/>
            <a:ext cx="5184986" cy="23252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0663172"/>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4BC62-F254-8A53-D81A-E507A27639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E24F7D-31A6-3E83-222D-CE24F5AF8B05}"/>
              </a:ext>
            </a:extLst>
          </p:cNvPr>
          <p:cNvSpPr>
            <a:spLocks noGrp="1"/>
          </p:cNvSpPr>
          <p:nvPr>
            <p:ph type="title"/>
          </p:nvPr>
        </p:nvSpPr>
        <p:spPr/>
        <p:txBody>
          <a:bodyPr lIns="91440" tIns="45720" rIns="91440" bIns="45720" anchor="b">
            <a:normAutofit/>
          </a:bodyPr>
          <a:lstStyle/>
          <a:p>
            <a:r>
              <a:rPr lang="en-US">
                <a:solidFill>
                  <a:srgbClr val="0070C0"/>
                </a:solidFill>
              </a:rPr>
              <a:t>Other Relevant Websites </a:t>
            </a:r>
          </a:p>
        </p:txBody>
      </p:sp>
      <p:sp>
        <p:nvSpPr>
          <p:cNvPr id="3" name="Text Placeholder 2">
            <a:extLst>
              <a:ext uri="{FF2B5EF4-FFF2-40B4-BE49-F238E27FC236}">
                <a16:creationId xmlns:a16="http://schemas.microsoft.com/office/drawing/2014/main" id="{CB33C4A6-8D11-8729-3E07-9BF64F3B24AD}"/>
              </a:ext>
            </a:extLst>
          </p:cNvPr>
          <p:cNvSpPr>
            <a:spLocks noGrp="1"/>
          </p:cNvSpPr>
          <p:nvPr>
            <p:ph type="body" sz="quarter" idx="16"/>
          </p:nvPr>
        </p:nvSpPr>
        <p:spPr/>
        <p:txBody>
          <a:bodyPr/>
          <a:lstStyle/>
          <a:p>
            <a:endParaRPr lang="en-US"/>
          </a:p>
        </p:txBody>
      </p:sp>
      <p:pic>
        <p:nvPicPr>
          <p:cNvPr id="1026" name="Picture 2" descr="Gradescope - Center for Instructional Technology and Training - University  of Florida">
            <a:extLst>
              <a:ext uri="{FF2B5EF4-FFF2-40B4-BE49-F238E27FC236}">
                <a16:creationId xmlns:a16="http://schemas.microsoft.com/office/drawing/2014/main" id="{A751F699-4A20-8839-9CD5-0117C9B0D8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2759" y="1728311"/>
            <a:ext cx="4397696" cy="9749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eading Colleges and Universities Across the U.S. Select the Piazza Q&amp;A  Platform for Enhanced Virtual Learning Experiences | Business Wire">
            <a:extLst>
              <a:ext uri="{FF2B5EF4-FFF2-40B4-BE49-F238E27FC236}">
                <a16:creationId xmlns:a16="http://schemas.microsoft.com/office/drawing/2014/main" id="{0DACF01A-41C5-E70B-577B-C2B47D5BB2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8064" y="2926560"/>
            <a:ext cx="3390471" cy="1695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96625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F3E77-3D36-A083-ACD4-78599B0402AE}"/>
              </a:ext>
            </a:extLst>
          </p:cNvPr>
          <p:cNvSpPr>
            <a:spLocks noGrp="1"/>
          </p:cNvSpPr>
          <p:nvPr>
            <p:ph type="title"/>
          </p:nvPr>
        </p:nvSpPr>
        <p:spPr/>
        <p:txBody>
          <a:bodyPr/>
          <a:lstStyle/>
          <a:p>
            <a:r>
              <a:rPr lang="en-US"/>
              <a:t>Course Prerequisites </a:t>
            </a:r>
          </a:p>
        </p:txBody>
      </p:sp>
      <p:sp>
        <p:nvSpPr>
          <p:cNvPr id="3" name="Text Placeholder 2">
            <a:extLst>
              <a:ext uri="{FF2B5EF4-FFF2-40B4-BE49-F238E27FC236}">
                <a16:creationId xmlns:a16="http://schemas.microsoft.com/office/drawing/2014/main" id="{CFD8B919-8894-D9FA-0B5E-A3AA13A4CA91}"/>
              </a:ext>
            </a:extLst>
          </p:cNvPr>
          <p:cNvSpPr>
            <a:spLocks noGrp="1"/>
          </p:cNvSpPr>
          <p:nvPr>
            <p:ph type="body" sz="quarter" idx="16"/>
          </p:nvPr>
        </p:nvSpPr>
        <p:spPr/>
        <p:txBody>
          <a:bodyPr/>
          <a:lstStyle/>
          <a:p>
            <a:pPr marL="400050" indent="-285750">
              <a:spcBef>
                <a:spcPts val="0"/>
              </a:spcBef>
              <a:buSzPts val="1800"/>
            </a:pPr>
            <a:r>
              <a:rPr lang="en-US" sz="2000"/>
              <a:t>Comfortable with programming, particularly Python </a:t>
            </a:r>
          </a:p>
          <a:p>
            <a:pPr marL="457200" lvl="0" indent="-342900" algn="l" rtl="0">
              <a:spcBef>
                <a:spcPts val="0"/>
              </a:spcBef>
              <a:spcAft>
                <a:spcPts val="0"/>
              </a:spcAft>
              <a:buSzPts val="1800"/>
              <a:buChar char="-"/>
            </a:pPr>
            <a:endParaRPr lang="en-US" sz="2000"/>
          </a:p>
          <a:p>
            <a:pPr marL="400050" indent="-285750"/>
            <a:r>
              <a:rPr lang="en-US" sz="2000"/>
              <a:t>Calculus, linear algebra, probability </a:t>
            </a:r>
          </a:p>
          <a:p>
            <a:pPr marL="457200" indent="-342900">
              <a:buChar char="-"/>
            </a:pPr>
            <a:endParaRPr lang="en-US" sz="2000"/>
          </a:p>
          <a:p>
            <a:pPr marL="400050" indent="-285750"/>
            <a:r>
              <a:rPr lang="en-US" sz="2000"/>
              <a:t>Familiarity with Natural Language Processing </a:t>
            </a:r>
          </a:p>
          <a:p>
            <a:pPr marL="457200" indent="-342900">
              <a:buChar char="-"/>
            </a:pPr>
            <a:endParaRPr lang="en-US" sz="2000"/>
          </a:p>
          <a:p>
            <a:pPr marL="400050" indent="-285750"/>
            <a:r>
              <a:rPr lang="en-US" sz="2000">
                <a:solidFill>
                  <a:srgbClr val="C00000"/>
                </a:solidFill>
              </a:rPr>
              <a:t>HW1 should give a sense how prepared you are! </a:t>
            </a:r>
          </a:p>
          <a:p>
            <a:endParaRPr lang="en-US" sz="2000"/>
          </a:p>
        </p:txBody>
      </p:sp>
    </p:spTree>
    <p:extLst>
      <p:ext uri="{BB962C8B-B14F-4D97-AF65-F5344CB8AC3E}">
        <p14:creationId xmlns:p14="http://schemas.microsoft.com/office/powerpoint/2010/main" val="33859823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9256C-384B-B629-6233-BDC5D9D48B27}"/>
              </a:ext>
            </a:extLst>
          </p:cNvPr>
          <p:cNvSpPr>
            <a:spLocks noGrp="1"/>
          </p:cNvSpPr>
          <p:nvPr>
            <p:ph type="title"/>
          </p:nvPr>
        </p:nvSpPr>
        <p:spPr/>
        <p:txBody>
          <a:bodyPr>
            <a:normAutofit/>
          </a:bodyPr>
          <a:lstStyle/>
          <a:p>
            <a:r>
              <a:rPr lang="en-US"/>
              <a:t>Course Logistics Brief</a:t>
            </a:r>
          </a:p>
        </p:txBody>
      </p:sp>
      <p:sp>
        <p:nvSpPr>
          <p:cNvPr id="3" name="Content Placeholder 2">
            <a:extLst>
              <a:ext uri="{FF2B5EF4-FFF2-40B4-BE49-F238E27FC236}">
                <a16:creationId xmlns:a16="http://schemas.microsoft.com/office/drawing/2014/main" id="{6400B3C0-C6A3-70ED-2E9A-881A0F8D658D}"/>
              </a:ext>
            </a:extLst>
          </p:cNvPr>
          <p:cNvSpPr>
            <a:spLocks noGrp="1"/>
          </p:cNvSpPr>
          <p:nvPr>
            <p:ph type="body" sz="quarter" idx="16"/>
          </p:nvPr>
        </p:nvSpPr>
        <p:spPr/>
        <p:txBody>
          <a:bodyPr lIns="91440" tIns="45720" rIns="91440" bIns="45720" anchor="t">
            <a:normAutofit/>
          </a:bodyPr>
          <a:lstStyle/>
          <a:p>
            <a:pPr marL="229870" indent="-229870"/>
            <a:r>
              <a:rPr lang="en-US" sz="2000" b="1"/>
              <a:t>Pre-recorded videos</a:t>
            </a:r>
            <a:r>
              <a:rPr lang="en-US" sz="2000"/>
              <a:t>: will be available on the course website and/or Piazza. </a:t>
            </a:r>
            <a:br>
              <a:rPr lang="en-US" sz="2000"/>
            </a:br>
            <a:endParaRPr lang="en-US" sz="2000"/>
          </a:p>
          <a:p>
            <a:pPr marL="229870" indent="-229870"/>
            <a:r>
              <a:rPr lang="en-US" sz="2000" b="1"/>
              <a:t>Office hours: </a:t>
            </a:r>
            <a:r>
              <a:rPr lang="en-US" sz="2000"/>
              <a:t>regular office hours; will be announced on Piazza. </a:t>
            </a:r>
          </a:p>
          <a:p>
            <a:pPr marL="229870" indent="-229870"/>
            <a:endParaRPr lang="en-US" sz="2000"/>
          </a:p>
          <a:p>
            <a:pPr marL="229870" indent="-229870"/>
            <a:r>
              <a:rPr lang="en-US" sz="2000" b="1"/>
              <a:t>Questions or discussions: </a:t>
            </a:r>
            <a:r>
              <a:rPr lang="en-US" sz="2000"/>
              <a:t>Piazza </a:t>
            </a:r>
          </a:p>
        </p:txBody>
      </p:sp>
    </p:spTree>
    <p:extLst>
      <p:ext uri="{BB962C8B-B14F-4D97-AF65-F5344CB8AC3E}">
        <p14:creationId xmlns:p14="http://schemas.microsoft.com/office/powerpoint/2010/main" val="3194463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BC5CC3-5A70-DC0F-30C9-BF845526285A}"/>
              </a:ext>
            </a:extLst>
          </p:cNvPr>
          <p:cNvSpPr>
            <a:spLocks noGrp="1"/>
          </p:cNvSpPr>
          <p:nvPr>
            <p:ph idx="1"/>
          </p:nvPr>
        </p:nvSpPr>
        <p:spPr/>
        <p:txBody>
          <a:bodyPr/>
          <a:lstStyle/>
          <a:p>
            <a:pPr marL="0" indent="0">
              <a:buNone/>
            </a:pPr>
            <a:endParaRPr lang="en-US"/>
          </a:p>
        </p:txBody>
      </p:sp>
      <p:pic>
        <p:nvPicPr>
          <p:cNvPr id="1028" name="Picture 4" descr="Freaky ChatGPT Fails That Caught Our Eyes!">
            <a:extLst>
              <a:ext uri="{FF2B5EF4-FFF2-40B4-BE49-F238E27FC236}">
                <a16:creationId xmlns:a16="http://schemas.microsoft.com/office/drawing/2014/main" id="{6CC0F2E7-4764-95C7-50DA-55C47C1668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32" r="5127" b="25007"/>
          <a:stretch/>
        </p:blipFill>
        <p:spPr bwMode="auto">
          <a:xfrm>
            <a:off x="4548690" y="692855"/>
            <a:ext cx="4164424" cy="3757789"/>
          </a:xfrm>
          <a:prstGeom prst="rect">
            <a:avLst/>
          </a:prstGeom>
          <a:noFill/>
          <a:ln>
            <a:solidFill>
              <a:schemeClr val="bg1">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9B12FBE-C7AD-E0C7-8CA0-AD83099481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4200" b="44193"/>
          <a:stretch/>
        </p:blipFill>
        <p:spPr bwMode="auto">
          <a:xfrm>
            <a:off x="417526" y="692855"/>
            <a:ext cx="4005460" cy="3757789"/>
          </a:xfrm>
          <a:prstGeom prst="rect">
            <a:avLst/>
          </a:prstGeom>
          <a:noFill/>
          <a:ln>
            <a:solidFill>
              <a:schemeClr val="bg1">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452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9E73D-5A88-95D0-040F-F8167969BB9B}"/>
              </a:ext>
            </a:extLst>
          </p:cNvPr>
          <p:cNvSpPr>
            <a:spLocks noGrp="1"/>
          </p:cNvSpPr>
          <p:nvPr>
            <p:ph type="title"/>
          </p:nvPr>
        </p:nvSpPr>
        <p:spPr/>
        <p:txBody>
          <a:bodyPr>
            <a:normAutofit/>
          </a:bodyPr>
          <a:lstStyle/>
          <a:p>
            <a:r>
              <a:rPr lang="en-US"/>
              <a:t>Course Work and Grading Policy</a:t>
            </a:r>
          </a:p>
        </p:txBody>
      </p:sp>
      <p:sp>
        <p:nvSpPr>
          <p:cNvPr id="3" name="Content Placeholder 2">
            <a:extLst>
              <a:ext uri="{FF2B5EF4-FFF2-40B4-BE49-F238E27FC236}">
                <a16:creationId xmlns:a16="http://schemas.microsoft.com/office/drawing/2014/main" id="{5FCF1FD1-BE54-BA27-53B0-FEFD0667F9CC}"/>
              </a:ext>
            </a:extLst>
          </p:cNvPr>
          <p:cNvSpPr>
            <a:spLocks noGrp="1"/>
          </p:cNvSpPr>
          <p:nvPr>
            <p:ph type="body" sz="quarter" idx="16"/>
          </p:nvPr>
        </p:nvSpPr>
        <p:spPr>
          <a:xfrm>
            <a:off x="522344" y="1390650"/>
            <a:ext cx="8085415" cy="3077573"/>
          </a:xfrm>
        </p:spPr>
        <p:txBody>
          <a:bodyPr lIns="91440" tIns="45720" rIns="91440" bIns="45720" anchor="t">
            <a:normAutofit/>
          </a:bodyPr>
          <a:lstStyle/>
          <a:p>
            <a:pPr marL="229870" indent="-229870"/>
            <a:r>
              <a:rPr lang="en-US" sz="2400" b="1">
                <a:latin typeface="Tahoma"/>
                <a:ea typeface="Tahoma"/>
                <a:cs typeface="Tahoma"/>
              </a:rPr>
              <a:t>Homework (team optional): </a:t>
            </a:r>
            <a:r>
              <a:rPr lang="en-US" sz="2400">
                <a:latin typeface="Tahoma"/>
                <a:ea typeface="Tahoma"/>
                <a:cs typeface="Tahoma"/>
              </a:rPr>
              <a:t>40%</a:t>
            </a:r>
            <a:endParaRPr lang="en-US" sz="2400" b="1">
              <a:latin typeface="Tahoma"/>
              <a:ea typeface="Tahoma"/>
              <a:cs typeface="Tahoma"/>
            </a:endParaRPr>
          </a:p>
          <a:p>
            <a:pPr lvl="1"/>
            <a:r>
              <a:rPr lang="en-US" sz="2400"/>
              <a:t>7 x 1-week assignments</a:t>
            </a:r>
          </a:p>
          <a:p>
            <a:pPr marL="229870" indent="-229870"/>
            <a:r>
              <a:rPr lang="en-US" sz="2400" b="1">
                <a:latin typeface="Tahoma"/>
                <a:ea typeface="Tahoma"/>
                <a:cs typeface="Tahoma"/>
              </a:rPr>
              <a:t>3xMidterm quizzes (individually):</a:t>
            </a:r>
            <a:r>
              <a:rPr lang="en-US" sz="2400">
                <a:latin typeface="Tahoma"/>
                <a:ea typeface="Tahoma"/>
                <a:cs typeface="Tahoma"/>
              </a:rPr>
              <a:t> 40% </a:t>
            </a:r>
          </a:p>
          <a:p>
            <a:pPr marL="229870" indent="-229870"/>
            <a:r>
              <a:rPr lang="en-US" sz="2400" b="1">
                <a:latin typeface="Tahoma"/>
                <a:ea typeface="Tahoma"/>
                <a:cs typeface="Tahoma"/>
              </a:rPr>
              <a:t>Final course project (team optional):</a:t>
            </a:r>
            <a:r>
              <a:rPr lang="en-US" sz="2400">
                <a:latin typeface="Tahoma"/>
                <a:ea typeface="Tahoma"/>
                <a:cs typeface="Tahoma"/>
              </a:rPr>
              <a:t> 20%</a:t>
            </a:r>
            <a:endParaRPr lang="en-US"/>
          </a:p>
          <a:p>
            <a:pPr marL="229870" indent="-229870"/>
            <a:r>
              <a:rPr lang="en-US" sz="2400" b="1"/>
              <a:t>Bonus points: </a:t>
            </a:r>
          </a:p>
          <a:p>
            <a:pPr lvl="1"/>
            <a:r>
              <a:rPr lang="en-US" sz="2400" b="1"/>
              <a:t>Extra credit questions (HW and quizzes): </a:t>
            </a:r>
            <a:r>
              <a:rPr lang="en-US" sz="2400"/>
              <a:t>+10%</a:t>
            </a:r>
            <a:endParaRPr lang="en-US" sz="2400">
              <a:ea typeface="Tahoma"/>
              <a:cs typeface="Tahoma"/>
            </a:endParaRPr>
          </a:p>
        </p:txBody>
      </p:sp>
    </p:spTree>
    <p:extLst>
      <p:ext uri="{BB962C8B-B14F-4D97-AF65-F5344CB8AC3E}">
        <p14:creationId xmlns:p14="http://schemas.microsoft.com/office/powerpoint/2010/main" val="24533042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9E73D-5A88-95D0-040F-F8167969BB9B}"/>
              </a:ext>
            </a:extLst>
          </p:cNvPr>
          <p:cNvSpPr>
            <a:spLocks noGrp="1"/>
          </p:cNvSpPr>
          <p:nvPr>
            <p:ph type="title"/>
          </p:nvPr>
        </p:nvSpPr>
        <p:spPr/>
        <p:txBody>
          <a:bodyPr>
            <a:normAutofit/>
          </a:bodyPr>
          <a:lstStyle/>
          <a:p>
            <a:r>
              <a:rPr lang="en-US"/>
              <a:t>Homework </a:t>
            </a:r>
          </a:p>
        </p:txBody>
      </p:sp>
      <p:sp>
        <p:nvSpPr>
          <p:cNvPr id="3" name="Content Placeholder 2">
            <a:extLst>
              <a:ext uri="{FF2B5EF4-FFF2-40B4-BE49-F238E27FC236}">
                <a16:creationId xmlns:a16="http://schemas.microsoft.com/office/drawing/2014/main" id="{5FCF1FD1-BE54-BA27-53B0-FEFD0667F9CC}"/>
              </a:ext>
            </a:extLst>
          </p:cNvPr>
          <p:cNvSpPr>
            <a:spLocks noGrp="1"/>
          </p:cNvSpPr>
          <p:nvPr>
            <p:ph type="body" sz="quarter" idx="16"/>
          </p:nvPr>
        </p:nvSpPr>
        <p:spPr>
          <a:xfrm>
            <a:off x="533919" y="1390650"/>
            <a:ext cx="8085415" cy="3226617"/>
          </a:xfrm>
        </p:spPr>
        <p:txBody>
          <a:bodyPr lIns="91440" tIns="45720" rIns="91440" bIns="45720" anchor="t">
            <a:normAutofit fontScale="92500" lnSpcReduction="20000"/>
          </a:bodyPr>
          <a:lstStyle/>
          <a:p>
            <a:pPr marL="229870" indent="-229870"/>
            <a:r>
              <a:rPr lang="en-US" b="1"/>
              <a:t>Timeline: </a:t>
            </a:r>
            <a:endParaRPr lang="en-US"/>
          </a:p>
          <a:p>
            <a:pPr lvl="1"/>
            <a:r>
              <a:rPr lang="en-US"/>
              <a:t>Released </a:t>
            </a:r>
            <a:r>
              <a:rPr lang="en-US">
                <a:solidFill>
                  <a:srgbClr val="C00000"/>
                </a:solidFill>
              </a:rPr>
              <a:t>every Tuesday </a:t>
            </a:r>
            <a:r>
              <a:rPr lang="en-US"/>
              <a:t>and due in a week. </a:t>
            </a:r>
          </a:p>
          <a:p>
            <a:pPr lvl="1"/>
            <a:r>
              <a:rPr lang="en-US"/>
              <a:t>Each have both </a:t>
            </a:r>
            <a:r>
              <a:rPr lang="en-US">
                <a:solidFill>
                  <a:srgbClr val="C00000"/>
                </a:solidFill>
              </a:rPr>
              <a:t>conceptual (theory)</a:t>
            </a:r>
            <a:r>
              <a:rPr lang="en-US"/>
              <a:t> and </a:t>
            </a:r>
            <a:r>
              <a:rPr lang="en-US">
                <a:solidFill>
                  <a:srgbClr val="C00000"/>
                </a:solidFill>
              </a:rPr>
              <a:t>empirical (coding)</a:t>
            </a:r>
            <a:r>
              <a:rPr lang="en-US"/>
              <a:t> parts. </a:t>
            </a:r>
          </a:p>
          <a:p>
            <a:pPr lvl="1"/>
            <a:r>
              <a:rPr lang="en-US"/>
              <a:t>All assignments will be submitted to </a:t>
            </a:r>
            <a:r>
              <a:rPr lang="en-US" err="1"/>
              <a:t>Gradescope</a:t>
            </a:r>
            <a:r>
              <a:rPr lang="en-US"/>
              <a:t>.</a:t>
            </a:r>
            <a:br>
              <a:rPr lang="en-US"/>
            </a:br>
            <a:endParaRPr lang="en-US"/>
          </a:p>
          <a:p>
            <a:pPr marL="229870" indent="-229870"/>
            <a:r>
              <a:rPr lang="en-US" b="1"/>
              <a:t>Late day policy</a:t>
            </a:r>
          </a:p>
          <a:p>
            <a:pPr lvl="1"/>
            <a:r>
              <a:rPr lang="en-US"/>
              <a:t>7</a:t>
            </a:r>
            <a:r>
              <a:rPr lang="en-US" sz="1600"/>
              <a:t> free late days across all assignments; afterwards, 5% off course grade per day late </a:t>
            </a:r>
            <a:endParaRPr lang="en-US" sz="1600">
              <a:ea typeface="Tahoma"/>
              <a:cs typeface="Tahoma"/>
            </a:endParaRPr>
          </a:p>
          <a:p>
            <a:pPr lvl="1"/>
            <a:r>
              <a:rPr lang="en-US" sz="1600"/>
              <a:t>Assignments not accepted more than 7 days late (unless given permission in advance) </a:t>
            </a:r>
          </a:p>
          <a:p>
            <a:pPr lvl="1"/>
            <a:endParaRPr lang="en-US" sz="1600"/>
          </a:p>
          <a:p>
            <a:pPr marL="229870" indent="-229870"/>
            <a:r>
              <a:rPr lang="en-US" b="1"/>
              <a:t>Collaboration policy: </a:t>
            </a:r>
            <a:r>
              <a:rPr lang="en-US"/>
              <a:t>Allowed within certain limits: </a:t>
            </a:r>
          </a:p>
          <a:p>
            <a:pPr lvl="1"/>
            <a:r>
              <a:rPr lang="en-US" sz="1600"/>
              <a:t>Needs to be well-documented; acknowledge working with other students. </a:t>
            </a:r>
          </a:p>
          <a:p>
            <a:pPr lvl="1"/>
            <a:r>
              <a:rPr lang="en-US" sz="1600"/>
              <a:t>Avoid: </a:t>
            </a:r>
            <a:r>
              <a:rPr lang="en-US"/>
              <a:t>copying</a:t>
            </a:r>
            <a:r>
              <a:rPr lang="en-US" sz="1600"/>
              <a:t> code off the web or ChatGPT! — write your own solutions. </a:t>
            </a:r>
            <a:br>
              <a:rPr lang="en-US" sz="1600"/>
            </a:br>
            <a:endParaRPr lang="en-US"/>
          </a:p>
          <a:p>
            <a:pPr marL="229870" indent="-229870"/>
            <a:r>
              <a:rPr lang="en-US">
                <a:solidFill>
                  <a:srgbClr val="FF0000"/>
                </a:solidFill>
              </a:rPr>
              <a:t>HW1 is released today! Due next week. Submitted via </a:t>
            </a:r>
            <a:r>
              <a:rPr lang="en-US" err="1">
                <a:solidFill>
                  <a:srgbClr val="FF0000"/>
                </a:solidFill>
              </a:rPr>
              <a:t>Gradescope</a:t>
            </a:r>
            <a:r>
              <a:rPr lang="en-US">
                <a:solidFill>
                  <a:srgbClr val="FF0000"/>
                </a:solidFill>
              </a:rPr>
              <a:t>. </a:t>
            </a:r>
          </a:p>
        </p:txBody>
      </p:sp>
    </p:spTree>
    <p:extLst>
      <p:ext uri="{BB962C8B-B14F-4D97-AF65-F5344CB8AC3E}">
        <p14:creationId xmlns:p14="http://schemas.microsoft.com/office/powerpoint/2010/main" val="21464553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AA714-40FA-5680-4CB3-DBFC9D364E49}"/>
              </a:ext>
            </a:extLst>
          </p:cNvPr>
          <p:cNvSpPr>
            <a:spLocks noGrp="1"/>
          </p:cNvSpPr>
          <p:nvPr>
            <p:ph type="title"/>
          </p:nvPr>
        </p:nvSpPr>
        <p:spPr/>
        <p:txBody>
          <a:bodyPr>
            <a:normAutofit/>
          </a:bodyPr>
          <a:lstStyle/>
          <a:p>
            <a:r>
              <a:rPr lang="en-US"/>
              <a:t>Final Project</a:t>
            </a:r>
          </a:p>
        </p:txBody>
      </p:sp>
      <p:sp>
        <p:nvSpPr>
          <p:cNvPr id="3" name="Content Placeholder 2">
            <a:extLst>
              <a:ext uri="{FF2B5EF4-FFF2-40B4-BE49-F238E27FC236}">
                <a16:creationId xmlns:a16="http://schemas.microsoft.com/office/drawing/2014/main" id="{A3788DC1-2ACA-E78F-303E-B0C8B0AE05AD}"/>
              </a:ext>
            </a:extLst>
          </p:cNvPr>
          <p:cNvSpPr>
            <a:spLocks noGrp="1"/>
          </p:cNvSpPr>
          <p:nvPr>
            <p:ph type="body" sz="quarter" idx="16"/>
          </p:nvPr>
        </p:nvSpPr>
        <p:spPr/>
        <p:txBody>
          <a:bodyPr lIns="91440" tIns="45720" rIns="91440" bIns="45720" anchor="t">
            <a:noAutofit/>
          </a:bodyPr>
          <a:lstStyle/>
          <a:p>
            <a:pPr marL="229870" indent="-229870"/>
            <a:r>
              <a:rPr lang="en-US" b="1">
                <a:latin typeface="Tahoma"/>
                <a:ea typeface="Tahoma"/>
                <a:cs typeface="Tahoma"/>
              </a:rPr>
              <a:t>No HW after spring break </a:t>
            </a:r>
            <a:r>
              <a:rPr lang="en-US">
                <a:latin typeface="Tahoma"/>
                <a:ea typeface="Tahoma"/>
                <a:cs typeface="Tahoma"/>
              </a:rPr>
              <a:t>to let you focus on your final project. </a:t>
            </a:r>
          </a:p>
          <a:p>
            <a:pPr marL="229870" indent="-229870"/>
            <a:r>
              <a:rPr lang="en-US">
                <a:latin typeface="Tahoma"/>
                <a:ea typeface="Tahoma"/>
                <a:cs typeface="Tahoma"/>
              </a:rPr>
              <a:t>Topic: </a:t>
            </a:r>
          </a:p>
          <a:p>
            <a:pPr lvl="1">
              <a:buAutoNum type="arabicPeriod"/>
            </a:pPr>
            <a:r>
              <a:rPr lang="en-US">
                <a:latin typeface="Tahoma"/>
                <a:ea typeface="Tahoma"/>
                <a:cs typeface="Tahoma"/>
              </a:rPr>
              <a:t>Default projects: we will give you well-defined, scoped projects. </a:t>
            </a:r>
          </a:p>
          <a:p>
            <a:pPr lvl="1">
              <a:buAutoNum type="arabicPeriod"/>
            </a:pPr>
            <a:r>
              <a:rPr lang="en-US">
                <a:latin typeface="Tahoma"/>
                <a:ea typeface="Tahoma"/>
                <a:cs typeface="Tahoma"/>
              </a:rPr>
              <a:t>Custom projects: can bring your own idea, as long as it </a:t>
            </a:r>
            <a:r>
              <a:rPr lang="en-US">
                <a:solidFill>
                  <a:srgbClr val="000000"/>
                </a:solidFill>
                <a:latin typeface="Tahoma"/>
                <a:ea typeface="Tahoma"/>
                <a:cs typeface="Tahoma"/>
              </a:rPr>
              <a:t>is related to the class. </a:t>
            </a:r>
            <a:r>
              <a:rPr lang="en-US">
                <a:latin typeface="Tahoma"/>
                <a:ea typeface="Tahoma"/>
                <a:cs typeface="Tahoma"/>
              </a:rPr>
              <a:t> </a:t>
            </a:r>
          </a:p>
          <a:p>
            <a:pPr marL="229870" indent="-229870"/>
            <a:r>
              <a:rPr lang="en-US">
                <a:latin typeface="Tahoma"/>
                <a:ea typeface="Tahoma"/>
                <a:cs typeface="Tahoma"/>
              </a:rPr>
              <a:t>This is your </a:t>
            </a:r>
            <a:r>
              <a:rPr lang="en-US">
                <a:solidFill>
                  <a:srgbClr val="C00000"/>
                </a:solidFill>
                <a:latin typeface="Tahoma"/>
                <a:ea typeface="Tahoma"/>
                <a:cs typeface="Tahoma"/>
              </a:rPr>
              <a:t>chance to hone your technical skills</a:t>
            </a:r>
            <a:r>
              <a:rPr lang="en-US">
                <a:latin typeface="Tahoma"/>
                <a:ea typeface="Tahoma"/>
                <a:cs typeface="Tahoma"/>
              </a:rPr>
              <a:t> on a topic of interest. </a:t>
            </a:r>
            <a:endParaRPr lang="en-US"/>
          </a:p>
          <a:p>
            <a:pPr marL="229870" indent="-229870"/>
            <a:r>
              <a:rPr lang="en-US" b="1"/>
              <a:t>Deliverables: </a:t>
            </a:r>
          </a:p>
          <a:p>
            <a:pPr marL="685800" lvl="1" indent="-342900">
              <a:buFont typeface="+mj-lt"/>
              <a:buAutoNum type="arabicPeriod"/>
            </a:pPr>
            <a:r>
              <a:rPr lang="en-US"/>
              <a:t>Submit project </a:t>
            </a:r>
            <a:r>
              <a:rPr lang="en-US" b="1"/>
              <a:t>proposal</a:t>
            </a:r>
            <a:r>
              <a:rPr lang="en-US"/>
              <a:t> outline (for our formal review and suggestions) </a:t>
            </a:r>
          </a:p>
          <a:p>
            <a:pPr lvl="2"/>
            <a:r>
              <a:rPr lang="en-US"/>
              <a:t>To make sure the proposals are well scoped and doable in limited time.</a:t>
            </a:r>
            <a:endParaRPr lang="en-US">
              <a:ea typeface="Tahoma"/>
              <a:cs typeface="Tahoma"/>
            </a:endParaRPr>
          </a:p>
          <a:p>
            <a:pPr marL="685800" lvl="1" indent="-342900">
              <a:buFont typeface="+mj-lt"/>
              <a:buAutoNum type="arabicPeriod"/>
            </a:pPr>
            <a:r>
              <a:rPr lang="en-US"/>
              <a:t>Get excited 🤩 and work on the project</a:t>
            </a:r>
          </a:p>
          <a:p>
            <a:pPr marL="685800" lvl="1" indent="-342900">
              <a:buFont typeface="+mj-lt"/>
              <a:buAutoNum type="arabicPeriod"/>
            </a:pPr>
            <a:r>
              <a:rPr lang="en-US"/>
              <a:t>Midway report </a:t>
            </a:r>
          </a:p>
          <a:p>
            <a:pPr marL="685800" lvl="1" indent="-342900">
              <a:buFont typeface="+mj-lt"/>
              <a:buAutoNum type="arabicPeriod"/>
            </a:pPr>
            <a:r>
              <a:rPr lang="en-US"/>
              <a:t>Final project poster session and report </a:t>
            </a:r>
            <a:endParaRPr lang="en-US">
              <a:ea typeface="Tahoma"/>
              <a:cs typeface="Tahoma"/>
            </a:endParaRPr>
          </a:p>
        </p:txBody>
      </p:sp>
    </p:spTree>
    <p:extLst>
      <p:ext uri="{BB962C8B-B14F-4D97-AF65-F5344CB8AC3E}">
        <p14:creationId xmlns:p14="http://schemas.microsoft.com/office/powerpoint/2010/main" val="14428582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225B7-A08B-1FD9-EA85-50ED43B21ECA}"/>
              </a:ext>
            </a:extLst>
          </p:cNvPr>
          <p:cNvSpPr>
            <a:spLocks noGrp="1"/>
          </p:cNvSpPr>
          <p:nvPr>
            <p:ph type="title"/>
          </p:nvPr>
        </p:nvSpPr>
        <p:spPr/>
        <p:txBody>
          <a:bodyPr>
            <a:normAutofit/>
          </a:bodyPr>
          <a:lstStyle/>
          <a:p>
            <a:r>
              <a:rPr lang="en-US"/>
              <a:t>Attendance Policy</a:t>
            </a:r>
          </a:p>
        </p:txBody>
      </p:sp>
      <p:sp>
        <p:nvSpPr>
          <p:cNvPr id="3" name="Content Placeholder 2">
            <a:extLst>
              <a:ext uri="{FF2B5EF4-FFF2-40B4-BE49-F238E27FC236}">
                <a16:creationId xmlns:a16="http://schemas.microsoft.com/office/drawing/2014/main" id="{CD964199-178D-FFB7-FDBD-25BDF237A959}"/>
              </a:ext>
            </a:extLst>
          </p:cNvPr>
          <p:cNvSpPr>
            <a:spLocks noGrp="1"/>
          </p:cNvSpPr>
          <p:nvPr>
            <p:ph type="body" sz="quarter" idx="16"/>
          </p:nvPr>
        </p:nvSpPr>
        <p:spPr/>
        <p:txBody>
          <a:bodyPr>
            <a:normAutofit/>
          </a:bodyPr>
          <a:lstStyle/>
          <a:p>
            <a:r>
              <a:rPr lang="en-US" sz="3600">
                <a:solidFill>
                  <a:srgbClr val="C00000"/>
                </a:solidFill>
              </a:rPr>
              <a:t>Not mandatory! </a:t>
            </a:r>
          </a:p>
          <a:p>
            <a:pPr marL="114300" indent="0">
              <a:buNone/>
            </a:pPr>
            <a:endParaRPr lang="en-US" sz="2400"/>
          </a:p>
          <a:p>
            <a:endParaRPr lang="en-US" sz="2400"/>
          </a:p>
        </p:txBody>
      </p:sp>
    </p:spTree>
    <p:extLst>
      <p:ext uri="{BB962C8B-B14F-4D97-AF65-F5344CB8AC3E}">
        <p14:creationId xmlns:p14="http://schemas.microsoft.com/office/powerpoint/2010/main" val="132126164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225B7-A08B-1FD9-EA85-50ED43B21ECA}"/>
              </a:ext>
            </a:extLst>
          </p:cNvPr>
          <p:cNvSpPr>
            <a:spLocks noGrp="1"/>
          </p:cNvSpPr>
          <p:nvPr>
            <p:ph type="title"/>
          </p:nvPr>
        </p:nvSpPr>
        <p:spPr/>
        <p:txBody>
          <a:bodyPr>
            <a:normAutofit/>
          </a:bodyPr>
          <a:lstStyle/>
          <a:p>
            <a:r>
              <a:rPr lang="en-US"/>
              <a:t>Attendance Policy</a:t>
            </a:r>
          </a:p>
        </p:txBody>
      </p:sp>
      <p:sp>
        <p:nvSpPr>
          <p:cNvPr id="3" name="Content Placeholder 2">
            <a:extLst>
              <a:ext uri="{FF2B5EF4-FFF2-40B4-BE49-F238E27FC236}">
                <a16:creationId xmlns:a16="http://schemas.microsoft.com/office/drawing/2014/main" id="{CD964199-178D-FFB7-FDBD-25BDF237A959}"/>
              </a:ext>
            </a:extLst>
          </p:cNvPr>
          <p:cNvSpPr>
            <a:spLocks noGrp="1"/>
          </p:cNvSpPr>
          <p:nvPr>
            <p:ph type="body" sz="quarter" idx="16"/>
          </p:nvPr>
        </p:nvSpPr>
        <p:spPr/>
        <p:txBody>
          <a:bodyPr>
            <a:normAutofit/>
          </a:bodyPr>
          <a:lstStyle/>
          <a:p>
            <a:r>
              <a:rPr lang="en-US" sz="3600">
                <a:solidFill>
                  <a:srgbClr val="C00000"/>
                </a:solidFill>
              </a:rPr>
              <a:t>Not mandatory! </a:t>
            </a:r>
          </a:p>
          <a:p>
            <a:r>
              <a:rPr lang="en-US" sz="2400"/>
              <a:t>No additional grade if you attend. </a:t>
            </a:r>
            <a:br>
              <a:rPr lang="en-US" sz="2400"/>
            </a:br>
            <a:endParaRPr lang="en-US" sz="2400"/>
          </a:p>
          <a:p>
            <a:r>
              <a:rPr lang="en-US" sz="2400"/>
              <a:t>However, it is highly encouraged!! </a:t>
            </a:r>
          </a:p>
          <a:p>
            <a:pPr lvl="1"/>
            <a:r>
              <a:rPr lang="en-US" sz="1800"/>
              <a:t>Participation in class is our chance to learn more effectively.</a:t>
            </a:r>
          </a:p>
          <a:p>
            <a:pPr lvl="1"/>
            <a:r>
              <a:rPr lang="en-US" sz="1800"/>
              <a:t>Come to the class and participate in the discussions! </a:t>
            </a:r>
          </a:p>
          <a:p>
            <a:endParaRPr lang="en-US" sz="2400"/>
          </a:p>
          <a:p>
            <a:endParaRPr lang="en-US" sz="2400"/>
          </a:p>
        </p:txBody>
      </p:sp>
    </p:spTree>
    <p:extLst>
      <p:ext uri="{BB962C8B-B14F-4D97-AF65-F5344CB8AC3E}">
        <p14:creationId xmlns:p14="http://schemas.microsoft.com/office/powerpoint/2010/main" val="9084451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44006-D81D-8C55-C41F-618AE6CC50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6F2C73-3504-61AC-4FF4-544415C60CB3}"/>
              </a:ext>
            </a:extLst>
          </p:cNvPr>
          <p:cNvSpPr>
            <a:spLocks noGrp="1"/>
          </p:cNvSpPr>
          <p:nvPr>
            <p:ph type="title"/>
          </p:nvPr>
        </p:nvSpPr>
        <p:spPr/>
        <p:txBody>
          <a:bodyPr>
            <a:normAutofit/>
          </a:bodyPr>
          <a:lstStyle/>
          <a:p>
            <a:r>
              <a:rPr lang="en-US"/>
              <a:t>Quick pulse check (1)</a:t>
            </a:r>
          </a:p>
        </p:txBody>
      </p:sp>
      <p:sp>
        <p:nvSpPr>
          <p:cNvPr id="3" name="Text Placeholder 2">
            <a:extLst>
              <a:ext uri="{FF2B5EF4-FFF2-40B4-BE49-F238E27FC236}">
                <a16:creationId xmlns:a16="http://schemas.microsoft.com/office/drawing/2014/main" id="{7CB4CDCB-A89D-64FA-74FE-F06266D6B37A}"/>
              </a:ext>
            </a:extLst>
          </p:cNvPr>
          <p:cNvSpPr>
            <a:spLocks noGrp="1"/>
          </p:cNvSpPr>
          <p:nvPr>
            <p:ph type="body" sz="quarter" idx="16"/>
          </p:nvPr>
        </p:nvSpPr>
        <p:spPr/>
        <p:txBody>
          <a:bodyPr>
            <a:normAutofit/>
          </a:bodyPr>
          <a:lstStyle/>
          <a:p>
            <a:r>
              <a:rPr lang="en-US" sz="2800" dirty="0"/>
              <a:t>I am a ….: </a:t>
            </a:r>
          </a:p>
          <a:p>
            <a:pPr lvl="1"/>
            <a:r>
              <a:rPr lang="en-US" sz="2000" dirty="0"/>
              <a:t>CS major, </a:t>
            </a:r>
          </a:p>
          <a:p>
            <a:pPr lvl="1"/>
            <a:r>
              <a:rPr lang="en-US" sz="2000" dirty="0"/>
              <a:t>CS minor, </a:t>
            </a:r>
          </a:p>
          <a:p>
            <a:pPr lvl="1"/>
            <a:r>
              <a:rPr lang="en-US" sz="2000" dirty="0"/>
              <a:t>MS student, </a:t>
            </a:r>
          </a:p>
          <a:p>
            <a:pPr lvl="1"/>
            <a:r>
              <a:rPr lang="en-US" sz="2000" dirty="0"/>
              <a:t>PhD student, </a:t>
            </a:r>
          </a:p>
          <a:p>
            <a:pPr lvl="1"/>
            <a:r>
              <a:rPr lang="en-US" sz="2000" dirty="0"/>
              <a:t>None of the above?? </a:t>
            </a:r>
          </a:p>
        </p:txBody>
      </p:sp>
    </p:spTree>
    <p:extLst>
      <p:ext uri="{BB962C8B-B14F-4D97-AF65-F5344CB8AC3E}">
        <p14:creationId xmlns:p14="http://schemas.microsoft.com/office/powerpoint/2010/main" val="1004019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0C5D5-CE49-8917-3E6D-FBB9499079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B9F8BD-E3B3-894B-7F5B-E552A7502EDD}"/>
              </a:ext>
            </a:extLst>
          </p:cNvPr>
          <p:cNvSpPr>
            <a:spLocks noGrp="1"/>
          </p:cNvSpPr>
          <p:nvPr>
            <p:ph type="title"/>
          </p:nvPr>
        </p:nvSpPr>
        <p:spPr/>
        <p:txBody>
          <a:bodyPr>
            <a:normAutofit/>
          </a:bodyPr>
          <a:lstStyle/>
          <a:p>
            <a:r>
              <a:rPr lang="en-US"/>
              <a:t>Quick pulse check (2)</a:t>
            </a:r>
          </a:p>
        </p:txBody>
      </p:sp>
      <p:sp>
        <p:nvSpPr>
          <p:cNvPr id="3" name="Text Placeholder 2">
            <a:extLst>
              <a:ext uri="{FF2B5EF4-FFF2-40B4-BE49-F238E27FC236}">
                <a16:creationId xmlns:a16="http://schemas.microsoft.com/office/drawing/2014/main" id="{92901FA2-FEF2-6FCC-DC35-82D350732CB6}"/>
              </a:ext>
            </a:extLst>
          </p:cNvPr>
          <p:cNvSpPr>
            <a:spLocks noGrp="1"/>
          </p:cNvSpPr>
          <p:nvPr>
            <p:ph type="body" sz="quarter" idx="16"/>
          </p:nvPr>
        </p:nvSpPr>
        <p:spPr/>
        <p:txBody>
          <a:bodyPr>
            <a:noAutofit/>
          </a:bodyPr>
          <a:lstStyle/>
          <a:p>
            <a:r>
              <a:rPr lang="en-US" sz="2400" dirty="0"/>
              <a:t>Which one best describes you? </a:t>
            </a:r>
          </a:p>
          <a:p>
            <a:pPr marL="939800" lvl="1" indent="-342900">
              <a:buFont typeface="+mj-lt"/>
              <a:buAutoNum type="arabicPeriod"/>
            </a:pPr>
            <a:r>
              <a:rPr lang="en-US" sz="2000" dirty="0"/>
              <a:t>NLP and DL are rather new to me. Looking forward to learning more. </a:t>
            </a:r>
          </a:p>
          <a:p>
            <a:pPr marL="939800" lvl="1" indent="-342900">
              <a:buFont typeface="+mj-lt"/>
              <a:buAutoNum type="arabicPeriod"/>
            </a:pPr>
            <a:r>
              <a:rPr lang="en-US" sz="2000" dirty="0"/>
              <a:t>I am a DL, NLP or self-supervised learning enthusiast – I read casually on these topics. </a:t>
            </a:r>
          </a:p>
          <a:p>
            <a:pPr marL="939800" lvl="1" indent="-342900">
              <a:buFont typeface="+mj-lt"/>
              <a:buAutoNum type="arabicPeriod"/>
            </a:pPr>
            <a:r>
              <a:rPr lang="en-US" sz="2000" dirty="0"/>
              <a:t>I am practitioner of NLP or ML and have already worked with a variety of self-supervised models. </a:t>
            </a:r>
          </a:p>
          <a:p>
            <a:pPr marL="939800" lvl="1" indent="-342900">
              <a:buFont typeface="+mj-lt"/>
              <a:buAutoNum type="arabicPeriod"/>
            </a:pPr>
            <a:r>
              <a:rPr lang="en-US" sz="2000" dirty="0"/>
              <a:t>I am a pro. I could be part of the teaching staff of this class. </a:t>
            </a:r>
          </a:p>
          <a:p>
            <a:pPr lvl="1"/>
            <a:endParaRPr lang="en-US" sz="2400" dirty="0"/>
          </a:p>
        </p:txBody>
      </p:sp>
    </p:spTree>
    <p:extLst>
      <p:ext uri="{BB962C8B-B14F-4D97-AF65-F5344CB8AC3E}">
        <p14:creationId xmlns:p14="http://schemas.microsoft.com/office/powerpoint/2010/main" val="73461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3DBB9-B493-E8BD-E66A-3D12E396E1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D3D71A-3160-923D-8D83-154B1847A7D7}"/>
              </a:ext>
            </a:extLst>
          </p:cNvPr>
          <p:cNvSpPr>
            <a:spLocks noGrp="1"/>
          </p:cNvSpPr>
          <p:nvPr>
            <p:ph type="title"/>
          </p:nvPr>
        </p:nvSpPr>
        <p:spPr/>
        <p:txBody>
          <a:bodyPr>
            <a:normAutofit/>
          </a:bodyPr>
          <a:lstStyle/>
          <a:p>
            <a:r>
              <a:rPr lang="en-US"/>
              <a:t>Quick pulse check (3)</a:t>
            </a:r>
          </a:p>
        </p:txBody>
      </p:sp>
      <p:sp>
        <p:nvSpPr>
          <p:cNvPr id="3" name="Text Placeholder 2">
            <a:extLst>
              <a:ext uri="{FF2B5EF4-FFF2-40B4-BE49-F238E27FC236}">
                <a16:creationId xmlns:a16="http://schemas.microsoft.com/office/drawing/2014/main" id="{DFD1BD8B-29E4-295A-48B5-1EB025EFE9EE}"/>
              </a:ext>
            </a:extLst>
          </p:cNvPr>
          <p:cNvSpPr>
            <a:spLocks noGrp="1"/>
          </p:cNvSpPr>
          <p:nvPr>
            <p:ph type="body" sz="quarter" idx="16"/>
          </p:nvPr>
        </p:nvSpPr>
        <p:spPr/>
        <p:txBody>
          <a:bodyPr/>
          <a:lstStyle/>
          <a:p>
            <a:r>
              <a:rPr lang="en-US" sz="2800"/>
              <a:t>I have read (and understood) the syllabus!  </a:t>
            </a:r>
          </a:p>
          <a:p>
            <a:pPr lvl="1"/>
            <a:r>
              <a:rPr lang="en-US" sz="2400"/>
              <a:t>Yes</a:t>
            </a:r>
          </a:p>
          <a:p>
            <a:pPr lvl="1"/>
            <a:r>
              <a:rPr lang="en-US" sz="2400"/>
              <a:t>No</a:t>
            </a:r>
          </a:p>
          <a:p>
            <a:pPr lvl="2"/>
            <a:endParaRPr lang="en-US"/>
          </a:p>
        </p:txBody>
      </p:sp>
    </p:spTree>
    <p:extLst>
      <p:ext uri="{BB962C8B-B14F-4D97-AF65-F5344CB8AC3E}">
        <p14:creationId xmlns:p14="http://schemas.microsoft.com/office/powerpoint/2010/main" val="12779741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BECBE-B5C2-0CD3-F7A0-23CAEB469716}"/>
              </a:ext>
            </a:extLst>
          </p:cNvPr>
          <p:cNvSpPr>
            <a:spLocks noGrp="1"/>
          </p:cNvSpPr>
          <p:nvPr>
            <p:ph type="title"/>
          </p:nvPr>
        </p:nvSpPr>
        <p:spPr/>
        <p:txBody>
          <a:bodyPr/>
          <a:lstStyle/>
          <a:p>
            <a:r>
              <a:rPr lang="en-US"/>
              <a:t>Wrapping it up! </a:t>
            </a:r>
          </a:p>
        </p:txBody>
      </p:sp>
      <p:sp>
        <p:nvSpPr>
          <p:cNvPr id="3" name="Text Placeholder 2">
            <a:extLst>
              <a:ext uri="{FF2B5EF4-FFF2-40B4-BE49-F238E27FC236}">
                <a16:creationId xmlns:a16="http://schemas.microsoft.com/office/drawing/2014/main" id="{D26929A6-1259-44BC-91E9-89C1ADFC1D41}"/>
              </a:ext>
            </a:extLst>
          </p:cNvPr>
          <p:cNvSpPr>
            <a:spLocks noGrp="1"/>
          </p:cNvSpPr>
          <p:nvPr>
            <p:ph type="body" sz="quarter" idx="16"/>
          </p:nvPr>
        </p:nvSpPr>
        <p:spPr/>
        <p:txBody>
          <a:bodyPr lIns="91440" tIns="45720" rIns="91440" bIns="45720" anchor="t">
            <a:noAutofit/>
          </a:bodyPr>
          <a:lstStyle/>
          <a:p>
            <a:pPr marL="229870" indent="-229870"/>
            <a:r>
              <a:rPr lang="en-US" sz="2000">
                <a:latin typeface="Tahoma"/>
                <a:ea typeface="Tahoma"/>
                <a:cs typeface="Tahoma"/>
              </a:rPr>
              <a:t>HW1 is released! </a:t>
            </a:r>
          </a:p>
          <a:p>
            <a:pPr marL="0" indent="0">
              <a:buNone/>
            </a:pPr>
            <a:endParaRPr lang="en-US" sz="2000"/>
          </a:p>
          <a:p>
            <a:pPr marL="229870" indent="-229870"/>
            <a:r>
              <a:rPr lang="en-US" sz="2000">
                <a:latin typeface="Tahoma"/>
                <a:ea typeface="Tahoma"/>
                <a:cs typeface="Tahoma"/>
              </a:rPr>
              <a:t>If you’re not going to take this, drop the course! </a:t>
            </a:r>
          </a:p>
          <a:p>
            <a:pPr lvl="1"/>
            <a:r>
              <a:rPr lang="en-US" sz="2000"/>
              <a:t>Many are on the waitlist. </a:t>
            </a:r>
            <a:endParaRPr lang="en-US" sz="2000">
              <a:ea typeface="Tahoma"/>
              <a:cs typeface="Tahoma"/>
            </a:endParaRPr>
          </a:p>
          <a:p>
            <a:pPr lvl="1"/>
            <a:endParaRPr lang="en-US" sz="2000">
              <a:ea typeface="Tahoma"/>
              <a:cs typeface="Tahoma"/>
            </a:endParaRPr>
          </a:p>
          <a:p>
            <a:pPr marL="229870" indent="-229870"/>
            <a:endParaRPr lang="en-US" sz="2000"/>
          </a:p>
        </p:txBody>
      </p:sp>
    </p:spTree>
    <p:extLst>
      <p:ext uri="{BB962C8B-B14F-4D97-AF65-F5344CB8AC3E}">
        <p14:creationId xmlns:p14="http://schemas.microsoft.com/office/powerpoint/2010/main" val="33056505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940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D353F-DBBB-2B1B-DEC3-A5A0E7AFFEFE}"/>
              </a:ext>
            </a:extLst>
          </p:cNvPr>
          <p:cNvSpPr>
            <a:spLocks noGrp="1"/>
          </p:cNvSpPr>
          <p:nvPr>
            <p:ph type="title"/>
          </p:nvPr>
        </p:nvSpPr>
        <p:spPr/>
        <p:txBody>
          <a:bodyPr>
            <a:normAutofit/>
          </a:bodyPr>
          <a:lstStyle/>
          <a:p>
            <a:r>
              <a:rPr lang="en-US"/>
              <a:t>Why This Course? </a:t>
            </a:r>
          </a:p>
        </p:txBody>
      </p:sp>
      <p:sp>
        <p:nvSpPr>
          <p:cNvPr id="3" name="Content Placeholder 2">
            <a:extLst>
              <a:ext uri="{FF2B5EF4-FFF2-40B4-BE49-F238E27FC236}">
                <a16:creationId xmlns:a16="http://schemas.microsoft.com/office/drawing/2014/main" id="{B6DBCEF8-C148-4207-3C24-9F4E205E5E0F}"/>
              </a:ext>
            </a:extLst>
          </p:cNvPr>
          <p:cNvSpPr>
            <a:spLocks noGrp="1"/>
          </p:cNvSpPr>
          <p:nvPr>
            <p:ph type="body" sz="quarter" idx="16"/>
          </p:nvPr>
        </p:nvSpPr>
        <p:spPr/>
        <p:txBody>
          <a:bodyPr>
            <a:normAutofit/>
          </a:bodyPr>
          <a:lstStyle/>
          <a:p>
            <a:r>
              <a:rPr lang="en-US" sz="2400"/>
              <a:t>The model is </a:t>
            </a:r>
            <a:r>
              <a:rPr lang="en-US" sz="2400">
                <a:solidFill>
                  <a:srgbClr val="00B050"/>
                </a:solidFill>
              </a:rPr>
              <a:t>extremely good </a:t>
            </a:r>
            <a:r>
              <a:rPr lang="en-US" sz="2400"/>
              <a:t>at important tasks that we can about: why? how? </a:t>
            </a:r>
          </a:p>
          <a:p>
            <a:r>
              <a:rPr lang="en-US" sz="2400"/>
              <a:t>It is </a:t>
            </a:r>
            <a:r>
              <a:rPr lang="en-US" sz="2400">
                <a:solidFill>
                  <a:srgbClr val="FF0000"/>
                </a:solidFill>
              </a:rPr>
              <a:t>easily fails </a:t>
            </a:r>
            <a:r>
              <a:rPr lang="en-US" sz="2400"/>
              <a:t>at seemingly trivial tasks: why? </a:t>
            </a:r>
          </a:p>
        </p:txBody>
      </p:sp>
      <p:pic>
        <p:nvPicPr>
          <p:cNvPr id="2054" name="Picture 6">
            <a:extLst>
              <a:ext uri="{FF2B5EF4-FFF2-40B4-BE49-F238E27FC236}">
                <a16:creationId xmlns:a16="http://schemas.microsoft.com/office/drawing/2014/main" id="{71383348-2E80-0EF7-E3D3-1F7F2C38E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1773" y="574625"/>
            <a:ext cx="2445026" cy="601918"/>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a:extLst>
              <a:ext uri="{FF2B5EF4-FFF2-40B4-BE49-F238E27FC236}">
                <a16:creationId xmlns:a16="http://schemas.microsoft.com/office/drawing/2014/main" id="{E47E827A-5827-3199-206C-D2286DCE8F27}"/>
              </a:ext>
            </a:extLst>
          </p:cNvPr>
          <p:cNvSpPr/>
          <p:nvPr/>
        </p:nvSpPr>
        <p:spPr>
          <a:xfrm>
            <a:off x="1495666" y="2834554"/>
            <a:ext cx="7018605" cy="1452775"/>
          </a:xfrm>
          <a:prstGeom prst="wedgeRoundRectCallout">
            <a:avLst>
              <a:gd name="adj1" fmla="val -53656"/>
              <a:gd name="adj2" fmla="val -49781"/>
              <a:gd name="adj3" fmla="val 16667"/>
            </a:avLst>
          </a:prstGeom>
          <a:solidFill>
            <a:schemeClr val="accent1">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Why does it make such surprisingly simple mistakes? 🤔</a:t>
            </a:r>
          </a:p>
          <a:p>
            <a:pPr marL="285750" indent="-285750">
              <a:buFont typeface="Arial" panose="020B0604020202020204" pitchFamily="34" charset="0"/>
              <a:buChar char="•"/>
            </a:pPr>
            <a:r>
              <a:rPr lang="en-US" sz="2000">
                <a:solidFill>
                  <a:schemeClr val="tx1"/>
                </a:solidFill>
              </a:rPr>
              <a:t>Can we explain these? </a:t>
            </a:r>
          </a:p>
          <a:p>
            <a:pPr marL="285750" indent="-285750">
              <a:buFont typeface="Arial" panose="020B0604020202020204" pitchFamily="34" charset="0"/>
              <a:buChar char="•"/>
            </a:pPr>
            <a:r>
              <a:rPr lang="en-US" sz="2000">
                <a:solidFill>
                  <a:schemeClr val="tx1"/>
                </a:solidFill>
              </a:rPr>
              <a:t>Can we predict them? </a:t>
            </a:r>
          </a:p>
          <a:p>
            <a:pPr marL="285750" indent="-285750">
              <a:buFont typeface="Arial" panose="020B0604020202020204" pitchFamily="34" charset="0"/>
              <a:buChar char="•"/>
            </a:pPr>
            <a:r>
              <a:rPr lang="en-US" sz="2000">
                <a:solidFill>
                  <a:schemeClr val="tx1"/>
                </a:solidFill>
              </a:rPr>
              <a:t>Can we mitigate (or even better, solve) them?</a:t>
            </a:r>
          </a:p>
        </p:txBody>
      </p:sp>
    </p:spTree>
    <p:extLst>
      <p:ext uri="{BB962C8B-B14F-4D97-AF65-F5344CB8AC3E}">
        <p14:creationId xmlns:p14="http://schemas.microsoft.com/office/powerpoint/2010/main" val="265243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7F270-3480-A471-A043-EE2D3726E9AB}"/>
              </a:ext>
            </a:extLst>
          </p:cNvPr>
          <p:cNvSpPr>
            <a:spLocks noGrp="1"/>
          </p:cNvSpPr>
          <p:nvPr>
            <p:ph type="title"/>
          </p:nvPr>
        </p:nvSpPr>
        <p:spPr/>
        <p:txBody>
          <a:bodyPr>
            <a:normAutofit/>
          </a:bodyPr>
          <a:lstStyle/>
          <a:p>
            <a:r>
              <a:rPr lang="en-US"/>
              <a:t>Course Learning Objectives </a:t>
            </a:r>
          </a:p>
        </p:txBody>
      </p:sp>
      <p:sp>
        <p:nvSpPr>
          <p:cNvPr id="3" name="Content Placeholder 2">
            <a:extLst>
              <a:ext uri="{FF2B5EF4-FFF2-40B4-BE49-F238E27FC236}">
                <a16:creationId xmlns:a16="http://schemas.microsoft.com/office/drawing/2014/main" id="{10377E16-5822-6FF7-13DD-16A559CD3AFD}"/>
              </a:ext>
            </a:extLst>
          </p:cNvPr>
          <p:cNvSpPr>
            <a:spLocks noGrp="1"/>
          </p:cNvSpPr>
          <p:nvPr>
            <p:ph type="body" sz="quarter" idx="16"/>
          </p:nvPr>
        </p:nvSpPr>
        <p:spPr/>
        <p:txBody>
          <a:bodyPr lIns="91440" tIns="45720" rIns="91440" bIns="45720" anchor="t">
            <a:normAutofit lnSpcReduction="10000"/>
          </a:bodyPr>
          <a:lstStyle/>
          <a:p>
            <a:pPr marL="229870" indent="-229870">
              <a:spcBef>
                <a:spcPts val="600"/>
              </a:spcBef>
            </a:pPr>
            <a:r>
              <a:rPr lang="en-US" sz="1900" dirty="0">
                <a:latin typeface="Tahoma"/>
                <a:ea typeface="Tahoma"/>
                <a:cs typeface="Tahoma"/>
              </a:rPr>
              <a:t>We will paper on a variety of topics: </a:t>
            </a:r>
          </a:p>
          <a:p>
            <a:pPr lvl="1">
              <a:spcBef>
                <a:spcPts val="600"/>
              </a:spcBef>
            </a:pPr>
            <a:r>
              <a:rPr lang="en-US" sz="1500" dirty="0">
                <a:latin typeface="Tahoma"/>
                <a:ea typeface="Tahoma"/>
                <a:cs typeface="Tahoma"/>
              </a:rPr>
              <a:t>Architectures </a:t>
            </a:r>
            <a:endParaRPr lang="en-US" sz="1500" dirty="0">
              <a:latin typeface="Tahoma" panose="020B0604030504040204" pitchFamily="34" charset="0"/>
              <a:ea typeface="Tahoma" panose="020B0604030504040204" pitchFamily="34" charset="0"/>
              <a:cs typeface="Tahoma" panose="020B0604030504040204" pitchFamily="34" charset="0"/>
            </a:endParaRPr>
          </a:p>
          <a:p>
            <a:pPr lvl="1">
              <a:spcBef>
                <a:spcPts val="600"/>
              </a:spcBef>
            </a:pPr>
            <a:r>
              <a:rPr lang="en-US" sz="1500" dirty="0"/>
              <a:t>Pre-training</a:t>
            </a:r>
            <a:endParaRPr lang="en-US" sz="1500" dirty="0">
              <a:latin typeface="Tahoma" panose="020B0604030504040204" pitchFamily="34" charset="0"/>
              <a:ea typeface="Tahoma" panose="020B0604030504040204" pitchFamily="34" charset="0"/>
              <a:cs typeface="Tahoma" panose="020B0604030504040204" pitchFamily="34" charset="0"/>
            </a:endParaRPr>
          </a:p>
          <a:p>
            <a:pPr lvl="1">
              <a:spcBef>
                <a:spcPts val="600"/>
              </a:spcBef>
            </a:pPr>
            <a:r>
              <a:rPr lang="en-US" sz="1500" dirty="0">
                <a:latin typeface="Tahoma"/>
                <a:ea typeface="Tahoma"/>
                <a:cs typeface="Tahoma"/>
              </a:rPr>
              <a:t>Alignment and safety </a:t>
            </a:r>
            <a:endParaRPr lang="en-US" sz="1500" dirty="0">
              <a:latin typeface="Tahoma" panose="020B0604030504040204" pitchFamily="34" charset="0"/>
              <a:ea typeface="Tahoma" panose="020B0604030504040204" pitchFamily="34" charset="0"/>
              <a:cs typeface="Tahoma" panose="020B0604030504040204" pitchFamily="34" charset="0"/>
            </a:endParaRPr>
          </a:p>
          <a:p>
            <a:pPr lvl="1">
              <a:spcBef>
                <a:spcPts val="600"/>
              </a:spcBef>
            </a:pPr>
            <a:r>
              <a:rPr lang="en-US" sz="1500" dirty="0">
                <a:ea typeface="Tahoma"/>
                <a:cs typeface="Tahoma"/>
              </a:rPr>
              <a:t>Efficiency </a:t>
            </a:r>
          </a:p>
          <a:p>
            <a:pPr lvl="1">
              <a:spcBef>
                <a:spcPts val="600"/>
              </a:spcBef>
            </a:pPr>
            <a:r>
              <a:rPr lang="en-US" sz="1500" dirty="0">
                <a:ea typeface="Tahoma"/>
                <a:cs typeface="Tahoma"/>
              </a:rPr>
              <a:t>Interaction with the world (code, physical world, etc.)</a:t>
            </a:r>
          </a:p>
          <a:p>
            <a:pPr lvl="1">
              <a:spcBef>
                <a:spcPts val="600"/>
              </a:spcBef>
            </a:pPr>
            <a:r>
              <a:rPr lang="en-US" sz="1500" dirty="0">
                <a:latin typeface="Tahoma"/>
                <a:ea typeface="Tahoma"/>
                <a:cs typeface="Tahoma"/>
              </a:rPr>
              <a:t>Impacts on humans -- their misuse, biases, etc. </a:t>
            </a:r>
          </a:p>
          <a:p>
            <a:pPr marL="229870" indent="-229870">
              <a:spcBef>
                <a:spcPts val="600"/>
              </a:spcBef>
              <a:buFont typeface="Wingdings" panose="02070309020205020404" pitchFamily="49" charset="0"/>
              <a:buChar char="§"/>
            </a:pPr>
            <a:r>
              <a:rPr lang="en-US" sz="1900" dirty="0">
                <a:latin typeface="Tahoma"/>
                <a:ea typeface="Tahoma"/>
                <a:cs typeface="Tahoma"/>
              </a:rPr>
              <a:t>Skills: </a:t>
            </a:r>
            <a:endParaRPr lang="en-US" sz="1900" dirty="0">
              <a:ea typeface="Tahoma"/>
              <a:cs typeface="Tahoma"/>
            </a:endParaRPr>
          </a:p>
          <a:p>
            <a:pPr lvl="1">
              <a:spcBef>
                <a:spcPts val="600"/>
              </a:spcBef>
            </a:pPr>
            <a:r>
              <a:rPr lang="en-US" sz="1500" b="1" dirty="0">
                <a:ea typeface="Tahoma"/>
                <a:cs typeface="Tahoma"/>
              </a:rPr>
              <a:t>Technical</a:t>
            </a:r>
            <a:r>
              <a:rPr lang="en-US" sz="1500" dirty="0">
                <a:ea typeface="Tahoma"/>
                <a:cs typeface="Tahoma"/>
              </a:rPr>
              <a:t>—understanding of the algorithms and implementing them. </a:t>
            </a:r>
          </a:p>
          <a:p>
            <a:pPr lvl="2">
              <a:spcBef>
                <a:spcPts val="600"/>
              </a:spcBef>
              <a:buFont typeface="Wingdings" panose="02070309020205020404" pitchFamily="49" charset="0"/>
              <a:buChar char="§"/>
            </a:pPr>
            <a:r>
              <a:rPr lang="en-US" sz="1500" dirty="0">
                <a:ea typeface="Tahoma"/>
                <a:cs typeface="Tahoma"/>
              </a:rPr>
              <a:t>Gaining intuitions about </a:t>
            </a:r>
            <a:r>
              <a:rPr lang="en-US" sz="1500" b="1" dirty="0">
                <a:ea typeface="Tahoma"/>
                <a:cs typeface="Tahoma"/>
              </a:rPr>
              <a:t>capabilities</a:t>
            </a:r>
            <a:r>
              <a:rPr lang="en-US" sz="1500" dirty="0">
                <a:ea typeface="Tahoma"/>
                <a:cs typeface="Tahoma"/>
              </a:rPr>
              <a:t> and </a:t>
            </a:r>
            <a:r>
              <a:rPr lang="en-US" sz="1500" b="1" dirty="0">
                <a:ea typeface="Tahoma"/>
                <a:cs typeface="Tahoma"/>
              </a:rPr>
              <a:t>limitations </a:t>
            </a:r>
            <a:r>
              <a:rPr lang="en-US" sz="1500" dirty="0">
                <a:ea typeface="Tahoma"/>
                <a:cs typeface="Tahoma"/>
              </a:rPr>
              <a:t>of models. </a:t>
            </a:r>
          </a:p>
          <a:p>
            <a:pPr lvl="1">
              <a:spcBef>
                <a:spcPts val="600"/>
              </a:spcBef>
            </a:pPr>
            <a:r>
              <a:rPr lang="en-US" sz="1500" b="1" dirty="0">
                <a:ea typeface="Tahoma"/>
                <a:cs typeface="Tahoma"/>
              </a:rPr>
              <a:t>Soft skills</a:t>
            </a:r>
            <a:r>
              <a:rPr lang="en-US" sz="1500" dirty="0">
                <a:ea typeface="Tahoma"/>
                <a:cs typeface="Tahoma"/>
              </a:rPr>
              <a:t>—algorithms, </a:t>
            </a:r>
            <a:r>
              <a:rPr lang="en-US" sz="1500" dirty="0" err="1">
                <a:ea typeface="Tahoma"/>
                <a:cs typeface="Tahoma"/>
              </a:rPr>
              <a:t>PyTorch</a:t>
            </a:r>
            <a:r>
              <a:rPr lang="en-US" sz="1500" dirty="0">
                <a:ea typeface="Tahoma"/>
                <a:cs typeface="Tahoma"/>
              </a:rPr>
              <a:t>, SLURM, intuition about capabilities, teamwork.</a:t>
            </a:r>
          </a:p>
          <a:p>
            <a:pPr marL="342900" lvl="1" indent="0">
              <a:spcBef>
                <a:spcPts val="600"/>
              </a:spcBef>
              <a:buNone/>
            </a:pPr>
            <a:endParaRPr lang="en-US" sz="2000" dirty="0">
              <a:ea typeface="Tahoma"/>
              <a:cs typeface="Tahoma"/>
            </a:endParaRPr>
          </a:p>
        </p:txBody>
      </p:sp>
    </p:spTree>
    <p:extLst>
      <p:ext uri="{BB962C8B-B14F-4D97-AF65-F5344CB8AC3E}">
        <p14:creationId xmlns:p14="http://schemas.microsoft.com/office/powerpoint/2010/main" val="2795411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02CD2-E27C-C92B-5D59-6802CE1565D4}"/>
              </a:ext>
            </a:extLst>
          </p:cNvPr>
          <p:cNvSpPr>
            <a:spLocks noGrp="1"/>
          </p:cNvSpPr>
          <p:nvPr>
            <p:ph type="title"/>
          </p:nvPr>
        </p:nvSpPr>
        <p:spPr/>
        <p:txBody>
          <a:bodyPr>
            <a:normAutofit/>
          </a:bodyPr>
          <a:lstStyle/>
          <a:p>
            <a:r>
              <a:rPr lang="en-US"/>
              <a:t>Focus on Natural/Human Language</a:t>
            </a:r>
          </a:p>
        </p:txBody>
      </p:sp>
      <p:sp>
        <p:nvSpPr>
          <p:cNvPr id="4" name="Text Placeholder 3">
            <a:extLst>
              <a:ext uri="{FF2B5EF4-FFF2-40B4-BE49-F238E27FC236}">
                <a16:creationId xmlns:a16="http://schemas.microsoft.com/office/drawing/2014/main" id="{A67AB2BC-67D5-A2CC-20FD-7AD3BA85D483}"/>
              </a:ext>
            </a:extLst>
          </p:cNvPr>
          <p:cNvSpPr>
            <a:spLocks noGrp="1"/>
          </p:cNvSpPr>
          <p:nvPr>
            <p:ph type="body" sz="quarter" idx="16"/>
          </p:nvPr>
        </p:nvSpPr>
        <p:spPr/>
        <p:txBody>
          <a:bodyPr/>
          <a:lstStyle/>
          <a:p>
            <a:r>
              <a:rPr lang="en-US" sz="1800" b="1">
                <a:solidFill>
                  <a:srgbClr val="C00000"/>
                </a:solidFill>
              </a:rPr>
              <a:t>Most</a:t>
            </a:r>
            <a:r>
              <a:rPr lang="en-US" sz="1800">
                <a:solidFill>
                  <a:srgbClr val="C00000"/>
                </a:solidFill>
              </a:rPr>
              <a:t> of the class revolves around </a:t>
            </a:r>
            <a:r>
              <a:rPr lang="en-US" sz="1800" b="1">
                <a:solidFill>
                  <a:srgbClr val="C00000"/>
                </a:solidFill>
              </a:rPr>
              <a:t>natural language</a:t>
            </a:r>
            <a:r>
              <a:rPr lang="en-US" sz="1800">
                <a:solidFill>
                  <a:srgbClr val="C00000"/>
                </a:solidFill>
              </a:rPr>
              <a:t>.</a:t>
            </a:r>
          </a:p>
          <a:p>
            <a:endParaRPr lang="en-US" sz="1800">
              <a:solidFill>
                <a:srgbClr val="C00000"/>
              </a:solidFill>
            </a:endParaRPr>
          </a:p>
          <a:p>
            <a:r>
              <a:rPr lang="en-US" sz="1800">
                <a:solidFill>
                  <a:srgbClr val="C00000"/>
                </a:solidFill>
              </a:rPr>
              <a:t>Why natural language? </a:t>
            </a:r>
          </a:p>
          <a:p>
            <a:pPr lvl="1"/>
            <a:r>
              <a:rPr lang="en-US" sz="1800"/>
              <a:t>It is a </a:t>
            </a:r>
            <a:r>
              <a:rPr lang="en-US" sz="1800" b="1"/>
              <a:t>convenient medium of communication</a:t>
            </a:r>
            <a:r>
              <a:rPr lang="en-US" sz="1800"/>
              <a:t>.</a:t>
            </a:r>
          </a:p>
          <a:p>
            <a:pPr lvl="1"/>
            <a:r>
              <a:rPr lang="en-US" sz="1800"/>
              <a:t>Natural language is our species’ best attempt to encode </a:t>
            </a:r>
            <a:r>
              <a:rPr lang="en-US" sz="1800" b="1"/>
              <a:t>everything about the world </a:t>
            </a:r>
            <a:r>
              <a:rPr lang="en-US" sz="1800"/>
              <a:t>as </a:t>
            </a:r>
            <a:r>
              <a:rPr lang="en-US" sz="1800" b="1"/>
              <a:t>efficiently </a:t>
            </a:r>
            <a:r>
              <a:rPr lang="en-US" sz="1800"/>
              <a:t>as possible.</a:t>
            </a:r>
          </a:p>
          <a:p>
            <a:pPr lvl="1"/>
            <a:r>
              <a:rPr lang="en-US" sz="1800"/>
              <a:t>A huge archive of natural language is </a:t>
            </a:r>
            <a:r>
              <a:rPr lang="en-US" sz="1800" b="1"/>
              <a:t>freely available </a:t>
            </a:r>
            <a:r>
              <a:rPr lang="en-US" sz="1800"/>
              <a:t>(e.g., on the web).</a:t>
            </a:r>
          </a:p>
          <a:p>
            <a:pPr lvl="1"/>
            <a:endParaRPr lang="en-US" sz="1800"/>
          </a:p>
        </p:txBody>
      </p:sp>
    </p:spTree>
    <p:extLst>
      <p:ext uri="{BB962C8B-B14F-4D97-AF65-F5344CB8AC3E}">
        <p14:creationId xmlns:p14="http://schemas.microsoft.com/office/powerpoint/2010/main" val="1371725348"/>
      </p:ext>
    </p:extLst>
  </p:cSld>
  <p:clrMapOvr>
    <a:masterClrMapping/>
  </p:clrMapOvr>
</p:sld>
</file>

<file path=ppt/theme/theme1.xml><?xml version="1.0" encoding="utf-8"?>
<a:theme xmlns:a="http://schemas.openxmlformats.org/drawingml/2006/main" name="EP Presentation Theme - Simple">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1DA3CB7E-C32A-49A7-98EB-D75F62038548}"/>
    </a:ext>
  </a:extLst>
</a:theme>
</file>

<file path=ppt/theme/theme2.xml><?xml version="1.0" encoding="utf-8"?>
<a:theme xmlns:a="http://schemas.openxmlformats.org/drawingml/2006/main" name="2_EP Presentation Theme - Special">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B8BE566C-E38C-42A4-8497-C5271E1B54DC}"/>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5112</Words>
  <Application>Microsoft Macintosh PowerPoint</Application>
  <PresentationFormat>On-screen Show (16:9)</PresentationFormat>
  <Paragraphs>523</Paragraphs>
  <Slides>69</Slides>
  <Notes>62</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69</vt:i4>
      </vt:variant>
    </vt:vector>
  </HeadingPairs>
  <TitlesOfParts>
    <vt:vector size="83" baseType="lpstr">
      <vt:lpstr>Source Serif Pro</vt:lpstr>
      <vt:lpstr>Roboto</vt:lpstr>
      <vt:lpstr>Merriweather Sans</vt:lpstr>
      <vt:lpstr>Times New Roman</vt:lpstr>
      <vt:lpstr>Courier New</vt:lpstr>
      <vt:lpstr>Arial</vt:lpstr>
      <vt:lpstr>Tahoma</vt:lpstr>
      <vt:lpstr>Source Sans Pro</vt:lpstr>
      <vt:lpstr>Consolas</vt:lpstr>
      <vt:lpstr>Corbel</vt:lpstr>
      <vt:lpstr>Wingdings</vt:lpstr>
      <vt:lpstr>Calibri</vt:lpstr>
      <vt:lpstr>EP Presentation Theme - Simple</vt:lpstr>
      <vt:lpstr>2_EP Presentation Theme - Special</vt:lpstr>
      <vt:lpstr>Course Overview</vt:lpstr>
      <vt:lpstr>Why This Course? </vt:lpstr>
      <vt:lpstr>An Example</vt:lpstr>
      <vt:lpstr>An Example</vt:lpstr>
      <vt:lpstr>PowerPoint Presentation</vt:lpstr>
      <vt:lpstr>PowerPoint Presentation</vt:lpstr>
      <vt:lpstr>Why This Course? </vt:lpstr>
      <vt:lpstr>Course Learning Objectives </vt:lpstr>
      <vt:lpstr>Focus on Natural/Human Language</vt:lpstr>
      <vt:lpstr>PowerPoint Presentation</vt:lpstr>
      <vt:lpstr>Self-Supervision</vt:lpstr>
      <vt:lpstr>Self-Supervision</vt:lpstr>
      <vt:lpstr>Self-Supervision</vt:lpstr>
      <vt:lpstr>Self-Supervision</vt:lpstr>
      <vt:lpstr>Self-Supervision</vt:lpstr>
      <vt:lpstr>Self-Supervision</vt:lpstr>
      <vt:lpstr>Self-Supervision</vt:lpstr>
      <vt:lpstr>Self-Supervision</vt:lpstr>
      <vt:lpstr>Self-Supervision</vt:lpstr>
      <vt:lpstr>Self-Supervision</vt:lpstr>
      <vt:lpstr>Self-Supervision</vt:lpstr>
      <vt:lpstr>Self-Supervision</vt:lpstr>
      <vt:lpstr>Self-Supervised Models</vt:lpstr>
      <vt:lpstr>Self-Supervised Models</vt:lpstr>
      <vt:lpstr>Self-Supervised Models</vt:lpstr>
      <vt:lpstr>Self-Supervised Models</vt:lpstr>
      <vt:lpstr>Self-Supervised Models</vt:lpstr>
      <vt:lpstr>Self-Supervised Models</vt:lpstr>
      <vt:lpstr>Self-Supervised Models</vt:lpstr>
      <vt:lpstr>PowerPoint Presentation</vt:lpstr>
      <vt:lpstr>Progress in AI</vt:lpstr>
      <vt:lpstr>Progress in AI</vt:lpstr>
      <vt:lpstr>Progress in AI</vt:lpstr>
      <vt:lpstr>Force 1: Massive Amount of Data </vt:lpstr>
      <vt:lpstr>Force 2: Computing Power </vt:lpstr>
      <vt:lpstr>Force 2: Computing Power </vt:lpstr>
      <vt:lpstr>Force 2: Computing Power </vt:lpstr>
      <vt:lpstr>Force 3: Algorithmic innovations </vt:lpstr>
      <vt:lpstr>Force 3: Algorithmic innovations </vt:lpstr>
      <vt:lpstr>PowerPoint Presentation</vt:lpstr>
      <vt:lpstr>On terminology</vt:lpstr>
      <vt:lpstr>On terminology</vt:lpstr>
      <vt:lpstr>On terminology</vt:lpstr>
      <vt:lpstr>On terminology</vt:lpstr>
      <vt:lpstr>On terminology</vt:lpstr>
      <vt:lpstr>On terminology</vt:lpstr>
      <vt:lpstr>On terminology</vt:lpstr>
      <vt:lpstr>PowerPoint Presentation</vt:lpstr>
      <vt:lpstr>Current state of Self-supervised Models </vt:lpstr>
      <vt:lpstr>Current state of Self-supervised Models </vt:lpstr>
      <vt:lpstr>Current state of Self-supervised Models </vt:lpstr>
      <vt:lpstr>Course Learning Objectives </vt:lpstr>
      <vt:lpstr>Disclaimer</vt:lpstr>
      <vt:lpstr>Course Logistics</vt:lpstr>
      <vt:lpstr>Course Logistics Brief </vt:lpstr>
      <vt:lpstr>Course Website</vt:lpstr>
      <vt:lpstr>Other Relevant Websites </vt:lpstr>
      <vt:lpstr>Course Prerequisites </vt:lpstr>
      <vt:lpstr>Course Logistics Brief</vt:lpstr>
      <vt:lpstr>Course Work and Grading Policy</vt:lpstr>
      <vt:lpstr>Homework </vt:lpstr>
      <vt:lpstr>Final Project</vt:lpstr>
      <vt:lpstr>Attendance Policy</vt:lpstr>
      <vt:lpstr>Attendance Policy</vt:lpstr>
      <vt:lpstr>Quick pulse check (1)</vt:lpstr>
      <vt:lpstr>Quick pulse check (2)</vt:lpstr>
      <vt:lpstr>Quick pulse check (3)</vt:lpstr>
      <vt:lpstr>Wrapping it up!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cp:lastModifiedBy>Daniel Khashabi</cp:lastModifiedBy>
  <cp:revision>2</cp:revision>
  <dcterms:modified xsi:type="dcterms:W3CDTF">2025-01-15T21:38:58Z</dcterms:modified>
</cp:coreProperties>
</file>