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65E_85F9D657.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media/image43.jpg" ContentType="image/jpg"/>
  <Override PartName="/ppt/media/image44.jpg" ContentType="image/jpg"/>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modernComment_698_34BFBB46.xml" ContentType="application/vnd.ms-powerpoint.comments+xml"/>
  <Override PartName="/ppt/notesSlides/notesSlide61.xml" ContentType="application/vnd.openxmlformats-officedocument.presentationml.notesSlide+xml"/>
  <Override PartName="/ppt/comments/modernComment_6C7_3DC620D9.xml" ContentType="application/vnd.ms-powerpoint.comments+xml"/>
  <Override PartName="/ppt/notesSlides/notesSlide62.xml" ContentType="application/vnd.openxmlformats-officedocument.presentationml.notesSlide+xml"/>
  <Override PartName="/ppt/comments/modernComment_6C8_669F0494.xml" ContentType="application/vnd.ms-powerpoint.comment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6" r:id="rId2"/>
    <p:sldMasterId id="2147483701" r:id="rId3"/>
    <p:sldMasterId id="2147483712" r:id="rId4"/>
    <p:sldMasterId id="2147483742" r:id="rId5"/>
  </p:sldMasterIdLst>
  <p:notesMasterIdLst>
    <p:notesMasterId r:id="rId92"/>
  </p:notesMasterIdLst>
  <p:sldIdLst>
    <p:sldId id="1649" r:id="rId6"/>
    <p:sldId id="1632" r:id="rId7"/>
    <p:sldId id="1723" r:id="rId8"/>
    <p:sldId id="1648" r:id="rId9"/>
    <p:sldId id="1719" r:id="rId10"/>
    <p:sldId id="584" r:id="rId11"/>
    <p:sldId id="585" r:id="rId12"/>
    <p:sldId id="586" r:id="rId13"/>
    <p:sldId id="587" r:id="rId14"/>
    <p:sldId id="1629" r:id="rId15"/>
    <p:sldId id="1753" r:id="rId16"/>
    <p:sldId id="1752" r:id="rId17"/>
    <p:sldId id="1754" r:id="rId18"/>
    <p:sldId id="591" r:id="rId19"/>
    <p:sldId id="592" r:id="rId20"/>
    <p:sldId id="1634" r:id="rId21"/>
    <p:sldId id="1704" r:id="rId22"/>
    <p:sldId id="1639" r:id="rId23"/>
    <p:sldId id="1747" r:id="rId24"/>
    <p:sldId id="1635" r:id="rId25"/>
    <p:sldId id="1722" r:id="rId26"/>
    <p:sldId id="1637" r:id="rId27"/>
    <p:sldId id="1636" r:id="rId28"/>
    <p:sldId id="1664" r:id="rId29"/>
    <p:sldId id="1573" r:id="rId30"/>
    <p:sldId id="1665" r:id="rId31"/>
    <p:sldId id="1721" r:id="rId32"/>
    <p:sldId id="1720" r:id="rId33"/>
    <p:sldId id="1737" r:id="rId34"/>
    <p:sldId id="1724" r:id="rId35"/>
    <p:sldId id="1666" r:id="rId36"/>
    <p:sldId id="1668" r:id="rId37"/>
    <p:sldId id="1746" r:id="rId38"/>
    <p:sldId id="594" r:id="rId39"/>
    <p:sldId id="1579" r:id="rId40"/>
    <p:sldId id="1744" r:id="rId41"/>
    <p:sldId id="1745" r:id="rId42"/>
    <p:sldId id="1669" r:id="rId43"/>
    <p:sldId id="1566" r:id="rId44"/>
    <p:sldId id="1750" r:id="rId45"/>
    <p:sldId id="1739" r:id="rId46"/>
    <p:sldId id="1582" r:id="rId47"/>
    <p:sldId id="1585" r:id="rId48"/>
    <p:sldId id="1586" r:id="rId49"/>
    <p:sldId id="1587" r:id="rId50"/>
    <p:sldId id="1588" r:id="rId51"/>
    <p:sldId id="1630" r:id="rId52"/>
    <p:sldId id="1751" r:id="rId53"/>
    <p:sldId id="1640" r:id="rId54"/>
    <p:sldId id="1673" r:id="rId55"/>
    <p:sldId id="1641" r:id="rId56"/>
    <p:sldId id="1743" r:id="rId57"/>
    <p:sldId id="1717" r:id="rId58"/>
    <p:sldId id="1676" r:id="rId59"/>
    <p:sldId id="392" r:id="rId60"/>
    <p:sldId id="1727" r:id="rId61"/>
    <p:sldId id="1677" r:id="rId62"/>
    <p:sldId id="1567" r:id="rId63"/>
    <p:sldId id="1679" r:id="rId64"/>
    <p:sldId id="1681" r:id="rId65"/>
    <p:sldId id="1682" r:id="rId66"/>
    <p:sldId id="1748" r:id="rId67"/>
    <p:sldId id="1685" r:id="rId68"/>
    <p:sldId id="1684" r:id="rId69"/>
    <p:sldId id="1734" r:id="rId70"/>
    <p:sldId id="1755" r:id="rId71"/>
    <p:sldId id="1749" r:id="rId72"/>
    <p:sldId id="1687" r:id="rId73"/>
    <p:sldId id="1733" r:id="rId74"/>
    <p:sldId id="1570" r:id="rId75"/>
    <p:sldId id="1740" r:id="rId76"/>
    <p:sldId id="1688" r:id="rId77"/>
    <p:sldId id="1735" r:id="rId78"/>
    <p:sldId id="1736" r:id="rId79"/>
    <p:sldId id="1742" r:id="rId80"/>
    <p:sldId id="1686" r:id="rId81"/>
    <p:sldId id="1693" r:id="rId82"/>
    <p:sldId id="1680" r:id="rId83"/>
    <p:sldId id="1718" r:id="rId84"/>
    <p:sldId id="1738" r:id="rId85"/>
    <p:sldId id="1696" r:id="rId86"/>
    <p:sldId id="1319" r:id="rId87"/>
    <p:sldId id="1336" r:id="rId88"/>
    <p:sldId id="1337" r:id="rId89"/>
    <p:sldId id="1716" r:id="rId90"/>
    <p:sldId id="1595" r:id="rId91"/>
  </p:sldIdLst>
  <p:sldSz cx="9144000" cy="5143500" type="screen16x9"/>
  <p:notesSz cx="6858000" cy="9144000"/>
  <p:embeddedFontLst>
    <p:embeddedFont>
      <p:font typeface="Cambria Math" panose="02040503050406030204" pitchFamily="18" charset="0"/>
      <p:regular r:id="rId93"/>
    </p:embeddedFont>
    <p:embeddedFont>
      <p:font typeface="Consolas" panose="020B0609020204030204" pitchFamily="49" charset="0"/>
      <p:regular r:id="rId94"/>
      <p:bold r:id="rId95"/>
      <p:italic r:id="rId96"/>
      <p:boldItalic r:id="rId97"/>
    </p:embeddedFont>
    <p:embeddedFont>
      <p:font typeface="Corbel" panose="020B0503020204020204" pitchFamily="34" charset="0"/>
      <p:regular r:id="rId98"/>
      <p:bold r:id="rId99"/>
      <p:italic r:id="rId100"/>
      <p:boldItalic r:id="rId101"/>
    </p:embeddedFont>
    <p:embeddedFont>
      <p:font typeface="Merriweather Sans" pitchFamily="2" charset="77"/>
      <p:regular r:id="rId102"/>
      <p:bold r:id="rId103"/>
      <p:italic r:id="rId104"/>
      <p:boldItalic r:id="rId105"/>
    </p:embeddedFont>
    <p:embeddedFont>
      <p:font typeface="Roboto" panose="02000000000000000000" pitchFamily="2" charset="0"/>
      <p:regular r:id="rId106"/>
      <p:bold r:id="rId107"/>
      <p:italic r:id="rId108"/>
      <p:boldItalic r:id="rId109"/>
    </p:embeddedFont>
    <p:embeddedFont>
      <p:font typeface="Source Sans Pro" panose="020B0503030403020204" pitchFamily="34" charset="0"/>
      <p:regular r:id="rId110"/>
      <p:bold r:id="rId111"/>
      <p:italic r:id="rId112"/>
      <p:boldItalic r:id="rId113"/>
    </p:embeddedFont>
    <p:embeddedFont>
      <p:font typeface="Source Serif Pro" panose="02040603050405020204" pitchFamily="18" charset="0"/>
      <p:regular r:id="rId114"/>
      <p:bold r:id="rId115"/>
      <p:italic r:id="rId116"/>
      <p:boldItalic r:id="rId117"/>
    </p:embeddedFont>
    <p:embeddedFont>
      <p:font typeface="Tahoma" panose="020B0604030504040204" pitchFamily="34" charset="0"/>
      <p:regular r:id="rId118"/>
      <p:bold r:id="rId119"/>
    </p:embeddedFont>
    <p:embeddedFont>
      <p:font typeface="Trebuchet MS" panose="020B0703020202090204" pitchFamily="34" charset="0"/>
      <p:regular r:id="rId120"/>
      <p:bold r:id="rId121"/>
      <p:italic r:id="rId122"/>
      <p:boldItalic r:id="rId123"/>
    </p:embeddedFont>
    <p:embeddedFont>
      <p:font typeface="Verdana" panose="020B0604030504040204" pitchFamily="34" charset="0"/>
      <p:regular r:id="rId124"/>
      <p:bold r:id="rId125"/>
      <p:italic r:id="rId126"/>
      <p:boldItalic r:id="rId1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97BE05-7214-46BD-569F-A0959E827800}" name="Daniel Khashabi" initials="DK" userId="S::dkhasha1@jh.edu::62390808-c838-45e6-be59-d6fd0d208bc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200"/>
    <a:srgbClr val="0364B6"/>
    <a:srgbClr val="289A00"/>
    <a:srgbClr val="DCECFF"/>
    <a:srgbClr val="FFE5DF"/>
    <a:srgbClr val="FACD9A"/>
    <a:srgbClr val="CDEC8B"/>
    <a:srgbClr val="B0FF63"/>
    <a:srgbClr val="FFF2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78DB44-3489-C846-A6D2-75B90DD229B4}" v="2760" dt="2025-01-30T04:28:30.348"/>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97"/>
    <p:restoredTop sz="81785"/>
  </p:normalViewPr>
  <p:slideViewPr>
    <p:cSldViewPr snapToGrid="0">
      <p:cViewPr varScale="1">
        <p:scale>
          <a:sx n="224" d="100"/>
          <a:sy n="224" d="100"/>
        </p:scale>
        <p:origin x="176" y="2472"/>
      </p:cViewPr>
      <p:guideLst>
        <p:guide orient="horz" pos="1620"/>
        <p:guide pos="2880"/>
      </p:guideLst>
    </p:cSldViewPr>
  </p:slid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25.fntdata"/><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font" Target="fonts/font15.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10.fntdata"/><Relationship Id="rId123" Type="http://schemas.openxmlformats.org/officeDocument/2006/relationships/font" Target="fonts/font31.fntdata"/><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font" Target="fonts/font3.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font" Target="fonts/font21.fntdata"/><Relationship Id="rId118" Type="http://schemas.openxmlformats.org/officeDocument/2006/relationships/font" Target="fonts/font26.fntdata"/><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11.fntdata"/><Relationship Id="rId108" Type="http://schemas.openxmlformats.org/officeDocument/2006/relationships/font" Target="fonts/font16.fntdata"/><Relationship Id="rId124" Type="http://schemas.openxmlformats.org/officeDocument/2006/relationships/font" Target="fonts/font32.fntdata"/><Relationship Id="rId129" Type="http://schemas.openxmlformats.org/officeDocument/2006/relationships/viewProps" Target="view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font" Target="fonts/font22.fntdata"/><Relationship Id="rId119" Type="http://schemas.openxmlformats.org/officeDocument/2006/relationships/font" Target="fonts/font27.fntdata"/><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17.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5.fntdata"/><Relationship Id="rId104" Type="http://schemas.openxmlformats.org/officeDocument/2006/relationships/font" Target="fonts/font12.fntdata"/><Relationship Id="rId120" Type="http://schemas.openxmlformats.org/officeDocument/2006/relationships/font" Target="fonts/font28.fntdata"/><Relationship Id="rId125" Type="http://schemas.openxmlformats.org/officeDocument/2006/relationships/font" Target="fonts/font33.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font" Target="fonts/font18.fntdata"/><Relationship Id="rId115" Type="http://schemas.openxmlformats.org/officeDocument/2006/relationships/font" Target="fonts/font23.fntdata"/><Relationship Id="rId131"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8.fntdata"/><Relationship Id="rId105" Type="http://schemas.openxmlformats.org/officeDocument/2006/relationships/font" Target="fonts/font13.fntdata"/><Relationship Id="rId126" Type="http://schemas.openxmlformats.org/officeDocument/2006/relationships/font" Target="fonts/font34.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fntdata"/><Relationship Id="rId98" Type="http://schemas.openxmlformats.org/officeDocument/2006/relationships/font" Target="fonts/font6.fntdata"/><Relationship Id="rId121" Type="http://schemas.openxmlformats.org/officeDocument/2006/relationships/font" Target="fonts/font29.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font" Target="fonts/font24.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font" Target="fonts/font19.fntdata"/><Relationship Id="rId132" Type="http://schemas.microsoft.com/office/2015/10/relationships/revisionInfo" Target="revisionInfo.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font" Target="fonts/font14.fntdata"/><Relationship Id="rId127" Type="http://schemas.openxmlformats.org/officeDocument/2006/relationships/font" Target="fonts/font35.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font" Target="fonts/font9.fntdata"/><Relationship Id="rId122" Type="http://schemas.openxmlformats.org/officeDocument/2006/relationships/font" Target="fonts/font30.fntdata"/><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font" Target="fonts/font20.fntdata"/><Relationship Id="rId133" Type="http://schemas.microsoft.com/office/2018/10/relationships/authors" Target="authors.xml"/></Relationships>
</file>

<file path=ppt/comments/modernComment_65E_85F9D657.xml><?xml version="1.0" encoding="utf-8"?>
<p188:cmLst xmlns:a="http://schemas.openxmlformats.org/drawingml/2006/main" xmlns:r="http://schemas.openxmlformats.org/officeDocument/2006/relationships" xmlns:p188="http://schemas.microsoft.com/office/powerpoint/2018/8/main">
  <p188:cm id="{C8607C18-EAE4-B74B-8655-9A5BBD5F8E8F}" authorId="{AC97BE05-7214-46BD-569F-A0959E827800}" status="resolved" created="2023-11-13T01:53:07.681">
    <pc:sldMkLst xmlns:pc="http://schemas.microsoft.com/office/powerpoint/2013/main/command">
      <pc:docMk/>
      <pc:sldMk cId="2768321608" sldId="1630"/>
    </pc:sldMkLst>
    <p188:txBody>
      <a:bodyPr/>
      <a:lstStyle/>
      <a:p>
        <a:r>
          <a:rPr lang="en-US"/>
          <a:t>quote from Jelineck that everytime I fire a linguist … </a:t>
        </a:r>
      </a:p>
    </p188:txBody>
  </p188:cm>
</p188:cmLst>
</file>

<file path=ppt/comments/modernComment_698_34BFBB46.xml><?xml version="1.0" encoding="utf-8"?>
<p188:cmLst xmlns:a="http://schemas.openxmlformats.org/drawingml/2006/main" xmlns:r="http://schemas.openxmlformats.org/officeDocument/2006/relationships" xmlns:p188="http://schemas.microsoft.com/office/powerpoint/2018/8/main">
  <p188:cm id="{8259E32C-1C88-5D4D-857E-1ADD59E851F0}" authorId="{AC97BE05-7214-46BD-569F-A0959E827800}" status="resolved" created="2023-11-13T01:54:26.278" complete="100000">
    <pc:sldMkLst xmlns:pc="http://schemas.microsoft.com/office/powerpoint/2013/main/command">
      <pc:docMk/>
      <pc:sldMk cId="884980550" sldId="1688"/>
    </pc:sldMkLst>
    <p188:txBody>
      <a:bodyPr/>
      <a:lstStyle/>
      <a:p>
        <a:r>
          <a:rPr lang="en-US"/>
          <a:t>Here we need to emphasize that these numbers are computd on OOD data. </a:t>
        </a:r>
      </a:p>
    </p188:txBody>
  </p188:cm>
</p188:cmLst>
</file>

<file path=ppt/comments/modernComment_6C7_3DC620D9.xml><?xml version="1.0" encoding="utf-8"?>
<p188:cmLst xmlns:a="http://schemas.openxmlformats.org/drawingml/2006/main" xmlns:r="http://schemas.openxmlformats.org/officeDocument/2006/relationships" xmlns:p188="http://schemas.microsoft.com/office/powerpoint/2018/8/main">
  <p188:cm id="{53CC2239-D36E-8A4D-A925-6AC0DBA6A77A}" authorId="{AC97BE05-7214-46BD-569F-A0959E827800}" status="resolved" created="2023-11-13T01:54:26.278">
    <pc:sldMkLst xmlns:pc="http://schemas.microsoft.com/office/powerpoint/2013/main/command">
      <pc:docMk/>
      <pc:sldMk cId="884980550" sldId="1688"/>
    </pc:sldMkLst>
    <p188:txBody>
      <a:bodyPr/>
      <a:lstStyle/>
      <a:p>
        <a:r>
          <a:rPr lang="en-US"/>
          <a:t>Here we need to emphasize that these numbers are computd on OOD data. </a:t>
        </a:r>
      </a:p>
    </p188:txBody>
  </p188:cm>
</p188:cmLst>
</file>

<file path=ppt/comments/modernComment_6C8_669F0494.xml><?xml version="1.0" encoding="utf-8"?>
<p188:cmLst xmlns:a="http://schemas.openxmlformats.org/drawingml/2006/main" xmlns:r="http://schemas.openxmlformats.org/officeDocument/2006/relationships" xmlns:p188="http://schemas.microsoft.com/office/powerpoint/2018/8/main">
  <p188:cm id="{45FC3A04-7182-374C-BBCD-519E10E902F4}" authorId="{AC97BE05-7214-46BD-569F-A0959E827800}" status="resolved" created="2023-11-13T01:54:26.278">
    <pc:sldMkLst xmlns:pc="http://schemas.microsoft.com/office/powerpoint/2013/main/command">
      <pc:docMk/>
      <pc:sldMk cId="884980550" sldId="1688"/>
    </pc:sldMkLst>
    <p188:txBody>
      <a:bodyPr/>
      <a:lstStyle/>
      <a:p>
        <a:r>
          <a:rPr lang="en-US"/>
          <a:t>Here we need to emphasize that these numbers are computd on OOD data.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rbel" panose="020B0503020204020204" pitchFamily="34" charset="0"/>
        <a:ea typeface="Corbel" panose="020B0503020204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this chapter, we'll make progress by connecting our discussion on self-supervised models to ….</a:t>
            </a:r>
          </a:p>
        </p:txBody>
      </p:sp>
    </p:spTree>
    <p:extLst>
      <p:ext uri="{BB962C8B-B14F-4D97-AF65-F5344CB8AC3E}">
        <p14:creationId xmlns:p14="http://schemas.microsoft.com/office/powerpoint/2010/main" val="2491080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5C204-3F1F-EBAF-CCDF-30F3D60EF6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C14C2F-936B-E3D3-D191-0A29A99ECA2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C58E370-AB29-ECD5-91E1-2C492FC90A2B}"/>
              </a:ext>
            </a:extLst>
          </p:cNvPr>
          <p:cNvSpPr>
            <a:spLocks noGrp="1"/>
          </p:cNvSpPr>
          <p:nvPr>
            <p:ph type="body" idx="1"/>
          </p:nvPr>
        </p:nvSpPr>
        <p:spPr/>
        <p:txBody>
          <a:bodyPr/>
          <a:lstStyle/>
          <a:p>
            <a:r>
              <a:rPr lang="en-US" dirty="0"/>
              <a:t>I asked this in the class, someone suggested "sofa" and many people liked it</a:t>
            </a:r>
          </a:p>
        </p:txBody>
      </p:sp>
    </p:spTree>
    <p:extLst>
      <p:ext uri="{BB962C8B-B14F-4D97-AF65-F5344CB8AC3E}">
        <p14:creationId xmlns:p14="http://schemas.microsoft.com/office/powerpoint/2010/main" val="426009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E23D1-9E31-A60B-7B8C-F4B866705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27962-A6CF-2542-5805-177AAC048F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52A9C16-579A-4544-BBCF-703AA9478BD8}"/>
              </a:ext>
            </a:extLst>
          </p:cNvPr>
          <p:cNvSpPr>
            <a:spLocks noGrp="1"/>
          </p:cNvSpPr>
          <p:nvPr>
            <p:ph type="body" idx="1"/>
          </p:nvPr>
        </p:nvSpPr>
        <p:spPr/>
        <p:txBody>
          <a:bodyPr/>
          <a:lstStyle/>
          <a:p>
            <a:r>
              <a:rPr lang="en-US" dirty="0"/>
              <a:t>someone else suggested "mat" and again, many people agree with this.</a:t>
            </a:r>
          </a:p>
        </p:txBody>
      </p:sp>
    </p:spTree>
    <p:extLst>
      <p:ext uri="{BB962C8B-B14F-4D97-AF65-F5344CB8AC3E}">
        <p14:creationId xmlns:p14="http://schemas.microsoft.com/office/powerpoint/2010/main" val="843028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6B063-410D-71F3-D26E-F4C58731B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5B948-B1EC-6687-2F86-360CF718914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D721832-B81C-646E-ADCB-29FD8CAF80B8}"/>
              </a:ext>
            </a:extLst>
          </p:cNvPr>
          <p:cNvSpPr>
            <a:spLocks noGrp="1"/>
          </p:cNvSpPr>
          <p:nvPr>
            <p:ph type="body" idx="1"/>
          </p:nvPr>
        </p:nvSpPr>
        <p:spPr/>
        <p:txBody>
          <a:bodyPr/>
          <a:lstStyle/>
          <a:p>
            <a:r>
              <a:rPr lang="en-US" dirty="0"/>
              <a:t>But when I asked ”atom" as continuation, almost no one liked. </a:t>
            </a:r>
          </a:p>
        </p:txBody>
      </p:sp>
    </p:spTree>
    <p:extLst>
      <p:ext uri="{BB962C8B-B14F-4D97-AF65-F5344CB8AC3E}">
        <p14:creationId xmlns:p14="http://schemas.microsoft.com/office/powerpoint/2010/main" val="4201281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point here is that natural language can be viewed as a probability distribution.</a:t>
            </a:r>
          </a:p>
          <a:p>
            <a:r>
              <a:rPr lang="en-US" dirty="0"/>
              <a:t>We’re predicting a probability distribution over the next word in the sentence given the previous words. </a:t>
            </a:r>
          </a:p>
          <a:p>
            <a:r>
              <a:rPr lang="en-US" dirty="0"/>
              <a:t>Why is this a valid thing to do?  When you want to continue a sequence, you're relying on your world model of what's possible and likely, shared among independent humans. More people favored "sofa" and "mat," while fewer favored "atom." This doesn't mean "atom" is impossible, it's just less likely and surprising. Language modeling involves understanding the world and turning it into a probability distribution for decision-making in natural language. It involves building a probability distribution over sequences of tokens or words.</a:t>
            </a:r>
          </a:p>
        </p:txBody>
      </p:sp>
    </p:spTree>
    <p:extLst>
      <p:ext uri="{BB962C8B-B14F-4D97-AF65-F5344CB8AC3E}">
        <p14:creationId xmlns:p14="http://schemas.microsoft.com/office/powerpoint/2010/main" val="193485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Let's formalize this idea. You have random variables X1 to Xt-1, which are your observations. You want to compute the distribution over what's next. This is the abstract version of the problem..</a:t>
            </a:r>
          </a:p>
          <a:p>
            <a:endParaRPr lang="en-US" dirty="0"/>
          </a:p>
        </p:txBody>
      </p:sp>
    </p:spTree>
    <p:extLst>
      <p:ext uri="{BB962C8B-B14F-4D97-AF65-F5344CB8AC3E}">
        <p14:creationId xmlns:p14="http://schemas.microsoft.com/office/powerpoint/2010/main" val="4089951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want to build a box called a language model. Given a prefix, it should produce a probability distribution over possible continuations. This is a long probability distribution over everything in your dictionary. The likely continuations might be "mat," "table," "bed," and "wall." Symbolically, we represent it like this. The question is, how do we estimate this probability distribution?</a:t>
            </a:r>
          </a:p>
          <a:p>
            <a:endParaRPr lang="en-US" dirty="0"/>
          </a:p>
        </p:txBody>
      </p:sp>
    </p:spTree>
    <p:extLst>
      <p:ext uri="{BB962C8B-B14F-4D97-AF65-F5344CB8AC3E}">
        <p14:creationId xmlns:p14="http://schemas.microsoft.com/office/powerpoint/2010/main" val="1906054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Before discussing estimation, an important statement: even though this might seem like a marginal distribution, language modeling implicitly involves learning a joint distribution over all sequences in natural language. This is because, through the chain rule, a joint probability distribution can be decomposed into conditionals. So, by predicting conditionals, you're implicitly learning a joint distribution. Language modeling is about learning a probability distribution over language sequences. That's the most general definition you'll see in this class.</a:t>
            </a:r>
          </a:p>
          <a:p>
            <a:endParaRPr lang="en-US" dirty="0"/>
          </a:p>
        </p:txBody>
      </p:sp>
    </p:spTree>
    <p:extLst>
      <p:ext uri="{BB962C8B-B14F-4D97-AF65-F5344CB8AC3E}">
        <p14:creationId xmlns:p14="http://schemas.microsoft.com/office/powerpoint/2010/main" val="802349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those who are mathematically minded, here is the formal definition of a language model: </a:t>
            </a:r>
          </a:p>
          <a:p>
            <a:r>
              <a:rPr lang="en-US" dirty="0"/>
              <a:t>Suppose we have a finite vocabulary. </a:t>
            </a:r>
          </a:p>
          <a:p>
            <a:r>
              <a:rPr lang="en-US" dirty="0"/>
              <a:t>Language model, is a distribution over all sequences that may exist in the language. </a:t>
            </a:r>
          </a:p>
          <a:p>
            <a:pPr lvl="0"/>
            <a:r>
              <a:rPr lang="en-US" dirty="0"/>
              <a:t>Note that for this to be a valid probability distribution, it needs to satisfy a few properties: </a:t>
            </a:r>
          </a:p>
          <a:p>
            <a:pPr lvl="1"/>
            <a:r>
              <a:rPr lang="en-US" dirty="0"/>
              <a:t>The probability of all sequences needs to sum to one. </a:t>
            </a:r>
          </a:p>
          <a:p>
            <a:pPr lvl="1"/>
            <a:r>
              <a:rPr lang="en-US" dirty="0"/>
              <a:t>And the probability assigned to each sequence needs to be non-negative. </a:t>
            </a:r>
          </a:p>
          <a:p>
            <a:pPr lvl="0"/>
            <a:r>
              <a:rPr lang="en-US" dirty="0"/>
              <a:t>Another note that in this definition, we don’t specify the atomic units of language. They may be words, characters, bytes, or something else! </a:t>
            </a:r>
          </a:p>
          <a:p>
            <a:pPr lvl="2"/>
            <a:endParaRPr lang="en-US" dirty="0"/>
          </a:p>
        </p:txBody>
      </p:sp>
    </p:spTree>
    <p:extLst>
      <p:ext uri="{BB962C8B-B14F-4D97-AF65-F5344CB8AC3E}">
        <p14:creationId xmlns:p14="http://schemas.microsoft.com/office/powerpoint/2010/main" val="1619010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move on. Assuming we have a conditional and can turn it into a joint distribution, how can we use it? </a:t>
            </a:r>
          </a:p>
        </p:txBody>
      </p:sp>
    </p:spTree>
    <p:extLst>
      <p:ext uri="{BB962C8B-B14F-4D97-AF65-F5344CB8AC3E}">
        <p14:creationId xmlns:p14="http://schemas.microsoft.com/office/powerpoint/2010/main" val="709411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use is assigning probability to sequences. Given two sequences, "I like Johns Hopkins University" and "Hopkins I University John," which has a higher probability.</a:t>
            </a:r>
          </a:p>
        </p:txBody>
      </p:sp>
    </p:spTree>
    <p:extLst>
      <p:ext uri="{BB962C8B-B14F-4D97-AF65-F5344CB8AC3E}">
        <p14:creationId xmlns:p14="http://schemas.microsoft.com/office/powerpoint/2010/main" val="2996003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to natural language which are the manifestation of self-supervision in the context of natural language, in the sense that predictive models of the world. </a:t>
            </a:r>
          </a:p>
          <a:p>
            <a:r>
              <a:rPr lang="en-US" dirty="0"/>
              <a:t>Our goal is to explore how to formulate and build them.  </a:t>
            </a:r>
          </a:p>
        </p:txBody>
      </p:sp>
    </p:spTree>
    <p:extLst>
      <p:ext uri="{BB962C8B-B14F-4D97-AF65-F5344CB8AC3E}">
        <p14:creationId xmlns:p14="http://schemas.microsoft.com/office/powerpoint/2010/main" val="1524719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intuitively, the first one has a higher probability. </a:t>
            </a:r>
          </a:p>
          <a:p>
            <a:r>
              <a:rPr lang="en-US" dirty="0"/>
              <a:t>Notice that both probabilities are small because our model has to account for a massive space of inputs. </a:t>
            </a:r>
          </a:p>
          <a:p>
            <a:r>
              <a:rPr lang="en-US" dirty="0"/>
              <a:t>Nevertheless, the first sentence has much much higher probability than the second one. </a:t>
            </a:r>
          </a:p>
        </p:txBody>
      </p:sp>
    </p:spTree>
    <p:extLst>
      <p:ext uri="{BB962C8B-B14F-4D97-AF65-F5344CB8AC3E}">
        <p14:creationId xmlns:p14="http://schemas.microsoft.com/office/powerpoint/2010/main" val="4221669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You can also compare probabilities, preferring one sequence over another based on grammaticality or factuality. Language modeling captures various aspects of natural language. </a:t>
            </a:r>
          </a:p>
          <a:p>
            <a:endParaRPr lang="en-US" dirty="0"/>
          </a:p>
        </p:txBody>
      </p:sp>
    </p:spTree>
    <p:extLst>
      <p:ext uri="{BB962C8B-B14F-4D97-AF65-F5344CB8AC3E}">
        <p14:creationId xmlns:p14="http://schemas.microsoft.com/office/powerpoint/2010/main" val="1490821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also generate strings. Given a prompt, like in ChatGPT, you can use the probability distribution to generate a sequence. You sample words based on their probabilities until you reach the end of the sentence.</a:t>
            </a:r>
          </a:p>
          <a:p>
            <a:r>
              <a:rPr lang="en-US" dirty="0"/>
              <a:t>…. </a:t>
            </a:r>
          </a:p>
          <a:p>
            <a:r>
              <a:rPr lang="en-US" dirty="0"/>
              <a:t>Notice the "EOS" at the end, indicating the end of a sequence. It's not just practical but also theoretically important for ensuring a proper probability distribution.</a:t>
            </a:r>
          </a:p>
          <a:p>
            <a:endParaRPr lang="en-US" dirty="0"/>
          </a:p>
        </p:txBody>
      </p:sp>
    </p:spTree>
    <p:extLst>
      <p:ext uri="{BB962C8B-B14F-4D97-AF65-F5344CB8AC3E}">
        <p14:creationId xmlns:p14="http://schemas.microsoft.com/office/powerpoint/2010/main" val="2735407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Why do we care about language modeling? It used to be a component in NLP tasks, but now it's a superset, subsuming many tasks.</a:t>
            </a:r>
          </a:p>
          <a:p>
            <a:r>
              <a:rPr lang="en-US" dirty="0"/>
              <a:t>Language modeling has become a powerful tool for solving various language problems.</a:t>
            </a:r>
          </a:p>
          <a:p>
            <a:endParaRPr lang="en-US" dirty="0"/>
          </a:p>
        </p:txBody>
      </p:sp>
    </p:spTree>
    <p:extLst>
      <p:ext uri="{BB962C8B-B14F-4D97-AF65-F5344CB8AC3E}">
        <p14:creationId xmlns:p14="http://schemas.microsoft.com/office/powerpoint/2010/main" val="521308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you can obviously find its </a:t>
            </a:r>
            <a:r>
              <a:rPr lang="en-US" dirty="0" err="1"/>
              <a:t>usecases</a:t>
            </a:r>
            <a:r>
              <a:rPr lang="en-US" dirty="0"/>
              <a:t> almost everywhere:  on your phone for auto-complete systems … </a:t>
            </a:r>
          </a:p>
        </p:txBody>
      </p:sp>
    </p:spTree>
    <p:extLst>
      <p:ext uri="{BB962C8B-B14F-4D97-AF65-F5344CB8AC3E}">
        <p14:creationId xmlns:p14="http://schemas.microsoft.com/office/powerpoint/2010/main" val="660111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Chatgpt</a:t>
            </a:r>
            <a:r>
              <a:rPr lang="en-US" dirty="0"/>
              <a:t>, of course, … </a:t>
            </a:r>
          </a:p>
        </p:txBody>
      </p:sp>
    </p:spTree>
    <p:extLst>
      <p:ext uri="{BB962C8B-B14F-4D97-AF65-F5344CB8AC3E}">
        <p14:creationId xmlns:p14="http://schemas.microsoft.com/office/powerpoint/2010/main" val="576443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recap, we defined language modeling as building a probability distribution over sequences of words.</a:t>
            </a:r>
          </a:p>
          <a:p>
            <a:r>
              <a:rPr lang="en-US" dirty="0"/>
              <a:t>The quality of estimation matters. The next question is how to estimate this distribution. That's our next topic.</a:t>
            </a:r>
          </a:p>
          <a:p>
            <a:endParaRPr lang="en-US" dirty="0"/>
          </a:p>
        </p:txBody>
      </p:sp>
    </p:spTree>
    <p:extLst>
      <p:ext uri="{BB962C8B-B14F-4D97-AF65-F5344CB8AC3E}">
        <p14:creationId xmlns:p14="http://schemas.microsoft.com/office/powerpoint/2010/main" val="269067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language modeling with counting. </a:t>
            </a:r>
          </a:p>
        </p:txBody>
      </p:sp>
    </p:spTree>
    <p:extLst>
      <p:ext uri="{BB962C8B-B14F-4D97-AF65-F5344CB8AC3E}">
        <p14:creationId xmlns:p14="http://schemas.microsoft.com/office/powerpoint/2010/main" val="1363938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want to build a conditional probability distribution. How do we estimate it? </a:t>
            </a:r>
          </a:p>
        </p:txBody>
      </p:sp>
    </p:spTree>
    <p:extLst>
      <p:ext uri="{BB962C8B-B14F-4D97-AF65-F5344CB8AC3E}">
        <p14:creationId xmlns:p14="http://schemas.microsoft.com/office/powerpoint/2010/main" val="2966912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1527A-8054-6E82-7281-DAF7C6ADF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D5CE1-8D0F-39BB-0369-7437DBC9EC9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CA0C13C-8D42-50DE-0CEF-08935204133D}"/>
              </a:ext>
            </a:extLst>
          </p:cNvPr>
          <p:cNvSpPr>
            <a:spLocks noGrp="1"/>
          </p:cNvSpPr>
          <p:nvPr>
            <p:ph type="body" idx="1"/>
          </p:nvPr>
        </p:nvSpPr>
        <p:spPr/>
        <p:txBody>
          <a:bodyPr/>
          <a:lstStyle/>
          <a:p>
            <a:r>
              <a:rPr lang="en-US" dirty="0"/>
              <a:t>A simple proposal is counting. </a:t>
            </a:r>
          </a:p>
          <a:p>
            <a:r>
              <a:rPr lang="en-US" dirty="0"/>
              <a:t>For example, to compute the probability of "mat" given "the cat sat on the," count how often "the cat sat on the mat" appears on the internet and divide it by the count of "the cat sat on the." </a:t>
            </a:r>
          </a:p>
          <a:p>
            <a:r>
              <a:rPr lang="en-US" dirty="0"/>
              <a:t>You may want to pause the video at this point and think about the </a:t>
            </a:r>
            <a:r>
              <a:rPr lang="en-US" dirty="0" err="1"/>
              <a:t>feasiblity</a:t>
            </a:r>
            <a:r>
              <a:rPr lang="en-US" dirty="0"/>
              <a:t> of this approach. </a:t>
            </a:r>
          </a:p>
          <a:p>
            <a:endParaRPr lang="en-US" dirty="0"/>
          </a:p>
        </p:txBody>
      </p:sp>
    </p:spTree>
    <p:extLst>
      <p:ext uri="{BB962C8B-B14F-4D97-AF65-F5344CB8AC3E}">
        <p14:creationId xmlns:p14="http://schemas.microsoft.com/office/powerpoint/2010/main" val="3398075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chapter plan. We'll define language models, discuss their history, model them, build a simple version based on counting word co-occurrences, measure their quality, and then move beyond simplistic models to cast language modeling as a machine learning problem. These are our goals: to get comfortable with the concept of language modeling as a broad concept.</a:t>
            </a:r>
          </a:p>
          <a:p>
            <a:endParaRPr lang="en-US" dirty="0"/>
          </a:p>
        </p:txBody>
      </p:sp>
    </p:spTree>
    <p:extLst>
      <p:ext uri="{BB962C8B-B14F-4D97-AF65-F5344CB8AC3E}">
        <p14:creationId xmlns:p14="http://schemas.microsoft.com/office/powerpoint/2010/main" val="19181711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might have </a:t>
            </a:r>
            <a:r>
              <a:rPr lang="en-US" dirty="0" err="1"/>
              <a:t>guesed</a:t>
            </a:r>
            <a:r>
              <a:rPr lang="en-US" dirty="0"/>
              <a:t> it that, a key issue is that many phrases, especially the long ones may not appear </a:t>
            </a:r>
            <a:r>
              <a:rPr lang="en-US" dirty="0" err="1"/>
              <a:t>enought</a:t>
            </a:r>
            <a:r>
              <a:rPr lang="en-US" dirty="0"/>
              <a:t> or at all on the internet. And that does not mean that they're impossible, it's just no one has bothered to write them down. </a:t>
            </a:r>
          </a:p>
        </p:txBody>
      </p:sp>
    </p:spTree>
    <p:extLst>
      <p:ext uri="{BB962C8B-B14F-4D97-AF65-F5344CB8AC3E}">
        <p14:creationId xmlns:p14="http://schemas.microsoft.com/office/powerpoint/2010/main" val="79827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sparsity problem: longer sequences are less frequent. </a:t>
            </a:r>
          </a:p>
        </p:txBody>
      </p:sp>
    </p:spTree>
    <p:extLst>
      <p:ext uri="{BB962C8B-B14F-4D97-AF65-F5344CB8AC3E}">
        <p14:creationId xmlns:p14="http://schemas.microsoft.com/office/powerpoint/2010/main" val="4003762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Let me show the sparsity problem with a short example: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 the number of possible bigrams far exceeds the actual bigrams produced. This highlights the difficulty of counting long sequences.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160601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Claude Shannon, the father of information theory, was interested in the entropy of natural language for efficient communication. .</a:t>
            </a:r>
          </a:p>
          <a:p>
            <a:r>
              <a:rPr lang="en-US" dirty="0"/>
              <a:t>. … </a:t>
            </a:r>
          </a:p>
        </p:txBody>
      </p:sp>
    </p:spTree>
    <p:extLst>
      <p:ext uri="{BB962C8B-B14F-4D97-AF65-F5344CB8AC3E}">
        <p14:creationId xmlns:p14="http://schemas.microsoft.com/office/powerpoint/2010/main" val="1272679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observed the sparsity problem and relied on Markov's principle of independence, simplifying the problem by considering only the nearest neighbor words. This leads to n-gram language models, which approximate conditionals with shorter contexts.</a:t>
            </a:r>
          </a:p>
          <a:p>
            <a:endParaRPr lang="en-US" dirty="0"/>
          </a:p>
        </p:txBody>
      </p:sp>
    </p:spTree>
    <p:extLst>
      <p:ext uri="{BB962C8B-B14F-4D97-AF65-F5344CB8AC3E}">
        <p14:creationId xmlns:p14="http://schemas.microsoft.com/office/powerpoint/2010/main" val="532664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E9DE8-B744-EACE-3C6B-787CFB9B4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D8AD78-457A-36A8-50B3-47EB7A8E239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4E77854-3C68-5D4E-998D-B30E79A72C5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22951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757F7-1C80-05C2-F61F-8E3461399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4C3FD-39F3-EF49-0849-BF0A66BBD42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202069F-9300-8F5F-BA25-114A843EF77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4106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6307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N-grams are sequences of words: unigrams, bigrams, trigrams, etc. </a:t>
            </a:r>
          </a:p>
          <a:p>
            <a:r>
              <a:rPr lang="en-US" dirty="0"/>
              <a:t>N-gram language models truncate the context to n-1 elements, simplifying counting. </a:t>
            </a:r>
          </a:p>
          <a:p>
            <a:endParaRPr lang="en-US" dirty="0"/>
          </a:p>
        </p:txBody>
      </p:sp>
    </p:spTree>
    <p:extLst>
      <p:ext uri="{BB962C8B-B14F-4D97-AF65-F5344CB8AC3E}">
        <p14:creationId xmlns:p14="http://schemas.microsoft.com/office/powerpoint/2010/main" val="1615172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easily build a trigram language model on your computer. </a:t>
            </a:r>
          </a:p>
        </p:txBody>
      </p:sp>
    </p:spTree>
    <p:extLst>
      <p:ext uri="{BB962C8B-B14F-4D97-AF65-F5344CB8AC3E}">
        <p14:creationId xmlns:p14="http://schemas.microsoft.com/office/powerpoint/2010/main" val="616357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start with definitions and some history. </a:t>
            </a:r>
          </a:p>
        </p:txBody>
      </p:sp>
    </p:spTree>
    <p:extLst>
      <p:ext uri="{BB962C8B-B14F-4D97-AF65-F5344CB8AC3E}">
        <p14:creationId xmlns:p14="http://schemas.microsoft.com/office/powerpoint/2010/main" val="1330508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Here's a real generation based on a trigram model. The prefix is "Today the," and the model generates a sequence. Locally, it makes sense, but globally, it lacks coherence. The model reflects the data it's trained on, like news articles.</a:t>
            </a:r>
          </a:p>
          <a:p>
            <a:endParaRPr lang="en-US" dirty="0"/>
          </a:p>
        </p:txBody>
      </p:sp>
    </p:spTree>
    <p:extLst>
      <p:ext uri="{BB962C8B-B14F-4D97-AF65-F5344CB8AC3E}">
        <p14:creationId xmlns:p14="http://schemas.microsoft.com/office/powerpoint/2010/main" val="10690948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stuck between a rock and a hard place. </a:t>
            </a:r>
          </a:p>
        </p:txBody>
      </p:sp>
    </p:spTree>
    <p:extLst>
      <p:ext uri="{BB962C8B-B14F-4D97-AF65-F5344CB8AC3E}">
        <p14:creationId xmlns:p14="http://schemas.microsoft.com/office/powerpoint/2010/main" val="2113301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a:extLst>
            <a:ext uri="{FF2B5EF4-FFF2-40B4-BE49-F238E27FC236}">
              <a16:creationId xmlns:a16="http://schemas.microsoft.com/office/drawing/2014/main" id="{DC60DEE0-657A-C675-22A4-AB86AABF99A6}"/>
            </a:ext>
          </a:extLst>
        </p:cNvPr>
        <p:cNvGrpSpPr/>
        <p:nvPr/>
      </p:nvGrpSpPr>
      <p:grpSpPr>
        <a:xfrm>
          <a:off x="0" y="0"/>
          <a:ext cx="0" cy="0"/>
          <a:chOff x="0" y="0"/>
          <a:chExt cx="0" cy="0"/>
        </a:xfrm>
      </p:grpSpPr>
      <p:sp>
        <p:nvSpPr>
          <p:cNvPr id="282" name="Google Shape;282;g13bf7412a2f_0_743:notes">
            <a:extLst>
              <a:ext uri="{FF2B5EF4-FFF2-40B4-BE49-F238E27FC236}">
                <a16:creationId xmlns:a16="http://schemas.microsoft.com/office/drawing/2014/main" id="{D5C1A15B-81CE-FA5B-6FF3-5B1CCE5F73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3bf7412a2f_0_743:notes">
            <a:extLst>
              <a:ext uri="{FF2B5EF4-FFF2-40B4-BE49-F238E27FC236}">
                <a16:creationId xmlns:a16="http://schemas.microsoft.com/office/drawing/2014/main" id="{C901FA29-57BD-FCE7-3940-0AC04EBF555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E8EAED"/>
                </a:solidFill>
                <a:effectLst/>
                <a:latin typeface="Google Sans"/>
              </a:rPr>
              <a:t>Frederick Jelinek, a renowned Czech-American researcher in natural language processing and speech recognition, famously said in 1985, "Every time I fire a linguist, </a:t>
            </a:r>
            <a:r>
              <a:rPr lang="en-US" b="0" i="0" dirty="0">
                <a:solidFill>
                  <a:srgbClr val="E2EEFF"/>
                </a:solidFill>
                <a:effectLst/>
                <a:latin typeface="Google Sans"/>
              </a:rPr>
              <a:t>the performance of the speech recognizer goes up</a:t>
            </a:r>
            <a:r>
              <a:rPr lang="en-US" b="0" i="0" dirty="0">
                <a:solidFill>
                  <a:srgbClr val="E8EAED"/>
                </a:solidFill>
                <a:effectLst/>
                <a:latin typeface="Google Sans"/>
              </a:rPr>
              <a:t>”</a:t>
            </a:r>
            <a:r>
              <a:rPr lang="en-US" b="0" i="0" baseline="30000" dirty="0">
                <a:solidFill>
                  <a:srgbClr val="E8EAED"/>
                </a:solidFill>
                <a:effectLst/>
                <a:latin typeface="Google Sans"/>
              </a:rPr>
              <a:t>1</a:t>
            </a:r>
            <a:r>
              <a:rPr lang="en-US" b="0" i="0" dirty="0">
                <a:solidFill>
                  <a:srgbClr val="E8EAED"/>
                </a:solidFill>
                <a:effectLst/>
                <a:latin typeface="Google Sans"/>
              </a:rPr>
              <a:t>, suggesting that there statistical learning may be a more effective way to teach models about language. </a:t>
            </a:r>
            <a:endParaRPr dirty="0"/>
          </a:p>
        </p:txBody>
      </p:sp>
    </p:spTree>
    <p:extLst>
      <p:ext uri="{BB962C8B-B14F-4D97-AF65-F5344CB8AC3E}">
        <p14:creationId xmlns:p14="http://schemas.microsoft.com/office/powerpoint/2010/main" val="42253758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N-grams, despite their simplicity, capture interesting patterns in data. </a:t>
            </a:r>
          </a:p>
        </p:txBody>
      </p:sp>
    </p:spTree>
    <p:extLst>
      <p:ext uri="{BB962C8B-B14F-4D97-AF65-F5344CB8AC3E}">
        <p14:creationId xmlns:p14="http://schemas.microsoft.com/office/powerpoint/2010/main" val="41101275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Google's n-gram visualizer shows probabilities over time, reflecting historical discourse.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For example, "depression" peaks during the Great Depression, and "terrorism" peaks after 9/11. N-grams encode our collective discourse.</a:t>
            </a:r>
          </a:p>
          <a:p>
            <a:endParaRPr lang="en-US" dirty="0"/>
          </a:p>
          <a:p>
            <a:endParaRPr lang="en-US" dirty="0"/>
          </a:p>
        </p:txBody>
      </p:sp>
    </p:spTree>
    <p:extLst>
      <p:ext uri="{BB962C8B-B14F-4D97-AF65-F5344CB8AC3E}">
        <p14:creationId xmlns:p14="http://schemas.microsoft.com/office/powerpoint/2010/main" val="15758633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However, n-grams have limitations. They struggle with long-range dependencies, which are prevalent in natural language. We need better models. </a:t>
            </a:r>
          </a:p>
          <a:p>
            <a:endParaRPr lang="en-US" dirty="0"/>
          </a:p>
        </p:txBody>
      </p:sp>
    </p:spTree>
    <p:extLst>
      <p:ext uri="{BB962C8B-B14F-4D97-AF65-F5344CB8AC3E}">
        <p14:creationId xmlns:p14="http://schemas.microsoft.com/office/powerpoint/2010/main" val="12419391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summarize, we introduced n-gram language models, which are easy to estimate but struggle with long contexts. We need better alternatives. Before that, we'll discuss evaluating language models, focusing on intrinsic evaluation and perplexity.</a:t>
            </a:r>
          </a:p>
          <a:p>
            <a:endParaRPr lang="en-US" dirty="0"/>
          </a:p>
        </p:txBody>
      </p:sp>
    </p:spTree>
    <p:extLst>
      <p:ext uri="{BB962C8B-B14F-4D97-AF65-F5344CB8AC3E}">
        <p14:creationId xmlns:p14="http://schemas.microsoft.com/office/powerpoint/2010/main" val="34134148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continue with evaluating language models. </a:t>
            </a:r>
          </a:p>
        </p:txBody>
      </p:sp>
    </p:spTree>
    <p:extLst>
      <p:ext uri="{BB962C8B-B14F-4D97-AF65-F5344CB8AC3E}">
        <p14:creationId xmlns:p14="http://schemas.microsoft.com/office/powerpoint/2010/main" val="11880696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want to assign a number to their quality, guiding our design and progress. The setup involves training data, evaluation data, and possibly held-out data for hyperparameter tuning. Hyperparameters are settings in your training algorithm, like learning rates. It's important to evaluate on data different from your training data to avoid overfitting.</a:t>
            </a:r>
          </a:p>
          <a:p>
            <a:endParaRPr lang="en-US" dirty="0"/>
          </a:p>
        </p:txBody>
      </p:sp>
    </p:spTree>
    <p:extLst>
      <p:ext uri="{BB962C8B-B14F-4D97-AF65-F5344CB8AC3E}">
        <p14:creationId xmlns:p14="http://schemas.microsoft.com/office/powerpoint/2010/main" val="24508604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6748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a simple example: </a:t>
            </a:r>
          </a:p>
        </p:txBody>
      </p:sp>
    </p:spTree>
    <p:extLst>
      <p:ext uri="{BB962C8B-B14F-4D97-AF65-F5344CB8AC3E}">
        <p14:creationId xmlns:p14="http://schemas.microsoft.com/office/powerpoint/2010/main" val="10359155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10264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measure perplexity, you sample sentences from the natural world, like from Wikipedia. You sample a document because it's written by humans. If it's a good sentence, you'd expect your language model to assign a high probability to it. That's the idea behind perplexity.</a:t>
            </a:r>
          </a:p>
          <a:p>
            <a:r>
              <a:rPr lang="en-US" dirty="0"/>
              <a:t>Perplexity is defined as the probability assigned to a given sentence, raised to the power of one over n, where n is the length of your sentence. In an alternative world, I could have defined my measure of quality as just this probability. But probabilities are very small, and they're tedious to work with. It's easier if I inverse this ratio and look at one minus probability, which makes it easier to study. That's why you have this to the power of a negative value.</a:t>
            </a:r>
          </a:p>
          <a:p>
            <a:r>
              <a:rPr lang="en-US" dirty="0"/>
              <a:t>Why do you have one over n here? Because statistically, longer sentences will have more words. If you're just looking at one word, it's to the power of one because every word occurs once in its space in a document. But with two words, each word occurs twice in the sample, which means the sample itself continues to grow with an increasing number of n. Larger numbers would statistically lower each particular set combination of words. To normalize between one word and, say, six words, we use negative one. If you don't have this dependence on n, the quality might vary with sentence length. Short sentences might have a high probability because many sentences start with common words like "Hello." The probability of short sentences is higher than long ones, so you want to normalize for length. That's why you raise this probability to the power of one over n.</a:t>
            </a:r>
          </a:p>
        </p:txBody>
      </p:sp>
    </p:spTree>
    <p:extLst>
      <p:ext uri="{BB962C8B-B14F-4D97-AF65-F5344CB8AC3E}">
        <p14:creationId xmlns:p14="http://schemas.microsoft.com/office/powerpoint/2010/main" val="32740557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two reasons explain why we have one negative to the power of negative one over n. But using this definition was difficult because, when we built our language model, we didn't have the joint distribution; we had the conditionals. We need to transform this into a format with a conditional distribution, meaning the probability of the next word given a context. </a:t>
            </a:r>
          </a:p>
          <a:p>
            <a:endParaRPr lang="en-US" dirty="0"/>
          </a:p>
        </p:txBody>
      </p:sp>
    </p:spTree>
    <p:extLst>
      <p:ext uri="{BB962C8B-B14F-4D97-AF65-F5344CB8AC3E}">
        <p14:creationId xmlns:p14="http://schemas.microsoft.com/office/powerpoint/2010/main" val="13740812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can rewrite it as 2 to the power of H, where H is the summation of log probabilities. Special cases help with interpretation. For a unigram model, we estimate unigram probabilities; for bigrams, bigram probabilities; and for trigrams, trigram probabilities.</a:t>
            </a:r>
          </a:p>
          <a:p>
            <a:endParaRPr lang="en-US" dirty="0"/>
          </a:p>
          <a:p>
            <a:r>
              <a:rPr lang="en-US" dirty="0"/>
              <a:t>Again, you sampled a sentence from the natural world, like from Wikipedia. You're computing the probability assigned to partial sequences of the sentence you sampled using your language model. You're trying to see if your model assigns a high probability to the sentence you sampled from the internet.</a:t>
            </a:r>
          </a:p>
        </p:txBody>
      </p:sp>
    </p:spTree>
    <p:extLst>
      <p:ext uri="{BB962C8B-B14F-4D97-AF65-F5344CB8AC3E}">
        <p14:creationId xmlns:p14="http://schemas.microsoft.com/office/powerpoint/2010/main" val="29631561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98463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2896C-5C1A-193A-8D29-5847611624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DD450-73BA-2670-E57E-86267A97EA1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373B0D5-71F0-6929-DC3D-0F8BDBFFF56D}"/>
              </a:ext>
            </a:extLst>
          </p:cNvPr>
          <p:cNvSpPr>
            <a:spLocks noGrp="1"/>
          </p:cNvSpPr>
          <p:nvPr>
            <p:ph type="body" idx="1"/>
          </p:nvPr>
        </p:nvSpPr>
        <p:spPr/>
        <p:txBody>
          <a:bodyPr/>
          <a:lstStyle/>
          <a:p>
            <a:r>
              <a:rPr lang="en-US" dirty="0"/>
              <a:t>You have a language model that's perpetually confused and doesn't know the right configuration. What's the perplexity of this language model?</a:t>
            </a:r>
          </a:p>
          <a:p>
            <a:r>
              <a:rPr lang="en-US" dirty="0"/>
              <a:t>The answer is the the size of the vocabulary. This not very obvious to see. Let’s unpack it a bit. </a:t>
            </a:r>
          </a:p>
        </p:txBody>
      </p:sp>
    </p:spTree>
    <p:extLst>
      <p:ext uri="{BB962C8B-B14F-4D97-AF65-F5344CB8AC3E}">
        <p14:creationId xmlns:p14="http://schemas.microsoft.com/office/powerpoint/2010/main" val="37538093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each conditional probability, the probability would be uniformly distributed. Exactly. Let's stop there for a second. Andy is saying that you sampled your sentence from the internet. The first step is to find all the partial sentences so you can compute the next word probability for all of them. Then you compute the probability of the next word. Each conditional probability would be uniformly distributed because your model is confused about which word should be next. You plug this probability into your formula, and you can derive the perplexity, showing it's the size of your vocabulary. This gave us the intuition that perplexity quantifies the branching factor. If your language model is confused about the next options, the perplexity will be high.</a:t>
            </a:r>
          </a:p>
        </p:txBody>
      </p:sp>
    </p:spTree>
    <p:extLst>
      <p:ext uri="{BB962C8B-B14F-4D97-AF65-F5344CB8AC3E}">
        <p14:creationId xmlns:p14="http://schemas.microsoft.com/office/powerpoint/2010/main" val="27357103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also thought about a mildly confused language model, where it narrowed down the choices to the top five words. It made progress because many probabilities are zero, and only five are not. In this case, we showed that perplexity is five. Tom's intuition was right that the branching factor is five.</a:t>
            </a:r>
          </a:p>
          <a:p>
            <a:r>
              <a:rPr lang="en-US" dirty="0"/>
              <a:t>Let's solve a thought experiment. If a language model guesses each word with probability 1/5, the perplexity is 5. This means the model is confused between five choices. Perplexity measures branching factor: how many options the model is confused between.</a:t>
            </a:r>
          </a:p>
          <a:p>
            <a:endParaRPr lang="en-US" dirty="0"/>
          </a:p>
        </p:txBody>
      </p:sp>
    </p:spTree>
    <p:extLst>
      <p:ext uri="{BB962C8B-B14F-4D97-AF65-F5344CB8AC3E}">
        <p14:creationId xmlns:p14="http://schemas.microsoft.com/office/powerpoint/2010/main" val="21229017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also discussed an unrealistic scenario where you have an exact language model that knows the exact right word to come next. It's unrealistic but a thought experiment. The language model's perplexity would be one. So, what's the summary of perplexity? How would you explain this?</a:t>
            </a:r>
          </a:p>
          <a:p>
            <a:r>
              <a:rPr lang="en-US" dirty="0"/>
              <a:t>For an exact model, perplexity is 1, as it knows the exact word. For a confused model, perplexity is the vocabulary size, as it's confused between all words.</a:t>
            </a:r>
          </a:p>
          <a:p>
            <a:endParaRPr lang="en-US" dirty="0"/>
          </a:p>
        </p:txBody>
      </p:sp>
    </p:spTree>
    <p:extLst>
      <p:ext uri="{BB962C8B-B14F-4D97-AF65-F5344CB8AC3E}">
        <p14:creationId xmlns:p14="http://schemas.microsoft.com/office/powerpoint/2010/main" val="9536624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Perplexity is a measure of branching factor. A lower perplexity indicates a better model. </a:t>
            </a:r>
          </a:p>
          <a:p>
            <a:r>
              <a:rPr lang="en-US" dirty="0"/>
              <a:t>Because we have a branching factor explanation of perplexity, we see that any model is between two extremes: either it's very sure about the next word, with a perplexity of one, or it's uniformly confused, with a high perplexity. Any model should be between these two extremes. A lower perplexity intuitively means a lower branching factor, meaning the model is more certain about the next word.</a:t>
            </a:r>
          </a:p>
          <a:p>
            <a:endParaRPr lang="en-US" dirty="0"/>
          </a:p>
          <a:p>
            <a:endParaRPr lang="en-US" dirty="0"/>
          </a:p>
        </p:txBody>
      </p:sp>
    </p:spTree>
    <p:extLst>
      <p:ext uri="{BB962C8B-B14F-4D97-AF65-F5344CB8AC3E}">
        <p14:creationId xmlns:p14="http://schemas.microsoft.com/office/powerpoint/2010/main" val="2101928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Then cat</a:t>
            </a:r>
          </a:p>
        </p:txBody>
      </p:sp>
    </p:spTree>
    <p:extLst>
      <p:ext uri="{BB962C8B-B14F-4D97-AF65-F5344CB8AC3E}">
        <p14:creationId xmlns:p14="http://schemas.microsoft.com/office/powerpoint/2010/main" val="28732257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76011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Historically, perplexity has decreased, reflecting progress in AI. Recent models achieve perplexity under 10, narrowing down possible continuations significantly.</a:t>
            </a:r>
          </a:p>
          <a:p>
            <a:endParaRPr lang="en-US" dirty="0"/>
          </a:p>
        </p:txBody>
      </p:sp>
    </p:spTree>
    <p:extLst>
      <p:ext uri="{BB962C8B-B14F-4D97-AF65-F5344CB8AC3E}">
        <p14:creationId xmlns:p14="http://schemas.microsoft.com/office/powerpoint/2010/main" val="13116006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C9D8B-A284-40CD-0FB2-0CB4341E4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4B63F-0BE8-DA40-7F86-E1D4F2D1489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0ACB6A2-1948-6080-BF89-B6950BF1ABF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80344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One might say you can view perplexity as an implicit cross-entropy. Remember the definition of cross-entropy from basic probability or information theory courses: the cross-entropy between two distributions, P and Q, is defined as the summation over the space of inputs, with P multiplied by the log of Q. This is the cross-entropy of the two distributions.</a:t>
            </a:r>
          </a:p>
          <a:p>
            <a:r>
              <a:rPr lang="en-US" dirty="0"/>
              <a:t>When we talk about entropy, we're averaging over all sequences. So, the P of X we're missing here is the language prior, which is how sequences are distributed naturally in the world.</a:t>
            </a:r>
          </a:p>
          <a:p>
            <a:r>
              <a:rPr lang="en-US" dirty="0"/>
              <a:t>The claim is that perplexity is a cross-entropy between the probability produced by your language model and the true probability of sentences produced by nature. Let's say nature has a distribution for how language should look. Humans learn about that true distribution and write sentences according to it. Every time we sample sentences from the internet, these are implicit samples from that distribution. We don't write that probability because we don't know the true distribution. We're averaging over samples of that distribution, so the weighting is implicit. We just don't write it there because we sample from that distribution directly.</a:t>
            </a:r>
          </a:p>
          <a:p>
            <a:r>
              <a:rPr lang="en-US" dirty="0"/>
              <a:t>Hint: </a:t>
            </a:r>
          </a:p>
          <a:p>
            <a:pPr lvl="1"/>
            <a:r>
              <a:rPr lang="en-US" dirty="0"/>
              <a:t>A Monte Carlo estimate of expectation  with respect to a distribution is essentially an summation based on samples of from that distribution. </a:t>
            </a:r>
          </a:p>
          <a:p>
            <a:pPr lvl="1"/>
            <a:r>
              <a:rPr lang="en-US" dirty="0"/>
              <a:t>By the </a:t>
            </a:r>
            <a:r>
              <a:rPr lang="en-US" b="1" dirty="0"/>
              <a:t>Law of Large Numbers</a:t>
            </a:r>
            <a:r>
              <a:rPr lang="en-US" dirty="0"/>
              <a:t>, this empirical average converges to the true expectation as the number of samples go to infinity. </a:t>
            </a:r>
          </a:p>
          <a:p>
            <a:endParaRPr lang="en-US" dirty="0"/>
          </a:p>
        </p:txBody>
      </p:sp>
    </p:spTree>
    <p:extLst>
      <p:ext uri="{BB962C8B-B14F-4D97-AF65-F5344CB8AC3E}">
        <p14:creationId xmlns:p14="http://schemas.microsoft.com/office/powerpoint/2010/main" val="24465675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summarize, we defined language models as probability distributions over word sequences. We introduced perplexity as a measure of quality, with lower perplexity indicating better models. We discussed n-gram models and their limitations, motivating the need for better models. </a:t>
            </a:r>
          </a:p>
        </p:txBody>
      </p:sp>
    </p:spTree>
    <p:extLst>
      <p:ext uri="{BB962C8B-B14F-4D97-AF65-F5344CB8AC3E}">
        <p14:creationId xmlns:p14="http://schemas.microsoft.com/office/powerpoint/2010/main" val="5759094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two broad categories of metrics: intrinsic evaluation, focusing on next-token prediction, and extrinsic evaluation, measuring user-relevant outcomes. We'll focus on intrinsic evaluation, specifically perplexity.</a:t>
            </a:r>
          </a:p>
          <a:p>
            <a:endParaRPr lang="en-US" dirty="0"/>
          </a:p>
        </p:txBody>
      </p:sp>
    </p:spTree>
    <p:extLst>
      <p:ext uri="{BB962C8B-B14F-4D97-AF65-F5344CB8AC3E}">
        <p14:creationId xmlns:p14="http://schemas.microsoft.com/office/powerpoint/2010/main" val="13406860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setup looks like this: given a context with potentially many words, I want to learn a function that maps this context to a probability distribution for my next word. But because I don't know how to formulate an arbitrary long context window, I'm going to simplify by using a fixed context window. We'll get back to this, but for now, let's ignore it.</a:t>
            </a:r>
          </a:p>
          <a:p>
            <a:endParaRPr lang="en-US" dirty="0"/>
          </a:p>
        </p:txBody>
      </p:sp>
    </p:spTree>
    <p:extLst>
      <p:ext uri="{BB962C8B-B14F-4D97-AF65-F5344CB8AC3E}">
        <p14:creationId xmlns:p14="http://schemas.microsoft.com/office/powerpoint/2010/main" val="25156880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 going to have a fixed context window and try to find a function, let's call it f, that takes in all my words in my context. It builds a representation for all these words. </a:t>
            </a:r>
          </a:p>
          <a:p>
            <a:r>
              <a:rPr lang="en-US" dirty="0"/>
              <a:t>We'll identify what those representations are, but let's say I can map every word to a unique representation. It will take the representation and give us a distribution over all the valid next word probabilities. This function is parameterized with parameters, let's call them Thetas. We don't know what they are yet. The question is, what is this function class? If you define what those function classes are, how do you train them? For us, the answer is neural networks. We are going to build and use neural networks to learn these function classes for learning this mapping.</a:t>
            </a:r>
          </a:p>
          <a:p>
            <a:r>
              <a:rPr lang="en-US" dirty="0"/>
              <a:t>That's going to motivate the next chapter, which will be all about building neural networks and training them. But before we dive into neural networks, let me give you a sneak peek of what happened after n-gram language models.</a:t>
            </a:r>
          </a:p>
          <a:p>
            <a:endParaRPr lang="en-US" dirty="0"/>
          </a:p>
        </p:txBody>
      </p:sp>
    </p:spTree>
    <p:extLst>
      <p:ext uri="{BB962C8B-B14F-4D97-AF65-F5344CB8AC3E}">
        <p14:creationId xmlns:p14="http://schemas.microsoft.com/office/powerpoint/2010/main" val="16038690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N-gram language models were popular until the mid-90s and were well-used in industry. One of the pioneers of n-gram language models in the industry was Fred Jelinek, who was a faculty member here and probably sat in one of these chairs. Then came shallow statistical neural networks, where people started using neural networks to approximate n-gram language models and use them on a larger scale. This was in the early 2000s. That's the history there.</a:t>
            </a:r>
          </a:p>
        </p:txBody>
      </p:sp>
    </p:spTree>
    <p:extLst>
      <p:ext uri="{BB962C8B-B14F-4D97-AF65-F5344CB8AC3E}">
        <p14:creationId xmlns:p14="http://schemas.microsoft.com/office/powerpoint/2010/main" val="34911329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After n-gram language models, shallow neural networks became popular. Then, lots of other cool things happened, which I'll get to in the next few sessions. To summarize, we talked about language modeling, defined perplexity, and defined n-gram models. I briefly mentioned that after n-gram language models came shallow neural networks in the early 2000s. We are not going to talk about these immediately. Next, we are going to discuss neural networks and how to define and train them. After that, we'll return to this topic and see how to use a neural network to build a shallow neural language model.</a:t>
            </a:r>
          </a:p>
          <a:p>
            <a:r>
              <a:rPr lang="en-US" dirty="0"/>
              <a:t>With that, that's the end of the chapter. I'm going to switch my slides to the discussion of neural networks.</a:t>
            </a:r>
          </a:p>
          <a:p>
            <a:endParaRPr lang="en-US" dirty="0"/>
          </a:p>
        </p:txBody>
      </p:sp>
    </p:spTree>
    <p:extLst>
      <p:ext uri="{BB962C8B-B14F-4D97-AF65-F5344CB8AC3E}">
        <p14:creationId xmlns:p14="http://schemas.microsoft.com/office/powerpoint/2010/main" val="755686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sat</a:t>
            </a:r>
          </a:p>
        </p:txBody>
      </p:sp>
    </p:spTree>
    <p:extLst>
      <p:ext uri="{BB962C8B-B14F-4D97-AF65-F5344CB8AC3E}">
        <p14:creationId xmlns:p14="http://schemas.microsoft.com/office/powerpoint/2010/main" val="792008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0092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I give you the sequence "The cat sat on the," what do you think should come next? </a:t>
            </a:r>
          </a:p>
        </p:txBody>
      </p:sp>
    </p:spTree>
    <p:extLst>
      <p:ext uri="{BB962C8B-B14F-4D97-AF65-F5344CB8AC3E}">
        <p14:creationId xmlns:p14="http://schemas.microsoft.com/office/powerpoint/2010/main" val="1889662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27" name="Google Shape;27;p5"/>
          <p:cNvSpPr txBox="1">
            <a:spLocks noGrp="1"/>
          </p:cNvSpPr>
          <p:nvPr>
            <p:ph type="body" idx="3"/>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189" lvl="0" indent="-342892" algn="ctr">
              <a:spcBef>
                <a:spcPts val="0"/>
              </a:spcBef>
              <a:spcAft>
                <a:spcPts val="0"/>
              </a:spcAft>
              <a:buSzPts val="1800"/>
              <a:buChar char="●"/>
              <a:defRPr/>
            </a:lvl1pPr>
            <a:lvl2pPr marL="914378" lvl="1" indent="-317492" algn="ctr">
              <a:spcBef>
                <a:spcPts val="0"/>
              </a:spcBef>
              <a:spcAft>
                <a:spcPts val="0"/>
              </a:spcAft>
              <a:buSzPts val="1400"/>
              <a:buChar char="○"/>
              <a:defRPr/>
            </a:lvl2pPr>
            <a:lvl3pPr marL="1371566" lvl="2" indent="-317492" algn="ctr">
              <a:spcBef>
                <a:spcPts val="0"/>
              </a:spcBef>
              <a:spcAft>
                <a:spcPts val="0"/>
              </a:spcAft>
              <a:buSzPts val="1400"/>
              <a:buChar char="■"/>
              <a:defRPr/>
            </a:lvl3pPr>
            <a:lvl4pPr marL="1828754" lvl="3" indent="-317492" algn="ctr">
              <a:spcBef>
                <a:spcPts val="0"/>
              </a:spcBef>
              <a:spcAft>
                <a:spcPts val="0"/>
              </a:spcAft>
              <a:buSzPts val="1400"/>
              <a:buChar char="●"/>
              <a:defRPr/>
            </a:lvl4pPr>
            <a:lvl5pPr marL="2285943" lvl="4" indent="-317492" algn="ctr">
              <a:spcBef>
                <a:spcPts val="0"/>
              </a:spcBef>
              <a:spcAft>
                <a:spcPts val="0"/>
              </a:spcAft>
              <a:buSzPts val="1400"/>
              <a:buChar char="○"/>
              <a:defRPr/>
            </a:lvl5pPr>
            <a:lvl6pPr marL="2743132" lvl="5" indent="-317492" algn="ctr">
              <a:spcBef>
                <a:spcPts val="0"/>
              </a:spcBef>
              <a:spcAft>
                <a:spcPts val="0"/>
              </a:spcAft>
              <a:buSzPts val="1400"/>
              <a:buChar char="■"/>
              <a:defRPr/>
            </a:lvl6pPr>
            <a:lvl7pPr marL="3200320" lvl="6" indent="-317492" algn="ctr">
              <a:spcBef>
                <a:spcPts val="0"/>
              </a:spcBef>
              <a:spcAft>
                <a:spcPts val="0"/>
              </a:spcAft>
              <a:buSzPts val="1400"/>
              <a:buChar char="●"/>
              <a:defRPr/>
            </a:lvl7pPr>
            <a:lvl8pPr marL="3657509" lvl="7" indent="-317492" algn="ctr">
              <a:spcBef>
                <a:spcPts val="0"/>
              </a:spcBef>
              <a:spcAft>
                <a:spcPts val="0"/>
              </a:spcAft>
              <a:buSzPts val="1400"/>
              <a:buChar char="○"/>
              <a:defRPr/>
            </a:lvl8pPr>
            <a:lvl9pPr marL="4114697" lvl="8" indent="-317492"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orbel" panose="020B0503020204020204" pitchFamily="34" charset="0"/>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lvl1pPr>
              <a:defRPr b="0" i="0">
                <a:latin typeface="Corbel" panose="020B0503020204020204" pitchFamily="34" charset="0"/>
              </a:defRPr>
            </a:lvl1pPr>
          </a:lstStyle>
          <a:p>
            <a:fld id="{0104F993-25E2-634E-BAAE-979470ED3484}" type="datetimeFigureOut">
              <a:rPr lang="en-CN" smtClean="0"/>
              <a:pPr/>
              <a:t>1/29/25</a:t>
            </a:fld>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lvl1pPr>
              <a:defRPr b="0" i="0">
                <a:latin typeface="Corbel" panose="020B0503020204020204" pitchFamily="34" charset="0"/>
              </a:defRPr>
            </a:lvl1p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lvl1pPr>
              <a:defRPr b="0" i="0"/>
            </a:lvl1pPr>
          </a:lstStyle>
          <a:p>
            <a:fld id="{6C74AF8F-34DA-FD49-A130-D08203732350}" type="slidenum">
              <a:rPr lang="en-CN" smtClean="0"/>
              <a:pPr/>
              <a:t>‹#›</a:t>
            </a:fld>
            <a:endParaRPr lang="en-CN"/>
          </a:p>
        </p:txBody>
      </p:sp>
    </p:spTree>
    <p:extLst>
      <p:ext uri="{BB962C8B-B14F-4D97-AF65-F5344CB8AC3E}">
        <p14:creationId xmlns:p14="http://schemas.microsoft.com/office/powerpoint/2010/main" val="1145179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13" name="Google Shape;13;p2"/>
          <p:cNvPicPr preferRelativeResize="0"/>
          <p:nvPr/>
        </p:nvPicPr>
        <p:blipFill>
          <a:blip r:embed="rId2">
            <a:alphaModFix/>
          </a:blip>
          <a:stretch>
            <a:fillRect/>
          </a:stretch>
        </p:blipFill>
        <p:spPr>
          <a:xfrm>
            <a:off x="3114987" y="4176500"/>
            <a:ext cx="2914028" cy="712850"/>
          </a:xfrm>
          <a:prstGeom prst="rect">
            <a:avLst/>
          </a:prstGeom>
          <a:noFill/>
          <a:ln>
            <a:noFill/>
          </a:ln>
        </p:spPr>
      </p:pic>
    </p:spTree>
    <p:extLst>
      <p:ext uri="{BB962C8B-B14F-4D97-AF65-F5344CB8AC3E}">
        <p14:creationId xmlns:p14="http://schemas.microsoft.com/office/powerpoint/2010/main" val="3062268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85719854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3442019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268DE600-90A7-4B6B-BFFA-EA2C6E80718E}"/>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t="7813" b="7813"/>
          <a:stretch/>
        </p:blipFill>
        <p:spPr bwMode="auto">
          <a:xfrm>
            <a:off x="0" y="0"/>
            <a:ext cx="9144000" cy="5143500"/>
          </a:xfrm>
          <a:prstGeom prst="rect">
            <a:avLst/>
          </a:prstGeom>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 uri="{C183D7F6-B498-43B3-948B-1728B52AA6E4}">
                <adec:decorative xmlns:adec="http://schemas.microsoft.com/office/drawing/2017/decorative" val="1"/>
              </a:ext>
            </a:extLst>
          </p:cNvPr>
          <p:cNvSpPr>
            <a:spLocks/>
          </p:cNvSpPr>
          <p:nvPr userDrawn="1"/>
        </p:nvSpPr>
        <p:spPr bwMode="auto">
          <a:xfrm rot="10800000">
            <a:off x="0" y="0"/>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add lecture title</a:t>
            </a:r>
          </a:p>
        </p:txBody>
      </p:sp>
    </p:spTree>
    <p:extLst>
      <p:ext uri="{BB962C8B-B14F-4D97-AF65-F5344CB8AC3E}">
        <p14:creationId xmlns:p14="http://schemas.microsoft.com/office/powerpoint/2010/main" val="2729002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4007161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31" name="Google Shape;31;p6"/>
          <p:cNvSpPr txBox="1">
            <a:spLocks noGrp="1"/>
          </p:cNvSpPr>
          <p:nvPr>
            <p:ph type="body" idx="1"/>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rgbClr val="092C74"/>
              </a:buClr>
              <a:buSzTx/>
              <a:buFont typeface="Courier New" panose="02070309020205020404" pitchFamily="49" charset="0"/>
              <a:buChar char="o"/>
              <a:tabLst/>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a:p>
            <a:pPr lvl="1"/>
            <a:endParaRPr lang="en-US" dirty="0"/>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51523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s and Image - Simpl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8DC6AAE-017C-4253-840E-AB4D795A3E47}"/>
              </a:ext>
            </a:extLst>
          </p:cNvPr>
          <p:cNvSpPr>
            <a:spLocks noGrp="1"/>
          </p:cNvSpPr>
          <p:nvPr>
            <p:ph type="title" hasCustomPrompt="1"/>
          </p:nvPr>
        </p:nvSpPr>
        <p:spPr>
          <a:xfrm>
            <a:off x="732234" y="304800"/>
            <a:ext cx="3607289" cy="890244"/>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68EA6AD7-2136-4D32-B4FA-6F27E804E79A}"/>
              </a:ext>
              <a:ext uri="{C183D7F6-B498-43B3-948B-1728B52AA6E4}">
                <adec:decorative xmlns:adec="http://schemas.microsoft.com/office/drawing/2017/decorative" val="1"/>
              </a:ext>
            </a:extLst>
          </p:cNvPr>
          <p:cNvSpPr/>
          <p:nvPr userDrawn="1"/>
        </p:nvSpPr>
        <p:spPr>
          <a:xfrm>
            <a:off x="822960" y="1197160"/>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732234" y="1545336"/>
            <a:ext cx="3607289" cy="2926080"/>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75B79D34-DFEF-4AC5-AC86-378A247C4C3F}"/>
              </a:ext>
            </a:extLst>
          </p:cNvPr>
          <p:cNvSpPr>
            <a:spLocks noGrp="1"/>
          </p:cNvSpPr>
          <p:nvPr>
            <p:ph type="pic" sz="quarter" idx="10"/>
          </p:nvPr>
        </p:nvSpPr>
        <p:spPr>
          <a:xfrm>
            <a:off x="4804477" y="0"/>
            <a:ext cx="3607289" cy="5143500"/>
          </a:xfrm>
          <a:custGeom>
            <a:avLst/>
            <a:gdLst>
              <a:gd name="connsiteX0" fmla="*/ 0 w 3657600"/>
              <a:gd name="connsiteY0" fmla="*/ 0 h 4343400"/>
              <a:gd name="connsiteX1" fmla="*/ 3657600 w 3657600"/>
              <a:gd name="connsiteY1" fmla="*/ 0 h 4343400"/>
              <a:gd name="connsiteX2" fmla="*/ 3657600 w 3657600"/>
              <a:gd name="connsiteY2" fmla="*/ 4343400 h 4343400"/>
              <a:gd name="connsiteX3" fmla="*/ 0 w 3657600"/>
              <a:gd name="connsiteY3" fmla="*/ 4343400 h 4343400"/>
            </a:gdLst>
            <a:ahLst/>
            <a:cxnLst>
              <a:cxn ang="0">
                <a:pos x="connsiteX0" y="connsiteY0"/>
              </a:cxn>
              <a:cxn ang="0">
                <a:pos x="connsiteX1" y="connsiteY1"/>
              </a:cxn>
              <a:cxn ang="0">
                <a:pos x="connsiteX2" y="connsiteY2"/>
              </a:cxn>
              <a:cxn ang="0">
                <a:pos x="connsiteX3" y="connsiteY3"/>
              </a:cxn>
            </a:cxnLst>
            <a:rect l="l" t="t" r="r" b="b"/>
            <a:pathLst>
              <a:path w="3657600" h="4343400">
                <a:moveTo>
                  <a:pt x="0" y="0"/>
                </a:moveTo>
                <a:lnTo>
                  <a:pt x="3657600" y="0"/>
                </a:lnTo>
                <a:lnTo>
                  <a:pt x="3657600" y="4343400"/>
                </a:lnTo>
                <a:lnTo>
                  <a:pt x="0" y="43434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4" name="Picture Citation">
            <a:extLst>
              <a:ext uri="{FF2B5EF4-FFF2-40B4-BE49-F238E27FC236}">
                <a16:creationId xmlns:a16="http://schemas.microsoft.com/office/drawing/2014/main" id="{355E0E6A-E25B-428F-BA8C-4A0886B089FA}"/>
              </a:ext>
            </a:extLst>
          </p:cNvPr>
          <p:cNvSpPr>
            <a:spLocks noGrp="1"/>
          </p:cNvSpPr>
          <p:nvPr>
            <p:ph type="body" sz="quarter" idx="18" hasCustomPrompt="1"/>
          </p:nvPr>
        </p:nvSpPr>
        <p:spPr>
          <a:xfrm>
            <a:off x="3371461" y="4860168"/>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pic>
        <p:nvPicPr>
          <p:cNvPr id="9" name="WSE logo">
            <a:extLst>
              <a:ext uri="{FF2B5EF4-FFF2-40B4-BE49-F238E27FC236}">
                <a16:creationId xmlns:a16="http://schemas.microsoft.com/office/drawing/2014/main" id="{D3042606-CA6F-4BC4-80EF-92D44CA3183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2" name="Page Number">
            <a:extLst>
              <a:ext uri="{FF2B5EF4-FFF2-40B4-BE49-F238E27FC236}">
                <a16:creationId xmlns:a16="http://schemas.microsoft.com/office/drawing/2014/main" id="{01F6A14B-EEAE-2542-8809-4C8C18188C9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3781724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663168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615672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Click to add title</a:t>
            </a:r>
            <a:endParaRPr kumimoji="0" lang="en-US" sz="3000" b="1" i="0" u="none" strike="noStrike" kern="1200" cap="none" spc="0" normalizeH="0" baseline="0" noProof="0" dirty="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39832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and Bullets - Lef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42DFC6F8-F82A-4114-AF17-42AD3A68F045}"/>
              </a:ext>
            </a:extLst>
          </p:cNvPr>
          <p:cNvSpPr>
            <a:spLocks noGrp="1"/>
          </p:cNvSpPr>
          <p:nvPr>
            <p:ph type="title" hasCustomPrompt="1"/>
          </p:nvPr>
        </p:nvSpPr>
        <p:spPr>
          <a:xfrm>
            <a:off x="4357254" y="107119"/>
            <a:ext cx="4262080" cy="857542"/>
          </a:xfrm>
          <a:prstGeom prst="rect">
            <a:avLst/>
          </a:prstGeom>
        </p:spPr>
        <p:txBody>
          <a:bodyPr anchor="b"/>
          <a:lstStyle>
            <a:lvl1pPr>
              <a:defRPr sz="3000" b="1">
                <a:solidFill>
                  <a:schemeClr val="tx2"/>
                </a:solidFill>
              </a:defRPr>
            </a:lvl1pPr>
          </a:lstStyle>
          <a:p>
            <a:r>
              <a:rPr lang="en-US" dirty="0"/>
              <a:t>Click to add title</a:t>
            </a:r>
          </a:p>
        </p:txBody>
      </p:sp>
      <p:sp>
        <p:nvSpPr>
          <p:cNvPr id="12" name="Rectangle 11">
            <a:extLst>
              <a:ext uri="{FF2B5EF4-FFF2-40B4-BE49-F238E27FC236}">
                <a16:creationId xmlns:a16="http://schemas.microsoft.com/office/drawing/2014/main" id="{FC9F9A7C-CFE6-4689-B094-29307EAE2619}"/>
              </a:ext>
              <a:ext uri="{C183D7F6-B498-43B3-948B-1728B52AA6E4}">
                <adec:decorative xmlns:adec="http://schemas.microsoft.com/office/drawing/2017/decorative" val="1"/>
              </a:ext>
            </a:extLst>
          </p:cNvPr>
          <p:cNvSpPr/>
          <p:nvPr userDrawn="1"/>
        </p:nvSpPr>
        <p:spPr>
          <a:xfrm>
            <a:off x="4434840" y="96515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8DA302DD-2F66-408A-AD8F-F13AE0B7E7E7}"/>
              </a:ext>
            </a:extLst>
          </p:cNvPr>
          <p:cNvSpPr>
            <a:spLocks noGrp="1"/>
          </p:cNvSpPr>
          <p:nvPr>
            <p:ph type="body" sz="quarter" idx="16" hasCustomPrompt="1"/>
          </p:nvPr>
        </p:nvSpPr>
        <p:spPr>
          <a:xfrm>
            <a:off x="4357255" y="1343025"/>
            <a:ext cx="4329545" cy="2993001"/>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Placeholder 4">
            <a:extLst>
              <a:ext uri="{FF2B5EF4-FFF2-40B4-BE49-F238E27FC236}">
                <a16:creationId xmlns:a16="http://schemas.microsoft.com/office/drawing/2014/main" id="{A0BCC896-FFF3-426B-9D11-0F273466765C}"/>
              </a:ext>
            </a:extLst>
          </p:cNvPr>
          <p:cNvSpPr>
            <a:spLocks noGrp="1"/>
          </p:cNvSpPr>
          <p:nvPr>
            <p:ph type="pic" sz="quarter" idx="11"/>
          </p:nvPr>
        </p:nvSpPr>
        <p:spPr>
          <a:xfrm>
            <a:off x="0" y="455555"/>
            <a:ext cx="3849291" cy="3880471"/>
          </a:xfrm>
          <a:custGeom>
            <a:avLst/>
            <a:gdLst>
              <a:gd name="connsiteX0" fmla="*/ 0 w 3644900"/>
              <a:gd name="connsiteY0" fmla="*/ 0 h 5029200"/>
              <a:gd name="connsiteX1" fmla="*/ 3644900 w 3644900"/>
              <a:gd name="connsiteY1" fmla="*/ 0 h 5029200"/>
              <a:gd name="connsiteX2" fmla="*/ 3644900 w 3644900"/>
              <a:gd name="connsiteY2" fmla="*/ 5029200 h 5029200"/>
              <a:gd name="connsiteX3" fmla="*/ 0 w 364490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3644900" h="5029200">
                <a:moveTo>
                  <a:pt x="0" y="0"/>
                </a:moveTo>
                <a:lnTo>
                  <a:pt x="3644900" y="0"/>
                </a:lnTo>
                <a:lnTo>
                  <a:pt x="3644900" y="5029200"/>
                </a:lnTo>
                <a:lnTo>
                  <a:pt x="0" y="50292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9" name="Picture Citation">
            <a:extLst>
              <a:ext uri="{FF2B5EF4-FFF2-40B4-BE49-F238E27FC236}">
                <a16:creationId xmlns:a16="http://schemas.microsoft.com/office/drawing/2014/main" id="{5DDDCA7F-5C0D-4D05-AFA8-052A81B4CD42}"/>
              </a:ext>
            </a:extLst>
          </p:cNvPr>
          <p:cNvSpPr>
            <a:spLocks noGrp="1"/>
          </p:cNvSpPr>
          <p:nvPr>
            <p:ph type="body" sz="quarter" idx="18" hasCustomPrompt="1"/>
          </p:nvPr>
        </p:nvSpPr>
        <p:spPr>
          <a:xfrm>
            <a:off x="0" y="4336026"/>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7" name="Page Number">
            <a:extLst>
              <a:ext uri="{FF2B5EF4-FFF2-40B4-BE49-F238E27FC236}">
                <a16:creationId xmlns:a16="http://schemas.microsoft.com/office/drawing/2014/main" id="{5FF3179F-903F-4802-ACAB-83CB211F68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1" name="WSE logo">
            <a:extLst>
              <a:ext uri="{FF2B5EF4-FFF2-40B4-BE49-F238E27FC236}">
                <a16:creationId xmlns:a16="http://schemas.microsoft.com/office/drawing/2014/main" id="{D62DDA77-9FC9-45C0-9D2C-19564EE2F4D5}"/>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59527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5555673" y="325582"/>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5623560" y="151826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5555673" y="1835727"/>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1"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5076620" y="48601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2172572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320450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able or Image">
            <a:extLst>
              <a:ext uri="{FF2B5EF4-FFF2-40B4-BE49-F238E27FC236}">
                <a16:creationId xmlns:a16="http://schemas.microsoft.com/office/drawing/2014/main" id="{474FEC9E-6C14-410D-B6E1-07F8E9C778B3}"/>
              </a:ext>
            </a:extLst>
          </p:cNvPr>
          <p:cNvSpPr>
            <a:spLocks noGrp="1"/>
          </p:cNvSpPr>
          <p:nvPr>
            <p:ph sz="quarter" idx="20" hasCustomPrompt="1"/>
          </p:nvPr>
        </p:nvSpPr>
        <p:spPr>
          <a:xfrm>
            <a:off x="533123" y="1154923"/>
            <a:ext cx="8085416" cy="3423466"/>
          </a:xfrm>
          <a:prstGeom prst="rect">
            <a:avLst/>
          </a:prstGeom>
        </p:spPr>
        <p:txBody>
          <a:bodyPr/>
          <a:lstStyle>
            <a:lvl1pPr marL="230188" indent="-230188">
              <a:buClr>
                <a:schemeClr val="tx2"/>
              </a:buClr>
              <a:buFont typeface="Wingdings" panose="05000000000000000000" pitchFamily="2" charset="2"/>
              <a:buNone/>
              <a:defRPr sz="18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Table or image</a:t>
            </a:r>
          </a:p>
        </p:txBody>
      </p:sp>
      <p:sp>
        <p:nvSpPr>
          <p:cNvPr id="9" name="Citation">
            <a:extLst>
              <a:ext uri="{FF2B5EF4-FFF2-40B4-BE49-F238E27FC236}">
                <a16:creationId xmlns:a16="http://schemas.microsoft.com/office/drawing/2014/main" id="{CA0A6044-029B-48E2-80D3-50F966024683}"/>
              </a:ext>
            </a:extLst>
          </p:cNvPr>
          <p:cNvSpPr>
            <a:spLocks noGrp="1"/>
          </p:cNvSpPr>
          <p:nvPr>
            <p:ph type="body" sz="quarter" idx="19" hasCustomPrompt="1"/>
          </p:nvPr>
        </p:nvSpPr>
        <p:spPr>
          <a:xfrm>
            <a:off x="1874520"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dirty="0"/>
              <a:t>Adapted/Reprinted from [APA reference].</a:t>
            </a: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284008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90065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89" lvl="0" indent="-304793">
              <a:spcBef>
                <a:spcPts val="0"/>
              </a:spcBef>
              <a:spcAft>
                <a:spcPts val="0"/>
              </a:spcAft>
              <a:buSzPts val="1200"/>
              <a:buChar char="●"/>
              <a:defRPr sz="12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36" name="Google Shape;36;p7"/>
          <p:cNvSpPr txBox="1">
            <a:spLocks noGrp="1"/>
          </p:cNvSpPr>
          <p:nvPr>
            <p:ph type="body" idx="2"/>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9217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 Light Blu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61522A75-C6E1-4A35-AEF4-3058F787B06D}"/>
              </a:ext>
            </a:extLst>
          </p:cNvPr>
          <p:cNvSpPr>
            <a:spLocks noGrp="1"/>
          </p:cNvSpPr>
          <p:nvPr>
            <p:ph type="title" hasCustomPrompt="1"/>
          </p:nvPr>
        </p:nvSpPr>
        <p:spPr>
          <a:xfrm>
            <a:off x="529290" y="-938619"/>
            <a:ext cx="8085415" cy="876185"/>
          </a:xfrm>
          <a:prstGeom prst="rect">
            <a:avLst/>
          </a:prstGeom>
        </p:spPr>
        <p:txBody>
          <a:bodyPr anchor="ctr"/>
          <a:lstStyle>
            <a:lvl1pPr>
              <a:defRPr sz="3000" b="1">
                <a:solidFill>
                  <a:schemeClr val="tx2"/>
                </a:solidFill>
              </a:defRPr>
            </a:lvl1pPr>
          </a:lstStyle>
          <a:p>
            <a:r>
              <a:rPr lang="en-US" dirty="0"/>
              <a:t>Copyright The Johns Hopkins University 2023. All rights reserved.</a:t>
            </a:r>
          </a:p>
        </p:txBody>
      </p:sp>
      <p:pic>
        <p:nvPicPr>
          <p:cNvPr id="2" name="Picture 18" descr="Medical History Moment - The Founding of Johns Hopkins University ...">
            <a:extLst>
              <a:ext uri="{FF2B5EF4-FFF2-40B4-BE49-F238E27FC236}">
                <a16:creationId xmlns:a16="http://schemas.microsoft.com/office/drawing/2014/main" id="{6855C648-89BA-05DB-FBE4-06DECEF5D9D4}"/>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6323" t="7786" r="6323" b="18463"/>
          <a:stretch/>
        </p:blipFill>
        <p:spPr bwMode="auto">
          <a:xfrm>
            <a:off x="0" y="0"/>
            <a:ext cx="9143999" cy="5143497"/>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3">
            <a:extLst>
              <a:ext uri="{FF2B5EF4-FFF2-40B4-BE49-F238E27FC236}">
                <a16:creationId xmlns:a16="http://schemas.microsoft.com/office/drawing/2014/main" id="{6A59C72E-C9CB-418F-981E-D5C3438A0826}"/>
              </a:ext>
              <a:ext uri="{C183D7F6-B498-43B3-948B-1728B52AA6E4}">
                <adec:decorative xmlns:adec="http://schemas.microsoft.com/office/drawing/2017/decorative" val="1"/>
              </a:ext>
            </a:extLst>
          </p:cNvPr>
          <p:cNvSpPr>
            <a:spLocks/>
          </p:cNvSpPr>
          <p:nvPr userDrawn="1"/>
        </p:nvSpPr>
        <p:spPr bwMode="auto">
          <a:xfrm rot="10800000">
            <a:off x="-2" y="-3"/>
            <a:ext cx="9144001" cy="5143499"/>
          </a:xfrm>
          <a:prstGeom prst="rect">
            <a:avLst/>
          </a:prstGeom>
          <a:gradFill flip="none" rotWithShape="1">
            <a:gsLst>
              <a:gs pos="0">
                <a:srgbClr val="69ACE5">
                  <a:alpha val="85000"/>
                </a:srgbClr>
              </a:gs>
              <a:gs pos="75000">
                <a:srgbClr val="3B6FAF">
                  <a:alpha val="85000"/>
                </a:srgbClr>
              </a:gs>
            </a:gsLst>
            <a:lin ang="10800000" scaled="1"/>
            <a:tileRect/>
          </a:gra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WSE Logo">
            <a:extLst>
              <a:ext uri="{FF2B5EF4-FFF2-40B4-BE49-F238E27FC236}">
                <a16:creationId xmlns:a16="http://schemas.microsoft.com/office/drawing/2014/main" id="{73EE76B3-19B8-4A4F-9962-98EBF35D9275}"/>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5642" t="22639" r="15939" b="21111"/>
          <a:stretch/>
        </p:blipFill>
        <p:spPr>
          <a:xfrm>
            <a:off x="2584969" y="1417162"/>
            <a:ext cx="3974062" cy="2309176"/>
          </a:xfrm>
          <a:prstGeom prst="rect">
            <a:avLst/>
          </a:prstGeom>
        </p:spPr>
      </p:pic>
      <p:sp>
        <p:nvSpPr>
          <p:cNvPr id="5" name="Rectangle 4">
            <a:extLst>
              <a:ext uri="{FF2B5EF4-FFF2-40B4-BE49-F238E27FC236}">
                <a16:creationId xmlns:a16="http://schemas.microsoft.com/office/drawing/2014/main" id="{1146C736-D135-449F-AC2D-8C9ACCE3507D}"/>
              </a:ext>
            </a:extLst>
          </p:cNvPr>
          <p:cNvSpPr/>
          <p:nvPr userDrawn="1"/>
        </p:nvSpPr>
        <p:spPr>
          <a:xfrm>
            <a:off x="0" y="4727386"/>
            <a:ext cx="9144000" cy="217090"/>
          </a:xfrm>
          <a:prstGeom prst="rect">
            <a:avLst/>
          </a:prstGeom>
        </p:spPr>
        <p:txBody>
          <a:bodyPr wrap="square" lIns="81639" tIns="40820" rIns="81639" bIns="40820">
            <a:spAutoFit/>
          </a:bodyPr>
          <a:lstStyle/>
          <a:p>
            <a:pPr algn="ctr"/>
            <a:r>
              <a:rPr lang="en-US" sz="875" dirty="0">
                <a:solidFill>
                  <a:schemeClr val="bg1"/>
                </a:solidFill>
                <a:latin typeface="Arial"/>
                <a:cs typeface="Arial"/>
              </a:rPr>
              <a:t>© The Johns Hopkins University 2023, All Rights Reserved.</a:t>
            </a:r>
          </a:p>
        </p:txBody>
      </p:sp>
    </p:spTree>
    <p:extLst>
      <p:ext uri="{BB962C8B-B14F-4D97-AF65-F5344CB8AC3E}">
        <p14:creationId xmlns:p14="http://schemas.microsoft.com/office/powerpoint/2010/main" val="275765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lvl1pPr>
              <a:defRPr b="0" i="0">
                <a:latin typeface="Corbel" panose="020B0503020204020204" pitchFamily="34" charset="0"/>
              </a:defRPr>
            </a:lvl1pPr>
          </a:lstStyle>
          <a:p>
            <a:fld id="{0104F993-25E2-634E-BAAE-979470ED3484}" type="datetimeFigureOut">
              <a:rPr lang="en-CN" smtClean="0"/>
              <a:pPr/>
              <a:t>1/29/25</a:t>
            </a:fld>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lvl1pPr>
              <a:defRPr b="0" i="0">
                <a:latin typeface="Corbel" panose="020B0503020204020204" pitchFamily="34" charset="0"/>
              </a:defRPr>
            </a:lvl1p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lvl1pPr>
              <a:defRPr b="0" i="0"/>
            </a:lvl1pPr>
          </a:lstStyle>
          <a:p>
            <a:fld id="{6C74AF8F-34DA-FD49-A130-D08203732350}" type="slidenum">
              <a:rPr lang="en-CN" smtClean="0"/>
              <a:pPr/>
              <a:t>‹#›</a:t>
            </a:fld>
            <a:endParaRPr lang="en-CN"/>
          </a:p>
        </p:txBody>
      </p:sp>
    </p:spTree>
    <p:extLst>
      <p:ext uri="{BB962C8B-B14F-4D97-AF65-F5344CB8AC3E}">
        <p14:creationId xmlns:p14="http://schemas.microsoft.com/office/powerpoint/2010/main" val="1636330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0890544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s and Image -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93811C-CED5-4A3A-A63F-55F501B73F73}"/>
              </a:ext>
              <a:ext uri="{C183D7F6-B498-43B3-948B-1728B52AA6E4}">
                <adec:decorative xmlns:adec="http://schemas.microsoft.com/office/drawing/2017/decorative" val="1"/>
              </a:ext>
            </a:extLst>
          </p:cNvPr>
          <p:cNvSpPr/>
          <p:nvPr userDrawn="1"/>
        </p:nvSpPr>
        <p:spPr>
          <a:xfrm>
            <a:off x="4572000" y="0"/>
            <a:ext cx="457200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Title">
            <a:extLst>
              <a:ext uri="{FF2B5EF4-FFF2-40B4-BE49-F238E27FC236}">
                <a16:creationId xmlns:a16="http://schemas.microsoft.com/office/drawing/2014/main" id="{672894F5-694C-4E89-9466-8B211199C5B1}"/>
              </a:ext>
            </a:extLst>
          </p:cNvPr>
          <p:cNvSpPr>
            <a:spLocks noGrp="1"/>
          </p:cNvSpPr>
          <p:nvPr>
            <p:ph type="title" hasCustomPrompt="1"/>
          </p:nvPr>
        </p:nvSpPr>
        <p:spPr>
          <a:xfrm>
            <a:off x="4859479" y="311887"/>
            <a:ext cx="3997039" cy="859536"/>
          </a:xfrm>
          <a:prstGeom prst="rect">
            <a:avLst/>
          </a:prstGeom>
        </p:spPr>
        <p:txBody>
          <a:bodyPr anchor="b"/>
          <a:lstStyle>
            <a:lvl1pPr>
              <a:defRPr sz="3000" b="1">
                <a:solidFill>
                  <a:schemeClr val="bg1"/>
                </a:solidFill>
              </a:defRPr>
            </a:lvl1pPr>
          </a:lstStyle>
          <a:p>
            <a:r>
              <a:rPr lang="en-US" dirty="0"/>
              <a:t>Click to add title</a:t>
            </a:r>
          </a:p>
        </p:txBody>
      </p:sp>
      <p:sp>
        <p:nvSpPr>
          <p:cNvPr id="9" name="Rectangle 8">
            <a:extLst>
              <a:ext uri="{FF2B5EF4-FFF2-40B4-BE49-F238E27FC236}">
                <a16:creationId xmlns:a16="http://schemas.microsoft.com/office/drawing/2014/main" id="{BDCEFF7E-EC91-4D9F-B8FF-3732B7C43915}"/>
              </a:ext>
              <a:ext uri="{C183D7F6-B498-43B3-948B-1728B52AA6E4}">
                <adec:decorative xmlns:adec="http://schemas.microsoft.com/office/drawing/2017/decorative" val="1"/>
              </a:ext>
            </a:extLst>
          </p:cNvPr>
          <p:cNvSpPr/>
          <p:nvPr/>
        </p:nvSpPr>
        <p:spPr>
          <a:xfrm>
            <a:off x="4937760" y="118064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1" name="Subtitle">
            <a:extLst>
              <a:ext uri="{FF2B5EF4-FFF2-40B4-BE49-F238E27FC236}">
                <a16:creationId xmlns:a16="http://schemas.microsoft.com/office/drawing/2014/main" id="{64F033F1-BBC7-40C9-9D92-D1A77D35D2B0}"/>
              </a:ext>
            </a:extLst>
          </p:cNvPr>
          <p:cNvSpPr>
            <a:spLocks noGrp="1"/>
          </p:cNvSpPr>
          <p:nvPr>
            <p:ph type="body" sz="quarter" idx="15" hasCustomPrompt="1"/>
          </p:nvPr>
        </p:nvSpPr>
        <p:spPr>
          <a:xfrm>
            <a:off x="4859481" y="1341594"/>
            <a:ext cx="3997038" cy="357791"/>
          </a:xfrm>
          <a:prstGeom prst="rect">
            <a:avLst/>
          </a:prstGeom>
        </p:spPr>
        <p:txBody>
          <a:bodyPr>
            <a:noAutofit/>
          </a:bodyPr>
          <a:lstStyle>
            <a:lvl1pPr marL="0" indent="0">
              <a:buNone/>
              <a:defRPr sz="18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12" name="Bullets">
            <a:extLst>
              <a:ext uri="{FF2B5EF4-FFF2-40B4-BE49-F238E27FC236}">
                <a16:creationId xmlns:a16="http://schemas.microsoft.com/office/drawing/2014/main" id="{11930C6E-74F3-4A46-8459-CB7DF31D2004}"/>
              </a:ext>
            </a:extLst>
          </p:cNvPr>
          <p:cNvSpPr>
            <a:spLocks noGrp="1"/>
          </p:cNvSpPr>
          <p:nvPr>
            <p:ph type="body" sz="quarter" idx="16" hasCustomPrompt="1"/>
          </p:nvPr>
        </p:nvSpPr>
        <p:spPr>
          <a:xfrm>
            <a:off x="4859480" y="1983499"/>
            <a:ext cx="3997038" cy="2538460"/>
          </a:xfrm>
          <a:prstGeom prst="rect">
            <a:avLst/>
          </a:prstGeom>
        </p:spPr>
        <p:txBody>
          <a:bodyPr>
            <a:noAutofit/>
          </a:bodyPr>
          <a:lstStyle>
            <a:lvl1pPr marL="230188" indent="-230188">
              <a:buClr>
                <a:srgbClr val="69ACE5"/>
              </a:buClr>
              <a:buFont typeface="Wingdings" panose="05000000000000000000" pitchFamily="2" charset="2"/>
              <a:buChar char="§"/>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solidFill>
                  <a:schemeClr val="bg1"/>
                </a:solidFill>
              </a:defRPr>
            </a:lvl2pPr>
            <a:lvl3pPr marL="914400" indent="-228600">
              <a:buClr>
                <a:schemeClr val="bg2"/>
              </a:buClr>
              <a:defRPr sz="1600">
                <a:solidFill>
                  <a:schemeClr val="bg1"/>
                </a:solidFill>
              </a:defRPr>
            </a:lvl3pPr>
          </a:lstStyle>
          <a:p>
            <a:pPr lvl="0"/>
            <a:r>
              <a:rPr lang="en-US" noProof="0"/>
              <a:t>Click to add bullets</a:t>
            </a:r>
          </a:p>
          <a:p>
            <a:pPr lvl="1"/>
            <a:r>
              <a:rPr lang="en-US" noProof="0"/>
              <a:t>Second level</a:t>
            </a:r>
          </a:p>
          <a:p>
            <a:pPr lvl="2"/>
            <a:r>
              <a:rPr lang="en-US" noProof="0"/>
              <a:t>Third level</a:t>
            </a:r>
          </a:p>
        </p:txBody>
      </p:sp>
      <p:sp>
        <p:nvSpPr>
          <p:cNvPr id="2" name="Picture">
            <a:extLst>
              <a:ext uri="{FF2B5EF4-FFF2-40B4-BE49-F238E27FC236}">
                <a16:creationId xmlns:a16="http://schemas.microsoft.com/office/drawing/2014/main" id="{125F2012-5AA2-4722-938F-6C2712BA4404}"/>
              </a:ext>
            </a:extLst>
          </p:cNvPr>
          <p:cNvSpPr>
            <a:spLocks noGrp="1"/>
          </p:cNvSpPr>
          <p:nvPr>
            <p:ph type="pic" sz="quarter" idx="13"/>
          </p:nvPr>
        </p:nvSpPr>
        <p:spPr>
          <a:xfrm>
            <a:off x="0" y="-1"/>
            <a:ext cx="4572000" cy="51435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lvl1pPr>
              <a:buNone/>
              <a:defRPr/>
            </a:lvl1pPr>
          </a:lstStyle>
          <a:p>
            <a:endParaRPr lang="id-ID" dirty="0"/>
          </a:p>
        </p:txBody>
      </p:sp>
      <p:sp>
        <p:nvSpPr>
          <p:cNvPr id="20" name="Picture Citation">
            <a:extLst>
              <a:ext uri="{FF2B5EF4-FFF2-40B4-BE49-F238E27FC236}">
                <a16:creationId xmlns:a16="http://schemas.microsoft.com/office/drawing/2014/main" id="{6E0C0891-678B-4B94-B45C-18B52DCC614F}"/>
              </a:ext>
            </a:extLst>
          </p:cNvPr>
          <p:cNvSpPr>
            <a:spLocks noGrp="1"/>
          </p:cNvSpPr>
          <p:nvPr>
            <p:ph type="body" sz="quarter" idx="18" hasCustomPrompt="1"/>
          </p:nvPr>
        </p:nvSpPr>
        <p:spPr>
          <a:xfrm>
            <a:off x="4859480" y="4855311"/>
            <a:ext cx="1426796" cy="199537"/>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8" name="Page Number">
            <a:extLst>
              <a:ext uri="{FF2B5EF4-FFF2-40B4-BE49-F238E27FC236}">
                <a16:creationId xmlns:a16="http://schemas.microsoft.com/office/drawing/2014/main" id="{A3221F5F-9756-4BE8-A395-29DB69822AD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dirty="0">
              <a:solidFill>
                <a:schemeClr val="bg1"/>
              </a:solidFill>
              <a:latin typeface="+mj-lt"/>
            </a:endParaRPr>
          </a:p>
        </p:txBody>
      </p:sp>
      <p:pic>
        <p:nvPicPr>
          <p:cNvPr id="14" name="WSE logo">
            <a:extLst>
              <a:ext uri="{FF2B5EF4-FFF2-40B4-BE49-F238E27FC236}">
                <a16:creationId xmlns:a16="http://schemas.microsoft.com/office/drawing/2014/main" id="{9517D212-C05C-4C07-9599-6B4EC3A53469}"/>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705996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and 3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C922D-F971-4707-8283-A3B5043B799C}"/>
              </a:ext>
            </a:extLst>
          </p:cNvPr>
          <p:cNvSpPr/>
          <p:nvPr userDrawn="1"/>
        </p:nvSpPr>
        <p:spPr>
          <a:xfrm>
            <a:off x="457200" y="428625"/>
            <a:ext cx="8229600" cy="1961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a:extLst>
              <a:ext uri="{FF2B5EF4-FFF2-40B4-BE49-F238E27FC236}">
                <a16:creationId xmlns:a16="http://schemas.microsoft.com/office/drawing/2014/main" id="{6111DEAC-5DA3-40FB-8328-493BB53C3D8E}"/>
              </a:ext>
            </a:extLst>
          </p:cNvPr>
          <p:cNvSpPr>
            <a:spLocks noGrp="1"/>
          </p:cNvSpPr>
          <p:nvPr>
            <p:ph type="title" hasCustomPrompt="1"/>
          </p:nvPr>
        </p:nvSpPr>
        <p:spPr>
          <a:xfrm>
            <a:off x="821722" y="972475"/>
            <a:ext cx="3575013" cy="927216"/>
          </a:xfrm>
          <a:prstGeom prst="rect">
            <a:avLst/>
          </a:prstGeom>
        </p:spPr>
        <p:txBody>
          <a:bodyPr anchor="b"/>
          <a:lstStyle>
            <a:lvl1pPr>
              <a:defRPr sz="3000" b="1">
                <a:solidFill>
                  <a:schemeClr val="bg1"/>
                </a:solidFill>
              </a:defRPr>
            </a:lvl1pPr>
          </a:lstStyle>
          <a:p>
            <a:r>
              <a:rPr lang="en-US" noProof="0" dirty="0"/>
              <a:t>Click to add title</a:t>
            </a:r>
          </a:p>
        </p:txBody>
      </p:sp>
      <p:sp>
        <p:nvSpPr>
          <p:cNvPr id="10" name="Rectangle 9">
            <a:extLst>
              <a:ext uri="{FF2B5EF4-FFF2-40B4-BE49-F238E27FC236}">
                <a16:creationId xmlns:a16="http://schemas.microsoft.com/office/drawing/2014/main" id="{C658811F-BA33-419E-AC91-AAC3393B703F}"/>
              </a:ext>
            </a:extLst>
          </p:cNvPr>
          <p:cNvSpPr/>
          <p:nvPr userDrawn="1"/>
        </p:nvSpPr>
        <p:spPr>
          <a:xfrm>
            <a:off x="910668" y="1899691"/>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7" name="Picture">
            <a:extLst>
              <a:ext uri="{FF2B5EF4-FFF2-40B4-BE49-F238E27FC236}">
                <a16:creationId xmlns:a16="http://schemas.microsoft.com/office/drawing/2014/main" id="{709620F3-CE75-4F88-B996-D13338DB490A}"/>
              </a:ext>
            </a:extLst>
          </p:cNvPr>
          <p:cNvSpPr>
            <a:spLocks noGrp="1"/>
          </p:cNvSpPr>
          <p:nvPr>
            <p:ph type="pic" sz="quarter" idx="12"/>
          </p:nvPr>
        </p:nvSpPr>
        <p:spPr bwMode="auto">
          <a:xfrm>
            <a:off x="4762663" y="594484"/>
            <a:ext cx="3558209" cy="2158655"/>
          </a:xfrm>
          <a:custGeom>
            <a:avLst/>
            <a:gdLst>
              <a:gd name="connsiteX0" fmla="*/ 0 w 4744278"/>
              <a:gd name="connsiteY0" fmla="*/ 0 h 2878206"/>
              <a:gd name="connsiteX1" fmla="*/ 4744278 w 4744278"/>
              <a:gd name="connsiteY1" fmla="*/ 0 h 2878206"/>
              <a:gd name="connsiteX2" fmla="*/ 4744278 w 4744278"/>
              <a:gd name="connsiteY2" fmla="*/ 2878206 h 2878206"/>
              <a:gd name="connsiteX3" fmla="*/ 0 w 4744278"/>
              <a:gd name="connsiteY3" fmla="*/ 2878206 h 2878206"/>
            </a:gdLst>
            <a:ahLst/>
            <a:cxnLst>
              <a:cxn ang="0">
                <a:pos x="connsiteX0" y="connsiteY0"/>
              </a:cxn>
              <a:cxn ang="0">
                <a:pos x="connsiteX1" y="connsiteY1"/>
              </a:cxn>
              <a:cxn ang="0">
                <a:pos x="connsiteX2" y="connsiteY2"/>
              </a:cxn>
              <a:cxn ang="0">
                <a:pos x="connsiteX3" y="connsiteY3"/>
              </a:cxn>
            </a:cxnLst>
            <a:rect l="l" t="t" r="r" b="b"/>
            <a:pathLst>
              <a:path w="4744278" h="2878206">
                <a:moveTo>
                  <a:pt x="0" y="0"/>
                </a:moveTo>
                <a:lnTo>
                  <a:pt x="4744278" y="0"/>
                </a:lnTo>
                <a:lnTo>
                  <a:pt x="4744278" y="2878206"/>
                </a:lnTo>
                <a:lnTo>
                  <a:pt x="0" y="2878206"/>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22" name="Picture Citation">
            <a:extLst>
              <a:ext uri="{FF2B5EF4-FFF2-40B4-BE49-F238E27FC236}">
                <a16:creationId xmlns:a16="http://schemas.microsoft.com/office/drawing/2014/main" id="{0703DEBD-9CAD-4A4B-AFB1-1784BA72587B}"/>
              </a:ext>
            </a:extLst>
          </p:cNvPr>
          <p:cNvSpPr>
            <a:spLocks noGrp="1"/>
          </p:cNvSpPr>
          <p:nvPr>
            <p:ph type="body" sz="quarter" idx="20" hasCustomPrompt="1"/>
          </p:nvPr>
        </p:nvSpPr>
        <p:spPr>
          <a:xfrm>
            <a:off x="6894076" y="2757901"/>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6" name="Bullets 1">
            <a:extLst>
              <a:ext uri="{FF2B5EF4-FFF2-40B4-BE49-F238E27FC236}">
                <a16:creationId xmlns:a16="http://schemas.microsoft.com/office/drawing/2014/main" id="{FAFED653-B531-4E78-8677-DC685EEA40D3}"/>
              </a:ext>
            </a:extLst>
          </p:cNvPr>
          <p:cNvSpPr>
            <a:spLocks noGrp="1"/>
          </p:cNvSpPr>
          <p:nvPr>
            <p:ph type="body" sz="quarter" idx="16" hasCustomPrompt="1"/>
          </p:nvPr>
        </p:nvSpPr>
        <p:spPr>
          <a:xfrm>
            <a:off x="457200" y="3069516"/>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17" name="Bullets 2">
            <a:extLst>
              <a:ext uri="{FF2B5EF4-FFF2-40B4-BE49-F238E27FC236}">
                <a16:creationId xmlns:a16="http://schemas.microsoft.com/office/drawing/2014/main" id="{0577BDD5-F52D-4F20-B068-E48B0A0D4C05}"/>
              </a:ext>
            </a:extLst>
          </p:cNvPr>
          <p:cNvSpPr>
            <a:spLocks noGrp="1"/>
          </p:cNvSpPr>
          <p:nvPr>
            <p:ph type="body" sz="quarter" idx="17" hasCustomPrompt="1"/>
          </p:nvPr>
        </p:nvSpPr>
        <p:spPr>
          <a:xfrm>
            <a:off x="3310028" y="3063024"/>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12" name="Bullets 3">
            <a:extLst>
              <a:ext uri="{FF2B5EF4-FFF2-40B4-BE49-F238E27FC236}">
                <a16:creationId xmlns:a16="http://schemas.microsoft.com/office/drawing/2014/main" id="{A32A3E7D-CC2E-4FBA-983C-0B62D18C1672}"/>
              </a:ext>
            </a:extLst>
          </p:cNvPr>
          <p:cNvSpPr>
            <a:spLocks noGrp="1"/>
          </p:cNvSpPr>
          <p:nvPr>
            <p:ph type="body" sz="quarter" idx="18" hasCustomPrompt="1"/>
          </p:nvPr>
        </p:nvSpPr>
        <p:spPr>
          <a:xfrm>
            <a:off x="6162856" y="3064359"/>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20" name="Page Number">
            <a:extLst>
              <a:ext uri="{FF2B5EF4-FFF2-40B4-BE49-F238E27FC236}">
                <a16:creationId xmlns:a16="http://schemas.microsoft.com/office/drawing/2014/main" id="{380D9A22-5897-43DE-B092-AE5494CE5D2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4" name="WSE logo">
            <a:extLst>
              <a:ext uri="{FF2B5EF4-FFF2-40B4-BE49-F238E27FC236}">
                <a16:creationId xmlns:a16="http://schemas.microsoft.com/office/drawing/2014/main" id="{AD37F1B9-E29E-4BAD-9584-2A9287180140}"/>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9929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ext Triangle">
    <p:spTree>
      <p:nvGrpSpPr>
        <p:cNvPr id="1" name=""/>
        <p:cNvGrpSpPr/>
        <p:nvPr/>
      </p:nvGrpSpPr>
      <p:grpSpPr>
        <a:xfrm>
          <a:off x="0" y="0"/>
          <a:ext cx="0" cy="0"/>
          <a:chOff x="0" y="0"/>
          <a:chExt cx="0" cy="0"/>
        </a:xfrm>
      </p:grpSpPr>
      <p:pic>
        <p:nvPicPr>
          <p:cNvPr id="16" name="Background Picture">
            <a:extLst>
              <a:ext uri="{FF2B5EF4-FFF2-40B4-BE49-F238E27FC236}">
                <a16:creationId xmlns:a16="http://schemas.microsoft.com/office/drawing/2014/main" id="{9E5B6CA6-B6F4-4449-B80B-373EA4BE12E6}"/>
              </a:ext>
              <a:ext uri="{C183D7F6-B498-43B3-948B-1728B52AA6E4}">
                <adec:decorative xmlns:adec="http://schemas.microsoft.com/office/drawing/2017/decorative" val="1"/>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rot="5400000">
            <a:off x="-639641" y="639640"/>
            <a:ext cx="5143500" cy="3864219"/>
          </a:xfrm>
          <a:prstGeom prst="rect">
            <a:avLst/>
          </a:prstGeom>
        </p:spPr>
      </p:pic>
      <p:sp>
        <p:nvSpPr>
          <p:cNvPr id="8" name="Freeform 13">
            <a:extLst>
              <a:ext uri="{FF2B5EF4-FFF2-40B4-BE49-F238E27FC236}">
                <a16:creationId xmlns:a16="http://schemas.microsoft.com/office/drawing/2014/main" id="{A9CFBE73-852C-4CD7-B0DD-890AB86C2950}"/>
              </a:ext>
              <a:ext uri="{C183D7F6-B498-43B3-948B-1728B52AA6E4}">
                <adec:decorative xmlns:adec="http://schemas.microsoft.com/office/drawing/2017/decorative" val="1"/>
              </a:ext>
            </a:extLst>
          </p:cNvPr>
          <p:cNvSpPr>
            <a:spLocks/>
          </p:cNvSpPr>
          <p:nvPr userDrawn="1"/>
        </p:nvSpPr>
        <p:spPr bwMode="auto">
          <a:xfrm rot="10800000">
            <a:off x="-2" y="-4"/>
            <a:ext cx="3793891" cy="5143499"/>
          </a:xfrm>
          <a:prstGeom prst="rect">
            <a:avLst/>
          </a:prstGeom>
          <a:solidFill>
            <a:schemeClr val="tx2">
              <a:alpha val="7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25013AE2-E3DB-4823-B27C-E37E2BA578FF}"/>
              </a:ext>
              <a:ext uri="{C183D7F6-B498-43B3-948B-1728B52AA6E4}">
                <adec:decorative xmlns:adec="http://schemas.microsoft.com/office/drawing/2017/decorative" val="1"/>
              </a:ext>
            </a:extLst>
          </p:cNvPr>
          <p:cNvSpPr/>
          <p:nvPr userDrawn="1"/>
        </p:nvSpPr>
        <p:spPr>
          <a:xfrm>
            <a:off x="1318845" y="0"/>
            <a:ext cx="7825154" cy="5143500"/>
          </a:xfrm>
          <a:custGeom>
            <a:avLst/>
            <a:gdLst>
              <a:gd name="connsiteX0" fmla="*/ 2 w 16204045"/>
              <a:gd name="connsiteY0" fmla="*/ 0 h 10287000"/>
              <a:gd name="connsiteX1" fmla="*/ 16204045 w 16204045"/>
              <a:gd name="connsiteY1" fmla="*/ 0 h 10287000"/>
              <a:gd name="connsiteX2" fmla="*/ 16204045 w 16204045"/>
              <a:gd name="connsiteY2" fmla="*/ 10287000 h 10287000"/>
              <a:gd name="connsiteX3" fmla="*/ 0 w 16204045"/>
              <a:gd name="connsiteY3" fmla="*/ 10287000 h 10287000"/>
              <a:gd name="connsiteX4" fmla="*/ 5143501 w 16204045"/>
              <a:gd name="connsiteY4" fmla="*/ 5143499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045" h="10287000">
                <a:moveTo>
                  <a:pt x="2" y="0"/>
                </a:moveTo>
                <a:lnTo>
                  <a:pt x="16204045" y="0"/>
                </a:lnTo>
                <a:lnTo>
                  <a:pt x="16204045" y="10287000"/>
                </a:lnTo>
                <a:lnTo>
                  <a:pt x="0" y="10287000"/>
                </a:lnTo>
                <a:lnTo>
                  <a:pt x="5143501" y="5143499"/>
                </a:lnTo>
                <a:close/>
              </a:path>
            </a:pathLst>
          </a:custGeom>
          <a:solidFill>
            <a:schemeClr val="bg1"/>
          </a:solidFill>
          <a:ln w="635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028700">
              <a:defRPr/>
            </a:pPr>
            <a:endParaRPr lang="uk-UA" sz="2100" kern="0">
              <a:solidFill>
                <a:srgbClr val="0A091B"/>
              </a:solidFill>
              <a:latin typeface="Roboto"/>
            </a:endParaRPr>
          </a:p>
        </p:txBody>
      </p:sp>
      <p:sp>
        <p:nvSpPr>
          <p:cNvPr id="10" name="Title">
            <a:extLst>
              <a:ext uri="{FF2B5EF4-FFF2-40B4-BE49-F238E27FC236}">
                <a16:creationId xmlns:a16="http://schemas.microsoft.com/office/drawing/2014/main" id="{0DC1BC56-1CC3-46DB-9AF3-0ABE9C7B5CF7}"/>
              </a:ext>
            </a:extLst>
          </p:cNvPr>
          <p:cNvSpPr>
            <a:spLocks noGrp="1"/>
          </p:cNvSpPr>
          <p:nvPr>
            <p:ph type="title" hasCustomPrompt="1"/>
          </p:nvPr>
        </p:nvSpPr>
        <p:spPr>
          <a:xfrm>
            <a:off x="4142509" y="368595"/>
            <a:ext cx="4682835" cy="867165"/>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F4AC4DA1-588C-473F-9289-61578C2D78BF}"/>
              </a:ext>
              <a:ext uri="{C183D7F6-B498-43B3-948B-1728B52AA6E4}">
                <adec:decorative xmlns:adec="http://schemas.microsoft.com/office/drawing/2017/decorative" val="1"/>
              </a:ext>
            </a:extLst>
          </p:cNvPr>
          <p:cNvSpPr/>
          <p:nvPr/>
        </p:nvSpPr>
        <p:spPr>
          <a:xfrm>
            <a:off x="4244340" y="1235761"/>
            <a:ext cx="778180" cy="111908"/>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endParaRPr>
          </a:p>
        </p:txBody>
      </p:sp>
      <p:sp>
        <p:nvSpPr>
          <p:cNvPr id="13" name="Body Text">
            <a:extLst>
              <a:ext uri="{FF2B5EF4-FFF2-40B4-BE49-F238E27FC236}">
                <a16:creationId xmlns:a16="http://schemas.microsoft.com/office/drawing/2014/main" id="{0A9F6E88-C000-47AF-BB13-5C005638DADF}"/>
              </a:ext>
            </a:extLst>
          </p:cNvPr>
          <p:cNvSpPr>
            <a:spLocks noGrp="1"/>
          </p:cNvSpPr>
          <p:nvPr>
            <p:ph type="body" sz="quarter" idx="14" hasCustomPrompt="1"/>
          </p:nvPr>
        </p:nvSpPr>
        <p:spPr>
          <a:xfrm>
            <a:off x="4142509" y="1628638"/>
            <a:ext cx="4682835" cy="2804816"/>
          </a:xfrm>
          <a:prstGeom prst="rect">
            <a:avLst/>
          </a:prstGeom>
        </p:spPr>
        <p:txBody>
          <a:bodyPr>
            <a:noAutofit/>
          </a:bodyPr>
          <a:lstStyle>
            <a:lvl1pPr marL="0" indent="0">
              <a:buClr>
                <a:schemeClr val="tx2"/>
              </a:buClr>
              <a:buFont typeface="Wingdings" panose="05000000000000000000" pitchFamily="2" charset="2"/>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tx2"/>
              </a:buClr>
              <a:buFont typeface="Courier New" panose="02070309020205020404" pitchFamily="49" charset="0"/>
              <a:buChar char="o"/>
              <a:defRPr sz="1600"/>
            </a:lvl2pPr>
            <a:lvl3pPr marL="914400" indent="-228600">
              <a:buClr>
                <a:schemeClr val="tx2"/>
              </a:buClr>
              <a:defRPr sz="1600"/>
            </a:lvl3pPr>
          </a:lstStyle>
          <a:p>
            <a:pPr lvl="0"/>
            <a:r>
              <a:rPr lang="en-US" noProof="0"/>
              <a:t>Click to add text</a:t>
            </a:r>
          </a:p>
        </p:txBody>
      </p:sp>
      <p:sp>
        <p:nvSpPr>
          <p:cNvPr id="9" name="Page Number">
            <a:extLst>
              <a:ext uri="{FF2B5EF4-FFF2-40B4-BE49-F238E27FC236}">
                <a16:creationId xmlns:a16="http://schemas.microsoft.com/office/drawing/2014/main" id="{C6E950EA-E181-41E8-BC07-F40B1DDDABC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3151984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16626529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dirty="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81700489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dirty="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4261107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27" name="Google Shape;27;p5"/>
          <p:cNvSpPr txBox="1">
            <a:spLocks noGrp="1"/>
          </p:cNvSpPr>
          <p:nvPr>
            <p:ph type="body" idx="3"/>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Image Circ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696BA-3CAD-4740-83E8-4A2CDE35D95F}"/>
              </a:ext>
              <a:ext uri="{C183D7F6-B498-43B3-948B-1728B52AA6E4}">
                <adec:decorative xmlns:adec="http://schemas.microsoft.com/office/drawing/2017/decorative" val="1"/>
              </a:ext>
            </a:extLst>
          </p:cNvPr>
          <p:cNvSpPr/>
          <p:nvPr userDrawn="1"/>
        </p:nvSpPr>
        <p:spPr>
          <a:xfrm>
            <a:off x="0" y="1338056"/>
            <a:ext cx="9144000" cy="24673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8" name="Rectangle 7">
            <a:extLst>
              <a:ext uri="{FF2B5EF4-FFF2-40B4-BE49-F238E27FC236}">
                <a16:creationId xmlns:a16="http://schemas.microsoft.com/office/drawing/2014/main" id="{78FF6BD4-99E6-47D8-8CB4-96909C050F4E}"/>
              </a:ext>
              <a:ext uri="{C183D7F6-B498-43B3-948B-1728B52AA6E4}">
                <adec:decorative xmlns:adec="http://schemas.microsoft.com/office/drawing/2017/decorative" val="1"/>
              </a:ext>
            </a:extLst>
          </p:cNvPr>
          <p:cNvSpPr/>
          <p:nvPr/>
        </p:nvSpPr>
        <p:spPr>
          <a:xfrm>
            <a:off x="3822954" y="2421798"/>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4" name="Title">
            <a:extLst>
              <a:ext uri="{FF2B5EF4-FFF2-40B4-BE49-F238E27FC236}">
                <a16:creationId xmlns:a16="http://schemas.microsoft.com/office/drawing/2014/main" id="{8241E8AA-7C6C-4211-943F-08C05083C95D}"/>
              </a:ext>
            </a:extLst>
          </p:cNvPr>
          <p:cNvSpPr>
            <a:spLocks noGrp="1"/>
          </p:cNvSpPr>
          <p:nvPr>
            <p:ph type="title" hasCustomPrompt="1"/>
          </p:nvPr>
        </p:nvSpPr>
        <p:spPr>
          <a:xfrm>
            <a:off x="3733748" y="1552353"/>
            <a:ext cx="4953052" cy="867606"/>
          </a:xfrm>
          <a:prstGeom prst="rect">
            <a:avLst/>
          </a:prstGeom>
        </p:spPr>
        <p:txBody>
          <a:bodyPr anchor="b"/>
          <a:lstStyle>
            <a:lvl1pPr>
              <a:defRPr sz="3000" b="1">
                <a:solidFill>
                  <a:srgbClr val="092C74"/>
                </a:solidFill>
              </a:defRPr>
            </a:lvl1pPr>
          </a:lstStyle>
          <a:p>
            <a:r>
              <a:rPr lang="en-US" noProof="0" dirty="0"/>
              <a:t>Click to add title</a:t>
            </a:r>
          </a:p>
        </p:txBody>
      </p:sp>
      <p:sp>
        <p:nvSpPr>
          <p:cNvPr id="12" name="Body Text">
            <a:extLst>
              <a:ext uri="{FF2B5EF4-FFF2-40B4-BE49-F238E27FC236}">
                <a16:creationId xmlns:a16="http://schemas.microsoft.com/office/drawing/2014/main" id="{4B6AB3A2-1B90-4E53-9B04-A72DC3F6BDEA}"/>
              </a:ext>
            </a:extLst>
          </p:cNvPr>
          <p:cNvSpPr>
            <a:spLocks noGrp="1"/>
          </p:cNvSpPr>
          <p:nvPr>
            <p:ph type="body" sz="quarter" idx="15" hasCustomPrompt="1"/>
          </p:nvPr>
        </p:nvSpPr>
        <p:spPr>
          <a:xfrm>
            <a:off x="3733749" y="2723542"/>
            <a:ext cx="4953051" cy="737417"/>
          </a:xfrm>
          <a:prstGeom prst="rect">
            <a:avLst/>
          </a:prstGeom>
        </p:spPr>
        <p:txBody>
          <a:bodyPr>
            <a:noAutofit/>
          </a:bodyPr>
          <a:lstStyle>
            <a:lvl1pPr marL="0" indent="0">
              <a:buNone/>
              <a:defRPr sz="14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 name="Picture">
            <a:extLst>
              <a:ext uri="{FF2B5EF4-FFF2-40B4-BE49-F238E27FC236}">
                <a16:creationId xmlns:a16="http://schemas.microsoft.com/office/drawing/2014/main" id="{AA0F990B-C544-47FD-B660-9B95AC702D2C}"/>
              </a:ext>
            </a:extLst>
          </p:cNvPr>
          <p:cNvSpPr>
            <a:spLocks noGrp="1"/>
          </p:cNvSpPr>
          <p:nvPr>
            <p:ph type="pic" sz="quarter" idx="10"/>
          </p:nvPr>
        </p:nvSpPr>
        <p:spPr>
          <a:xfrm>
            <a:off x="457200" y="1162075"/>
            <a:ext cx="2819349" cy="2819349"/>
          </a:xfrm>
          <a:custGeom>
            <a:avLst/>
            <a:gdLst>
              <a:gd name="connsiteX0" fmla="*/ 1879566 w 3759132"/>
              <a:gd name="connsiteY0" fmla="*/ 0 h 3759132"/>
              <a:gd name="connsiteX1" fmla="*/ 3759132 w 3759132"/>
              <a:gd name="connsiteY1" fmla="*/ 1879566 h 3759132"/>
              <a:gd name="connsiteX2" fmla="*/ 1879566 w 3759132"/>
              <a:gd name="connsiteY2" fmla="*/ 3759132 h 3759132"/>
              <a:gd name="connsiteX3" fmla="*/ 0 w 3759132"/>
              <a:gd name="connsiteY3" fmla="*/ 1879566 h 3759132"/>
              <a:gd name="connsiteX4" fmla="*/ 1879566 w 3759132"/>
              <a:gd name="connsiteY4" fmla="*/ 0 h 375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132" h="3759132">
                <a:moveTo>
                  <a:pt x="1879566" y="0"/>
                </a:moveTo>
                <a:cubicBezTo>
                  <a:pt x="2917622" y="0"/>
                  <a:pt x="3759132" y="841510"/>
                  <a:pt x="3759132" y="1879566"/>
                </a:cubicBezTo>
                <a:cubicBezTo>
                  <a:pt x="3759132" y="2917622"/>
                  <a:pt x="2917622" y="3759132"/>
                  <a:pt x="1879566" y="3759132"/>
                </a:cubicBezTo>
                <a:cubicBezTo>
                  <a:pt x="841510" y="3759132"/>
                  <a:pt x="0" y="2917622"/>
                  <a:pt x="0" y="1879566"/>
                </a:cubicBezTo>
                <a:cubicBezTo>
                  <a:pt x="0" y="841510"/>
                  <a:pt x="841510" y="0"/>
                  <a:pt x="1879566" y="0"/>
                </a:cubicBezTo>
                <a:close/>
              </a:path>
            </a:pathLst>
          </a:custGeom>
        </p:spPr>
        <p:txBody>
          <a:bodyPr wrap="square">
            <a:noAutofit/>
          </a:bodyPr>
          <a:lstStyle>
            <a:lvl1pPr>
              <a:buNone/>
              <a:defRPr/>
            </a:lvl1pPr>
          </a:lstStyle>
          <a:p>
            <a:endParaRPr lang="id-ID" dirty="0"/>
          </a:p>
        </p:txBody>
      </p:sp>
      <p:sp>
        <p:nvSpPr>
          <p:cNvPr id="18" name="Picture Citation">
            <a:extLst>
              <a:ext uri="{FF2B5EF4-FFF2-40B4-BE49-F238E27FC236}">
                <a16:creationId xmlns:a16="http://schemas.microsoft.com/office/drawing/2014/main" id="{F501A6CF-A735-4626-98DA-9E8B0FD3122A}"/>
              </a:ext>
            </a:extLst>
          </p:cNvPr>
          <p:cNvSpPr>
            <a:spLocks noGrp="1"/>
          </p:cNvSpPr>
          <p:nvPr>
            <p:ph type="body" sz="quarter" idx="18" hasCustomPrompt="1"/>
          </p:nvPr>
        </p:nvSpPr>
        <p:spPr>
          <a:xfrm>
            <a:off x="1153476" y="4057377"/>
            <a:ext cx="1426796" cy="200055"/>
          </a:xfrm>
          <a:prstGeom prst="rect">
            <a:avLst/>
          </a:prstGeom>
        </p:spPr>
        <p:txBody>
          <a:bodyPr anchor="ctr"/>
          <a:lstStyle>
            <a:lvl1pPr algn="ct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9D01B63B-5697-4312-8E71-329C97791FC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1" name="WSE logo">
            <a:extLst>
              <a:ext uri="{FF2B5EF4-FFF2-40B4-BE49-F238E27FC236}">
                <a16:creationId xmlns:a16="http://schemas.microsoft.com/office/drawing/2014/main" id="{72AF7E56-FAB2-4B4F-84DF-5DD134D27D5B}"/>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21927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s and 2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15760-3E07-42D4-A21D-F0FD40BE70BA}"/>
              </a:ext>
              <a:ext uri="{C183D7F6-B498-43B3-948B-1728B52AA6E4}">
                <adec:decorative xmlns:adec="http://schemas.microsoft.com/office/drawing/2017/decorative" val="1"/>
              </a:ext>
            </a:extLst>
          </p:cNvPr>
          <p:cNvSpPr/>
          <p:nvPr userDrawn="1"/>
        </p:nvSpPr>
        <p:spPr>
          <a:xfrm>
            <a:off x="0" y="1"/>
            <a:ext cx="4268391" cy="26860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a:extLst>
              <a:ext uri="{FF2B5EF4-FFF2-40B4-BE49-F238E27FC236}">
                <a16:creationId xmlns:a16="http://schemas.microsoft.com/office/drawing/2014/main" id="{31B6ABB6-9249-43D4-9BFB-1F42958AF66B}"/>
              </a:ext>
            </a:extLst>
          </p:cNvPr>
          <p:cNvSpPr>
            <a:spLocks noGrp="1"/>
          </p:cNvSpPr>
          <p:nvPr>
            <p:ph type="title" hasCustomPrompt="1"/>
          </p:nvPr>
        </p:nvSpPr>
        <p:spPr>
          <a:xfrm>
            <a:off x="339437" y="148856"/>
            <a:ext cx="3588328" cy="869463"/>
          </a:xfrm>
          <a:prstGeom prst="rect">
            <a:avLst/>
          </a:prstGeom>
        </p:spPr>
        <p:txBody>
          <a:bodyPr anchor="b"/>
          <a:lstStyle>
            <a:lvl1pPr>
              <a:defRPr sz="3000" b="1">
                <a:solidFill>
                  <a:schemeClr val="bg1"/>
                </a:solidFill>
              </a:defRPr>
            </a:lvl1pPr>
          </a:lstStyle>
          <a:p>
            <a:r>
              <a:rPr lang="en-US" dirty="0"/>
              <a:t>Click to add title</a:t>
            </a:r>
          </a:p>
        </p:txBody>
      </p:sp>
      <p:sp>
        <p:nvSpPr>
          <p:cNvPr id="10" name="Rectangle 9">
            <a:extLst>
              <a:ext uri="{FF2B5EF4-FFF2-40B4-BE49-F238E27FC236}">
                <a16:creationId xmlns:a16="http://schemas.microsoft.com/office/drawing/2014/main" id="{E9AAC933-258D-4315-BE02-5E15627A047D}"/>
              </a:ext>
              <a:ext uri="{C183D7F6-B498-43B3-948B-1728B52AA6E4}">
                <adec:decorative xmlns:adec="http://schemas.microsoft.com/office/drawing/2017/decorative" val="1"/>
              </a:ext>
            </a:extLst>
          </p:cNvPr>
          <p:cNvSpPr/>
          <p:nvPr/>
        </p:nvSpPr>
        <p:spPr>
          <a:xfrm>
            <a:off x="426720" y="101884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 name="Text">
            <a:extLst>
              <a:ext uri="{FF2B5EF4-FFF2-40B4-BE49-F238E27FC236}">
                <a16:creationId xmlns:a16="http://schemas.microsoft.com/office/drawing/2014/main" id="{90E77657-A0B6-49EF-B483-225CE89E5322}"/>
              </a:ext>
            </a:extLst>
          </p:cNvPr>
          <p:cNvSpPr>
            <a:spLocks noGrp="1"/>
          </p:cNvSpPr>
          <p:nvPr>
            <p:ph type="body" sz="quarter" idx="15" hasCustomPrompt="1"/>
          </p:nvPr>
        </p:nvSpPr>
        <p:spPr>
          <a:xfrm>
            <a:off x="339436" y="1378656"/>
            <a:ext cx="3588328" cy="737417"/>
          </a:xfrm>
          <a:prstGeom prst="rect">
            <a:avLst/>
          </a:prstGeom>
        </p:spPr>
        <p:txBody>
          <a:bodyPr>
            <a:no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5" name="Bullets">
            <a:extLst>
              <a:ext uri="{FF2B5EF4-FFF2-40B4-BE49-F238E27FC236}">
                <a16:creationId xmlns:a16="http://schemas.microsoft.com/office/drawing/2014/main" id="{AED0488D-2197-437E-977B-1F0684754E1F}"/>
              </a:ext>
            </a:extLst>
          </p:cNvPr>
          <p:cNvSpPr>
            <a:spLocks noGrp="1"/>
          </p:cNvSpPr>
          <p:nvPr>
            <p:ph type="body" sz="quarter" idx="16" hasCustomPrompt="1"/>
          </p:nvPr>
        </p:nvSpPr>
        <p:spPr>
          <a:xfrm>
            <a:off x="4572000" y="3110345"/>
            <a:ext cx="4268624" cy="161414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7" name="Picture 1">
            <a:extLst>
              <a:ext uri="{FF2B5EF4-FFF2-40B4-BE49-F238E27FC236}">
                <a16:creationId xmlns:a16="http://schemas.microsoft.com/office/drawing/2014/main" id="{B026DFBA-6B10-4A30-8151-CF6F094DFC5D}"/>
              </a:ext>
            </a:extLst>
          </p:cNvPr>
          <p:cNvSpPr>
            <a:spLocks noGrp="1"/>
          </p:cNvSpPr>
          <p:nvPr>
            <p:ph type="pic" sz="quarter" idx="12"/>
          </p:nvPr>
        </p:nvSpPr>
        <p:spPr bwMode="auto">
          <a:xfrm>
            <a:off x="4268391" y="0"/>
            <a:ext cx="4875609" cy="2686049"/>
          </a:xfrm>
          <a:custGeom>
            <a:avLst/>
            <a:gdLst>
              <a:gd name="connsiteX0" fmla="*/ 0 w 6652591"/>
              <a:gd name="connsiteY0" fmla="*/ 0 h 3429000"/>
              <a:gd name="connsiteX1" fmla="*/ 6652591 w 6652591"/>
              <a:gd name="connsiteY1" fmla="*/ 0 h 3429000"/>
              <a:gd name="connsiteX2" fmla="*/ 6652591 w 6652591"/>
              <a:gd name="connsiteY2" fmla="*/ 3429000 h 3429000"/>
              <a:gd name="connsiteX3" fmla="*/ 0 w 665259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652591" h="3429000">
                <a:moveTo>
                  <a:pt x="0" y="0"/>
                </a:moveTo>
                <a:lnTo>
                  <a:pt x="6652591" y="0"/>
                </a:lnTo>
                <a:lnTo>
                  <a:pt x="6652591" y="3429000"/>
                </a:lnTo>
                <a:lnTo>
                  <a:pt x="0" y="34290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20" name="Picture 1 Citation">
            <a:extLst>
              <a:ext uri="{FF2B5EF4-FFF2-40B4-BE49-F238E27FC236}">
                <a16:creationId xmlns:a16="http://schemas.microsoft.com/office/drawing/2014/main" id="{934C4126-513D-4063-8159-9000EEF20C1B}"/>
              </a:ext>
            </a:extLst>
          </p:cNvPr>
          <p:cNvSpPr>
            <a:spLocks noGrp="1"/>
          </p:cNvSpPr>
          <p:nvPr>
            <p:ph type="body" sz="quarter" idx="19" hasCustomPrompt="1"/>
          </p:nvPr>
        </p:nvSpPr>
        <p:spPr>
          <a:xfrm>
            <a:off x="7413828" y="2686050"/>
            <a:ext cx="1426796" cy="205928"/>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6" name="Picture 2">
            <a:extLst>
              <a:ext uri="{FF2B5EF4-FFF2-40B4-BE49-F238E27FC236}">
                <a16:creationId xmlns:a16="http://schemas.microsoft.com/office/drawing/2014/main" id="{2F36CBD8-DA4E-4734-8794-822955545B20}"/>
              </a:ext>
            </a:extLst>
          </p:cNvPr>
          <p:cNvSpPr>
            <a:spLocks noGrp="1"/>
          </p:cNvSpPr>
          <p:nvPr>
            <p:ph type="pic" sz="quarter" idx="11"/>
          </p:nvPr>
        </p:nvSpPr>
        <p:spPr bwMode="auto">
          <a:xfrm>
            <a:off x="6928" y="2686050"/>
            <a:ext cx="4268390" cy="2457450"/>
          </a:xfrm>
          <a:custGeom>
            <a:avLst/>
            <a:gdLst>
              <a:gd name="connsiteX0" fmla="*/ 0 w 2584174"/>
              <a:gd name="connsiteY0" fmla="*/ 0 h 3710609"/>
              <a:gd name="connsiteX1" fmla="*/ 2584174 w 2584174"/>
              <a:gd name="connsiteY1" fmla="*/ 0 h 3710609"/>
              <a:gd name="connsiteX2" fmla="*/ 2584174 w 2584174"/>
              <a:gd name="connsiteY2" fmla="*/ 3710609 h 3710609"/>
              <a:gd name="connsiteX3" fmla="*/ 0 w 2584174"/>
              <a:gd name="connsiteY3" fmla="*/ 3710609 h 3710609"/>
            </a:gdLst>
            <a:ahLst/>
            <a:cxnLst>
              <a:cxn ang="0">
                <a:pos x="connsiteX0" y="connsiteY0"/>
              </a:cxn>
              <a:cxn ang="0">
                <a:pos x="connsiteX1" y="connsiteY1"/>
              </a:cxn>
              <a:cxn ang="0">
                <a:pos x="connsiteX2" y="connsiteY2"/>
              </a:cxn>
              <a:cxn ang="0">
                <a:pos x="connsiteX3" y="connsiteY3"/>
              </a:cxn>
            </a:cxnLst>
            <a:rect l="l" t="t" r="r" b="b"/>
            <a:pathLst>
              <a:path w="2584174" h="3710609">
                <a:moveTo>
                  <a:pt x="0" y="0"/>
                </a:moveTo>
                <a:lnTo>
                  <a:pt x="2584174" y="0"/>
                </a:lnTo>
                <a:lnTo>
                  <a:pt x="2584174" y="3710609"/>
                </a:lnTo>
                <a:lnTo>
                  <a:pt x="0" y="3710609"/>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9" name="Picture 2 Citation">
            <a:extLst>
              <a:ext uri="{FF2B5EF4-FFF2-40B4-BE49-F238E27FC236}">
                <a16:creationId xmlns:a16="http://schemas.microsoft.com/office/drawing/2014/main" id="{84787030-AF2E-40DC-BF01-B82036902638}"/>
              </a:ext>
            </a:extLst>
          </p:cNvPr>
          <p:cNvSpPr>
            <a:spLocks noGrp="1"/>
          </p:cNvSpPr>
          <p:nvPr>
            <p:ph type="body" sz="quarter" idx="18" hasCustomPrompt="1"/>
          </p:nvPr>
        </p:nvSpPr>
        <p:spPr>
          <a:xfrm>
            <a:off x="4275318" y="4860168"/>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8" name="Page Number">
            <a:extLst>
              <a:ext uri="{FF2B5EF4-FFF2-40B4-BE49-F238E27FC236}">
                <a16:creationId xmlns:a16="http://schemas.microsoft.com/office/drawing/2014/main" id="{5B1CCA31-5A25-479D-AD67-186535D4878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7" name="WSE logo">
            <a:extLst>
              <a:ext uri="{FF2B5EF4-FFF2-40B4-BE49-F238E27FC236}">
                <a16:creationId xmlns:a16="http://schemas.microsoft.com/office/drawing/2014/main" id="{35AF0EDF-51BB-4438-8F46-7DF1B21E6A6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507948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nd Bullets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90ABE2-A37C-4759-BB33-9EAD1E88A796}"/>
              </a:ext>
              <a:ext uri="{C183D7F6-B498-43B3-948B-1728B52AA6E4}">
                <adec:decorative xmlns:adec="http://schemas.microsoft.com/office/drawing/2017/decorative" val="1"/>
              </a:ext>
            </a:extLst>
          </p:cNvPr>
          <p:cNvSpPr/>
          <p:nvPr userDrawn="1"/>
        </p:nvSpPr>
        <p:spPr>
          <a:xfrm>
            <a:off x="5651016" y="455556"/>
            <a:ext cx="3492984" cy="30936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99237"/>
            <a:ext cx="4581006" cy="865424"/>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42925" y="1430584"/>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430584"/>
            <a:ext cx="4114800" cy="3134272"/>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71062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and Bullets - Dark Blu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185CA7AE-7686-4662-B756-DCF209F5877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7" name="Rectangle 16">
            <a:extLst>
              <a:ext uri="{FF2B5EF4-FFF2-40B4-BE49-F238E27FC236}">
                <a16:creationId xmlns:a16="http://schemas.microsoft.com/office/drawing/2014/main" id="{0ADDFDD8-D646-43B5-AA68-7BD2BA874478}"/>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4572000" y="1426369"/>
            <a:ext cx="4572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6" name="Picture"/>
          <p:cNvSpPr>
            <a:spLocks noGrp="1"/>
          </p:cNvSpPr>
          <p:nvPr>
            <p:ph type="pic" sz="quarter" idx="11"/>
          </p:nvPr>
        </p:nvSpPr>
        <p:spPr>
          <a:xfrm>
            <a:off x="0" y="1426369"/>
            <a:ext cx="4572000" cy="2743200"/>
          </a:xfrm>
          <a:prstGeom prst="rect">
            <a:avLst/>
          </a:prstGeom>
        </p:spPr>
        <p:txBody>
          <a:bodyPr/>
          <a:lstStyle>
            <a:lvl1pPr>
              <a:buNone/>
              <a:defRPr/>
            </a:lvl1pPr>
          </a:lstStyle>
          <a:p>
            <a:endParaRPr lang="uk-UA" dirty="0"/>
          </a:p>
        </p:txBody>
      </p:sp>
      <p:sp>
        <p:nvSpPr>
          <p:cNvPr id="14" name="Picture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41695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5019675" y="1797844"/>
            <a:ext cx="3676650" cy="2000250"/>
          </a:xfrm>
          <a:prstGeom prst="rect">
            <a:avLst/>
          </a:prstGeom>
        </p:spPr>
        <p:txBody>
          <a:bodyPr>
            <a:noAutofit/>
          </a:bodyPr>
          <a:lstStyle>
            <a:lvl1pPr marL="0" indent="0" algn="l">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840452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19050096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g Image and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B5493-B3A2-40C1-8BB1-AB892AD7FCC5}"/>
              </a:ext>
              <a:ext uri="{C183D7F6-B498-43B3-948B-1728B52AA6E4}">
                <adec:decorative xmlns:adec="http://schemas.microsoft.com/office/drawing/2017/decorative" val="1"/>
              </a:ext>
            </a:extLst>
          </p:cNvPr>
          <p:cNvSpPr/>
          <p:nvPr userDrawn="1"/>
        </p:nvSpPr>
        <p:spPr>
          <a:xfrm>
            <a:off x="1" y="-2"/>
            <a:ext cx="3122840" cy="51435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2" name="Picture">
            <a:extLst>
              <a:ext uri="{FF2B5EF4-FFF2-40B4-BE49-F238E27FC236}">
                <a16:creationId xmlns:a16="http://schemas.microsoft.com/office/drawing/2014/main" id="{FBF9887D-E6B3-4215-89CB-6D0E9B71B902}"/>
              </a:ext>
            </a:extLst>
          </p:cNvPr>
          <p:cNvSpPr>
            <a:spLocks noGrp="1"/>
          </p:cNvSpPr>
          <p:nvPr>
            <p:ph type="pic" sz="quarter" idx="26"/>
          </p:nvPr>
        </p:nvSpPr>
        <p:spPr bwMode="auto">
          <a:xfrm>
            <a:off x="857251" y="1248603"/>
            <a:ext cx="4531178" cy="2646293"/>
          </a:xfrm>
          <a:custGeom>
            <a:avLst/>
            <a:gdLst>
              <a:gd name="connsiteX0" fmla="*/ 0 w 6089373"/>
              <a:gd name="connsiteY0" fmla="*/ 0 h 3528391"/>
              <a:gd name="connsiteX1" fmla="*/ 6089373 w 6089373"/>
              <a:gd name="connsiteY1" fmla="*/ 0 h 3528391"/>
              <a:gd name="connsiteX2" fmla="*/ 6089373 w 6089373"/>
              <a:gd name="connsiteY2" fmla="*/ 3528391 h 3528391"/>
              <a:gd name="connsiteX3" fmla="*/ 0 w 6089373"/>
              <a:gd name="connsiteY3" fmla="*/ 3528391 h 3528391"/>
            </a:gdLst>
            <a:ahLst/>
            <a:cxnLst>
              <a:cxn ang="0">
                <a:pos x="connsiteX0" y="connsiteY0"/>
              </a:cxn>
              <a:cxn ang="0">
                <a:pos x="connsiteX1" y="connsiteY1"/>
              </a:cxn>
              <a:cxn ang="0">
                <a:pos x="connsiteX2" y="connsiteY2"/>
              </a:cxn>
              <a:cxn ang="0">
                <a:pos x="connsiteX3" y="connsiteY3"/>
              </a:cxn>
            </a:cxnLst>
            <a:rect l="l" t="t" r="r" b="b"/>
            <a:pathLst>
              <a:path w="6089373" h="3528391">
                <a:moveTo>
                  <a:pt x="0" y="0"/>
                </a:moveTo>
                <a:lnTo>
                  <a:pt x="6089373" y="0"/>
                </a:lnTo>
                <a:lnTo>
                  <a:pt x="6089373" y="3528391"/>
                </a:lnTo>
                <a:lnTo>
                  <a:pt x="0" y="3528391"/>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1" name="Picture Citation">
            <a:extLst>
              <a:ext uri="{FF2B5EF4-FFF2-40B4-BE49-F238E27FC236}">
                <a16:creationId xmlns:a16="http://schemas.microsoft.com/office/drawing/2014/main" id="{AD6D53B2-B358-42B0-8674-1675EB1C62AF}"/>
              </a:ext>
            </a:extLst>
          </p:cNvPr>
          <p:cNvSpPr>
            <a:spLocks noGrp="1"/>
          </p:cNvSpPr>
          <p:nvPr>
            <p:ph type="body" sz="quarter" idx="18" hasCustomPrompt="1"/>
          </p:nvPr>
        </p:nvSpPr>
        <p:spPr>
          <a:xfrm>
            <a:off x="857251" y="3908750"/>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7" name="Icon">
            <a:extLst>
              <a:ext uri="{FF2B5EF4-FFF2-40B4-BE49-F238E27FC236}">
                <a16:creationId xmlns:a16="http://schemas.microsoft.com/office/drawing/2014/main" id="{FE8CABBD-9B77-4E67-9A9B-7336CC8B4135}"/>
              </a:ext>
              <a:ext uri="{C183D7F6-B498-43B3-948B-1728B52AA6E4}">
                <adec:decorative xmlns:adec="http://schemas.microsoft.com/office/drawing/2017/decorative" val="1"/>
              </a:ext>
            </a:extLst>
          </p:cNvPr>
          <p:cNvSpPr>
            <a:spLocks noChangeArrowheads="1"/>
          </p:cNvSpPr>
          <p:nvPr/>
        </p:nvSpPr>
        <p:spPr bwMode="auto">
          <a:xfrm>
            <a:off x="7095297" y="1629793"/>
            <a:ext cx="339420" cy="288112"/>
          </a:xfrm>
          <a:custGeom>
            <a:avLst/>
            <a:gdLst>
              <a:gd name="T0" fmla="*/ 350 w 759"/>
              <a:gd name="T1" fmla="*/ 379 h 642"/>
              <a:gd name="T2" fmla="*/ 350 w 759"/>
              <a:gd name="T3" fmla="*/ 554 h 642"/>
              <a:gd name="T4" fmla="*/ 263 w 759"/>
              <a:gd name="T5" fmla="*/ 641 h 642"/>
              <a:gd name="T6" fmla="*/ 88 w 759"/>
              <a:gd name="T7" fmla="*/ 641 h 642"/>
              <a:gd name="T8" fmla="*/ 0 w 759"/>
              <a:gd name="T9" fmla="*/ 554 h 642"/>
              <a:gd name="T10" fmla="*/ 0 w 759"/>
              <a:gd name="T11" fmla="*/ 233 h 642"/>
              <a:gd name="T12" fmla="*/ 233 w 759"/>
              <a:gd name="T13" fmla="*/ 0 h 642"/>
              <a:gd name="T14" fmla="*/ 263 w 759"/>
              <a:gd name="T15" fmla="*/ 0 h 642"/>
              <a:gd name="T16" fmla="*/ 292 w 759"/>
              <a:gd name="T17" fmla="*/ 29 h 642"/>
              <a:gd name="T18" fmla="*/ 292 w 759"/>
              <a:gd name="T19" fmla="*/ 87 h 642"/>
              <a:gd name="T20" fmla="*/ 263 w 759"/>
              <a:gd name="T21" fmla="*/ 116 h 642"/>
              <a:gd name="T22" fmla="*/ 233 w 759"/>
              <a:gd name="T23" fmla="*/ 116 h 642"/>
              <a:gd name="T24" fmla="*/ 117 w 759"/>
              <a:gd name="T25" fmla="*/ 233 h 642"/>
              <a:gd name="T26" fmla="*/ 117 w 759"/>
              <a:gd name="T27" fmla="*/ 248 h 642"/>
              <a:gd name="T28" fmla="*/ 161 w 759"/>
              <a:gd name="T29" fmla="*/ 291 h 642"/>
              <a:gd name="T30" fmla="*/ 263 w 759"/>
              <a:gd name="T31" fmla="*/ 291 h 642"/>
              <a:gd name="T32" fmla="*/ 350 w 759"/>
              <a:gd name="T33" fmla="*/ 379 h 642"/>
              <a:gd name="T34" fmla="*/ 758 w 759"/>
              <a:gd name="T35" fmla="*/ 379 h 642"/>
              <a:gd name="T36" fmla="*/ 758 w 759"/>
              <a:gd name="T37" fmla="*/ 554 h 642"/>
              <a:gd name="T38" fmla="*/ 671 w 759"/>
              <a:gd name="T39" fmla="*/ 641 h 642"/>
              <a:gd name="T40" fmla="*/ 496 w 759"/>
              <a:gd name="T41" fmla="*/ 641 h 642"/>
              <a:gd name="T42" fmla="*/ 408 w 759"/>
              <a:gd name="T43" fmla="*/ 554 h 642"/>
              <a:gd name="T44" fmla="*/ 408 w 759"/>
              <a:gd name="T45" fmla="*/ 233 h 642"/>
              <a:gd name="T46" fmla="*/ 642 w 759"/>
              <a:gd name="T47" fmla="*/ 0 h 642"/>
              <a:gd name="T48" fmla="*/ 671 w 759"/>
              <a:gd name="T49" fmla="*/ 0 h 642"/>
              <a:gd name="T50" fmla="*/ 700 w 759"/>
              <a:gd name="T51" fmla="*/ 29 h 642"/>
              <a:gd name="T52" fmla="*/ 700 w 759"/>
              <a:gd name="T53" fmla="*/ 87 h 642"/>
              <a:gd name="T54" fmla="*/ 671 w 759"/>
              <a:gd name="T55" fmla="*/ 116 h 642"/>
              <a:gd name="T56" fmla="*/ 642 w 759"/>
              <a:gd name="T57" fmla="*/ 116 h 642"/>
              <a:gd name="T58" fmla="*/ 525 w 759"/>
              <a:gd name="T59" fmla="*/ 233 h 642"/>
              <a:gd name="T60" fmla="*/ 525 w 759"/>
              <a:gd name="T61" fmla="*/ 248 h 642"/>
              <a:gd name="T62" fmla="*/ 569 w 759"/>
              <a:gd name="T63" fmla="*/ 291 h 642"/>
              <a:gd name="T64" fmla="*/ 671 w 759"/>
              <a:gd name="T65" fmla="*/ 291 h 642"/>
              <a:gd name="T66" fmla="*/ 758 w 759"/>
              <a:gd name="T67" fmla="*/ 3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9" h="642">
                <a:moveTo>
                  <a:pt x="350" y="379"/>
                </a:moveTo>
                <a:lnTo>
                  <a:pt x="350" y="554"/>
                </a:lnTo>
                <a:cubicBezTo>
                  <a:pt x="350" y="602"/>
                  <a:pt x="311" y="641"/>
                  <a:pt x="263" y="641"/>
                </a:cubicBezTo>
                <a:lnTo>
                  <a:pt x="88" y="641"/>
                </a:lnTo>
                <a:cubicBezTo>
                  <a:pt x="39" y="641"/>
                  <a:pt x="0" y="602"/>
                  <a:pt x="0" y="554"/>
                </a:cubicBezTo>
                <a:lnTo>
                  <a:pt x="0" y="233"/>
                </a:lnTo>
                <a:cubicBezTo>
                  <a:pt x="0" y="105"/>
                  <a:pt x="105" y="0"/>
                  <a:pt x="233" y="0"/>
                </a:cubicBezTo>
                <a:lnTo>
                  <a:pt x="263" y="0"/>
                </a:lnTo>
                <a:cubicBezTo>
                  <a:pt x="279" y="0"/>
                  <a:pt x="292" y="13"/>
                  <a:pt x="292" y="29"/>
                </a:cubicBezTo>
                <a:lnTo>
                  <a:pt x="292" y="87"/>
                </a:lnTo>
                <a:cubicBezTo>
                  <a:pt x="292" y="103"/>
                  <a:pt x="279" y="116"/>
                  <a:pt x="263" y="116"/>
                </a:cubicBezTo>
                <a:lnTo>
                  <a:pt x="233" y="116"/>
                </a:lnTo>
                <a:cubicBezTo>
                  <a:pt x="169" y="116"/>
                  <a:pt x="117" y="169"/>
                  <a:pt x="117" y="233"/>
                </a:cubicBezTo>
                <a:lnTo>
                  <a:pt x="117" y="248"/>
                </a:lnTo>
                <a:cubicBezTo>
                  <a:pt x="117" y="272"/>
                  <a:pt x="136" y="291"/>
                  <a:pt x="161" y="291"/>
                </a:cubicBezTo>
                <a:lnTo>
                  <a:pt x="263" y="291"/>
                </a:lnTo>
                <a:cubicBezTo>
                  <a:pt x="311" y="291"/>
                  <a:pt x="350" y="330"/>
                  <a:pt x="350" y="379"/>
                </a:cubicBezTo>
                <a:close/>
                <a:moveTo>
                  <a:pt x="758" y="379"/>
                </a:moveTo>
                <a:lnTo>
                  <a:pt x="758" y="554"/>
                </a:lnTo>
                <a:cubicBezTo>
                  <a:pt x="758" y="602"/>
                  <a:pt x="719" y="641"/>
                  <a:pt x="671" y="641"/>
                </a:cubicBezTo>
                <a:lnTo>
                  <a:pt x="496" y="641"/>
                </a:lnTo>
                <a:cubicBezTo>
                  <a:pt x="447" y="641"/>
                  <a:pt x="408" y="602"/>
                  <a:pt x="408" y="554"/>
                </a:cubicBezTo>
                <a:lnTo>
                  <a:pt x="408" y="233"/>
                </a:lnTo>
                <a:cubicBezTo>
                  <a:pt x="408" y="105"/>
                  <a:pt x="513" y="0"/>
                  <a:pt x="642" y="0"/>
                </a:cubicBezTo>
                <a:lnTo>
                  <a:pt x="671" y="0"/>
                </a:lnTo>
                <a:cubicBezTo>
                  <a:pt x="687" y="0"/>
                  <a:pt x="700" y="13"/>
                  <a:pt x="700" y="29"/>
                </a:cubicBezTo>
                <a:lnTo>
                  <a:pt x="700" y="87"/>
                </a:lnTo>
                <a:cubicBezTo>
                  <a:pt x="700" y="103"/>
                  <a:pt x="687" y="116"/>
                  <a:pt x="671" y="116"/>
                </a:cubicBezTo>
                <a:lnTo>
                  <a:pt x="642" y="116"/>
                </a:lnTo>
                <a:cubicBezTo>
                  <a:pt x="577" y="116"/>
                  <a:pt x="525" y="169"/>
                  <a:pt x="525" y="233"/>
                </a:cubicBezTo>
                <a:lnTo>
                  <a:pt x="525" y="248"/>
                </a:lnTo>
                <a:cubicBezTo>
                  <a:pt x="525" y="272"/>
                  <a:pt x="545" y="291"/>
                  <a:pt x="569" y="291"/>
                </a:cubicBezTo>
                <a:lnTo>
                  <a:pt x="671" y="291"/>
                </a:lnTo>
                <a:cubicBezTo>
                  <a:pt x="719" y="291"/>
                  <a:pt x="758" y="330"/>
                  <a:pt x="758" y="379"/>
                </a:cubicBezTo>
                <a:close/>
              </a:path>
            </a:pathLst>
          </a:custGeom>
          <a:solidFill>
            <a:srgbClr val="092C7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3429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350" b="0" i="0" u="none" strike="noStrike" kern="1200" cap="none" spc="0" normalizeH="0" baseline="0" noProof="0" dirty="0">
              <a:ln>
                <a:noFill/>
              </a:ln>
              <a:solidFill>
                <a:srgbClr val="E2BC00"/>
              </a:solidFill>
              <a:effectLst/>
              <a:uLnTx/>
              <a:uFillTx/>
              <a:latin typeface="Source Serif Pro" panose="02040603050405020204" pitchFamily="18" charset="0"/>
              <a:ea typeface="Source Serif Pro" panose="02040603050405020204" pitchFamily="18" charset="0"/>
            </a:endParaRPr>
          </a:p>
        </p:txBody>
      </p:sp>
      <p:sp>
        <p:nvSpPr>
          <p:cNvPr id="10" name="Quote">
            <a:extLst>
              <a:ext uri="{FF2B5EF4-FFF2-40B4-BE49-F238E27FC236}">
                <a16:creationId xmlns:a16="http://schemas.microsoft.com/office/drawing/2014/main" id="{D569EA10-43E0-4BEE-B214-09F7B8A23227}"/>
              </a:ext>
            </a:extLst>
          </p:cNvPr>
          <p:cNvSpPr>
            <a:spLocks noGrp="1"/>
          </p:cNvSpPr>
          <p:nvPr>
            <p:ph type="body" sz="quarter" idx="15" hasCustomPrompt="1"/>
          </p:nvPr>
        </p:nvSpPr>
        <p:spPr>
          <a:xfrm>
            <a:off x="6038633" y="2149100"/>
            <a:ext cx="2452748" cy="1361768"/>
          </a:xfrm>
          <a:prstGeom prst="rect">
            <a:avLst/>
          </a:prstGeom>
        </p:spPr>
        <p:txBody>
          <a:bodyP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9" name="Page Number">
            <a:extLst>
              <a:ext uri="{FF2B5EF4-FFF2-40B4-BE49-F238E27FC236}">
                <a16:creationId xmlns:a16="http://schemas.microsoft.com/office/drawing/2014/main" id="{EEE55CF8-625E-4400-8F6B-ECBACA3EBA5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1736750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tx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Quote">
            <a:extLst>
              <a:ext uri="{FF2B5EF4-FFF2-40B4-BE49-F238E27FC236}">
                <a16:creationId xmlns:a16="http://schemas.microsoft.com/office/drawing/2014/main" id="{5C8A66A0-BC82-4893-917E-EB5E32A0EFD0}"/>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33320699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2D7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BC2E7280-E0EB-D34E-ACCA-E3CD484330ED}"/>
              </a:ext>
            </a:extLst>
          </p:cNvPr>
          <p:cNvSpPr>
            <a:spLocks noGrp="1"/>
          </p:cNvSpPr>
          <p:nvPr>
            <p:ph type="title"/>
          </p:nvPr>
        </p:nvSpPr>
        <p:spPr>
          <a:xfrm>
            <a:off x="1576553" y="1757825"/>
            <a:ext cx="3941378" cy="1700078"/>
          </a:xfrm>
          <a:prstGeom prst="rect">
            <a:avLst/>
          </a:prstGeom>
        </p:spPr>
        <p:txBody>
          <a:bodyPr/>
          <a:lstStyle>
            <a:lvl1pPr>
              <a:defRPr sz="1600">
                <a:latin typeface="+mn-lt"/>
              </a:defRPr>
            </a:lvl1pPr>
          </a:lstStyle>
          <a:p>
            <a:r>
              <a:rPr lang="en-US" dirty="0"/>
              <a:t>Click to edit Master title style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33322681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Items and Bullets">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AE8B6D00-0CE5-4F77-A502-4776F085A5BB}"/>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Rectangle 17">
            <a:extLst>
              <a:ext uri="{FF2B5EF4-FFF2-40B4-BE49-F238E27FC236}">
                <a16:creationId xmlns:a16="http://schemas.microsoft.com/office/drawing/2014/main" id="{02D77B7E-D676-4430-9251-20A93BF4552C}"/>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1955E-A65C-4E31-A691-13A70FEECBCF}"/>
              </a:ext>
              <a:ext uri="{C183D7F6-B498-43B3-948B-1728B52AA6E4}">
                <adec:decorative xmlns:adec="http://schemas.microsoft.com/office/drawing/2017/decorative" val="1"/>
              </a:ext>
            </a:extLst>
          </p:cNvPr>
          <p:cNvSpPr/>
          <p:nvPr userDrawn="1"/>
        </p:nvSpPr>
        <p:spPr>
          <a:xfrm>
            <a:off x="0" y="2479986"/>
            <a:ext cx="9144000" cy="2693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Source Serif Pro" panose="02040603050405020204" pitchFamily="18" charset="0"/>
              <a:ea typeface="Source Serif Pro" panose="02040603050405020204" pitchFamily="18" charset="0"/>
              <a:cs typeface="+mn-cs"/>
            </a:endParaRPr>
          </a:p>
        </p:txBody>
      </p:sp>
      <p:sp>
        <p:nvSpPr>
          <p:cNvPr id="13" name="Picture 1">
            <a:extLst>
              <a:ext uri="{FF2B5EF4-FFF2-40B4-BE49-F238E27FC236}">
                <a16:creationId xmlns:a16="http://schemas.microsoft.com/office/drawing/2014/main" id="{3EF03DDC-6633-494B-9776-488C6BEEF146}"/>
              </a:ext>
            </a:extLst>
          </p:cNvPr>
          <p:cNvSpPr>
            <a:spLocks noGrp="1"/>
          </p:cNvSpPr>
          <p:nvPr>
            <p:ph type="pic" sz="quarter" idx="17"/>
          </p:nvPr>
        </p:nvSpPr>
        <p:spPr bwMode="auto">
          <a:xfrm>
            <a:off x="533919"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28" name="Picture 1 Citation">
            <a:extLst>
              <a:ext uri="{FF2B5EF4-FFF2-40B4-BE49-F238E27FC236}">
                <a16:creationId xmlns:a16="http://schemas.microsoft.com/office/drawing/2014/main" id="{23EDEA9D-6619-4636-9D0C-708BA2E0C94E}"/>
              </a:ext>
            </a:extLst>
          </p:cNvPr>
          <p:cNvSpPr>
            <a:spLocks noGrp="1"/>
          </p:cNvSpPr>
          <p:nvPr>
            <p:ph type="body" sz="quarter" idx="24" hasCustomPrompt="1"/>
          </p:nvPr>
        </p:nvSpPr>
        <p:spPr>
          <a:xfrm>
            <a:off x="664163" y="3239365"/>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0" name="Bullet 1">
            <a:extLst>
              <a:ext uri="{FF2B5EF4-FFF2-40B4-BE49-F238E27FC236}">
                <a16:creationId xmlns:a16="http://schemas.microsoft.com/office/drawing/2014/main" id="{4A0E21E2-0D13-441F-82DA-7A39FD0CFA13}"/>
              </a:ext>
            </a:extLst>
          </p:cNvPr>
          <p:cNvSpPr>
            <a:spLocks noGrp="1"/>
          </p:cNvSpPr>
          <p:nvPr>
            <p:ph type="body" sz="quarter" idx="20" hasCustomPrompt="1"/>
          </p:nvPr>
        </p:nvSpPr>
        <p:spPr>
          <a:xfrm>
            <a:off x="537750" y="358399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vl3pPr marL="914400" indent="-228600">
              <a:defRPr sz="1000">
                <a:solidFill>
                  <a:schemeClr val="bg1"/>
                </a:solidFill>
              </a:defRPr>
            </a:lvl3pPr>
          </a:lstStyle>
          <a:p>
            <a:pPr lvl="0"/>
            <a:r>
              <a:rPr lang="en-US" noProof="0" dirty="0"/>
              <a:t>Click to add bullets</a:t>
            </a:r>
          </a:p>
          <a:p>
            <a:pPr lvl="1"/>
            <a:r>
              <a:rPr lang="en-US" noProof="0" dirty="0"/>
              <a:t>Second level</a:t>
            </a:r>
          </a:p>
        </p:txBody>
      </p:sp>
      <p:sp>
        <p:nvSpPr>
          <p:cNvPr id="12" name="Picture 2">
            <a:extLst>
              <a:ext uri="{FF2B5EF4-FFF2-40B4-BE49-F238E27FC236}">
                <a16:creationId xmlns:a16="http://schemas.microsoft.com/office/drawing/2014/main" id="{2E4C83EF-E5C1-438E-8B2B-8E1C2D8A343E}"/>
              </a:ext>
            </a:extLst>
          </p:cNvPr>
          <p:cNvSpPr>
            <a:spLocks noGrp="1"/>
          </p:cNvSpPr>
          <p:nvPr>
            <p:ph type="pic" sz="quarter" idx="16"/>
          </p:nvPr>
        </p:nvSpPr>
        <p:spPr bwMode="auto">
          <a:xfrm>
            <a:off x="2683807"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29" name="Picture 2 Citation">
            <a:extLst>
              <a:ext uri="{FF2B5EF4-FFF2-40B4-BE49-F238E27FC236}">
                <a16:creationId xmlns:a16="http://schemas.microsoft.com/office/drawing/2014/main" id="{A0086350-D8A5-4130-8619-AE16BACE43CF}"/>
              </a:ext>
            </a:extLst>
          </p:cNvPr>
          <p:cNvSpPr>
            <a:spLocks noGrp="1"/>
          </p:cNvSpPr>
          <p:nvPr>
            <p:ph type="body" sz="quarter" idx="25" hasCustomPrompt="1"/>
          </p:nvPr>
        </p:nvSpPr>
        <p:spPr>
          <a:xfrm>
            <a:off x="2812135" y="3245850"/>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1" name="Bullet 2">
            <a:extLst>
              <a:ext uri="{FF2B5EF4-FFF2-40B4-BE49-F238E27FC236}">
                <a16:creationId xmlns:a16="http://schemas.microsoft.com/office/drawing/2014/main" id="{D54FA790-8A27-4C02-86E4-F475F67FD487}"/>
              </a:ext>
            </a:extLst>
          </p:cNvPr>
          <p:cNvSpPr>
            <a:spLocks noGrp="1"/>
          </p:cNvSpPr>
          <p:nvPr>
            <p:ph type="body" sz="quarter" idx="21" hasCustomPrompt="1"/>
          </p:nvPr>
        </p:nvSpPr>
        <p:spPr>
          <a:xfrm>
            <a:off x="2683807"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11" name="Picture 3">
            <a:extLst>
              <a:ext uri="{FF2B5EF4-FFF2-40B4-BE49-F238E27FC236}">
                <a16:creationId xmlns:a16="http://schemas.microsoft.com/office/drawing/2014/main" id="{A351FD4D-8E7A-4EB5-B689-26D5EE8CBDAA}"/>
              </a:ext>
            </a:extLst>
          </p:cNvPr>
          <p:cNvSpPr>
            <a:spLocks noGrp="1"/>
          </p:cNvSpPr>
          <p:nvPr>
            <p:ph type="pic" sz="quarter" idx="18"/>
          </p:nvPr>
        </p:nvSpPr>
        <p:spPr bwMode="auto">
          <a:xfrm>
            <a:off x="4796130"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30" name="Picture 3 Citation">
            <a:extLst>
              <a:ext uri="{FF2B5EF4-FFF2-40B4-BE49-F238E27FC236}">
                <a16:creationId xmlns:a16="http://schemas.microsoft.com/office/drawing/2014/main" id="{D6D743B7-EFB0-47FD-A3B0-8348B7AE467A}"/>
              </a:ext>
            </a:extLst>
          </p:cNvPr>
          <p:cNvSpPr>
            <a:spLocks noGrp="1"/>
          </p:cNvSpPr>
          <p:nvPr>
            <p:ph type="body" sz="quarter" idx="26" hasCustomPrompt="1"/>
          </p:nvPr>
        </p:nvSpPr>
        <p:spPr>
          <a:xfrm>
            <a:off x="4926374" y="324351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2" name="Bullet 3">
            <a:extLst>
              <a:ext uri="{FF2B5EF4-FFF2-40B4-BE49-F238E27FC236}">
                <a16:creationId xmlns:a16="http://schemas.microsoft.com/office/drawing/2014/main" id="{7E7E2D7E-6AA9-45C1-862B-20DD14162683}"/>
              </a:ext>
            </a:extLst>
          </p:cNvPr>
          <p:cNvSpPr>
            <a:spLocks noGrp="1"/>
          </p:cNvSpPr>
          <p:nvPr>
            <p:ph type="body" sz="quarter" idx="22" hasCustomPrompt="1"/>
          </p:nvPr>
        </p:nvSpPr>
        <p:spPr>
          <a:xfrm>
            <a:off x="4799963"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10" name="Picture 4">
            <a:extLst>
              <a:ext uri="{FF2B5EF4-FFF2-40B4-BE49-F238E27FC236}">
                <a16:creationId xmlns:a16="http://schemas.microsoft.com/office/drawing/2014/main" id="{D8648803-C884-4BE6-8CD5-BC3B1F26808D}"/>
              </a:ext>
            </a:extLst>
          </p:cNvPr>
          <p:cNvSpPr>
            <a:spLocks noGrp="1"/>
          </p:cNvSpPr>
          <p:nvPr>
            <p:ph type="pic" sz="quarter" idx="19"/>
          </p:nvPr>
        </p:nvSpPr>
        <p:spPr bwMode="auto">
          <a:xfrm>
            <a:off x="6933252"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31" name="Picture 4 Citation">
            <a:extLst>
              <a:ext uri="{FF2B5EF4-FFF2-40B4-BE49-F238E27FC236}">
                <a16:creationId xmlns:a16="http://schemas.microsoft.com/office/drawing/2014/main" id="{CCE9FB30-9A0B-481A-8316-DA7750A5B612}"/>
              </a:ext>
            </a:extLst>
          </p:cNvPr>
          <p:cNvSpPr>
            <a:spLocks noGrp="1"/>
          </p:cNvSpPr>
          <p:nvPr>
            <p:ph type="body" sz="quarter" idx="27" hasCustomPrompt="1"/>
          </p:nvPr>
        </p:nvSpPr>
        <p:spPr>
          <a:xfrm>
            <a:off x="7063496" y="322998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3" name="Bullet 4">
            <a:extLst>
              <a:ext uri="{FF2B5EF4-FFF2-40B4-BE49-F238E27FC236}">
                <a16:creationId xmlns:a16="http://schemas.microsoft.com/office/drawing/2014/main" id="{D7971259-2CFF-43DE-B8EF-1B4A73DC8849}"/>
              </a:ext>
            </a:extLst>
          </p:cNvPr>
          <p:cNvSpPr>
            <a:spLocks noGrp="1"/>
          </p:cNvSpPr>
          <p:nvPr>
            <p:ph type="body" sz="quarter" idx="23" hasCustomPrompt="1"/>
          </p:nvPr>
        </p:nvSpPr>
        <p:spPr>
          <a:xfrm>
            <a:off x="6935168" y="3583996"/>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27" name="Page Number">
            <a:extLst>
              <a:ext uri="{FF2B5EF4-FFF2-40B4-BE49-F238E27FC236}">
                <a16:creationId xmlns:a16="http://schemas.microsoft.com/office/drawing/2014/main" id="{D7320757-0FB4-4CE4-B232-73364EDF6C6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dirty="0">
              <a:solidFill>
                <a:schemeClr val="bg1"/>
              </a:solidFill>
              <a:latin typeface="+mj-lt"/>
            </a:endParaRPr>
          </a:p>
        </p:txBody>
      </p:sp>
    </p:spTree>
    <p:extLst>
      <p:ext uri="{BB962C8B-B14F-4D97-AF65-F5344CB8AC3E}">
        <p14:creationId xmlns:p14="http://schemas.microsoft.com/office/powerpoint/2010/main" val="17413863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ight Blue Callout">
    <p:bg>
      <p:bgPr>
        <a:solidFill>
          <a:srgbClr val="69ACE5"/>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3523886" y="1775113"/>
            <a:ext cx="5162914" cy="1593273"/>
          </a:xfrm>
          <a:prstGeom prst="rect">
            <a:avLst/>
          </a:prstGeom>
        </p:spPr>
        <p:txBody>
          <a:bodyPr anchor="ctr">
            <a:normAutofit/>
          </a:bodyPr>
          <a:lstStyle>
            <a:lvl1pPr marL="0" indent="0">
              <a:buNone/>
              <a:defRPr sz="16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dirty="0">
              <a:solidFill>
                <a:srgbClr val="092C74"/>
              </a:solidFill>
              <a:latin typeface="+mj-lt"/>
            </a:endParaRPr>
          </a:p>
        </p:txBody>
      </p:sp>
    </p:spTree>
    <p:extLst>
      <p:ext uri="{BB962C8B-B14F-4D97-AF65-F5344CB8AC3E}">
        <p14:creationId xmlns:p14="http://schemas.microsoft.com/office/powerpoint/2010/main" val="245044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31" name="Google Shape;31;p6"/>
          <p:cNvSpPr txBox="1">
            <a:spLocks noGrp="1"/>
          </p:cNvSpPr>
          <p:nvPr>
            <p:ph type="body" idx="1"/>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Light Blue Callout">
    <p:bg>
      <p:bgPr>
        <a:solidFill>
          <a:schemeClr val="accent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4" name="Rectangle 3">
            <a:extLst>
              <a:ext uri="{FF2B5EF4-FFF2-40B4-BE49-F238E27FC236}">
                <a16:creationId xmlns:a16="http://schemas.microsoft.com/office/drawing/2014/main" id="{F9B22E3D-8576-D248-8FD1-C324D7DFE63C}"/>
              </a:ext>
            </a:extLst>
          </p:cNvPr>
          <p:cNvSpPr/>
          <p:nvPr userDrawn="1"/>
        </p:nvSpPr>
        <p:spPr>
          <a:xfrm>
            <a:off x="3342290" y="1600200"/>
            <a:ext cx="5801710" cy="194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a:extLst>
              <a:ext uri="{FF2B5EF4-FFF2-40B4-BE49-F238E27FC236}">
                <a16:creationId xmlns:a16="http://schemas.microsoft.com/office/drawing/2014/main" id="{806028B7-D1DD-4A43-98BB-B15FB80155D2}"/>
              </a:ext>
            </a:extLst>
          </p:cNvPr>
          <p:cNvSpPr>
            <a:spLocks noGrp="1"/>
          </p:cNvSpPr>
          <p:nvPr>
            <p:ph type="title"/>
          </p:nvPr>
        </p:nvSpPr>
        <p:spPr>
          <a:xfrm>
            <a:off x="3523887" y="1821512"/>
            <a:ext cx="5472968" cy="1500475"/>
          </a:xfrm>
          <a:prstGeom prst="rect">
            <a:avLst/>
          </a:prstGeom>
          <a:solidFill>
            <a:schemeClr val="bg1"/>
          </a:solidFill>
        </p:spPr>
        <p:txBody>
          <a:bodyPr/>
          <a:lstStyle>
            <a:lvl1pPr>
              <a:defRPr sz="1600">
                <a:solidFill>
                  <a:schemeClr val="tx2"/>
                </a:solidFill>
                <a:latin typeface="+mn-lt"/>
              </a:defRPr>
            </a:lvl1pPr>
          </a:lstStyle>
          <a:p>
            <a:r>
              <a:rPr lang="en-US" dirty="0"/>
              <a:t>Click to edit Master title style</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39823707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96048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Items and Text - Simpl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9969320-F42D-4BA1-8841-D6ABE618C39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788039"/>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36691"/>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4" name="Page Number">
            <a:extLst>
              <a:ext uri="{FF2B5EF4-FFF2-40B4-BE49-F238E27FC236}">
                <a16:creationId xmlns:a16="http://schemas.microsoft.com/office/drawing/2014/main" id="{FDDCEC8F-2C58-466A-B78D-B21B7AC0B1B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53D41192-9C77-467F-9EF0-3D499A0935C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89801675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 Items and Tex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FD5D22EA-DA0F-4003-95BD-68EF68F107D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49661"/>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0" name="Item 4 Title">
            <a:extLst>
              <a:ext uri="{FF2B5EF4-FFF2-40B4-BE49-F238E27FC236}">
                <a16:creationId xmlns:a16="http://schemas.microsoft.com/office/drawing/2014/main" id="{6C648141-3B1A-4A5B-A08A-B937DA82B379}"/>
              </a:ext>
            </a:extLst>
          </p:cNvPr>
          <p:cNvSpPr>
            <a:spLocks noGrp="1"/>
          </p:cNvSpPr>
          <p:nvPr>
            <p:ph type="body" sz="quarter" idx="27"/>
          </p:nvPr>
        </p:nvSpPr>
        <p:spPr>
          <a:xfrm>
            <a:off x="5724232" y="141636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1" name="Item 4 Text">
            <a:extLst>
              <a:ext uri="{FF2B5EF4-FFF2-40B4-BE49-F238E27FC236}">
                <a16:creationId xmlns:a16="http://schemas.microsoft.com/office/drawing/2014/main" id="{A46F24BA-C9D1-4501-95F5-C0354BAA510C}"/>
              </a:ext>
            </a:extLst>
          </p:cNvPr>
          <p:cNvSpPr>
            <a:spLocks noGrp="1"/>
          </p:cNvSpPr>
          <p:nvPr>
            <p:ph type="body" sz="quarter" idx="28"/>
          </p:nvPr>
        </p:nvSpPr>
        <p:spPr>
          <a:xfrm>
            <a:off x="5724232" y="1742834"/>
            <a:ext cx="2895103" cy="548544"/>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2" name="Item 5 Title">
            <a:extLst>
              <a:ext uri="{FF2B5EF4-FFF2-40B4-BE49-F238E27FC236}">
                <a16:creationId xmlns:a16="http://schemas.microsoft.com/office/drawing/2014/main" id="{199E24F4-ADFC-407D-A87C-57876863862E}"/>
              </a:ext>
            </a:extLst>
          </p:cNvPr>
          <p:cNvSpPr>
            <a:spLocks noGrp="1"/>
          </p:cNvSpPr>
          <p:nvPr>
            <p:ph type="body" sz="quarter" idx="29"/>
          </p:nvPr>
        </p:nvSpPr>
        <p:spPr>
          <a:xfrm>
            <a:off x="5724232" y="246501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3" name="Item 5 Text">
            <a:extLst>
              <a:ext uri="{FF2B5EF4-FFF2-40B4-BE49-F238E27FC236}">
                <a16:creationId xmlns:a16="http://schemas.microsoft.com/office/drawing/2014/main" id="{06BC9547-5CA5-4871-A52E-478C55785DAA}"/>
              </a:ext>
            </a:extLst>
          </p:cNvPr>
          <p:cNvSpPr>
            <a:spLocks noGrp="1"/>
          </p:cNvSpPr>
          <p:nvPr>
            <p:ph type="body" sz="quarter" idx="30"/>
          </p:nvPr>
        </p:nvSpPr>
        <p:spPr>
          <a:xfrm>
            <a:off x="5724232"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4" name="Item 6 Title">
            <a:extLst>
              <a:ext uri="{FF2B5EF4-FFF2-40B4-BE49-F238E27FC236}">
                <a16:creationId xmlns:a16="http://schemas.microsoft.com/office/drawing/2014/main" id="{64F76CE0-35A5-4304-920D-2B9471C0FBDC}"/>
              </a:ext>
            </a:extLst>
          </p:cNvPr>
          <p:cNvSpPr>
            <a:spLocks noGrp="1"/>
          </p:cNvSpPr>
          <p:nvPr>
            <p:ph type="body" sz="quarter" idx="31"/>
          </p:nvPr>
        </p:nvSpPr>
        <p:spPr>
          <a:xfrm>
            <a:off x="5724232" y="3518014"/>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Item 6 Text">
            <a:extLst>
              <a:ext uri="{FF2B5EF4-FFF2-40B4-BE49-F238E27FC236}">
                <a16:creationId xmlns:a16="http://schemas.microsoft.com/office/drawing/2014/main" id="{DD69F438-DA31-4E08-BF66-576904C0656C}"/>
              </a:ext>
            </a:extLst>
          </p:cNvPr>
          <p:cNvSpPr>
            <a:spLocks noGrp="1"/>
          </p:cNvSpPr>
          <p:nvPr>
            <p:ph type="body" sz="quarter" idx="32"/>
          </p:nvPr>
        </p:nvSpPr>
        <p:spPr>
          <a:xfrm>
            <a:off x="5724232" y="384448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Page Number">
            <a:extLst>
              <a:ext uri="{FF2B5EF4-FFF2-40B4-BE49-F238E27FC236}">
                <a16:creationId xmlns:a16="http://schemas.microsoft.com/office/drawing/2014/main" id="{9F557C48-BE62-4248-9796-19772B87DE8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6CB826C5-83CA-46C3-BD25-55E75A1EF0C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1319709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Items and Text - Numbers">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AA35A02-5774-42F0-A1FA-B29AFC5020FF}"/>
              </a:ext>
            </a:extLst>
          </p:cNvPr>
          <p:cNvSpPr>
            <a:spLocks noGrp="1"/>
          </p:cNvSpPr>
          <p:nvPr>
            <p:ph type="title" hasCustomPrompt="1"/>
          </p:nvPr>
        </p:nvSpPr>
        <p:spPr>
          <a:xfrm>
            <a:off x="533919" y="107117"/>
            <a:ext cx="8085415" cy="857543"/>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2670292"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9675" y="1407603"/>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5943601" y="1411274"/>
            <a:ext cx="2664068"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9675"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404480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Items and Text - Numbers">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95453A6-EC5B-4B81-81A5-76D3459C426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8"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4240650"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6"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9" name="Item 3 Title">
            <a:extLst>
              <a:ext uri="{FF2B5EF4-FFF2-40B4-BE49-F238E27FC236}">
                <a16:creationId xmlns:a16="http://schemas.microsoft.com/office/drawing/2014/main" id="{6B8167EF-94E2-4549-81E1-E9702B15C161}"/>
              </a:ext>
            </a:extLst>
          </p:cNvPr>
          <p:cNvSpPr>
            <a:spLocks noGrp="1"/>
          </p:cNvSpPr>
          <p:nvPr>
            <p:ph type="body" sz="quarter" idx="30" hasCustomPrompt="1"/>
          </p:nvPr>
        </p:nvSpPr>
        <p:spPr>
          <a:xfrm>
            <a:off x="7027269"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2652084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Items and Text - Simple">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62DE9AC-3143-4C46-8BEE-302ABA5A650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463046"/>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947761"/>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dirty="0"/>
              <a:t>Click to add bullets</a:t>
            </a:r>
          </a:p>
          <a:p>
            <a:pPr lvl="1"/>
            <a:r>
              <a:rPr lang="en-US" noProof="0" dirty="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932709"/>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dirty="0"/>
              <a:t>Click to add bullets</a:t>
            </a:r>
          </a:p>
          <a:p>
            <a:pPr lvl="1"/>
            <a:r>
              <a:rPr lang="en-US" noProof="0" dirty="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949458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Items and Tex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B841-262A-4B03-B51F-86A89C000090}"/>
              </a:ext>
              <a:ext uri="{C183D7F6-B498-43B3-948B-1728B52AA6E4}">
                <adec:decorative xmlns:adec="http://schemas.microsoft.com/office/drawing/2017/decorative" val="1"/>
              </a:ext>
            </a:extLst>
          </p:cNvPr>
          <p:cNvSpPr/>
          <p:nvPr userDrawn="1"/>
        </p:nvSpPr>
        <p:spPr>
          <a:xfrm>
            <a:off x="0" y="1322279"/>
            <a:ext cx="9144000" cy="27432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16" name="Rectangle 15">
            <a:extLst>
              <a:ext uri="{FF2B5EF4-FFF2-40B4-BE49-F238E27FC236}">
                <a16:creationId xmlns:a16="http://schemas.microsoft.com/office/drawing/2014/main" id="{3582B397-6BB2-4E5C-A669-F186A3D523FA}"/>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a:extLst>
              <a:ext uri="{FF2B5EF4-FFF2-40B4-BE49-F238E27FC236}">
                <a16:creationId xmlns:a16="http://schemas.microsoft.com/office/drawing/2014/main" id="{4AD5310A-E63C-46AA-841F-B738FFBFC09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Item 1 Title">
            <a:extLst>
              <a:ext uri="{FF2B5EF4-FFF2-40B4-BE49-F238E27FC236}">
                <a16:creationId xmlns:a16="http://schemas.microsoft.com/office/drawing/2014/main" id="{5CE35401-0622-4F68-B52B-0F9A26D1D1FC}"/>
              </a:ext>
            </a:extLst>
          </p:cNvPr>
          <p:cNvSpPr>
            <a:spLocks noGrp="1"/>
          </p:cNvSpPr>
          <p:nvPr>
            <p:ph type="body" sz="quarter" idx="10" hasCustomPrompt="1"/>
          </p:nvPr>
        </p:nvSpPr>
        <p:spPr>
          <a:xfrm>
            <a:off x="592988"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19" name="Item 1 Text">
            <a:extLst>
              <a:ext uri="{FF2B5EF4-FFF2-40B4-BE49-F238E27FC236}">
                <a16:creationId xmlns:a16="http://schemas.microsoft.com/office/drawing/2014/main" id="{719B202F-5339-48FA-88EA-2887B53BB132}"/>
              </a:ext>
            </a:extLst>
          </p:cNvPr>
          <p:cNvSpPr>
            <a:spLocks noGrp="1"/>
          </p:cNvSpPr>
          <p:nvPr>
            <p:ph type="body" sz="quarter" idx="13" hasCustomPrompt="1"/>
          </p:nvPr>
        </p:nvSpPr>
        <p:spPr>
          <a:xfrm>
            <a:off x="592988"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0" name="Item 2 Title">
            <a:extLst>
              <a:ext uri="{FF2B5EF4-FFF2-40B4-BE49-F238E27FC236}">
                <a16:creationId xmlns:a16="http://schemas.microsoft.com/office/drawing/2014/main" id="{155CFADC-A293-4DC1-B7C0-7F7CAF86EDE7}"/>
              </a:ext>
            </a:extLst>
          </p:cNvPr>
          <p:cNvSpPr>
            <a:spLocks noGrp="1"/>
          </p:cNvSpPr>
          <p:nvPr>
            <p:ph type="body" sz="quarter" idx="15" hasCustomPrompt="1"/>
          </p:nvPr>
        </p:nvSpPr>
        <p:spPr>
          <a:xfrm>
            <a:off x="3525730"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1" name="Item 2 Text">
            <a:extLst>
              <a:ext uri="{FF2B5EF4-FFF2-40B4-BE49-F238E27FC236}">
                <a16:creationId xmlns:a16="http://schemas.microsoft.com/office/drawing/2014/main" id="{9BA58F50-BBFB-4D8E-971B-70C7E6E2E1EF}"/>
              </a:ext>
            </a:extLst>
          </p:cNvPr>
          <p:cNvSpPr>
            <a:spLocks noGrp="1"/>
          </p:cNvSpPr>
          <p:nvPr>
            <p:ph type="body" sz="quarter" idx="16" hasCustomPrompt="1"/>
          </p:nvPr>
        </p:nvSpPr>
        <p:spPr>
          <a:xfrm>
            <a:off x="3525729"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2" name="Item 3 Title">
            <a:extLst>
              <a:ext uri="{FF2B5EF4-FFF2-40B4-BE49-F238E27FC236}">
                <a16:creationId xmlns:a16="http://schemas.microsoft.com/office/drawing/2014/main" id="{C2583F76-A149-4B1E-B2E1-E81708D7BAC7}"/>
              </a:ext>
            </a:extLst>
          </p:cNvPr>
          <p:cNvSpPr>
            <a:spLocks noGrp="1"/>
          </p:cNvSpPr>
          <p:nvPr>
            <p:ph type="body" sz="quarter" idx="17" hasCustomPrompt="1"/>
          </p:nvPr>
        </p:nvSpPr>
        <p:spPr>
          <a:xfrm>
            <a:off x="6488014"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3" name="Item 3 Text">
            <a:extLst>
              <a:ext uri="{FF2B5EF4-FFF2-40B4-BE49-F238E27FC236}">
                <a16:creationId xmlns:a16="http://schemas.microsoft.com/office/drawing/2014/main" id="{183F46EB-750F-4011-9A50-C39EEC86CF78}"/>
              </a:ext>
            </a:extLst>
          </p:cNvPr>
          <p:cNvSpPr>
            <a:spLocks noGrp="1"/>
          </p:cNvSpPr>
          <p:nvPr>
            <p:ph type="body" sz="quarter" idx="18" hasCustomPrompt="1"/>
          </p:nvPr>
        </p:nvSpPr>
        <p:spPr>
          <a:xfrm>
            <a:off x="6488014"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5" name="Page Number">
            <a:extLst>
              <a:ext uri="{FF2B5EF4-FFF2-40B4-BE49-F238E27FC236}">
                <a16:creationId xmlns:a16="http://schemas.microsoft.com/office/drawing/2014/main" id="{97A8C763-37D1-4725-B3D2-FC0A67A964F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7" name="WSE logo">
            <a:extLst>
              <a:ext uri="{FF2B5EF4-FFF2-40B4-BE49-F238E27FC236}">
                <a16:creationId xmlns:a16="http://schemas.microsoft.com/office/drawing/2014/main" id="{2EF39E04-01D7-4A82-82EA-2710EF2F19C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1244736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4 Items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314DC-C137-41F8-98CE-32A5569A3430}"/>
              </a:ex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8" name="Title">
            <a:extLst>
              <a:ext uri="{FF2B5EF4-FFF2-40B4-BE49-F238E27FC236}">
                <a16:creationId xmlns:a16="http://schemas.microsoft.com/office/drawing/2014/main" id="{41763441-4DFB-415A-8FDD-F25000B4226C}"/>
              </a:ext>
            </a:extLst>
          </p:cNvPr>
          <p:cNvSpPr>
            <a:spLocks noGrp="1"/>
          </p:cNvSpPr>
          <p:nvPr>
            <p:ph type="title" hasCustomPrompt="1"/>
          </p:nvPr>
        </p:nvSpPr>
        <p:spPr>
          <a:xfrm>
            <a:off x="339437" y="212651"/>
            <a:ext cx="3706784" cy="868462"/>
          </a:xfrm>
          <a:prstGeom prst="rect">
            <a:avLst/>
          </a:prstGeom>
        </p:spPr>
        <p:txBody>
          <a:bodyPr anchor="b"/>
          <a:lstStyle>
            <a:lvl1pPr>
              <a:defRPr sz="3000" b="1">
                <a:solidFill>
                  <a:schemeClr val="bg1"/>
                </a:solidFill>
              </a:defRPr>
            </a:lvl1pPr>
          </a:lstStyle>
          <a:p>
            <a:r>
              <a:rPr lang="en-US" dirty="0"/>
              <a:t>Click to add title</a:t>
            </a:r>
          </a:p>
        </p:txBody>
      </p:sp>
      <p:sp>
        <p:nvSpPr>
          <p:cNvPr id="52" name="Rectangle 51">
            <a:extLst>
              <a:ext uri="{FF2B5EF4-FFF2-40B4-BE49-F238E27FC236}">
                <a16:creationId xmlns:a16="http://schemas.microsoft.com/office/drawing/2014/main" id="{C47E358B-7B56-4BC0-B6CA-543BB356480C}"/>
              </a:ext>
              <a:ext uri="{C183D7F6-B498-43B3-948B-1728B52AA6E4}">
                <adec:decorative xmlns:adec="http://schemas.microsoft.com/office/drawing/2017/decorative" val="1"/>
              </a:ext>
            </a:extLst>
          </p:cNvPr>
          <p:cNvSpPr/>
          <p:nvPr userDrawn="1"/>
        </p:nvSpPr>
        <p:spPr>
          <a:xfrm>
            <a:off x="411480" y="108332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 name="Picture"/>
          <p:cNvSpPr>
            <a:spLocks noGrp="1"/>
          </p:cNvSpPr>
          <p:nvPr>
            <p:ph type="pic" sz="quarter" idx="12"/>
          </p:nvPr>
        </p:nvSpPr>
        <p:spPr>
          <a:xfrm>
            <a:off x="4572000" y="0"/>
            <a:ext cx="4572000" cy="5143500"/>
          </a:xfrm>
          <a:prstGeom prst="rect">
            <a:avLst/>
          </a:prstGeom>
        </p:spPr>
        <p:txBody>
          <a:bodyPr/>
          <a:lstStyle>
            <a:lvl1pPr>
              <a:buNone/>
              <a:defRPr/>
            </a:lvl1pPr>
          </a:lstStyle>
          <a:p>
            <a:endParaRPr lang="uk-UA" dirty="0"/>
          </a:p>
        </p:txBody>
      </p:sp>
      <p:sp>
        <p:nvSpPr>
          <p:cNvPr id="16" name="Picture Citation">
            <a:extLst>
              <a:ext uri="{FF2B5EF4-FFF2-40B4-BE49-F238E27FC236}">
                <a16:creationId xmlns:a16="http://schemas.microsoft.com/office/drawing/2014/main" id="{90C07639-CECF-46C2-ADBD-7DAC7ABB98B7}"/>
              </a:ext>
            </a:extLst>
          </p:cNvPr>
          <p:cNvSpPr>
            <a:spLocks noGrp="1"/>
          </p:cNvSpPr>
          <p:nvPr>
            <p:ph type="body" sz="quarter" idx="21" hasCustomPrompt="1"/>
          </p:nvPr>
        </p:nvSpPr>
        <p:spPr>
          <a:xfrm>
            <a:off x="3145204" y="4907946"/>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36" name="Item 1 Title">
            <a:extLst>
              <a:ext uri="{FF2B5EF4-FFF2-40B4-BE49-F238E27FC236}">
                <a16:creationId xmlns:a16="http://schemas.microsoft.com/office/drawing/2014/main" id="{5A2FFEA5-78D4-4F42-8199-3E026DEC8F9C}"/>
              </a:ext>
            </a:extLst>
          </p:cNvPr>
          <p:cNvSpPr>
            <a:spLocks noGrp="1"/>
          </p:cNvSpPr>
          <p:nvPr>
            <p:ph type="body" sz="quarter" idx="10" hasCustomPrompt="1"/>
          </p:nvPr>
        </p:nvSpPr>
        <p:spPr>
          <a:xfrm>
            <a:off x="1414656" y="1428826"/>
            <a:ext cx="2631564" cy="320039"/>
          </a:xfrm>
          <a:prstGeom prst="rect">
            <a:avLst/>
          </a:prstGeom>
        </p:spPr>
        <p:txBody>
          <a:bodyPr>
            <a:normAutofit/>
          </a:bodyPr>
          <a:lstStyle>
            <a:lvl1pPr marL="0" indent="0">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7" name="Item 1 Text">
            <a:extLst>
              <a:ext uri="{FF2B5EF4-FFF2-40B4-BE49-F238E27FC236}">
                <a16:creationId xmlns:a16="http://schemas.microsoft.com/office/drawing/2014/main" id="{227AE2F4-71EB-4595-8BFD-8A2BBCA8FB4E}"/>
              </a:ext>
            </a:extLst>
          </p:cNvPr>
          <p:cNvSpPr>
            <a:spLocks noGrp="1"/>
          </p:cNvSpPr>
          <p:nvPr>
            <p:ph type="body" sz="quarter" idx="13" hasCustomPrompt="1"/>
          </p:nvPr>
        </p:nvSpPr>
        <p:spPr>
          <a:xfrm>
            <a:off x="141465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8" name="Item 2 Title">
            <a:extLst>
              <a:ext uri="{FF2B5EF4-FFF2-40B4-BE49-F238E27FC236}">
                <a16:creationId xmlns:a16="http://schemas.microsoft.com/office/drawing/2014/main" id="{345A8F90-2745-42D6-A5DD-A6FA8552EB49}"/>
              </a:ext>
            </a:extLst>
          </p:cNvPr>
          <p:cNvSpPr>
            <a:spLocks noGrp="1"/>
          </p:cNvSpPr>
          <p:nvPr>
            <p:ph type="body" sz="quarter" idx="14" hasCustomPrompt="1"/>
          </p:nvPr>
        </p:nvSpPr>
        <p:spPr>
          <a:xfrm>
            <a:off x="1414656" y="2322869"/>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9" name="Item 2 Text">
            <a:extLst>
              <a:ext uri="{FF2B5EF4-FFF2-40B4-BE49-F238E27FC236}">
                <a16:creationId xmlns:a16="http://schemas.microsoft.com/office/drawing/2014/main" id="{1AD0D53E-20B9-43F3-ADFF-9C23B04A85D9}"/>
              </a:ext>
            </a:extLst>
          </p:cNvPr>
          <p:cNvSpPr>
            <a:spLocks noGrp="1"/>
          </p:cNvSpPr>
          <p:nvPr>
            <p:ph type="body" sz="quarter" idx="15" hasCustomPrompt="1"/>
          </p:nvPr>
        </p:nvSpPr>
        <p:spPr>
          <a:xfrm>
            <a:off x="141465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1" name="Item 3 Title">
            <a:extLst>
              <a:ext uri="{FF2B5EF4-FFF2-40B4-BE49-F238E27FC236}">
                <a16:creationId xmlns:a16="http://schemas.microsoft.com/office/drawing/2014/main" id="{0E415360-5B51-466C-A6F2-E55A2B6F08F8}"/>
              </a:ext>
            </a:extLst>
          </p:cNvPr>
          <p:cNvSpPr>
            <a:spLocks noGrp="1"/>
          </p:cNvSpPr>
          <p:nvPr>
            <p:ph type="body" sz="quarter" idx="16" hasCustomPrompt="1"/>
          </p:nvPr>
        </p:nvSpPr>
        <p:spPr>
          <a:xfrm>
            <a:off x="1414656" y="3238702"/>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42" name="Item 3 Text">
            <a:extLst>
              <a:ext uri="{FF2B5EF4-FFF2-40B4-BE49-F238E27FC236}">
                <a16:creationId xmlns:a16="http://schemas.microsoft.com/office/drawing/2014/main" id="{D3612866-9A4B-4847-A6D5-8268D9C4E074}"/>
              </a:ext>
            </a:extLst>
          </p:cNvPr>
          <p:cNvSpPr>
            <a:spLocks noGrp="1"/>
          </p:cNvSpPr>
          <p:nvPr>
            <p:ph type="body" sz="quarter" idx="17" hasCustomPrompt="1"/>
          </p:nvPr>
        </p:nvSpPr>
        <p:spPr>
          <a:xfrm>
            <a:off x="141465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3" name="Item 4 Title">
            <a:extLst>
              <a:ext uri="{FF2B5EF4-FFF2-40B4-BE49-F238E27FC236}">
                <a16:creationId xmlns:a16="http://schemas.microsoft.com/office/drawing/2014/main" id="{3F85E08E-3D8F-4BCA-8B02-B5D69C061E64}"/>
              </a:ext>
            </a:extLst>
          </p:cNvPr>
          <p:cNvSpPr>
            <a:spLocks noGrp="1"/>
          </p:cNvSpPr>
          <p:nvPr>
            <p:ph type="body" sz="quarter" idx="18" hasCustomPrompt="1"/>
          </p:nvPr>
        </p:nvSpPr>
        <p:spPr>
          <a:xfrm>
            <a:off x="1414656" y="4153894"/>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44" name="Item 4 Text">
            <a:extLst>
              <a:ext uri="{FF2B5EF4-FFF2-40B4-BE49-F238E27FC236}">
                <a16:creationId xmlns:a16="http://schemas.microsoft.com/office/drawing/2014/main" id="{C1F16FCB-5383-489D-9570-344080E60EB1}"/>
              </a:ext>
            </a:extLst>
          </p:cNvPr>
          <p:cNvSpPr>
            <a:spLocks noGrp="1"/>
          </p:cNvSpPr>
          <p:nvPr>
            <p:ph type="body" sz="quarter" idx="19" hasCustomPrompt="1"/>
          </p:nvPr>
        </p:nvSpPr>
        <p:spPr>
          <a:xfrm>
            <a:off x="141465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 name="Page Number">
            <a:extLst>
              <a:ext uri="{FF2B5EF4-FFF2-40B4-BE49-F238E27FC236}">
                <a16:creationId xmlns:a16="http://schemas.microsoft.com/office/drawing/2014/main" id="{AD80480C-BCE4-F8AE-1888-D35CDB29D6DE}"/>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bg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bg1"/>
              </a:solidFill>
              <a:effectLst/>
              <a:uLnTx/>
              <a:uFillTx/>
              <a:latin typeface="Tahoma"/>
              <a:ea typeface="+mn-ea"/>
              <a:cs typeface="+mn-cs"/>
            </a:endParaRPr>
          </a:p>
        </p:txBody>
      </p:sp>
    </p:spTree>
    <p:extLst>
      <p:ext uri="{BB962C8B-B14F-4D97-AF65-F5344CB8AC3E}">
        <p14:creationId xmlns:p14="http://schemas.microsoft.com/office/powerpoint/2010/main" val="405147127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 Items and Image - Light Blue">
    <p:bg>
      <p:bgPr>
        <a:solidFill>
          <a:srgbClr val="69ACE5"/>
        </a:solidFill>
        <a:effectLst/>
      </p:bgPr>
    </p:bg>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2286680-84B1-468A-8675-164CE4393174}"/>
              </a:ext>
            </a:extLst>
          </p:cNvPr>
          <p:cNvSpPr>
            <a:spLocks noGrp="1"/>
          </p:cNvSpPr>
          <p:nvPr>
            <p:ph type="title" hasCustomPrompt="1"/>
          </p:nvPr>
        </p:nvSpPr>
        <p:spPr>
          <a:xfrm>
            <a:off x="4980016" y="212650"/>
            <a:ext cx="3706784" cy="869809"/>
          </a:xfrm>
          <a:prstGeom prst="rect">
            <a:avLst/>
          </a:prstGeom>
        </p:spPr>
        <p:txBody>
          <a:bodyPr anchor="b"/>
          <a:lstStyle>
            <a:lvl1pPr>
              <a:defRPr sz="3000" b="1">
                <a:solidFill>
                  <a:srgbClr val="092C74"/>
                </a:solidFill>
              </a:defRPr>
            </a:lvl1pPr>
          </a:lstStyle>
          <a:p>
            <a:r>
              <a:rPr lang="en-US" dirty="0"/>
              <a:t>Click to add title</a:t>
            </a:r>
          </a:p>
        </p:txBody>
      </p:sp>
      <p:sp>
        <p:nvSpPr>
          <p:cNvPr id="3" name="Picture Placeholder 2"/>
          <p:cNvSpPr>
            <a:spLocks noGrp="1"/>
          </p:cNvSpPr>
          <p:nvPr>
            <p:ph type="pic" sz="quarter" idx="12"/>
          </p:nvPr>
        </p:nvSpPr>
        <p:spPr>
          <a:xfrm>
            <a:off x="0" y="0"/>
            <a:ext cx="4572000" cy="5143500"/>
          </a:xfrm>
          <a:prstGeom prst="rect">
            <a:avLst/>
          </a:prstGeom>
        </p:spPr>
        <p:txBody>
          <a:bodyPr/>
          <a:lstStyle>
            <a:lvl1pPr>
              <a:buNone/>
              <a:defRPr/>
            </a:lvl1pPr>
          </a:lstStyle>
          <a:p>
            <a:endParaRPr lang="uk-UA" dirty="0"/>
          </a:p>
        </p:txBody>
      </p:sp>
      <p:sp>
        <p:nvSpPr>
          <p:cNvPr id="18" name="Picture Citation">
            <a:extLst>
              <a:ext uri="{FF2B5EF4-FFF2-40B4-BE49-F238E27FC236}">
                <a16:creationId xmlns:a16="http://schemas.microsoft.com/office/drawing/2014/main" id="{13223670-BBEB-4361-8EA3-4E1A5435EEFC}"/>
              </a:ext>
            </a:extLst>
          </p:cNvPr>
          <p:cNvSpPr>
            <a:spLocks noGrp="1"/>
          </p:cNvSpPr>
          <p:nvPr>
            <p:ph type="body" sz="quarter" idx="27" hasCustomPrompt="1"/>
          </p:nvPr>
        </p:nvSpPr>
        <p:spPr>
          <a:xfrm>
            <a:off x="4572000" y="4860169"/>
            <a:ext cx="1426796" cy="200055"/>
          </a:xfrm>
          <a:prstGeom prst="rect">
            <a:avLst/>
          </a:prstGeom>
        </p:spPr>
        <p:txBody>
          <a:bodyPr anchor="ctr"/>
          <a:lstStyle>
            <a:lvl1pPr algn="l">
              <a:buNone/>
              <a:defRPr sz="1050">
                <a:solidFill>
                  <a:srgbClr val="092C74"/>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44" name="Rectangle 43">
            <a:extLst>
              <a:ext uri="{FF2B5EF4-FFF2-40B4-BE49-F238E27FC236}">
                <a16:creationId xmlns:a16="http://schemas.microsoft.com/office/drawing/2014/main" id="{4BBB1EC0-18D2-43C4-9328-501A6434B53C}"/>
              </a:ext>
              <a:ext uri="{C183D7F6-B498-43B3-948B-1728B52AA6E4}">
                <adec:decorative xmlns:adec="http://schemas.microsoft.com/office/drawing/2017/decorative" val="1"/>
              </a:ext>
            </a:extLst>
          </p:cNvPr>
          <p:cNvSpPr/>
          <p:nvPr userDrawn="1"/>
        </p:nvSpPr>
        <p:spPr>
          <a:xfrm>
            <a:off x="5047488" y="1083767"/>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0" name="Item 1 Title">
            <a:extLst>
              <a:ext uri="{FF2B5EF4-FFF2-40B4-BE49-F238E27FC236}">
                <a16:creationId xmlns:a16="http://schemas.microsoft.com/office/drawing/2014/main" id="{BF4C2CE7-8EAB-4C95-B1DF-56077F3C7D97}"/>
              </a:ext>
            </a:extLst>
          </p:cNvPr>
          <p:cNvSpPr>
            <a:spLocks noGrp="1"/>
          </p:cNvSpPr>
          <p:nvPr>
            <p:ph type="body" sz="quarter" idx="18" hasCustomPrompt="1"/>
          </p:nvPr>
        </p:nvSpPr>
        <p:spPr>
          <a:xfrm>
            <a:off x="5700906" y="1428826"/>
            <a:ext cx="2631564" cy="320039"/>
          </a:xfrm>
          <a:prstGeom prst="rect">
            <a:avLst/>
          </a:prstGeom>
        </p:spPr>
        <p:txBody>
          <a:bodyPr>
            <a:normAutofit/>
          </a:bodyPr>
          <a:lstStyle>
            <a:lvl1pPr marL="0" indent="0">
              <a:buNone/>
              <a:defRPr sz="16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1" name="Item 1 Text">
            <a:extLst>
              <a:ext uri="{FF2B5EF4-FFF2-40B4-BE49-F238E27FC236}">
                <a16:creationId xmlns:a16="http://schemas.microsoft.com/office/drawing/2014/main" id="{E625F40A-7E88-4825-BA8B-6E8F98F70D53}"/>
              </a:ext>
            </a:extLst>
          </p:cNvPr>
          <p:cNvSpPr>
            <a:spLocks noGrp="1"/>
          </p:cNvSpPr>
          <p:nvPr>
            <p:ph type="body" sz="quarter" idx="19" hasCustomPrompt="1"/>
          </p:nvPr>
        </p:nvSpPr>
        <p:spPr>
          <a:xfrm>
            <a:off x="5700906" y="176213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2" name="Item 2 Title">
            <a:extLst>
              <a:ext uri="{FF2B5EF4-FFF2-40B4-BE49-F238E27FC236}">
                <a16:creationId xmlns:a16="http://schemas.microsoft.com/office/drawing/2014/main" id="{EAF7F9B1-5558-4A7E-91C6-7DB8DC4B3ED9}"/>
              </a:ext>
            </a:extLst>
          </p:cNvPr>
          <p:cNvSpPr>
            <a:spLocks noGrp="1"/>
          </p:cNvSpPr>
          <p:nvPr>
            <p:ph type="body" sz="quarter" idx="20" hasCustomPrompt="1"/>
          </p:nvPr>
        </p:nvSpPr>
        <p:spPr>
          <a:xfrm>
            <a:off x="5700906" y="2322869"/>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3" name="Item 2 Text">
            <a:extLst>
              <a:ext uri="{FF2B5EF4-FFF2-40B4-BE49-F238E27FC236}">
                <a16:creationId xmlns:a16="http://schemas.microsoft.com/office/drawing/2014/main" id="{8A58E8F1-F71E-4337-A348-930BBBE80E81}"/>
              </a:ext>
            </a:extLst>
          </p:cNvPr>
          <p:cNvSpPr>
            <a:spLocks noGrp="1"/>
          </p:cNvSpPr>
          <p:nvPr>
            <p:ph type="body" sz="quarter" idx="21" hasCustomPrompt="1"/>
          </p:nvPr>
        </p:nvSpPr>
        <p:spPr>
          <a:xfrm>
            <a:off x="5700906" y="2658089"/>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4" name="Item 3 Title">
            <a:extLst>
              <a:ext uri="{FF2B5EF4-FFF2-40B4-BE49-F238E27FC236}">
                <a16:creationId xmlns:a16="http://schemas.microsoft.com/office/drawing/2014/main" id="{B7ACD949-03A3-43F6-ACE5-5D98460782A0}"/>
              </a:ext>
            </a:extLst>
          </p:cNvPr>
          <p:cNvSpPr>
            <a:spLocks noGrp="1"/>
          </p:cNvSpPr>
          <p:nvPr>
            <p:ph type="body" sz="quarter" idx="22" hasCustomPrompt="1"/>
          </p:nvPr>
        </p:nvSpPr>
        <p:spPr>
          <a:xfrm>
            <a:off x="5700906" y="3238702"/>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35" name="Item 3 Text">
            <a:extLst>
              <a:ext uri="{FF2B5EF4-FFF2-40B4-BE49-F238E27FC236}">
                <a16:creationId xmlns:a16="http://schemas.microsoft.com/office/drawing/2014/main" id="{10259CDC-B4C8-4DEE-9798-0066E12E950B}"/>
              </a:ext>
            </a:extLst>
          </p:cNvPr>
          <p:cNvSpPr>
            <a:spLocks noGrp="1"/>
          </p:cNvSpPr>
          <p:nvPr>
            <p:ph type="body" sz="quarter" idx="23" hasCustomPrompt="1"/>
          </p:nvPr>
        </p:nvSpPr>
        <p:spPr>
          <a:xfrm>
            <a:off x="5700906" y="357946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6" name="Item 4 Title">
            <a:extLst>
              <a:ext uri="{FF2B5EF4-FFF2-40B4-BE49-F238E27FC236}">
                <a16:creationId xmlns:a16="http://schemas.microsoft.com/office/drawing/2014/main" id="{12305E31-24E6-4A77-886F-5014FEE17360}"/>
              </a:ext>
            </a:extLst>
          </p:cNvPr>
          <p:cNvSpPr>
            <a:spLocks noGrp="1"/>
          </p:cNvSpPr>
          <p:nvPr>
            <p:ph type="body" sz="quarter" idx="24" hasCustomPrompt="1"/>
          </p:nvPr>
        </p:nvSpPr>
        <p:spPr>
          <a:xfrm>
            <a:off x="5700906" y="4153894"/>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37" name="Item 4 Text">
            <a:extLst>
              <a:ext uri="{FF2B5EF4-FFF2-40B4-BE49-F238E27FC236}">
                <a16:creationId xmlns:a16="http://schemas.microsoft.com/office/drawing/2014/main" id="{FDA9282E-D47F-4C92-9C94-945CC2D37AA6}"/>
              </a:ext>
            </a:extLst>
          </p:cNvPr>
          <p:cNvSpPr>
            <a:spLocks noGrp="1"/>
          </p:cNvSpPr>
          <p:nvPr>
            <p:ph type="body" sz="quarter" idx="25" hasCustomPrompt="1"/>
          </p:nvPr>
        </p:nvSpPr>
        <p:spPr>
          <a:xfrm>
            <a:off x="5700906" y="4475797"/>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6" name="Page Number">
            <a:extLst>
              <a:ext uri="{FF2B5EF4-FFF2-40B4-BE49-F238E27FC236}">
                <a16:creationId xmlns:a16="http://schemas.microsoft.com/office/drawing/2014/main" id="{1EFCF2D6-1B7A-475C-8D39-C1DC7005010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dirty="0">
              <a:solidFill>
                <a:srgbClr val="092C74"/>
              </a:solidFill>
              <a:latin typeface="+mj-lt"/>
            </a:endParaRPr>
          </a:p>
        </p:txBody>
      </p:sp>
    </p:spTree>
    <p:extLst>
      <p:ext uri="{BB962C8B-B14F-4D97-AF65-F5344CB8AC3E}">
        <p14:creationId xmlns:p14="http://schemas.microsoft.com/office/powerpoint/2010/main" val="193019533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36" name="Google Shape;36;p7"/>
          <p:cNvSpPr txBox="1">
            <a:spLocks noGrp="1"/>
          </p:cNvSpPr>
          <p:nvPr>
            <p:ph type="body" idx="2"/>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2 Items and Text - Number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3FC4CE32-48E2-3B4B-A344-FA1B60CC3794}"/>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3919" y="1125404"/>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3919"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7263" y="1121733"/>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7263"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275601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3 Items and Text - Numbers">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B452B98A-49AE-D745-88D4-EBD54A1A320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0"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7"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5"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3465933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4 Items and Text - Simple">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E5F8C0C4-F46E-7C48-AC3A-8898F331F89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147734"/>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585735"/>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174036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4 Items and Text - Simple">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A42F6F62-4CCC-134C-94B4-C90A17781E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136245" y="1158793"/>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18" name="Table or Image">
            <a:extLst>
              <a:ext uri="{FF2B5EF4-FFF2-40B4-BE49-F238E27FC236}">
                <a16:creationId xmlns:a16="http://schemas.microsoft.com/office/drawing/2014/main" id="{DDD4E2F5-1A81-4241-9AE5-D5CFB69EC292}"/>
              </a:ext>
            </a:extLst>
          </p:cNvPr>
          <p:cNvSpPr>
            <a:spLocks noGrp="1"/>
          </p:cNvSpPr>
          <p:nvPr>
            <p:ph sz="quarter" idx="34" hasCustomPrompt="1"/>
          </p:nvPr>
        </p:nvSpPr>
        <p:spPr>
          <a:xfrm>
            <a:off x="136245"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1940518" y="117737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19" name="Table or Image">
            <a:extLst>
              <a:ext uri="{FF2B5EF4-FFF2-40B4-BE49-F238E27FC236}">
                <a16:creationId xmlns:a16="http://schemas.microsoft.com/office/drawing/2014/main" id="{F77511AE-C7BF-5C49-A300-0159E6B307C6}"/>
              </a:ext>
            </a:extLst>
          </p:cNvPr>
          <p:cNvSpPr>
            <a:spLocks noGrp="1"/>
          </p:cNvSpPr>
          <p:nvPr>
            <p:ph sz="quarter" idx="35" hasCustomPrompt="1"/>
          </p:nvPr>
        </p:nvSpPr>
        <p:spPr>
          <a:xfrm>
            <a:off x="1940518"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3755301" y="116144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0" name="Table or Image">
            <a:extLst>
              <a:ext uri="{FF2B5EF4-FFF2-40B4-BE49-F238E27FC236}">
                <a16:creationId xmlns:a16="http://schemas.microsoft.com/office/drawing/2014/main" id="{DA770E6D-EA2A-544D-B9F7-A7FC458B64A0}"/>
              </a:ext>
            </a:extLst>
          </p:cNvPr>
          <p:cNvSpPr>
            <a:spLocks noGrp="1"/>
          </p:cNvSpPr>
          <p:nvPr>
            <p:ph sz="quarter" idx="36" hasCustomPrompt="1"/>
          </p:nvPr>
        </p:nvSpPr>
        <p:spPr>
          <a:xfrm>
            <a:off x="3755301" y="1585734"/>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5612124"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1" name="Table or Image">
            <a:extLst>
              <a:ext uri="{FF2B5EF4-FFF2-40B4-BE49-F238E27FC236}">
                <a16:creationId xmlns:a16="http://schemas.microsoft.com/office/drawing/2014/main" id="{61CE47B8-4BB9-A84E-869C-30790EAB0AC1}"/>
              </a:ext>
            </a:extLst>
          </p:cNvPr>
          <p:cNvSpPr>
            <a:spLocks noGrp="1"/>
          </p:cNvSpPr>
          <p:nvPr>
            <p:ph sz="quarter" idx="37" hasCustomPrompt="1"/>
          </p:nvPr>
        </p:nvSpPr>
        <p:spPr>
          <a:xfrm>
            <a:off x="5612124" y="1577526"/>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22" name="Item 4 Title">
            <a:extLst>
              <a:ext uri="{FF2B5EF4-FFF2-40B4-BE49-F238E27FC236}">
                <a16:creationId xmlns:a16="http://schemas.microsoft.com/office/drawing/2014/main" id="{73A9FB82-86AB-A14D-B614-A001BB31BF37}"/>
              </a:ext>
            </a:extLst>
          </p:cNvPr>
          <p:cNvSpPr>
            <a:spLocks noGrp="1"/>
          </p:cNvSpPr>
          <p:nvPr>
            <p:ph type="body" sz="quarter" idx="38" hasCustomPrompt="1"/>
          </p:nvPr>
        </p:nvSpPr>
        <p:spPr>
          <a:xfrm>
            <a:off x="7458437"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3" name="Table or Image">
            <a:extLst>
              <a:ext uri="{FF2B5EF4-FFF2-40B4-BE49-F238E27FC236}">
                <a16:creationId xmlns:a16="http://schemas.microsoft.com/office/drawing/2014/main" id="{F17C3906-CD72-3449-B9D3-E90ED24E9D2A}"/>
              </a:ext>
            </a:extLst>
          </p:cNvPr>
          <p:cNvSpPr>
            <a:spLocks noGrp="1"/>
          </p:cNvSpPr>
          <p:nvPr>
            <p:ph sz="quarter" idx="39" hasCustomPrompt="1"/>
          </p:nvPr>
        </p:nvSpPr>
        <p:spPr>
          <a:xfrm>
            <a:off x="7458437" y="157752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0168825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6400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640079" y="3881340"/>
            <a:ext cx="3713441" cy="830478"/>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chemeClr val="tx2"/>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640078" y="4096227"/>
            <a:ext cx="3713441" cy="332632"/>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8866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8" name="Rounded Rectangle 50">
            <a:extLst>
              <a:ext uri="{FF2B5EF4-FFF2-40B4-BE49-F238E27FC236}">
                <a16:creationId xmlns:a16="http://schemas.microsoft.com/office/drawing/2014/main" id="{2BBEC93B-8D0C-42F1-9399-D1D817997F78}"/>
              </a:ext>
              <a:ext uri="{C183D7F6-B498-43B3-948B-1728B52AA6E4}">
                <adec:decorative xmlns:adec="http://schemas.microsoft.com/office/drawing/2017/decorative" val="1"/>
              </a:ext>
            </a:extLst>
          </p:cNvPr>
          <p:cNvSpPr/>
          <p:nvPr userDrawn="1"/>
        </p:nvSpPr>
        <p:spPr>
          <a:xfrm>
            <a:off x="47904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9" name="Freeform 51">
            <a:extLst>
              <a:ext uri="{FF2B5EF4-FFF2-40B4-BE49-F238E27FC236}">
                <a16:creationId xmlns:a16="http://schemas.microsoft.com/office/drawing/2014/main" id="{2050C419-8432-46BA-8661-3080C6E30BC6}"/>
              </a:ext>
              <a:ext uri="{C183D7F6-B498-43B3-948B-1728B52AA6E4}">
                <adec:decorative xmlns:adec="http://schemas.microsoft.com/office/drawing/2017/decorative" val="1"/>
              </a:ext>
            </a:extLst>
          </p:cNvPr>
          <p:cNvSpPr/>
          <p:nvPr userDrawn="1"/>
        </p:nvSpPr>
        <p:spPr>
          <a:xfrm>
            <a:off x="4790479" y="3881340"/>
            <a:ext cx="3713441" cy="817910"/>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Item 3 Title">
            <a:extLst>
              <a:ext uri="{FF2B5EF4-FFF2-40B4-BE49-F238E27FC236}">
                <a16:creationId xmlns:a16="http://schemas.microsoft.com/office/drawing/2014/main" id="{EFBDE9D0-690A-43C3-822C-65E41613E138}"/>
              </a:ext>
            </a:extLst>
          </p:cNvPr>
          <p:cNvSpPr>
            <a:spLocks noGrp="1"/>
          </p:cNvSpPr>
          <p:nvPr>
            <p:ph type="body" sz="quarter" idx="22" hasCustomPrompt="1"/>
          </p:nvPr>
        </p:nvSpPr>
        <p:spPr>
          <a:xfrm>
            <a:off x="4790479" y="4096227"/>
            <a:ext cx="3713441" cy="332632"/>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a:t>
            </a:r>
          </a:p>
        </p:txBody>
      </p:sp>
      <p:sp>
        <p:nvSpPr>
          <p:cNvPr id="27" name="Item 3 Text">
            <a:extLst>
              <a:ext uri="{FF2B5EF4-FFF2-40B4-BE49-F238E27FC236}">
                <a16:creationId xmlns:a16="http://schemas.microsoft.com/office/drawing/2014/main" id="{E31A1006-0A40-451E-B49D-5D7AE05EC552}"/>
              </a:ext>
            </a:extLst>
          </p:cNvPr>
          <p:cNvSpPr>
            <a:spLocks noGrp="1"/>
          </p:cNvSpPr>
          <p:nvPr>
            <p:ph type="body" sz="quarter" idx="23" hasCustomPrompt="1"/>
          </p:nvPr>
        </p:nvSpPr>
        <p:spPr>
          <a:xfrm>
            <a:off x="50370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p:txBody>
      </p:sp>
    </p:spTree>
    <p:extLst>
      <p:ext uri="{BB962C8B-B14F-4D97-AF65-F5344CB8AC3E}">
        <p14:creationId xmlns:p14="http://schemas.microsoft.com/office/powerpoint/2010/main" val="207471601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52271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522712"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522710" y="3675682"/>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64160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334586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3345861" y="3500651"/>
            <a:ext cx="2517785"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3345861" y="3683957"/>
            <a:ext cx="251778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346475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5425">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169016"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169017"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169015" y="3677694"/>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6287909"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43749732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50">
            <a:extLst>
              <a:ext uri="{FF2B5EF4-FFF2-40B4-BE49-F238E27FC236}">
                <a16:creationId xmlns:a16="http://schemas.microsoft.com/office/drawing/2014/main" id="{292223D0-D3C4-4777-99E4-9D82F50EBA2B}"/>
              </a:ext>
              <a:ext uri="{C183D7F6-B498-43B3-948B-1728B52AA6E4}">
                <adec:decorative xmlns:adec="http://schemas.microsoft.com/office/drawing/2017/decorative" val="1"/>
              </a:ext>
            </a:extLst>
          </p:cNvPr>
          <p:cNvSpPr/>
          <p:nvPr userDrawn="1"/>
        </p:nvSpPr>
        <p:spPr>
          <a:xfrm>
            <a:off x="457200"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5" name="Freeform 51">
            <a:extLst>
              <a:ext uri="{FF2B5EF4-FFF2-40B4-BE49-F238E27FC236}">
                <a16:creationId xmlns:a16="http://schemas.microsoft.com/office/drawing/2014/main" id="{31EE5489-B926-442C-94BA-1A6E7A337EC8}"/>
              </a:ext>
              <a:ext uri="{C183D7F6-B498-43B3-948B-1728B52AA6E4}">
                <adec:decorative xmlns:adec="http://schemas.microsoft.com/office/drawing/2017/decorative" val="1"/>
              </a:ext>
            </a:extLst>
          </p:cNvPr>
          <p:cNvSpPr/>
          <p:nvPr userDrawn="1"/>
        </p:nvSpPr>
        <p:spPr>
          <a:xfrm>
            <a:off x="457200"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2603599"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2603599"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896396"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dirty="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896396"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4749998"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4749998"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Item 1 Title">
            <a:extLst>
              <a:ext uri="{FF2B5EF4-FFF2-40B4-BE49-F238E27FC236}">
                <a16:creationId xmlns:a16="http://schemas.microsoft.com/office/drawing/2014/main" id="{CBB440B9-9FB0-429F-AB08-BBD8A2B69028}"/>
              </a:ext>
            </a:extLst>
          </p:cNvPr>
          <p:cNvSpPr>
            <a:spLocks noGrp="1"/>
          </p:cNvSpPr>
          <p:nvPr>
            <p:ph type="body" sz="quarter" idx="15" hasCustomPrompt="1"/>
          </p:nvPr>
        </p:nvSpPr>
        <p:spPr>
          <a:xfrm>
            <a:off x="457200"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0" name="Item 1 Text">
            <a:extLst>
              <a:ext uri="{FF2B5EF4-FFF2-40B4-BE49-F238E27FC236}">
                <a16:creationId xmlns:a16="http://schemas.microsoft.com/office/drawing/2014/main" id="{B86E20F2-B95C-4AAF-A804-AC965C9DDA7D}"/>
              </a:ext>
            </a:extLst>
          </p:cNvPr>
          <p:cNvSpPr>
            <a:spLocks noGrp="1"/>
          </p:cNvSpPr>
          <p:nvPr>
            <p:ph type="body" sz="quarter" idx="19" hasCustomPrompt="1"/>
          </p:nvPr>
        </p:nvSpPr>
        <p:spPr>
          <a:xfrm>
            <a:off x="576094"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2603598" y="3821310"/>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2722492"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4749998"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48688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896395" y="3823322"/>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70152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20154540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Items and Text - Number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3419849-0545-4B89-A5B7-FF533AE494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0" name="Rectangle 19">
            <a:extLst>
              <a:ext uri="{FF2B5EF4-FFF2-40B4-BE49-F238E27FC236}">
                <a16:creationId xmlns:a16="http://schemas.microsoft.com/office/drawing/2014/main" id="{ADFD022E-F298-41C1-A7B7-039B713FE1BD}"/>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E92223-2425-4BB3-B685-E72F60D8C5DE}"/>
              </a:ext>
            </a:extLst>
          </p:cNvPr>
          <p:cNvSpPr/>
          <p:nvPr userDrawn="1"/>
        </p:nvSpPr>
        <p:spPr>
          <a:xfrm>
            <a:off x="0" y="1322279"/>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48" name="Item 1">
            <a:extLst>
              <a:ext uri="{FF2B5EF4-FFF2-40B4-BE49-F238E27FC236}">
                <a16:creationId xmlns:a16="http://schemas.microsoft.com/office/drawing/2014/main" id="{6D3B5A7A-FA71-45F6-B598-E0C3B7283DFD}"/>
              </a:ext>
            </a:extLst>
          </p:cNvPr>
          <p:cNvSpPr>
            <a:spLocks noGrp="1"/>
          </p:cNvSpPr>
          <p:nvPr>
            <p:ph type="body" sz="quarter" idx="15" hasCustomPrompt="1"/>
          </p:nvPr>
        </p:nvSpPr>
        <p:spPr>
          <a:xfrm>
            <a:off x="543128" y="1628441"/>
            <a:ext cx="1138620" cy="885871"/>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9" name="Item 1 Title">
            <a:extLst>
              <a:ext uri="{FF2B5EF4-FFF2-40B4-BE49-F238E27FC236}">
                <a16:creationId xmlns:a16="http://schemas.microsoft.com/office/drawing/2014/main" id="{799131B7-F763-47D6-93E0-5165F0A51071}"/>
              </a:ext>
            </a:extLst>
          </p:cNvPr>
          <p:cNvSpPr>
            <a:spLocks noGrp="1"/>
          </p:cNvSpPr>
          <p:nvPr>
            <p:ph type="body" sz="quarter" idx="10"/>
          </p:nvPr>
        </p:nvSpPr>
        <p:spPr>
          <a:xfrm>
            <a:off x="1775507" y="1628442"/>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0" name="Item 1 Text">
            <a:extLst>
              <a:ext uri="{FF2B5EF4-FFF2-40B4-BE49-F238E27FC236}">
                <a16:creationId xmlns:a16="http://schemas.microsoft.com/office/drawing/2014/main" id="{2D24E43C-2F40-4506-AF1F-B9C3166E889B}"/>
              </a:ext>
            </a:extLst>
          </p:cNvPr>
          <p:cNvSpPr>
            <a:spLocks noGrp="1"/>
          </p:cNvSpPr>
          <p:nvPr>
            <p:ph type="body" sz="quarter" idx="13"/>
          </p:nvPr>
        </p:nvSpPr>
        <p:spPr>
          <a:xfrm>
            <a:off x="1766298" y="2009131"/>
            <a:ext cx="2618125" cy="505183"/>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1" name="Item 2">
            <a:extLst>
              <a:ext uri="{FF2B5EF4-FFF2-40B4-BE49-F238E27FC236}">
                <a16:creationId xmlns:a16="http://schemas.microsoft.com/office/drawing/2014/main" id="{74774B04-A3DF-4AA9-9343-BB068D544B4E}"/>
              </a:ext>
            </a:extLst>
          </p:cNvPr>
          <p:cNvSpPr>
            <a:spLocks noGrp="1"/>
          </p:cNvSpPr>
          <p:nvPr>
            <p:ph type="body" sz="quarter" idx="16" hasCustomPrompt="1"/>
          </p:nvPr>
        </p:nvSpPr>
        <p:spPr>
          <a:xfrm>
            <a:off x="4750370" y="1623264"/>
            <a:ext cx="1138620" cy="891049"/>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2" name="Item 2 Title">
            <a:extLst>
              <a:ext uri="{FF2B5EF4-FFF2-40B4-BE49-F238E27FC236}">
                <a16:creationId xmlns:a16="http://schemas.microsoft.com/office/drawing/2014/main" id="{3531EBBF-C805-4E8A-9227-766EB6C3A8E5}"/>
              </a:ext>
            </a:extLst>
          </p:cNvPr>
          <p:cNvSpPr>
            <a:spLocks noGrp="1"/>
          </p:cNvSpPr>
          <p:nvPr>
            <p:ph type="body" sz="quarter" idx="17"/>
          </p:nvPr>
        </p:nvSpPr>
        <p:spPr>
          <a:xfrm>
            <a:off x="5982750" y="1623265"/>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3" name="Item 2 Text">
            <a:extLst>
              <a:ext uri="{FF2B5EF4-FFF2-40B4-BE49-F238E27FC236}">
                <a16:creationId xmlns:a16="http://schemas.microsoft.com/office/drawing/2014/main" id="{D7BBE6EB-6807-4CBE-BB58-5B8D9321D0E2}"/>
              </a:ext>
            </a:extLst>
          </p:cNvPr>
          <p:cNvSpPr>
            <a:spLocks noGrp="1"/>
          </p:cNvSpPr>
          <p:nvPr>
            <p:ph type="body" sz="quarter" idx="18"/>
          </p:nvPr>
        </p:nvSpPr>
        <p:spPr>
          <a:xfrm>
            <a:off x="5973540" y="2003955"/>
            <a:ext cx="2618125" cy="510360"/>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7" name="Item 3">
            <a:extLst>
              <a:ext uri="{FF2B5EF4-FFF2-40B4-BE49-F238E27FC236}">
                <a16:creationId xmlns:a16="http://schemas.microsoft.com/office/drawing/2014/main" id="{38486228-4BB2-43AE-9377-DBADDC1303AC}"/>
              </a:ext>
            </a:extLst>
          </p:cNvPr>
          <p:cNvSpPr>
            <a:spLocks noGrp="1"/>
          </p:cNvSpPr>
          <p:nvPr>
            <p:ph type="body" sz="quarter" idx="22" hasCustomPrompt="1"/>
          </p:nvPr>
        </p:nvSpPr>
        <p:spPr>
          <a:xfrm>
            <a:off x="543128" y="2817420"/>
            <a:ext cx="1138620" cy="944953"/>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8" name="Item 3 Title">
            <a:extLst>
              <a:ext uri="{FF2B5EF4-FFF2-40B4-BE49-F238E27FC236}">
                <a16:creationId xmlns:a16="http://schemas.microsoft.com/office/drawing/2014/main" id="{8692B854-CADA-4E07-8BD7-69FFD6673561}"/>
              </a:ext>
            </a:extLst>
          </p:cNvPr>
          <p:cNvSpPr>
            <a:spLocks noGrp="1"/>
          </p:cNvSpPr>
          <p:nvPr>
            <p:ph type="body" sz="quarter" idx="23"/>
          </p:nvPr>
        </p:nvSpPr>
        <p:spPr>
          <a:xfrm>
            <a:off x="1775507"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9" name="Item 3 Text">
            <a:extLst>
              <a:ext uri="{FF2B5EF4-FFF2-40B4-BE49-F238E27FC236}">
                <a16:creationId xmlns:a16="http://schemas.microsoft.com/office/drawing/2014/main" id="{F27699BB-0AEC-44C1-B1CC-D3562D17AD67}"/>
              </a:ext>
            </a:extLst>
          </p:cNvPr>
          <p:cNvSpPr>
            <a:spLocks noGrp="1"/>
          </p:cNvSpPr>
          <p:nvPr>
            <p:ph type="body" sz="quarter" idx="24"/>
          </p:nvPr>
        </p:nvSpPr>
        <p:spPr>
          <a:xfrm>
            <a:off x="1766298" y="3198109"/>
            <a:ext cx="2618125" cy="564265"/>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4" name="Item 4">
            <a:extLst>
              <a:ext uri="{FF2B5EF4-FFF2-40B4-BE49-F238E27FC236}">
                <a16:creationId xmlns:a16="http://schemas.microsoft.com/office/drawing/2014/main" id="{810A168E-980B-4151-B586-F2239D937E87}"/>
              </a:ext>
            </a:extLst>
          </p:cNvPr>
          <p:cNvSpPr>
            <a:spLocks noGrp="1"/>
          </p:cNvSpPr>
          <p:nvPr>
            <p:ph type="body" sz="quarter" idx="19" hasCustomPrompt="1"/>
          </p:nvPr>
        </p:nvSpPr>
        <p:spPr>
          <a:xfrm>
            <a:off x="4750370" y="2817421"/>
            <a:ext cx="1138620" cy="944952"/>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5" name="Item 4 Title">
            <a:extLst>
              <a:ext uri="{FF2B5EF4-FFF2-40B4-BE49-F238E27FC236}">
                <a16:creationId xmlns:a16="http://schemas.microsoft.com/office/drawing/2014/main" id="{DDC595D8-EB71-43C5-84CE-CE8AB97F4AED}"/>
              </a:ext>
            </a:extLst>
          </p:cNvPr>
          <p:cNvSpPr>
            <a:spLocks noGrp="1"/>
          </p:cNvSpPr>
          <p:nvPr>
            <p:ph type="body" sz="quarter" idx="20"/>
          </p:nvPr>
        </p:nvSpPr>
        <p:spPr>
          <a:xfrm>
            <a:off x="5982750"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6" name="Item 4 Text">
            <a:extLst>
              <a:ext uri="{FF2B5EF4-FFF2-40B4-BE49-F238E27FC236}">
                <a16:creationId xmlns:a16="http://schemas.microsoft.com/office/drawing/2014/main" id="{A79F3471-2DC3-4DFD-93E8-16AB2BF1B5C6}"/>
              </a:ext>
            </a:extLst>
          </p:cNvPr>
          <p:cNvSpPr>
            <a:spLocks noGrp="1"/>
          </p:cNvSpPr>
          <p:nvPr>
            <p:ph type="body" sz="quarter" idx="21"/>
          </p:nvPr>
        </p:nvSpPr>
        <p:spPr>
          <a:xfrm>
            <a:off x="5973540" y="3198110"/>
            <a:ext cx="2618125" cy="564264"/>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9" name="Page Number">
            <a:extLst>
              <a:ext uri="{FF2B5EF4-FFF2-40B4-BE49-F238E27FC236}">
                <a16:creationId xmlns:a16="http://schemas.microsoft.com/office/drawing/2014/main" id="{B2B5D48A-DCAA-4355-8D13-9B74715A0CF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C83FCD4E-D545-4E7C-8444-5C2049042CF3}"/>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186698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Items - Cycle">
    <p:spTree>
      <p:nvGrpSpPr>
        <p:cNvPr id="1" name=""/>
        <p:cNvGrpSpPr/>
        <p:nvPr/>
      </p:nvGrpSpPr>
      <p:grpSpPr>
        <a:xfrm>
          <a:off x="0" y="0"/>
          <a:ext cx="0" cy="0"/>
          <a:chOff x="0" y="0"/>
          <a:chExt cx="0" cy="0"/>
        </a:xfrm>
      </p:grpSpPr>
      <p:sp>
        <p:nvSpPr>
          <p:cNvPr id="35" name="Title">
            <a:extLst>
              <a:ext uri="{FF2B5EF4-FFF2-40B4-BE49-F238E27FC236}">
                <a16:creationId xmlns:a16="http://schemas.microsoft.com/office/drawing/2014/main" id="{7E539BF3-9B27-418B-9CEE-4FF35DD5CE56}"/>
              </a:ext>
            </a:extLst>
          </p:cNvPr>
          <p:cNvSpPr>
            <a:spLocks noGrp="1"/>
          </p:cNvSpPr>
          <p:nvPr>
            <p:ph type="title" hasCustomPrompt="1"/>
          </p:nvPr>
        </p:nvSpPr>
        <p:spPr>
          <a:xfrm>
            <a:off x="533919" y="150669"/>
            <a:ext cx="8085415" cy="813991"/>
          </a:xfrm>
          <a:prstGeom prst="rect">
            <a:avLst/>
          </a:prstGeom>
        </p:spPr>
        <p:txBody>
          <a:bodyPr anchor="b"/>
          <a:lstStyle>
            <a:lvl1pPr>
              <a:defRPr sz="3000" b="1">
                <a:solidFill>
                  <a:schemeClr val="tx2"/>
                </a:solidFill>
              </a:defRPr>
            </a:lvl1pPr>
          </a:lstStyle>
          <a:p>
            <a:r>
              <a:rPr lang="en-US" dirty="0"/>
              <a:t>Click to add title</a:t>
            </a:r>
          </a:p>
        </p:txBody>
      </p:sp>
      <p:sp>
        <p:nvSpPr>
          <p:cNvPr id="39" name="Rectangle 38">
            <a:extLst>
              <a:ext uri="{FF2B5EF4-FFF2-40B4-BE49-F238E27FC236}">
                <a16:creationId xmlns:a16="http://schemas.microsoft.com/office/drawing/2014/main" id="{419C6D85-6054-4333-A45C-6D56E5C8FC0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7">
            <a:extLst>
              <a:ext uri="{FF2B5EF4-FFF2-40B4-BE49-F238E27FC236}">
                <a16:creationId xmlns:a16="http://schemas.microsoft.com/office/drawing/2014/main" id="{CCCF60EE-1BED-491D-B9BA-8143FCFB72EA}"/>
              </a:ext>
              <a:ext uri="{C183D7F6-B498-43B3-948B-1728B52AA6E4}">
                <adec:decorative xmlns:adec="http://schemas.microsoft.com/office/drawing/2017/decorative" val="1"/>
              </a:ext>
            </a:extLst>
          </p:cNvPr>
          <p:cNvSpPr/>
          <p:nvPr/>
        </p:nvSpPr>
        <p:spPr>
          <a:xfrm>
            <a:off x="3200400" y="1529177"/>
            <a:ext cx="2743200" cy="2743200"/>
          </a:xfrm>
          <a:prstGeom prst="ellipse">
            <a:avLst/>
          </a:prstGeom>
          <a:solidFill>
            <a:schemeClr val="bg1"/>
          </a:solidFill>
          <a:ln w="381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1013">
              <a:solidFill>
                <a:srgbClr val="F2F2F5"/>
              </a:solidFill>
              <a:latin typeface="Roboto"/>
            </a:endParaRPr>
          </a:p>
        </p:txBody>
      </p:sp>
      <p:sp>
        <p:nvSpPr>
          <p:cNvPr id="15" name="Oval 3">
            <a:extLst>
              <a:ext uri="{FF2B5EF4-FFF2-40B4-BE49-F238E27FC236}">
                <a16:creationId xmlns:a16="http://schemas.microsoft.com/office/drawing/2014/main" id="{D820D5E2-D70E-40F8-996C-E42A9E0564EF}"/>
              </a:ext>
              <a:ext uri="{C183D7F6-B498-43B3-948B-1728B52AA6E4}">
                <adec:decorative xmlns:adec="http://schemas.microsoft.com/office/drawing/2017/decorative" val="1"/>
              </a:ext>
            </a:extLst>
          </p:cNvPr>
          <p:cNvSpPr/>
          <p:nvPr/>
        </p:nvSpPr>
        <p:spPr>
          <a:xfrm>
            <a:off x="32004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3">
            <a:extLst>
              <a:ext uri="{FF2B5EF4-FFF2-40B4-BE49-F238E27FC236}">
                <a16:creationId xmlns:a16="http://schemas.microsoft.com/office/drawing/2014/main" id="{915D9C8A-79D6-45FE-A769-F81341B6A4A6}"/>
              </a:ext>
              <a:ext uri="{C183D7F6-B498-43B3-948B-1728B52AA6E4}">
                <adec:decorative xmlns:adec="http://schemas.microsoft.com/office/drawing/2017/decorative" val="1"/>
              </a:ext>
            </a:extLst>
          </p:cNvPr>
          <p:cNvSpPr/>
          <p:nvPr/>
        </p:nvSpPr>
        <p:spPr>
          <a:xfrm>
            <a:off x="50292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3">
            <a:extLst>
              <a:ext uri="{FF2B5EF4-FFF2-40B4-BE49-F238E27FC236}">
                <a16:creationId xmlns:a16="http://schemas.microsoft.com/office/drawing/2014/main" id="{C18A0C12-944E-4AFB-AA08-F2D684A8DC8B}"/>
              </a:ext>
              <a:ext uri="{C183D7F6-B498-43B3-948B-1728B52AA6E4}">
                <adec:decorative xmlns:adec="http://schemas.microsoft.com/office/drawing/2017/decorative" val="1"/>
              </a:ext>
            </a:extLst>
          </p:cNvPr>
          <p:cNvSpPr/>
          <p:nvPr/>
        </p:nvSpPr>
        <p:spPr>
          <a:xfrm>
            <a:off x="50292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3">
            <a:extLst>
              <a:ext uri="{FF2B5EF4-FFF2-40B4-BE49-F238E27FC236}">
                <a16:creationId xmlns:a16="http://schemas.microsoft.com/office/drawing/2014/main" id="{54B1F908-AE10-43AA-BBC9-E54F6EB09892}"/>
              </a:ext>
              <a:ext uri="{C183D7F6-B498-43B3-948B-1728B52AA6E4}">
                <adec:decorative xmlns:adec="http://schemas.microsoft.com/office/drawing/2017/decorative" val="1"/>
              </a:ext>
            </a:extLst>
          </p:cNvPr>
          <p:cNvSpPr/>
          <p:nvPr/>
        </p:nvSpPr>
        <p:spPr>
          <a:xfrm>
            <a:off x="32004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23" name="Item 1">
            <a:extLst>
              <a:ext uri="{FF2B5EF4-FFF2-40B4-BE49-F238E27FC236}">
                <a16:creationId xmlns:a16="http://schemas.microsoft.com/office/drawing/2014/main" id="{0B4A9D69-7C61-4078-8FE1-B23B404AC63F}"/>
              </a:ext>
            </a:extLst>
          </p:cNvPr>
          <p:cNvSpPr>
            <a:spLocks noGrp="1"/>
          </p:cNvSpPr>
          <p:nvPr>
            <p:ph type="body" sz="quarter" idx="15" hasCustomPrompt="1"/>
          </p:nvPr>
        </p:nvSpPr>
        <p:spPr>
          <a:xfrm>
            <a:off x="3200399" y="1770465"/>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1" name="Item 1 Title">
            <a:extLst>
              <a:ext uri="{FF2B5EF4-FFF2-40B4-BE49-F238E27FC236}">
                <a16:creationId xmlns:a16="http://schemas.microsoft.com/office/drawing/2014/main" id="{C0436A26-D262-436C-8C61-BA2F8775F770}"/>
              </a:ext>
            </a:extLst>
          </p:cNvPr>
          <p:cNvSpPr>
            <a:spLocks noGrp="1"/>
          </p:cNvSpPr>
          <p:nvPr>
            <p:ph type="body" sz="quarter" idx="23"/>
          </p:nvPr>
        </p:nvSpPr>
        <p:spPr>
          <a:xfrm>
            <a:off x="533919" y="1511739"/>
            <a:ext cx="2286246" cy="316948"/>
          </a:xfrm>
          <a:prstGeom prst="rect">
            <a:avLst/>
          </a:prstGeom>
        </p:spPr>
        <p:txBody>
          <a:bodyPr>
            <a:noAutofit/>
          </a:bodyPr>
          <a:lstStyle>
            <a:lvl1pPr marL="0" indent="0" algn="r">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2" name="Item 1 Text">
            <a:extLst>
              <a:ext uri="{FF2B5EF4-FFF2-40B4-BE49-F238E27FC236}">
                <a16:creationId xmlns:a16="http://schemas.microsoft.com/office/drawing/2014/main" id="{C7E732B7-944F-455D-BC24-3A11D5A0F6EA}"/>
              </a:ext>
            </a:extLst>
          </p:cNvPr>
          <p:cNvSpPr>
            <a:spLocks noGrp="1"/>
          </p:cNvSpPr>
          <p:nvPr>
            <p:ph type="body" sz="quarter" idx="24"/>
          </p:nvPr>
        </p:nvSpPr>
        <p:spPr>
          <a:xfrm>
            <a:off x="533919" y="189242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4" name="Item 2">
            <a:extLst>
              <a:ext uri="{FF2B5EF4-FFF2-40B4-BE49-F238E27FC236}">
                <a16:creationId xmlns:a16="http://schemas.microsoft.com/office/drawing/2014/main" id="{5CBD3746-18D1-47D5-987D-E36BEF9A659D}"/>
              </a:ext>
            </a:extLst>
          </p:cNvPr>
          <p:cNvSpPr>
            <a:spLocks noGrp="1"/>
          </p:cNvSpPr>
          <p:nvPr>
            <p:ph type="body" sz="quarter" idx="16" hasCustomPrompt="1"/>
          </p:nvPr>
        </p:nvSpPr>
        <p:spPr>
          <a:xfrm>
            <a:off x="5029200" y="1770465"/>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7" name="Item 2 Title">
            <a:extLst>
              <a:ext uri="{FF2B5EF4-FFF2-40B4-BE49-F238E27FC236}">
                <a16:creationId xmlns:a16="http://schemas.microsoft.com/office/drawing/2014/main" id="{0CB2F2DC-96B3-4884-B03D-70BF73AC29B2}"/>
              </a:ext>
            </a:extLst>
          </p:cNvPr>
          <p:cNvSpPr>
            <a:spLocks noGrp="1"/>
          </p:cNvSpPr>
          <p:nvPr>
            <p:ph type="body" sz="quarter" idx="19"/>
          </p:nvPr>
        </p:nvSpPr>
        <p:spPr>
          <a:xfrm>
            <a:off x="6333089" y="1511740"/>
            <a:ext cx="2286246" cy="316948"/>
          </a:xfrm>
          <a:prstGeom prst="rect">
            <a:avLst/>
          </a:prstGeom>
        </p:spPr>
        <p:txBody>
          <a:bodyPr>
            <a:noAutofit/>
          </a:bodyPr>
          <a:lstStyle>
            <a:lvl1pPr marL="0" indent="0" algn="l">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8" name="Item 2 Text">
            <a:extLst>
              <a:ext uri="{FF2B5EF4-FFF2-40B4-BE49-F238E27FC236}">
                <a16:creationId xmlns:a16="http://schemas.microsoft.com/office/drawing/2014/main" id="{2E5E5FDF-1722-441B-A1BB-5F9859FCCDC6}"/>
              </a:ext>
            </a:extLst>
          </p:cNvPr>
          <p:cNvSpPr>
            <a:spLocks noGrp="1"/>
          </p:cNvSpPr>
          <p:nvPr>
            <p:ph type="body" sz="quarter" idx="20"/>
          </p:nvPr>
        </p:nvSpPr>
        <p:spPr>
          <a:xfrm>
            <a:off x="6333089" y="1892430"/>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5" name="Item 3">
            <a:extLst>
              <a:ext uri="{FF2B5EF4-FFF2-40B4-BE49-F238E27FC236}">
                <a16:creationId xmlns:a16="http://schemas.microsoft.com/office/drawing/2014/main" id="{56842972-1C06-42FE-85E3-B7FBE5A02AB3}"/>
              </a:ext>
            </a:extLst>
          </p:cNvPr>
          <p:cNvSpPr>
            <a:spLocks noGrp="1"/>
          </p:cNvSpPr>
          <p:nvPr>
            <p:ph type="body" sz="quarter" idx="17" hasCustomPrompt="1"/>
          </p:nvPr>
        </p:nvSpPr>
        <p:spPr>
          <a:xfrm>
            <a:off x="5029200" y="3580798"/>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9" name="Item 3 Title">
            <a:extLst>
              <a:ext uri="{FF2B5EF4-FFF2-40B4-BE49-F238E27FC236}">
                <a16:creationId xmlns:a16="http://schemas.microsoft.com/office/drawing/2014/main" id="{95264F1E-DEC9-41B7-93B3-E9C4B85C4C67}"/>
              </a:ext>
            </a:extLst>
          </p:cNvPr>
          <p:cNvSpPr>
            <a:spLocks noGrp="1"/>
          </p:cNvSpPr>
          <p:nvPr>
            <p:ph type="body" sz="quarter" idx="21"/>
          </p:nvPr>
        </p:nvSpPr>
        <p:spPr>
          <a:xfrm>
            <a:off x="6333089" y="3329509"/>
            <a:ext cx="2286246" cy="316948"/>
          </a:xfrm>
          <a:prstGeom prst="rect">
            <a:avLst/>
          </a:prstGeom>
        </p:spPr>
        <p:txBody>
          <a:bodyPr>
            <a:noAutofit/>
          </a:bodyPr>
          <a:lstStyle>
            <a:lvl1pPr marL="0" indent="0" algn="l">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0" name="Item 3 Text">
            <a:extLst>
              <a:ext uri="{FF2B5EF4-FFF2-40B4-BE49-F238E27FC236}">
                <a16:creationId xmlns:a16="http://schemas.microsoft.com/office/drawing/2014/main" id="{0AEC987B-A3A3-4497-9D60-7BD66C351640}"/>
              </a:ext>
            </a:extLst>
          </p:cNvPr>
          <p:cNvSpPr>
            <a:spLocks noGrp="1"/>
          </p:cNvSpPr>
          <p:nvPr>
            <p:ph type="body" sz="quarter" idx="22"/>
          </p:nvPr>
        </p:nvSpPr>
        <p:spPr>
          <a:xfrm>
            <a:off x="6333089" y="3710199"/>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6" name="Item 4">
            <a:extLst>
              <a:ext uri="{FF2B5EF4-FFF2-40B4-BE49-F238E27FC236}">
                <a16:creationId xmlns:a16="http://schemas.microsoft.com/office/drawing/2014/main" id="{D5780A37-62F6-43AD-AFF9-5BA34D600318}"/>
              </a:ext>
            </a:extLst>
          </p:cNvPr>
          <p:cNvSpPr>
            <a:spLocks noGrp="1"/>
          </p:cNvSpPr>
          <p:nvPr>
            <p:ph type="body" sz="quarter" idx="18" hasCustomPrompt="1"/>
          </p:nvPr>
        </p:nvSpPr>
        <p:spPr>
          <a:xfrm>
            <a:off x="3200399" y="3580798"/>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3" name="Item 4 Title">
            <a:extLst>
              <a:ext uri="{FF2B5EF4-FFF2-40B4-BE49-F238E27FC236}">
                <a16:creationId xmlns:a16="http://schemas.microsoft.com/office/drawing/2014/main" id="{6AB04380-4CBA-4305-9BED-012A97108EE7}"/>
              </a:ext>
            </a:extLst>
          </p:cNvPr>
          <p:cNvSpPr>
            <a:spLocks noGrp="1"/>
          </p:cNvSpPr>
          <p:nvPr>
            <p:ph type="body" sz="quarter" idx="25"/>
          </p:nvPr>
        </p:nvSpPr>
        <p:spPr>
          <a:xfrm>
            <a:off x="533919" y="3329509"/>
            <a:ext cx="2286246" cy="316948"/>
          </a:xfrm>
          <a:prstGeom prst="rect">
            <a:avLst/>
          </a:prstGeom>
        </p:spPr>
        <p:txBody>
          <a:bodyPr>
            <a:noAutofit/>
          </a:bodyPr>
          <a:lstStyle>
            <a:lvl1pPr marL="0" indent="0" algn="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4" name="Item 4 Text">
            <a:extLst>
              <a:ext uri="{FF2B5EF4-FFF2-40B4-BE49-F238E27FC236}">
                <a16:creationId xmlns:a16="http://schemas.microsoft.com/office/drawing/2014/main" id="{D395DBD5-7C77-4F82-9C58-E1B8D4A9E475}"/>
              </a:ext>
            </a:extLst>
          </p:cNvPr>
          <p:cNvSpPr>
            <a:spLocks noGrp="1"/>
          </p:cNvSpPr>
          <p:nvPr>
            <p:ph type="body" sz="quarter" idx="26"/>
          </p:nvPr>
        </p:nvSpPr>
        <p:spPr>
          <a:xfrm>
            <a:off x="533919" y="371019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7" name="Page Number">
            <a:extLst>
              <a:ext uri="{FF2B5EF4-FFF2-40B4-BE49-F238E27FC236}">
                <a16:creationId xmlns:a16="http://schemas.microsoft.com/office/drawing/2014/main" id="{337385C6-202F-425F-831F-B84FAA6ED34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38" name="WSE logo">
            <a:extLst>
              <a:ext uri="{FF2B5EF4-FFF2-40B4-BE49-F238E27FC236}">
                <a16:creationId xmlns:a16="http://schemas.microsoft.com/office/drawing/2014/main" id="{933E971C-40DA-474D-96B8-B83B54C0B60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9431767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fographic and Text">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9A560EA5-1934-452F-B7DA-9D16BD1F876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4" name="Rectangle 26">
            <a:extLst>
              <a:ext uri="{FF2B5EF4-FFF2-40B4-BE49-F238E27FC236}">
                <a16:creationId xmlns:a16="http://schemas.microsoft.com/office/drawing/2014/main" id="{ADC3E0FB-FCB4-4F19-88D7-CB30CFF050D5}"/>
              </a:ext>
              <a:ext uri="{C183D7F6-B498-43B3-948B-1728B52AA6E4}">
                <adec:decorative xmlns:adec="http://schemas.microsoft.com/office/drawing/2017/decorative" val="1"/>
              </a:ext>
            </a:extLst>
          </p:cNvPr>
          <p:cNvSpPr/>
          <p:nvPr/>
        </p:nvSpPr>
        <p:spPr>
          <a:xfrm>
            <a:off x="532982" y="2402483"/>
            <a:ext cx="2770963" cy="1771489"/>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1567"/>
              <a:gd name="connsiteY0" fmla="*/ 2293938 h 4089401"/>
              <a:gd name="connsiteX1" fmla="*/ 5301567 w 5301567"/>
              <a:gd name="connsiteY1" fmla="*/ 0 h 4089401"/>
              <a:gd name="connsiteX2" fmla="*/ 5299186 w 5301567"/>
              <a:gd name="connsiteY2" fmla="*/ 1763713 h 4089401"/>
              <a:gd name="connsiteX3" fmla="*/ 2381 w 5301567"/>
              <a:gd name="connsiteY3" fmla="*/ 4089401 h 4089401"/>
              <a:gd name="connsiteX4" fmla="*/ 0 w 5301567"/>
              <a:gd name="connsiteY4" fmla="*/ 2293938 h 4089401"/>
              <a:gd name="connsiteX0" fmla="*/ 0 w 5301796"/>
              <a:gd name="connsiteY0" fmla="*/ 2293938 h 4089401"/>
              <a:gd name="connsiteX1" fmla="*/ 5301567 w 5301796"/>
              <a:gd name="connsiteY1" fmla="*/ 0 h 4089401"/>
              <a:gd name="connsiteX2" fmla="*/ 5301567 w 5301796"/>
              <a:gd name="connsiteY2" fmla="*/ 1782763 h 4089401"/>
              <a:gd name="connsiteX3" fmla="*/ 2381 w 5301796"/>
              <a:gd name="connsiteY3" fmla="*/ 4089401 h 4089401"/>
              <a:gd name="connsiteX4" fmla="*/ 0 w 5301796"/>
              <a:gd name="connsiteY4" fmla="*/ 2293938 h 4089401"/>
              <a:gd name="connsiteX0" fmla="*/ 0 w 5306397"/>
              <a:gd name="connsiteY0" fmla="*/ 2293938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293938 h 4089401"/>
              <a:gd name="connsiteX0" fmla="*/ 0 w 5306397"/>
              <a:gd name="connsiteY0" fmla="*/ 2305845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305845 h 408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6397" h="4089401">
                <a:moveTo>
                  <a:pt x="0" y="2305845"/>
                </a:moveTo>
                <a:lnTo>
                  <a:pt x="5301567" y="0"/>
                </a:lnTo>
                <a:cubicBezTo>
                  <a:pt x="5300773" y="587904"/>
                  <a:pt x="5307123" y="1192478"/>
                  <a:pt x="5306329" y="1780382"/>
                </a:cubicBezTo>
                <a:lnTo>
                  <a:pt x="2381" y="4089401"/>
                </a:lnTo>
                <a:cubicBezTo>
                  <a:pt x="0" y="3489326"/>
                  <a:pt x="2381" y="2905920"/>
                  <a:pt x="0" y="2305845"/>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5" name="Rectangle 26">
            <a:extLst>
              <a:ext uri="{FF2B5EF4-FFF2-40B4-BE49-F238E27FC236}">
                <a16:creationId xmlns:a16="http://schemas.microsoft.com/office/drawing/2014/main" id="{91C4870C-A169-4B4B-86B5-7832B8F9954F}"/>
              </a:ext>
              <a:ext uri="{C183D7F6-B498-43B3-948B-1728B52AA6E4}">
                <adec:decorative xmlns:adec="http://schemas.microsoft.com/office/drawing/2017/decorative" val="1"/>
              </a:ext>
            </a:extLst>
          </p:cNvPr>
          <p:cNvSpPr/>
          <p:nvPr/>
        </p:nvSpPr>
        <p:spPr>
          <a:xfrm>
            <a:off x="552179" y="1404647"/>
            <a:ext cx="2762363" cy="1772176"/>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8711"/>
              <a:gd name="connsiteY0" fmla="*/ 230187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1875 h 4103688"/>
              <a:gd name="connsiteX0" fmla="*/ 4384 w 5313095"/>
              <a:gd name="connsiteY0" fmla="*/ 2301875 h 4094163"/>
              <a:gd name="connsiteX1" fmla="*/ 5313095 w 5313095"/>
              <a:gd name="connsiteY1" fmla="*/ 0 h 4094163"/>
              <a:gd name="connsiteX2" fmla="*/ 5303570 w 5313095"/>
              <a:gd name="connsiteY2" fmla="*/ 1778000 h 4094163"/>
              <a:gd name="connsiteX3" fmla="*/ 415 w 5313095"/>
              <a:gd name="connsiteY3" fmla="*/ 4094163 h 4094163"/>
              <a:gd name="connsiteX4" fmla="*/ 4384 w 5313095"/>
              <a:gd name="connsiteY4" fmla="*/ 2301875 h 4094163"/>
              <a:gd name="connsiteX0" fmla="*/ 0 w 5308711"/>
              <a:gd name="connsiteY0" fmla="*/ 2301875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1875 h 4090988"/>
              <a:gd name="connsiteX0" fmla="*/ 0 w 5308711"/>
              <a:gd name="connsiteY0" fmla="*/ 2309019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9019 h 4090988"/>
              <a:gd name="connsiteX0" fmla="*/ 0 w 5308711"/>
              <a:gd name="connsiteY0" fmla="*/ 2299494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299494 h 4090988"/>
              <a:gd name="connsiteX0" fmla="*/ 0 w 5318236"/>
              <a:gd name="connsiteY0" fmla="*/ 2299494 h 4090988"/>
              <a:gd name="connsiteX1" fmla="*/ 5318236 w 5318236"/>
              <a:gd name="connsiteY1" fmla="*/ 0 h 4090988"/>
              <a:gd name="connsiteX2" fmla="*/ 5308711 w 5318236"/>
              <a:gd name="connsiteY2" fmla="*/ 1778000 h 4090988"/>
              <a:gd name="connsiteX3" fmla="*/ 11906 w 5318236"/>
              <a:gd name="connsiteY3" fmla="*/ 4090988 h 4090988"/>
              <a:gd name="connsiteX4" fmla="*/ 0 w 5318236"/>
              <a:gd name="connsiteY4" fmla="*/ 2299494 h 4090988"/>
              <a:gd name="connsiteX0" fmla="*/ 0 w 5315855"/>
              <a:gd name="connsiteY0" fmla="*/ 2304257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4257 h 4090988"/>
              <a:gd name="connsiteX0" fmla="*/ 0 w 5315855"/>
              <a:gd name="connsiteY0" fmla="*/ 2301876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1876 h 4090988"/>
              <a:gd name="connsiteX0" fmla="*/ 0 w 5313474"/>
              <a:gd name="connsiteY0" fmla="*/ 2301876 h 4090988"/>
              <a:gd name="connsiteX1" fmla="*/ 5313474 w 5313474"/>
              <a:gd name="connsiteY1" fmla="*/ 0 h 4090988"/>
              <a:gd name="connsiteX2" fmla="*/ 5303949 w 5313474"/>
              <a:gd name="connsiteY2" fmla="*/ 1778000 h 4090988"/>
              <a:gd name="connsiteX3" fmla="*/ 7144 w 5313474"/>
              <a:gd name="connsiteY3" fmla="*/ 4090988 h 4090988"/>
              <a:gd name="connsiteX4" fmla="*/ 0 w 5313474"/>
              <a:gd name="connsiteY4" fmla="*/ 2301876 h 409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74" h="4090988">
                <a:moveTo>
                  <a:pt x="0" y="2301876"/>
                </a:moveTo>
                <a:lnTo>
                  <a:pt x="5313474" y="0"/>
                </a:lnTo>
                <a:lnTo>
                  <a:pt x="5303949" y="1778000"/>
                </a:lnTo>
                <a:lnTo>
                  <a:pt x="7144" y="4090988"/>
                </a:lnTo>
                <a:cubicBezTo>
                  <a:pt x="4763" y="3490913"/>
                  <a:pt x="2381" y="2901951"/>
                  <a:pt x="0" y="2301876"/>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0" name="Rectangle 19">
            <a:extLst>
              <a:ext uri="{FF2B5EF4-FFF2-40B4-BE49-F238E27FC236}">
                <a16:creationId xmlns:a16="http://schemas.microsoft.com/office/drawing/2014/main" id="{C6AB05CE-AAB5-4E94-B8A8-28D45053FA5D}"/>
              </a:ext>
              <a:ext uri="{C183D7F6-B498-43B3-948B-1728B52AA6E4}">
                <adec:decorative xmlns:adec="http://schemas.microsoft.com/office/drawing/2017/decorative" val="1"/>
              </a:ext>
            </a:extLst>
          </p:cNvPr>
          <p:cNvSpPr/>
          <p:nvPr/>
        </p:nvSpPr>
        <p:spPr>
          <a:xfrm>
            <a:off x="543580" y="2400422"/>
            <a:ext cx="2770963" cy="775714"/>
          </a:xfrm>
          <a:prstGeom prst="rect">
            <a:avLst/>
          </a:prstGeom>
          <a:solidFill>
            <a:srgbClr val="69ACE5"/>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AB46CADE-1C6D-4552-A437-5CC28BD586B0}"/>
              </a:ext>
              <a:ext uri="{C183D7F6-B498-43B3-948B-1728B52AA6E4}">
                <adec:decorative xmlns:adec="http://schemas.microsoft.com/office/drawing/2017/decorative" val="1"/>
              </a:ext>
            </a:extLst>
          </p:cNvPr>
          <p:cNvSpPr/>
          <p:nvPr/>
        </p:nvSpPr>
        <p:spPr>
          <a:xfrm>
            <a:off x="533919" y="3399634"/>
            <a:ext cx="2790306"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2FD3218B-5651-4A6C-9CC0-32F9EBE3B2C0}"/>
              </a:ext>
              <a:ext uri="{C183D7F6-B498-43B3-948B-1728B52AA6E4}">
                <adec:decorative xmlns:adec="http://schemas.microsoft.com/office/drawing/2017/decorative" val="1"/>
              </a:ext>
            </a:extLst>
          </p:cNvPr>
          <p:cNvSpPr/>
          <p:nvPr/>
        </p:nvSpPr>
        <p:spPr>
          <a:xfrm>
            <a:off x="532983" y="1401896"/>
            <a:ext cx="2791318"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7" name="Subtitle">
            <a:extLst>
              <a:ext uri="{FF2B5EF4-FFF2-40B4-BE49-F238E27FC236}">
                <a16:creationId xmlns:a16="http://schemas.microsoft.com/office/drawing/2014/main" id="{93BD0AF0-ECDA-41BB-BDBF-FABB50E87606}"/>
              </a:ext>
            </a:extLst>
          </p:cNvPr>
          <p:cNvSpPr>
            <a:spLocks noGrp="1"/>
          </p:cNvSpPr>
          <p:nvPr>
            <p:ph type="body" sz="quarter" idx="15" hasCustomPrompt="1"/>
          </p:nvPr>
        </p:nvSpPr>
        <p:spPr>
          <a:xfrm>
            <a:off x="3750230" y="1401897"/>
            <a:ext cx="4869303" cy="322128"/>
          </a:xfrm>
          <a:prstGeom prst="rect">
            <a:avLst/>
          </a:prstGeom>
        </p:spPr>
        <p:txBody>
          <a:bodyPr>
            <a:noAutofit/>
          </a:bodyPr>
          <a:lstStyle>
            <a:lvl1pPr marL="0" indent="0">
              <a:buNone/>
              <a:defRPr sz="1875"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28" name="Text">
            <a:extLst>
              <a:ext uri="{FF2B5EF4-FFF2-40B4-BE49-F238E27FC236}">
                <a16:creationId xmlns:a16="http://schemas.microsoft.com/office/drawing/2014/main" id="{E41B4165-89DA-4676-9A75-DB1A210A05D4}"/>
              </a:ext>
            </a:extLst>
          </p:cNvPr>
          <p:cNvSpPr>
            <a:spLocks noGrp="1"/>
          </p:cNvSpPr>
          <p:nvPr>
            <p:ph type="body" sz="quarter" idx="22" hasCustomPrompt="1"/>
          </p:nvPr>
        </p:nvSpPr>
        <p:spPr>
          <a:xfrm>
            <a:off x="3754281" y="1905000"/>
            <a:ext cx="4865053" cy="2270348"/>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29" name="Info 1">
            <a:extLst>
              <a:ext uri="{FF2B5EF4-FFF2-40B4-BE49-F238E27FC236}">
                <a16:creationId xmlns:a16="http://schemas.microsoft.com/office/drawing/2014/main" id="{7A4EBD99-E28A-467C-B8D7-DE90097836B1}"/>
              </a:ext>
            </a:extLst>
          </p:cNvPr>
          <p:cNvSpPr>
            <a:spLocks noGrp="1"/>
          </p:cNvSpPr>
          <p:nvPr>
            <p:ph type="body" sz="quarter" idx="23" hasCustomPrompt="1"/>
          </p:nvPr>
        </p:nvSpPr>
        <p:spPr>
          <a:xfrm>
            <a:off x="677623" y="154427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0" name="Info 1 Text">
            <a:extLst>
              <a:ext uri="{FF2B5EF4-FFF2-40B4-BE49-F238E27FC236}">
                <a16:creationId xmlns:a16="http://schemas.microsoft.com/office/drawing/2014/main" id="{BEA326F2-4A47-4163-A88D-30223B697F32}"/>
              </a:ext>
            </a:extLst>
          </p:cNvPr>
          <p:cNvSpPr>
            <a:spLocks noGrp="1"/>
          </p:cNvSpPr>
          <p:nvPr>
            <p:ph type="body" sz="quarter" idx="16" hasCustomPrompt="1"/>
          </p:nvPr>
        </p:nvSpPr>
        <p:spPr>
          <a:xfrm>
            <a:off x="1633075" y="154427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nfo 2">
            <a:extLst>
              <a:ext uri="{FF2B5EF4-FFF2-40B4-BE49-F238E27FC236}">
                <a16:creationId xmlns:a16="http://schemas.microsoft.com/office/drawing/2014/main" id="{879C946B-2418-4E80-B1B2-ED3029968EB2}"/>
              </a:ext>
            </a:extLst>
          </p:cNvPr>
          <p:cNvSpPr>
            <a:spLocks noGrp="1"/>
          </p:cNvSpPr>
          <p:nvPr>
            <p:ph type="body" sz="quarter" idx="24" hasCustomPrompt="1"/>
          </p:nvPr>
        </p:nvSpPr>
        <p:spPr>
          <a:xfrm>
            <a:off x="677623" y="2538036"/>
            <a:ext cx="831909" cy="512768"/>
          </a:xfrm>
          <a:prstGeom prst="rect">
            <a:avLst/>
          </a:prstGeom>
        </p:spPr>
        <p:txBody>
          <a:bodyPr anchor="ctr">
            <a:noAutofit/>
          </a:bodyPr>
          <a:lstStyle>
            <a:lvl1pPr marL="0" indent="0" algn="ct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9" name="Info 2 Text">
            <a:extLst>
              <a:ext uri="{FF2B5EF4-FFF2-40B4-BE49-F238E27FC236}">
                <a16:creationId xmlns:a16="http://schemas.microsoft.com/office/drawing/2014/main" id="{5FE1DA00-8AD9-4506-895A-25E0FFF3A874}"/>
              </a:ext>
            </a:extLst>
          </p:cNvPr>
          <p:cNvSpPr>
            <a:spLocks noGrp="1"/>
          </p:cNvSpPr>
          <p:nvPr>
            <p:ph type="body" sz="quarter" idx="25" hasCustomPrompt="1"/>
          </p:nvPr>
        </p:nvSpPr>
        <p:spPr>
          <a:xfrm>
            <a:off x="1633075" y="253803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0" name="Info 3">
            <a:extLst>
              <a:ext uri="{FF2B5EF4-FFF2-40B4-BE49-F238E27FC236}">
                <a16:creationId xmlns:a16="http://schemas.microsoft.com/office/drawing/2014/main" id="{D8A0AFDE-8EFC-4A53-A922-179064B43B9C}"/>
              </a:ext>
            </a:extLst>
          </p:cNvPr>
          <p:cNvSpPr>
            <a:spLocks noGrp="1"/>
          </p:cNvSpPr>
          <p:nvPr>
            <p:ph type="body" sz="quarter" idx="26" hasCustomPrompt="1"/>
          </p:nvPr>
        </p:nvSpPr>
        <p:spPr>
          <a:xfrm>
            <a:off x="664942" y="3535187"/>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1" name="Info 3 Text">
            <a:extLst>
              <a:ext uri="{FF2B5EF4-FFF2-40B4-BE49-F238E27FC236}">
                <a16:creationId xmlns:a16="http://schemas.microsoft.com/office/drawing/2014/main" id="{882D6DBF-7708-4AFA-B28F-215C8BC9314F}"/>
              </a:ext>
            </a:extLst>
          </p:cNvPr>
          <p:cNvSpPr>
            <a:spLocks noGrp="1"/>
          </p:cNvSpPr>
          <p:nvPr>
            <p:ph type="body" sz="quarter" idx="27" hasCustomPrompt="1"/>
          </p:nvPr>
        </p:nvSpPr>
        <p:spPr>
          <a:xfrm>
            <a:off x="1620394" y="3535187"/>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Rectangle 34">
            <a:extLst>
              <a:ext uri="{FF2B5EF4-FFF2-40B4-BE49-F238E27FC236}">
                <a16:creationId xmlns:a16="http://schemas.microsoft.com/office/drawing/2014/main" id="{85723690-B358-4783-A959-78E05177C466}"/>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Page Number">
            <a:extLst>
              <a:ext uri="{FF2B5EF4-FFF2-40B4-BE49-F238E27FC236}">
                <a16:creationId xmlns:a16="http://schemas.microsoft.com/office/drawing/2014/main" id="{D99FFF48-9513-4D94-ADAF-4FDF160E3F9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3" name="WSE logo">
            <a:extLst>
              <a:ext uri="{FF2B5EF4-FFF2-40B4-BE49-F238E27FC236}">
                <a16:creationId xmlns:a16="http://schemas.microsoft.com/office/drawing/2014/main" id="{C1400C22-623A-4FAB-86C9-A0AE2AD8DBA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930057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 name="Google Shape;3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28" name="Title">
            <a:extLst>
              <a:ext uri="{FF2B5EF4-FFF2-40B4-BE49-F238E27FC236}">
                <a16:creationId xmlns:a16="http://schemas.microsoft.com/office/drawing/2014/main" id="{0301AFB8-AD89-4017-8E38-5FA5A13A15A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4" name="Oval 3">
            <a:extLst>
              <a:ext uri="{FF2B5EF4-FFF2-40B4-BE49-F238E27FC236}">
                <a16:creationId xmlns:a16="http://schemas.microsoft.com/office/drawing/2014/main" id="{DCE255FC-7EAC-49AE-B880-3463FB5519C8}"/>
              </a:ext>
              <a:ext uri="{C183D7F6-B498-43B3-948B-1728B52AA6E4}">
                <adec:decorative xmlns:adec="http://schemas.microsoft.com/office/drawing/2017/decorative" val="1"/>
              </a:ext>
            </a:extLst>
          </p:cNvPr>
          <p:cNvSpPr>
            <a:spLocks noChangeAspect="1"/>
          </p:cNvSpPr>
          <p:nvPr/>
        </p:nvSpPr>
        <p:spPr>
          <a:xfrm>
            <a:off x="918769"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dirty="0">
              <a:ln>
                <a:noFill/>
              </a:ln>
              <a:solidFill>
                <a:srgbClr val="F2F2F5"/>
              </a:solidFill>
              <a:effectLst/>
              <a:uLnTx/>
              <a:uFillTx/>
              <a:latin typeface="Roboto"/>
              <a:ea typeface="+mn-ea"/>
              <a:cs typeface="+mn-cs"/>
            </a:endParaRPr>
          </a:p>
        </p:txBody>
      </p:sp>
      <p:sp>
        <p:nvSpPr>
          <p:cNvPr id="7" name="Oval 6">
            <a:extLst>
              <a:ext uri="{FF2B5EF4-FFF2-40B4-BE49-F238E27FC236}">
                <a16:creationId xmlns:a16="http://schemas.microsoft.com/office/drawing/2014/main" id="{3FDD1A5E-29DF-40B0-B20F-2459F3AA210F}"/>
              </a:ext>
              <a:ext uri="{C183D7F6-B498-43B3-948B-1728B52AA6E4}">
                <adec:decorative xmlns:adec="http://schemas.microsoft.com/office/drawing/2017/decorative" val="1"/>
              </a:ext>
            </a:extLst>
          </p:cNvPr>
          <p:cNvSpPr>
            <a:spLocks noChangeAspect="1"/>
          </p:cNvSpPr>
          <p:nvPr/>
        </p:nvSpPr>
        <p:spPr>
          <a:xfrm>
            <a:off x="2320636"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0" name="Oval 9">
            <a:extLst>
              <a:ext uri="{FF2B5EF4-FFF2-40B4-BE49-F238E27FC236}">
                <a16:creationId xmlns:a16="http://schemas.microsoft.com/office/drawing/2014/main" id="{460CD46C-4A36-4CDC-9D1D-1390A6EB9694}"/>
              </a:ext>
              <a:ext uri="{C183D7F6-B498-43B3-948B-1728B52AA6E4}">
                <adec:decorative xmlns:adec="http://schemas.microsoft.com/office/drawing/2017/decorative" val="1"/>
              </a:ext>
            </a:extLst>
          </p:cNvPr>
          <p:cNvSpPr>
            <a:spLocks noChangeAspect="1"/>
          </p:cNvSpPr>
          <p:nvPr/>
        </p:nvSpPr>
        <p:spPr>
          <a:xfrm>
            <a:off x="3722503"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3" name="Oval 12">
            <a:extLst>
              <a:ext uri="{FF2B5EF4-FFF2-40B4-BE49-F238E27FC236}">
                <a16:creationId xmlns:a16="http://schemas.microsoft.com/office/drawing/2014/main" id="{072B94E1-30E5-44FA-8B76-A43E3E2A50DB}"/>
              </a:ext>
              <a:ext uri="{C183D7F6-B498-43B3-948B-1728B52AA6E4}">
                <adec:decorative xmlns:adec="http://schemas.microsoft.com/office/drawing/2017/decorative" val="1"/>
              </a:ext>
            </a:extLst>
          </p:cNvPr>
          <p:cNvSpPr>
            <a:spLocks noChangeAspect="1"/>
          </p:cNvSpPr>
          <p:nvPr/>
        </p:nvSpPr>
        <p:spPr>
          <a:xfrm>
            <a:off x="5124370"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6" name="Oval 15">
            <a:extLst>
              <a:ext uri="{FF2B5EF4-FFF2-40B4-BE49-F238E27FC236}">
                <a16:creationId xmlns:a16="http://schemas.microsoft.com/office/drawing/2014/main" id="{52EFB757-BCA3-44BC-B989-9E92DA2EBE6A}"/>
              </a:ext>
              <a:ext uri="{C183D7F6-B498-43B3-948B-1728B52AA6E4}">
                <adec:decorative xmlns:adec="http://schemas.microsoft.com/office/drawing/2017/decorative" val="1"/>
              </a:ext>
            </a:extLst>
          </p:cNvPr>
          <p:cNvSpPr>
            <a:spLocks noChangeAspect="1"/>
          </p:cNvSpPr>
          <p:nvPr/>
        </p:nvSpPr>
        <p:spPr>
          <a:xfrm>
            <a:off x="6526237"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24" name="Oval 23">
            <a:extLst>
              <a:ext uri="{FF2B5EF4-FFF2-40B4-BE49-F238E27FC236}">
                <a16:creationId xmlns:a16="http://schemas.microsoft.com/office/drawing/2014/main" id="{2E435767-DD64-408F-8630-7219C1A17321}"/>
              </a:ext>
            </a:extLst>
          </p:cNvPr>
          <p:cNvSpPr>
            <a:spLocks noChangeAspect="1"/>
          </p:cNvSpPr>
          <p:nvPr userDrawn="1"/>
        </p:nvSpPr>
        <p:spPr>
          <a:xfrm>
            <a:off x="918768" y="1900414"/>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25" name="Oval 24">
            <a:extLst>
              <a:ext uri="{FF2B5EF4-FFF2-40B4-BE49-F238E27FC236}">
                <a16:creationId xmlns:a16="http://schemas.microsoft.com/office/drawing/2014/main" id="{4CB3AC26-84C9-490E-9619-E641A51B50D6}"/>
              </a:ext>
            </a:extLst>
          </p:cNvPr>
          <p:cNvSpPr>
            <a:spLocks noChangeAspect="1"/>
          </p:cNvSpPr>
          <p:nvPr userDrawn="1"/>
        </p:nvSpPr>
        <p:spPr>
          <a:xfrm>
            <a:off x="2320635" y="1900414"/>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6" name="Oval 25">
            <a:extLst>
              <a:ext uri="{FF2B5EF4-FFF2-40B4-BE49-F238E27FC236}">
                <a16:creationId xmlns:a16="http://schemas.microsoft.com/office/drawing/2014/main" id="{858C4E82-CF2F-4A0F-B40D-397DB0934816}"/>
              </a:ext>
            </a:extLst>
          </p:cNvPr>
          <p:cNvSpPr>
            <a:spLocks noChangeAspect="1"/>
          </p:cNvSpPr>
          <p:nvPr userDrawn="1"/>
        </p:nvSpPr>
        <p:spPr>
          <a:xfrm>
            <a:off x="3722503" y="1899732"/>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27" name="Oval 26">
            <a:extLst>
              <a:ext uri="{FF2B5EF4-FFF2-40B4-BE49-F238E27FC236}">
                <a16:creationId xmlns:a16="http://schemas.microsoft.com/office/drawing/2014/main" id="{3ED93624-4E7A-42A1-AB9F-87F48C59434F}"/>
              </a:ext>
            </a:extLst>
          </p:cNvPr>
          <p:cNvSpPr>
            <a:spLocks noChangeAspect="1"/>
          </p:cNvSpPr>
          <p:nvPr userDrawn="1"/>
        </p:nvSpPr>
        <p:spPr>
          <a:xfrm>
            <a:off x="5124370" y="1899732"/>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31" name="Oval 30">
            <a:extLst>
              <a:ext uri="{FF2B5EF4-FFF2-40B4-BE49-F238E27FC236}">
                <a16:creationId xmlns:a16="http://schemas.microsoft.com/office/drawing/2014/main" id="{66128184-D09F-4D76-9EDE-FE4A52B4AE01}"/>
              </a:ext>
            </a:extLst>
          </p:cNvPr>
          <p:cNvSpPr>
            <a:spLocks noChangeAspect="1"/>
          </p:cNvSpPr>
          <p:nvPr userDrawn="1"/>
        </p:nvSpPr>
        <p:spPr>
          <a:xfrm>
            <a:off x="6526237" y="1892417"/>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48" name="Item 1 Title">
            <a:extLst>
              <a:ext uri="{FF2B5EF4-FFF2-40B4-BE49-F238E27FC236}">
                <a16:creationId xmlns:a16="http://schemas.microsoft.com/office/drawing/2014/main" id="{13C8E0C2-242B-4771-9412-328CD75759E8}"/>
              </a:ext>
            </a:extLst>
          </p:cNvPr>
          <p:cNvSpPr>
            <a:spLocks noGrp="1"/>
          </p:cNvSpPr>
          <p:nvPr>
            <p:ph type="body" sz="quarter" idx="29" hasCustomPrompt="1"/>
          </p:nvPr>
        </p:nvSpPr>
        <p:spPr>
          <a:xfrm>
            <a:off x="1233472" y="3021980"/>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3" name="Item 1 Text">
            <a:extLst>
              <a:ext uri="{FF2B5EF4-FFF2-40B4-BE49-F238E27FC236}">
                <a16:creationId xmlns:a16="http://schemas.microsoft.com/office/drawing/2014/main" id="{DD12D595-2255-4364-8EC7-4903FEC6759C}"/>
              </a:ext>
            </a:extLst>
          </p:cNvPr>
          <p:cNvSpPr>
            <a:spLocks noGrp="1"/>
          </p:cNvSpPr>
          <p:nvPr userDrawn="1">
            <p:ph type="body" sz="quarter" idx="25" hasCustomPrompt="1"/>
          </p:nvPr>
        </p:nvSpPr>
        <p:spPr>
          <a:xfrm>
            <a:off x="801629" y="3801008"/>
            <a:ext cx="1934737"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5" name="Item 2 Title">
            <a:extLst>
              <a:ext uri="{FF2B5EF4-FFF2-40B4-BE49-F238E27FC236}">
                <a16:creationId xmlns:a16="http://schemas.microsoft.com/office/drawing/2014/main" id="{6981DB86-04CB-46BF-944C-7F1D632119A3}"/>
              </a:ext>
            </a:extLst>
          </p:cNvPr>
          <p:cNvSpPr>
            <a:spLocks noGrp="1"/>
          </p:cNvSpPr>
          <p:nvPr userDrawn="1">
            <p:ph type="body" sz="quarter" idx="15" hasCustomPrompt="1"/>
          </p:nvPr>
        </p:nvSpPr>
        <p:spPr>
          <a:xfrm>
            <a:off x="2635340" y="3028025"/>
            <a:ext cx="1087163"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30" name="Item 2 Text">
            <a:extLst>
              <a:ext uri="{FF2B5EF4-FFF2-40B4-BE49-F238E27FC236}">
                <a16:creationId xmlns:a16="http://schemas.microsoft.com/office/drawing/2014/main" id="{48AB996C-F7C9-4DE3-A4CA-5381A37B77FD}"/>
              </a:ext>
            </a:extLst>
          </p:cNvPr>
          <p:cNvSpPr>
            <a:spLocks noGrp="1"/>
          </p:cNvSpPr>
          <p:nvPr userDrawn="1">
            <p:ph type="body" sz="quarter" idx="22" hasCustomPrompt="1"/>
          </p:nvPr>
        </p:nvSpPr>
        <p:spPr>
          <a:xfrm>
            <a:off x="2209657"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6" name="Item 3 Title">
            <a:extLst>
              <a:ext uri="{FF2B5EF4-FFF2-40B4-BE49-F238E27FC236}">
                <a16:creationId xmlns:a16="http://schemas.microsoft.com/office/drawing/2014/main" id="{07B9589E-F6AC-4251-8200-299CB8CE0A60}"/>
              </a:ext>
            </a:extLst>
          </p:cNvPr>
          <p:cNvSpPr>
            <a:spLocks noGrp="1"/>
          </p:cNvSpPr>
          <p:nvPr>
            <p:ph type="body" sz="quarter" idx="27" hasCustomPrompt="1"/>
          </p:nvPr>
        </p:nvSpPr>
        <p:spPr>
          <a:xfrm>
            <a:off x="4037208" y="3025804"/>
            <a:ext cx="1064915"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2" name="Item 3 Text">
            <a:extLst>
              <a:ext uri="{FF2B5EF4-FFF2-40B4-BE49-F238E27FC236}">
                <a16:creationId xmlns:a16="http://schemas.microsoft.com/office/drawing/2014/main" id="{C70E3A5C-0D02-431F-B04E-5A18A53E52C1}"/>
              </a:ext>
            </a:extLst>
          </p:cNvPr>
          <p:cNvSpPr>
            <a:spLocks noGrp="1"/>
          </p:cNvSpPr>
          <p:nvPr userDrawn="1">
            <p:ph type="body" sz="quarter" idx="24" hasCustomPrompt="1"/>
          </p:nvPr>
        </p:nvSpPr>
        <p:spPr>
          <a:xfrm>
            <a:off x="3607363" y="3801007"/>
            <a:ext cx="1938528"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7" name="Item 4 Title">
            <a:extLst>
              <a:ext uri="{FF2B5EF4-FFF2-40B4-BE49-F238E27FC236}">
                <a16:creationId xmlns:a16="http://schemas.microsoft.com/office/drawing/2014/main" id="{D1014B6A-F5E5-456C-B2FA-F5B5CFD6EA74}"/>
              </a:ext>
            </a:extLst>
          </p:cNvPr>
          <p:cNvSpPr>
            <a:spLocks noGrp="1"/>
          </p:cNvSpPr>
          <p:nvPr>
            <p:ph type="body" sz="quarter" idx="28" hasCustomPrompt="1"/>
          </p:nvPr>
        </p:nvSpPr>
        <p:spPr>
          <a:xfrm>
            <a:off x="5430285" y="3021980"/>
            <a:ext cx="1095951"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1" name="Item 4 Text">
            <a:extLst>
              <a:ext uri="{FF2B5EF4-FFF2-40B4-BE49-F238E27FC236}">
                <a16:creationId xmlns:a16="http://schemas.microsoft.com/office/drawing/2014/main" id="{D036508F-55C5-4315-A1A5-4C37028E3965}"/>
              </a:ext>
            </a:extLst>
          </p:cNvPr>
          <p:cNvSpPr>
            <a:spLocks noGrp="1"/>
          </p:cNvSpPr>
          <p:nvPr userDrawn="1">
            <p:ph type="body" sz="quarter" idx="23" hasCustomPrompt="1"/>
          </p:nvPr>
        </p:nvSpPr>
        <p:spPr>
          <a:xfrm>
            <a:off x="5008996"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9" name="Item 5 Title">
            <a:extLst>
              <a:ext uri="{FF2B5EF4-FFF2-40B4-BE49-F238E27FC236}">
                <a16:creationId xmlns:a16="http://schemas.microsoft.com/office/drawing/2014/main" id="{10724EF9-B96D-46CD-9CDE-1437737309C5}"/>
              </a:ext>
            </a:extLst>
          </p:cNvPr>
          <p:cNvSpPr>
            <a:spLocks noGrp="1"/>
          </p:cNvSpPr>
          <p:nvPr>
            <p:ph type="body" sz="quarter" idx="30" hasCustomPrompt="1"/>
          </p:nvPr>
        </p:nvSpPr>
        <p:spPr>
          <a:xfrm>
            <a:off x="6840942"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4" name="Item 5 Text">
            <a:extLst>
              <a:ext uri="{FF2B5EF4-FFF2-40B4-BE49-F238E27FC236}">
                <a16:creationId xmlns:a16="http://schemas.microsoft.com/office/drawing/2014/main" id="{52B76C6E-8844-4031-9443-DAA924981D1D}"/>
              </a:ext>
            </a:extLst>
          </p:cNvPr>
          <p:cNvSpPr>
            <a:spLocks noGrp="1"/>
          </p:cNvSpPr>
          <p:nvPr userDrawn="1">
            <p:ph type="body" sz="quarter" idx="26" hasCustomPrompt="1"/>
          </p:nvPr>
        </p:nvSpPr>
        <p:spPr>
          <a:xfrm>
            <a:off x="6415259" y="3801007"/>
            <a:ext cx="1938528" cy="415497"/>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2" name="Rectangle 21">
            <a:extLst>
              <a:ext uri="{FF2B5EF4-FFF2-40B4-BE49-F238E27FC236}">
                <a16:creationId xmlns:a16="http://schemas.microsoft.com/office/drawing/2014/main" id="{8533E3FD-BE40-4756-A413-7A11B0F5599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Page Number">
            <a:extLst>
              <a:ext uri="{FF2B5EF4-FFF2-40B4-BE49-F238E27FC236}">
                <a16:creationId xmlns:a16="http://schemas.microsoft.com/office/drawing/2014/main" id="{81251A57-6F56-45E2-8E48-61C5F222D161}"/>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33" name="WSE logo">
            <a:extLst>
              <a:ext uri="{FF2B5EF4-FFF2-40B4-BE49-F238E27FC236}">
                <a16:creationId xmlns:a16="http://schemas.microsoft.com/office/drawing/2014/main" id="{5183B704-1ED3-426C-B12C-6BD74D72F4C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722139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or Proces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5CE5-BF88-EC4B-A5BB-C91694E1B647}"/>
              </a:ext>
            </a:extLst>
          </p:cNvPr>
          <p:cNvSpPr>
            <a:spLocks noGrp="1"/>
          </p:cNvSpPr>
          <p:nvPr>
            <p:ph type="title"/>
          </p:nvPr>
        </p:nvSpPr>
        <p:spPr>
          <a:xfrm>
            <a:off x="522712" y="59798"/>
            <a:ext cx="8096246" cy="942358"/>
          </a:xfrm>
          <a:prstGeom prst="rect">
            <a:avLst/>
          </a:prstGeom>
        </p:spPr>
        <p:txBody>
          <a:bodyPr anchor="b"/>
          <a:lstStyle>
            <a:lvl1pPr>
              <a:defRPr sz="3000" b="1">
                <a:solidFill>
                  <a:schemeClr val="tx2"/>
                </a:solidFill>
              </a:defRPr>
            </a:lvl1pPr>
          </a:lstStyle>
          <a:p>
            <a:r>
              <a:rPr lang="en-US" dirty="0"/>
              <a:t>Click to edit Master title style</a:t>
            </a:r>
          </a:p>
        </p:txBody>
      </p:sp>
      <p:sp>
        <p:nvSpPr>
          <p:cNvPr id="26" name="Rectangle 25">
            <a:extLst>
              <a:ext uri="{FF2B5EF4-FFF2-40B4-BE49-F238E27FC236}">
                <a16:creationId xmlns:a16="http://schemas.microsoft.com/office/drawing/2014/main" id="{9056D86C-B76F-7D41-865B-669A58A40B26}"/>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CB7C9E05-905F-4239-BA70-7805F39E2537}"/>
              </a:ext>
            </a:extLst>
          </p:cNvPr>
          <p:cNvSpPr>
            <a:spLocks noGrp="1"/>
          </p:cNvSpPr>
          <p:nvPr>
            <p:ph type="body" sz="quarter" idx="47" hasCustomPrompt="1"/>
          </p:nvPr>
        </p:nvSpPr>
        <p:spPr>
          <a:xfrm>
            <a:off x="252413" y="1257854"/>
            <a:ext cx="8366125" cy="362209"/>
          </a:xfrm>
          <a:prstGeom prst="rect">
            <a:avLst/>
          </a:prstGeom>
          <a:solidFill>
            <a:schemeClr val="bg2"/>
          </a:solidFill>
        </p:spPr>
        <p:txBody>
          <a:bodyPr/>
          <a:lstStyle>
            <a:lvl1pPr marL="0" indent="0" algn="ctr">
              <a:buNone/>
              <a:defRPr sz="2000" b="1">
                <a:solidFill>
                  <a:schemeClr val="tx2"/>
                </a:solidFill>
              </a:defRPr>
            </a:lvl1pPr>
          </a:lstStyle>
          <a:p>
            <a:pPr lvl="0"/>
            <a:r>
              <a:rPr lang="en-US" dirty="0"/>
              <a:t>Click to add caption</a:t>
            </a:r>
          </a:p>
        </p:txBody>
      </p:sp>
      <p:grpSp>
        <p:nvGrpSpPr>
          <p:cNvPr id="46" name="Group 45" descr="Timeline image">
            <a:extLst>
              <a:ext uri="{FF2B5EF4-FFF2-40B4-BE49-F238E27FC236}">
                <a16:creationId xmlns:a16="http://schemas.microsoft.com/office/drawing/2014/main" id="{12EE74DF-9333-4546-8B0E-F0FCE41F51A0}"/>
              </a:ext>
            </a:extLst>
          </p:cNvPr>
          <p:cNvGrpSpPr/>
          <p:nvPr userDrawn="1"/>
        </p:nvGrpSpPr>
        <p:grpSpPr>
          <a:xfrm>
            <a:off x="149313" y="2937932"/>
            <a:ext cx="8818280" cy="394138"/>
            <a:chOff x="149313" y="2937932"/>
            <a:chExt cx="8818280" cy="394138"/>
          </a:xfrm>
        </p:grpSpPr>
        <p:sp>
          <p:nvSpPr>
            <p:cNvPr id="4" name="Right Arrow 3">
              <a:extLst>
                <a:ext uri="{FF2B5EF4-FFF2-40B4-BE49-F238E27FC236}">
                  <a16:creationId xmlns:a16="http://schemas.microsoft.com/office/drawing/2014/main" id="{8F8E5DEB-0CA8-7C40-9940-93D22D38A373}"/>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5" name="Oval 4">
              <a:extLst>
                <a:ext uri="{FF2B5EF4-FFF2-40B4-BE49-F238E27FC236}">
                  <a16:creationId xmlns:a16="http://schemas.microsoft.com/office/drawing/2014/main" id="{B33E08E7-D1BF-8A47-9C1F-7E6E6F13D262}"/>
                </a:ext>
                <a:ext uri="{C183D7F6-B498-43B3-948B-1728B52AA6E4}">
                  <adec:decorative xmlns:adec="http://schemas.microsoft.com/office/drawing/2017/decorative" val="1"/>
                </a:ext>
              </a:extLst>
            </p:cNvPr>
            <p:cNvSpPr/>
            <p:nvPr userDrawn="1"/>
          </p:nvSpPr>
          <p:spPr>
            <a:xfrm>
              <a:off x="66167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6" name="Oval 5">
              <a:extLst>
                <a:ext uri="{FF2B5EF4-FFF2-40B4-BE49-F238E27FC236}">
                  <a16:creationId xmlns:a16="http://schemas.microsoft.com/office/drawing/2014/main" id="{4B425AC6-6A04-2540-873A-C34F741532A8}"/>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7" name="Oval 6">
              <a:extLst>
                <a:ext uri="{FF2B5EF4-FFF2-40B4-BE49-F238E27FC236}">
                  <a16:creationId xmlns:a16="http://schemas.microsoft.com/office/drawing/2014/main" id="{9BFDF4F6-7F79-2E4D-A0A1-3DCFEC7CD018}"/>
                </a:ext>
                <a:ext uri="{C183D7F6-B498-43B3-948B-1728B52AA6E4}">
                  <adec:decorative xmlns:adec="http://schemas.microsoft.com/office/drawing/2017/decorative" val="1"/>
                </a:ext>
              </a:extLst>
            </p:cNvPr>
            <p:cNvSpPr/>
            <p:nvPr userDrawn="1"/>
          </p:nvSpPr>
          <p:spPr>
            <a:xfrm>
              <a:off x="316076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Oval 7">
              <a:extLst>
                <a:ext uri="{FF2B5EF4-FFF2-40B4-BE49-F238E27FC236}">
                  <a16:creationId xmlns:a16="http://schemas.microsoft.com/office/drawing/2014/main" id="{DDECA228-EC9A-4E43-9304-017BEA28D63C}"/>
                </a:ext>
                <a:ext uri="{C183D7F6-B498-43B3-948B-1728B52AA6E4}">
                  <adec:decorative xmlns:adec="http://schemas.microsoft.com/office/drawing/2017/decorative" val="1"/>
                </a:ext>
              </a:extLst>
            </p:cNvPr>
            <p:cNvSpPr/>
            <p:nvPr userDrawn="1"/>
          </p:nvSpPr>
          <p:spPr>
            <a:xfrm>
              <a:off x="440505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9" name="Oval 8">
              <a:extLst>
                <a:ext uri="{FF2B5EF4-FFF2-40B4-BE49-F238E27FC236}">
                  <a16:creationId xmlns:a16="http://schemas.microsoft.com/office/drawing/2014/main" id="{7E957417-2040-534F-8BB0-66A9FC17B603}"/>
                </a:ext>
                <a:ext uri="{C183D7F6-B498-43B3-948B-1728B52AA6E4}">
                  <adec:decorative xmlns:adec="http://schemas.microsoft.com/office/drawing/2017/decorative" val="1"/>
                </a:ext>
              </a:extLst>
            </p:cNvPr>
            <p:cNvSpPr/>
            <p:nvPr userDrawn="1"/>
          </p:nvSpPr>
          <p:spPr>
            <a:xfrm>
              <a:off x="5589693"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0" name="Oval 9">
              <a:extLst>
                <a:ext uri="{FF2B5EF4-FFF2-40B4-BE49-F238E27FC236}">
                  <a16:creationId xmlns:a16="http://schemas.microsoft.com/office/drawing/2014/main" id="{B901EAEE-2200-4047-AC6E-D68F83AC9EC2}"/>
                </a:ext>
                <a:ext uri="{C183D7F6-B498-43B3-948B-1728B52AA6E4}">
                  <adec:decorative xmlns:adec="http://schemas.microsoft.com/office/drawing/2017/decorative" val="1"/>
                </a:ext>
              </a:extLst>
            </p:cNvPr>
            <p:cNvSpPr/>
            <p:nvPr userDrawn="1"/>
          </p:nvSpPr>
          <p:spPr>
            <a:xfrm>
              <a:off x="6838579"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1" name="Oval 10">
              <a:extLst>
                <a:ext uri="{FF2B5EF4-FFF2-40B4-BE49-F238E27FC236}">
                  <a16:creationId xmlns:a16="http://schemas.microsoft.com/office/drawing/2014/main" id="{65053514-B4E5-7649-9105-BD559F8A4F85}"/>
                </a:ext>
                <a:ext uri="{C183D7F6-B498-43B3-948B-1728B52AA6E4}">
                  <adec:decorative xmlns:adec="http://schemas.microsoft.com/office/drawing/2017/decorative" val="1"/>
                </a:ext>
              </a:extLst>
            </p:cNvPr>
            <p:cNvSpPr/>
            <p:nvPr userDrawn="1"/>
          </p:nvSpPr>
          <p:spPr>
            <a:xfrm>
              <a:off x="8057411"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grpSp>
      <p:sp>
        <p:nvSpPr>
          <p:cNvPr id="32" name="Table or Image">
            <a:extLst>
              <a:ext uri="{FF2B5EF4-FFF2-40B4-BE49-F238E27FC236}">
                <a16:creationId xmlns:a16="http://schemas.microsoft.com/office/drawing/2014/main" id="{B55C9193-8997-F045-A5BC-B8BDD1896AEC}"/>
              </a:ext>
            </a:extLst>
          </p:cNvPr>
          <p:cNvSpPr>
            <a:spLocks noGrp="1"/>
          </p:cNvSpPr>
          <p:nvPr>
            <p:ph sz="quarter" idx="34" hasCustomPrompt="1"/>
          </p:nvPr>
        </p:nvSpPr>
        <p:spPr>
          <a:xfrm>
            <a:off x="251856" y="1816172"/>
            <a:ext cx="1033031" cy="1051174"/>
          </a:xfrm>
          <a:prstGeom prst="rect">
            <a:avLst/>
          </a:prstGeom>
          <a:ln w="12700">
            <a:solidFill>
              <a:schemeClr val="bg2"/>
            </a:solidFill>
          </a:ln>
        </p:spPr>
        <p:txBody>
          <a:bodyPr/>
          <a:lstStyle>
            <a:lvl1pPr marL="0" indent="0" algn="l">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5" name="Table or Image">
            <a:extLst>
              <a:ext uri="{FF2B5EF4-FFF2-40B4-BE49-F238E27FC236}">
                <a16:creationId xmlns:a16="http://schemas.microsoft.com/office/drawing/2014/main" id="{49945C77-72E2-A747-BC22-94D2E7C0C3AB}"/>
              </a:ext>
            </a:extLst>
          </p:cNvPr>
          <p:cNvSpPr>
            <a:spLocks noGrp="1"/>
          </p:cNvSpPr>
          <p:nvPr>
            <p:ph sz="quarter" idx="37" hasCustomPrompt="1"/>
          </p:nvPr>
        </p:nvSpPr>
        <p:spPr>
          <a:xfrm>
            <a:off x="1487766" y="3453795"/>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6" name="Table or Image">
            <a:extLst>
              <a:ext uri="{FF2B5EF4-FFF2-40B4-BE49-F238E27FC236}">
                <a16:creationId xmlns:a16="http://schemas.microsoft.com/office/drawing/2014/main" id="{68532B39-F878-4F4A-8FB7-1E4ABE4E43AE}"/>
              </a:ext>
            </a:extLst>
          </p:cNvPr>
          <p:cNvSpPr>
            <a:spLocks noGrp="1"/>
          </p:cNvSpPr>
          <p:nvPr>
            <p:ph sz="quarter" idx="38" hasCustomPrompt="1"/>
          </p:nvPr>
        </p:nvSpPr>
        <p:spPr>
          <a:xfrm>
            <a:off x="271021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9" name="Table or Image">
            <a:extLst>
              <a:ext uri="{FF2B5EF4-FFF2-40B4-BE49-F238E27FC236}">
                <a16:creationId xmlns:a16="http://schemas.microsoft.com/office/drawing/2014/main" id="{5987319A-6708-164D-B069-C9A27D3CF99D}"/>
              </a:ext>
            </a:extLst>
          </p:cNvPr>
          <p:cNvSpPr>
            <a:spLocks noGrp="1"/>
          </p:cNvSpPr>
          <p:nvPr>
            <p:ph sz="quarter" idx="41" hasCustomPrompt="1"/>
          </p:nvPr>
        </p:nvSpPr>
        <p:spPr>
          <a:xfrm>
            <a:off x="3939395"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0" name="Table or Image">
            <a:extLst>
              <a:ext uri="{FF2B5EF4-FFF2-40B4-BE49-F238E27FC236}">
                <a16:creationId xmlns:a16="http://schemas.microsoft.com/office/drawing/2014/main" id="{03B445B3-CA64-E748-8A75-A4006779359D}"/>
              </a:ext>
            </a:extLst>
          </p:cNvPr>
          <p:cNvSpPr>
            <a:spLocks noGrp="1"/>
          </p:cNvSpPr>
          <p:nvPr>
            <p:ph sz="quarter" idx="42" hasCustomPrompt="1"/>
          </p:nvPr>
        </p:nvSpPr>
        <p:spPr>
          <a:xfrm>
            <a:off x="516857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3" name="Table or Image">
            <a:extLst>
              <a:ext uri="{FF2B5EF4-FFF2-40B4-BE49-F238E27FC236}">
                <a16:creationId xmlns:a16="http://schemas.microsoft.com/office/drawing/2014/main" id="{01884091-B2D7-4C45-86BC-7D4F74E79C27}"/>
              </a:ext>
            </a:extLst>
          </p:cNvPr>
          <p:cNvSpPr>
            <a:spLocks noGrp="1"/>
          </p:cNvSpPr>
          <p:nvPr>
            <p:ph sz="quarter" idx="45" hasCustomPrompt="1"/>
          </p:nvPr>
        </p:nvSpPr>
        <p:spPr>
          <a:xfrm>
            <a:off x="6397756"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4" name="Table or Image">
            <a:extLst>
              <a:ext uri="{FF2B5EF4-FFF2-40B4-BE49-F238E27FC236}">
                <a16:creationId xmlns:a16="http://schemas.microsoft.com/office/drawing/2014/main" id="{BCCA4455-3AE1-1943-AD67-2A4DFA99E393}"/>
              </a:ext>
            </a:extLst>
          </p:cNvPr>
          <p:cNvSpPr>
            <a:spLocks noGrp="1"/>
          </p:cNvSpPr>
          <p:nvPr>
            <p:ph sz="quarter" idx="46" hasCustomPrompt="1"/>
          </p:nvPr>
        </p:nvSpPr>
        <p:spPr>
          <a:xfrm>
            <a:off x="7585928"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28" name="Citation">
            <a:extLst>
              <a:ext uri="{FF2B5EF4-FFF2-40B4-BE49-F238E27FC236}">
                <a16:creationId xmlns:a16="http://schemas.microsoft.com/office/drawing/2014/main" id="{DEE35AFB-A4A5-BF4E-9555-0CBD73E0D70C}"/>
              </a:ext>
            </a:extLst>
          </p:cNvPr>
          <p:cNvSpPr>
            <a:spLocks noGrp="1"/>
          </p:cNvSpPr>
          <p:nvPr>
            <p:ph type="body" sz="quarter" idx="33" hasCustomPrompt="1"/>
          </p:nvPr>
        </p:nvSpPr>
        <p:spPr>
          <a:xfrm>
            <a:off x="2116256"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dirty="0"/>
              <a:t>Adapted/Reprinted from [APA reference].</a:t>
            </a:r>
          </a:p>
        </p:txBody>
      </p:sp>
      <p:pic>
        <p:nvPicPr>
          <p:cNvPr id="27" name="WSE logo">
            <a:extLst>
              <a:ext uri="{FF2B5EF4-FFF2-40B4-BE49-F238E27FC236}">
                <a16:creationId xmlns:a16="http://schemas.microsoft.com/office/drawing/2014/main" id="{978592AB-D8FE-E649-9B9F-6BB4F13FB04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29" name="Page Number">
            <a:extLst>
              <a:ext uri="{FF2B5EF4-FFF2-40B4-BE49-F238E27FC236}">
                <a16:creationId xmlns:a16="http://schemas.microsoft.com/office/drawing/2014/main" id="{5B0C4C21-CAD5-874E-9CB4-3D5DA2A82B8E}"/>
              </a:ext>
            </a:extLst>
          </p:cNvPr>
          <p:cNvSpPr txBox="1"/>
          <p:nvPr userDrawn="1"/>
        </p:nvSpPr>
        <p:spPr>
          <a:xfrm>
            <a:off x="8133198"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6945638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Web Infographic">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E74D57-75EE-47EE-BA67-188DFE91858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itle">
            <a:extLst>
              <a:ext uri="{FF2B5EF4-FFF2-40B4-BE49-F238E27FC236}">
                <a16:creationId xmlns:a16="http://schemas.microsoft.com/office/drawing/2014/main" id="{8C10952F-BEB3-4B15-B210-69BD49BEFCA3}"/>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cxnSp>
        <p:nvCxnSpPr>
          <p:cNvPr id="3" name="Straight Connector 2">
            <a:extLst>
              <a:ext uri="{FF2B5EF4-FFF2-40B4-BE49-F238E27FC236}">
                <a16:creationId xmlns:a16="http://schemas.microsoft.com/office/drawing/2014/main" id="{C8C2B6F8-5270-4AAC-84AB-07CDF49EF487}"/>
              </a:ext>
              <a:ext uri="{C183D7F6-B498-43B3-948B-1728B52AA6E4}">
                <adec:decorative xmlns:adec="http://schemas.microsoft.com/office/drawing/2017/decorative" val="1"/>
              </a:ext>
            </a:extLst>
          </p:cNvPr>
          <p:cNvCxnSpPr>
            <a:cxnSpLocks/>
          </p:cNvCxnSpPr>
          <p:nvPr userDrawn="1"/>
        </p:nvCxnSpPr>
        <p:spPr>
          <a:xfrm flipH="1" flipV="1">
            <a:off x="3265742" y="1730102"/>
            <a:ext cx="825191" cy="608883"/>
          </a:xfrm>
          <a:prstGeom prst="line">
            <a:avLst/>
          </a:prstGeom>
          <a:noFill/>
          <a:ln w="38100" cap="flat" cmpd="sng" algn="ctr">
            <a:solidFill>
              <a:schemeClr val="bg1">
                <a:lumMod val="75000"/>
              </a:schemeClr>
            </a:solidFill>
            <a:prstDash val="solid"/>
            <a:miter lim="800000"/>
          </a:ln>
          <a:effectLst/>
        </p:spPr>
      </p:cxnSp>
      <p:cxnSp>
        <p:nvCxnSpPr>
          <p:cNvPr id="4" name="Straight Connector 3">
            <a:extLst>
              <a:ext uri="{FF2B5EF4-FFF2-40B4-BE49-F238E27FC236}">
                <a16:creationId xmlns:a16="http://schemas.microsoft.com/office/drawing/2014/main" id="{99F6A1D8-A2CC-4923-A16C-DDC0AE2655EB}"/>
              </a:ext>
              <a:ext uri="{C183D7F6-B498-43B3-948B-1728B52AA6E4}">
                <adec:decorative xmlns:adec="http://schemas.microsoft.com/office/drawing/2017/decorative" val="1"/>
              </a:ext>
            </a:extLst>
          </p:cNvPr>
          <p:cNvCxnSpPr>
            <a:cxnSpLocks/>
            <a:endCxn id="22" idx="6"/>
          </p:cNvCxnSpPr>
          <p:nvPr userDrawn="1"/>
        </p:nvCxnSpPr>
        <p:spPr>
          <a:xfrm flipH="1" flipV="1">
            <a:off x="3066098" y="2826265"/>
            <a:ext cx="807608" cy="2579"/>
          </a:xfrm>
          <a:prstGeom prst="line">
            <a:avLst/>
          </a:prstGeom>
          <a:noFill/>
          <a:ln w="38100" cap="flat" cmpd="sng" algn="ctr">
            <a:solidFill>
              <a:schemeClr val="bg1">
                <a:lumMod val="75000"/>
              </a:schemeClr>
            </a:solidFill>
            <a:prstDash val="solid"/>
            <a:miter lim="800000"/>
          </a:ln>
          <a:effectLst/>
        </p:spPr>
      </p:cxnSp>
      <p:cxnSp>
        <p:nvCxnSpPr>
          <p:cNvPr id="5" name="Straight Connector 4">
            <a:extLst>
              <a:ext uri="{FF2B5EF4-FFF2-40B4-BE49-F238E27FC236}">
                <a16:creationId xmlns:a16="http://schemas.microsoft.com/office/drawing/2014/main" id="{93A94BF1-70EF-4657-9FD2-7268FCDD2A11}"/>
              </a:ext>
              <a:ext uri="{C183D7F6-B498-43B3-948B-1728B52AA6E4}">
                <adec:decorative xmlns:adec="http://schemas.microsoft.com/office/drawing/2017/decorative" val="1"/>
              </a:ext>
            </a:extLst>
          </p:cNvPr>
          <p:cNvCxnSpPr>
            <a:cxnSpLocks/>
          </p:cNvCxnSpPr>
          <p:nvPr userDrawn="1"/>
        </p:nvCxnSpPr>
        <p:spPr>
          <a:xfrm flipH="1">
            <a:off x="3263362" y="3318701"/>
            <a:ext cx="827570" cy="608883"/>
          </a:xfrm>
          <a:prstGeom prst="line">
            <a:avLst/>
          </a:prstGeom>
          <a:noFill/>
          <a:ln w="38100"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9B6D69FB-8A1F-404E-954A-39D19CE8EE5E}"/>
              </a:ext>
              <a:ext uri="{C183D7F6-B498-43B3-948B-1728B52AA6E4}">
                <adec:decorative xmlns:adec="http://schemas.microsoft.com/office/drawing/2017/decorative" val="1"/>
              </a:ext>
            </a:extLst>
          </p:cNvPr>
          <p:cNvCxnSpPr>
            <a:cxnSpLocks/>
          </p:cNvCxnSpPr>
          <p:nvPr userDrawn="1"/>
        </p:nvCxnSpPr>
        <p:spPr>
          <a:xfrm>
            <a:off x="5070651" y="3318701"/>
            <a:ext cx="825191" cy="614040"/>
          </a:xfrm>
          <a:prstGeom prst="line">
            <a:avLst/>
          </a:prstGeom>
          <a:noFill/>
          <a:ln w="38100" cap="flat" cmpd="sng" algn="ctr">
            <a:solidFill>
              <a:schemeClr val="bg1">
                <a:lumMod val="75000"/>
              </a:schemeClr>
            </a:solidFill>
            <a:prstDash val="solid"/>
            <a:miter lim="800000"/>
          </a:ln>
          <a:effectLst/>
        </p:spPr>
      </p:cxnSp>
      <p:cxnSp>
        <p:nvCxnSpPr>
          <p:cNvPr id="7" name="Straight Connector 6">
            <a:extLst>
              <a:ext uri="{FF2B5EF4-FFF2-40B4-BE49-F238E27FC236}">
                <a16:creationId xmlns:a16="http://schemas.microsoft.com/office/drawing/2014/main" id="{9A3F1246-E233-4D62-8729-6E01225CEB5B}"/>
              </a:ext>
              <a:ext uri="{C183D7F6-B498-43B3-948B-1728B52AA6E4}">
                <adec:decorative xmlns:adec="http://schemas.microsoft.com/office/drawing/2017/decorative" val="1"/>
              </a:ext>
            </a:extLst>
          </p:cNvPr>
          <p:cNvCxnSpPr>
            <a:cxnSpLocks/>
            <a:endCxn id="21" idx="6"/>
          </p:cNvCxnSpPr>
          <p:nvPr userDrawn="1"/>
        </p:nvCxnSpPr>
        <p:spPr>
          <a:xfrm>
            <a:off x="5273557" y="2828843"/>
            <a:ext cx="807608" cy="2579"/>
          </a:xfrm>
          <a:prstGeom prst="line">
            <a:avLst/>
          </a:prstGeom>
          <a:noFill/>
          <a:ln w="38100"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D1E2D7D-D261-4A75-B9BC-0BBF0469A16C}"/>
              </a:ext>
              <a:ext uri="{C183D7F6-B498-43B3-948B-1728B52AA6E4}">
                <adec:decorative xmlns:adec="http://schemas.microsoft.com/office/drawing/2017/decorative" val="1"/>
              </a:ext>
            </a:extLst>
          </p:cNvPr>
          <p:cNvCxnSpPr>
            <a:cxnSpLocks/>
          </p:cNvCxnSpPr>
          <p:nvPr userDrawn="1"/>
        </p:nvCxnSpPr>
        <p:spPr>
          <a:xfrm flipV="1">
            <a:off x="5070651" y="1724945"/>
            <a:ext cx="825191" cy="614040"/>
          </a:xfrm>
          <a:prstGeom prst="line">
            <a:avLst/>
          </a:prstGeom>
          <a:noFill/>
          <a:ln w="38100" cap="flat" cmpd="sng" algn="ctr">
            <a:solidFill>
              <a:schemeClr val="bg1">
                <a:lumMod val="75000"/>
              </a:schemeClr>
            </a:solidFill>
            <a:prstDash val="solid"/>
            <a:miter lim="800000"/>
          </a:ln>
          <a:effectLst/>
        </p:spPr>
      </p:cxnSp>
      <p:sp>
        <p:nvSpPr>
          <p:cNvPr id="9" name="Овал 14">
            <a:extLst>
              <a:ext uri="{FF2B5EF4-FFF2-40B4-BE49-F238E27FC236}">
                <a16:creationId xmlns:a16="http://schemas.microsoft.com/office/drawing/2014/main" id="{4AA732B5-FC4B-4A01-AFB1-F5DEB4AE2B65}"/>
              </a:ext>
              <a:ext uri="{C183D7F6-B498-43B3-948B-1728B52AA6E4}">
                <adec:decorative xmlns:adec="http://schemas.microsoft.com/office/drawing/2017/decorative" val="1"/>
              </a:ext>
            </a:extLst>
          </p:cNvPr>
          <p:cNvSpPr/>
          <p:nvPr userDrawn="1"/>
        </p:nvSpPr>
        <p:spPr>
          <a:xfrm>
            <a:off x="3632721" y="1924589"/>
            <a:ext cx="1899731" cy="1899728"/>
          </a:xfrm>
          <a:prstGeom prst="ellipse">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19" name="Овал 14">
            <a:extLst>
              <a:ext uri="{FF2B5EF4-FFF2-40B4-BE49-F238E27FC236}">
                <a16:creationId xmlns:a16="http://schemas.microsoft.com/office/drawing/2014/main" id="{2AF27178-6C1A-4F27-A92C-C18958EBBC76}"/>
              </a:ext>
              <a:ext uri="{C183D7F6-B498-43B3-948B-1728B52AA6E4}">
                <adec:decorative xmlns:adec="http://schemas.microsoft.com/office/drawing/2017/decorative" val="1"/>
              </a:ext>
            </a:extLst>
          </p:cNvPr>
          <p:cNvSpPr/>
          <p:nvPr userDrawn="1"/>
        </p:nvSpPr>
        <p:spPr>
          <a:xfrm>
            <a:off x="3066098" y="1525301"/>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0" name="Овал 14">
            <a:extLst>
              <a:ext uri="{FF2B5EF4-FFF2-40B4-BE49-F238E27FC236}">
                <a16:creationId xmlns:a16="http://schemas.microsoft.com/office/drawing/2014/main" id="{BE0CD8D1-17DB-40F6-A65E-4DCA166738EF}"/>
              </a:ext>
              <a:ext uri="{C183D7F6-B498-43B3-948B-1728B52AA6E4}">
                <adec:decorative xmlns:adec="http://schemas.microsoft.com/office/drawing/2017/decorative" val="1"/>
              </a:ext>
            </a:extLst>
          </p:cNvPr>
          <p:cNvSpPr/>
          <p:nvPr userDrawn="1"/>
        </p:nvSpPr>
        <p:spPr>
          <a:xfrm flipH="1">
            <a:off x="5696197" y="153045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1" name="Овал 14">
            <a:extLst>
              <a:ext uri="{FF2B5EF4-FFF2-40B4-BE49-F238E27FC236}">
                <a16:creationId xmlns:a16="http://schemas.microsoft.com/office/drawing/2014/main" id="{DBF77BC9-726B-446A-B583-7B15877E09E6}"/>
              </a:ext>
              <a:ext uri="{C183D7F6-B498-43B3-948B-1728B52AA6E4}">
                <adec:decorative xmlns:adec="http://schemas.microsoft.com/office/drawing/2017/decorative" val="1"/>
              </a:ext>
            </a:extLst>
          </p:cNvPr>
          <p:cNvSpPr/>
          <p:nvPr userDrawn="1"/>
        </p:nvSpPr>
        <p:spPr>
          <a:xfrm flipH="1">
            <a:off x="6081165" y="263177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2" name="Овал 14">
            <a:extLst>
              <a:ext uri="{FF2B5EF4-FFF2-40B4-BE49-F238E27FC236}">
                <a16:creationId xmlns:a16="http://schemas.microsoft.com/office/drawing/2014/main" id="{76B86DC7-34B6-4403-88DE-EA9DD47F2EDA}"/>
              </a:ext>
              <a:ext uri="{C183D7F6-B498-43B3-948B-1728B52AA6E4}">
                <adec:decorative xmlns:adec="http://schemas.microsoft.com/office/drawing/2017/decorative" val="1"/>
              </a:ext>
            </a:extLst>
          </p:cNvPr>
          <p:cNvSpPr/>
          <p:nvPr userDrawn="1"/>
        </p:nvSpPr>
        <p:spPr>
          <a:xfrm>
            <a:off x="2666809" y="262662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23" name="Овал 14">
            <a:extLst>
              <a:ext uri="{FF2B5EF4-FFF2-40B4-BE49-F238E27FC236}">
                <a16:creationId xmlns:a16="http://schemas.microsoft.com/office/drawing/2014/main" id="{F641A164-CB54-4FBB-8A1F-C73AFBF78790}"/>
              </a:ext>
              <a:ext uri="{C183D7F6-B498-43B3-948B-1728B52AA6E4}">
                <adec:decorative xmlns:adec="http://schemas.microsoft.com/office/drawing/2017/decorative" val="1"/>
              </a:ext>
            </a:extLst>
          </p:cNvPr>
          <p:cNvSpPr/>
          <p:nvPr userDrawn="1"/>
        </p:nvSpPr>
        <p:spPr>
          <a:xfrm>
            <a:off x="3066098" y="372794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24" name="Овал 14">
            <a:extLst>
              <a:ext uri="{FF2B5EF4-FFF2-40B4-BE49-F238E27FC236}">
                <a16:creationId xmlns:a16="http://schemas.microsoft.com/office/drawing/2014/main" id="{499DA529-A0FF-4067-8AEF-3FDE2C3A8054}"/>
              </a:ext>
              <a:ext uri="{C183D7F6-B498-43B3-948B-1728B52AA6E4}">
                <adec:decorative xmlns:adec="http://schemas.microsoft.com/office/drawing/2017/decorative" val="1"/>
              </a:ext>
            </a:extLst>
          </p:cNvPr>
          <p:cNvSpPr/>
          <p:nvPr userDrawn="1"/>
        </p:nvSpPr>
        <p:spPr>
          <a:xfrm flipH="1">
            <a:off x="5696197" y="3733097"/>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33" name="Chart Title">
            <a:extLst>
              <a:ext uri="{FF2B5EF4-FFF2-40B4-BE49-F238E27FC236}">
                <a16:creationId xmlns:a16="http://schemas.microsoft.com/office/drawing/2014/main" id="{7ED65BE2-48E9-41D2-AD5F-16BB3D727813}"/>
              </a:ext>
            </a:extLst>
          </p:cNvPr>
          <p:cNvSpPr>
            <a:spLocks noGrp="1"/>
          </p:cNvSpPr>
          <p:nvPr>
            <p:ph type="body" sz="quarter" idx="27" hasCustomPrompt="1"/>
          </p:nvPr>
        </p:nvSpPr>
        <p:spPr>
          <a:xfrm>
            <a:off x="3628821" y="2513840"/>
            <a:ext cx="1886358" cy="614758"/>
          </a:xfrm>
          <a:prstGeom prst="rect">
            <a:avLst/>
          </a:prstGeom>
        </p:spPr>
        <p:txBody>
          <a:bodyPr anchor="ct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Add Title</a:t>
            </a:r>
          </a:p>
        </p:txBody>
      </p:sp>
      <p:sp>
        <p:nvSpPr>
          <p:cNvPr id="37" name="Item 1 Text">
            <a:extLst>
              <a:ext uri="{FF2B5EF4-FFF2-40B4-BE49-F238E27FC236}">
                <a16:creationId xmlns:a16="http://schemas.microsoft.com/office/drawing/2014/main" id="{FED8E20B-6C3E-473E-BA6C-6A8BF54389CA}"/>
              </a:ext>
            </a:extLst>
          </p:cNvPr>
          <p:cNvSpPr>
            <a:spLocks noGrp="1"/>
          </p:cNvSpPr>
          <p:nvPr>
            <p:ph type="body" sz="quarter" idx="30" hasCustomPrompt="1"/>
          </p:nvPr>
        </p:nvSpPr>
        <p:spPr>
          <a:xfrm>
            <a:off x="533919" y="1525970"/>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2 Text">
            <a:extLst>
              <a:ext uri="{FF2B5EF4-FFF2-40B4-BE49-F238E27FC236}">
                <a16:creationId xmlns:a16="http://schemas.microsoft.com/office/drawing/2014/main" id="{2A5E3286-0F43-4B4B-83AD-89ECE01046B5}"/>
              </a:ext>
            </a:extLst>
          </p:cNvPr>
          <p:cNvSpPr>
            <a:spLocks noGrp="1"/>
          </p:cNvSpPr>
          <p:nvPr>
            <p:ph type="body" sz="quarter" idx="31" hasCustomPrompt="1"/>
          </p:nvPr>
        </p:nvSpPr>
        <p:spPr>
          <a:xfrm>
            <a:off x="570342" y="2617088"/>
            <a:ext cx="1998760"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3 Text">
            <a:extLst>
              <a:ext uri="{FF2B5EF4-FFF2-40B4-BE49-F238E27FC236}">
                <a16:creationId xmlns:a16="http://schemas.microsoft.com/office/drawing/2014/main" id="{6C886B0A-F7FB-443C-8E9D-431704D36174}"/>
              </a:ext>
            </a:extLst>
          </p:cNvPr>
          <p:cNvSpPr>
            <a:spLocks noGrp="1"/>
          </p:cNvSpPr>
          <p:nvPr>
            <p:ph type="body" sz="quarter" idx="32" hasCustomPrompt="1"/>
          </p:nvPr>
        </p:nvSpPr>
        <p:spPr>
          <a:xfrm>
            <a:off x="533918" y="3718966"/>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4" name="Item 4 Text">
            <a:extLst>
              <a:ext uri="{FF2B5EF4-FFF2-40B4-BE49-F238E27FC236}">
                <a16:creationId xmlns:a16="http://schemas.microsoft.com/office/drawing/2014/main" id="{1200382F-6E85-4643-BB97-D08B303CAF60}"/>
              </a:ext>
            </a:extLst>
          </p:cNvPr>
          <p:cNvSpPr>
            <a:spLocks noGrp="1"/>
          </p:cNvSpPr>
          <p:nvPr>
            <p:ph type="body" sz="quarter" idx="25" hasCustomPrompt="1"/>
          </p:nvPr>
        </p:nvSpPr>
        <p:spPr>
          <a:xfrm>
            <a:off x="6208613" y="1521484"/>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Item 5 Text">
            <a:extLst>
              <a:ext uri="{FF2B5EF4-FFF2-40B4-BE49-F238E27FC236}">
                <a16:creationId xmlns:a16="http://schemas.microsoft.com/office/drawing/2014/main" id="{A7860D47-F00A-4556-8C9B-6F0BF7E0FEDA}"/>
              </a:ext>
            </a:extLst>
          </p:cNvPr>
          <p:cNvSpPr>
            <a:spLocks noGrp="1"/>
          </p:cNvSpPr>
          <p:nvPr>
            <p:ph type="body" sz="quarter" idx="28" hasCustomPrompt="1"/>
          </p:nvPr>
        </p:nvSpPr>
        <p:spPr>
          <a:xfrm>
            <a:off x="6578161" y="2619200"/>
            <a:ext cx="200286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6" name="Item 6 Text">
            <a:extLst>
              <a:ext uri="{FF2B5EF4-FFF2-40B4-BE49-F238E27FC236}">
                <a16:creationId xmlns:a16="http://schemas.microsoft.com/office/drawing/2014/main" id="{84A6D190-21EB-4D6C-B656-9DBD1F0A6023}"/>
              </a:ext>
            </a:extLst>
          </p:cNvPr>
          <p:cNvSpPr>
            <a:spLocks noGrp="1"/>
          </p:cNvSpPr>
          <p:nvPr>
            <p:ph type="body" sz="quarter" idx="29" hasCustomPrompt="1"/>
          </p:nvPr>
        </p:nvSpPr>
        <p:spPr>
          <a:xfrm>
            <a:off x="6208613" y="3723452"/>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6" name="Page Number">
            <a:extLst>
              <a:ext uri="{FF2B5EF4-FFF2-40B4-BE49-F238E27FC236}">
                <a16:creationId xmlns:a16="http://schemas.microsoft.com/office/drawing/2014/main" id="{04C681CD-365D-47CC-8E66-4F0907AE9E9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8" name="WSE logo">
            <a:extLst>
              <a:ext uri="{FF2B5EF4-FFF2-40B4-BE49-F238E27FC236}">
                <a16:creationId xmlns:a16="http://schemas.microsoft.com/office/drawing/2014/main" id="{0CEDB7AD-CD61-4E2F-A8BB-6836F873B53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216362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lider Infographic">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688A55F-975D-4F71-93A6-A10CD71A82AC}"/>
              </a:ext>
            </a:extLst>
          </p:cNvPr>
          <p:cNvSpPr>
            <a:spLocks noGrp="1"/>
          </p:cNvSpPr>
          <p:nvPr>
            <p:ph type="title" hasCustomPrompt="1"/>
          </p:nvPr>
        </p:nvSpPr>
        <p:spPr>
          <a:xfrm>
            <a:off x="533919" y="123189"/>
            <a:ext cx="8085415" cy="841471"/>
          </a:xfrm>
          <a:prstGeom prst="rect">
            <a:avLst/>
          </a:prstGeom>
        </p:spPr>
        <p:txBody>
          <a:bodyPr anchor="b"/>
          <a:lstStyle>
            <a:lvl1pPr>
              <a:defRPr sz="3000" b="1">
                <a:solidFill>
                  <a:schemeClr val="tx2"/>
                </a:solidFill>
              </a:defRPr>
            </a:lvl1pPr>
          </a:lstStyle>
          <a:p>
            <a:r>
              <a:rPr lang="en-US" noProof="0"/>
              <a:t>Click to add title</a:t>
            </a:r>
          </a:p>
        </p:txBody>
      </p:sp>
      <p:sp>
        <p:nvSpPr>
          <p:cNvPr id="44" name="Statistic 1 Title">
            <a:extLst>
              <a:ext uri="{FF2B5EF4-FFF2-40B4-BE49-F238E27FC236}">
                <a16:creationId xmlns:a16="http://schemas.microsoft.com/office/drawing/2014/main" id="{A2828BA5-8825-421A-93CA-412CC2166D1E}"/>
              </a:ext>
            </a:extLst>
          </p:cNvPr>
          <p:cNvSpPr>
            <a:spLocks noGrp="1"/>
          </p:cNvSpPr>
          <p:nvPr>
            <p:ph type="body" sz="quarter" idx="21"/>
          </p:nvPr>
        </p:nvSpPr>
        <p:spPr>
          <a:xfrm>
            <a:off x="1192777" y="1351987"/>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Statistic 1 Text">
            <a:extLst>
              <a:ext uri="{FF2B5EF4-FFF2-40B4-BE49-F238E27FC236}">
                <a16:creationId xmlns:a16="http://schemas.microsoft.com/office/drawing/2014/main" id="{9AACFF7D-2C0A-4B7F-AF8F-7484D3D4FD4D}"/>
              </a:ext>
            </a:extLst>
          </p:cNvPr>
          <p:cNvSpPr>
            <a:spLocks noGrp="1"/>
          </p:cNvSpPr>
          <p:nvPr>
            <p:ph type="body" sz="quarter" idx="25"/>
          </p:nvPr>
        </p:nvSpPr>
        <p:spPr>
          <a:xfrm>
            <a:off x="1192777" y="1629279"/>
            <a:ext cx="1894469" cy="38732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0" name="Bar 1">
            <a:extLst>
              <a:ext uri="{FF2B5EF4-FFF2-40B4-BE49-F238E27FC236}">
                <a16:creationId xmlns:a16="http://schemas.microsoft.com/office/drawing/2014/main" id="{93D57781-D93A-442A-96CE-A747726F174D}"/>
              </a:ext>
            </a:extLst>
          </p:cNvPr>
          <p:cNvSpPr/>
          <p:nvPr userDrawn="1"/>
        </p:nvSpPr>
        <p:spPr>
          <a:xfrm>
            <a:off x="3479956" y="1410845"/>
            <a:ext cx="3684449"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1" name="Statistic 1">
            <a:extLst>
              <a:ext uri="{FF2B5EF4-FFF2-40B4-BE49-F238E27FC236}">
                <a16:creationId xmlns:a16="http://schemas.microsoft.com/office/drawing/2014/main" id="{D6B9C495-8208-4219-982B-220ABA0EEF2B}"/>
              </a:ext>
            </a:extLst>
          </p:cNvPr>
          <p:cNvSpPr>
            <a:spLocks noGrp="1"/>
          </p:cNvSpPr>
          <p:nvPr>
            <p:ph type="body" sz="quarter" idx="15" hasCustomPrompt="1"/>
          </p:nvPr>
        </p:nvSpPr>
        <p:spPr>
          <a:xfrm>
            <a:off x="7551317" y="1466497"/>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6" name="Statistic 2 Title">
            <a:extLst>
              <a:ext uri="{FF2B5EF4-FFF2-40B4-BE49-F238E27FC236}">
                <a16:creationId xmlns:a16="http://schemas.microsoft.com/office/drawing/2014/main" id="{D3EBB2D5-A2D5-4365-859D-51DA028D3DCD}"/>
              </a:ext>
            </a:extLst>
          </p:cNvPr>
          <p:cNvSpPr>
            <a:spLocks noGrp="1"/>
          </p:cNvSpPr>
          <p:nvPr>
            <p:ph type="body" sz="quarter" idx="26"/>
          </p:nvPr>
        </p:nvSpPr>
        <p:spPr>
          <a:xfrm>
            <a:off x="1192777" y="2435733"/>
            <a:ext cx="1894469" cy="269978"/>
          </a:xfrm>
          <a:prstGeom prst="rect">
            <a:avLst/>
          </a:prstGeom>
        </p:spPr>
        <p:txBody>
          <a:bodyPr>
            <a:noAutofit/>
          </a:bodyPr>
          <a:lstStyle>
            <a:lvl1pPr marL="0" indent="0" algn="l">
              <a:buNone/>
              <a:defRPr sz="16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7" name="Statistic 2 Text">
            <a:extLst>
              <a:ext uri="{FF2B5EF4-FFF2-40B4-BE49-F238E27FC236}">
                <a16:creationId xmlns:a16="http://schemas.microsoft.com/office/drawing/2014/main" id="{7BC65CCB-9363-4D63-A4D4-DD49F03D14CB}"/>
              </a:ext>
            </a:extLst>
          </p:cNvPr>
          <p:cNvSpPr>
            <a:spLocks noGrp="1"/>
          </p:cNvSpPr>
          <p:nvPr>
            <p:ph type="body" sz="quarter" idx="27"/>
          </p:nvPr>
        </p:nvSpPr>
        <p:spPr>
          <a:xfrm>
            <a:off x="1192777" y="2713026"/>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Bar 2">
            <a:extLst>
              <a:ext uri="{FF2B5EF4-FFF2-40B4-BE49-F238E27FC236}">
                <a16:creationId xmlns:a16="http://schemas.microsoft.com/office/drawing/2014/main" id="{3F19ABFC-9EDB-4279-9B2E-370828358ADD}"/>
              </a:ext>
            </a:extLst>
          </p:cNvPr>
          <p:cNvSpPr/>
          <p:nvPr userDrawn="1"/>
        </p:nvSpPr>
        <p:spPr>
          <a:xfrm>
            <a:off x="3471258" y="2466942"/>
            <a:ext cx="3696046"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2" name="Statistic 2">
            <a:extLst>
              <a:ext uri="{FF2B5EF4-FFF2-40B4-BE49-F238E27FC236}">
                <a16:creationId xmlns:a16="http://schemas.microsoft.com/office/drawing/2014/main" id="{D690B0D4-8B26-487C-8441-16F00BBA051B}"/>
              </a:ext>
            </a:extLst>
          </p:cNvPr>
          <p:cNvSpPr>
            <a:spLocks noGrp="1"/>
          </p:cNvSpPr>
          <p:nvPr>
            <p:ph type="body" sz="quarter" idx="16" hasCustomPrompt="1"/>
          </p:nvPr>
        </p:nvSpPr>
        <p:spPr>
          <a:xfrm>
            <a:off x="7551317" y="2517102"/>
            <a:ext cx="1015866" cy="380864"/>
          </a:xfrm>
          <a:prstGeom prst="rect">
            <a:avLst/>
          </a:prstGeom>
        </p:spPr>
        <p:txBody>
          <a:bodyPr>
            <a:noAutofit/>
          </a:bodyPr>
          <a:lstStyle>
            <a:lvl1pPr marL="0" indent="0" algn="ctr">
              <a:buNone/>
              <a:defRPr sz="24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8" name="Statistic 3 Title">
            <a:extLst>
              <a:ext uri="{FF2B5EF4-FFF2-40B4-BE49-F238E27FC236}">
                <a16:creationId xmlns:a16="http://schemas.microsoft.com/office/drawing/2014/main" id="{63C7A322-1A38-4A5A-B964-E5BE146FBDB7}"/>
              </a:ext>
            </a:extLst>
          </p:cNvPr>
          <p:cNvSpPr>
            <a:spLocks noGrp="1"/>
          </p:cNvSpPr>
          <p:nvPr>
            <p:ph type="body" sz="quarter" idx="28"/>
          </p:nvPr>
        </p:nvSpPr>
        <p:spPr>
          <a:xfrm>
            <a:off x="1192777" y="3521301"/>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9" name="Statistic 3 Text">
            <a:extLst>
              <a:ext uri="{FF2B5EF4-FFF2-40B4-BE49-F238E27FC236}">
                <a16:creationId xmlns:a16="http://schemas.microsoft.com/office/drawing/2014/main" id="{4F0EDD56-AE2E-40F4-940B-756962CEFEE5}"/>
              </a:ext>
            </a:extLst>
          </p:cNvPr>
          <p:cNvSpPr>
            <a:spLocks noGrp="1"/>
          </p:cNvSpPr>
          <p:nvPr>
            <p:ph type="body" sz="quarter" idx="29"/>
          </p:nvPr>
        </p:nvSpPr>
        <p:spPr>
          <a:xfrm>
            <a:off x="1192777" y="3805908"/>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0" name="Bar 3">
            <a:extLst>
              <a:ext uri="{FF2B5EF4-FFF2-40B4-BE49-F238E27FC236}">
                <a16:creationId xmlns:a16="http://schemas.microsoft.com/office/drawing/2014/main" id="{7528A176-E210-49E6-95A5-644F8EDF274A}"/>
              </a:ext>
            </a:extLst>
          </p:cNvPr>
          <p:cNvSpPr/>
          <p:nvPr userDrawn="1"/>
        </p:nvSpPr>
        <p:spPr>
          <a:xfrm>
            <a:off x="3474157" y="3578339"/>
            <a:ext cx="3690248"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3" name="Statistic 3">
            <a:extLst>
              <a:ext uri="{FF2B5EF4-FFF2-40B4-BE49-F238E27FC236}">
                <a16:creationId xmlns:a16="http://schemas.microsoft.com/office/drawing/2014/main" id="{FE09346B-1C78-4805-9F48-8CD3F17FAEB2}"/>
              </a:ext>
            </a:extLst>
          </p:cNvPr>
          <p:cNvSpPr>
            <a:spLocks noGrp="1"/>
          </p:cNvSpPr>
          <p:nvPr>
            <p:ph type="body" sz="quarter" idx="17" hasCustomPrompt="1"/>
          </p:nvPr>
        </p:nvSpPr>
        <p:spPr>
          <a:xfrm>
            <a:off x="7551317" y="3635812"/>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19" name="Rectangle 18">
            <a:extLst>
              <a:ext uri="{FF2B5EF4-FFF2-40B4-BE49-F238E27FC236}">
                <a16:creationId xmlns:a16="http://schemas.microsoft.com/office/drawing/2014/main" id="{0DE0E137-7C7D-4AE8-9803-F4EF3CB1DBE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Page Number">
            <a:extLst>
              <a:ext uri="{FF2B5EF4-FFF2-40B4-BE49-F238E27FC236}">
                <a16:creationId xmlns:a16="http://schemas.microsoft.com/office/drawing/2014/main" id="{58463118-2D51-43BB-B06A-C167F59A370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D2618F72-DEAB-49F5-8AE3-9710A790BBE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8108282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descr="Medical History Moment - The Founding of Johns Hopkins University ...">
            <a:extLst>
              <a:ext uri="{FF2B5EF4-FFF2-40B4-BE49-F238E27FC236}">
                <a16:creationId xmlns:a16="http://schemas.microsoft.com/office/drawing/2014/main" id="{268DE600-90A7-4B6B-BFFA-EA2C6E80718E}"/>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t="7786" b="778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Lst>
          </p:cNvPr>
          <p:cNvSpPr>
            <a:spLocks/>
          </p:cNvSpPr>
          <p:nvPr userDrawn="1"/>
        </p:nvSpPr>
        <p:spPr bwMode="auto">
          <a:xfrm rot="10800000">
            <a:off x="-2" y="-3"/>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add lecture title</a:t>
            </a:r>
          </a:p>
        </p:txBody>
      </p:sp>
    </p:spTree>
    <p:extLst>
      <p:ext uri="{BB962C8B-B14F-4D97-AF65-F5344CB8AC3E}">
        <p14:creationId xmlns:p14="http://schemas.microsoft.com/office/powerpoint/2010/main" val="14258987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spTree>
    <p:extLst>
      <p:ext uri="{BB962C8B-B14F-4D97-AF65-F5344CB8AC3E}">
        <p14:creationId xmlns:p14="http://schemas.microsoft.com/office/powerpoint/2010/main" val="36006217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chemeClr val="bg2"/>
              </a:buClr>
              <a:buFont typeface="Courier New" panose="02070309020205020404" pitchFamily="49" charset="0"/>
              <a:buChar char="o"/>
              <a:defRPr sz="1600"/>
            </a:lvl2pPr>
            <a:lvl3pPr marL="914400" indent="-228600">
              <a:buClr>
                <a:srgbClr val="69ACE5"/>
              </a:buClr>
              <a:defRPr sz="1600"/>
            </a:lvl3pPr>
          </a:lstStyle>
          <a:p>
            <a:pPr lvl="0"/>
            <a:r>
              <a:rPr lang="en-US" dirty="0"/>
              <a:t>Click to add bullets</a:t>
            </a:r>
          </a:p>
          <a:p>
            <a:pPr lvl="1"/>
            <a:r>
              <a:rPr lang="en-US" dirty="0"/>
              <a:t>Second level</a:t>
            </a:r>
          </a:p>
          <a:p>
            <a:pPr lvl="2"/>
            <a:r>
              <a:rPr lang="en-US" dirty="0"/>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chemeClr val="bg2"/>
              </a:buClr>
              <a:buSzTx/>
              <a:buFont typeface="Courier New" panose="02070309020205020404" pitchFamily="49" charset="0"/>
              <a:buChar char="o"/>
              <a:tabLst/>
              <a:defRPr sz="1600"/>
            </a:lvl2pPr>
            <a:lvl3pPr marL="914400" indent="-228600">
              <a:buClr>
                <a:srgbClr val="69ACE5"/>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a:p>
            <a:pPr lvl="1"/>
            <a:endParaRPr lang="en-US" dirty="0"/>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3867477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6809872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9297206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Click to add title</a:t>
            </a:r>
            <a:endParaRPr kumimoji="0" lang="en-US" sz="3000" b="1" i="0" u="none" strike="noStrike" kern="1200" cap="none" spc="0" normalizeH="0" baseline="0" noProof="0" dirty="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13202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b="0" i="0" dirty="0">
              <a:latin typeface="Corbel" panose="020B0503020204020204" pitchFamily="34" charset="0"/>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28786727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963174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766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10" Type="http://schemas.openxmlformats.org/officeDocument/2006/relationships/theme" Target="../theme/theme5.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Corbel"/>
              <a:buNone/>
              <a:defRPr sz="2800">
                <a:solidFill>
                  <a:schemeClr val="dk1"/>
                </a:solidFill>
                <a:latin typeface="Corbel"/>
                <a:ea typeface="Corbel"/>
                <a:cs typeface="Corbel"/>
                <a:sym typeface="Corbe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Corbel"/>
              <a:buChar char="●"/>
              <a:defRPr sz="1800">
                <a:solidFill>
                  <a:schemeClr val="dk2"/>
                </a:solidFill>
                <a:latin typeface="Corbel"/>
                <a:ea typeface="Corbel"/>
                <a:cs typeface="Corbel"/>
                <a:sym typeface="Corbel"/>
              </a:defRPr>
            </a:lvl1pPr>
            <a:lvl2pPr marL="914400" lvl="1"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2pPr>
            <a:lvl3pPr marL="1371600" lvl="2"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3pPr>
            <a:lvl4pPr marL="1828800" lvl="3"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4pPr>
            <a:lvl5pPr marL="2286000" lvl="4"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5pPr>
            <a:lvl6pPr marL="2743200" lvl="5"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6pPr>
            <a:lvl7pPr marL="3200400" lvl="6"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7pPr>
            <a:lvl8pPr marL="3657600" lvl="7"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8pPr>
            <a:lvl9pPr marL="4114800" lvl="8"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b="0" i="0">
                <a:solidFill>
                  <a:schemeClr val="dk2"/>
                </a:solidFill>
                <a:latin typeface="Corbel" panose="020B0503020204020204" pitchFamily="34" charset="0"/>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76" r:id="rId4"/>
    <p:sldLayoutId id="2147483677" r:id="rId5"/>
    <p:sldLayoutId id="2147483678" r:id="rId6"/>
    <p:sldLayoutId id="2147483679" r:id="rId7"/>
    <p:sldLayoutId id="2147483655" r:id="rId8"/>
    <p:sldLayoutId id="2147483656" r:id="rId9"/>
    <p:sldLayoutId id="2147483657" r:id="rId10"/>
    <p:sldLayoutId id="2147483680" r:id="rId11"/>
    <p:sldLayoutId id="2147483681" r:id="rId12"/>
    <p:sldLayoutId id="2147483683" r:id="rId13"/>
    <p:sldLayoutId id="2147483672" r:id="rId14"/>
    <p:sldLayoutId id="2147483685" r:id="rId15"/>
    <p:sldLayoutId id="2147483754" r:id="rId16"/>
    <p:sldLayoutId id="214748375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94681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52" r:id="rId15"/>
    <p:sldLayoutId id="2147483756"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70603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5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68090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915986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microsoft.com/office/2007/relationships/hdphoto" Target="../media/hdphoto3.wdp"/><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9.xml"/><Relationship Id="rId5" Type="http://schemas.openxmlformats.org/officeDocument/2006/relationships/hyperlink" Target="https://www.princeton.edu/~wbialek/rome/refs/shannon_51.pdf" TargetMode="Externa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hyperlink" Target="https://www.princeton.edu/~wbialek/rome/refs/shannon_51.pdf"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hyperlink" Target="https://www.princeton.edu/~wbialek/rome/refs/shannon_51.pdf" TargetMode="External"/><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image" Target="../media/image30.png"/></Relationships>
</file>

<file path=ppt/slides/_rels/slide3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hyperlink" Target="https://www.princeton.edu/~wbialek/rome/refs/shannon_51.pdf" TargetMode="External"/><Relationship Id="rId12"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4.png"/><Relationship Id="rId10"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image" Target="../media/image30.png"/></Relationships>
</file>

<file path=ppt/slides/_rels/slide3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9.png"/><Relationship Id="rId7" Type="http://schemas.openxmlformats.org/officeDocument/2006/relationships/hyperlink" Target="https://www.princeton.edu/~wbialek/rome/refs/shannon_51.pdf"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9.xml"/><Relationship Id="rId5" Type="http://schemas.openxmlformats.org/officeDocument/2006/relationships/hyperlink" Target="https://www.princeton.edu/~wbialek/rome/refs/shannon_51.pdf" TargetMode="Externa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microsoft.com/office/2018/10/relationships/comments" Target="../comments/modernComment_65E_85F9D657.xml"/><Relationship Id="rId2" Type="http://schemas.openxmlformats.org/officeDocument/2006/relationships/notesSlide" Target="../notesSlides/notesSlide42.xml"/><Relationship Id="rId1" Type="http://schemas.openxmlformats.org/officeDocument/2006/relationships/slideLayout" Target="../slideLayouts/slideLayout19.xml"/><Relationship Id="rId5" Type="http://schemas.openxmlformats.org/officeDocument/2006/relationships/image" Target="../media/image37.jpe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hyperlink" Target="http://storage.googleapis.com/books/ngrams/books/datasetsv2.html" TargetMode="External"/><Relationship Id="rId4" Type="http://schemas.openxmlformats.org/officeDocument/2006/relationships/hyperlink" Target="https://books.google.com/ngram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hyperlink" Target="https://books.google.com/ngrams/" TargetMode="External"/><Relationship Id="rId2" Type="http://schemas.openxmlformats.org/officeDocument/2006/relationships/image" Target="../media/image40.png"/><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hyperlink" Target="http://storage.googleapis.com/books/ngrams/books/datasetsv2.html"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books.google.com/ngrams/" TargetMode="External"/><Relationship Id="rId2" Type="http://schemas.openxmlformats.org/officeDocument/2006/relationships/image" Target="../media/image41.png"/><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hyperlink" Target="http://storage.googleapis.com/books/ngrams/books/datasetsv2.html"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9.xml"/><Relationship Id="rId1" Type="http://schemas.openxmlformats.org/officeDocument/2006/relationships/slideLayout" Target="../slideLayouts/slideLayout19.xml"/><Relationship Id="rId5" Type="http://schemas.openxmlformats.org/officeDocument/2006/relationships/image" Target="../media/image44.jp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jpg"/><Relationship Id="rId1" Type="http://schemas.openxmlformats.org/officeDocument/2006/relationships/slideLayout" Target="../slideLayouts/slideLayout19.xml"/><Relationship Id="rId4" Type="http://schemas.openxmlformats.org/officeDocument/2006/relationships/image" Target="../media/image44.jp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19.xml"/><Relationship Id="rId4" Type="http://schemas.openxmlformats.org/officeDocument/2006/relationships/image" Target="../media/image550.png"/></Relationships>
</file>

<file path=ppt/slides/_rels/slide69.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60.xml"/><Relationship Id="rId1" Type="http://schemas.openxmlformats.org/officeDocument/2006/relationships/slideLayout" Target="../slideLayouts/slideLayout19.xml"/><Relationship Id="rId4" Type="http://schemas.openxmlformats.org/officeDocument/2006/relationships/image" Target="../media/image580.png"/></Relationships>
</file>

<file path=ppt/slides/_rels/slide72.xml.rels><?xml version="1.0" encoding="UTF-8" standalone="yes"?>
<Relationships xmlns="http://schemas.openxmlformats.org/package/2006/relationships"><Relationship Id="rId2" Type="http://schemas.microsoft.com/office/2018/10/relationships/comments" Target="../comments/modernComment_698_34BFBB46.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microsoft.com/office/2018/10/relationships/comments" Target="../comments/modernComment_6C7_3DC620D9.xml"/><Relationship Id="rId2" Type="http://schemas.openxmlformats.org/officeDocument/2006/relationships/notesSlide" Target="../notesSlides/notesSlide61.xml"/><Relationship Id="rId1" Type="http://schemas.openxmlformats.org/officeDocument/2006/relationships/slideLayout" Target="../slideLayouts/slideLayout19.xml"/><Relationship Id="rId5" Type="http://schemas.openxmlformats.org/officeDocument/2006/relationships/image" Target="../media/image61.png"/><Relationship Id="rId4" Type="http://schemas.openxmlformats.org/officeDocument/2006/relationships/hyperlink" Target="https://paperswithcode.com/sota/language-modelling-on-penn-treebank-word" TargetMode="External"/></Relationships>
</file>

<file path=ppt/slides/_rels/slide74.xml.rels><?xml version="1.0" encoding="UTF-8" standalone="yes"?>
<Relationships xmlns="http://schemas.openxmlformats.org/package/2006/relationships"><Relationship Id="rId3" Type="http://schemas.microsoft.com/office/2018/10/relationships/comments" Target="../comments/modernComment_6C8_669F0494.xml"/><Relationship Id="rId2" Type="http://schemas.openxmlformats.org/officeDocument/2006/relationships/notesSlide" Target="../notesSlides/notesSlide62.xml"/><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19.xml"/><Relationship Id="rId5" Type="http://schemas.openxmlformats.org/officeDocument/2006/relationships/image" Target="../media/image69.png"/><Relationship Id="rId4" Type="http://schemas.openxmlformats.org/officeDocument/2006/relationships/image" Target="../media/image68.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5.xml"/><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44.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6" Type="http://schemas.openxmlformats.org/officeDocument/2006/relationships/image" Target="../media/image73.png"/><Relationship Id="rId5" Type="http://schemas.microsoft.com/office/2007/relationships/hdphoto" Target="../media/hdphoto4.wdp"/><Relationship Id="rId4" Type="http://schemas.openxmlformats.org/officeDocument/2006/relationships/image" Target="../media/image12.png"/></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19.xml"/><Relationship Id="rId6" Type="http://schemas.openxmlformats.org/officeDocument/2006/relationships/image" Target="../media/image73.png"/><Relationship Id="rId5" Type="http://schemas.microsoft.com/office/2007/relationships/hdphoto" Target="../media/hdphoto4.wdp"/><Relationship Id="rId4" Type="http://schemas.openxmlformats.org/officeDocument/2006/relationships/image" Target="../media/image12.png"/></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37AE-F7F2-3B87-C4FD-96B8A6FA099E}"/>
              </a:ext>
            </a:extLst>
          </p:cNvPr>
          <p:cNvSpPr>
            <a:spLocks noGrp="1"/>
          </p:cNvSpPr>
          <p:nvPr>
            <p:ph type="title"/>
          </p:nvPr>
        </p:nvSpPr>
        <p:spPr/>
        <p:txBody>
          <a:bodyPr>
            <a:normAutofit fontScale="90000"/>
          </a:bodyPr>
          <a:lstStyle/>
          <a:p>
            <a:r>
              <a:rPr lang="en-US" dirty="0"/>
              <a:t>Language Modeling</a:t>
            </a:r>
          </a:p>
        </p:txBody>
      </p:sp>
      <p:sp>
        <p:nvSpPr>
          <p:cNvPr id="3" name="Text Placeholder 2">
            <a:extLst>
              <a:ext uri="{FF2B5EF4-FFF2-40B4-BE49-F238E27FC236}">
                <a16:creationId xmlns:a16="http://schemas.microsoft.com/office/drawing/2014/main" id="{6F0EE351-5E44-DC22-B536-9A5F6C0E638A}"/>
              </a:ext>
            </a:extLst>
          </p:cNvPr>
          <p:cNvSpPr>
            <a:spLocks noGrp="1"/>
          </p:cNvSpPr>
          <p:nvPr>
            <p:ph type="body" sz="quarter" idx="10"/>
          </p:nvPr>
        </p:nvSpPr>
        <p:spPr/>
        <p:txBody>
          <a:bodyPr>
            <a:normAutofit fontScale="92500" lnSpcReduction="10000"/>
          </a:bodyPr>
          <a:lstStyle/>
          <a:p>
            <a:r>
              <a:rPr lang="en-US" sz="2400" dirty="0"/>
              <a:t>CSCI 601-471/671 (NLP: Self-Supervised Models)</a:t>
            </a:r>
          </a:p>
          <a:p>
            <a:endParaRPr lang="en-US" dirty="0"/>
          </a:p>
        </p:txBody>
      </p:sp>
      <p:sp>
        <p:nvSpPr>
          <p:cNvPr id="5" name="TextBox 4">
            <a:extLst>
              <a:ext uri="{FF2B5EF4-FFF2-40B4-BE49-F238E27FC236}">
                <a16:creationId xmlns:a16="http://schemas.microsoft.com/office/drawing/2014/main" id="{80BC54B1-9653-D2D7-AA19-348325A337EE}"/>
              </a:ext>
            </a:extLst>
          </p:cNvPr>
          <p:cNvSpPr txBox="1"/>
          <p:nvPr/>
        </p:nvSpPr>
        <p:spPr>
          <a:xfrm>
            <a:off x="2420471" y="4740840"/>
            <a:ext cx="4572000" cy="307777"/>
          </a:xfrm>
          <a:prstGeom prst="rect">
            <a:avLst/>
          </a:prstGeom>
          <a:noFill/>
        </p:spPr>
        <p:txBody>
          <a:bodyPr wrap="square" lIns="91440" tIns="45720" rIns="91440" bIns="45720" anchor="t">
            <a:spAutoFit/>
          </a:bodyPr>
          <a:lstStyle/>
          <a:p>
            <a:pPr algn="ctr"/>
            <a:r>
              <a:rPr lang="en-US" dirty="0">
                <a:solidFill>
                  <a:schemeClr val="bg1"/>
                </a:solidFill>
                <a:latin typeface="Consolas"/>
                <a:cs typeface="Consolas" panose="020B0609020204030204" pitchFamily="49" charset="0"/>
              </a:rPr>
              <a:t>https://self-supervised.cs.jhu.edu/sp2025/</a:t>
            </a:r>
          </a:p>
        </p:txBody>
      </p:sp>
    </p:spTree>
    <p:extLst>
      <p:ext uri="{BB962C8B-B14F-4D97-AF65-F5344CB8AC3E}">
        <p14:creationId xmlns:p14="http://schemas.microsoft.com/office/powerpoint/2010/main" val="381900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11FDAB-D6D2-2456-F626-25E621A0085C}"/>
              </a:ext>
            </a:extLst>
          </p:cNvPr>
          <p:cNvSpPr>
            <a:spLocks noGrp="1"/>
          </p:cNvSpPr>
          <p:nvPr>
            <p:ph idx="4294967295"/>
          </p:nvPr>
        </p:nvSpPr>
        <p:spPr>
          <a:xfrm>
            <a:off x="0" y="2228850"/>
            <a:ext cx="8578850" cy="2403475"/>
          </a:xfrm>
          <a:prstGeom prst="rect">
            <a:avLst/>
          </a:prstGeom>
        </p:spPr>
        <p:txBody>
          <a:bodyPr>
            <a:normAutofit/>
          </a:bodyPr>
          <a:lstStyle/>
          <a:p>
            <a:pPr marL="0" indent="0">
              <a:buNone/>
            </a:pPr>
            <a:r>
              <a:rPr lang="en-US" sz="5400" dirty="0"/>
              <a:t>     The cat sat on  __?__</a:t>
            </a:r>
          </a:p>
        </p:txBody>
      </p:sp>
      <p:sp>
        <p:nvSpPr>
          <p:cNvPr id="2" name="Slide Number Placeholder 1">
            <a:extLst>
              <a:ext uri="{FF2B5EF4-FFF2-40B4-BE49-F238E27FC236}">
                <a16:creationId xmlns:a16="http://schemas.microsoft.com/office/drawing/2014/main" id="{FC0300EF-FEE6-BC0D-8982-25756956CC48}"/>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10</a:t>
            </a:fld>
            <a:endParaRPr lang="en-US" dirty="0"/>
          </a:p>
        </p:txBody>
      </p:sp>
      <p:pic>
        <p:nvPicPr>
          <p:cNvPr id="5" name="Picture 2" descr="254,300+ Cat Sitting Stock Photos, Pictures &amp; Royalty-Free Images - iStock  | Cat sitting white background, Cat sitting on white, Cat sitting on head">
            <a:extLst>
              <a:ext uri="{FF2B5EF4-FFF2-40B4-BE49-F238E27FC236}">
                <a16:creationId xmlns:a16="http://schemas.microsoft.com/office/drawing/2014/main" id="{A919763B-8138-AB8C-8944-B23E842C9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0" y="634999"/>
            <a:ext cx="1258630" cy="1201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766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2CEC3-50E6-5818-90C3-0ED3BA7CE5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C70246-D0F7-5063-3CA9-4104FBC54596}"/>
              </a:ext>
            </a:extLst>
          </p:cNvPr>
          <p:cNvSpPr>
            <a:spLocks noGrp="1"/>
          </p:cNvSpPr>
          <p:nvPr>
            <p:ph idx="4294967295"/>
          </p:nvPr>
        </p:nvSpPr>
        <p:spPr>
          <a:xfrm>
            <a:off x="0" y="2228850"/>
            <a:ext cx="8578850" cy="2403475"/>
          </a:xfrm>
          <a:prstGeom prst="rect">
            <a:avLst/>
          </a:prstGeom>
        </p:spPr>
        <p:txBody>
          <a:bodyPr>
            <a:normAutofit/>
          </a:bodyPr>
          <a:lstStyle/>
          <a:p>
            <a:pPr marL="0" indent="0">
              <a:buNone/>
            </a:pPr>
            <a:r>
              <a:rPr lang="en-US" sz="5400" dirty="0"/>
              <a:t>     The cat sat on  __?__</a:t>
            </a:r>
          </a:p>
        </p:txBody>
      </p:sp>
      <p:sp>
        <p:nvSpPr>
          <p:cNvPr id="2" name="Slide Number Placeholder 1">
            <a:extLst>
              <a:ext uri="{FF2B5EF4-FFF2-40B4-BE49-F238E27FC236}">
                <a16:creationId xmlns:a16="http://schemas.microsoft.com/office/drawing/2014/main" id="{8659FE73-FD3C-D420-0897-D20C44D11E0B}"/>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11</a:t>
            </a:fld>
            <a:endParaRPr lang="en-US" dirty="0"/>
          </a:p>
        </p:txBody>
      </p:sp>
      <p:pic>
        <p:nvPicPr>
          <p:cNvPr id="1026" name="Picture 2" descr="254,300+ Cat Sitting Stock Photos, Pictures &amp; Royalty-Free Images - iStock  | Cat sitting white background, Cat sitting on white, Cat sitting on head">
            <a:extLst>
              <a:ext uri="{FF2B5EF4-FFF2-40B4-BE49-F238E27FC236}">
                <a16:creationId xmlns:a16="http://schemas.microsoft.com/office/drawing/2014/main" id="{F0C6CCAB-EDED-5769-2A90-B02FD7350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0" y="634999"/>
            <a:ext cx="1258630" cy="120116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helsea Sectional Sofa">
            <a:extLst>
              <a:ext uri="{FF2B5EF4-FFF2-40B4-BE49-F238E27FC236}">
                <a16:creationId xmlns:a16="http://schemas.microsoft.com/office/drawing/2014/main" id="{A21155C9-C085-E969-0D91-AE27FAD374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0198" y="511175"/>
            <a:ext cx="2543731" cy="1697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30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A378E-E34A-7114-E9A7-541F6F2A8C8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6922C6-732F-EB21-3E5B-2B63AE635428}"/>
              </a:ext>
            </a:extLst>
          </p:cNvPr>
          <p:cNvSpPr>
            <a:spLocks noGrp="1"/>
          </p:cNvSpPr>
          <p:nvPr>
            <p:ph idx="4294967295"/>
          </p:nvPr>
        </p:nvSpPr>
        <p:spPr>
          <a:xfrm>
            <a:off x="0" y="2228850"/>
            <a:ext cx="8578850" cy="2403475"/>
          </a:xfrm>
          <a:prstGeom prst="rect">
            <a:avLst/>
          </a:prstGeom>
        </p:spPr>
        <p:txBody>
          <a:bodyPr>
            <a:normAutofit/>
          </a:bodyPr>
          <a:lstStyle/>
          <a:p>
            <a:pPr marL="0" indent="0">
              <a:buNone/>
            </a:pPr>
            <a:r>
              <a:rPr lang="en-US" sz="5400" dirty="0"/>
              <a:t>     The cat sat on  __?__</a:t>
            </a:r>
          </a:p>
        </p:txBody>
      </p:sp>
      <p:sp>
        <p:nvSpPr>
          <p:cNvPr id="2" name="Slide Number Placeholder 1">
            <a:extLst>
              <a:ext uri="{FF2B5EF4-FFF2-40B4-BE49-F238E27FC236}">
                <a16:creationId xmlns:a16="http://schemas.microsoft.com/office/drawing/2014/main" id="{B36B1632-AF05-5C31-83DF-B1E68F52F61E}"/>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12</a:t>
            </a:fld>
            <a:endParaRPr lang="en-US" dirty="0"/>
          </a:p>
        </p:txBody>
      </p:sp>
      <p:pic>
        <p:nvPicPr>
          <p:cNvPr id="3074" name="Picture 2" descr="Black Border Doormat">
            <a:extLst>
              <a:ext uri="{FF2B5EF4-FFF2-40B4-BE49-F238E27FC236}">
                <a16:creationId xmlns:a16="http://schemas.microsoft.com/office/drawing/2014/main" id="{1129495A-8CC9-DC7B-CFC0-A052978CB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0" y="104691"/>
            <a:ext cx="2087033" cy="20870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254,300+ Cat Sitting Stock Photos, Pictures &amp; Royalty-Free Images - iStock  | Cat sitting white background, Cat sitting on white, Cat sitting on head">
            <a:extLst>
              <a:ext uri="{FF2B5EF4-FFF2-40B4-BE49-F238E27FC236}">
                <a16:creationId xmlns:a16="http://schemas.microsoft.com/office/drawing/2014/main" id="{DF6AE8A2-4396-0CB5-06C4-1762FF59BF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0" y="634999"/>
            <a:ext cx="1258630" cy="1201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343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4ABD2-39DB-BA1D-46EC-4F0E71BB22E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9EA572-5A3A-7274-7E24-63BCAFCBC4E5}"/>
              </a:ext>
            </a:extLst>
          </p:cNvPr>
          <p:cNvSpPr>
            <a:spLocks noGrp="1"/>
          </p:cNvSpPr>
          <p:nvPr>
            <p:ph idx="4294967295"/>
          </p:nvPr>
        </p:nvSpPr>
        <p:spPr>
          <a:xfrm>
            <a:off x="0" y="2228850"/>
            <a:ext cx="8578850" cy="2403475"/>
          </a:xfrm>
          <a:prstGeom prst="rect">
            <a:avLst/>
          </a:prstGeom>
        </p:spPr>
        <p:txBody>
          <a:bodyPr>
            <a:normAutofit/>
          </a:bodyPr>
          <a:lstStyle/>
          <a:p>
            <a:pPr marL="0" indent="0">
              <a:buNone/>
            </a:pPr>
            <a:r>
              <a:rPr lang="en-US" sz="5400" dirty="0"/>
              <a:t>     The cat sat on  __?__</a:t>
            </a:r>
          </a:p>
        </p:txBody>
      </p:sp>
      <p:sp>
        <p:nvSpPr>
          <p:cNvPr id="2" name="Slide Number Placeholder 1">
            <a:extLst>
              <a:ext uri="{FF2B5EF4-FFF2-40B4-BE49-F238E27FC236}">
                <a16:creationId xmlns:a16="http://schemas.microsoft.com/office/drawing/2014/main" id="{B903F2F5-FA5B-6B2A-4D3C-9C02AC09EB23}"/>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13</a:t>
            </a:fld>
            <a:endParaRPr lang="en-US" dirty="0"/>
          </a:p>
        </p:txBody>
      </p:sp>
      <p:pic>
        <p:nvPicPr>
          <p:cNvPr id="5124" name="Picture 4" descr="What is physics? – Science for Georgia">
            <a:extLst>
              <a:ext uri="{FF2B5EF4-FFF2-40B4-BE49-F238E27FC236}">
                <a16:creationId xmlns:a16="http://schemas.microsoft.com/office/drawing/2014/main" id="{D5043762-CA75-3F99-FC3B-F5E84D0C1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015" y="440266"/>
            <a:ext cx="1697565" cy="15282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254,300+ Cat Sitting Stock Photos, Pictures &amp; Royalty-Free Images - iStock  | Cat sitting white background, Cat sitting on white, Cat sitting on head">
            <a:extLst>
              <a:ext uri="{FF2B5EF4-FFF2-40B4-BE49-F238E27FC236}">
                <a16:creationId xmlns:a16="http://schemas.microsoft.com/office/drawing/2014/main" id="{33F7DCA4-E3BA-9B28-8689-D91E3CE64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0" y="634999"/>
            <a:ext cx="1258630" cy="1201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424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11FDAB-D6D2-2456-F626-25E621A0085C}"/>
              </a:ext>
            </a:extLst>
          </p:cNvPr>
          <p:cNvSpPr>
            <a:spLocks noGrp="1"/>
          </p:cNvSpPr>
          <p:nvPr>
            <p:ph idx="4294967295"/>
          </p:nvPr>
        </p:nvSpPr>
        <p:spPr>
          <a:xfrm>
            <a:off x="0" y="2228850"/>
            <a:ext cx="9144000" cy="2403475"/>
          </a:xfrm>
          <a:prstGeom prst="rect">
            <a:avLst/>
          </a:prstGeom>
        </p:spPr>
        <p:txBody>
          <a:bodyPr>
            <a:normAutofit/>
          </a:bodyPr>
          <a:lstStyle/>
          <a:p>
            <a:pPr marL="0" indent="0">
              <a:buNone/>
            </a:pPr>
            <a:r>
              <a:rPr lang="en-US" sz="5400" dirty="0"/>
              <a:t>   </a:t>
            </a:r>
            <a:r>
              <a:rPr lang="en-US" sz="5400" b="1" dirty="0"/>
              <a:t>P</a:t>
            </a:r>
            <a:r>
              <a:rPr lang="en-US" sz="5400" dirty="0"/>
              <a:t>(mat |The cat sat on the)</a:t>
            </a:r>
          </a:p>
        </p:txBody>
      </p:sp>
      <p:sp>
        <p:nvSpPr>
          <p:cNvPr id="2" name="Slide Number Placeholder 1">
            <a:extLst>
              <a:ext uri="{FF2B5EF4-FFF2-40B4-BE49-F238E27FC236}">
                <a16:creationId xmlns:a16="http://schemas.microsoft.com/office/drawing/2014/main" id="{A2388BC1-5C2D-9CC9-38E0-8B9257925738}"/>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14</a:t>
            </a:fld>
            <a:endParaRPr lang="en-US" dirty="0"/>
          </a:p>
        </p:txBody>
      </p:sp>
      <p:sp>
        <p:nvSpPr>
          <p:cNvPr id="4" name="Left Brace 3">
            <a:extLst>
              <a:ext uri="{FF2B5EF4-FFF2-40B4-BE49-F238E27FC236}">
                <a16:creationId xmlns:a16="http://schemas.microsoft.com/office/drawing/2014/main" id="{63027015-9774-4B63-6394-57D427B5D7AB}"/>
              </a:ext>
            </a:extLst>
          </p:cNvPr>
          <p:cNvSpPr/>
          <p:nvPr/>
        </p:nvSpPr>
        <p:spPr>
          <a:xfrm rot="16200000">
            <a:off x="5339065" y="924077"/>
            <a:ext cx="186332" cy="4723887"/>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6" name="Left Brace 5">
            <a:extLst>
              <a:ext uri="{FF2B5EF4-FFF2-40B4-BE49-F238E27FC236}">
                <a16:creationId xmlns:a16="http://schemas.microsoft.com/office/drawing/2014/main" id="{E1DCD084-2986-AA35-302B-2A2D424844BA}"/>
              </a:ext>
            </a:extLst>
          </p:cNvPr>
          <p:cNvSpPr/>
          <p:nvPr/>
        </p:nvSpPr>
        <p:spPr>
          <a:xfrm rot="16200000">
            <a:off x="1846752" y="2553245"/>
            <a:ext cx="221796" cy="1478139"/>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14" name="Rectangle 13">
            <a:extLst>
              <a:ext uri="{FF2B5EF4-FFF2-40B4-BE49-F238E27FC236}">
                <a16:creationId xmlns:a16="http://schemas.microsoft.com/office/drawing/2014/main" id="{88216CF1-D244-0EF8-9502-B52B4CA17F8C}"/>
              </a:ext>
            </a:extLst>
          </p:cNvPr>
          <p:cNvSpPr/>
          <p:nvPr/>
        </p:nvSpPr>
        <p:spPr>
          <a:xfrm>
            <a:off x="4684491" y="3385354"/>
            <a:ext cx="1439818" cy="307777"/>
          </a:xfrm>
          <a:prstGeom prst="rect">
            <a:avLst/>
          </a:prstGeom>
        </p:spPr>
        <p:txBody>
          <a:bodyPr wrap="none">
            <a:spAutoFit/>
          </a:bodyPr>
          <a:lstStyle/>
          <a:p>
            <a:r>
              <a:rPr lang="en-US" dirty="0">
                <a:solidFill>
                  <a:srgbClr val="255ED3"/>
                </a:solidFill>
                <a:latin typeface="Corbel" panose="020B0503020204020204" pitchFamily="34" charset="0"/>
              </a:rPr>
              <a:t>context  or prefix</a:t>
            </a:r>
          </a:p>
        </p:txBody>
      </p:sp>
      <p:sp>
        <p:nvSpPr>
          <p:cNvPr id="15" name="Rectangle 14">
            <a:extLst>
              <a:ext uri="{FF2B5EF4-FFF2-40B4-BE49-F238E27FC236}">
                <a16:creationId xmlns:a16="http://schemas.microsoft.com/office/drawing/2014/main" id="{37A0107A-AA0B-6070-3599-CB846E4C90C4}"/>
              </a:ext>
            </a:extLst>
          </p:cNvPr>
          <p:cNvSpPr/>
          <p:nvPr/>
        </p:nvSpPr>
        <p:spPr>
          <a:xfrm>
            <a:off x="1507188" y="3375771"/>
            <a:ext cx="930063" cy="307777"/>
          </a:xfrm>
          <a:prstGeom prst="rect">
            <a:avLst/>
          </a:prstGeom>
        </p:spPr>
        <p:txBody>
          <a:bodyPr wrap="none">
            <a:spAutoFit/>
          </a:bodyPr>
          <a:lstStyle/>
          <a:p>
            <a:r>
              <a:rPr lang="en-US" dirty="0">
                <a:solidFill>
                  <a:srgbClr val="255ED3"/>
                </a:solidFill>
                <a:latin typeface="Corbel" panose="020B0503020204020204" pitchFamily="34" charset="0"/>
              </a:rPr>
              <a:t>next word</a:t>
            </a:r>
          </a:p>
        </p:txBody>
      </p:sp>
    </p:spTree>
    <p:extLst>
      <p:ext uri="{BB962C8B-B14F-4D97-AF65-F5344CB8AC3E}">
        <p14:creationId xmlns:p14="http://schemas.microsoft.com/office/powerpoint/2010/main" val="2406385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B7C632-4C9B-B9AB-0699-D87DE549B8C4}"/>
              </a:ext>
            </a:extLst>
          </p:cNvPr>
          <p:cNvSpPr>
            <a:spLocks noGrp="1"/>
          </p:cNvSpPr>
          <p:nvPr>
            <p:ph type="title"/>
          </p:nvPr>
        </p:nvSpPr>
        <p:spPr/>
        <p:txBody>
          <a:bodyPr>
            <a:normAutofit/>
          </a:bodyPr>
          <a:lstStyle/>
          <a:p>
            <a:r>
              <a:rPr lang="en-US" dirty="0"/>
              <a:t>Probability of Upcoming Word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11FDAB-D6D2-2456-F626-25E621A0085C}"/>
                  </a:ext>
                </a:extLst>
              </p:cNvPr>
              <p:cNvSpPr>
                <a:spLocks noGrp="1"/>
              </p:cNvSpPr>
              <p:nvPr>
                <p:ph type="body" sz="quarter" idx="16"/>
              </p:nvPr>
            </p:nvSpPr>
            <p:spPr/>
            <p:txBody>
              <a:bodyPr>
                <a:normAutofit/>
              </a:bodyPr>
              <a:lstStyle/>
              <a:p>
                <a:pPr marL="0" indent="0" algn="ctr">
                  <a:buNone/>
                </a:pPr>
                <a:r>
                  <a:rPr lang="en-US" sz="5400" dirty="0"/>
                  <a:t>   </a:t>
                </a:r>
              </a:p>
              <a:p>
                <a:pPr marL="0" indent="0" algn="ctr">
                  <a:buNone/>
                </a:pPr>
                <a:r>
                  <a:rPr lang="en-US" sz="5400" b="1" dirty="0"/>
                  <a:t>P</a:t>
                </a:r>
                <a:r>
                  <a:rPr lang="en-US" sz="5400" dirty="0"/>
                  <a:t>(</a:t>
                </a:r>
                <a14:m>
                  <m:oMath xmlns:m="http://schemas.openxmlformats.org/officeDocument/2006/math">
                    <m:sSub>
                      <m:sSubPr>
                        <m:ctrlPr>
                          <a:rPr lang="en-US" sz="5400" b="0" i="1" smtClean="0">
                            <a:latin typeface="Cambria Math" panose="02040503050406030204" pitchFamily="18" charset="0"/>
                          </a:rPr>
                        </m:ctrlPr>
                      </m:sSubPr>
                      <m:e>
                        <m:r>
                          <a:rPr lang="en-US" sz="5400" b="0" i="1" smtClean="0">
                            <a:latin typeface="Cambria Math" panose="02040503050406030204" pitchFamily="18" charset="0"/>
                          </a:rPr>
                          <m:t>𝑋</m:t>
                        </m:r>
                      </m:e>
                      <m:sub>
                        <m:r>
                          <a:rPr lang="en-US" sz="5400" b="0" i="1" smtClean="0">
                            <a:latin typeface="Cambria Math" panose="02040503050406030204" pitchFamily="18" charset="0"/>
                          </a:rPr>
                          <m:t>𝑡</m:t>
                        </m:r>
                      </m:sub>
                    </m:sSub>
                  </m:oMath>
                </a14:m>
                <a:r>
                  <a:rPr lang="en-US" sz="5400" dirty="0"/>
                  <a:t>| </a:t>
                </a:r>
                <a14:m>
                  <m:oMath xmlns:m="http://schemas.openxmlformats.org/officeDocument/2006/math">
                    <m:sSub>
                      <m:sSubPr>
                        <m:ctrlPr>
                          <a:rPr lang="en-US" sz="5400" i="1" smtClean="0">
                            <a:latin typeface="Cambria Math" panose="02040503050406030204" pitchFamily="18" charset="0"/>
                          </a:rPr>
                        </m:ctrlPr>
                      </m:sSubPr>
                      <m:e>
                        <m:r>
                          <a:rPr lang="en-US" sz="5400" b="0" i="1" smtClean="0">
                            <a:latin typeface="Cambria Math" panose="02040503050406030204" pitchFamily="18" charset="0"/>
                          </a:rPr>
                          <m:t>𝑋</m:t>
                        </m:r>
                      </m:e>
                      <m:sub>
                        <m:r>
                          <a:rPr lang="en-US" sz="5400" b="0" i="1" smtClean="0">
                            <a:latin typeface="Cambria Math" panose="02040503050406030204" pitchFamily="18" charset="0"/>
                          </a:rPr>
                          <m:t>1</m:t>
                        </m:r>
                      </m:sub>
                    </m:sSub>
                  </m:oMath>
                </a14:m>
                <a:r>
                  <a:rPr lang="en-US" sz="5400" dirty="0"/>
                  <a:t>, </a:t>
                </a:r>
                <a14:m>
                  <m:oMath xmlns:m="http://schemas.openxmlformats.org/officeDocument/2006/math">
                    <m:r>
                      <a:rPr lang="en-US" sz="5400" b="0" i="1" smtClean="0">
                        <a:latin typeface="Cambria Math" panose="02040503050406030204" pitchFamily="18" charset="0"/>
                      </a:rPr>
                      <m:t>…</m:t>
                    </m:r>
                  </m:oMath>
                </a14:m>
                <a:r>
                  <a:rPr lang="en-US" sz="5400" dirty="0"/>
                  <a:t>, </a:t>
                </a:r>
                <a14:m>
                  <m:oMath xmlns:m="http://schemas.openxmlformats.org/officeDocument/2006/math">
                    <m:sSub>
                      <m:sSubPr>
                        <m:ctrlPr>
                          <a:rPr lang="en-US" sz="5400" i="1">
                            <a:latin typeface="Cambria Math" panose="02040503050406030204" pitchFamily="18" charset="0"/>
                          </a:rPr>
                        </m:ctrlPr>
                      </m:sSubPr>
                      <m:e>
                        <m:r>
                          <a:rPr lang="en-US" sz="5400" i="1">
                            <a:latin typeface="Cambria Math" panose="02040503050406030204" pitchFamily="18" charset="0"/>
                          </a:rPr>
                          <m:t>𝑋</m:t>
                        </m:r>
                      </m:e>
                      <m:sub>
                        <m:r>
                          <a:rPr lang="en-US" sz="5400" b="0" i="1" smtClean="0">
                            <a:latin typeface="Cambria Math" panose="02040503050406030204" pitchFamily="18" charset="0"/>
                          </a:rPr>
                          <m:t>𝑡</m:t>
                        </m:r>
                        <m:r>
                          <a:rPr lang="en-US" sz="5400" b="0" i="1" smtClean="0">
                            <a:latin typeface="Cambria Math" panose="02040503050406030204" pitchFamily="18" charset="0"/>
                          </a:rPr>
                          <m:t>−1</m:t>
                        </m:r>
                      </m:sub>
                    </m:sSub>
                  </m:oMath>
                </a14:m>
                <a:r>
                  <a:rPr lang="en-US" sz="5400" dirty="0"/>
                  <a:t>)</a:t>
                </a:r>
              </a:p>
            </p:txBody>
          </p:sp>
        </mc:Choice>
        <mc:Fallback xmlns="">
          <p:sp>
            <p:nvSpPr>
              <p:cNvPr id="3" name="Content Placeholder 2">
                <a:extLst>
                  <a:ext uri="{FF2B5EF4-FFF2-40B4-BE49-F238E27FC236}">
                    <a16:creationId xmlns:a16="http://schemas.microsoft.com/office/drawing/2014/main" id="{2411FDAB-D6D2-2456-F626-25E621A0085C}"/>
                  </a:ext>
                </a:extLst>
              </p:cNvPr>
              <p:cNvSpPr>
                <a:spLocks noGrp="1" noRot="1" noChangeAspect="1" noMove="1" noResize="1" noEditPoints="1" noAdjustHandles="1" noChangeArrowheads="1" noChangeShapeType="1" noTextEdit="1"/>
              </p:cNvSpPr>
              <p:nvPr>
                <p:ph type="body" sz="quarter" idx="16"/>
              </p:nvPr>
            </p:nvSpPr>
            <p:spPr>
              <a:blipFill>
                <a:blip r:embed="rId3"/>
                <a:stretch>
                  <a:fillRect/>
                </a:stretch>
              </a:blipFill>
            </p:spPr>
            <p:txBody>
              <a:bodyPr/>
              <a:lstStyle/>
              <a:p>
                <a:r>
                  <a:rPr lang="en-US">
                    <a:noFill/>
                  </a:rPr>
                  <a:t> </a:t>
                </a:r>
              </a:p>
            </p:txBody>
          </p:sp>
        </mc:Fallback>
      </mc:AlternateContent>
      <p:sp>
        <p:nvSpPr>
          <p:cNvPr id="6" name="Left Brace 5">
            <a:extLst>
              <a:ext uri="{FF2B5EF4-FFF2-40B4-BE49-F238E27FC236}">
                <a16:creationId xmlns:a16="http://schemas.microsoft.com/office/drawing/2014/main" id="{057C3D97-4E4A-B83E-E064-CC23A61D5E85}"/>
              </a:ext>
            </a:extLst>
          </p:cNvPr>
          <p:cNvSpPr/>
          <p:nvPr/>
        </p:nvSpPr>
        <p:spPr>
          <a:xfrm rot="16200000">
            <a:off x="5336046" y="1747769"/>
            <a:ext cx="181836" cy="2990088"/>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8" name="Left Brace 7">
            <a:extLst>
              <a:ext uri="{FF2B5EF4-FFF2-40B4-BE49-F238E27FC236}">
                <a16:creationId xmlns:a16="http://schemas.microsoft.com/office/drawing/2014/main" id="{27D33B80-1702-6EBA-F3E8-25B603B60B99}"/>
              </a:ext>
            </a:extLst>
          </p:cNvPr>
          <p:cNvSpPr/>
          <p:nvPr/>
        </p:nvSpPr>
        <p:spPr>
          <a:xfrm rot="16200000">
            <a:off x="2769471" y="2775161"/>
            <a:ext cx="181835" cy="912428"/>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12" name="Rectangle 11">
            <a:extLst>
              <a:ext uri="{FF2B5EF4-FFF2-40B4-BE49-F238E27FC236}">
                <a16:creationId xmlns:a16="http://schemas.microsoft.com/office/drawing/2014/main" id="{427F613D-E610-DD81-9FAF-37B87BFE68BE}"/>
              </a:ext>
            </a:extLst>
          </p:cNvPr>
          <p:cNvSpPr/>
          <p:nvPr/>
        </p:nvSpPr>
        <p:spPr>
          <a:xfrm>
            <a:off x="4655353" y="3322293"/>
            <a:ext cx="1439818" cy="307777"/>
          </a:xfrm>
          <a:prstGeom prst="rect">
            <a:avLst/>
          </a:prstGeom>
        </p:spPr>
        <p:txBody>
          <a:bodyPr wrap="none">
            <a:spAutoFit/>
          </a:bodyPr>
          <a:lstStyle/>
          <a:p>
            <a:r>
              <a:rPr lang="en-US" dirty="0">
                <a:solidFill>
                  <a:srgbClr val="255ED3"/>
                </a:solidFill>
                <a:latin typeface="Corbel" panose="020B0503020204020204" pitchFamily="34" charset="0"/>
              </a:rPr>
              <a:t>context  or prefix</a:t>
            </a:r>
          </a:p>
        </p:txBody>
      </p:sp>
      <p:sp>
        <p:nvSpPr>
          <p:cNvPr id="13" name="Rectangle 12">
            <a:extLst>
              <a:ext uri="{FF2B5EF4-FFF2-40B4-BE49-F238E27FC236}">
                <a16:creationId xmlns:a16="http://schemas.microsoft.com/office/drawing/2014/main" id="{FABC810B-E39D-E1F9-FF00-BE88B3E5799C}"/>
              </a:ext>
            </a:extLst>
          </p:cNvPr>
          <p:cNvSpPr/>
          <p:nvPr/>
        </p:nvSpPr>
        <p:spPr>
          <a:xfrm>
            <a:off x="2404174" y="3301273"/>
            <a:ext cx="930063" cy="307777"/>
          </a:xfrm>
          <a:prstGeom prst="rect">
            <a:avLst/>
          </a:prstGeom>
        </p:spPr>
        <p:txBody>
          <a:bodyPr wrap="none">
            <a:spAutoFit/>
          </a:bodyPr>
          <a:lstStyle/>
          <a:p>
            <a:r>
              <a:rPr lang="en-US" dirty="0">
                <a:solidFill>
                  <a:srgbClr val="255ED3"/>
                </a:solidFill>
                <a:latin typeface="Corbel" panose="020B0503020204020204" pitchFamily="34" charset="0"/>
              </a:rPr>
              <a:t>next word</a:t>
            </a:r>
          </a:p>
        </p:txBody>
      </p:sp>
    </p:spTree>
    <p:extLst>
      <p:ext uri="{BB962C8B-B14F-4D97-AF65-F5344CB8AC3E}">
        <p14:creationId xmlns:p14="http://schemas.microsoft.com/office/powerpoint/2010/main" val="120023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A92A-CCA8-F38E-29C5-EA8A4742A8E1}"/>
              </a:ext>
            </a:extLst>
          </p:cNvPr>
          <p:cNvSpPr>
            <a:spLocks noGrp="1"/>
          </p:cNvSpPr>
          <p:nvPr>
            <p:ph type="title"/>
          </p:nvPr>
        </p:nvSpPr>
        <p:spPr/>
        <p:txBody>
          <a:bodyPr>
            <a:normAutofit/>
          </a:bodyPr>
          <a:lstStyle/>
          <a:p>
            <a:r>
              <a:rPr lang="en-US" dirty="0"/>
              <a:t>LMs as a Marginal Distribution</a:t>
            </a:r>
          </a:p>
        </p:txBody>
      </p:sp>
      <p:sp>
        <p:nvSpPr>
          <p:cNvPr id="3" name="Content Placeholder 2">
            <a:extLst>
              <a:ext uri="{FF2B5EF4-FFF2-40B4-BE49-F238E27FC236}">
                <a16:creationId xmlns:a16="http://schemas.microsoft.com/office/drawing/2014/main" id="{989A4BDC-4675-601A-AF6F-255447C8D772}"/>
              </a:ext>
            </a:extLst>
          </p:cNvPr>
          <p:cNvSpPr>
            <a:spLocks noGrp="1"/>
          </p:cNvSpPr>
          <p:nvPr>
            <p:ph type="body" sz="quarter" idx="16"/>
          </p:nvPr>
        </p:nvSpPr>
        <p:spPr/>
        <p:txBody>
          <a:bodyPr>
            <a:normAutofit/>
          </a:bodyPr>
          <a:lstStyle/>
          <a:p>
            <a:r>
              <a:rPr lang="en-US" sz="2000" dirty="0"/>
              <a:t>Directly we train models on “marginals”: </a:t>
            </a:r>
          </a:p>
          <a:p>
            <a:endParaRPr lang="en-US" dirty="0"/>
          </a:p>
          <a:p>
            <a:endParaRPr lang="en-US" dirty="0"/>
          </a:p>
          <a:p>
            <a:endParaRPr lang="en-US" dirty="0"/>
          </a:p>
          <a:p>
            <a:endParaRPr lang="en-US" dirty="0"/>
          </a:p>
          <a:p>
            <a:endParaRPr lang="en-US" dirty="0"/>
          </a:p>
          <a:p>
            <a:endParaRPr lang="en-US" dirty="0"/>
          </a:p>
        </p:txBody>
      </p:sp>
      <p:sp>
        <p:nvSpPr>
          <p:cNvPr id="4" name="Left Brace 3">
            <a:extLst>
              <a:ext uri="{FF2B5EF4-FFF2-40B4-BE49-F238E27FC236}">
                <a16:creationId xmlns:a16="http://schemas.microsoft.com/office/drawing/2014/main" id="{1DE9007A-17D9-3CF0-0E35-0F6593BA904A}"/>
              </a:ext>
            </a:extLst>
          </p:cNvPr>
          <p:cNvSpPr/>
          <p:nvPr/>
        </p:nvSpPr>
        <p:spPr>
          <a:xfrm rot="16200000" flipH="1">
            <a:off x="7245296" y="967271"/>
            <a:ext cx="154158" cy="1688950"/>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5" name="Left Brace 4">
            <a:extLst>
              <a:ext uri="{FF2B5EF4-FFF2-40B4-BE49-F238E27FC236}">
                <a16:creationId xmlns:a16="http://schemas.microsoft.com/office/drawing/2014/main" id="{C325365A-E8C7-57E7-0F4E-8F602FC8E205}"/>
              </a:ext>
            </a:extLst>
          </p:cNvPr>
          <p:cNvSpPr/>
          <p:nvPr/>
        </p:nvSpPr>
        <p:spPr>
          <a:xfrm rot="16200000" flipH="1">
            <a:off x="6068834" y="1562738"/>
            <a:ext cx="154159" cy="475137"/>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6" name="Rectangle 5">
            <a:extLst>
              <a:ext uri="{FF2B5EF4-FFF2-40B4-BE49-F238E27FC236}">
                <a16:creationId xmlns:a16="http://schemas.microsoft.com/office/drawing/2014/main" id="{80D7E74E-ABA6-7E06-D9EC-D9D051DC3927}"/>
              </a:ext>
            </a:extLst>
          </p:cNvPr>
          <p:cNvSpPr/>
          <p:nvPr/>
        </p:nvSpPr>
        <p:spPr>
          <a:xfrm>
            <a:off x="6926638" y="1422726"/>
            <a:ext cx="750526" cy="307777"/>
          </a:xfrm>
          <a:prstGeom prst="rect">
            <a:avLst/>
          </a:prstGeom>
        </p:spPr>
        <p:txBody>
          <a:bodyPr wrap="none">
            <a:spAutoFit/>
          </a:bodyPr>
          <a:lstStyle/>
          <a:p>
            <a:r>
              <a:rPr lang="en-US" dirty="0">
                <a:solidFill>
                  <a:srgbClr val="255ED3"/>
                </a:solidFill>
                <a:latin typeface="Corbel" panose="020B0503020204020204" pitchFamily="34" charset="0"/>
              </a:rPr>
              <a:t>context</a:t>
            </a:r>
          </a:p>
        </p:txBody>
      </p:sp>
      <p:sp>
        <p:nvSpPr>
          <p:cNvPr id="7" name="Rectangle 6">
            <a:extLst>
              <a:ext uri="{FF2B5EF4-FFF2-40B4-BE49-F238E27FC236}">
                <a16:creationId xmlns:a16="http://schemas.microsoft.com/office/drawing/2014/main" id="{C1257AED-D116-4D0C-26CD-A60B35EBA1FB}"/>
              </a:ext>
            </a:extLst>
          </p:cNvPr>
          <p:cNvSpPr/>
          <p:nvPr/>
        </p:nvSpPr>
        <p:spPr>
          <a:xfrm>
            <a:off x="5865503" y="1258268"/>
            <a:ext cx="566181" cy="523220"/>
          </a:xfrm>
          <a:prstGeom prst="rect">
            <a:avLst/>
          </a:prstGeom>
        </p:spPr>
        <p:txBody>
          <a:bodyPr wrap="none">
            <a:spAutoFit/>
          </a:bodyPr>
          <a:lstStyle/>
          <a:p>
            <a:r>
              <a:rPr lang="en-US" dirty="0">
                <a:solidFill>
                  <a:srgbClr val="255ED3"/>
                </a:solidFill>
                <a:latin typeface="Corbel" panose="020B0503020204020204" pitchFamily="34" charset="0"/>
              </a:rPr>
              <a:t>next </a:t>
            </a:r>
            <a:br>
              <a:rPr lang="en-US" dirty="0">
                <a:solidFill>
                  <a:srgbClr val="255ED3"/>
                </a:solidFill>
                <a:latin typeface="Corbel" panose="020B0503020204020204" pitchFamily="34" charset="0"/>
              </a:rPr>
            </a:br>
            <a:r>
              <a:rPr lang="en-US" dirty="0">
                <a:solidFill>
                  <a:srgbClr val="255ED3"/>
                </a:solidFill>
                <a:latin typeface="Corbel" panose="020B0503020204020204" pitchFamily="34" charset="0"/>
              </a:rPr>
              <a:t>word</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711602C3-2E8A-6E37-34CE-AFF6372368A6}"/>
                  </a:ext>
                </a:extLst>
              </p:cNvPr>
              <p:cNvSpPr txBox="1">
                <a:spLocks/>
              </p:cNvSpPr>
              <p:nvPr/>
            </p:nvSpPr>
            <p:spPr>
              <a:xfrm>
                <a:off x="5378823" y="1748345"/>
                <a:ext cx="3074083" cy="8693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Corbel"/>
                  <a:buChar char="●"/>
                  <a:defRPr sz="1800" b="0" i="0" u="none" strike="noStrike" cap="none">
                    <a:solidFill>
                      <a:schemeClr val="dk2"/>
                    </a:solidFill>
                    <a:latin typeface="Corbel"/>
                    <a:ea typeface="Corbel"/>
                    <a:cs typeface="Corbel"/>
                    <a:sym typeface="Corbel"/>
                  </a:defRPr>
                </a:lvl1pPr>
                <a:lvl2pPr marL="914400" marR="0" lvl="1"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2pPr>
                <a:lvl3pPr marL="1371600" marR="0" lvl="2"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3pPr>
                <a:lvl4pPr marL="1828800" marR="0" lvl="3"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4pPr>
                <a:lvl5pPr marL="2286000" marR="0" lvl="4"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5pPr>
                <a:lvl6pPr marL="2743200" marR="0" lvl="5"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6pPr>
                <a:lvl7pPr marL="3200400" marR="0" lvl="6"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7pPr>
                <a:lvl8pPr marL="3657600" marR="0" lvl="7"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8pPr>
                <a:lvl9pPr marL="4114800" marR="0" lvl="8"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9pPr>
              </a:lstStyle>
              <a:p>
                <a:pPr marL="0" indent="0" algn="ctr">
                  <a:buFont typeface="Corbel"/>
                  <a:buNone/>
                </a:pPr>
                <a:r>
                  <a:rPr lang="en-US" sz="2800" dirty="0">
                    <a:solidFill>
                      <a:schemeClr val="tx1"/>
                    </a:solidFill>
                  </a:rPr>
                  <a:t>   </a:t>
                </a:r>
                <a:r>
                  <a:rPr lang="en-US" sz="2800" b="1" dirty="0">
                    <a:solidFill>
                      <a:schemeClr val="tx1"/>
                    </a:solidFill>
                  </a:rPr>
                  <a:t>P</a:t>
                </a:r>
                <a:r>
                  <a:rPr lang="en-US" sz="2800" dirty="0">
                    <a:solidFill>
                      <a:schemeClr val="tx1"/>
                    </a:solidFill>
                  </a:rPr>
                  <a:t>(</a:t>
                </a:r>
                <a14:m>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1" smtClean="0">
                            <a:solidFill>
                              <a:schemeClr val="tx1"/>
                            </a:solidFill>
                            <a:latin typeface="Cambria Math" panose="02040503050406030204" pitchFamily="18" charset="0"/>
                          </a:rPr>
                          <m:t>𝑋</m:t>
                        </m:r>
                      </m:e>
                      <m:sub>
                        <m:r>
                          <a:rPr lang="en-US" sz="2800" i="1" smtClean="0">
                            <a:solidFill>
                              <a:schemeClr val="tx1"/>
                            </a:solidFill>
                            <a:latin typeface="Cambria Math" panose="02040503050406030204" pitchFamily="18" charset="0"/>
                          </a:rPr>
                          <m:t>𝑡</m:t>
                        </m:r>
                      </m:sub>
                    </m:sSub>
                  </m:oMath>
                </a14:m>
                <a:r>
                  <a:rPr lang="en-US" sz="2800" dirty="0">
                    <a:solidFill>
                      <a:schemeClr val="tx1"/>
                    </a:solidFill>
                  </a:rPr>
                  <a:t>| </a:t>
                </a:r>
                <a14:m>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1" smtClean="0">
                            <a:solidFill>
                              <a:schemeClr val="tx1"/>
                            </a:solidFill>
                            <a:latin typeface="Cambria Math" panose="02040503050406030204" pitchFamily="18" charset="0"/>
                          </a:rPr>
                          <m:t>𝑋</m:t>
                        </m:r>
                      </m:e>
                      <m:sub>
                        <m:r>
                          <a:rPr lang="en-US" sz="2800" i="1" smtClean="0">
                            <a:solidFill>
                              <a:schemeClr val="tx1"/>
                            </a:solidFill>
                            <a:latin typeface="Cambria Math" panose="02040503050406030204" pitchFamily="18" charset="0"/>
                          </a:rPr>
                          <m:t>1</m:t>
                        </m:r>
                      </m:sub>
                    </m:sSub>
                  </m:oMath>
                </a14:m>
                <a:r>
                  <a:rPr lang="en-US" sz="2800" dirty="0">
                    <a:solidFill>
                      <a:schemeClr val="tx1"/>
                    </a:solidFill>
                  </a:rPr>
                  <a:t>, </a:t>
                </a:r>
                <a14:m>
                  <m:oMath xmlns:m="http://schemas.openxmlformats.org/officeDocument/2006/math">
                    <m:r>
                      <a:rPr lang="en-US" sz="2800" i="1" smtClean="0">
                        <a:solidFill>
                          <a:schemeClr val="tx1"/>
                        </a:solidFill>
                        <a:latin typeface="Cambria Math" panose="02040503050406030204" pitchFamily="18" charset="0"/>
                      </a:rPr>
                      <m:t>…</m:t>
                    </m:r>
                  </m:oMath>
                </a14:m>
                <a:r>
                  <a:rPr lang="en-US" sz="2800" dirty="0">
                    <a:solidFill>
                      <a:schemeClr val="tx1"/>
                    </a:solidFill>
                  </a:rPr>
                  <a:t>, </a:t>
                </a:r>
                <a14:m>
                  <m:oMath xmlns:m="http://schemas.openxmlformats.org/officeDocument/2006/math">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𝑋</m:t>
                        </m:r>
                      </m:e>
                      <m:sub>
                        <m:r>
                          <a:rPr lang="en-US" sz="2800" i="1" smtClean="0">
                            <a:solidFill>
                              <a:schemeClr val="tx1"/>
                            </a:solidFill>
                            <a:latin typeface="Cambria Math" panose="02040503050406030204" pitchFamily="18" charset="0"/>
                          </a:rPr>
                          <m:t>𝑡</m:t>
                        </m:r>
                        <m:r>
                          <a:rPr lang="en-US" sz="2800" i="1" smtClean="0">
                            <a:solidFill>
                              <a:schemeClr val="tx1"/>
                            </a:solidFill>
                            <a:latin typeface="Cambria Math" panose="02040503050406030204" pitchFamily="18" charset="0"/>
                          </a:rPr>
                          <m:t>−1</m:t>
                        </m:r>
                      </m:sub>
                    </m:sSub>
                  </m:oMath>
                </a14:m>
                <a:r>
                  <a:rPr lang="en-US" sz="2800" dirty="0">
                    <a:solidFill>
                      <a:schemeClr val="tx1"/>
                    </a:solidFill>
                  </a:rPr>
                  <a:t>)</a:t>
                </a:r>
              </a:p>
            </p:txBody>
          </p:sp>
        </mc:Choice>
        <mc:Fallback xmlns="">
          <p:sp>
            <p:nvSpPr>
              <p:cNvPr id="8" name="Content Placeholder 2">
                <a:extLst>
                  <a:ext uri="{FF2B5EF4-FFF2-40B4-BE49-F238E27FC236}">
                    <a16:creationId xmlns:a16="http://schemas.microsoft.com/office/drawing/2014/main" id="{711602C3-2E8A-6E37-34CE-AFF6372368A6}"/>
                  </a:ext>
                </a:extLst>
              </p:cNvPr>
              <p:cNvSpPr txBox="1">
                <a:spLocks noRot="1" noChangeAspect="1" noMove="1" noResize="1" noEditPoints="1" noAdjustHandles="1" noChangeArrowheads="1" noChangeShapeType="1" noTextEdit="1"/>
              </p:cNvSpPr>
              <p:nvPr/>
            </p:nvSpPr>
            <p:spPr>
              <a:xfrm>
                <a:off x="5378823" y="1748345"/>
                <a:ext cx="3074083" cy="869387"/>
              </a:xfrm>
              <a:prstGeom prst="rect">
                <a:avLst/>
              </a:prstGeom>
              <a:blipFill>
                <a:blip r:embed="rId3"/>
                <a:stretch>
                  <a:fillRect r="-2469"/>
                </a:stretch>
              </a:blipFill>
              <a:ln>
                <a:noFill/>
              </a:ln>
            </p:spPr>
            <p:txBody>
              <a:bodyPr/>
              <a:lstStyle/>
              <a:p>
                <a:r>
                  <a:rPr lang="en-US">
                    <a:noFill/>
                  </a:rPr>
                  <a:t> </a:t>
                </a:r>
              </a:p>
            </p:txBody>
          </p:sp>
        </mc:Fallback>
      </mc:AlternateContent>
      <p:sp>
        <p:nvSpPr>
          <p:cNvPr id="21" name="Right Arrow 20">
            <a:extLst>
              <a:ext uri="{FF2B5EF4-FFF2-40B4-BE49-F238E27FC236}">
                <a16:creationId xmlns:a16="http://schemas.microsoft.com/office/drawing/2014/main" id="{FD371DFD-A534-EC8F-D806-88F8BCB4432B}"/>
              </a:ext>
            </a:extLst>
          </p:cNvPr>
          <p:cNvSpPr/>
          <p:nvPr/>
        </p:nvSpPr>
        <p:spPr>
          <a:xfrm>
            <a:off x="3813509" y="2764876"/>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22" name="Right Arrow 21">
            <a:extLst>
              <a:ext uri="{FF2B5EF4-FFF2-40B4-BE49-F238E27FC236}">
                <a16:creationId xmlns:a16="http://schemas.microsoft.com/office/drawing/2014/main" id="{C446213F-7792-73C4-C50B-8447F13E1A9F}"/>
              </a:ext>
            </a:extLst>
          </p:cNvPr>
          <p:cNvSpPr/>
          <p:nvPr/>
        </p:nvSpPr>
        <p:spPr>
          <a:xfrm>
            <a:off x="5863357" y="2730171"/>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23" name="TextBox 22">
            <a:extLst>
              <a:ext uri="{FF2B5EF4-FFF2-40B4-BE49-F238E27FC236}">
                <a16:creationId xmlns:a16="http://schemas.microsoft.com/office/drawing/2014/main" id="{6FC65F08-35B7-B424-81A1-42D2C2AA60B0}"/>
              </a:ext>
            </a:extLst>
          </p:cNvPr>
          <p:cNvSpPr txBox="1"/>
          <p:nvPr/>
        </p:nvSpPr>
        <p:spPr>
          <a:xfrm>
            <a:off x="718937" y="2874143"/>
            <a:ext cx="2877742" cy="307777"/>
          </a:xfrm>
          <a:prstGeom prst="rect">
            <a:avLst/>
          </a:prstGeom>
          <a:solidFill>
            <a:schemeClr val="bg1">
              <a:lumMod val="95000"/>
            </a:schemeClr>
          </a:solidFill>
        </p:spPr>
        <p:txBody>
          <a:bodyPr wrap="square">
            <a:spAutoFit/>
          </a:bodyPr>
          <a:lstStyle/>
          <a:p>
            <a:pPr marL="0" lvl="0" indent="0" algn="ctr">
              <a:spcAft>
                <a:spcPts val="1200"/>
              </a:spcAft>
              <a:buNone/>
            </a:pPr>
            <a:r>
              <a:rPr lang="en-US" sz="1400" dirty="0">
                <a:latin typeface="Consolas" panose="020B0609020204030204" pitchFamily="49" charset="0"/>
                <a:cs typeface="Consolas" panose="020B0609020204030204" pitchFamily="49" charset="0"/>
              </a:rPr>
              <a:t>“The cat sat on the </a:t>
            </a:r>
            <a:r>
              <a:rPr lang="en-US" sz="1400" dirty="0">
                <a:solidFill>
                  <a:schemeClr val="bg1"/>
                </a:solidFill>
                <a:highlight>
                  <a:srgbClr val="000000"/>
                </a:highlight>
                <a:latin typeface="Consolas" panose="020B0609020204030204" pitchFamily="49" charset="0"/>
                <a:cs typeface="Consolas" panose="020B0609020204030204" pitchFamily="49" charset="0"/>
              </a:rPr>
              <a:t>[MASK]</a:t>
            </a:r>
            <a:r>
              <a:rPr lang="en-US" sz="1400" dirty="0">
                <a:latin typeface="Consolas" panose="020B0609020204030204" pitchFamily="49" charset="0"/>
                <a:cs typeface="Consolas" panose="020B0609020204030204" pitchFamily="49" charset="0"/>
              </a:rPr>
              <a:t>”</a:t>
            </a:r>
          </a:p>
        </p:txBody>
      </p:sp>
      <p:grpSp>
        <p:nvGrpSpPr>
          <p:cNvPr id="28" name="Group 27">
            <a:extLst>
              <a:ext uri="{FF2B5EF4-FFF2-40B4-BE49-F238E27FC236}">
                <a16:creationId xmlns:a16="http://schemas.microsoft.com/office/drawing/2014/main" id="{6FE966C4-2BA7-A490-D4D4-AF1793EA14D8}"/>
              </a:ext>
            </a:extLst>
          </p:cNvPr>
          <p:cNvGrpSpPr/>
          <p:nvPr/>
        </p:nvGrpSpPr>
        <p:grpSpPr>
          <a:xfrm>
            <a:off x="6582378" y="2433339"/>
            <a:ext cx="1384431" cy="1016534"/>
            <a:chOff x="6053458" y="1801327"/>
            <a:chExt cx="1384431" cy="1016534"/>
          </a:xfrm>
        </p:grpSpPr>
        <p:pic>
          <p:nvPicPr>
            <p:cNvPr id="24" name="Picture 2" descr="Word frequency in titles of all articles with Frequency &gt;= 10 Figure 2... |  Download Scientific Diagram">
              <a:extLst>
                <a:ext uri="{FF2B5EF4-FFF2-40B4-BE49-F238E27FC236}">
                  <a16:creationId xmlns:a16="http://schemas.microsoft.com/office/drawing/2014/main" id="{EDC8C3EA-E860-05F6-9336-3084FEB96813}"/>
                </a:ext>
              </a:extLst>
            </p:cNvPr>
            <p:cNvPicPr>
              <a:picLocks noChangeAspect="1" noChangeArrowheads="1"/>
            </p:cNvPicPr>
            <p:nvPr/>
          </p:nvPicPr>
          <p:blipFill rotWithShape="1">
            <a:blip r:embed="rId4">
              <a:grayscl/>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094" t="8585" r="65769" b="30524"/>
            <a:stretch/>
          </p:blipFill>
          <p:spPr bwMode="auto">
            <a:xfrm rot="5400000">
              <a:off x="6500656" y="1979281"/>
              <a:ext cx="772768" cy="74657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68EBE3E-1F62-8BBD-398C-3FE66DD0C8B5}"/>
                </a:ext>
              </a:extLst>
            </p:cNvPr>
            <p:cNvSpPr txBox="1"/>
            <p:nvPr/>
          </p:nvSpPr>
          <p:spPr>
            <a:xfrm>
              <a:off x="6053458" y="1934927"/>
              <a:ext cx="512696" cy="882934"/>
            </a:xfrm>
            <a:prstGeom prst="rect">
              <a:avLst/>
            </a:prstGeom>
            <a:noFill/>
          </p:spPr>
          <p:txBody>
            <a:bodyPr wrap="square">
              <a:spAutoFit/>
            </a:bodyPr>
            <a:lstStyle/>
            <a:p>
              <a:pPr algn="r">
                <a:lnSpc>
                  <a:spcPct val="150000"/>
                </a:lnSpc>
              </a:pPr>
              <a:r>
                <a:rPr lang="en-US" sz="700" dirty="0">
                  <a:latin typeface="Consolas" panose="020B0609020204030204" pitchFamily="49" charset="0"/>
                  <a:cs typeface="Consolas" panose="020B0609020204030204" pitchFamily="49" charset="0"/>
                </a:rPr>
                <a:t>mat</a:t>
              </a:r>
            </a:p>
            <a:p>
              <a:pPr algn="r">
                <a:lnSpc>
                  <a:spcPct val="150000"/>
                </a:lnSpc>
              </a:pPr>
              <a:r>
                <a:rPr lang="en-US" sz="700" dirty="0">
                  <a:latin typeface="Consolas" panose="020B0609020204030204" pitchFamily="49" charset="0"/>
                  <a:cs typeface="Consolas" panose="020B0609020204030204" pitchFamily="49" charset="0"/>
                </a:rPr>
                <a:t>table</a:t>
              </a:r>
            </a:p>
            <a:p>
              <a:pPr algn="r">
                <a:lnSpc>
                  <a:spcPct val="150000"/>
                </a:lnSpc>
              </a:pPr>
              <a:r>
                <a:rPr lang="en-US" sz="700" dirty="0">
                  <a:latin typeface="Consolas" panose="020B0609020204030204" pitchFamily="49" charset="0"/>
                  <a:cs typeface="Consolas" panose="020B0609020204030204" pitchFamily="49" charset="0"/>
                </a:rPr>
                <a:t>bed</a:t>
              </a:r>
            </a:p>
            <a:p>
              <a:pPr algn="r">
                <a:lnSpc>
                  <a:spcPct val="150000"/>
                </a:lnSpc>
              </a:pPr>
              <a:r>
                <a:rPr lang="en-US" sz="700" dirty="0">
                  <a:latin typeface="Consolas" panose="020B0609020204030204" pitchFamily="49" charset="0"/>
                  <a:cs typeface="Consolas" panose="020B0609020204030204" pitchFamily="49" charset="0"/>
                </a:rPr>
                <a:t>desk</a:t>
              </a:r>
            </a:p>
            <a:p>
              <a:pPr algn="r">
                <a:lnSpc>
                  <a:spcPct val="150000"/>
                </a:lnSpc>
              </a:pPr>
              <a:r>
                <a:rPr lang="en-US" sz="700" dirty="0">
                  <a:latin typeface="Consolas" panose="020B0609020204030204" pitchFamily="49" charset="0"/>
                  <a:cs typeface="Consolas" panose="020B0609020204030204" pitchFamily="49" charset="0"/>
                </a:rPr>
                <a:t>chair</a:t>
              </a:r>
            </a:p>
          </p:txBody>
        </p:sp>
        <p:sp>
          <p:nvSpPr>
            <p:cNvPr id="26" name="TextBox 25">
              <a:extLst>
                <a:ext uri="{FF2B5EF4-FFF2-40B4-BE49-F238E27FC236}">
                  <a16:creationId xmlns:a16="http://schemas.microsoft.com/office/drawing/2014/main" id="{8DAFCDB4-2808-BDFD-00C6-2F02B1CBAAB4}"/>
                </a:ext>
              </a:extLst>
            </p:cNvPr>
            <p:cNvSpPr txBox="1"/>
            <p:nvPr/>
          </p:nvSpPr>
          <p:spPr>
            <a:xfrm>
              <a:off x="6579003" y="1801327"/>
              <a:ext cx="858886" cy="246221"/>
            </a:xfrm>
            <a:prstGeom prst="rect">
              <a:avLst/>
            </a:prstGeom>
            <a:noFill/>
          </p:spPr>
          <p:txBody>
            <a:bodyPr wrap="square">
              <a:spAutoFit/>
            </a:bodyPr>
            <a:lstStyle/>
            <a:p>
              <a:r>
                <a:rPr lang="en-US" sz="1000" dirty="0">
                  <a:latin typeface="Corbel" panose="020B0503020204020204" pitchFamily="34" charset="0"/>
                </a:rPr>
                <a:t>Prob</a:t>
              </a:r>
            </a:p>
          </p:txBody>
        </p:sp>
      </p:grpSp>
      <p:sp>
        <p:nvSpPr>
          <p:cNvPr id="27" name="Rounded Rectangle 26">
            <a:extLst>
              <a:ext uri="{FF2B5EF4-FFF2-40B4-BE49-F238E27FC236}">
                <a16:creationId xmlns:a16="http://schemas.microsoft.com/office/drawing/2014/main" id="{7ED935AB-63E0-0C2A-ADF1-1B03E8343778}"/>
              </a:ext>
            </a:extLst>
          </p:cNvPr>
          <p:cNvSpPr/>
          <p:nvPr/>
        </p:nvSpPr>
        <p:spPr>
          <a:xfrm>
            <a:off x="4510753" y="2686758"/>
            <a:ext cx="1180334" cy="634667"/>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i="1" dirty="0">
                <a:latin typeface="Merriweather Sans" panose="02000503060000020004" pitchFamily="2" charset="77"/>
              </a:rPr>
              <a:t>Language Model</a:t>
            </a:r>
          </a:p>
        </p:txBody>
      </p:sp>
      <p:sp>
        <p:nvSpPr>
          <p:cNvPr id="9" name="Rectangle 8">
            <a:extLst>
              <a:ext uri="{FF2B5EF4-FFF2-40B4-BE49-F238E27FC236}">
                <a16:creationId xmlns:a16="http://schemas.microsoft.com/office/drawing/2014/main" id="{60D37A0F-7282-9380-0B0D-BA443B076F34}"/>
              </a:ext>
            </a:extLst>
          </p:cNvPr>
          <p:cNvSpPr/>
          <p:nvPr/>
        </p:nvSpPr>
        <p:spPr>
          <a:xfrm rot="5400000">
            <a:off x="7072316" y="3339468"/>
            <a:ext cx="510076" cy="584775"/>
          </a:xfrm>
          <a:prstGeom prst="rect">
            <a:avLst/>
          </a:prstGeom>
        </p:spPr>
        <p:txBody>
          <a:bodyPr wrap="none">
            <a:spAutoFit/>
          </a:bodyPr>
          <a:lstStyle/>
          <a:p>
            <a:r>
              <a:rPr lang="en-US" sz="3200" dirty="0">
                <a:solidFill>
                  <a:schemeClr val="tx1">
                    <a:lumMod val="75000"/>
                    <a:lumOff val="25000"/>
                  </a:schemeClr>
                </a:solidFill>
                <a:latin typeface="Corbel" panose="020B0503020204020204" pitchFamily="34" charset="0"/>
              </a:rPr>
              <a:t>…</a:t>
            </a:r>
          </a:p>
        </p:txBody>
      </p:sp>
    </p:spTree>
    <p:extLst>
      <p:ext uri="{BB962C8B-B14F-4D97-AF65-F5344CB8AC3E}">
        <p14:creationId xmlns:p14="http://schemas.microsoft.com/office/powerpoint/2010/main" val="1595889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A92A-CCA8-F38E-29C5-EA8A4742A8E1}"/>
              </a:ext>
            </a:extLst>
          </p:cNvPr>
          <p:cNvSpPr>
            <a:spLocks noGrp="1"/>
          </p:cNvSpPr>
          <p:nvPr>
            <p:ph type="title"/>
          </p:nvPr>
        </p:nvSpPr>
        <p:spPr>
          <a:xfrm>
            <a:off x="533919" y="107119"/>
            <a:ext cx="8761156" cy="857542"/>
          </a:xfrm>
        </p:spPr>
        <p:txBody>
          <a:bodyPr>
            <a:normAutofit fontScale="90000"/>
          </a:bodyPr>
          <a:lstStyle/>
          <a:p>
            <a:r>
              <a:rPr lang="en-US" dirty="0"/>
              <a:t>LMs as Implicit Joint Distribution over Language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89A4BDC-4675-601A-AF6F-255447C8D772}"/>
                  </a:ext>
                </a:extLst>
              </p:cNvPr>
              <p:cNvSpPr>
                <a:spLocks noGrp="1"/>
              </p:cNvSpPr>
              <p:nvPr>
                <p:ph type="body" sz="quarter" idx="16"/>
              </p:nvPr>
            </p:nvSpPr>
            <p:spPr/>
            <p:txBody>
              <a:bodyPr>
                <a:normAutofit/>
              </a:bodyPr>
              <a:lstStyle/>
              <a:p>
                <a:r>
                  <a:rPr lang="en-US" sz="2000" dirty="0"/>
                  <a:t>While language modeling involves learning the marginals, we are implicitly learning the full/joint distribution of language. </a:t>
                </a:r>
                <a:br>
                  <a:rPr lang="en-US" sz="2000" dirty="0"/>
                </a:br>
                <a:endParaRPr lang="en-US" sz="2000" dirty="0"/>
              </a:p>
              <a:p>
                <a:pPr lvl="1"/>
                <a:r>
                  <a:rPr lang="en-US" sz="2000" dirty="0"/>
                  <a:t>Remember the chain rule: </a:t>
                </a:r>
                <a:endParaRPr lang="en-US" sz="2000" b="1" dirty="0">
                  <a:latin typeface="Corbel" panose="020B0503020204020204" pitchFamily="34" charset="0"/>
                </a:endParaRPr>
              </a:p>
              <a:p>
                <a:pPr marL="342900" lvl="1" indent="0">
                  <a:buNone/>
                </a:pPr>
                <a:r>
                  <a:rPr lang="en-US" sz="2000" b="1" dirty="0">
                    <a:latin typeface="Corbel" panose="020B0503020204020204" pitchFamily="34" charset="0"/>
                  </a:rPr>
                  <a:t>		P</a:t>
                </a:r>
                <a:r>
                  <a:rPr lang="en-US" sz="2000" dirty="0">
                    <a:latin typeface="Corbel" panose="020B0503020204020204" pitchFamily="34" charset="0"/>
                  </a:rPr>
                  <a:t>(</a:t>
                </a:r>
                <a14:m>
                  <m:oMath xmlns:m="http://schemas.openxmlformats.org/officeDocument/2006/math">
                    <m:sSub>
                      <m:sSubPr>
                        <m:ctrlPr>
                          <a:rPr lang="en-US" sz="2000" i="1">
                            <a:latin typeface="Cambria Math" panose="02040503050406030204" pitchFamily="18" charset="0"/>
                          </a:rPr>
                        </m:ctrlPr>
                      </m:sSubPr>
                      <m:e>
                        <m:r>
                          <a:rPr lang="en-US" sz="2000">
                            <a:latin typeface="Cambria Math" panose="02040503050406030204" pitchFamily="18" charset="0"/>
                          </a:rPr>
                          <m:t>𝑋</m:t>
                        </m:r>
                      </m:e>
                      <m:sub>
                        <m:r>
                          <a:rPr lang="en-US" sz="2000">
                            <a:latin typeface="Cambria Math" panose="02040503050406030204" pitchFamily="18" charset="0"/>
                          </a:rPr>
                          <m:t>1</m:t>
                        </m:r>
                      </m:sub>
                    </m:sSub>
                    <m:r>
                      <a:rPr lang="en-US" sz="2000" smtClean="0">
                        <a:latin typeface="Cambria Math" panose="02040503050406030204" pitchFamily="18" charset="0"/>
                      </a:rPr>
                      <m:t>, …, </m:t>
                    </m:r>
                    <m:sSub>
                      <m:sSubPr>
                        <m:ctrlPr>
                          <a:rPr lang="en-US" sz="2000" i="1" smtClean="0">
                            <a:latin typeface="Cambria Math" panose="02040503050406030204" pitchFamily="18" charset="0"/>
                          </a:rPr>
                        </m:ctrlPr>
                      </m:sSubPr>
                      <m:e>
                        <m:r>
                          <a:rPr lang="en-US" sz="2000" smtClean="0">
                            <a:latin typeface="Cambria Math" panose="02040503050406030204" pitchFamily="18" charset="0"/>
                          </a:rPr>
                          <m:t>𝑋</m:t>
                        </m:r>
                      </m:e>
                      <m:sub>
                        <m:r>
                          <a:rPr lang="en-US" sz="2000" smtClean="0">
                            <a:latin typeface="Cambria Math" panose="02040503050406030204" pitchFamily="18" charset="0"/>
                          </a:rPr>
                          <m:t>𝑡</m:t>
                        </m:r>
                      </m:sub>
                    </m:sSub>
                  </m:oMath>
                </a14:m>
                <a:r>
                  <a:rPr lang="en-US" sz="2000" dirty="0">
                    <a:latin typeface="Corbel" panose="020B0503020204020204" pitchFamily="34" charset="0"/>
                  </a:rPr>
                  <a:t>) = </a:t>
                </a:r>
                <a14:m>
                  <m:oMath xmlns:m="http://schemas.openxmlformats.org/officeDocument/2006/math">
                    <m:sSub>
                      <m:sSubPr>
                        <m:ctrlPr>
                          <a:rPr lang="en-US" sz="2000" i="1">
                            <a:latin typeface="Cambria Math" panose="02040503050406030204" pitchFamily="18" charset="0"/>
                          </a:rPr>
                        </m:ctrlPr>
                      </m:sSubPr>
                      <m:e>
                        <m:r>
                          <m:rPr>
                            <m:sty m:val="p"/>
                          </m:rPr>
                          <a:rPr lang="en-US" sz="2000" b="0" i="0" smtClean="0">
                            <a:latin typeface="Cambria Math" panose="02040503050406030204" pitchFamily="18" charset="0"/>
                          </a:rPr>
                          <m:t>P</m:t>
                        </m:r>
                        <m:r>
                          <a:rPr lang="en-US" sz="2000" b="0" i="0" smtClean="0">
                            <a:latin typeface="Cambria Math" panose="02040503050406030204" pitchFamily="18" charset="0"/>
                          </a:rPr>
                          <m:t>(</m:t>
                        </m:r>
                        <m:r>
                          <a:rPr lang="en-US" sz="2000">
                            <a:latin typeface="Cambria Math" panose="02040503050406030204" pitchFamily="18" charset="0"/>
                          </a:rPr>
                          <m:t>𝑋</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𝑡</m:t>
                        </m:r>
                      </m:sup>
                      <m:e>
                        <m:r>
                          <m:rPr>
                            <m:sty m:val="p"/>
                          </m:rPr>
                          <a:rPr lang="en-US" sz="2000">
                            <a:latin typeface="Cambria Math" panose="02040503050406030204" pitchFamily="18" charset="0"/>
                          </a:rPr>
                          <m:t>P</m:t>
                        </m:r>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𝑋</m:t>
                            </m:r>
                          </m:e>
                          <m:sub>
                            <m:r>
                              <a:rPr lang="en-US" sz="2000" i="1">
                                <a:latin typeface="Cambria Math" panose="02040503050406030204" pitchFamily="18" charset="0"/>
                              </a:rPr>
                              <m:t>𝑖</m:t>
                            </m:r>
                          </m:sub>
                        </m:sSub>
                      </m:e>
                    </m:nary>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𝑋</m:t>
                        </m:r>
                      </m:e>
                      <m:sub>
                        <m:r>
                          <a:rPr lang="en-US" sz="2000" i="1">
                            <a:latin typeface="Cambria Math" panose="02040503050406030204" pitchFamily="18" charset="0"/>
                          </a:rPr>
                          <m:t>1</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𝑋</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𝑋</m:t>
                        </m:r>
                      </m:e>
                      <m:sub>
                        <m:r>
                          <a:rPr lang="en-US" sz="2000" b="0" i="1" smtClean="0">
                            <a:latin typeface="Cambria Math" panose="02040503050406030204" pitchFamily="18" charset="0"/>
                          </a:rPr>
                          <m:t>𝑖</m:t>
                        </m:r>
                      </m:sub>
                    </m:sSub>
                    <m:r>
                      <a:rPr lang="en-US" sz="2000" i="1">
                        <a:latin typeface="Cambria Math" panose="02040503050406030204" pitchFamily="18" charset="0"/>
                      </a:rPr>
                      <m:t>)</m:t>
                    </m:r>
                  </m:oMath>
                </a14:m>
                <a:endParaRPr lang="en-US" sz="2000" dirty="0"/>
              </a:p>
              <a:p>
                <a:endParaRPr lang="en-US" sz="2000" dirty="0"/>
              </a:p>
              <a:p>
                <a:r>
                  <a:rPr lang="en-US" sz="2000" dirty="0">
                    <a:solidFill>
                      <a:srgbClr val="C00000"/>
                    </a:solidFill>
                    <a:latin typeface="Corbel" panose="020B0503020204020204" pitchFamily="34" charset="0"/>
                  </a:rPr>
                  <a:t>Language Modeling </a:t>
                </a:r>
                <a:r>
                  <a:rPr lang="en-US" sz="2000" dirty="0">
                    <a:latin typeface="Corbel" panose="020B0503020204020204" pitchFamily="34" charset="0"/>
                  </a:rPr>
                  <a:t>≜ learning prob distribution over language sequence. </a:t>
                </a:r>
              </a:p>
              <a:p>
                <a:endParaRPr lang="en-US" sz="2000" dirty="0"/>
              </a:p>
            </p:txBody>
          </p:sp>
        </mc:Choice>
        <mc:Fallback xmlns="">
          <p:sp>
            <p:nvSpPr>
              <p:cNvPr id="3" name="Content Placeholder 2">
                <a:extLst>
                  <a:ext uri="{FF2B5EF4-FFF2-40B4-BE49-F238E27FC236}">
                    <a16:creationId xmlns:a16="http://schemas.microsoft.com/office/drawing/2014/main" id="{989A4BDC-4675-601A-AF6F-255447C8D772}"/>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785" t="-2469"/>
                </a:stretch>
              </a:blipFill>
            </p:spPr>
            <p:txBody>
              <a:bodyPr/>
              <a:lstStyle/>
              <a:p>
                <a:r>
                  <a:rPr lang="en-US">
                    <a:noFill/>
                  </a:rPr>
                  <a:t> </a:t>
                </a:r>
              </a:p>
            </p:txBody>
          </p:sp>
        </mc:Fallback>
      </mc:AlternateContent>
    </p:spTree>
    <p:extLst>
      <p:ext uri="{BB962C8B-B14F-4D97-AF65-F5344CB8AC3E}">
        <p14:creationId xmlns:p14="http://schemas.microsoft.com/office/powerpoint/2010/main" val="3222330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AD284-B2F8-D0BF-E0F0-3F666AB4D6F0}"/>
              </a:ext>
            </a:extLst>
          </p:cNvPr>
          <p:cNvSpPr>
            <a:spLocks noGrp="1"/>
          </p:cNvSpPr>
          <p:nvPr>
            <p:ph type="title"/>
          </p:nvPr>
        </p:nvSpPr>
        <p:spPr/>
        <p:txBody>
          <a:bodyPr>
            <a:normAutofit fontScale="90000"/>
          </a:bodyPr>
          <a:lstStyle/>
          <a:p>
            <a:r>
              <a:rPr lang="en-US" dirty="0"/>
              <a:t>The Language Modeling Problem, Formally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14C37FA-9087-1DDA-E91F-83B893700DB1}"/>
                  </a:ext>
                </a:extLst>
              </p:cNvPr>
              <p:cNvSpPr>
                <a:spLocks noGrp="1"/>
              </p:cNvSpPr>
              <p:nvPr>
                <p:ph type="body" sz="quarter" idx="16"/>
              </p:nvPr>
            </p:nvSpPr>
            <p:spPr>
              <a:xfrm>
                <a:off x="533919" y="1390650"/>
                <a:ext cx="8346340" cy="3077573"/>
              </a:xfrm>
            </p:spPr>
            <p:txBody>
              <a:bodyPr>
                <a:normAutofit/>
              </a:bodyPr>
              <a:lstStyle/>
              <a:p>
                <a:pPr>
                  <a:lnSpc>
                    <a:spcPct val="120000"/>
                  </a:lnSpc>
                </a:pPr>
                <a:r>
                  <a:rPr lang="en-US" dirty="0"/>
                  <a:t>Learning to assign a probability to every sequence: </a:t>
                </a:r>
              </a:p>
              <a:p>
                <a:pPr lvl="1">
                  <a:lnSpc>
                    <a:spcPct val="120000"/>
                  </a:lnSpc>
                </a:pPr>
                <a:r>
                  <a:rPr lang="en-US" b="1" dirty="0"/>
                  <a:t>Finite </a:t>
                </a:r>
                <a:r>
                  <a:rPr lang="en-US" dirty="0"/>
                  <a:t>vocabulary </a:t>
                </a:r>
                <a14:m>
                  <m:oMath xmlns:m="http://schemas.openxmlformats.org/officeDocument/2006/math">
                    <m:r>
                      <m:rPr>
                        <m:sty m:val="p"/>
                      </m:rPr>
                      <a:rPr lang="en-US">
                        <a:solidFill>
                          <a:srgbClr val="202122"/>
                        </a:solidFill>
                        <a:latin typeface="Cambria Math" panose="02040503050406030204" pitchFamily="18" charset="0"/>
                      </a:rPr>
                      <m:t>Σ</m:t>
                    </m:r>
                    <m:r>
                      <a:rPr lang="en-US">
                        <a:solidFill>
                          <a:srgbClr val="202122"/>
                        </a:solidFill>
                        <a:latin typeface="Cambria Math" panose="02040503050406030204" pitchFamily="18" charset="0"/>
                      </a:rPr>
                      <m:t>={</m:t>
                    </m:r>
                    <m:sSub>
                      <m:sSubPr>
                        <m:ctrlPr>
                          <a:rPr lang="en-US" i="1">
                            <a:solidFill>
                              <a:srgbClr val="202122"/>
                            </a:solidFill>
                            <a:latin typeface="Cambria Math" panose="02040503050406030204" pitchFamily="18" charset="0"/>
                          </a:rPr>
                        </m:ctrlPr>
                      </m:sSubPr>
                      <m:e>
                        <m:r>
                          <a:rPr lang="en-US" i="1">
                            <a:solidFill>
                              <a:srgbClr val="202122"/>
                            </a:solidFill>
                            <a:latin typeface="Cambria Math" panose="02040503050406030204" pitchFamily="18" charset="0"/>
                          </a:rPr>
                          <m:t>𝑥</m:t>
                        </m:r>
                      </m:e>
                      <m:sub>
                        <m:r>
                          <a:rPr lang="en-US" i="1">
                            <a:solidFill>
                              <a:srgbClr val="202122"/>
                            </a:solidFill>
                            <a:latin typeface="Cambria Math" panose="02040503050406030204" pitchFamily="18" charset="0"/>
                          </a:rPr>
                          <m:t>1</m:t>
                        </m:r>
                      </m:sub>
                    </m:sSub>
                    <m:r>
                      <a:rPr lang="en-US" i="1">
                        <a:solidFill>
                          <a:srgbClr val="202122"/>
                        </a:solidFill>
                        <a:latin typeface="Cambria Math" panose="02040503050406030204" pitchFamily="18" charset="0"/>
                      </a:rPr>
                      <m:t>, </m:t>
                    </m:r>
                    <m:sSub>
                      <m:sSubPr>
                        <m:ctrlPr>
                          <a:rPr lang="en-US" i="1">
                            <a:solidFill>
                              <a:srgbClr val="202122"/>
                            </a:solidFill>
                            <a:latin typeface="Cambria Math" panose="02040503050406030204" pitchFamily="18" charset="0"/>
                          </a:rPr>
                        </m:ctrlPr>
                      </m:sSubPr>
                      <m:e>
                        <m:r>
                          <a:rPr lang="en-US" i="1">
                            <a:solidFill>
                              <a:srgbClr val="202122"/>
                            </a:solidFill>
                            <a:latin typeface="Cambria Math" panose="02040503050406030204" pitchFamily="18" charset="0"/>
                          </a:rPr>
                          <m:t>𝑥</m:t>
                        </m:r>
                      </m:e>
                      <m:sub>
                        <m:r>
                          <a:rPr lang="en-US" i="1">
                            <a:solidFill>
                              <a:srgbClr val="202122"/>
                            </a:solidFill>
                            <a:latin typeface="Cambria Math" panose="02040503050406030204" pitchFamily="18" charset="0"/>
                          </a:rPr>
                          <m:t>2</m:t>
                        </m:r>
                      </m:sub>
                    </m:sSub>
                    <m:r>
                      <a:rPr lang="en-US">
                        <a:solidFill>
                          <a:srgbClr val="202122"/>
                        </a:solidFill>
                        <a:latin typeface="Cambria Math" panose="02040503050406030204" pitchFamily="18" charset="0"/>
                      </a:rPr>
                      <m:t>,  </m:t>
                    </m:r>
                    <m:sSub>
                      <m:sSubPr>
                        <m:ctrlPr>
                          <a:rPr lang="en-US" i="1">
                            <a:solidFill>
                              <a:srgbClr val="202122"/>
                            </a:solidFill>
                            <a:latin typeface="Cambria Math" panose="02040503050406030204" pitchFamily="18" charset="0"/>
                          </a:rPr>
                        </m:ctrlPr>
                      </m:sSubPr>
                      <m:e>
                        <m:r>
                          <a:rPr lang="en-US" i="1">
                            <a:solidFill>
                              <a:srgbClr val="202122"/>
                            </a:solidFill>
                            <a:latin typeface="Cambria Math" panose="02040503050406030204" pitchFamily="18" charset="0"/>
                          </a:rPr>
                          <m:t>𝑥</m:t>
                        </m:r>
                      </m:e>
                      <m:sub>
                        <m:r>
                          <a:rPr lang="en-US" i="1">
                            <a:solidFill>
                              <a:srgbClr val="202122"/>
                            </a:solidFill>
                            <a:latin typeface="Cambria Math" panose="02040503050406030204" pitchFamily="18" charset="0"/>
                          </a:rPr>
                          <m:t>3</m:t>
                        </m:r>
                      </m:sub>
                    </m:sSub>
                    <m:r>
                      <a:rPr lang="en-US">
                        <a:solidFill>
                          <a:srgbClr val="202122"/>
                        </a:solidFill>
                        <a:latin typeface="Cambria Math" panose="02040503050406030204" pitchFamily="18" charset="0"/>
                      </a:rPr>
                      <m:t>, …,</m:t>
                    </m:r>
                    <m:r>
                      <a:rPr lang="en-US" i="1">
                        <a:solidFill>
                          <a:srgbClr val="202122"/>
                        </a:solidFill>
                        <a:latin typeface="Cambria Math" panose="02040503050406030204" pitchFamily="18" charset="0"/>
                      </a:rPr>
                      <m:t> </m:t>
                    </m:r>
                    <m:sSub>
                      <m:sSubPr>
                        <m:ctrlPr>
                          <a:rPr lang="en-US" i="1">
                            <a:solidFill>
                              <a:srgbClr val="202122"/>
                            </a:solidFill>
                            <a:latin typeface="Cambria Math" panose="02040503050406030204" pitchFamily="18" charset="0"/>
                          </a:rPr>
                        </m:ctrlPr>
                      </m:sSubPr>
                      <m:e>
                        <m:r>
                          <a:rPr lang="en-US" i="1">
                            <a:solidFill>
                              <a:srgbClr val="202122"/>
                            </a:solidFill>
                            <a:latin typeface="Cambria Math" panose="02040503050406030204" pitchFamily="18" charset="0"/>
                          </a:rPr>
                          <m:t>𝑥</m:t>
                        </m:r>
                      </m:e>
                      <m:sub>
                        <m:r>
                          <a:rPr lang="en-US" i="1">
                            <a:solidFill>
                              <a:srgbClr val="202122"/>
                            </a:solidFill>
                            <a:latin typeface="Cambria Math" panose="02040503050406030204" pitchFamily="18" charset="0"/>
                          </a:rPr>
                          <m:t>𝑛</m:t>
                        </m:r>
                      </m:sub>
                    </m:sSub>
                    <m:r>
                      <a:rPr lang="en-US">
                        <a:solidFill>
                          <a:srgbClr val="202122"/>
                        </a:solidFill>
                        <a:latin typeface="Cambria Math" panose="02040503050406030204" pitchFamily="18" charset="0"/>
                      </a:rPr>
                      <m:t>}</m:t>
                    </m:r>
                  </m:oMath>
                </a14:m>
                <a:r>
                  <a:rPr lang="en-US" dirty="0">
                    <a:solidFill>
                      <a:srgbClr val="202122"/>
                    </a:solidFill>
                    <a:effectLst/>
                    <a:latin typeface="Corbel" panose="020B0503020204020204" pitchFamily="34" charset="0"/>
                  </a:rPr>
                  <a:t> </a:t>
                </a:r>
                <a:endParaRPr lang="en-US" dirty="0"/>
              </a:p>
              <a:p>
                <a:pPr lvl="1">
                  <a:lnSpc>
                    <a:spcPct val="120000"/>
                  </a:lnSpc>
                </a:pPr>
                <a:r>
                  <a:rPr lang="en-US" b="1" dirty="0"/>
                  <a:t>Infinite</a:t>
                </a:r>
                <a:r>
                  <a:rPr lang="en-US" dirty="0"/>
                  <a:t> set of sequences in this language </a:t>
                </a:r>
                <a14:m>
                  <m:oMath xmlns:m="http://schemas.openxmlformats.org/officeDocument/2006/math">
                    <m:sSup>
                      <m:sSupPr>
                        <m:ctrlPr>
                          <a:rPr lang="en-US" b="0" i="1" smtClean="0">
                            <a:solidFill>
                              <a:srgbClr val="202122"/>
                            </a:solidFill>
                            <a:effectLst/>
                            <a:latin typeface="Cambria Math" panose="02040503050406030204" pitchFamily="18" charset="0"/>
                          </a:rPr>
                        </m:ctrlPr>
                      </m:sSupPr>
                      <m:e>
                        <m:r>
                          <m:rPr>
                            <m:sty m:val="p"/>
                          </m:rPr>
                          <a:rPr lang="en-US" b="0" i="0" smtClean="0">
                            <a:solidFill>
                              <a:srgbClr val="202122"/>
                            </a:solidFill>
                            <a:effectLst/>
                            <a:latin typeface="Cambria Math" panose="02040503050406030204" pitchFamily="18" charset="0"/>
                          </a:rPr>
                          <m:t>Σ</m:t>
                        </m:r>
                      </m:e>
                      <m:sup>
                        <m:r>
                          <a:rPr lang="en-US" b="0" i="0" smtClean="0">
                            <a:solidFill>
                              <a:srgbClr val="202122"/>
                            </a:solidFill>
                            <a:effectLst/>
                            <a:latin typeface="Cambria Math" panose="02040503050406030204" pitchFamily="18" charset="0"/>
                          </a:rPr>
                          <m:t>∗</m:t>
                        </m:r>
                      </m:sup>
                    </m:sSup>
                    <m:r>
                      <a:rPr lang="en-US" b="0" i="0" smtClean="0">
                        <a:solidFill>
                          <a:srgbClr val="202122"/>
                        </a:solidFill>
                        <a:effectLst/>
                        <a:latin typeface="Cambria Math" panose="02040503050406030204" pitchFamily="18" charset="0"/>
                      </a:rPr>
                      <m:t>={</m:t>
                    </m:r>
                    <m:sSub>
                      <m:sSubPr>
                        <m:ctrlPr>
                          <a:rPr lang="en-US" b="0" i="1" smtClean="0">
                            <a:solidFill>
                              <a:srgbClr val="202122"/>
                            </a:solidFill>
                            <a:effectLst/>
                            <a:latin typeface="Cambria Math" panose="02040503050406030204" pitchFamily="18" charset="0"/>
                          </a:rPr>
                        </m:ctrlPr>
                      </m:sSubPr>
                      <m:e>
                        <m:r>
                          <a:rPr lang="en-US" b="0" i="1" smtClean="0">
                            <a:solidFill>
                              <a:srgbClr val="202122"/>
                            </a:solidFill>
                            <a:effectLst/>
                            <a:latin typeface="Cambria Math" panose="02040503050406030204" pitchFamily="18" charset="0"/>
                          </a:rPr>
                          <m:t>𝑥</m:t>
                        </m:r>
                      </m:e>
                      <m:sub>
                        <m:r>
                          <a:rPr lang="en-US" b="0" i="1" smtClean="0">
                            <a:solidFill>
                              <a:srgbClr val="202122"/>
                            </a:solidFill>
                            <a:effectLst/>
                            <a:latin typeface="Cambria Math" panose="02040503050406030204" pitchFamily="18" charset="0"/>
                          </a:rPr>
                          <m:t>1</m:t>
                        </m:r>
                      </m:sub>
                    </m:sSub>
                    <m:r>
                      <a:rPr lang="en-US" b="0" i="1" smtClean="0">
                        <a:solidFill>
                          <a:srgbClr val="202122"/>
                        </a:solidFill>
                        <a:effectLst/>
                        <a:latin typeface="Cambria Math" panose="02040503050406030204" pitchFamily="18" charset="0"/>
                      </a:rPr>
                      <m:t>, </m:t>
                    </m:r>
                    <m:sSub>
                      <m:sSubPr>
                        <m:ctrlPr>
                          <a:rPr lang="en-US" b="0" i="1" smtClean="0">
                            <a:solidFill>
                              <a:srgbClr val="202122"/>
                            </a:solidFill>
                            <a:effectLst/>
                            <a:latin typeface="Cambria Math" panose="02040503050406030204" pitchFamily="18" charset="0"/>
                          </a:rPr>
                        </m:ctrlPr>
                      </m:sSubPr>
                      <m:e>
                        <m:sSub>
                          <m:sSubPr>
                            <m:ctrlPr>
                              <a:rPr lang="en-US" i="1">
                                <a:solidFill>
                                  <a:srgbClr val="202122"/>
                                </a:solidFill>
                                <a:latin typeface="Cambria Math" panose="02040503050406030204" pitchFamily="18" charset="0"/>
                              </a:rPr>
                            </m:ctrlPr>
                          </m:sSubPr>
                          <m:e>
                            <m:r>
                              <a:rPr lang="en-US" i="1">
                                <a:solidFill>
                                  <a:srgbClr val="202122"/>
                                </a:solidFill>
                                <a:latin typeface="Cambria Math" panose="02040503050406030204" pitchFamily="18" charset="0"/>
                              </a:rPr>
                              <m:t>𝑥</m:t>
                            </m:r>
                          </m:e>
                          <m:sub>
                            <m:r>
                              <a:rPr lang="en-US" i="1">
                                <a:solidFill>
                                  <a:srgbClr val="202122"/>
                                </a:solidFill>
                                <a:latin typeface="Cambria Math" panose="02040503050406030204" pitchFamily="18" charset="0"/>
                              </a:rPr>
                              <m:t>1</m:t>
                            </m:r>
                          </m:sub>
                        </m:sSub>
                        <m:r>
                          <a:rPr lang="en-US" b="0" i="1" smtClean="0">
                            <a:solidFill>
                              <a:srgbClr val="202122"/>
                            </a:solidFill>
                            <a:effectLst/>
                            <a:latin typeface="Cambria Math" panose="02040503050406030204" pitchFamily="18" charset="0"/>
                          </a:rPr>
                          <m:t>𝑥</m:t>
                        </m:r>
                      </m:e>
                      <m:sub>
                        <m:r>
                          <a:rPr lang="en-US" b="0" i="1" smtClean="0">
                            <a:solidFill>
                              <a:srgbClr val="202122"/>
                            </a:solidFill>
                            <a:effectLst/>
                            <a:latin typeface="Cambria Math" panose="02040503050406030204" pitchFamily="18" charset="0"/>
                          </a:rPr>
                          <m:t>2</m:t>
                        </m:r>
                      </m:sub>
                    </m:sSub>
                    <m:r>
                      <a:rPr lang="en-US" b="0" i="0" smtClean="0">
                        <a:solidFill>
                          <a:srgbClr val="202122"/>
                        </a:solidFill>
                        <a:effectLst/>
                        <a:latin typeface="Cambria Math" panose="02040503050406030204" pitchFamily="18" charset="0"/>
                      </a:rPr>
                      <m:t>, </m:t>
                    </m:r>
                    <m:sSub>
                      <m:sSubPr>
                        <m:ctrlPr>
                          <a:rPr lang="en-US" b="0" i="1" smtClean="0">
                            <a:solidFill>
                              <a:srgbClr val="202122"/>
                            </a:solidFill>
                            <a:effectLst/>
                            <a:latin typeface="Cambria Math" panose="02040503050406030204" pitchFamily="18" charset="0"/>
                          </a:rPr>
                        </m:ctrlPr>
                      </m:sSubPr>
                      <m:e>
                        <m:sSub>
                          <m:sSubPr>
                            <m:ctrlPr>
                              <a:rPr lang="en-US" b="0" i="1" smtClean="0">
                                <a:solidFill>
                                  <a:srgbClr val="202122"/>
                                </a:solidFill>
                                <a:effectLst/>
                                <a:latin typeface="Cambria Math" panose="02040503050406030204" pitchFamily="18" charset="0"/>
                              </a:rPr>
                            </m:ctrlPr>
                          </m:sSubPr>
                          <m:e>
                            <m:r>
                              <a:rPr lang="en-US" b="0" i="1" smtClean="0">
                                <a:solidFill>
                                  <a:srgbClr val="202122"/>
                                </a:solidFill>
                                <a:effectLst/>
                                <a:latin typeface="Cambria Math" panose="02040503050406030204" pitchFamily="18" charset="0"/>
                              </a:rPr>
                              <m:t>𝑥</m:t>
                            </m:r>
                          </m:e>
                          <m:sub>
                            <m:r>
                              <a:rPr lang="en-US" b="0" i="1" smtClean="0">
                                <a:solidFill>
                                  <a:srgbClr val="202122"/>
                                </a:solidFill>
                                <a:effectLst/>
                                <a:latin typeface="Cambria Math" panose="02040503050406030204" pitchFamily="18" charset="0"/>
                              </a:rPr>
                              <m:t>2</m:t>
                            </m:r>
                          </m:sub>
                        </m:sSub>
                        <m:r>
                          <a:rPr lang="en-US" b="0" i="1" smtClean="0">
                            <a:solidFill>
                              <a:srgbClr val="202122"/>
                            </a:solidFill>
                            <a:effectLst/>
                            <a:latin typeface="Cambria Math" panose="02040503050406030204" pitchFamily="18" charset="0"/>
                          </a:rPr>
                          <m:t>𝑥</m:t>
                        </m:r>
                      </m:e>
                      <m:sub>
                        <m:r>
                          <a:rPr lang="en-US" b="0" i="1" smtClean="0">
                            <a:solidFill>
                              <a:srgbClr val="202122"/>
                            </a:solidFill>
                            <a:effectLst/>
                            <a:latin typeface="Cambria Math" panose="02040503050406030204" pitchFamily="18" charset="0"/>
                          </a:rPr>
                          <m:t>3</m:t>
                        </m:r>
                      </m:sub>
                    </m:sSub>
                    <m:r>
                      <a:rPr lang="en-US" b="0" i="1" smtClean="0">
                        <a:solidFill>
                          <a:srgbClr val="202122"/>
                        </a:solidFill>
                        <a:effectLst/>
                        <a:latin typeface="Cambria Math" panose="02040503050406030204" pitchFamily="18" charset="0"/>
                      </a:rPr>
                      <m:t>,</m:t>
                    </m:r>
                    <m:sSub>
                      <m:sSubPr>
                        <m:ctrlPr>
                          <a:rPr lang="en-US" i="1">
                            <a:solidFill>
                              <a:srgbClr val="202122"/>
                            </a:solidFill>
                            <a:latin typeface="Cambria Math" panose="02040503050406030204" pitchFamily="18" charset="0"/>
                          </a:rPr>
                        </m:ctrlPr>
                      </m:sSubPr>
                      <m:e>
                        <m:sSub>
                          <m:sSubPr>
                            <m:ctrlPr>
                              <a:rPr lang="en-US" i="1">
                                <a:solidFill>
                                  <a:srgbClr val="202122"/>
                                </a:solidFill>
                                <a:latin typeface="Cambria Math" panose="02040503050406030204" pitchFamily="18" charset="0"/>
                              </a:rPr>
                            </m:ctrlPr>
                          </m:sSubPr>
                          <m:e>
                            <m:r>
                              <a:rPr lang="en-US" i="1">
                                <a:solidFill>
                                  <a:srgbClr val="202122"/>
                                </a:solidFill>
                                <a:latin typeface="Cambria Math" panose="02040503050406030204" pitchFamily="18" charset="0"/>
                              </a:rPr>
                              <m:t>𝑥</m:t>
                            </m:r>
                          </m:e>
                          <m:sub>
                            <m:r>
                              <a:rPr lang="en-US" i="1">
                                <a:solidFill>
                                  <a:srgbClr val="202122"/>
                                </a:solidFill>
                                <a:latin typeface="Cambria Math" panose="02040503050406030204" pitchFamily="18" charset="0"/>
                              </a:rPr>
                              <m:t>2</m:t>
                            </m:r>
                          </m:sub>
                        </m:sSub>
                        <m:sSub>
                          <m:sSubPr>
                            <m:ctrlPr>
                              <a:rPr lang="en-US" b="0" i="1" smtClean="0">
                                <a:solidFill>
                                  <a:srgbClr val="202122"/>
                                </a:solidFill>
                                <a:latin typeface="Cambria Math" panose="02040503050406030204" pitchFamily="18" charset="0"/>
                              </a:rPr>
                            </m:ctrlPr>
                          </m:sSubPr>
                          <m:e>
                            <m:r>
                              <a:rPr lang="en-US" b="0" i="1" smtClean="0">
                                <a:solidFill>
                                  <a:srgbClr val="202122"/>
                                </a:solidFill>
                                <a:latin typeface="Cambria Math" panose="02040503050406030204" pitchFamily="18" charset="0"/>
                              </a:rPr>
                              <m:t>𝑥</m:t>
                            </m:r>
                          </m:e>
                          <m:sub>
                            <m:r>
                              <a:rPr lang="en-US" b="0" i="1" smtClean="0">
                                <a:solidFill>
                                  <a:srgbClr val="202122"/>
                                </a:solidFill>
                                <a:latin typeface="Cambria Math" panose="02040503050406030204" pitchFamily="18" charset="0"/>
                              </a:rPr>
                              <m:t>1</m:t>
                            </m:r>
                          </m:sub>
                        </m:sSub>
                        <m:r>
                          <a:rPr lang="en-US" i="1">
                            <a:solidFill>
                              <a:srgbClr val="202122"/>
                            </a:solidFill>
                            <a:latin typeface="Cambria Math" panose="02040503050406030204" pitchFamily="18" charset="0"/>
                          </a:rPr>
                          <m:t>𝑥</m:t>
                        </m:r>
                      </m:e>
                      <m:sub>
                        <m:r>
                          <a:rPr lang="en-US" i="1">
                            <a:solidFill>
                              <a:srgbClr val="202122"/>
                            </a:solidFill>
                            <a:latin typeface="Cambria Math" panose="02040503050406030204" pitchFamily="18" charset="0"/>
                          </a:rPr>
                          <m:t>3</m:t>
                        </m:r>
                      </m:sub>
                    </m:sSub>
                    <m:r>
                      <a:rPr lang="en-US" b="0" i="1" smtClean="0">
                        <a:solidFill>
                          <a:srgbClr val="202122"/>
                        </a:solidFill>
                        <a:latin typeface="Cambria Math" panose="02040503050406030204" pitchFamily="18" charset="0"/>
                      </a:rPr>
                      <m:t>,</m:t>
                    </m:r>
                    <m:sSub>
                      <m:sSubPr>
                        <m:ctrlPr>
                          <a:rPr lang="en-US" i="1">
                            <a:solidFill>
                              <a:srgbClr val="202122"/>
                            </a:solidFill>
                            <a:latin typeface="Cambria Math" panose="02040503050406030204" pitchFamily="18" charset="0"/>
                          </a:rPr>
                        </m:ctrlPr>
                      </m:sSubPr>
                      <m:e>
                        <m:sSub>
                          <m:sSubPr>
                            <m:ctrlPr>
                              <a:rPr lang="en-US" i="1" smtClean="0">
                                <a:solidFill>
                                  <a:srgbClr val="202122"/>
                                </a:solidFill>
                                <a:latin typeface="Cambria Math" panose="02040503050406030204" pitchFamily="18" charset="0"/>
                              </a:rPr>
                            </m:ctrlPr>
                          </m:sSubPr>
                          <m:e>
                            <m:sSub>
                              <m:sSubPr>
                                <m:ctrlPr>
                                  <a:rPr lang="en-US" b="0" i="1" smtClean="0">
                                    <a:solidFill>
                                      <a:srgbClr val="202122"/>
                                    </a:solidFill>
                                    <a:latin typeface="Cambria Math" panose="02040503050406030204" pitchFamily="18" charset="0"/>
                                  </a:rPr>
                                </m:ctrlPr>
                              </m:sSubPr>
                              <m:e>
                                <m:r>
                                  <a:rPr lang="en-US" b="0" i="1" smtClean="0">
                                    <a:solidFill>
                                      <a:srgbClr val="202122"/>
                                    </a:solidFill>
                                    <a:latin typeface="Cambria Math" panose="02040503050406030204" pitchFamily="18" charset="0"/>
                                  </a:rPr>
                                  <m:t>𝑥</m:t>
                                </m:r>
                              </m:e>
                              <m:sub>
                                <m:r>
                                  <a:rPr lang="en-US" b="0" i="1" smtClean="0">
                                    <a:solidFill>
                                      <a:srgbClr val="202122"/>
                                    </a:solidFill>
                                    <a:latin typeface="Cambria Math" panose="02040503050406030204" pitchFamily="18" charset="0"/>
                                  </a:rPr>
                                  <m:t>4</m:t>
                                </m:r>
                              </m:sub>
                            </m:sSub>
                            <m:r>
                              <a:rPr lang="en-US" i="1">
                                <a:solidFill>
                                  <a:srgbClr val="202122"/>
                                </a:solidFill>
                                <a:latin typeface="Cambria Math" panose="02040503050406030204" pitchFamily="18" charset="0"/>
                              </a:rPr>
                              <m:t>𝑥</m:t>
                            </m:r>
                          </m:e>
                          <m:sub>
                            <m:r>
                              <a:rPr lang="en-US" b="0" i="1" smtClean="0">
                                <a:solidFill>
                                  <a:srgbClr val="202122"/>
                                </a:solidFill>
                                <a:latin typeface="Cambria Math" panose="02040503050406030204" pitchFamily="18" charset="0"/>
                              </a:rPr>
                              <m:t>3</m:t>
                            </m:r>
                          </m:sub>
                        </m:sSub>
                        <m:sSub>
                          <m:sSubPr>
                            <m:ctrlPr>
                              <a:rPr lang="en-US" i="1">
                                <a:solidFill>
                                  <a:srgbClr val="202122"/>
                                </a:solidFill>
                                <a:latin typeface="Cambria Math" panose="02040503050406030204" pitchFamily="18" charset="0"/>
                              </a:rPr>
                            </m:ctrlPr>
                          </m:sSubPr>
                          <m:e>
                            <m:r>
                              <a:rPr lang="en-US" i="1">
                                <a:solidFill>
                                  <a:srgbClr val="202122"/>
                                </a:solidFill>
                                <a:latin typeface="Cambria Math" panose="02040503050406030204" pitchFamily="18" charset="0"/>
                              </a:rPr>
                              <m:t>𝑥</m:t>
                            </m:r>
                          </m:e>
                          <m:sub>
                            <m:r>
                              <a:rPr lang="en-US" i="1">
                                <a:solidFill>
                                  <a:srgbClr val="202122"/>
                                </a:solidFill>
                                <a:latin typeface="Cambria Math" panose="02040503050406030204" pitchFamily="18" charset="0"/>
                              </a:rPr>
                              <m:t>1</m:t>
                            </m:r>
                          </m:sub>
                        </m:sSub>
                        <m:r>
                          <a:rPr lang="en-US" i="1">
                            <a:solidFill>
                              <a:srgbClr val="202122"/>
                            </a:solidFill>
                            <a:latin typeface="Cambria Math" panose="02040503050406030204" pitchFamily="18" charset="0"/>
                          </a:rPr>
                          <m:t>𝑥</m:t>
                        </m:r>
                      </m:e>
                      <m:sub>
                        <m:r>
                          <a:rPr lang="en-US" b="0" i="1" smtClean="0">
                            <a:solidFill>
                              <a:srgbClr val="202122"/>
                            </a:solidFill>
                            <a:latin typeface="Cambria Math" panose="02040503050406030204" pitchFamily="18" charset="0"/>
                          </a:rPr>
                          <m:t>2</m:t>
                        </m:r>
                      </m:sub>
                    </m:sSub>
                    <m:r>
                      <a:rPr lang="en-US" i="1">
                        <a:solidFill>
                          <a:srgbClr val="202122"/>
                        </a:solidFill>
                        <a:latin typeface="Cambria Math" panose="02040503050406030204" pitchFamily="18" charset="0"/>
                      </a:rPr>
                      <m:t>,</m:t>
                    </m:r>
                    <m:r>
                      <a:rPr lang="en-US" b="0" i="0" smtClean="0">
                        <a:solidFill>
                          <a:srgbClr val="202122"/>
                        </a:solidFill>
                        <a:effectLst/>
                        <a:latin typeface="Cambria Math" panose="02040503050406030204" pitchFamily="18" charset="0"/>
                      </a:rPr>
                      <m:t>…}</m:t>
                    </m:r>
                  </m:oMath>
                </a14:m>
                <a:endParaRPr lang="en-US" dirty="0"/>
              </a:p>
              <a:p>
                <a:pPr marL="0" indent="0">
                  <a:lnSpc>
                    <a:spcPct val="120000"/>
                  </a:lnSpc>
                  <a:buNone/>
                </a:pPr>
                <a14:m>
                  <m:oMathPara xmlns:m="http://schemas.openxmlformats.org/officeDocument/2006/math">
                    <m:oMathParaPr>
                      <m:jc m:val="centerGroup"/>
                    </m:oMathParaPr>
                    <m:oMath xmlns:m="http://schemas.openxmlformats.org/officeDocument/2006/math">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𝑒</m:t>
                          </m:r>
                          <m:r>
                            <a:rPr lang="en-US" b="0" i="1" smtClean="0">
                              <a:latin typeface="Cambria Math" panose="02040503050406030204" pitchFamily="18" charset="0"/>
                            </a:rPr>
                            <m:t>∈</m:t>
                          </m:r>
                          <m:sSup>
                            <m:sSupPr>
                              <m:ctrlPr>
                                <a:rPr lang="en-US" i="1">
                                  <a:solidFill>
                                    <a:srgbClr val="202122"/>
                                  </a:solidFill>
                                  <a:latin typeface="Cambria Math" panose="02040503050406030204" pitchFamily="18" charset="0"/>
                                </a:rPr>
                              </m:ctrlPr>
                            </m:sSupPr>
                            <m:e>
                              <m:r>
                                <m:rPr>
                                  <m:sty m:val="p"/>
                                </m:rPr>
                                <a:rPr lang="en-US">
                                  <a:solidFill>
                                    <a:srgbClr val="202122"/>
                                  </a:solidFill>
                                  <a:latin typeface="Cambria Math" panose="02040503050406030204" pitchFamily="18" charset="0"/>
                                </a:rPr>
                                <m:t>Σ</m:t>
                              </m:r>
                            </m:e>
                            <m:sup>
                              <m:r>
                                <a:rPr lang="en-US">
                                  <a:solidFill>
                                    <a:srgbClr val="202122"/>
                                  </a:solidFill>
                                  <a:latin typeface="Cambria Math" panose="02040503050406030204" pitchFamily="18" charset="0"/>
                                </a:rPr>
                                <m:t>∗</m:t>
                              </m:r>
                            </m:sup>
                          </m:sSup>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m:rPr>
                                  <m:sty m:val="p"/>
                                </m:rPr>
                                <a:rPr lang="en-US" b="0" i="0" smtClean="0">
                                  <a:latin typeface="Cambria Math" panose="02040503050406030204" pitchFamily="18" charset="0"/>
                                </a:rPr>
                                <m:t>LM</m:t>
                              </m:r>
                            </m:sub>
                          </m:sSub>
                          <m:d>
                            <m:dPr>
                              <m:ctrlPr>
                                <a:rPr lang="en-US" i="1">
                                  <a:latin typeface="Cambria Math" panose="02040503050406030204" pitchFamily="18" charset="0"/>
                                </a:rPr>
                              </m:ctrlPr>
                            </m:dPr>
                            <m:e>
                              <m:r>
                                <a:rPr lang="en-US" i="1">
                                  <a:latin typeface="Cambria Math" panose="02040503050406030204" pitchFamily="18" charset="0"/>
                                </a:rPr>
                                <m:t>𝑒</m:t>
                              </m:r>
                            </m:e>
                          </m:d>
                        </m:e>
                      </m:nary>
                      <m:r>
                        <a:rPr lang="en-US" b="0" i="1" smtClean="0">
                          <a:latin typeface="Cambria Math" panose="02040503050406030204" pitchFamily="18" charset="0"/>
                        </a:rPr>
                        <m:t>=1,  </m:t>
                      </m:r>
                    </m:oMath>
                  </m:oMathPara>
                </a14:m>
                <a:endParaRPr lang="en-US" b="0" i="1" dirty="0">
                  <a:latin typeface="Cambria Math" panose="02040503050406030204" pitchFamily="18" charset="0"/>
                </a:endParaRPr>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m:rPr>
                              <m:sty m:val="p"/>
                            </m:rPr>
                            <a:rPr lang="en-US">
                              <a:latin typeface="Cambria Math" panose="02040503050406030204" pitchFamily="18" charset="0"/>
                            </a:rPr>
                            <m:t>LM</m:t>
                          </m:r>
                        </m:sub>
                      </m:sSub>
                      <m:d>
                        <m:dPr>
                          <m:ctrlPr>
                            <a:rPr lang="en-US" i="1">
                              <a:latin typeface="Cambria Math" panose="02040503050406030204" pitchFamily="18" charset="0"/>
                            </a:rPr>
                          </m:ctrlPr>
                        </m:dPr>
                        <m:e>
                          <m:r>
                            <a:rPr lang="en-US" i="1">
                              <a:latin typeface="Cambria Math" panose="02040503050406030204" pitchFamily="18" charset="0"/>
                            </a:rPr>
                            <m:t>𝑒</m:t>
                          </m:r>
                        </m:e>
                      </m:d>
                      <m:r>
                        <a:rPr lang="en-US" b="0" i="1" smtClean="0">
                          <a:latin typeface="Cambria Math" panose="02040503050406030204" pitchFamily="18" charset="0"/>
                        </a:rPr>
                        <m:t>≥0, ∀</m:t>
                      </m:r>
                      <m:r>
                        <a:rPr lang="en-US" b="0" i="1" smtClean="0">
                          <a:latin typeface="Cambria Math" panose="02040503050406030204" pitchFamily="18" charset="0"/>
                        </a:rPr>
                        <m:t>𝑒</m:t>
                      </m:r>
                      <m:r>
                        <a:rPr lang="en-US" b="0" i="1" smtClean="0">
                          <a:latin typeface="Cambria Math" panose="02040503050406030204" pitchFamily="18" charset="0"/>
                        </a:rPr>
                        <m:t>∈</m:t>
                      </m:r>
                      <m:sSup>
                        <m:sSupPr>
                          <m:ctrlPr>
                            <a:rPr lang="en-US" i="1">
                              <a:solidFill>
                                <a:srgbClr val="202122"/>
                              </a:solidFill>
                              <a:latin typeface="Cambria Math" panose="02040503050406030204" pitchFamily="18" charset="0"/>
                            </a:rPr>
                          </m:ctrlPr>
                        </m:sSupPr>
                        <m:e>
                          <m:r>
                            <m:rPr>
                              <m:sty m:val="p"/>
                            </m:rPr>
                            <a:rPr lang="en-US">
                              <a:solidFill>
                                <a:srgbClr val="202122"/>
                              </a:solidFill>
                              <a:latin typeface="Cambria Math" panose="02040503050406030204" pitchFamily="18" charset="0"/>
                            </a:rPr>
                            <m:t>Σ</m:t>
                          </m:r>
                        </m:e>
                        <m:sup>
                          <m:r>
                            <a:rPr lang="en-US">
                              <a:solidFill>
                                <a:srgbClr val="202122"/>
                              </a:solidFill>
                              <a:latin typeface="Cambria Math" panose="02040503050406030204" pitchFamily="18" charset="0"/>
                            </a:rPr>
                            <m:t>∗</m:t>
                          </m:r>
                        </m:sup>
                      </m:sSup>
                    </m:oMath>
                  </m:oMathPara>
                </a14:m>
                <a:endParaRPr lang="en-US" dirty="0"/>
              </a:p>
              <a:p>
                <a:pPr>
                  <a:lnSpc>
                    <a:spcPct val="120000"/>
                  </a:lnSpc>
                </a:pPr>
                <a:r>
                  <a:rPr lang="en-US" dirty="0"/>
                  <a:t>Note, this statement does not specify the vocabulary (the atomic unit). </a:t>
                </a:r>
              </a:p>
              <a:p>
                <a:pPr lvl="1">
                  <a:lnSpc>
                    <a:spcPct val="120000"/>
                  </a:lnSpc>
                </a:pPr>
                <a:r>
                  <a:rPr lang="en-US" dirty="0"/>
                  <a:t>Example units: words, characters, bytes, etc. </a:t>
                </a:r>
              </a:p>
            </p:txBody>
          </p:sp>
        </mc:Choice>
        <mc:Fallback xmlns="">
          <p:sp>
            <p:nvSpPr>
              <p:cNvPr id="3" name="Content Placeholder 2">
                <a:extLst>
                  <a:ext uri="{FF2B5EF4-FFF2-40B4-BE49-F238E27FC236}">
                    <a16:creationId xmlns:a16="http://schemas.microsoft.com/office/drawing/2014/main" id="{314C37FA-9087-1DDA-E91F-83B893700DB1}"/>
                  </a:ext>
                </a:extLst>
              </p:cNvPr>
              <p:cNvSpPr>
                <a:spLocks noGrp="1" noRot="1" noChangeAspect="1" noMove="1" noResize="1" noEditPoints="1" noAdjustHandles="1" noChangeArrowheads="1" noChangeShapeType="1" noTextEdit="1"/>
              </p:cNvSpPr>
              <p:nvPr>
                <p:ph type="body" sz="quarter" idx="16"/>
              </p:nvPr>
            </p:nvSpPr>
            <p:spPr>
              <a:xfrm>
                <a:off x="533919" y="1390650"/>
                <a:ext cx="8346340" cy="3077573"/>
              </a:xfrm>
              <a:blipFill>
                <a:blip r:embed="rId3"/>
                <a:stretch>
                  <a:fillRect l="-456" t="-412" b="-205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1DFC7E4-9372-A917-1206-7B7167350B40}"/>
              </a:ext>
            </a:extLst>
          </p:cNvPr>
          <p:cNvSpPr txBox="1"/>
          <p:nvPr/>
        </p:nvSpPr>
        <p:spPr>
          <a:xfrm>
            <a:off x="5731933" y="2626075"/>
            <a:ext cx="3328940" cy="858107"/>
          </a:xfrm>
          <a:prstGeom prst="wedgeRoundRectCallout">
            <a:avLst>
              <a:gd name="adj1" fmla="val -57073"/>
              <a:gd name="adj2" fmla="val -12699"/>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45720" tIns="18288" rIns="45720" bIns="18288">
            <a:spAutoFit/>
          </a:bodyPr>
          <a:lstStyle/>
          <a:p>
            <a:pPr algn="ctr"/>
            <a:r>
              <a:rPr lang="en-US" sz="1600" dirty="0">
                <a:latin typeface="Corbel" panose="020B0503020204020204" pitchFamily="34" charset="0"/>
              </a:rPr>
              <a:t>Note that this is a (joint) distribution over sequences; different from (but related to) the conditional. </a:t>
            </a:r>
          </a:p>
        </p:txBody>
      </p:sp>
    </p:spTree>
    <p:extLst>
      <p:ext uri="{BB962C8B-B14F-4D97-AF65-F5344CB8AC3E}">
        <p14:creationId xmlns:p14="http://schemas.microsoft.com/office/powerpoint/2010/main" val="344886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43591C-8316-5A44-E62C-EC9AA3EEB53F}"/>
              </a:ext>
            </a:extLst>
          </p:cNvPr>
          <p:cNvSpPr>
            <a:spLocks noGrp="1"/>
          </p:cNvSpPr>
          <p:nvPr>
            <p:ph type="body" sz="quarter" idx="10"/>
          </p:nvPr>
        </p:nvSpPr>
        <p:spPr/>
        <p:txBody>
          <a:bodyPr>
            <a:normAutofit/>
          </a:bodyPr>
          <a:lstStyle/>
          <a:p>
            <a:r>
              <a:rPr lang="en-US" sz="2400" dirty="0"/>
              <a:t>Suppose we have a language model now. </a:t>
            </a:r>
            <a:br>
              <a:rPr lang="en-US" sz="2400" dirty="0"/>
            </a:br>
            <a:r>
              <a:rPr lang="en-US" sz="2400" dirty="0"/>
              <a:t>What can we do with it? (how is it useful?)</a:t>
            </a:r>
          </a:p>
        </p:txBody>
      </p:sp>
    </p:spTree>
    <p:extLst>
      <p:ext uri="{BB962C8B-B14F-4D97-AF65-F5344CB8AC3E}">
        <p14:creationId xmlns:p14="http://schemas.microsoft.com/office/powerpoint/2010/main" val="2338367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C8042C-E183-BE11-2A85-EA6CDF9D2B29}"/>
              </a:ext>
            </a:extLst>
          </p:cNvPr>
          <p:cNvSpPr>
            <a:spLocks noGrp="1"/>
          </p:cNvSpPr>
          <p:nvPr>
            <p:ph type="title"/>
          </p:nvPr>
        </p:nvSpPr>
        <p:spPr/>
        <p:txBody>
          <a:bodyPr>
            <a:normAutofit/>
          </a:bodyPr>
          <a:lstStyle/>
          <a:p>
            <a:r>
              <a:rPr lang="en-US" b="1" dirty="0">
                <a:solidFill>
                  <a:srgbClr val="0070C0"/>
                </a:solidFill>
              </a:rPr>
              <a:t>Recap: </a:t>
            </a:r>
            <a:r>
              <a:rPr lang="en-US" b="1" dirty="0">
                <a:solidFill>
                  <a:srgbClr val="002060"/>
                </a:solidFill>
              </a:rPr>
              <a:t>Self-Supervised </a:t>
            </a:r>
            <a:r>
              <a:rPr lang="en-US" dirty="0">
                <a:solidFill>
                  <a:srgbClr val="002060"/>
                </a:solidFill>
              </a:rPr>
              <a:t>Models</a:t>
            </a:r>
          </a:p>
        </p:txBody>
      </p:sp>
      <p:sp>
        <p:nvSpPr>
          <p:cNvPr id="4" name="Content Placeholder 3">
            <a:extLst>
              <a:ext uri="{FF2B5EF4-FFF2-40B4-BE49-F238E27FC236}">
                <a16:creationId xmlns:a16="http://schemas.microsoft.com/office/drawing/2014/main" id="{D4126508-163C-DB75-22EA-5D750FE11686}"/>
              </a:ext>
            </a:extLst>
          </p:cNvPr>
          <p:cNvSpPr>
            <a:spLocks noGrp="1"/>
          </p:cNvSpPr>
          <p:nvPr>
            <p:ph type="body" sz="quarter" idx="16"/>
          </p:nvPr>
        </p:nvSpPr>
        <p:spPr/>
        <p:txBody>
          <a:bodyPr>
            <a:normAutofit/>
          </a:bodyPr>
          <a:lstStyle/>
          <a:p>
            <a:r>
              <a:rPr lang="en-US" sz="2400" dirty="0"/>
              <a:t>Earlier we define </a:t>
            </a:r>
            <a:r>
              <a:rPr lang="en-US" sz="2400" b="1" dirty="0">
                <a:solidFill>
                  <a:srgbClr val="0070C0"/>
                </a:solidFill>
              </a:rPr>
              <a:t>Self-Supervised</a:t>
            </a:r>
            <a:r>
              <a:rPr lang="en-US" sz="2400" b="1" dirty="0"/>
              <a:t> </a:t>
            </a:r>
            <a:r>
              <a:rPr lang="en-US" sz="2400" dirty="0"/>
              <a:t>models as </a:t>
            </a:r>
            <a:r>
              <a:rPr lang="en-US" sz="2400" dirty="0">
                <a:latin typeface="Corbel" panose="020B0503020204020204" pitchFamily="34" charset="0"/>
              </a:rPr>
              <a:t>as </a:t>
            </a:r>
            <a:br>
              <a:rPr lang="en-US" sz="2400" dirty="0">
                <a:latin typeface="Corbel" panose="020B0503020204020204" pitchFamily="34" charset="0"/>
              </a:rPr>
            </a:br>
            <a:r>
              <a:rPr lang="en-US" sz="2400" dirty="0">
                <a:solidFill>
                  <a:srgbClr val="C00000"/>
                </a:solidFill>
                <a:latin typeface="Corbel" panose="020B0503020204020204" pitchFamily="34" charset="0"/>
              </a:rPr>
              <a:t>predictive models </a:t>
            </a:r>
            <a:r>
              <a:rPr lang="en-US" sz="2400" dirty="0">
                <a:latin typeface="Corbel" panose="020B0503020204020204" pitchFamily="34" charset="0"/>
              </a:rPr>
              <a:t>of the world! </a:t>
            </a:r>
          </a:p>
        </p:txBody>
      </p:sp>
      <p:sp>
        <p:nvSpPr>
          <p:cNvPr id="2" name="Right Arrow 1">
            <a:extLst>
              <a:ext uri="{FF2B5EF4-FFF2-40B4-BE49-F238E27FC236}">
                <a16:creationId xmlns:a16="http://schemas.microsoft.com/office/drawing/2014/main" id="{F45AE354-541E-3786-BDB5-35286CC5002D}"/>
              </a:ext>
            </a:extLst>
          </p:cNvPr>
          <p:cNvSpPr/>
          <p:nvPr/>
        </p:nvSpPr>
        <p:spPr>
          <a:xfrm>
            <a:off x="3218284" y="3019891"/>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0434921A-C33E-9187-FBB1-7AAEF2FCC6C6}"/>
              </a:ext>
            </a:extLst>
          </p:cNvPr>
          <p:cNvSpPr/>
          <p:nvPr/>
        </p:nvSpPr>
        <p:spPr>
          <a:xfrm>
            <a:off x="5632272" y="2985186"/>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46DE69E-57ED-0F9B-9144-70CC08C64970}"/>
              </a:ext>
            </a:extLst>
          </p:cNvPr>
          <p:cNvGrpSpPr/>
          <p:nvPr/>
        </p:nvGrpSpPr>
        <p:grpSpPr>
          <a:xfrm>
            <a:off x="4158288" y="2592148"/>
            <a:ext cx="1180334" cy="1382354"/>
            <a:chOff x="4508811" y="2560824"/>
            <a:chExt cx="1883280" cy="2071501"/>
          </a:xfrm>
        </p:grpSpPr>
        <p:sp>
          <p:nvSpPr>
            <p:cNvPr id="7" name="Rounded Rectangle 6">
              <a:extLst>
                <a:ext uri="{FF2B5EF4-FFF2-40B4-BE49-F238E27FC236}">
                  <a16:creationId xmlns:a16="http://schemas.microsoft.com/office/drawing/2014/main" id="{E1EBDA17-7478-5D84-ECEA-096A6600A2B9}"/>
                </a:ext>
              </a:extLst>
            </p:cNvPr>
            <p:cNvSpPr/>
            <p:nvPr/>
          </p:nvSpPr>
          <p:spPr>
            <a:xfrm>
              <a:off x="4508811" y="2560824"/>
              <a:ext cx="1883280" cy="2071501"/>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p:txBody>
        </p:sp>
        <p:grpSp>
          <p:nvGrpSpPr>
            <p:cNvPr id="8" name="Group 7">
              <a:extLst>
                <a:ext uri="{FF2B5EF4-FFF2-40B4-BE49-F238E27FC236}">
                  <a16:creationId xmlns:a16="http://schemas.microsoft.com/office/drawing/2014/main" id="{D1DD1DEB-BF6D-66E9-57BE-C27A7D374AC7}"/>
                </a:ext>
              </a:extLst>
            </p:cNvPr>
            <p:cNvGrpSpPr/>
            <p:nvPr/>
          </p:nvGrpSpPr>
          <p:grpSpPr>
            <a:xfrm>
              <a:off x="4757311" y="2903522"/>
              <a:ext cx="1326830" cy="1393914"/>
              <a:chOff x="5626949" y="3485616"/>
              <a:chExt cx="1326830" cy="1393914"/>
            </a:xfrm>
          </p:grpSpPr>
          <p:cxnSp>
            <p:nvCxnSpPr>
              <p:cNvPr id="9" name="Straight Connector 8">
                <a:extLst>
                  <a:ext uri="{FF2B5EF4-FFF2-40B4-BE49-F238E27FC236}">
                    <a16:creationId xmlns:a16="http://schemas.microsoft.com/office/drawing/2014/main" id="{9DA7042D-0DB1-2826-5CBC-AD0B4270398B}"/>
                  </a:ext>
                </a:extLst>
              </p:cNvPr>
              <p:cNvCxnSpPr>
                <a:cxnSpLocks/>
                <a:stCxn id="26" idx="0"/>
                <a:endCxn id="35" idx="7"/>
              </p:cNvCxnSpPr>
              <p:nvPr/>
            </p:nvCxnSpPr>
            <p:spPr>
              <a:xfrm flipV="1">
                <a:off x="6281965" y="3570820"/>
                <a:ext cx="274712" cy="54821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4016CF-05A2-FFBC-C178-95EB097C775F}"/>
                  </a:ext>
                </a:extLst>
              </p:cNvPr>
              <p:cNvCxnSpPr>
                <a:cxnSpLocks/>
                <a:stCxn id="26" idx="0"/>
                <a:endCxn id="34" idx="1"/>
              </p:cNvCxnSpPr>
              <p:nvPr/>
            </p:nvCxnSpPr>
            <p:spPr>
              <a:xfrm flipH="1" flipV="1">
                <a:off x="5977160" y="3570202"/>
                <a:ext cx="304805" cy="54882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AA03459-B7AC-2168-8474-69782FC6CF7F}"/>
                  </a:ext>
                </a:extLst>
              </p:cNvPr>
              <p:cNvCxnSpPr>
                <a:cxnSpLocks/>
                <a:stCxn id="26" idx="7"/>
                <a:endCxn id="22" idx="7"/>
              </p:cNvCxnSpPr>
              <p:nvPr/>
            </p:nvCxnSpPr>
            <p:spPr>
              <a:xfrm flipH="1">
                <a:off x="5904678" y="4141795"/>
                <a:ext cx="432246" cy="55128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B05349-F342-888E-C490-EBA8A6738991}"/>
                  </a:ext>
                </a:extLst>
              </p:cNvPr>
              <p:cNvCxnSpPr>
                <a:cxnSpLocks/>
                <a:stCxn id="27" idx="4"/>
                <a:endCxn id="24" idx="0"/>
              </p:cNvCxnSpPr>
              <p:nvPr/>
            </p:nvCxnSpPr>
            <p:spPr>
              <a:xfrm>
                <a:off x="6725110" y="4270289"/>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87E84AB-5ED1-52D5-102C-F0311C47C3D2}"/>
                  </a:ext>
                </a:extLst>
              </p:cNvPr>
              <p:cNvCxnSpPr>
                <a:cxnSpLocks/>
                <a:stCxn id="25" idx="1"/>
                <a:endCxn id="23" idx="5"/>
              </p:cNvCxnSpPr>
              <p:nvPr/>
            </p:nvCxnSpPr>
            <p:spPr>
              <a:xfrm>
                <a:off x="5786903" y="4141177"/>
                <a:ext cx="550021" cy="6604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624F70-C104-6C73-887D-52D6C84814A3}"/>
                  </a:ext>
                </a:extLst>
              </p:cNvPr>
              <p:cNvCxnSpPr>
                <a:cxnSpLocks/>
                <a:endCxn id="23" idx="7"/>
              </p:cNvCxnSpPr>
              <p:nvPr/>
            </p:nvCxnSpPr>
            <p:spPr>
              <a:xfrm flipH="1">
                <a:off x="6336924" y="4118412"/>
                <a:ext cx="400394" cy="57328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EC428F8-41EE-96D1-D29D-79A08C8CEB92}"/>
                  </a:ext>
                </a:extLst>
              </p:cNvPr>
              <p:cNvCxnSpPr>
                <a:cxnSpLocks/>
                <a:stCxn id="26" idx="1"/>
                <a:endCxn id="24" idx="1"/>
              </p:cNvCxnSpPr>
              <p:nvPr/>
            </p:nvCxnSpPr>
            <p:spPr>
              <a:xfrm>
                <a:off x="6227006" y="4141795"/>
                <a:ext cx="451002" cy="54770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F8EA0E8-6C8C-C4F9-8B01-279F0FFE17B3}"/>
                  </a:ext>
                </a:extLst>
              </p:cNvPr>
              <p:cNvGrpSpPr/>
              <p:nvPr/>
            </p:nvGrpSpPr>
            <p:grpSpPr>
              <a:xfrm>
                <a:off x="5811307" y="3485616"/>
                <a:ext cx="953115" cy="271041"/>
                <a:chOff x="5628907" y="4877003"/>
                <a:chExt cx="953115" cy="271041"/>
              </a:xfrm>
            </p:grpSpPr>
            <p:sp>
              <p:nvSpPr>
                <p:cNvPr id="33" name="Rectangle 32">
                  <a:extLst>
                    <a:ext uri="{FF2B5EF4-FFF2-40B4-BE49-F238E27FC236}">
                      <a16:creationId xmlns:a16="http://schemas.microsoft.com/office/drawing/2014/main" id="{B3C19AAA-882E-FD04-A3F0-E10E99411143}"/>
                    </a:ext>
                  </a:extLst>
                </p:cNvPr>
                <p:cNvSpPr/>
                <p:nvPr/>
              </p:nvSpPr>
              <p:spPr>
                <a:xfrm>
                  <a:off x="5628907" y="4877003"/>
                  <a:ext cx="953115"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464A8AFC-90CB-8FA6-CC6E-66B2AE5B1FB3}"/>
                    </a:ext>
                  </a:extLst>
                </p:cNvPr>
                <p:cNvSpPr/>
                <p:nvPr/>
              </p:nvSpPr>
              <p:spPr>
                <a:xfrm>
                  <a:off x="5771995" y="493882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D757515E-9D7D-693B-E160-888C5C411499}"/>
                    </a:ext>
                  </a:extLst>
                </p:cNvPr>
                <p:cNvSpPr/>
                <p:nvPr/>
              </p:nvSpPr>
              <p:spPr>
                <a:xfrm>
                  <a:off x="6241594" y="493944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cxnSp>
            <p:nvCxnSpPr>
              <p:cNvPr id="17" name="Straight Connector 16">
                <a:extLst>
                  <a:ext uri="{FF2B5EF4-FFF2-40B4-BE49-F238E27FC236}">
                    <a16:creationId xmlns:a16="http://schemas.microsoft.com/office/drawing/2014/main" id="{1EAC6709-EC55-A80D-D830-19597EF01701}"/>
                  </a:ext>
                </a:extLst>
              </p:cNvPr>
              <p:cNvCxnSpPr>
                <a:stCxn id="25" idx="4"/>
                <a:endCxn id="22" idx="0"/>
              </p:cNvCxnSpPr>
              <p:nvPr/>
            </p:nvCxnSpPr>
            <p:spPr>
              <a:xfrm>
                <a:off x="5841862" y="4273860"/>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5CFDDAE-B5A3-6730-F351-0F2AC25EE203}"/>
                  </a:ext>
                </a:extLst>
              </p:cNvPr>
              <p:cNvSpPr/>
              <p:nvPr/>
            </p:nvSpPr>
            <p:spPr>
              <a:xfrm>
                <a:off x="5628907" y="4608489"/>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500CEB9-B5BD-EBBD-8D21-255E6204373A}"/>
                  </a:ext>
                </a:extLst>
              </p:cNvPr>
              <p:cNvSpPr/>
              <p:nvPr/>
            </p:nvSpPr>
            <p:spPr>
              <a:xfrm>
                <a:off x="5626949" y="4056591"/>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2B4FE12C-676F-04E7-3BE6-6EEA0FF098EB}"/>
                  </a:ext>
                </a:extLst>
              </p:cNvPr>
              <p:cNvCxnSpPr>
                <a:cxnSpLocks/>
                <a:stCxn id="27" idx="7"/>
                <a:endCxn id="22" idx="3"/>
              </p:cNvCxnSpPr>
              <p:nvPr/>
            </p:nvCxnSpPr>
            <p:spPr>
              <a:xfrm flipH="1">
                <a:off x="5794760" y="4137606"/>
                <a:ext cx="985309" cy="665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1BB4E8B-98C2-5CA0-D8F4-14BA882FB003}"/>
                  </a:ext>
                </a:extLst>
              </p:cNvPr>
              <p:cNvCxnSpPr>
                <a:cxnSpLocks/>
                <a:stCxn id="25" idx="1"/>
              </p:cNvCxnSpPr>
              <p:nvPr/>
            </p:nvCxnSpPr>
            <p:spPr>
              <a:xfrm>
                <a:off x="5786903" y="4141177"/>
                <a:ext cx="1010695" cy="661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7844DA1C-7DF1-B388-7F12-8340177A2CEC}"/>
                  </a:ext>
                </a:extLst>
              </p:cNvPr>
              <p:cNvSpPr/>
              <p:nvPr/>
            </p:nvSpPr>
            <p:spPr>
              <a:xfrm>
                <a:off x="5771995" y="467031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22787CDB-BAE9-95E4-138B-493900215094}"/>
                  </a:ext>
                </a:extLst>
              </p:cNvPr>
              <p:cNvSpPr/>
              <p:nvPr/>
            </p:nvSpPr>
            <p:spPr>
              <a:xfrm>
                <a:off x="6204241" y="466893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D30AE33D-20C8-C659-1605-267F0FD10F72}"/>
                  </a:ext>
                </a:extLst>
              </p:cNvPr>
              <p:cNvSpPr/>
              <p:nvPr/>
            </p:nvSpPr>
            <p:spPr>
              <a:xfrm>
                <a:off x="6655243" y="4666739"/>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D931F298-DC3E-F1D0-39DE-EF1DB2C10AD6}"/>
                  </a:ext>
                </a:extLst>
              </p:cNvPr>
              <p:cNvSpPr/>
              <p:nvPr/>
            </p:nvSpPr>
            <p:spPr>
              <a:xfrm>
                <a:off x="5764138" y="411841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5E503088-B763-CF07-30BC-6DDCD68B58F0}"/>
                  </a:ext>
                </a:extLst>
              </p:cNvPr>
              <p:cNvSpPr/>
              <p:nvPr/>
            </p:nvSpPr>
            <p:spPr>
              <a:xfrm>
                <a:off x="6204241" y="411903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417A0F39-A958-E250-447E-E8F2BFE98E76}"/>
                  </a:ext>
                </a:extLst>
              </p:cNvPr>
              <p:cNvSpPr/>
              <p:nvPr/>
            </p:nvSpPr>
            <p:spPr>
              <a:xfrm>
                <a:off x="6647386" y="4114841"/>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E900BD35-91D8-B1A0-B153-7E9FACC59EE6}"/>
                  </a:ext>
                </a:extLst>
              </p:cNvPr>
              <p:cNvCxnSpPr>
                <a:cxnSpLocks/>
                <a:stCxn id="26" idx="4"/>
                <a:endCxn id="23" idx="0"/>
              </p:cNvCxnSpPr>
              <p:nvPr/>
            </p:nvCxnSpPr>
            <p:spPr>
              <a:xfrm>
                <a:off x="6281965" y="4274478"/>
                <a:ext cx="0" cy="3944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1997F2-A3FE-DF11-A5F9-9F00C20A6579}"/>
                  </a:ext>
                </a:extLst>
              </p:cNvPr>
              <p:cNvCxnSpPr>
                <a:cxnSpLocks/>
                <a:stCxn id="27" idx="5"/>
                <a:endCxn id="35" idx="1"/>
              </p:cNvCxnSpPr>
              <p:nvPr/>
            </p:nvCxnSpPr>
            <p:spPr>
              <a:xfrm flipH="1" flipV="1">
                <a:off x="6446759" y="3570820"/>
                <a:ext cx="333310" cy="6767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EDC4B8-809D-C4A6-E27E-AB2EE280ABED}"/>
                  </a:ext>
                </a:extLst>
              </p:cNvPr>
              <p:cNvCxnSpPr>
                <a:cxnSpLocks/>
                <a:stCxn id="27" idx="1"/>
                <a:endCxn id="34" idx="5"/>
              </p:cNvCxnSpPr>
              <p:nvPr/>
            </p:nvCxnSpPr>
            <p:spPr>
              <a:xfrm flipH="1" flipV="1">
                <a:off x="6087078" y="3680120"/>
                <a:ext cx="583073" cy="457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C833B70-DF76-D81A-E521-D454BCDB7891}"/>
                  </a:ext>
                </a:extLst>
              </p:cNvPr>
              <p:cNvCxnSpPr>
                <a:cxnSpLocks/>
                <a:stCxn id="25" idx="7"/>
                <a:endCxn id="35" idx="3"/>
              </p:cNvCxnSpPr>
              <p:nvPr/>
            </p:nvCxnSpPr>
            <p:spPr>
              <a:xfrm flipV="1">
                <a:off x="5896821" y="3680738"/>
                <a:ext cx="549938" cy="460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E8E840E-16AF-B77F-15AE-C823601B8AF8}"/>
                  </a:ext>
                </a:extLst>
              </p:cNvPr>
              <p:cNvCxnSpPr>
                <a:cxnSpLocks/>
                <a:stCxn id="25" idx="0"/>
                <a:endCxn id="34" idx="7"/>
              </p:cNvCxnSpPr>
              <p:nvPr/>
            </p:nvCxnSpPr>
            <p:spPr>
              <a:xfrm flipV="1">
                <a:off x="5841862" y="3570202"/>
                <a:ext cx="245216" cy="548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6" name="TextBox 35">
            <a:extLst>
              <a:ext uri="{FF2B5EF4-FFF2-40B4-BE49-F238E27FC236}">
                <a16:creationId xmlns:a16="http://schemas.microsoft.com/office/drawing/2014/main" id="{FC3B9F42-FD90-A291-8D1D-966BC4048975}"/>
              </a:ext>
            </a:extLst>
          </p:cNvPr>
          <p:cNvSpPr txBox="1"/>
          <p:nvPr/>
        </p:nvSpPr>
        <p:spPr>
          <a:xfrm>
            <a:off x="160078" y="3129158"/>
            <a:ext cx="3079717" cy="307777"/>
          </a:xfrm>
          <a:prstGeom prst="rect">
            <a:avLst/>
          </a:prstGeom>
          <a:solidFill>
            <a:schemeClr val="bg1">
              <a:lumMod val="95000"/>
            </a:schemeClr>
          </a:solidFill>
        </p:spPr>
        <p:txBody>
          <a:bodyPr wrap="square">
            <a:spAutoFit/>
          </a:bodyPr>
          <a:lstStyle/>
          <a:p>
            <a:pPr marL="0" lvl="0" indent="0">
              <a:spcAft>
                <a:spcPts val="1200"/>
              </a:spcAft>
              <a:buNone/>
            </a:pPr>
            <a:r>
              <a:rPr lang="en-US" sz="1400" dirty="0">
                <a:latin typeface="Consolas" panose="020B0609020204030204" pitchFamily="49" charset="0"/>
                <a:cs typeface="Consolas" panose="020B0609020204030204" pitchFamily="49" charset="0"/>
              </a:rPr>
              <a:t>“Wings over Kansas is </a:t>
            </a:r>
            <a:r>
              <a:rPr lang="en-US" sz="1400" dirty="0">
                <a:solidFill>
                  <a:schemeClr val="bg1"/>
                </a:solidFill>
                <a:highlight>
                  <a:srgbClr val="000000"/>
                </a:highlight>
                <a:latin typeface="Consolas" panose="020B0609020204030204" pitchFamily="49" charset="0"/>
                <a:cs typeface="Consolas" panose="020B0609020204030204" pitchFamily="49" charset="0"/>
              </a:rPr>
              <a:t>[MASK]</a:t>
            </a:r>
            <a:r>
              <a:rPr lang="en-US" sz="1400" dirty="0">
                <a:latin typeface="Consolas" panose="020B0609020204030204" pitchFamily="49" charset="0"/>
                <a:cs typeface="Consolas" panose="020B0609020204030204" pitchFamily="49" charset="0"/>
              </a:rPr>
              <a:t>”</a:t>
            </a:r>
          </a:p>
        </p:txBody>
      </p:sp>
      <p:sp>
        <p:nvSpPr>
          <p:cNvPr id="37" name="TextBox 36">
            <a:extLst>
              <a:ext uri="{FF2B5EF4-FFF2-40B4-BE49-F238E27FC236}">
                <a16:creationId xmlns:a16="http://schemas.microsoft.com/office/drawing/2014/main" id="{4651E7DF-EBEA-8F37-CD11-D2289B49DE12}"/>
              </a:ext>
            </a:extLst>
          </p:cNvPr>
          <p:cNvSpPr txBox="1"/>
          <p:nvPr/>
        </p:nvSpPr>
        <p:spPr>
          <a:xfrm>
            <a:off x="6461195" y="2705655"/>
            <a:ext cx="2462172" cy="1169551"/>
          </a:xfrm>
          <a:prstGeom prst="rect">
            <a:avLst/>
          </a:prstGeom>
          <a:solidFill>
            <a:schemeClr val="bg1">
              <a:lumMod val="95000"/>
            </a:schemeClr>
          </a:solidFill>
        </p:spPr>
        <p:txBody>
          <a:bodyPr wrap="square">
            <a:spAutoFit/>
          </a:bodyPr>
          <a:lstStyle/>
          <a:p>
            <a:pPr marL="0" lvl="0" indent="0">
              <a:spcAft>
                <a:spcPts val="1200"/>
              </a:spcAft>
              <a:buNone/>
            </a:pPr>
            <a:r>
              <a:rPr lang="en-US" sz="1400" dirty="0">
                <a:latin typeface="Consolas" panose="020B0609020204030204" pitchFamily="49" charset="0"/>
                <a:cs typeface="Consolas" panose="020B0609020204030204" pitchFamily="49" charset="0"/>
              </a:rPr>
              <a:t>“Wings over </a:t>
            </a:r>
            <a:r>
              <a:rPr lang="en-US" dirty="0">
                <a:latin typeface="Consolas" panose="020B0609020204030204" pitchFamily="49" charset="0"/>
                <a:cs typeface="Consolas" panose="020B0609020204030204" pitchFamily="49" charset="0"/>
              </a:rPr>
              <a:t>Kansas is </a:t>
            </a:r>
            <a:r>
              <a:rPr lang="en-US" dirty="0">
                <a:solidFill>
                  <a:srgbClr val="0070C0"/>
                </a:solidFill>
                <a:latin typeface="Consolas" panose="020B0609020204030204" pitchFamily="49" charset="0"/>
                <a:cs typeface="Consolas" panose="020B0609020204030204" pitchFamily="49" charset="0"/>
              </a:rPr>
              <a:t>an aviation website founded in 1998 by Carl Chance owned by Chance Communications, Inc.”</a:t>
            </a:r>
            <a:endParaRPr lang="en-US" sz="1400" dirty="0">
              <a:solidFill>
                <a:srgbClr val="0070C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491990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87EA-8689-A75D-A724-84C2F679878E}"/>
              </a:ext>
            </a:extLst>
          </p:cNvPr>
          <p:cNvSpPr>
            <a:spLocks noGrp="1"/>
          </p:cNvSpPr>
          <p:nvPr>
            <p:ph type="title"/>
          </p:nvPr>
        </p:nvSpPr>
        <p:spPr/>
        <p:txBody>
          <a:bodyPr>
            <a:normAutofit/>
          </a:bodyPr>
          <a:lstStyle/>
          <a:p>
            <a:r>
              <a:rPr lang="en-US" dirty="0"/>
              <a:t>Doing Things with Language Model </a:t>
            </a:r>
          </a:p>
        </p:txBody>
      </p:sp>
      <p:sp>
        <p:nvSpPr>
          <p:cNvPr id="3" name="Content Placeholder 2">
            <a:extLst>
              <a:ext uri="{FF2B5EF4-FFF2-40B4-BE49-F238E27FC236}">
                <a16:creationId xmlns:a16="http://schemas.microsoft.com/office/drawing/2014/main" id="{242C289D-9387-A0FB-7873-DD0DAD7E5D20}"/>
              </a:ext>
            </a:extLst>
          </p:cNvPr>
          <p:cNvSpPr>
            <a:spLocks noGrp="1"/>
          </p:cNvSpPr>
          <p:nvPr>
            <p:ph type="body" sz="quarter" idx="16"/>
          </p:nvPr>
        </p:nvSpPr>
        <p:spPr/>
        <p:txBody>
          <a:bodyPr/>
          <a:lstStyle/>
          <a:p>
            <a:r>
              <a:rPr lang="en-US" dirty="0"/>
              <a:t>What is the probability of ….</a:t>
            </a:r>
          </a:p>
          <a:p>
            <a:endParaRPr lang="en-US" dirty="0"/>
          </a:p>
          <a:p>
            <a:pPr marL="114300" indent="0">
              <a:buNone/>
            </a:pPr>
            <a:endParaRPr lang="en-US" dirty="0"/>
          </a:p>
          <a:p>
            <a:endParaRPr lang="en-US" dirty="0"/>
          </a:p>
        </p:txBody>
      </p:sp>
      <p:sp>
        <p:nvSpPr>
          <p:cNvPr id="5" name="TextBox 4">
            <a:extLst>
              <a:ext uri="{FF2B5EF4-FFF2-40B4-BE49-F238E27FC236}">
                <a16:creationId xmlns:a16="http://schemas.microsoft.com/office/drawing/2014/main" id="{C4C15E8C-B0B2-C17E-6E29-2DEFE405B9FD}"/>
              </a:ext>
            </a:extLst>
          </p:cNvPr>
          <p:cNvSpPr txBox="1"/>
          <p:nvPr/>
        </p:nvSpPr>
        <p:spPr>
          <a:xfrm>
            <a:off x="3990590" y="1225840"/>
            <a:ext cx="4317207" cy="1143070"/>
          </a:xfrm>
          <a:prstGeom prst="rect">
            <a:avLst/>
          </a:prstGeom>
          <a:noFill/>
        </p:spPr>
        <p:txBody>
          <a:bodyPr wrap="none" rtlCol="0">
            <a:spAutoFit/>
          </a:bodyPr>
          <a:lstStyle/>
          <a:p>
            <a:pPr>
              <a:lnSpc>
                <a:spcPct val="150000"/>
              </a:lnSpc>
            </a:pPr>
            <a:r>
              <a:rPr lang="en-US" sz="2400" dirty="0">
                <a:solidFill>
                  <a:srgbClr val="C00000"/>
                </a:solidFill>
                <a:latin typeface="Corbel" panose="020B0503020204020204" pitchFamily="34" charset="0"/>
              </a:rPr>
              <a:t>“I like Johns Hopkins University”</a:t>
            </a:r>
            <a:endParaRPr lang="en-US" sz="2400" dirty="0">
              <a:solidFill>
                <a:srgbClr val="0070C0"/>
              </a:solidFill>
              <a:latin typeface="Corbel" panose="020B0503020204020204" pitchFamily="34" charset="0"/>
            </a:endParaRPr>
          </a:p>
          <a:p>
            <a:pPr>
              <a:lnSpc>
                <a:spcPct val="150000"/>
              </a:lnSpc>
            </a:pPr>
            <a:r>
              <a:rPr lang="en-US" sz="2400" dirty="0">
                <a:solidFill>
                  <a:srgbClr val="0070C0"/>
                </a:solidFill>
                <a:latin typeface="Corbel" panose="020B0503020204020204" pitchFamily="34" charset="0"/>
              </a:rPr>
              <a:t>“like Hopkins I University Johns” </a:t>
            </a:r>
          </a:p>
        </p:txBody>
      </p:sp>
    </p:spTree>
    <p:extLst>
      <p:ext uri="{BB962C8B-B14F-4D97-AF65-F5344CB8AC3E}">
        <p14:creationId xmlns:p14="http://schemas.microsoft.com/office/powerpoint/2010/main" val="2812095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87EA-8689-A75D-A724-84C2F679878E}"/>
              </a:ext>
            </a:extLst>
          </p:cNvPr>
          <p:cNvSpPr>
            <a:spLocks noGrp="1"/>
          </p:cNvSpPr>
          <p:nvPr>
            <p:ph type="title"/>
          </p:nvPr>
        </p:nvSpPr>
        <p:spPr/>
        <p:txBody>
          <a:bodyPr>
            <a:normAutofit/>
          </a:bodyPr>
          <a:lstStyle/>
          <a:p>
            <a:r>
              <a:rPr lang="en-US" dirty="0"/>
              <a:t>Doing Things with Language Model </a:t>
            </a:r>
          </a:p>
        </p:txBody>
      </p:sp>
      <p:sp>
        <p:nvSpPr>
          <p:cNvPr id="3" name="Content Placeholder 2">
            <a:extLst>
              <a:ext uri="{FF2B5EF4-FFF2-40B4-BE49-F238E27FC236}">
                <a16:creationId xmlns:a16="http://schemas.microsoft.com/office/drawing/2014/main" id="{242C289D-9387-A0FB-7873-DD0DAD7E5D20}"/>
              </a:ext>
            </a:extLst>
          </p:cNvPr>
          <p:cNvSpPr>
            <a:spLocks noGrp="1"/>
          </p:cNvSpPr>
          <p:nvPr>
            <p:ph type="body" sz="quarter" idx="16"/>
          </p:nvPr>
        </p:nvSpPr>
        <p:spPr/>
        <p:txBody>
          <a:bodyPr/>
          <a:lstStyle/>
          <a:p>
            <a:r>
              <a:rPr lang="en-US" dirty="0"/>
              <a:t>What is the probability of ….</a:t>
            </a:r>
          </a:p>
          <a:p>
            <a:endParaRPr lang="en-US" dirty="0"/>
          </a:p>
          <a:p>
            <a:pPr marL="114300" indent="0">
              <a:buNone/>
            </a:pPr>
            <a:endParaRPr lang="en-US" dirty="0"/>
          </a:p>
          <a:p>
            <a:endParaRPr lang="en-US" dirty="0"/>
          </a:p>
          <a:p>
            <a:r>
              <a:rPr lang="en-US" dirty="0"/>
              <a:t>LMs assign a probability to every sentence (or any string of words). </a:t>
            </a:r>
          </a:p>
        </p:txBody>
      </p:sp>
      <p:sp>
        <p:nvSpPr>
          <p:cNvPr id="5" name="TextBox 4">
            <a:extLst>
              <a:ext uri="{FF2B5EF4-FFF2-40B4-BE49-F238E27FC236}">
                <a16:creationId xmlns:a16="http://schemas.microsoft.com/office/drawing/2014/main" id="{C4C15E8C-B0B2-C17E-6E29-2DEFE405B9FD}"/>
              </a:ext>
            </a:extLst>
          </p:cNvPr>
          <p:cNvSpPr txBox="1"/>
          <p:nvPr/>
        </p:nvSpPr>
        <p:spPr>
          <a:xfrm>
            <a:off x="3990590" y="1225840"/>
            <a:ext cx="4317207" cy="1143070"/>
          </a:xfrm>
          <a:prstGeom prst="rect">
            <a:avLst/>
          </a:prstGeom>
          <a:noFill/>
        </p:spPr>
        <p:txBody>
          <a:bodyPr wrap="none" rtlCol="0">
            <a:spAutoFit/>
          </a:bodyPr>
          <a:lstStyle/>
          <a:p>
            <a:pPr>
              <a:lnSpc>
                <a:spcPct val="150000"/>
              </a:lnSpc>
            </a:pPr>
            <a:r>
              <a:rPr lang="en-US" sz="2400" dirty="0">
                <a:solidFill>
                  <a:srgbClr val="C00000"/>
                </a:solidFill>
                <a:latin typeface="Corbel" panose="020B0503020204020204" pitchFamily="34" charset="0"/>
              </a:rPr>
              <a:t>“I like Johns Hopkins University”</a:t>
            </a:r>
            <a:endParaRPr lang="en-US" sz="2400" dirty="0">
              <a:solidFill>
                <a:srgbClr val="0070C0"/>
              </a:solidFill>
              <a:latin typeface="Corbel" panose="020B0503020204020204" pitchFamily="34" charset="0"/>
            </a:endParaRPr>
          </a:p>
          <a:p>
            <a:pPr>
              <a:lnSpc>
                <a:spcPct val="150000"/>
              </a:lnSpc>
            </a:pPr>
            <a:r>
              <a:rPr lang="en-US" sz="2400" dirty="0">
                <a:solidFill>
                  <a:srgbClr val="0070C0"/>
                </a:solidFill>
                <a:latin typeface="Corbel" panose="020B0503020204020204" pitchFamily="34" charset="0"/>
              </a:rPr>
              <a:t>“like Hopkins I University Johns” </a:t>
            </a:r>
          </a:p>
        </p:txBody>
      </p:sp>
      <p:sp>
        <p:nvSpPr>
          <p:cNvPr id="6" name="object 3">
            <a:extLst>
              <a:ext uri="{FF2B5EF4-FFF2-40B4-BE49-F238E27FC236}">
                <a16:creationId xmlns:a16="http://schemas.microsoft.com/office/drawing/2014/main" id="{87C12C56-938E-166B-B3D6-2DB5EB5C6681}"/>
              </a:ext>
            </a:extLst>
          </p:cNvPr>
          <p:cNvSpPr txBox="1"/>
          <p:nvPr/>
        </p:nvSpPr>
        <p:spPr>
          <a:xfrm>
            <a:off x="1742368" y="3219053"/>
            <a:ext cx="5659264" cy="1039293"/>
          </a:xfrm>
          <a:prstGeom prst="rect">
            <a:avLst/>
          </a:prstGeom>
        </p:spPr>
        <p:txBody>
          <a:bodyPr vert="horz" wrap="square" lIns="0" tIns="147227" rIns="0" bIns="0" rtlCol="0">
            <a:spAutoFit/>
          </a:bodyPr>
          <a:lstStyle/>
          <a:p>
            <a:pPr marL="75499" algn="ctr">
              <a:lnSpc>
                <a:spcPct val="150000"/>
              </a:lnSpc>
              <a:spcBef>
                <a:spcPts val="788"/>
              </a:spcBef>
            </a:pPr>
            <a:r>
              <a:rPr sz="1600" b="1" spc="-82" dirty="0">
                <a:latin typeface="Verdana"/>
                <a:cs typeface="Verdana"/>
              </a:rPr>
              <a:t>P</a:t>
            </a:r>
            <a:r>
              <a:rPr sz="1600" spc="-82" dirty="0">
                <a:latin typeface="Verdana"/>
                <a:cs typeface="Verdana"/>
              </a:rPr>
              <a:t>(</a:t>
            </a:r>
            <a:r>
              <a:rPr lang="en-US" sz="1800" dirty="0">
                <a:solidFill>
                  <a:srgbClr val="C00000"/>
                </a:solidFill>
                <a:latin typeface="Corbel" panose="020B0503020204020204" pitchFamily="34" charset="0"/>
              </a:rPr>
              <a:t>“I like Johns Hopkins University”</a:t>
            </a:r>
            <a:r>
              <a:rPr lang="en-US" sz="1600" spc="-149" dirty="0">
                <a:latin typeface="Verdana"/>
                <a:cs typeface="Verdana"/>
              </a:rPr>
              <a:t>)</a:t>
            </a:r>
            <a:r>
              <a:rPr sz="1600" spc="-193" dirty="0">
                <a:latin typeface="Verdana"/>
                <a:cs typeface="Verdana"/>
              </a:rPr>
              <a:t> </a:t>
            </a:r>
            <a:r>
              <a:rPr sz="1600" spc="-453" dirty="0">
                <a:latin typeface="Verdana"/>
                <a:cs typeface="Verdana"/>
              </a:rPr>
              <a:t>=</a:t>
            </a:r>
            <a:r>
              <a:rPr sz="1600" spc="-193" dirty="0">
                <a:latin typeface="Verdana"/>
                <a:cs typeface="Verdana"/>
              </a:rPr>
              <a:t> </a:t>
            </a:r>
            <a:r>
              <a:rPr sz="1600" spc="-7" dirty="0">
                <a:latin typeface="Cambria Math"/>
                <a:cs typeface="Cambria Math"/>
              </a:rPr>
              <a:t>1</a:t>
            </a:r>
            <a:r>
              <a:rPr lang="en-US" sz="1600" spc="-7" dirty="0">
                <a:latin typeface="Cambria Math"/>
                <a:cs typeface="Cambria Math"/>
              </a:rPr>
              <a:t>0</a:t>
            </a:r>
            <a:r>
              <a:rPr lang="en-US" sz="1800" spc="45" baseline="29629" dirty="0">
                <a:latin typeface="Cambria Math"/>
                <a:cs typeface="Cambria Math"/>
              </a:rPr>
              <a:t>-5</a:t>
            </a:r>
            <a:endParaRPr sz="2000" dirty="0">
              <a:latin typeface="Cambria Math"/>
              <a:cs typeface="Cambria Math"/>
            </a:endParaRPr>
          </a:p>
          <a:p>
            <a:pPr marL="75499" algn="ctr">
              <a:lnSpc>
                <a:spcPct val="150000"/>
              </a:lnSpc>
              <a:spcBef>
                <a:spcPts val="788"/>
              </a:spcBef>
            </a:pPr>
            <a:r>
              <a:rPr lang="en-US" sz="1600" b="1" spc="-82" dirty="0">
                <a:latin typeface="Verdana"/>
                <a:cs typeface="Verdana"/>
              </a:rPr>
              <a:t>P</a:t>
            </a:r>
            <a:r>
              <a:rPr lang="en-US" sz="1600" spc="-82" dirty="0">
                <a:latin typeface="Verdana"/>
                <a:cs typeface="Verdana"/>
              </a:rPr>
              <a:t>(</a:t>
            </a:r>
            <a:r>
              <a:rPr lang="en-US" sz="1800" dirty="0">
                <a:solidFill>
                  <a:srgbClr val="0070C0"/>
                </a:solidFill>
                <a:latin typeface="Corbel" panose="020B0503020204020204" pitchFamily="34" charset="0"/>
              </a:rPr>
              <a:t>“like Hopkins I University Johns” </a:t>
            </a:r>
            <a:r>
              <a:rPr lang="en-US" sz="1600" spc="-149" dirty="0">
                <a:latin typeface="Verdana"/>
                <a:cs typeface="Verdana"/>
              </a:rPr>
              <a:t>)</a:t>
            </a:r>
            <a:r>
              <a:rPr lang="en-US" sz="1600" spc="-193" dirty="0">
                <a:latin typeface="Verdana"/>
                <a:cs typeface="Verdana"/>
              </a:rPr>
              <a:t> </a:t>
            </a:r>
            <a:r>
              <a:rPr lang="en-US" sz="1600" spc="-453" dirty="0">
                <a:latin typeface="Verdana"/>
                <a:cs typeface="Verdana"/>
              </a:rPr>
              <a:t>=</a:t>
            </a:r>
            <a:r>
              <a:rPr lang="en-US" sz="1600" spc="-193" dirty="0">
                <a:latin typeface="Verdana"/>
                <a:cs typeface="Verdana"/>
              </a:rPr>
              <a:t> </a:t>
            </a:r>
            <a:r>
              <a:rPr lang="en-US" sz="1600" spc="-7" dirty="0">
                <a:latin typeface="Cambria Math"/>
                <a:cs typeface="Cambria Math"/>
              </a:rPr>
              <a:t>10</a:t>
            </a:r>
            <a:r>
              <a:rPr lang="en-US" sz="1800" spc="45" baseline="29629" dirty="0">
                <a:latin typeface="Cambria Math"/>
                <a:cs typeface="Cambria Math"/>
              </a:rPr>
              <a:t>-15</a:t>
            </a:r>
            <a:endParaRPr lang="en-US" sz="1800" baseline="29629" dirty="0">
              <a:latin typeface="Cambria Math"/>
              <a:cs typeface="Cambria Math"/>
            </a:endParaRPr>
          </a:p>
        </p:txBody>
      </p:sp>
    </p:spTree>
    <p:extLst>
      <p:ext uri="{BB962C8B-B14F-4D97-AF65-F5344CB8AC3E}">
        <p14:creationId xmlns:p14="http://schemas.microsoft.com/office/powerpoint/2010/main" val="1055252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98657-F01D-85F1-1A9C-75BF812836CA}"/>
              </a:ext>
            </a:extLst>
          </p:cNvPr>
          <p:cNvSpPr>
            <a:spLocks noGrp="1"/>
          </p:cNvSpPr>
          <p:nvPr>
            <p:ph type="title"/>
          </p:nvPr>
        </p:nvSpPr>
        <p:spPr/>
        <p:txBody>
          <a:bodyPr>
            <a:normAutofit/>
          </a:bodyPr>
          <a:lstStyle/>
          <a:p>
            <a:r>
              <a:rPr lang="en-US" dirty="0"/>
              <a:t>Doing Things with Language Model (2)</a:t>
            </a:r>
          </a:p>
        </p:txBody>
      </p:sp>
      <p:sp>
        <p:nvSpPr>
          <p:cNvPr id="3" name="Content Placeholder 2">
            <a:extLst>
              <a:ext uri="{FF2B5EF4-FFF2-40B4-BE49-F238E27FC236}">
                <a16:creationId xmlns:a16="http://schemas.microsoft.com/office/drawing/2014/main" id="{DBCF0F73-2AFF-7100-F4EA-EAFB55F574FC}"/>
              </a:ext>
            </a:extLst>
          </p:cNvPr>
          <p:cNvSpPr>
            <a:spLocks noGrp="1"/>
          </p:cNvSpPr>
          <p:nvPr>
            <p:ph type="body" sz="quarter" idx="16"/>
          </p:nvPr>
        </p:nvSpPr>
        <p:spPr/>
        <p:txBody>
          <a:bodyPr>
            <a:normAutofit/>
          </a:bodyPr>
          <a:lstStyle/>
          <a:p>
            <a:r>
              <a:rPr lang="en-US" dirty="0"/>
              <a:t>We can rank sentences.</a:t>
            </a:r>
          </a:p>
          <a:p>
            <a:endParaRPr lang="en-US" dirty="0"/>
          </a:p>
          <a:p>
            <a:r>
              <a:rPr lang="en-US" dirty="0"/>
              <a:t>While LMs show “typicality”, this may be a proxy indicator to other properties: </a:t>
            </a:r>
          </a:p>
          <a:p>
            <a:pPr lvl="1"/>
            <a:r>
              <a:rPr lang="en-US" dirty="0"/>
              <a:t>Grammaticality, fluency, factuality, etc.  </a:t>
            </a:r>
          </a:p>
          <a:p>
            <a:endParaRPr lang="en-US" dirty="0"/>
          </a:p>
          <a:p>
            <a:pPr marL="114300" indent="0">
              <a:buNone/>
            </a:pPr>
            <a:endParaRPr lang="en-US" dirty="0"/>
          </a:p>
          <a:p>
            <a:pPr marL="114300" indent="0">
              <a:buNone/>
            </a:pPr>
            <a:r>
              <a:rPr lang="en-US" sz="1800" b="1" spc="-82" dirty="0">
                <a:latin typeface="Corbel" panose="020B0503020204020204" pitchFamily="34" charset="0"/>
                <a:cs typeface="Verdana"/>
              </a:rPr>
              <a:t>P</a:t>
            </a:r>
            <a:r>
              <a:rPr lang="en-US" sz="1800" spc="-82" dirty="0">
                <a:latin typeface="Corbel" panose="020B0503020204020204" pitchFamily="34" charset="0"/>
                <a:cs typeface="Verdana"/>
              </a:rPr>
              <a:t>(</a:t>
            </a:r>
            <a:r>
              <a:rPr lang="en-US" sz="1800" i="1" dirty="0">
                <a:solidFill>
                  <a:srgbClr val="00B050"/>
                </a:solidFill>
                <a:latin typeface="Corbel" panose="020B0503020204020204" pitchFamily="34" charset="0"/>
              </a:rPr>
              <a:t>“I like Johns Hopkins University.”</a:t>
            </a:r>
            <a:r>
              <a:rPr lang="en-US" sz="1800" spc="-149" dirty="0">
                <a:latin typeface="Corbel" panose="020B0503020204020204" pitchFamily="34" charset="0"/>
                <a:cs typeface="Verdana"/>
              </a:rPr>
              <a:t>)    &gt;   </a:t>
            </a:r>
            <a:r>
              <a:rPr lang="en-US" sz="1800" b="1" spc="-82" dirty="0">
                <a:latin typeface="Corbel" panose="020B0503020204020204" pitchFamily="34" charset="0"/>
                <a:cs typeface="Verdana"/>
              </a:rPr>
              <a:t>P</a:t>
            </a:r>
            <a:r>
              <a:rPr lang="en-US" sz="1800" spc="-82" dirty="0">
                <a:latin typeface="Corbel" panose="020B0503020204020204" pitchFamily="34" charset="0"/>
                <a:cs typeface="Verdana"/>
              </a:rPr>
              <a:t>(</a:t>
            </a:r>
            <a:r>
              <a:rPr lang="en-US" sz="1800" i="1" dirty="0">
                <a:solidFill>
                  <a:srgbClr val="00B050"/>
                </a:solidFill>
                <a:latin typeface="Corbel" panose="020B0503020204020204" pitchFamily="34" charset="0"/>
              </a:rPr>
              <a:t>“I like John Hopkins University”</a:t>
            </a:r>
            <a:r>
              <a:rPr lang="en-US" sz="1800" spc="-149" dirty="0">
                <a:latin typeface="Corbel" panose="020B0503020204020204" pitchFamily="34" charset="0"/>
                <a:cs typeface="Verdana"/>
              </a:rPr>
              <a:t>)  </a:t>
            </a:r>
            <a:endParaRPr lang="en-US" dirty="0">
              <a:latin typeface="Corbel" panose="020B0503020204020204" pitchFamily="34" charset="0"/>
            </a:endParaRPr>
          </a:p>
          <a:p>
            <a:pPr marL="114300" indent="0">
              <a:buNone/>
            </a:pPr>
            <a:r>
              <a:rPr lang="en-US" sz="1800" b="1" spc="-82" dirty="0">
                <a:latin typeface="Corbel" panose="020B0503020204020204" pitchFamily="34" charset="0"/>
                <a:cs typeface="Verdana"/>
              </a:rPr>
              <a:t>P</a:t>
            </a:r>
            <a:r>
              <a:rPr lang="en-US" sz="1800" spc="-82" dirty="0">
                <a:latin typeface="Corbel" panose="020B0503020204020204" pitchFamily="34" charset="0"/>
                <a:cs typeface="Verdana"/>
              </a:rPr>
              <a:t>(</a:t>
            </a:r>
            <a:r>
              <a:rPr lang="en-US" sz="1800" i="1" dirty="0">
                <a:solidFill>
                  <a:srgbClr val="00B050"/>
                </a:solidFill>
                <a:latin typeface="Corbel" panose="020B0503020204020204" pitchFamily="34" charset="0"/>
              </a:rPr>
              <a:t>“I like Johns Hopkins University.”</a:t>
            </a:r>
            <a:r>
              <a:rPr lang="en-US" sz="1800" spc="-149" dirty="0">
                <a:latin typeface="Corbel" panose="020B0503020204020204" pitchFamily="34" charset="0"/>
                <a:cs typeface="Verdana"/>
              </a:rPr>
              <a:t>)    &gt;   </a:t>
            </a:r>
            <a:r>
              <a:rPr lang="en-US" sz="1800" b="1" spc="-82" dirty="0">
                <a:latin typeface="Corbel" panose="020B0503020204020204" pitchFamily="34" charset="0"/>
                <a:cs typeface="Verdana"/>
              </a:rPr>
              <a:t>P</a:t>
            </a:r>
            <a:r>
              <a:rPr lang="en-US" sz="1800" spc="-82" dirty="0">
                <a:latin typeface="Corbel" panose="020B0503020204020204" pitchFamily="34" charset="0"/>
                <a:cs typeface="Verdana"/>
              </a:rPr>
              <a:t>(</a:t>
            </a:r>
            <a:r>
              <a:rPr lang="en-US" sz="1800" i="1" dirty="0">
                <a:solidFill>
                  <a:srgbClr val="00B050"/>
                </a:solidFill>
                <a:latin typeface="Corbel" panose="020B0503020204020204" pitchFamily="34" charset="0"/>
              </a:rPr>
              <a:t>“University. I Johns EOS Hopkins like”</a:t>
            </a:r>
            <a:r>
              <a:rPr lang="en-US" sz="1800" spc="-149" dirty="0">
                <a:latin typeface="Corbel" panose="020B0503020204020204" pitchFamily="34" charset="0"/>
                <a:cs typeface="Verdana"/>
              </a:rPr>
              <a:t>) </a:t>
            </a:r>
          </a:p>
          <a:p>
            <a:pPr marL="114300" indent="0">
              <a:buNone/>
            </a:pPr>
            <a:r>
              <a:rPr lang="en-US" sz="1800" b="1" spc="-82" dirty="0">
                <a:latin typeface="Corbel" panose="020B0503020204020204" pitchFamily="34" charset="0"/>
                <a:cs typeface="Verdana"/>
              </a:rPr>
              <a:t>P</a:t>
            </a:r>
            <a:r>
              <a:rPr lang="en-US" sz="1800" spc="-82" dirty="0">
                <a:latin typeface="Corbel" panose="020B0503020204020204" pitchFamily="34" charset="0"/>
                <a:cs typeface="Verdana"/>
              </a:rPr>
              <a:t>(</a:t>
            </a:r>
            <a:r>
              <a:rPr lang="en-US" sz="1800" i="1" dirty="0">
                <a:solidFill>
                  <a:srgbClr val="00B050"/>
                </a:solidFill>
                <a:latin typeface="Corbel" panose="020B0503020204020204" pitchFamily="34" charset="0"/>
              </a:rPr>
              <a:t>“JHU is located in Baltimore.”</a:t>
            </a:r>
            <a:r>
              <a:rPr lang="en-US" sz="1800" spc="-149" dirty="0">
                <a:latin typeface="Corbel" panose="020B0503020204020204" pitchFamily="34" charset="0"/>
                <a:cs typeface="Verdana"/>
              </a:rPr>
              <a:t>)   &gt;   </a:t>
            </a:r>
            <a:r>
              <a:rPr lang="en-US" sz="1800" b="1" spc="-82" dirty="0">
                <a:latin typeface="Corbel" panose="020B0503020204020204" pitchFamily="34" charset="0"/>
                <a:cs typeface="Verdana"/>
              </a:rPr>
              <a:t>P</a:t>
            </a:r>
            <a:r>
              <a:rPr lang="en-US" sz="1800" spc="-82" dirty="0">
                <a:latin typeface="Corbel" panose="020B0503020204020204" pitchFamily="34" charset="0"/>
                <a:cs typeface="Verdana"/>
              </a:rPr>
              <a:t>(</a:t>
            </a:r>
            <a:r>
              <a:rPr lang="en-US" sz="1800" i="1" dirty="0">
                <a:solidFill>
                  <a:srgbClr val="00B050"/>
                </a:solidFill>
                <a:latin typeface="Corbel" panose="020B0503020204020204" pitchFamily="34" charset="0"/>
              </a:rPr>
              <a:t>“JHU is located in Virginia.”</a:t>
            </a:r>
            <a:r>
              <a:rPr lang="en-US" sz="1800" spc="-149" dirty="0">
                <a:latin typeface="Corbel" panose="020B0503020204020204" pitchFamily="34" charset="0"/>
                <a:cs typeface="Verdana"/>
              </a:rPr>
              <a:t>) </a:t>
            </a:r>
            <a:endParaRPr lang="en-US" dirty="0"/>
          </a:p>
        </p:txBody>
      </p:sp>
      <p:sp>
        <p:nvSpPr>
          <p:cNvPr id="4" name="Left Brace 3">
            <a:extLst>
              <a:ext uri="{FF2B5EF4-FFF2-40B4-BE49-F238E27FC236}">
                <a16:creationId xmlns:a16="http://schemas.microsoft.com/office/drawing/2014/main" id="{5D965A02-2D2B-4123-FBD2-7F535DA69289}"/>
              </a:ext>
            </a:extLst>
          </p:cNvPr>
          <p:cNvSpPr/>
          <p:nvPr/>
        </p:nvSpPr>
        <p:spPr>
          <a:xfrm rot="16200000" flipH="1">
            <a:off x="7245296" y="621714"/>
            <a:ext cx="154158" cy="1688950"/>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5" name="Left Brace 4">
            <a:extLst>
              <a:ext uri="{FF2B5EF4-FFF2-40B4-BE49-F238E27FC236}">
                <a16:creationId xmlns:a16="http://schemas.microsoft.com/office/drawing/2014/main" id="{6168DFC3-BE24-665D-7F89-EC88A73456E8}"/>
              </a:ext>
            </a:extLst>
          </p:cNvPr>
          <p:cNvSpPr/>
          <p:nvPr/>
        </p:nvSpPr>
        <p:spPr>
          <a:xfrm rot="16200000" flipH="1">
            <a:off x="6068834" y="1217181"/>
            <a:ext cx="154159" cy="475137"/>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6" name="Rectangle 5">
            <a:extLst>
              <a:ext uri="{FF2B5EF4-FFF2-40B4-BE49-F238E27FC236}">
                <a16:creationId xmlns:a16="http://schemas.microsoft.com/office/drawing/2014/main" id="{92528B09-B14B-F358-5FDA-422D50C51071}"/>
              </a:ext>
            </a:extLst>
          </p:cNvPr>
          <p:cNvSpPr/>
          <p:nvPr/>
        </p:nvSpPr>
        <p:spPr>
          <a:xfrm>
            <a:off x="6926638" y="1077169"/>
            <a:ext cx="750526" cy="307777"/>
          </a:xfrm>
          <a:prstGeom prst="rect">
            <a:avLst/>
          </a:prstGeom>
        </p:spPr>
        <p:txBody>
          <a:bodyPr wrap="none">
            <a:spAutoFit/>
          </a:bodyPr>
          <a:lstStyle/>
          <a:p>
            <a:r>
              <a:rPr lang="en-US" dirty="0">
                <a:solidFill>
                  <a:srgbClr val="255ED3"/>
                </a:solidFill>
                <a:latin typeface="Corbel" panose="020B0503020204020204" pitchFamily="34" charset="0"/>
              </a:rPr>
              <a:t>context</a:t>
            </a:r>
          </a:p>
        </p:txBody>
      </p:sp>
      <p:sp>
        <p:nvSpPr>
          <p:cNvPr id="7" name="Rectangle 6">
            <a:extLst>
              <a:ext uri="{FF2B5EF4-FFF2-40B4-BE49-F238E27FC236}">
                <a16:creationId xmlns:a16="http://schemas.microsoft.com/office/drawing/2014/main" id="{F0C83BD2-8089-CC78-19AB-A44B674EAE6E}"/>
              </a:ext>
            </a:extLst>
          </p:cNvPr>
          <p:cNvSpPr/>
          <p:nvPr/>
        </p:nvSpPr>
        <p:spPr>
          <a:xfrm>
            <a:off x="5737913" y="1082832"/>
            <a:ext cx="1237046" cy="307777"/>
          </a:xfrm>
          <a:prstGeom prst="rect">
            <a:avLst/>
          </a:prstGeom>
        </p:spPr>
        <p:txBody>
          <a:bodyPr wrap="square">
            <a:spAutoFit/>
          </a:bodyPr>
          <a:lstStyle/>
          <a:p>
            <a:r>
              <a:rPr lang="en-US" dirty="0">
                <a:solidFill>
                  <a:srgbClr val="255ED3"/>
                </a:solidFill>
                <a:latin typeface="Corbel" panose="020B0503020204020204" pitchFamily="34" charset="0"/>
              </a:rPr>
              <a:t>next word</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831108B7-7D67-2C9A-335C-1DB39B943695}"/>
                  </a:ext>
                </a:extLst>
              </p:cNvPr>
              <p:cNvSpPr txBox="1">
                <a:spLocks/>
              </p:cNvSpPr>
              <p:nvPr/>
            </p:nvSpPr>
            <p:spPr>
              <a:xfrm>
                <a:off x="5378823" y="1402788"/>
                <a:ext cx="3074083" cy="8693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Corbel"/>
                  <a:buChar char="●"/>
                  <a:defRPr sz="1800" b="0" i="0" u="none" strike="noStrike" cap="none">
                    <a:solidFill>
                      <a:schemeClr val="dk2"/>
                    </a:solidFill>
                    <a:latin typeface="Corbel"/>
                    <a:ea typeface="Corbel"/>
                    <a:cs typeface="Corbel"/>
                    <a:sym typeface="Corbel"/>
                  </a:defRPr>
                </a:lvl1pPr>
                <a:lvl2pPr marL="914400" marR="0" lvl="1"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2pPr>
                <a:lvl3pPr marL="1371600" marR="0" lvl="2"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3pPr>
                <a:lvl4pPr marL="1828800" marR="0" lvl="3"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4pPr>
                <a:lvl5pPr marL="2286000" marR="0" lvl="4"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5pPr>
                <a:lvl6pPr marL="2743200" marR="0" lvl="5"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6pPr>
                <a:lvl7pPr marL="3200400" marR="0" lvl="6"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7pPr>
                <a:lvl8pPr marL="3657600" marR="0" lvl="7"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8pPr>
                <a:lvl9pPr marL="4114800" marR="0" lvl="8"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9pPr>
              </a:lstStyle>
              <a:p>
                <a:pPr marL="0" indent="0" algn="ctr">
                  <a:buFont typeface="Corbel"/>
                  <a:buNone/>
                </a:pPr>
                <a:r>
                  <a:rPr lang="en-US" sz="2800" dirty="0">
                    <a:solidFill>
                      <a:schemeClr val="tx1"/>
                    </a:solidFill>
                  </a:rPr>
                  <a:t>   </a:t>
                </a:r>
                <a:r>
                  <a:rPr lang="en-US" sz="2800" b="1" dirty="0">
                    <a:solidFill>
                      <a:schemeClr val="tx1"/>
                    </a:solidFill>
                  </a:rPr>
                  <a:t>P</a:t>
                </a:r>
                <a:r>
                  <a:rPr lang="en-US" sz="2800" dirty="0">
                    <a:solidFill>
                      <a:schemeClr val="tx1"/>
                    </a:solidFill>
                  </a:rPr>
                  <a:t>(</a:t>
                </a:r>
                <a14:m>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1" smtClean="0">
                            <a:solidFill>
                              <a:schemeClr val="tx1"/>
                            </a:solidFill>
                            <a:latin typeface="Cambria Math" panose="02040503050406030204" pitchFamily="18" charset="0"/>
                          </a:rPr>
                          <m:t>𝑋</m:t>
                        </m:r>
                      </m:e>
                      <m:sub>
                        <m:r>
                          <a:rPr lang="en-US" sz="2800" i="1" smtClean="0">
                            <a:solidFill>
                              <a:schemeClr val="tx1"/>
                            </a:solidFill>
                            <a:latin typeface="Cambria Math" panose="02040503050406030204" pitchFamily="18" charset="0"/>
                          </a:rPr>
                          <m:t>𝑡</m:t>
                        </m:r>
                      </m:sub>
                    </m:sSub>
                  </m:oMath>
                </a14:m>
                <a:r>
                  <a:rPr lang="en-US" sz="2800" dirty="0">
                    <a:solidFill>
                      <a:schemeClr val="tx1"/>
                    </a:solidFill>
                  </a:rPr>
                  <a:t>| </a:t>
                </a:r>
                <a14:m>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1" smtClean="0">
                            <a:solidFill>
                              <a:schemeClr val="tx1"/>
                            </a:solidFill>
                            <a:latin typeface="Cambria Math" panose="02040503050406030204" pitchFamily="18" charset="0"/>
                          </a:rPr>
                          <m:t>𝑋</m:t>
                        </m:r>
                      </m:e>
                      <m:sub>
                        <m:r>
                          <a:rPr lang="en-US" sz="2800" i="1" smtClean="0">
                            <a:solidFill>
                              <a:schemeClr val="tx1"/>
                            </a:solidFill>
                            <a:latin typeface="Cambria Math" panose="02040503050406030204" pitchFamily="18" charset="0"/>
                          </a:rPr>
                          <m:t>1</m:t>
                        </m:r>
                      </m:sub>
                    </m:sSub>
                  </m:oMath>
                </a14:m>
                <a:r>
                  <a:rPr lang="en-US" sz="2800" dirty="0">
                    <a:solidFill>
                      <a:schemeClr val="tx1"/>
                    </a:solidFill>
                  </a:rPr>
                  <a:t>, </a:t>
                </a:r>
                <a14:m>
                  <m:oMath xmlns:m="http://schemas.openxmlformats.org/officeDocument/2006/math">
                    <m:r>
                      <a:rPr lang="en-US" sz="2800" i="1" smtClean="0">
                        <a:solidFill>
                          <a:schemeClr val="tx1"/>
                        </a:solidFill>
                        <a:latin typeface="Cambria Math" panose="02040503050406030204" pitchFamily="18" charset="0"/>
                      </a:rPr>
                      <m:t>…</m:t>
                    </m:r>
                  </m:oMath>
                </a14:m>
                <a:r>
                  <a:rPr lang="en-US" sz="2800" dirty="0">
                    <a:solidFill>
                      <a:schemeClr val="tx1"/>
                    </a:solidFill>
                  </a:rPr>
                  <a:t>, </a:t>
                </a:r>
                <a14:m>
                  <m:oMath xmlns:m="http://schemas.openxmlformats.org/officeDocument/2006/math">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𝑋</m:t>
                        </m:r>
                      </m:e>
                      <m:sub>
                        <m:r>
                          <a:rPr lang="en-US" sz="2800" i="1" smtClean="0">
                            <a:solidFill>
                              <a:schemeClr val="tx1"/>
                            </a:solidFill>
                            <a:latin typeface="Cambria Math" panose="02040503050406030204" pitchFamily="18" charset="0"/>
                          </a:rPr>
                          <m:t>𝑡</m:t>
                        </m:r>
                        <m:r>
                          <a:rPr lang="en-US" sz="2800" i="1" smtClean="0">
                            <a:solidFill>
                              <a:schemeClr val="tx1"/>
                            </a:solidFill>
                            <a:latin typeface="Cambria Math" panose="02040503050406030204" pitchFamily="18" charset="0"/>
                          </a:rPr>
                          <m:t>−1</m:t>
                        </m:r>
                      </m:sub>
                    </m:sSub>
                  </m:oMath>
                </a14:m>
                <a:r>
                  <a:rPr lang="en-US" sz="2800" dirty="0">
                    <a:solidFill>
                      <a:schemeClr val="tx1"/>
                    </a:solidFill>
                  </a:rPr>
                  <a:t>)</a:t>
                </a:r>
              </a:p>
            </p:txBody>
          </p:sp>
        </mc:Choice>
        <mc:Fallback xmlns="">
          <p:sp>
            <p:nvSpPr>
              <p:cNvPr id="8" name="Content Placeholder 2">
                <a:extLst>
                  <a:ext uri="{FF2B5EF4-FFF2-40B4-BE49-F238E27FC236}">
                    <a16:creationId xmlns:a16="http://schemas.microsoft.com/office/drawing/2014/main" id="{831108B7-7D67-2C9A-335C-1DB39B943695}"/>
                  </a:ext>
                </a:extLst>
              </p:cNvPr>
              <p:cNvSpPr txBox="1">
                <a:spLocks noRot="1" noChangeAspect="1" noMove="1" noResize="1" noEditPoints="1" noAdjustHandles="1" noChangeArrowheads="1" noChangeShapeType="1" noTextEdit="1"/>
              </p:cNvSpPr>
              <p:nvPr/>
            </p:nvSpPr>
            <p:spPr>
              <a:xfrm>
                <a:off x="5378823" y="1402788"/>
                <a:ext cx="3074083" cy="869387"/>
              </a:xfrm>
              <a:prstGeom prst="rect">
                <a:avLst/>
              </a:prstGeom>
              <a:blipFill>
                <a:blip r:embed="rId3"/>
                <a:stretch>
                  <a:fillRect r="-246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239118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98657-F01D-85F1-1A9C-75BF812836CA}"/>
              </a:ext>
            </a:extLst>
          </p:cNvPr>
          <p:cNvSpPr>
            <a:spLocks noGrp="1"/>
          </p:cNvSpPr>
          <p:nvPr>
            <p:ph type="title"/>
          </p:nvPr>
        </p:nvSpPr>
        <p:spPr/>
        <p:txBody>
          <a:bodyPr>
            <a:normAutofit/>
          </a:bodyPr>
          <a:lstStyle/>
          <a:p>
            <a:r>
              <a:rPr lang="en-US" dirty="0"/>
              <a:t>Doing Things with Language Model (3)</a:t>
            </a:r>
          </a:p>
        </p:txBody>
      </p:sp>
      <p:sp>
        <p:nvSpPr>
          <p:cNvPr id="3" name="Content Placeholder 2">
            <a:extLst>
              <a:ext uri="{FF2B5EF4-FFF2-40B4-BE49-F238E27FC236}">
                <a16:creationId xmlns:a16="http://schemas.microsoft.com/office/drawing/2014/main" id="{DBCF0F73-2AFF-7100-F4EA-EAFB55F574FC}"/>
              </a:ext>
            </a:extLst>
          </p:cNvPr>
          <p:cNvSpPr>
            <a:spLocks noGrp="1"/>
          </p:cNvSpPr>
          <p:nvPr>
            <p:ph type="body" sz="quarter" idx="16"/>
          </p:nvPr>
        </p:nvSpPr>
        <p:spPr/>
        <p:txBody>
          <a:bodyPr>
            <a:normAutofit fontScale="92500" lnSpcReduction="10000"/>
          </a:bodyPr>
          <a:lstStyle/>
          <a:p>
            <a:r>
              <a:rPr lang="en-US" dirty="0"/>
              <a:t>Can also generate strings! </a:t>
            </a:r>
          </a:p>
          <a:p>
            <a:endParaRPr lang="en-US" dirty="0"/>
          </a:p>
          <a:p>
            <a:r>
              <a:rPr lang="en-US" dirty="0"/>
              <a:t>Let’s say we start </a:t>
            </a:r>
            <a:r>
              <a:rPr lang="en-US" sz="1800" i="1" dirty="0">
                <a:solidFill>
                  <a:srgbClr val="C00000"/>
                </a:solidFill>
                <a:latin typeface="Corbel" panose="020B0503020204020204" pitchFamily="34" charset="0"/>
              </a:rPr>
              <a:t>“Johns Hopkins is ”</a:t>
            </a:r>
            <a:r>
              <a:rPr lang="en-US" dirty="0"/>
              <a:t> </a:t>
            </a:r>
          </a:p>
          <a:p>
            <a:r>
              <a:rPr lang="en-US" dirty="0"/>
              <a:t>Using this prompt as an initial condition, recursively sample from an LM: </a:t>
            </a:r>
            <a:br>
              <a:rPr lang="en-US" dirty="0"/>
            </a:br>
            <a:endParaRPr lang="en-US" dirty="0"/>
          </a:p>
          <a:p>
            <a:pPr marL="939800" lvl="1" indent="-342900">
              <a:buFont typeface="+mj-lt"/>
              <a:buAutoNum type="arabicPeriod"/>
            </a:pPr>
            <a:r>
              <a:rPr lang="en-US" spc="-82" dirty="0">
                <a:latin typeface="Corbel" panose="020B0503020204020204" pitchFamily="34" charset="0"/>
                <a:cs typeface="Verdana"/>
              </a:rPr>
              <a:t>Sample  from</a:t>
            </a:r>
            <a:r>
              <a:rPr lang="en-US" b="1" spc="-82" dirty="0">
                <a:latin typeface="Corbel" panose="020B0503020204020204" pitchFamily="34" charset="0"/>
                <a:cs typeface="Verdana"/>
              </a:rPr>
              <a:t> P</a:t>
            </a:r>
            <a:r>
              <a:rPr lang="en-US" spc="-82" dirty="0">
                <a:latin typeface="Corbel" panose="020B0503020204020204" pitchFamily="34" charset="0"/>
                <a:cs typeface="Verdana"/>
              </a:rPr>
              <a:t>(X | </a:t>
            </a:r>
            <a:r>
              <a:rPr lang="en-US" i="1" dirty="0">
                <a:solidFill>
                  <a:srgbClr val="C00000"/>
                </a:solidFill>
                <a:latin typeface="Corbel" panose="020B0503020204020204" pitchFamily="34" charset="0"/>
              </a:rPr>
              <a:t>“Johns Hopkins is ”</a:t>
            </a:r>
            <a:r>
              <a:rPr lang="en-US" spc="-149" dirty="0">
                <a:latin typeface="Corbel" panose="020B0503020204020204" pitchFamily="34" charset="0"/>
                <a:cs typeface="Verdana"/>
              </a:rPr>
              <a:t>)   → </a:t>
            </a:r>
            <a:r>
              <a:rPr lang="en-US" dirty="0"/>
              <a:t>“located”</a:t>
            </a:r>
          </a:p>
          <a:p>
            <a:pPr marL="939800" lvl="1" indent="-342900">
              <a:buFont typeface="+mj-lt"/>
              <a:buAutoNum type="arabicPeriod"/>
            </a:pPr>
            <a:r>
              <a:rPr lang="en-US" spc="-82" dirty="0">
                <a:latin typeface="Corbel" panose="020B0503020204020204" pitchFamily="34" charset="0"/>
                <a:cs typeface="Verdana"/>
              </a:rPr>
              <a:t>Sample  from</a:t>
            </a:r>
            <a:r>
              <a:rPr lang="en-US" b="1" spc="-82" dirty="0">
                <a:latin typeface="Corbel" panose="020B0503020204020204" pitchFamily="34" charset="0"/>
                <a:cs typeface="Verdana"/>
              </a:rPr>
              <a:t> P</a:t>
            </a:r>
            <a:r>
              <a:rPr lang="en-US" spc="-82" dirty="0">
                <a:latin typeface="Corbel" panose="020B0503020204020204" pitchFamily="34" charset="0"/>
                <a:cs typeface="Verdana"/>
              </a:rPr>
              <a:t>(X | </a:t>
            </a:r>
            <a:r>
              <a:rPr lang="en-US" i="1" dirty="0">
                <a:solidFill>
                  <a:srgbClr val="C00000"/>
                </a:solidFill>
                <a:latin typeface="Corbel" panose="020B0503020204020204" pitchFamily="34" charset="0"/>
              </a:rPr>
              <a:t>“Johns Hopkins is located”</a:t>
            </a:r>
            <a:r>
              <a:rPr lang="en-US" spc="-149" dirty="0">
                <a:latin typeface="Corbel" panose="020B0503020204020204" pitchFamily="34" charset="0"/>
                <a:cs typeface="Verdana"/>
              </a:rPr>
              <a:t>)   →  </a:t>
            </a:r>
            <a:r>
              <a:rPr lang="en-US" dirty="0"/>
              <a:t>“at”</a:t>
            </a:r>
          </a:p>
          <a:p>
            <a:pPr marL="939800" lvl="1" indent="-342900">
              <a:buFont typeface="+mj-lt"/>
              <a:buAutoNum type="arabicPeriod"/>
            </a:pPr>
            <a:r>
              <a:rPr lang="en-US" spc="-82" dirty="0">
                <a:latin typeface="Corbel" panose="020B0503020204020204" pitchFamily="34" charset="0"/>
                <a:cs typeface="Verdana"/>
              </a:rPr>
              <a:t>Sample  from</a:t>
            </a:r>
            <a:r>
              <a:rPr lang="en-US" b="1" spc="-82" dirty="0">
                <a:latin typeface="Corbel" panose="020B0503020204020204" pitchFamily="34" charset="0"/>
                <a:cs typeface="Verdana"/>
              </a:rPr>
              <a:t> P</a:t>
            </a:r>
            <a:r>
              <a:rPr lang="en-US" spc="-82" dirty="0">
                <a:latin typeface="Corbel" panose="020B0503020204020204" pitchFamily="34" charset="0"/>
                <a:cs typeface="Verdana"/>
              </a:rPr>
              <a:t>(X | </a:t>
            </a:r>
            <a:r>
              <a:rPr lang="en-US" i="1" dirty="0">
                <a:solidFill>
                  <a:srgbClr val="C00000"/>
                </a:solidFill>
                <a:latin typeface="Corbel" panose="020B0503020204020204" pitchFamily="34" charset="0"/>
              </a:rPr>
              <a:t>“Johns Hopkins is located at”</a:t>
            </a:r>
            <a:r>
              <a:rPr lang="en-US" spc="-149" dirty="0">
                <a:latin typeface="Corbel" panose="020B0503020204020204" pitchFamily="34" charset="0"/>
                <a:cs typeface="Verdana"/>
              </a:rPr>
              <a:t>)   →  </a:t>
            </a:r>
            <a:r>
              <a:rPr lang="en-US" dirty="0"/>
              <a:t>“the”</a:t>
            </a:r>
          </a:p>
          <a:p>
            <a:pPr marL="939800" lvl="1" indent="-342900">
              <a:buFont typeface="+mj-lt"/>
              <a:buAutoNum type="arabicPeriod"/>
            </a:pPr>
            <a:r>
              <a:rPr lang="en-US" spc="-82" dirty="0">
                <a:latin typeface="Corbel" panose="020B0503020204020204" pitchFamily="34" charset="0"/>
                <a:cs typeface="Verdana"/>
              </a:rPr>
              <a:t>Sample  from</a:t>
            </a:r>
            <a:r>
              <a:rPr lang="en-US" b="1" spc="-82" dirty="0">
                <a:latin typeface="Corbel" panose="020B0503020204020204" pitchFamily="34" charset="0"/>
                <a:cs typeface="Verdana"/>
              </a:rPr>
              <a:t> P</a:t>
            </a:r>
            <a:r>
              <a:rPr lang="en-US" spc="-82" dirty="0">
                <a:latin typeface="Corbel" panose="020B0503020204020204" pitchFamily="34" charset="0"/>
                <a:cs typeface="Verdana"/>
              </a:rPr>
              <a:t>(X | </a:t>
            </a:r>
            <a:r>
              <a:rPr lang="en-US" i="1" dirty="0">
                <a:solidFill>
                  <a:srgbClr val="C00000"/>
                </a:solidFill>
                <a:latin typeface="Corbel" panose="020B0503020204020204" pitchFamily="34" charset="0"/>
              </a:rPr>
              <a:t>“Johns Hopkins is located at the”</a:t>
            </a:r>
            <a:r>
              <a:rPr lang="en-US" spc="-149" dirty="0">
                <a:latin typeface="Corbel" panose="020B0503020204020204" pitchFamily="34" charset="0"/>
                <a:cs typeface="Verdana"/>
              </a:rPr>
              <a:t>)   →  </a:t>
            </a:r>
            <a:r>
              <a:rPr lang="en-US" dirty="0"/>
              <a:t>“state”</a:t>
            </a:r>
          </a:p>
          <a:p>
            <a:pPr marL="939800" lvl="1" indent="-342900">
              <a:buFont typeface="+mj-lt"/>
              <a:buAutoNum type="arabicPeriod"/>
            </a:pPr>
            <a:r>
              <a:rPr lang="en-US" spc="-82" dirty="0">
                <a:latin typeface="Corbel" panose="020B0503020204020204" pitchFamily="34" charset="0"/>
                <a:cs typeface="Verdana"/>
              </a:rPr>
              <a:t>Sample  from</a:t>
            </a:r>
            <a:r>
              <a:rPr lang="en-US" b="1" spc="-82" dirty="0">
                <a:latin typeface="Corbel" panose="020B0503020204020204" pitchFamily="34" charset="0"/>
                <a:cs typeface="Verdana"/>
              </a:rPr>
              <a:t> P</a:t>
            </a:r>
            <a:r>
              <a:rPr lang="en-US" spc="-82" dirty="0">
                <a:latin typeface="Corbel" panose="020B0503020204020204" pitchFamily="34" charset="0"/>
                <a:cs typeface="Verdana"/>
              </a:rPr>
              <a:t>(X | </a:t>
            </a:r>
            <a:r>
              <a:rPr lang="en-US" i="1" dirty="0">
                <a:solidFill>
                  <a:srgbClr val="C00000"/>
                </a:solidFill>
                <a:latin typeface="Corbel" panose="020B0503020204020204" pitchFamily="34" charset="0"/>
              </a:rPr>
              <a:t>“Johns Hopkins is located at the state”</a:t>
            </a:r>
            <a:r>
              <a:rPr lang="en-US" spc="-149" dirty="0">
                <a:latin typeface="Corbel" panose="020B0503020204020204" pitchFamily="34" charset="0"/>
                <a:cs typeface="Verdana"/>
              </a:rPr>
              <a:t>)   →  </a:t>
            </a:r>
            <a:r>
              <a:rPr lang="en-US" dirty="0"/>
              <a:t>“of”</a:t>
            </a:r>
          </a:p>
          <a:p>
            <a:pPr marL="939800" lvl="1" indent="-342900">
              <a:buFont typeface="+mj-lt"/>
              <a:buAutoNum type="arabicPeriod"/>
            </a:pPr>
            <a:r>
              <a:rPr lang="en-US" spc="-82" dirty="0">
                <a:latin typeface="Corbel" panose="020B0503020204020204" pitchFamily="34" charset="0"/>
                <a:cs typeface="Verdana"/>
              </a:rPr>
              <a:t>Sample  from</a:t>
            </a:r>
            <a:r>
              <a:rPr lang="en-US" b="1" spc="-82" dirty="0">
                <a:latin typeface="Corbel" panose="020B0503020204020204" pitchFamily="34" charset="0"/>
                <a:cs typeface="Verdana"/>
              </a:rPr>
              <a:t> P</a:t>
            </a:r>
            <a:r>
              <a:rPr lang="en-US" spc="-82" dirty="0">
                <a:latin typeface="Corbel" panose="020B0503020204020204" pitchFamily="34" charset="0"/>
                <a:cs typeface="Verdana"/>
              </a:rPr>
              <a:t>(X | </a:t>
            </a:r>
            <a:r>
              <a:rPr lang="en-US" i="1" dirty="0">
                <a:solidFill>
                  <a:srgbClr val="C00000"/>
                </a:solidFill>
                <a:latin typeface="Corbel" panose="020B0503020204020204" pitchFamily="34" charset="0"/>
              </a:rPr>
              <a:t>“Johns Hopkins is located at the state of”</a:t>
            </a:r>
            <a:r>
              <a:rPr lang="en-US" spc="-149" dirty="0">
                <a:latin typeface="Corbel" panose="020B0503020204020204" pitchFamily="34" charset="0"/>
                <a:cs typeface="Verdana"/>
              </a:rPr>
              <a:t>)   →  </a:t>
            </a:r>
            <a:r>
              <a:rPr lang="en-US" dirty="0"/>
              <a:t>“Maryland”</a:t>
            </a:r>
          </a:p>
          <a:p>
            <a:pPr marL="939800" lvl="1" indent="-342900">
              <a:buFont typeface="+mj-lt"/>
              <a:buAutoNum type="arabicPeriod"/>
            </a:pPr>
            <a:r>
              <a:rPr lang="en-US" spc="-82" dirty="0">
                <a:latin typeface="Corbel" panose="020B0503020204020204" pitchFamily="34" charset="0"/>
                <a:cs typeface="Verdana"/>
              </a:rPr>
              <a:t>Sample  from</a:t>
            </a:r>
            <a:r>
              <a:rPr lang="en-US" b="1" spc="-82" dirty="0">
                <a:latin typeface="Corbel" panose="020B0503020204020204" pitchFamily="34" charset="0"/>
                <a:cs typeface="Verdana"/>
              </a:rPr>
              <a:t> P</a:t>
            </a:r>
            <a:r>
              <a:rPr lang="en-US" spc="-82" dirty="0">
                <a:latin typeface="Corbel" panose="020B0503020204020204" pitchFamily="34" charset="0"/>
                <a:cs typeface="Verdana"/>
              </a:rPr>
              <a:t>(X | </a:t>
            </a:r>
            <a:r>
              <a:rPr lang="en-US" i="1" dirty="0">
                <a:solidFill>
                  <a:srgbClr val="C00000"/>
                </a:solidFill>
                <a:latin typeface="Corbel" panose="020B0503020204020204" pitchFamily="34" charset="0"/>
              </a:rPr>
              <a:t>“Johns Hopkins is located at the state of Maryland”</a:t>
            </a:r>
            <a:r>
              <a:rPr lang="en-US" spc="-149" dirty="0">
                <a:latin typeface="Corbel" panose="020B0503020204020204" pitchFamily="34" charset="0"/>
                <a:cs typeface="Verdana"/>
              </a:rPr>
              <a:t>)   →  </a:t>
            </a:r>
            <a:r>
              <a:rPr lang="en-US" dirty="0"/>
              <a:t>“EOS”</a:t>
            </a:r>
          </a:p>
          <a:p>
            <a:pPr marL="939800" lvl="1" indent="-342900">
              <a:buFont typeface="+mj-lt"/>
              <a:buAutoNum type="arabicPeriod"/>
            </a:pPr>
            <a:endParaRPr lang="en-US" dirty="0"/>
          </a:p>
          <a:p>
            <a:pPr marL="139700" indent="0">
              <a:buNone/>
            </a:pPr>
            <a:endParaRPr lang="en-US" dirty="0"/>
          </a:p>
          <a:p>
            <a:pPr marL="939800" lvl="1" indent="-342900">
              <a:buFont typeface="+mj-lt"/>
              <a:buAutoNum type="arabicPeriod"/>
            </a:pPr>
            <a:endParaRPr lang="en-US" dirty="0"/>
          </a:p>
        </p:txBody>
      </p:sp>
      <p:sp>
        <p:nvSpPr>
          <p:cNvPr id="9" name="Left Brace 8">
            <a:extLst>
              <a:ext uri="{FF2B5EF4-FFF2-40B4-BE49-F238E27FC236}">
                <a16:creationId xmlns:a16="http://schemas.microsoft.com/office/drawing/2014/main" id="{70116BD9-9846-68F2-31D5-E4D587801EF8}"/>
              </a:ext>
            </a:extLst>
          </p:cNvPr>
          <p:cNvSpPr/>
          <p:nvPr/>
        </p:nvSpPr>
        <p:spPr>
          <a:xfrm rot="16200000" flipH="1">
            <a:off x="7245296" y="621714"/>
            <a:ext cx="154158" cy="1688950"/>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10" name="Left Brace 9">
            <a:extLst>
              <a:ext uri="{FF2B5EF4-FFF2-40B4-BE49-F238E27FC236}">
                <a16:creationId xmlns:a16="http://schemas.microsoft.com/office/drawing/2014/main" id="{95E0AB3D-5684-E16E-1E59-57A082FFB21F}"/>
              </a:ext>
            </a:extLst>
          </p:cNvPr>
          <p:cNvSpPr/>
          <p:nvPr/>
        </p:nvSpPr>
        <p:spPr>
          <a:xfrm rot="16200000" flipH="1">
            <a:off x="6068834" y="1217181"/>
            <a:ext cx="154159" cy="475137"/>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11" name="Rectangle 10">
            <a:extLst>
              <a:ext uri="{FF2B5EF4-FFF2-40B4-BE49-F238E27FC236}">
                <a16:creationId xmlns:a16="http://schemas.microsoft.com/office/drawing/2014/main" id="{00E1B391-5188-A3DA-5B0C-B5BA16EC36FF}"/>
              </a:ext>
            </a:extLst>
          </p:cNvPr>
          <p:cNvSpPr/>
          <p:nvPr/>
        </p:nvSpPr>
        <p:spPr>
          <a:xfrm>
            <a:off x="6926638" y="1077169"/>
            <a:ext cx="750526" cy="307777"/>
          </a:xfrm>
          <a:prstGeom prst="rect">
            <a:avLst/>
          </a:prstGeom>
        </p:spPr>
        <p:txBody>
          <a:bodyPr wrap="none">
            <a:spAutoFit/>
          </a:bodyPr>
          <a:lstStyle/>
          <a:p>
            <a:r>
              <a:rPr lang="en-US" dirty="0">
                <a:solidFill>
                  <a:srgbClr val="255ED3"/>
                </a:solidFill>
                <a:latin typeface="Corbel" panose="020B0503020204020204" pitchFamily="34" charset="0"/>
              </a:rPr>
              <a:t>context</a:t>
            </a:r>
          </a:p>
        </p:txBody>
      </p:sp>
      <p:sp>
        <p:nvSpPr>
          <p:cNvPr id="12" name="Rectangle 11">
            <a:extLst>
              <a:ext uri="{FF2B5EF4-FFF2-40B4-BE49-F238E27FC236}">
                <a16:creationId xmlns:a16="http://schemas.microsoft.com/office/drawing/2014/main" id="{B104A785-82A3-277C-4024-4A8D58A40679}"/>
              </a:ext>
            </a:extLst>
          </p:cNvPr>
          <p:cNvSpPr/>
          <p:nvPr/>
        </p:nvSpPr>
        <p:spPr>
          <a:xfrm>
            <a:off x="5737913" y="1082832"/>
            <a:ext cx="1237046" cy="307777"/>
          </a:xfrm>
          <a:prstGeom prst="rect">
            <a:avLst/>
          </a:prstGeom>
        </p:spPr>
        <p:txBody>
          <a:bodyPr wrap="square">
            <a:spAutoFit/>
          </a:bodyPr>
          <a:lstStyle/>
          <a:p>
            <a:r>
              <a:rPr lang="en-US" dirty="0">
                <a:solidFill>
                  <a:srgbClr val="255ED3"/>
                </a:solidFill>
                <a:latin typeface="Corbel" panose="020B0503020204020204" pitchFamily="34" charset="0"/>
              </a:rPr>
              <a:t>next word</a:t>
            </a:r>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E06F19E3-F14C-C555-D219-CC3EFD27689C}"/>
                  </a:ext>
                </a:extLst>
              </p:cNvPr>
              <p:cNvSpPr txBox="1">
                <a:spLocks/>
              </p:cNvSpPr>
              <p:nvPr/>
            </p:nvSpPr>
            <p:spPr>
              <a:xfrm>
                <a:off x="5378823" y="1402788"/>
                <a:ext cx="3074083" cy="8693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Corbel"/>
                  <a:buChar char="●"/>
                  <a:defRPr sz="1800" b="0" i="0" u="none" strike="noStrike" cap="none">
                    <a:solidFill>
                      <a:schemeClr val="dk2"/>
                    </a:solidFill>
                    <a:latin typeface="Corbel"/>
                    <a:ea typeface="Corbel"/>
                    <a:cs typeface="Corbel"/>
                    <a:sym typeface="Corbel"/>
                  </a:defRPr>
                </a:lvl1pPr>
                <a:lvl2pPr marL="914400" marR="0" lvl="1"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2pPr>
                <a:lvl3pPr marL="1371600" marR="0" lvl="2"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3pPr>
                <a:lvl4pPr marL="1828800" marR="0" lvl="3"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4pPr>
                <a:lvl5pPr marL="2286000" marR="0" lvl="4"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5pPr>
                <a:lvl6pPr marL="2743200" marR="0" lvl="5"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6pPr>
                <a:lvl7pPr marL="3200400" marR="0" lvl="6"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7pPr>
                <a:lvl8pPr marL="3657600" marR="0" lvl="7"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8pPr>
                <a:lvl9pPr marL="4114800" marR="0" lvl="8"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9pPr>
              </a:lstStyle>
              <a:p>
                <a:pPr marL="0" indent="0" algn="ctr">
                  <a:buFont typeface="Corbel"/>
                  <a:buNone/>
                </a:pPr>
                <a:r>
                  <a:rPr lang="en-US" sz="2800" dirty="0">
                    <a:solidFill>
                      <a:schemeClr val="tx1"/>
                    </a:solidFill>
                  </a:rPr>
                  <a:t>   </a:t>
                </a:r>
                <a:r>
                  <a:rPr lang="en-US" sz="2800" b="1" dirty="0">
                    <a:solidFill>
                      <a:schemeClr val="tx1"/>
                    </a:solidFill>
                  </a:rPr>
                  <a:t>P</a:t>
                </a:r>
                <a:r>
                  <a:rPr lang="en-US" sz="2800" dirty="0">
                    <a:solidFill>
                      <a:schemeClr val="tx1"/>
                    </a:solidFill>
                  </a:rPr>
                  <a:t>(</a:t>
                </a:r>
                <a14:m>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1" smtClean="0">
                            <a:solidFill>
                              <a:schemeClr val="tx1"/>
                            </a:solidFill>
                            <a:latin typeface="Cambria Math" panose="02040503050406030204" pitchFamily="18" charset="0"/>
                          </a:rPr>
                          <m:t>𝑋</m:t>
                        </m:r>
                      </m:e>
                      <m:sub>
                        <m:r>
                          <a:rPr lang="en-US" sz="2800" i="1" smtClean="0">
                            <a:solidFill>
                              <a:schemeClr val="tx1"/>
                            </a:solidFill>
                            <a:latin typeface="Cambria Math" panose="02040503050406030204" pitchFamily="18" charset="0"/>
                          </a:rPr>
                          <m:t>𝑡</m:t>
                        </m:r>
                      </m:sub>
                    </m:sSub>
                  </m:oMath>
                </a14:m>
                <a:r>
                  <a:rPr lang="en-US" sz="2800" dirty="0">
                    <a:solidFill>
                      <a:schemeClr val="tx1"/>
                    </a:solidFill>
                  </a:rPr>
                  <a:t>| </a:t>
                </a:r>
                <a14:m>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1" smtClean="0">
                            <a:solidFill>
                              <a:schemeClr val="tx1"/>
                            </a:solidFill>
                            <a:latin typeface="Cambria Math" panose="02040503050406030204" pitchFamily="18" charset="0"/>
                          </a:rPr>
                          <m:t>𝑋</m:t>
                        </m:r>
                      </m:e>
                      <m:sub>
                        <m:r>
                          <a:rPr lang="en-US" sz="2800" i="1" smtClean="0">
                            <a:solidFill>
                              <a:schemeClr val="tx1"/>
                            </a:solidFill>
                            <a:latin typeface="Cambria Math" panose="02040503050406030204" pitchFamily="18" charset="0"/>
                          </a:rPr>
                          <m:t>1</m:t>
                        </m:r>
                      </m:sub>
                    </m:sSub>
                  </m:oMath>
                </a14:m>
                <a:r>
                  <a:rPr lang="en-US" sz="2800" dirty="0">
                    <a:solidFill>
                      <a:schemeClr val="tx1"/>
                    </a:solidFill>
                  </a:rPr>
                  <a:t>, </a:t>
                </a:r>
                <a14:m>
                  <m:oMath xmlns:m="http://schemas.openxmlformats.org/officeDocument/2006/math">
                    <m:r>
                      <a:rPr lang="en-US" sz="2800" i="1" smtClean="0">
                        <a:solidFill>
                          <a:schemeClr val="tx1"/>
                        </a:solidFill>
                        <a:latin typeface="Cambria Math" panose="02040503050406030204" pitchFamily="18" charset="0"/>
                      </a:rPr>
                      <m:t>…</m:t>
                    </m:r>
                  </m:oMath>
                </a14:m>
                <a:r>
                  <a:rPr lang="en-US" sz="2800" dirty="0">
                    <a:solidFill>
                      <a:schemeClr val="tx1"/>
                    </a:solidFill>
                  </a:rPr>
                  <a:t>, </a:t>
                </a:r>
                <a14:m>
                  <m:oMath xmlns:m="http://schemas.openxmlformats.org/officeDocument/2006/math">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𝑋</m:t>
                        </m:r>
                      </m:e>
                      <m:sub>
                        <m:r>
                          <a:rPr lang="en-US" sz="2800" i="1" smtClean="0">
                            <a:solidFill>
                              <a:schemeClr val="tx1"/>
                            </a:solidFill>
                            <a:latin typeface="Cambria Math" panose="02040503050406030204" pitchFamily="18" charset="0"/>
                          </a:rPr>
                          <m:t>𝑡</m:t>
                        </m:r>
                        <m:r>
                          <a:rPr lang="en-US" sz="2800" i="1" smtClean="0">
                            <a:solidFill>
                              <a:schemeClr val="tx1"/>
                            </a:solidFill>
                            <a:latin typeface="Cambria Math" panose="02040503050406030204" pitchFamily="18" charset="0"/>
                          </a:rPr>
                          <m:t>−1</m:t>
                        </m:r>
                      </m:sub>
                    </m:sSub>
                  </m:oMath>
                </a14:m>
                <a:r>
                  <a:rPr lang="en-US" sz="2800" dirty="0">
                    <a:solidFill>
                      <a:schemeClr val="tx1"/>
                    </a:solidFill>
                  </a:rPr>
                  <a:t>)</a:t>
                </a:r>
              </a:p>
            </p:txBody>
          </p:sp>
        </mc:Choice>
        <mc:Fallback xmlns="">
          <p:sp>
            <p:nvSpPr>
              <p:cNvPr id="13" name="Content Placeholder 2">
                <a:extLst>
                  <a:ext uri="{FF2B5EF4-FFF2-40B4-BE49-F238E27FC236}">
                    <a16:creationId xmlns:a16="http://schemas.microsoft.com/office/drawing/2014/main" id="{E06F19E3-F14C-C555-D219-CC3EFD27689C}"/>
                  </a:ext>
                </a:extLst>
              </p:cNvPr>
              <p:cNvSpPr txBox="1">
                <a:spLocks noRot="1" noChangeAspect="1" noMove="1" noResize="1" noEditPoints="1" noAdjustHandles="1" noChangeArrowheads="1" noChangeShapeType="1" noTextEdit="1"/>
              </p:cNvSpPr>
              <p:nvPr/>
            </p:nvSpPr>
            <p:spPr>
              <a:xfrm>
                <a:off x="5378823" y="1402788"/>
                <a:ext cx="3074083" cy="869387"/>
              </a:xfrm>
              <a:prstGeom prst="rect">
                <a:avLst/>
              </a:prstGeom>
              <a:blipFill>
                <a:blip r:embed="rId3"/>
                <a:stretch>
                  <a:fillRect r="-2469"/>
                </a:stretch>
              </a:blipFill>
              <a:ln>
                <a:no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565F6B06-F929-321E-7FFD-EF5A074E6FE6}"/>
              </a:ext>
            </a:extLst>
          </p:cNvPr>
          <p:cNvSpPr txBox="1"/>
          <p:nvPr/>
        </p:nvSpPr>
        <p:spPr>
          <a:xfrm>
            <a:off x="5612011" y="4438590"/>
            <a:ext cx="2544561" cy="568454"/>
          </a:xfrm>
          <a:prstGeom prst="wedgeRoundRectCallout">
            <a:avLst>
              <a:gd name="adj1" fmla="val 20000"/>
              <a:gd name="adj2" fmla="val -67910"/>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36576" rIns="36576">
            <a:spAutoFit/>
          </a:bodyPr>
          <a:lstStyle/>
          <a:p>
            <a:pPr marL="165100" marR="157480" algn="ctr">
              <a:lnSpc>
                <a:spcPct val="101899"/>
              </a:lnSpc>
              <a:spcBef>
                <a:spcPts val="245"/>
              </a:spcBef>
            </a:pPr>
            <a:r>
              <a:rPr lang="en-US" dirty="0">
                <a:latin typeface="Tahoma" panose="020B0604030504040204" pitchFamily="34" charset="0"/>
                <a:ea typeface="Tahoma" panose="020B0604030504040204" pitchFamily="34" charset="0"/>
                <a:cs typeface="Tahoma" panose="020B0604030504040204" pitchFamily="34" charset="0"/>
              </a:rPr>
              <a:t>Notice this special word to indicate end of sentences</a:t>
            </a:r>
          </a:p>
        </p:txBody>
      </p:sp>
    </p:spTree>
    <p:extLst>
      <p:ext uri="{BB962C8B-B14F-4D97-AF65-F5344CB8AC3E}">
        <p14:creationId xmlns:p14="http://schemas.microsoft.com/office/powerpoint/2010/main" val="350439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08DE-3F9E-73A0-29AF-8E025AE5C75D}"/>
              </a:ext>
            </a:extLst>
          </p:cNvPr>
          <p:cNvSpPr>
            <a:spLocks noGrp="1"/>
          </p:cNvSpPr>
          <p:nvPr>
            <p:ph type="title"/>
          </p:nvPr>
        </p:nvSpPr>
        <p:spPr/>
        <p:txBody>
          <a:bodyPr>
            <a:normAutofit/>
          </a:bodyPr>
          <a:lstStyle/>
          <a:p>
            <a:r>
              <a:rPr lang="en-US" dirty="0"/>
              <a:t>Why Care About Language Modeling?</a:t>
            </a:r>
          </a:p>
        </p:txBody>
      </p:sp>
      <p:sp>
        <p:nvSpPr>
          <p:cNvPr id="3" name="Content Placeholder 2">
            <a:extLst>
              <a:ext uri="{FF2B5EF4-FFF2-40B4-BE49-F238E27FC236}">
                <a16:creationId xmlns:a16="http://schemas.microsoft.com/office/drawing/2014/main" id="{BDC84495-7F96-CCD5-6659-F18DC5A1DCAB}"/>
              </a:ext>
            </a:extLst>
          </p:cNvPr>
          <p:cNvSpPr>
            <a:spLocks noGrp="1"/>
          </p:cNvSpPr>
          <p:nvPr>
            <p:ph type="body" sz="quarter" idx="16"/>
          </p:nvPr>
        </p:nvSpPr>
        <p:spPr/>
        <p:txBody>
          <a:bodyPr>
            <a:normAutofit/>
          </a:bodyPr>
          <a:lstStyle/>
          <a:p>
            <a:r>
              <a:rPr lang="en-US" dirty="0"/>
              <a:t>Language Modeling is a </a:t>
            </a:r>
            <a:r>
              <a:rPr lang="en-US" strike="sngStrike" dirty="0">
                <a:solidFill>
                  <a:srgbClr val="C00000"/>
                </a:solidFill>
              </a:rPr>
              <a:t>subcomponent</a:t>
            </a:r>
            <a:r>
              <a:rPr lang="en-US" dirty="0"/>
              <a:t> </a:t>
            </a:r>
            <a:r>
              <a:rPr lang="en-US" dirty="0">
                <a:solidFill>
                  <a:srgbClr val="C00000"/>
                </a:solidFill>
              </a:rPr>
              <a:t>superset</a:t>
            </a:r>
            <a:r>
              <a:rPr lang="en-US" dirty="0"/>
              <a:t> of many tasks: </a:t>
            </a:r>
          </a:p>
          <a:p>
            <a:pPr lvl="1"/>
            <a:r>
              <a:rPr lang="en-US" dirty="0"/>
              <a:t>Summarization </a:t>
            </a:r>
          </a:p>
          <a:p>
            <a:pPr lvl="1"/>
            <a:r>
              <a:rPr lang="en-US" dirty="0"/>
              <a:t>Machine translation </a:t>
            </a:r>
          </a:p>
          <a:p>
            <a:pPr lvl="1"/>
            <a:r>
              <a:rPr lang="en-US" dirty="0"/>
              <a:t>Spelling correction </a:t>
            </a:r>
          </a:p>
          <a:p>
            <a:pPr lvl="1"/>
            <a:r>
              <a:rPr lang="en-US" dirty="0"/>
              <a:t>Dialogue etc. </a:t>
            </a:r>
          </a:p>
          <a:p>
            <a:pPr lvl="1"/>
            <a:endParaRPr lang="en-US" dirty="0"/>
          </a:p>
          <a:p>
            <a:r>
              <a:rPr lang="en-US" dirty="0"/>
              <a:t>Language Modeling is an effective proxy for </a:t>
            </a:r>
            <a:r>
              <a:rPr lang="en-US" dirty="0">
                <a:solidFill>
                  <a:srgbClr val="C00000"/>
                </a:solidFill>
              </a:rPr>
              <a:t>language understanding</a:t>
            </a:r>
            <a:r>
              <a:rPr lang="en-US" dirty="0"/>
              <a:t>. </a:t>
            </a:r>
          </a:p>
          <a:p>
            <a:pPr lvl="1"/>
            <a:r>
              <a:rPr lang="en-US" dirty="0">
                <a:solidFill>
                  <a:srgbClr val="C00000"/>
                </a:solidFill>
              </a:rPr>
              <a:t>Effective ability to predict forthcoming words </a:t>
            </a:r>
            <a:r>
              <a:rPr lang="en-US" dirty="0"/>
              <a:t>requires on </a:t>
            </a:r>
            <a:r>
              <a:rPr lang="en-US" dirty="0">
                <a:solidFill>
                  <a:srgbClr val="C00000"/>
                </a:solidFill>
              </a:rPr>
              <a:t>understanding of context/prefix.</a:t>
            </a:r>
          </a:p>
          <a:p>
            <a:endParaRPr lang="en-US" dirty="0"/>
          </a:p>
        </p:txBody>
      </p:sp>
    </p:spTree>
    <p:extLst>
      <p:ext uri="{BB962C8B-B14F-4D97-AF65-F5344CB8AC3E}">
        <p14:creationId xmlns:p14="http://schemas.microsoft.com/office/powerpoint/2010/main" val="3807516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E6F92-D7C6-098E-F95B-67522B89F14E}"/>
              </a:ext>
            </a:extLst>
          </p:cNvPr>
          <p:cNvSpPr>
            <a:spLocks noGrp="1"/>
          </p:cNvSpPr>
          <p:nvPr>
            <p:ph type="title"/>
          </p:nvPr>
        </p:nvSpPr>
        <p:spPr/>
        <p:txBody>
          <a:bodyPr>
            <a:normAutofit/>
          </a:bodyPr>
          <a:lstStyle/>
          <a:p>
            <a:r>
              <a:rPr lang="en-US" dirty="0"/>
              <a:t>You use Language Models every day! </a:t>
            </a:r>
          </a:p>
        </p:txBody>
      </p:sp>
      <p:sp>
        <p:nvSpPr>
          <p:cNvPr id="4" name="Text Placeholder 3">
            <a:extLst>
              <a:ext uri="{FF2B5EF4-FFF2-40B4-BE49-F238E27FC236}">
                <a16:creationId xmlns:a16="http://schemas.microsoft.com/office/drawing/2014/main" id="{874B4056-627A-8CF8-A710-BD40005F36EB}"/>
              </a:ext>
            </a:extLst>
          </p:cNvPr>
          <p:cNvSpPr>
            <a:spLocks noGrp="1"/>
          </p:cNvSpPr>
          <p:nvPr>
            <p:ph type="body" sz="quarter" idx="16"/>
          </p:nvPr>
        </p:nvSpPr>
        <p:spPr/>
        <p:txBody>
          <a:bodyPr/>
          <a:lstStyle/>
          <a:p>
            <a:endParaRPr lang="en-US"/>
          </a:p>
        </p:txBody>
      </p:sp>
      <p:pic>
        <p:nvPicPr>
          <p:cNvPr id="5" name="Content Placeholder 4" descr="A screenshot of a computer&#10;&#10;Description automatically generated with medium confidence">
            <a:extLst>
              <a:ext uri="{FF2B5EF4-FFF2-40B4-BE49-F238E27FC236}">
                <a16:creationId xmlns:a16="http://schemas.microsoft.com/office/drawing/2014/main" id="{3C6FD2FD-3D2A-957B-BC7B-5D2FF1F31B51}"/>
              </a:ext>
            </a:extLst>
          </p:cNvPr>
          <p:cNvPicPr>
            <a:picLocks noGrp="1" noChangeAspect="1"/>
          </p:cNvPicPr>
          <p:nvPr>
            <p:ph idx="4294967295"/>
          </p:nvPr>
        </p:nvPicPr>
        <p:blipFill>
          <a:blip r:embed="rId3"/>
          <a:stretch>
            <a:fillRect/>
          </a:stretch>
        </p:blipFill>
        <p:spPr>
          <a:xfrm>
            <a:off x="467836" y="1558925"/>
            <a:ext cx="3937000" cy="2921000"/>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25061537-8846-96D2-7B66-DDBD9BF07CDB}"/>
              </a:ext>
            </a:extLst>
          </p:cNvPr>
          <p:cNvPicPr>
            <a:picLocks noChangeAspect="1"/>
          </p:cNvPicPr>
          <p:nvPr/>
        </p:nvPicPr>
        <p:blipFill>
          <a:blip r:embed="rId4"/>
          <a:stretch>
            <a:fillRect/>
          </a:stretch>
        </p:blipFill>
        <p:spPr>
          <a:xfrm>
            <a:off x="4572000" y="1223215"/>
            <a:ext cx="3682872" cy="3592605"/>
          </a:xfrm>
          <a:prstGeom prst="rect">
            <a:avLst/>
          </a:prstGeom>
        </p:spPr>
      </p:pic>
    </p:spTree>
    <p:extLst>
      <p:ext uri="{BB962C8B-B14F-4D97-AF65-F5344CB8AC3E}">
        <p14:creationId xmlns:p14="http://schemas.microsoft.com/office/powerpoint/2010/main" val="2466142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65F6A-079F-52A1-D34D-B8F6E186CBF6}"/>
              </a:ext>
            </a:extLst>
          </p:cNvPr>
          <p:cNvSpPr>
            <a:spLocks noGrp="1"/>
          </p:cNvSpPr>
          <p:nvPr>
            <p:ph type="title"/>
          </p:nvPr>
        </p:nvSpPr>
        <p:spPr/>
        <p:txBody>
          <a:bodyPr>
            <a:normAutofit/>
          </a:bodyPr>
          <a:lstStyle/>
          <a:p>
            <a:r>
              <a:rPr lang="en-US" dirty="0"/>
              <a:t>You use Language Models every day! </a:t>
            </a:r>
          </a:p>
        </p:txBody>
      </p:sp>
      <p:sp>
        <p:nvSpPr>
          <p:cNvPr id="4" name="Text Placeholder 3">
            <a:extLst>
              <a:ext uri="{FF2B5EF4-FFF2-40B4-BE49-F238E27FC236}">
                <a16:creationId xmlns:a16="http://schemas.microsoft.com/office/drawing/2014/main" id="{F2052A1C-367A-FA4E-C783-7E4CCF8B6FB9}"/>
              </a:ext>
            </a:extLst>
          </p:cNvPr>
          <p:cNvSpPr>
            <a:spLocks noGrp="1"/>
          </p:cNvSpPr>
          <p:nvPr>
            <p:ph type="body" sz="quarter" idx="16"/>
          </p:nvPr>
        </p:nvSpPr>
        <p:spPr/>
        <p:txBody>
          <a:bodyPr/>
          <a:lstStyle/>
          <a:p>
            <a:endParaRPr lang="en-US"/>
          </a:p>
        </p:txBody>
      </p:sp>
      <p:pic>
        <p:nvPicPr>
          <p:cNvPr id="2052" name="Picture 4" descr="ChatGPT taught me something powerful about human collaboration - The Boston  Globe">
            <a:extLst>
              <a:ext uri="{FF2B5EF4-FFF2-40B4-BE49-F238E27FC236}">
                <a16:creationId xmlns:a16="http://schemas.microsoft.com/office/drawing/2014/main" id="{72C22C91-E8A0-8E59-D125-967322E29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08" y="1067826"/>
            <a:ext cx="5784983" cy="3856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710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107EF-1DC6-429A-E18C-3C0CDFD9D77C}"/>
              </a:ext>
            </a:extLst>
          </p:cNvPr>
          <p:cNvSpPr>
            <a:spLocks noGrp="1"/>
          </p:cNvSpPr>
          <p:nvPr>
            <p:ph type="title"/>
          </p:nvPr>
        </p:nvSpPr>
        <p:spPr/>
        <p:txBody>
          <a:bodyPr/>
          <a:lstStyle/>
          <a:p>
            <a:r>
              <a:rPr lang="en-US" dirty="0"/>
              <a:t>Summary </a:t>
            </a:r>
          </a:p>
        </p:txBody>
      </p:sp>
      <p:sp>
        <p:nvSpPr>
          <p:cNvPr id="3" name="Text Placeholder 2">
            <a:extLst>
              <a:ext uri="{FF2B5EF4-FFF2-40B4-BE49-F238E27FC236}">
                <a16:creationId xmlns:a16="http://schemas.microsoft.com/office/drawing/2014/main" id="{DB6C120A-F227-93C8-8BB5-31AF28F386EC}"/>
              </a:ext>
            </a:extLst>
          </p:cNvPr>
          <p:cNvSpPr>
            <a:spLocks noGrp="1"/>
          </p:cNvSpPr>
          <p:nvPr>
            <p:ph type="body" sz="quarter" idx="16"/>
          </p:nvPr>
        </p:nvSpPr>
        <p:spPr/>
        <p:txBody>
          <a:bodyPr/>
          <a:lstStyle/>
          <a:p>
            <a:r>
              <a:rPr lang="en-US" sz="1800" b="1" dirty="0"/>
              <a:t>Language modeling:</a:t>
            </a:r>
            <a:r>
              <a:rPr lang="en-US" sz="1800" dirty="0"/>
              <a:t> building probabilistic distribution over language. </a:t>
            </a:r>
          </a:p>
          <a:p>
            <a:pPr marL="0" indent="0">
              <a:buNone/>
            </a:pPr>
            <a:br>
              <a:rPr lang="en-US" sz="1800" dirty="0"/>
            </a:br>
            <a:endParaRPr lang="en-US" sz="1800" dirty="0"/>
          </a:p>
          <a:p>
            <a:r>
              <a:rPr lang="en-US" sz="1800" dirty="0"/>
              <a:t>An accurate distribution of language enables us to solve many important tasks that involve language communication. </a:t>
            </a:r>
            <a:br>
              <a:rPr lang="en-US" sz="1800" dirty="0"/>
            </a:br>
            <a:endParaRPr lang="en-US" sz="1800" dirty="0"/>
          </a:p>
          <a:p>
            <a:endParaRPr lang="en-US" sz="1800" dirty="0"/>
          </a:p>
          <a:p>
            <a:r>
              <a:rPr lang="en-US" sz="1800" b="1" dirty="0"/>
              <a:t>Next question</a:t>
            </a:r>
            <a:r>
              <a:rPr lang="en-US" sz="1800" dirty="0"/>
              <a:t>: how do you actually estimate this distribution? </a:t>
            </a:r>
          </a:p>
        </p:txBody>
      </p:sp>
    </p:spTree>
    <p:extLst>
      <p:ext uri="{BB962C8B-B14F-4D97-AF65-F5344CB8AC3E}">
        <p14:creationId xmlns:p14="http://schemas.microsoft.com/office/powerpoint/2010/main" val="3626594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669BE6-2E2D-4008-F497-05C495D769AD}"/>
              </a:ext>
            </a:extLst>
          </p:cNvPr>
          <p:cNvSpPr>
            <a:spLocks noGrp="1"/>
          </p:cNvSpPr>
          <p:nvPr>
            <p:ph type="body" sz="quarter" idx="16"/>
          </p:nvPr>
        </p:nvSpPr>
        <p:spPr/>
        <p:txBody>
          <a:bodyPr/>
          <a:lstStyle/>
          <a:p>
            <a:pPr algn="ctr"/>
            <a:r>
              <a:rPr lang="en-US" sz="5400" dirty="0"/>
              <a:t>Language Modeling </a:t>
            </a:r>
            <a:br>
              <a:rPr lang="en-US" sz="5400" dirty="0"/>
            </a:br>
            <a:r>
              <a:rPr lang="en-US" sz="5400" dirty="0"/>
              <a:t>with Counting</a:t>
            </a:r>
          </a:p>
        </p:txBody>
      </p:sp>
      <p:sp>
        <p:nvSpPr>
          <p:cNvPr id="3" name="Text Placeholder 2">
            <a:extLst>
              <a:ext uri="{FF2B5EF4-FFF2-40B4-BE49-F238E27FC236}">
                <a16:creationId xmlns:a16="http://schemas.microsoft.com/office/drawing/2014/main" id="{1F790100-8DA0-5A6A-F61E-A9CAFB136E05}"/>
              </a:ext>
            </a:extLst>
          </p:cNvPr>
          <p:cNvSpPr>
            <a:spLocks noGrp="1"/>
          </p:cNvSpPr>
          <p:nvPr>
            <p:ph type="body" sz="quarter" idx="18"/>
          </p:nvPr>
        </p:nvSpPr>
        <p:spPr/>
        <p:txBody>
          <a:bodyPr>
            <a:normAutofit fontScale="25000" lnSpcReduction="20000"/>
          </a:bodyPr>
          <a:lstStyle/>
          <a:p>
            <a:endParaRPr lang="en-US"/>
          </a:p>
        </p:txBody>
      </p:sp>
    </p:spTree>
    <p:extLst>
      <p:ext uri="{BB962C8B-B14F-4D97-AF65-F5344CB8AC3E}">
        <p14:creationId xmlns:p14="http://schemas.microsoft.com/office/powerpoint/2010/main" val="115348364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99C2C-8B79-51A5-0BD3-2AEDBF9769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A0AF0B-20A4-990B-7A72-36BBBEBF9110}"/>
              </a:ext>
            </a:extLst>
          </p:cNvPr>
          <p:cNvSpPr>
            <a:spLocks noGrp="1"/>
          </p:cNvSpPr>
          <p:nvPr>
            <p:ph type="title"/>
          </p:nvPr>
        </p:nvSpPr>
        <p:spPr/>
        <p:txBody>
          <a:bodyPr>
            <a:normAutofit/>
          </a:bodyPr>
          <a:lstStyle/>
          <a:p>
            <a:r>
              <a:rPr lang="en-US" dirty="0"/>
              <a:t>LMs as a Marginal Distribution</a:t>
            </a:r>
          </a:p>
        </p:txBody>
      </p:sp>
      <p:sp>
        <p:nvSpPr>
          <p:cNvPr id="3" name="Content Placeholder 2">
            <a:extLst>
              <a:ext uri="{FF2B5EF4-FFF2-40B4-BE49-F238E27FC236}">
                <a16:creationId xmlns:a16="http://schemas.microsoft.com/office/drawing/2014/main" id="{9F1B1F1F-B4D1-378E-D262-051BD5D22F82}"/>
              </a:ext>
            </a:extLst>
          </p:cNvPr>
          <p:cNvSpPr>
            <a:spLocks noGrp="1"/>
          </p:cNvSpPr>
          <p:nvPr>
            <p:ph type="body" sz="quarter" idx="16"/>
          </p:nvPr>
        </p:nvSpPr>
        <p:spPr/>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Now the question is, how to estimate this distribution. </a:t>
            </a:r>
          </a:p>
          <a:p>
            <a:endParaRPr lang="en-US" dirty="0"/>
          </a:p>
          <a:p>
            <a:endParaRPr lang="en-US" dirty="0"/>
          </a:p>
          <a:p>
            <a:endParaRPr lang="en-US" dirty="0"/>
          </a:p>
          <a:p>
            <a:endParaRPr lang="en-US" dirty="0"/>
          </a:p>
          <a:p>
            <a:endParaRPr lang="en-US" dirty="0"/>
          </a:p>
          <a:p>
            <a:endParaRPr lang="en-US" dirty="0"/>
          </a:p>
        </p:txBody>
      </p:sp>
      <p:sp>
        <p:nvSpPr>
          <p:cNvPr id="4" name="Left Brace 3">
            <a:extLst>
              <a:ext uri="{FF2B5EF4-FFF2-40B4-BE49-F238E27FC236}">
                <a16:creationId xmlns:a16="http://schemas.microsoft.com/office/drawing/2014/main" id="{5EB5242A-C57E-73B7-503E-F2E02FAA7234}"/>
              </a:ext>
            </a:extLst>
          </p:cNvPr>
          <p:cNvSpPr/>
          <p:nvPr/>
        </p:nvSpPr>
        <p:spPr>
          <a:xfrm rot="16200000" flipH="1">
            <a:off x="4929187" y="718043"/>
            <a:ext cx="172977" cy="2492347"/>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5" name="Left Brace 4">
            <a:extLst>
              <a:ext uri="{FF2B5EF4-FFF2-40B4-BE49-F238E27FC236}">
                <a16:creationId xmlns:a16="http://schemas.microsoft.com/office/drawing/2014/main" id="{54ECFD8E-4A57-EE82-B152-5337CE66AB35}"/>
              </a:ext>
            </a:extLst>
          </p:cNvPr>
          <p:cNvSpPr/>
          <p:nvPr/>
        </p:nvSpPr>
        <p:spPr>
          <a:xfrm rot="16200000" flipH="1">
            <a:off x="2597351" y="1726649"/>
            <a:ext cx="154159" cy="475137"/>
          </a:xfrm>
          <a:prstGeom prst="leftBrace">
            <a:avLst>
              <a:gd name="adj1" fmla="val 146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orbel" panose="020B0503020204020204" pitchFamily="34" charset="0"/>
            </a:endParaRPr>
          </a:p>
        </p:txBody>
      </p:sp>
      <p:sp>
        <p:nvSpPr>
          <p:cNvPr id="6" name="Rectangle 5">
            <a:extLst>
              <a:ext uri="{FF2B5EF4-FFF2-40B4-BE49-F238E27FC236}">
                <a16:creationId xmlns:a16="http://schemas.microsoft.com/office/drawing/2014/main" id="{B952F151-6DAD-9365-B476-18C5BAAF4C77}"/>
              </a:ext>
            </a:extLst>
          </p:cNvPr>
          <p:cNvSpPr/>
          <p:nvPr/>
        </p:nvSpPr>
        <p:spPr>
          <a:xfrm>
            <a:off x="4640413" y="1556379"/>
            <a:ext cx="750526" cy="307777"/>
          </a:xfrm>
          <a:prstGeom prst="rect">
            <a:avLst/>
          </a:prstGeom>
        </p:spPr>
        <p:txBody>
          <a:bodyPr wrap="none">
            <a:spAutoFit/>
          </a:bodyPr>
          <a:lstStyle/>
          <a:p>
            <a:r>
              <a:rPr lang="en-US" dirty="0">
                <a:solidFill>
                  <a:srgbClr val="255ED3"/>
                </a:solidFill>
                <a:latin typeface="Corbel" panose="020B0503020204020204" pitchFamily="34" charset="0"/>
              </a:rPr>
              <a:t>context</a:t>
            </a:r>
          </a:p>
        </p:txBody>
      </p:sp>
      <p:sp>
        <p:nvSpPr>
          <p:cNvPr id="7" name="Rectangle 6">
            <a:extLst>
              <a:ext uri="{FF2B5EF4-FFF2-40B4-BE49-F238E27FC236}">
                <a16:creationId xmlns:a16="http://schemas.microsoft.com/office/drawing/2014/main" id="{053E6F35-DEE9-F720-7001-27C8658FC483}"/>
              </a:ext>
            </a:extLst>
          </p:cNvPr>
          <p:cNvSpPr/>
          <p:nvPr/>
        </p:nvSpPr>
        <p:spPr>
          <a:xfrm>
            <a:off x="2394020" y="1422179"/>
            <a:ext cx="566181" cy="523220"/>
          </a:xfrm>
          <a:prstGeom prst="rect">
            <a:avLst/>
          </a:prstGeom>
        </p:spPr>
        <p:txBody>
          <a:bodyPr wrap="none">
            <a:spAutoFit/>
          </a:bodyPr>
          <a:lstStyle/>
          <a:p>
            <a:r>
              <a:rPr lang="en-US" dirty="0">
                <a:solidFill>
                  <a:srgbClr val="255ED3"/>
                </a:solidFill>
                <a:latin typeface="Corbel" panose="020B0503020204020204" pitchFamily="34" charset="0"/>
              </a:rPr>
              <a:t>next </a:t>
            </a:r>
            <a:br>
              <a:rPr lang="en-US" dirty="0">
                <a:solidFill>
                  <a:srgbClr val="255ED3"/>
                </a:solidFill>
                <a:latin typeface="Corbel" panose="020B0503020204020204" pitchFamily="34" charset="0"/>
              </a:rPr>
            </a:br>
            <a:r>
              <a:rPr lang="en-US" dirty="0">
                <a:solidFill>
                  <a:srgbClr val="255ED3"/>
                </a:solidFill>
                <a:latin typeface="Corbel" panose="020B0503020204020204" pitchFamily="34" charset="0"/>
              </a:rPr>
              <a:t>word</a:t>
            </a:r>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1430B014-C673-06BF-8602-52658A0214A4}"/>
                  </a:ext>
                </a:extLst>
              </p:cNvPr>
              <p:cNvSpPr txBox="1">
                <a:spLocks/>
              </p:cNvSpPr>
              <p:nvPr/>
            </p:nvSpPr>
            <p:spPr>
              <a:xfrm>
                <a:off x="-80920" y="2109778"/>
                <a:ext cx="8388944" cy="84001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Tx/>
                  <a:buFont typeface="Arial" panose="020B0604020202020204" pitchFamily="34" charset="0"/>
                  <a:buNone/>
                </a:pPr>
                <a:r>
                  <a:rPr lang="en-US" sz="5400" dirty="0"/>
                  <a:t>   </a:t>
                </a:r>
                <a:r>
                  <a:rPr lang="en-US" sz="5400" b="1" dirty="0"/>
                  <a:t>P</a:t>
                </a:r>
                <a:r>
                  <a:rPr lang="en-US" sz="5400" dirty="0"/>
                  <a:t>(</a:t>
                </a:r>
                <a14:m>
                  <m:oMath xmlns:m="http://schemas.openxmlformats.org/officeDocument/2006/math">
                    <m:sSub>
                      <m:sSubPr>
                        <m:ctrlPr>
                          <a:rPr lang="en-US" sz="5400" i="1" smtClean="0">
                            <a:latin typeface="Cambria Math" panose="02040503050406030204" pitchFamily="18" charset="0"/>
                          </a:rPr>
                        </m:ctrlPr>
                      </m:sSubPr>
                      <m:e>
                        <m:r>
                          <a:rPr lang="en-US" sz="5400" i="1" smtClean="0">
                            <a:latin typeface="Cambria Math" panose="02040503050406030204" pitchFamily="18" charset="0"/>
                          </a:rPr>
                          <m:t>𝑋</m:t>
                        </m:r>
                      </m:e>
                      <m:sub>
                        <m:r>
                          <a:rPr lang="en-US" sz="5400" i="1" smtClean="0">
                            <a:latin typeface="Cambria Math" panose="02040503050406030204" pitchFamily="18" charset="0"/>
                          </a:rPr>
                          <m:t>𝑡</m:t>
                        </m:r>
                      </m:sub>
                    </m:sSub>
                  </m:oMath>
                </a14:m>
                <a:r>
                  <a:rPr lang="en-US" sz="5400" dirty="0"/>
                  <a:t>| </a:t>
                </a:r>
                <a14:m>
                  <m:oMath xmlns:m="http://schemas.openxmlformats.org/officeDocument/2006/math">
                    <m:sSub>
                      <m:sSubPr>
                        <m:ctrlPr>
                          <a:rPr lang="en-US" sz="5400" i="1" smtClean="0">
                            <a:latin typeface="Cambria Math" panose="02040503050406030204" pitchFamily="18" charset="0"/>
                          </a:rPr>
                        </m:ctrlPr>
                      </m:sSubPr>
                      <m:e>
                        <m:r>
                          <a:rPr lang="en-US" sz="5400" i="1" smtClean="0">
                            <a:latin typeface="Cambria Math" panose="02040503050406030204" pitchFamily="18" charset="0"/>
                          </a:rPr>
                          <m:t>𝑋</m:t>
                        </m:r>
                      </m:e>
                      <m:sub>
                        <m:r>
                          <a:rPr lang="en-US" sz="5400" i="1" smtClean="0">
                            <a:latin typeface="Cambria Math" panose="02040503050406030204" pitchFamily="18" charset="0"/>
                          </a:rPr>
                          <m:t>1</m:t>
                        </m:r>
                      </m:sub>
                    </m:sSub>
                    <m:r>
                      <a:rPr lang="en-US" sz="5400" i="1" smtClean="0">
                        <a:latin typeface="Cambria Math" panose="02040503050406030204" pitchFamily="18" charset="0"/>
                      </a:rPr>
                      <m:t>,…</m:t>
                    </m:r>
                  </m:oMath>
                </a14:m>
                <a:r>
                  <a:rPr lang="en-US" sz="5400" dirty="0"/>
                  <a:t>, </a:t>
                </a:r>
                <a14:m>
                  <m:oMath xmlns:m="http://schemas.openxmlformats.org/officeDocument/2006/math">
                    <m:sSub>
                      <m:sSubPr>
                        <m:ctrlPr>
                          <a:rPr lang="en-US" sz="5400" i="1">
                            <a:latin typeface="Cambria Math" panose="02040503050406030204" pitchFamily="18" charset="0"/>
                          </a:rPr>
                        </m:ctrlPr>
                      </m:sSubPr>
                      <m:e>
                        <m:r>
                          <a:rPr lang="en-US" sz="5400" i="1">
                            <a:latin typeface="Cambria Math" panose="02040503050406030204" pitchFamily="18" charset="0"/>
                          </a:rPr>
                          <m:t>𝑋</m:t>
                        </m:r>
                      </m:e>
                      <m:sub>
                        <m:r>
                          <a:rPr lang="en-US" sz="5400" i="1" smtClean="0">
                            <a:latin typeface="Cambria Math" panose="02040503050406030204" pitchFamily="18" charset="0"/>
                          </a:rPr>
                          <m:t>𝑡</m:t>
                        </m:r>
                        <m:r>
                          <a:rPr lang="en-US" sz="5400" i="1" smtClean="0">
                            <a:latin typeface="Cambria Math" panose="02040503050406030204" pitchFamily="18" charset="0"/>
                          </a:rPr>
                          <m:t>−1</m:t>
                        </m:r>
                      </m:sub>
                    </m:sSub>
                  </m:oMath>
                </a14:m>
                <a:r>
                  <a:rPr lang="en-US" sz="5400" dirty="0"/>
                  <a:t>)</a:t>
                </a:r>
              </a:p>
            </p:txBody>
          </p:sp>
        </mc:Choice>
        <mc:Fallback xmlns="">
          <p:sp>
            <p:nvSpPr>
              <p:cNvPr id="9" name="Content Placeholder 2">
                <a:extLst>
                  <a:ext uri="{FF2B5EF4-FFF2-40B4-BE49-F238E27FC236}">
                    <a16:creationId xmlns:a16="http://schemas.microsoft.com/office/drawing/2014/main" id="{1430B014-C673-06BF-8602-52658A0214A4}"/>
                  </a:ext>
                </a:extLst>
              </p:cNvPr>
              <p:cNvSpPr txBox="1">
                <a:spLocks noRot="1" noChangeAspect="1" noMove="1" noResize="1" noEditPoints="1" noAdjustHandles="1" noChangeArrowheads="1" noChangeShapeType="1" noTextEdit="1"/>
              </p:cNvSpPr>
              <p:nvPr/>
            </p:nvSpPr>
            <p:spPr>
              <a:xfrm>
                <a:off x="-80920" y="2109778"/>
                <a:ext cx="8388944" cy="840010"/>
              </a:xfrm>
              <a:prstGeom prst="rect">
                <a:avLst/>
              </a:prstGeom>
              <a:blipFill>
                <a:blip r:embed="rId3"/>
                <a:stretch>
                  <a:fillRect t="-31343" b="-40299"/>
                </a:stretch>
              </a:blipFill>
            </p:spPr>
            <p:txBody>
              <a:bodyPr/>
              <a:lstStyle/>
              <a:p>
                <a:r>
                  <a:rPr lang="en-US">
                    <a:noFill/>
                  </a:rPr>
                  <a:t> </a:t>
                </a:r>
              </a:p>
            </p:txBody>
          </p:sp>
        </mc:Fallback>
      </mc:AlternateContent>
    </p:spTree>
    <p:extLst>
      <p:ext uri="{BB962C8B-B14F-4D97-AF65-F5344CB8AC3E}">
        <p14:creationId xmlns:p14="http://schemas.microsoft.com/office/powerpoint/2010/main" val="803672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C8042C-E183-BE11-2A85-EA6CDF9D2B29}"/>
              </a:ext>
            </a:extLst>
          </p:cNvPr>
          <p:cNvSpPr>
            <a:spLocks noGrp="1"/>
          </p:cNvSpPr>
          <p:nvPr>
            <p:ph type="title"/>
          </p:nvPr>
        </p:nvSpPr>
        <p:spPr/>
        <p:txBody>
          <a:bodyPr>
            <a:normAutofit/>
          </a:bodyPr>
          <a:lstStyle/>
          <a:p>
            <a:r>
              <a:rPr lang="en-US" dirty="0"/>
              <a:t>Language Modeling: Motivation</a:t>
            </a:r>
          </a:p>
        </p:txBody>
      </p:sp>
      <p:sp>
        <p:nvSpPr>
          <p:cNvPr id="4" name="Content Placeholder 3">
            <a:extLst>
              <a:ext uri="{FF2B5EF4-FFF2-40B4-BE49-F238E27FC236}">
                <a16:creationId xmlns:a16="http://schemas.microsoft.com/office/drawing/2014/main" id="{D4126508-163C-DB75-22EA-5D750FE11686}"/>
              </a:ext>
            </a:extLst>
          </p:cNvPr>
          <p:cNvSpPr>
            <a:spLocks noGrp="1"/>
          </p:cNvSpPr>
          <p:nvPr>
            <p:ph type="body" sz="quarter" idx="16"/>
          </p:nvPr>
        </p:nvSpPr>
        <p:spPr/>
        <p:txBody>
          <a:bodyPr>
            <a:normAutofit/>
          </a:bodyPr>
          <a:lstStyle/>
          <a:p>
            <a:r>
              <a:rPr lang="en-US" sz="2400" dirty="0"/>
              <a:t>Earlier we define </a:t>
            </a:r>
            <a:r>
              <a:rPr lang="en-US" sz="2400" b="1" dirty="0">
                <a:solidFill>
                  <a:srgbClr val="0070C0"/>
                </a:solidFill>
              </a:rPr>
              <a:t>Self-Supervised</a:t>
            </a:r>
            <a:r>
              <a:rPr lang="en-US" sz="2400" b="1" dirty="0"/>
              <a:t> </a:t>
            </a:r>
            <a:r>
              <a:rPr lang="en-US" sz="2400" dirty="0"/>
              <a:t>models as </a:t>
            </a:r>
            <a:r>
              <a:rPr lang="en-US" sz="2400" dirty="0">
                <a:latin typeface="Corbel" panose="020B0503020204020204" pitchFamily="34" charset="0"/>
              </a:rPr>
              <a:t>as </a:t>
            </a:r>
            <a:br>
              <a:rPr lang="en-US" sz="2400" dirty="0">
                <a:latin typeface="Corbel" panose="020B0503020204020204" pitchFamily="34" charset="0"/>
              </a:rPr>
            </a:br>
            <a:r>
              <a:rPr lang="en-US" sz="2400" dirty="0">
                <a:solidFill>
                  <a:srgbClr val="C00000"/>
                </a:solidFill>
                <a:latin typeface="Corbel" panose="020B0503020204020204" pitchFamily="34" charset="0"/>
              </a:rPr>
              <a:t>predictive models </a:t>
            </a:r>
            <a:r>
              <a:rPr lang="en-US" sz="2400" dirty="0">
                <a:latin typeface="Corbel" panose="020B0503020204020204" pitchFamily="34" charset="0"/>
              </a:rPr>
              <a:t>of the world! </a:t>
            </a:r>
            <a:br>
              <a:rPr lang="en-US" sz="2400" dirty="0">
                <a:latin typeface="Corbel" panose="020B0503020204020204" pitchFamily="34" charset="0"/>
              </a:rPr>
            </a:br>
            <a:endParaRPr lang="en-US" sz="2400" dirty="0">
              <a:latin typeface="Corbel" panose="020B0503020204020204" pitchFamily="34" charset="0"/>
            </a:endParaRPr>
          </a:p>
          <a:p>
            <a:r>
              <a:rPr lang="en-US" sz="2400" b="1" dirty="0"/>
              <a:t>Language models </a:t>
            </a:r>
            <a:r>
              <a:rPr lang="en-US" sz="2400" dirty="0"/>
              <a:t>are self-supervised, or predictive models of language. </a:t>
            </a:r>
          </a:p>
          <a:p>
            <a:endParaRPr lang="en-US" sz="2400" dirty="0"/>
          </a:p>
          <a:p>
            <a:r>
              <a:rPr lang="en-US" sz="2400" dirty="0"/>
              <a:t>How do you formulate? How do you build them?</a:t>
            </a:r>
          </a:p>
          <a:p>
            <a:pPr marL="114300" indent="0">
              <a:buNone/>
            </a:pPr>
            <a:endParaRPr lang="en-US" sz="2400" dirty="0"/>
          </a:p>
        </p:txBody>
      </p:sp>
    </p:spTree>
    <p:extLst>
      <p:ext uri="{BB962C8B-B14F-4D97-AF65-F5344CB8AC3E}">
        <p14:creationId xmlns:p14="http://schemas.microsoft.com/office/powerpoint/2010/main" val="3132689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507EB-BE8E-6E79-723D-726A761EED6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C9DD54-67E3-DC8D-FF5E-BF8FBFB51F06}"/>
                  </a:ext>
                </a:extLst>
              </p:cNvPr>
              <p:cNvSpPr>
                <a:spLocks noGrp="1"/>
              </p:cNvSpPr>
              <p:nvPr>
                <p:ph idx="1"/>
              </p:nvPr>
            </p:nvSpPr>
            <p:spPr>
              <a:xfrm>
                <a:off x="30458" y="514559"/>
                <a:ext cx="8388944" cy="840010"/>
              </a:xfrm>
            </p:spPr>
            <p:txBody>
              <a:bodyPr>
                <a:normAutofit fontScale="77500" lnSpcReduction="20000"/>
              </a:bodyPr>
              <a:lstStyle/>
              <a:p>
                <a:pPr marL="0" indent="0" algn="ctr">
                  <a:buNone/>
                </a:pPr>
                <a:r>
                  <a:rPr lang="en-US" sz="5400" dirty="0"/>
                  <a:t>   </a:t>
                </a:r>
                <a:r>
                  <a:rPr lang="en-US" sz="5400" b="1" dirty="0"/>
                  <a:t>P</a:t>
                </a:r>
                <a:r>
                  <a:rPr lang="en-US" sz="5400" dirty="0"/>
                  <a:t>(</a:t>
                </a:r>
                <a14:m>
                  <m:oMath xmlns:m="http://schemas.openxmlformats.org/officeDocument/2006/math">
                    <m:sSub>
                      <m:sSubPr>
                        <m:ctrlPr>
                          <a:rPr lang="en-US" sz="5400" b="0" i="1" smtClean="0">
                            <a:latin typeface="Cambria Math" panose="02040503050406030204" pitchFamily="18" charset="0"/>
                          </a:rPr>
                        </m:ctrlPr>
                      </m:sSubPr>
                      <m:e>
                        <m:r>
                          <a:rPr lang="en-US" sz="5400" b="0" i="1" smtClean="0">
                            <a:latin typeface="Cambria Math" panose="02040503050406030204" pitchFamily="18" charset="0"/>
                          </a:rPr>
                          <m:t>𝑋</m:t>
                        </m:r>
                      </m:e>
                      <m:sub>
                        <m:r>
                          <a:rPr lang="en-US" sz="5400" b="0" i="1" smtClean="0">
                            <a:latin typeface="Cambria Math" panose="02040503050406030204" pitchFamily="18" charset="0"/>
                          </a:rPr>
                          <m:t>𝑡</m:t>
                        </m:r>
                      </m:sub>
                    </m:sSub>
                  </m:oMath>
                </a14:m>
                <a:r>
                  <a:rPr lang="en-US" sz="5400" dirty="0"/>
                  <a:t>| </a:t>
                </a:r>
                <a14:m>
                  <m:oMath xmlns:m="http://schemas.openxmlformats.org/officeDocument/2006/math">
                    <m:sSub>
                      <m:sSubPr>
                        <m:ctrlPr>
                          <a:rPr lang="en-US" sz="5400" i="1" smtClean="0">
                            <a:latin typeface="Cambria Math" panose="02040503050406030204" pitchFamily="18" charset="0"/>
                          </a:rPr>
                        </m:ctrlPr>
                      </m:sSubPr>
                      <m:e>
                        <m:r>
                          <a:rPr lang="en-US" sz="5400" b="0" i="1" smtClean="0">
                            <a:latin typeface="Cambria Math" panose="02040503050406030204" pitchFamily="18" charset="0"/>
                          </a:rPr>
                          <m:t>𝑋</m:t>
                        </m:r>
                      </m:e>
                      <m:sub>
                        <m:r>
                          <a:rPr lang="en-US" sz="5400" b="0" i="1" smtClean="0">
                            <a:latin typeface="Cambria Math" panose="02040503050406030204" pitchFamily="18" charset="0"/>
                          </a:rPr>
                          <m:t>1</m:t>
                        </m:r>
                      </m:sub>
                    </m:sSub>
                    <m:r>
                      <a:rPr lang="en-US" sz="5400" b="0" i="1" smtClean="0">
                        <a:latin typeface="Cambria Math" panose="02040503050406030204" pitchFamily="18" charset="0"/>
                      </a:rPr>
                      <m:t>,…</m:t>
                    </m:r>
                  </m:oMath>
                </a14:m>
                <a:r>
                  <a:rPr lang="en-US" sz="5400" dirty="0"/>
                  <a:t>, </a:t>
                </a:r>
                <a14:m>
                  <m:oMath xmlns:m="http://schemas.openxmlformats.org/officeDocument/2006/math">
                    <m:sSub>
                      <m:sSubPr>
                        <m:ctrlPr>
                          <a:rPr lang="en-US" sz="5400" i="1">
                            <a:latin typeface="Cambria Math" panose="02040503050406030204" pitchFamily="18" charset="0"/>
                          </a:rPr>
                        </m:ctrlPr>
                      </m:sSubPr>
                      <m:e>
                        <m:r>
                          <a:rPr lang="en-US" sz="5400" i="1">
                            <a:latin typeface="Cambria Math" panose="02040503050406030204" pitchFamily="18" charset="0"/>
                          </a:rPr>
                          <m:t>𝑋</m:t>
                        </m:r>
                      </m:e>
                      <m:sub>
                        <m:r>
                          <a:rPr lang="en-US" sz="5400" b="0" i="1" smtClean="0">
                            <a:latin typeface="Cambria Math" panose="02040503050406030204" pitchFamily="18" charset="0"/>
                          </a:rPr>
                          <m:t>𝑡</m:t>
                        </m:r>
                        <m:r>
                          <a:rPr lang="en-US" sz="5400" b="0" i="1" smtClean="0">
                            <a:latin typeface="Cambria Math" panose="02040503050406030204" pitchFamily="18" charset="0"/>
                          </a:rPr>
                          <m:t>−1</m:t>
                        </m:r>
                      </m:sub>
                    </m:sSub>
                  </m:oMath>
                </a14:m>
                <a:r>
                  <a:rPr lang="en-US" sz="5400" dirty="0"/>
                  <a:t>)</a:t>
                </a:r>
              </a:p>
            </p:txBody>
          </p:sp>
        </mc:Choice>
        <mc:Fallback xmlns="">
          <p:sp>
            <p:nvSpPr>
              <p:cNvPr id="3" name="Content Placeholder 2">
                <a:extLst>
                  <a:ext uri="{FF2B5EF4-FFF2-40B4-BE49-F238E27FC236}">
                    <a16:creationId xmlns:a16="http://schemas.microsoft.com/office/drawing/2014/main" id="{A7C9DD54-67E3-DC8D-FF5E-BF8FBFB51F06}"/>
                  </a:ext>
                </a:extLst>
              </p:cNvPr>
              <p:cNvSpPr>
                <a:spLocks noGrp="1" noRot="1" noChangeAspect="1" noMove="1" noResize="1" noEditPoints="1" noAdjustHandles="1" noChangeArrowheads="1" noChangeShapeType="1" noTextEdit="1"/>
              </p:cNvSpPr>
              <p:nvPr>
                <p:ph idx="1"/>
              </p:nvPr>
            </p:nvSpPr>
            <p:spPr>
              <a:xfrm>
                <a:off x="30458" y="514559"/>
                <a:ext cx="8388944" cy="840010"/>
              </a:xfrm>
              <a:blipFill>
                <a:blip r:embed="rId3"/>
                <a:stretch>
                  <a:fillRect t="-10448" b="-20896"/>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005B9BDE-5CD5-2372-4EF4-515F04027DAE}"/>
              </a:ext>
            </a:extLst>
          </p:cNvPr>
          <p:cNvSpPr txBox="1"/>
          <p:nvPr/>
        </p:nvSpPr>
        <p:spPr>
          <a:xfrm>
            <a:off x="431168" y="1522761"/>
            <a:ext cx="8036176" cy="1200329"/>
          </a:xfrm>
          <a:prstGeom prst="rect">
            <a:avLst/>
          </a:prstGeom>
          <a:noFill/>
        </p:spPr>
        <p:txBody>
          <a:bodyPr wrap="square">
            <a:spAutoFit/>
          </a:bodyPr>
          <a:lstStyle/>
          <a:p>
            <a:r>
              <a:rPr lang="en-US" sz="1800" dirty="0">
                <a:latin typeface="Corbel" panose="020B0503020204020204" pitchFamily="34" charset="0"/>
              </a:rPr>
              <a:t>How do we estimate these probabilities?  </a:t>
            </a:r>
          </a:p>
          <a:p>
            <a:r>
              <a:rPr lang="en-US" sz="1800" dirty="0">
                <a:solidFill>
                  <a:srgbClr val="C00000"/>
                </a:solidFill>
                <a:latin typeface="Corbel" panose="020B0503020204020204" pitchFamily="34" charset="0"/>
              </a:rPr>
              <a:t>Let’s just count! </a:t>
            </a:r>
          </a:p>
          <a:p>
            <a:endParaRPr lang="en-US" sz="1800" dirty="0">
              <a:latin typeface="Corbel" panose="020B0503020204020204" pitchFamily="34" charset="0"/>
            </a:endParaRPr>
          </a:p>
          <a:p>
            <a:endParaRPr lang="en-US" sz="180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2699810-7EA6-6D12-8DAE-4C1E224FFB1C}"/>
                  </a:ext>
                </a:extLst>
              </p:cNvPr>
              <p:cNvSpPr txBox="1"/>
              <p:nvPr/>
            </p:nvSpPr>
            <p:spPr>
              <a:xfrm>
                <a:off x="263739" y="2191708"/>
                <a:ext cx="8616521" cy="779957"/>
              </a:xfrm>
              <a:prstGeom prst="rect">
                <a:avLst/>
              </a:prstGeom>
              <a:noFill/>
            </p:spPr>
            <p:txBody>
              <a:bodyPr wrap="square">
                <a:spAutoFit/>
              </a:bodyPr>
              <a:lstStyle/>
              <a:p>
                <a:pPr marL="0" indent="0" algn="ctr">
                  <a:buClrTx/>
                  <a:buNone/>
                </a:pPr>
                <a:r>
                  <a:rPr lang="en-US" sz="2400" dirty="0">
                    <a:latin typeface="Cambria Math" panose="02040503050406030204" pitchFamily="18" charset="0"/>
                    <a:ea typeface="Cambria Math" panose="02040503050406030204" pitchFamily="18" charset="0"/>
                  </a:rPr>
                  <a:t>P(“mat” | “the cat sat on the”)</a:t>
                </a:r>
                <a:r>
                  <a:rPr lang="en-US" sz="2800" dirty="0">
                    <a:latin typeface="Corbel" panose="020B0503020204020204" pitchFamily="34" charset="0"/>
                  </a:rPr>
                  <a:t> </a:t>
                </a:r>
                <a14:m>
                  <m:oMath xmlns:m="http://schemas.openxmlformats.org/officeDocument/2006/math">
                    <m:r>
                      <a:rPr lang="en-US" sz="2800">
                        <a:latin typeface="Cambria Math" panose="02040503050406030204" pitchFamily="18" charset="0"/>
                      </a:rPr>
                      <m:t>≈</m:t>
                    </m:r>
                  </m:oMath>
                </a14:m>
                <a:r>
                  <a:rPr lang="en-US" sz="2800" dirty="0">
                    <a:latin typeface="Corbel" panose="020B0503020204020204" pitchFamily="34" charset="0"/>
                  </a:rPr>
                  <a:t> </a:t>
                </a:r>
                <a14:m>
                  <m:oMath xmlns:m="http://schemas.openxmlformats.org/officeDocument/2006/math">
                    <m:f>
                      <m:fPr>
                        <m:ctrlPr>
                          <a:rPr lang="en-US" sz="2800" i="1" dirty="0" smtClean="0">
                            <a:latin typeface="Cambria Math" panose="02040503050406030204" pitchFamily="18" charset="0"/>
                          </a:rPr>
                        </m:ctrlPr>
                      </m:fPr>
                      <m:num>
                        <m:r>
                          <m:rPr>
                            <m:sty m:val="p"/>
                          </m:rPr>
                          <a:rPr lang="en-US" sz="2800" dirty="0" smtClean="0">
                            <a:latin typeface="Cambria Math" panose="02040503050406030204" pitchFamily="18" charset="0"/>
                          </a:rPr>
                          <m:t>count</m:t>
                        </m:r>
                        <m:r>
                          <a:rPr lang="en-US" sz="2800" dirty="0" smtClean="0">
                            <a:latin typeface="Cambria Math" panose="02040503050406030204" pitchFamily="18" charset="0"/>
                          </a:rPr>
                          <m:t>(“</m:t>
                        </m:r>
                        <m:r>
                          <m:rPr>
                            <m:sty m:val="p"/>
                          </m:rPr>
                          <a:rPr lang="en-US" sz="2800" dirty="0" smtClean="0">
                            <a:solidFill>
                              <a:srgbClr val="C00000"/>
                            </a:solidFill>
                            <a:latin typeface="Cambria Math" panose="02040503050406030204" pitchFamily="18" charset="0"/>
                          </a:rPr>
                          <m:t>the</m:t>
                        </m:r>
                        <m:r>
                          <a:rPr lang="en-US" sz="2800" dirty="0" smtClean="0">
                            <a:solidFill>
                              <a:srgbClr val="C00000"/>
                            </a:solidFill>
                            <a:latin typeface="Cambria Math" panose="02040503050406030204" pitchFamily="18" charset="0"/>
                          </a:rPr>
                          <m:t> </m:t>
                        </m:r>
                        <m:r>
                          <m:rPr>
                            <m:sty m:val="p"/>
                          </m:rPr>
                          <a:rPr lang="en-US" sz="2800" dirty="0" smtClean="0">
                            <a:solidFill>
                              <a:srgbClr val="C00000"/>
                            </a:solidFill>
                            <a:latin typeface="Cambria Math" panose="02040503050406030204" pitchFamily="18" charset="0"/>
                          </a:rPr>
                          <m:t>cat</m:t>
                        </m:r>
                        <m:r>
                          <a:rPr lang="en-US" sz="2800" dirty="0" smtClean="0">
                            <a:solidFill>
                              <a:srgbClr val="C00000"/>
                            </a:solidFill>
                            <a:latin typeface="Cambria Math" panose="02040503050406030204" pitchFamily="18" charset="0"/>
                          </a:rPr>
                          <m:t> </m:t>
                        </m:r>
                        <m:r>
                          <m:rPr>
                            <m:sty m:val="p"/>
                          </m:rPr>
                          <a:rPr lang="en-US" sz="2800" dirty="0" smtClean="0">
                            <a:solidFill>
                              <a:srgbClr val="C00000"/>
                            </a:solidFill>
                            <a:latin typeface="Cambria Math" panose="02040503050406030204" pitchFamily="18" charset="0"/>
                          </a:rPr>
                          <m:t>sat</m:t>
                        </m:r>
                        <m:r>
                          <a:rPr lang="en-US" sz="2800" dirty="0" smtClean="0">
                            <a:solidFill>
                              <a:srgbClr val="C00000"/>
                            </a:solidFill>
                            <a:latin typeface="Cambria Math" panose="02040503050406030204" pitchFamily="18" charset="0"/>
                          </a:rPr>
                          <m:t> </m:t>
                        </m:r>
                        <m:r>
                          <m:rPr>
                            <m:sty m:val="p"/>
                          </m:rPr>
                          <a:rPr lang="en-US" sz="2800" dirty="0" smtClean="0">
                            <a:solidFill>
                              <a:srgbClr val="C00000"/>
                            </a:solidFill>
                            <a:latin typeface="Cambria Math" panose="02040503050406030204" pitchFamily="18" charset="0"/>
                          </a:rPr>
                          <m:t>on</m:t>
                        </m:r>
                        <m:r>
                          <a:rPr lang="en-US" sz="2800" dirty="0" smtClean="0">
                            <a:solidFill>
                              <a:srgbClr val="C00000"/>
                            </a:solidFill>
                            <a:latin typeface="Cambria Math" panose="02040503050406030204" pitchFamily="18" charset="0"/>
                          </a:rPr>
                          <m:t> </m:t>
                        </m:r>
                        <m:r>
                          <m:rPr>
                            <m:sty m:val="p"/>
                          </m:rPr>
                          <a:rPr lang="en-US" sz="2800" dirty="0" smtClean="0">
                            <a:solidFill>
                              <a:srgbClr val="C00000"/>
                            </a:solidFill>
                            <a:latin typeface="Cambria Math" panose="02040503050406030204" pitchFamily="18" charset="0"/>
                          </a:rPr>
                          <m:t>the</m:t>
                        </m:r>
                        <m:r>
                          <a:rPr lang="en-US" sz="2800" dirty="0" smtClean="0">
                            <a:solidFill>
                              <a:srgbClr val="C00000"/>
                            </a:solidFill>
                            <a:latin typeface="Cambria Math" panose="02040503050406030204" pitchFamily="18" charset="0"/>
                          </a:rPr>
                          <m:t> </m:t>
                        </m:r>
                        <m:r>
                          <m:rPr>
                            <m:sty m:val="p"/>
                          </m:rPr>
                          <a:rPr lang="en-US" sz="2800" dirty="0" smtClean="0">
                            <a:solidFill>
                              <a:srgbClr val="C00000"/>
                            </a:solidFill>
                            <a:latin typeface="Cambria Math" panose="02040503050406030204" pitchFamily="18" charset="0"/>
                          </a:rPr>
                          <m:t>mat</m:t>
                        </m:r>
                        <m:r>
                          <a:rPr lang="en-US" sz="2800" dirty="0" smtClean="0">
                            <a:solidFill>
                              <a:srgbClr val="C00000"/>
                            </a:solidFill>
                            <a:latin typeface="Cambria Math" panose="02040503050406030204" pitchFamily="18" charset="0"/>
                          </a:rPr>
                          <m:t>”)</m:t>
                        </m:r>
                      </m:num>
                      <m:den>
                        <m:r>
                          <m:rPr>
                            <m:sty m:val="p"/>
                          </m:rPr>
                          <a:rPr lang="en-US" sz="2800" dirty="0">
                            <a:latin typeface="Cambria Math" panose="02040503050406030204" pitchFamily="18" charset="0"/>
                          </a:rPr>
                          <m:t>count</m:t>
                        </m:r>
                        <m:r>
                          <a:rPr lang="en-US" sz="2800" dirty="0">
                            <a:latin typeface="Cambria Math" panose="02040503050406030204" pitchFamily="18" charset="0"/>
                          </a:rPr>
                          <m:t>(“</m:t>
                        </m:r>
                        <m:r>
                          <m:rPr>
                            <m:sty m:val="p"/>
                          </m:rPr>
                          <a:rPr lang="en-US" sz="2800" dirty="0" smtClean="0">
                            <a:solidFill>
                              <a:srgbClr val="0070C0"/>
                            </a:solidFill>
                            <a:latin typeface="Cambria Math" panose="02040503050406030204" pitchFamily="18" charset="0"/>
                          </a:rPr>
                          <m:t>the</m:t>
                        </m:r>
                        <m:r>
                          <a:rPr lang="en-US" sz="2800" dirty="0" smtClean="0">
                            <a:solidFill>
                              <a:srgbClr val="0070C0"/>
                            </a:solidFill>
                            <a:latin typeface="Cambria Math" panose="02040503050406030204" pitchFamily="18" charset="0"/>
                          </a:rPr>
                          <m:t> </m:t>
                        </m:r>
                        <m:r>
                          <m:rPr>
                            <m:sty m:val="p"/>
                          </m:rPr>
                          <a:rPr lang="en-US" sz="2800" dirty="0" smtClean="0">
                            <a:solidFill>
                              <a:srgbClr val="0070C0"/>
                            </a:solidFill>
                            <a:latin typeface="Cambria Math" panose="02040503050406030204" pitchFamily="18" charset="0"/>
                          </a:rPr>
                          <m:t>cat</m:t>
                        </m:r>
                        <m:r>
                          <a:rPr lang="en-US" sz="2800" dirty="0" smtClean="0">
                            <a:solidFill>
                              <a:srgbClr val="0070C0"/>
                            </a:solidFill>
                            <a:latin typeface="Cambria Math" panose="02040503050406030204" pitchFamily="18" charset="0"/>
                          </a:rPr>
                          <m:t> </m:t>
                        </m:r>
                        <m:r>
                          <m:rPr>
                            <m:sty m:val="p"/>
                          </m:rPr>
                          <a:rPr lang="en-US" sz="2800" dirty="0" smtClean="0">
                            <a:solidFill>
                              <a:srgbClr val="0070C0"/>
                            </a:solidFill>
                            <a:latin typeface="Cambria Math" panose="02040503050406030204" pitchFamily="18" charset="0"/>
                          </a:rPr>
                          <m:t>sat</m:t>
                        </m:r>
                        <m:r>
                          <a:rPr lang="en-US" sz="2800" dirty="0" smtClean="0">
                            <a:solidFill>
                              <a:srgbClr val="0070C0"/>
                            </a:solidFill>
                            <a:latin typeface="Cambria Math" panose="02040503050406030204" pitchFamily="18" charset="0"/>
                          </a:rPr>
                          <m:t> </m:t>
                        </m:r>
                        <m:r>
                          <m:rPr>
                            <m:sty m:val="p"/>
                          </m:rPr>
                          <a:rPr lang="en-US" sz="2800" dirty="0" smtClean="0">
                            <a:solidFill>
                              <a:srgbClr val="0070C0"/>
                            </a:solidFill>
                            <a:latin typeface="Cambria Math" panose="02040503050406030204" pitchFamily="18" charset="0"/>
                          </a:rPr>
                          <m:t>on</m:t>
                        </m:r>
                        <m:r>
                          <a:rPr lang="en-US" sz="2800" dirty="0" smtClean="0">
                            <a:solidFill>
                              <a:srgbClr val="0070C0"/>
                            </a:solidFill>
                            <a:latin typeface="Cambria Math" panose="02040503050406030204" pitchFamily="18" charset="0"/>
                          </a:rPr>
                          <m:t> </m:t>
                        </m:r>
                        <m:r>
                          <m:rPr>
                            <m:sty m:val="p"/>
                          </m:rPr>
                          <a:rPr lang="en-US" sz="2800" dirty="0" smtClean="0">
                            <a:solidFill>
                              <a:srgbClr val="0070C0"/>
                            </a:solidFill>
                            <a:latin typeface="Cambria Math" panose="02040503050406030204" pitchFamily="18" charset="0"/>
                          </a:rPr>
                          <m:t>the</m:t>
                        </m:r>
                        <m:r>
                          <a:rPr lang="en-US" sz="2800" dirty="0">
                            <a:solidFill>
                              <a:srgbClr val="0070C0"/>
                            </a:solidFill>
                            <a:latin typeface="Cambria Math" panose="02040503050406030204" pitchFamily="18" charset="0"/>
                          </a:rPr>
                          <m:t>”</m:t>
                        </m:r>
                        <m:r>
                          <a:rPr lang="en-US" sz="2800" dirty="0">
                            <a:latin typeface="Cambria Math" panose="02040503050406030204" pitchFamily="18" charset="0"/>
                          </a:rPr>
                          <m:t>)</m:t>
                        </m:r>
                      </m:den>
                    </m:f>
                  </m:oMath>
                </a14:m>
                <a:endParaRPr lang="en-US" sz="2800" dirty="0">
                  <a:latin typeface="Corbel" panose="020B0503020204020204" pitchFamily="34" charset="0"/>
                </a:endParaRPr>
              </a:p>
            </p:txBody>
          </p:sp>
        </mc:Choice>
        <mc:Fallback xmlns="">
          <p:sp>
            <p:nvSpPr>
              <p:cNvPr id="6" name="TextBox 5">
                <a:extLst>
                  <a:ext uri="{FF2B5EF4-FFF2-40B4-BE49-F238E27FC236}">
                    <a16:creationId xmlns:a16="http://schemas.microsoft.com/office/drawing/2014/main" id="{E2699810-7EA6-6D12-8DAE-4C1E224FFB1C}"/>
                  </a:ext>
                </a:extLst>
              </p:cNvPr>
              <p:cNvSpPr txBox="1">
                <a:spLocks noRot="1" noChangeAspect="1" noMove="1" noResize="1" noEditPoints="1" noAdjustHandles="1" noChangeArrowheads="1" noChangeShapeType="1" noTextEdit="1"/>
              </p:cNvSpPr>
              <p:nvPr/>
            </p:nvSpPr>
            <p:spPr>
              <a:xfrm>
                <a:off x="263739" y="2191708"/>
                <a:ext cx="8616521" cy="779957"/>
              </a:xfrm>
              <a:prstGeom prst="rect">
                <a:avLst/>
              </a:prstGeom>
              <a:blipFill>
                <a:blip r:embed="rId4"/>
                <a:stretch>
                  <a:fillRect b="-11290"/>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020EE40C-FAC1-5230-9CE4-43C75382DC04}"/>
              </a:ext>
            </a:extLst>
          </p:cNvPr>
          <p:cNvSpPr>
            <a:spLocks noGrp="1"/>
          </p:cNvSpPr>
          <p:nvPr>
            <p:ph type="sldNum" sz="quarter" idx="12"/>
          </p:nvPr>
        </p:nvSpPr>
        <p:spPr/>
        <p:txBody>
          <a:bodyPr/>
          <a:lstStyle/>
          <a:p>
            <a:fld id="{494B4E53-BCCB-BE4E-A28A-722B6992CCD5}" type="slidenum">
              <a:rPr lang="en-US" smtClean="0"/>
              <a:pPr/>
              <a:t>30</a:t>
            </a:fld>
            <a:endParaRPr lang="en-US" dirty="0"/>
          </a:p>
        </p:txBody>
      </p:sp>
      <p:sp>
        <p:nvSpPr>
          <p:cNvPr id="4" name="TextBox 3">
            <a:extLst>
              <a:ext uri="{FF2B5EF4-FFF2-40B4-BE49-F238E27FC236}">
                <a16:creationId xmlns:a16="http://schemas.microsoft.com/office/drawing/2014/main" id="{C8895A9F-5E52-B235-3EDC-A35F9DC7B481}"/>
              </a:ext>
            </a:extLst>
          </p:cNvPr>
          <p:cNvSpPr txBox="1"/>
          <p:nvPr/>
        </p:nvSpPr>
        <p:spPr>
          <a:xfrm>
            <a:off x="501706" y="3231989"/>
            <a:ext cx="3843715" cy="1021556"/>
          </a:xfrm>
          <a:prstGeom prst="wedgeRoundRectCallout">
            <a:avLst>
              <a:gd name="adj1" fmla="val 61422"/>
              <a:gd name="adj2" fmla="val -115501"/>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800" dirty="0">
                <a:latin typeface="Corbel" panose="020B0503020204020204" pitchFamily="34" charset="0"/>
              </a:rPr>
              <a:t>Count how often </a:t>
            </a:r>
            <a:br>
              <a:rPr lang="en-US" sz="1800" dirty="0">
                <a:latin typeface="Corbel" panose="020B0503020204020204" pitchFamily="34" charset="0"/>
              </a:rPr>
            </a:br>
            <a:r>
              <a:rPr lang="en-US" sz="1800" dirty="0">
                <a:solidFill>
                  <a:srgbClr val="C00000"/>
                </a:solidFill>
                <a:latin typeface="Corbel" panose="020B0503020204020204" pitchFamily="34" charset="0"/>
              </a:rPr>
              <a:t>”the cat sat on the mat” </a:t>
            </a:r>
            <a:br>
              <a:rPr lang="en-US" sz="1800" dirty="0">
                <a:solidFill>
                  <a:srgbClr val="C00000"/>
                </a:solidFill>
                <a:latin typeface="Corbel" panose="020B0503020204020204" pitchFamily="34" charset="0"/>
              </a:rPr>
            </a:br>
            <a:r>
              <a:rPr lang="en-US" sz="1800" dirty="0">
                <a:latin typeface="Corbel" panose="020B0503020204020204" pitchFamily="34" charset="0"/>
              </a:rPr>
              <a:t>has appeared in the world (internet)! </a:t>
            </a:r>
          </a:p>
        </p:txBody>
      </p:sp>
      <p:sp>
        <p:nvSpPr>
          <p:cNvPr id="5" name="TextBox 4">
            <a:extLst>
              <a:ext uri="{FF2B5EF4-FFF2-40B4-BE49-F238E27FC236}">
                <a16:creationId xmlns:a16="http://schemas.microsoft.com/office/drawing/2014/main" id="{42F13309-99F2-87D8-D2FB-4B87E897B70B}"/>
              </a:ext>
            </a:extLst>
          </p:cNvPr>
          <p:cNvSpPr txBox="1"/>
          <p:nvPr/>
        </p:nvSpPr>
        <p:spPr>
          <a:xfrm>
            <a:off x="4798580" y="3203499"/>
            <a:ext cx="4081679" cy="1021556"/>
          </a:xfrm>
          <a:prstGeom prst="wedgeRoundRectCallout">
            <a:avLst>
              <a:gd name="adj1" fmla="val 19843"/>
              <a:gd name="adj2" fmla="val -68705"/>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800" dirty="0">
                <a:latin typeface="Corbel" panose="020B0503020204020204" pitchFamily="34" charset="0"/>
              </a:rPr>
              <a:t>Divide that by, the count of </a:t>
            </a:r>
            <a:br>
              <a:rPr lang="en-US" sz="1800" dirty="0">
                <a:latin typeface="Corbel" panose="020B0503020204020204" pitchFamily="34" charset="0"/>
              </a:rPr>
            </a:br>
            <a:r>
              <a:rPr lang="en-US" sz="1800" dirty="0">
                <a:solidFill>
                  <a:srgbClr val="0070C0"/>
                </a:solidFill>
                <a:latin typeface="Corbel" panose="020B0503020204020204" pitchFamily="34" charset="0"/>
              </a:rPr>
              <a:t>”the cat sat on the” </a:t>
            </a:r>
            <a:br>
              <a:rPr lang="en-US" sz="1800" dirty="0">
                <a:latin typeface="Corbel" panose="020B0503020204020204" pitchFamily="34" charset="0"/>
              </a:rPr>
            </a:br>
            <a:r>
              <a:rPr lang="en-US" sz="1800" dirty="0">
                <a:latin typeface="Corbel" panose="020B0503020204020204" pitchFamily="34" charset="0"/>
              </a:rPr>
              <a:t>in the world (internet)! </a:t>
            </a:r>
          </a:p>
        </p:txBody>
      </p:sp>
    </p:spTree>
    <p:extLst>
      <p:ext uri="{BB962C8B-B14F-4D97-AF65-F5344CB8AC3E}">
        <p14:creationId xmlns:p14="http://schemas.microsoft.com/office/powerpoint/2010/main" val="25813569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11FDAB-D6D2-2456-F626-25E621A0085C}"/>
                  </a:ext>
                </a:extLst>
              </p:cNvPr>
              <p:cNvSpPr>
                <a:spLocks noGrp="1"/>
              </p:cNvSpPr>
              <p:nvPr>
                <p:ph idx="1"/>
              </p:nvPr>
            </p:nvSpPr>
            <p:spPr>
              <a:xfrm>
                <a:off x="30458" y="514559"/>
                <a:ext cx="8388944" cy="840010"/>
              </a:xfrm>
            </p:spPr>
            <p:txBody>
              <a:bodyPr>
                <a:normAutofit fontScale="77500" lnSpcReduction="20000"/>
              </a:bodyPr>
              <a:lstStyle/>
              <a:p>
                <a:pPr marL="0" indent="0" algn="ctr">
                  <a:buNone/>
                </a:pPr>
                <a:r>
                  <a:rPr lang="en-US" sz="5400" dirty="0"/>
                  <a:t>   </a:t>
                </a:r>
                <a:r>
                  <a:rPr lang="en-US" sz="5400" b="1" dirty="0"/>
                  <a:t>P</a:t>
                </a:r>
                <a:r>
                  <a:rPr lang="en-US" sz="5400" dirty="0"/>
                  <a:t>(</a:t>
                </a:r>
                <a14:m>
                  <m:oMath xmlns:m="http://schemas.openxmlformats.org/officeDocument/2006/math">
                    <m:sSub>
                      <m:sSubPr>
                        <m:ctrlPr>
                          <a:rPr lang="en-US" sz="5400" b="0" i="1" smtClean="0">
                            <a:latin typeface="Cambria Math" panose="02040503050406030204" pitchFamily="18" charset="0"/>
                          </a:rPr>
                        </m:ctrlPr>
                      </m:sSubPr>
                      <m:e>
                        <m:r>
                          <a:rPr lang="en-US" sz="5400" b="0" i="1" smtClean="0">
                            <a:latin typeface="Cambria Math" panose="02040503050406030204" pitchFamily="18" charset="0"/>
                          </a:rPr>
                          <m:t>𝑋</m:t>
                        </m:r>
                      </m:e>
                      <m:sub>
                        <m:r>
                          <a:rPr lang="en-US" sz="5400" b="0" i="1" smtClean="0">
                            <a:latin typeface="Cambria Math" panose="02040503050406030204" pitchFamily="18" charset="0"/>
                          </a:rPr>
                          <m:t>𝑡</m:t>
                        </m:r>
                      </m:sub>
                    </m:sSub>
                  </m:oMath>
                </a14:m>
                <a:r>
                  <a:rPr lang="en-US" sz="5400" dirty="0"/>
                  <a:t>| </a:t>
                </a:r>
                <a14:m>
                  <m:oMath xmlns:m="http://schemas.openxmlformats.org/officeDocument/2006/math">
                    <m:sSub>
                      <m:sSubPr>
                        <m:ctrlPr>
                          <a:rPr lang="en-US" sz="5400" i="1" smtClean="0">
                            <a:latin typeface="Cambria Math" panose="02040503050406030204" pitchFamily="18" charset="0"/>
                          </a:rPr>
                        </m:ctrlPr>
                      </m:sSubPr>
                      <m:e>
                        <m:r>
                          <a:rPr lang="en-US" sz="5400" b="0" i="1" smtClean="0">
                            <a:latin typeface="Cambria Math" panose="02040503050406030204" pitchFamily="18" charset="0"/>
                          </a:rPr>
                          <m:t>𝑋</m:t>
                        </m:r>
                      </m:e>
                      <m:sub>
                        <m:r>
                          <a:rPr lang="en-US" sz="5400" b="0" i="1" smtClean="0">
                            <a:latin typeface="Cambria Math" panose="02040503050406030204" pitchFamily="18" charset="0"/>
                          </a:rPr>
                          <m:t>1</m:t>
                        </m:r>
                      </m:sub>
                    </m:sSub>
                    <m:r>
                      <a:rPr lang="en-US" sz="5400" b="0" i="1" smtClean="0">
                        <a:latin typeface="Cambria Math" panose="02040503050406030204" pitchFamily="18" charset="0"/>
                      </a:rPr>
                      <m:t>,…</m:t>
                    </m:r>
                  </m:oMath>
                </a14:m>
                <a:r>
                  <a:rPr lang="en-US" sz="5400" dirty="0"/>
                  <a:t>, </a:t>
                </a:r>
                <a14:m>
                  <m:oMath xmlns:m="http://schemas.openxmlformats.org/officeDocument/2006/math">
                    <m:sSub>
                      <m:sSubPr>
                        <m:ctrlPr>
                          <a:rPr lang="en-US" sz="5400" i="1">
                            <a:latin typeface="Cambria Math" panose="02040503050406030204" pitchFamily="18" charset="0"/>
                          </a:rPr>
                        </m:ctrlPr>
                      </m:sSubPr>
                      <m:e>
                        <m:r>
                          <a:rPr lang="en-US" sz="5400" i="1">
                            <a:latin typeface="Cambria Math" panose="02040503050406030204" pitchFamily="18" charset="0"/>
                          </a:rPr>
                          <m:t>𝑋</m:t>
                        </m:r>
                      </m:e>
                      <m:sub>
                        <m:r>
                          <a:rPr lang="en-US" sz="5400" b="0" i="1" smtClean="0">
                            <a:latin typeface="Cambria Math" panose="02040503050406030204" pitchFamily="18" charset="0"/>
                          </a:rPr>
                          <m:t>𝑡</m:t>
                        </m:r>
                        <m:r>
                          <a:rPr lang="en-US" sz="5400" b="0" i="1" smtClean="0">
                            <a:latin typeface="Cambria Math" panose="02040503050406030204" pitchFamily="18" charset="0"/>
                          </a:rPr>
                          <m:t>−1</m:t>
                        </m:r>
                      </m:sub>
                    </m:sSub>
                  </m:oMath>
                </a14:m>
                <a:r>
                  <a:rPr lang="en-US" sz="5400" dirty="0"/>
                  <a:t>)</a:t>
                </a:r>
              </a:p>
            </p:txBody>
          </p:sp>
        </mc:Choice>
        <mc:Fallback xmlns="">
          <p:sp>
            <p:nvSpPr>
              <p:cNvPr id="3" name="Content Placeholder 2">
                <a:extLst>
                  <a:ext uri="{FF2B5EF4-FFF2-40B4-BE49-F238E27FC236}">
                    <a16:creationId xmlns:a16="http://schemas.microsoft.com/office/drawing/2014/main" id="{2411FDAB-D6D2-2456-F626-25E621A0085C}"/>
                  </a:ext>
                </a:extLst>
              </p:cNvPr>
              <p:cNvSpPr>
                <a:spLocks noGrp="1" noRot="1" noChangeAspect="1" noMove="1" noResize="1" noEditPoints="1" noAdjustHandles="1" noChangeArrowheads="1" noChangeShapeType="1" noTextEdit="1"/>
              </p:cNvSpPr>
              <p:nvPr>
                <p:ph idx="1"/>
              </p:nvPr>
            </p:nvSpPr>
            <p:spPr>
              <a:xfrm>
                <a:off x="30458" y="514559"/>
                <a:ext cx="8388944" cy="840010"/>
              </a:xfrm>
              <a:blipFill>
                <a:blip r:embed="rId3"/>
                <a:stretch>
                  <a:fillRect t="-10448" b="-20896"/>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1E7E38FB-6636-DFC8-C6CE-BB78DF9F5935}"/>
              </a:ext>
            </a:extLst>
          </p:cNvPr>
          <p:cNvSpPr txBox="1"/>
          <p:nvPr/>
        </p:nvSpPr>
        <p:spPr>
          <a:xfrm>
            <a:off x="431168" y="1522761"/>
            <a:ext cx="8036176" cy="1200329"/>
          </a:xfrm>
          <a:prstGeom prst="rect">
            <a:avLst/>
          </a:prstGeom>
          <a:noFill/>
        </p:spPr>
        <p:txBody>
          <a:bodyPr wrap="square">
            <a:spAutoFit/>
          </a:bodyPr>
          <a:lstStyle/>
          <a:p>
            <a:r>
              <a:rPr lang="en-US" sz="1800" dirty="0">
                <a:latin typeface="Corbel" panose="020B0503020204020204" pitchFamily="34" charset="0"/>
              </a:rPr>
              <a:t>How do we estimate these probabilities?  </a:t>
            </a:r>
          </a:p>
          <a:p>
            <a:r>
              <a:rPr lang="en-US" sz="1800" dirty="0">
                <a:solidFill>
                  <a:srgbClr val="C00000"/>
                </a:solidFill>
                <a:latin typeface="Corbel" panose="020B0503020204020204" pitchFamily="34" charset="0"/>
              </a:rPr>
              <a:t>Let’s just count! </a:t>
            </a:r>
          </a:p>
          <a:p>
            <a:endParaRPr lang="en-US" sz="1800" dirty="0">
              <a:latin typeface="Corbel" panose="020B0503020204020204" pitchFamily="34" charset="0"/>
            </a:endParaRPr>
          </a:p>
          <a:p>
            <a:endParaRPr lang="en-US" sz="1800" dirty="0">
              <a:latin typeface="Corbel" panose="020B0503020204020204" pitchFamily="34" charset="0"/>
            </a:endParaRPr>
          </a:p>
        </p:txBody>
      </p:sp>
      <p:sp>
        <p:nvSpPr>
          <p:cNvPr id="2" name="Slide Number Placeholder 1">
            <a:extLst>
              <a:ext uri="{FF2B5EF4-FFF2-40B4-BE49-F238E27FC236}">
                <a16:creationId xmlns:a16="http://schemas.microsoft.com/office/drawing/2014/main" id="{A31ACD82-24CB-674F-BEB0-C406B25740E2}"/>
              </a:ext>
            </a:extLst>
          </p:cNvPr>
          <p:cNvSpPr>
            <a:spLocks noGrp="1"/>
          </p:cNvSpPr>
          <p:nvPr>
            <p:ph type="sldNum" sz="quarter" idx="12"/>
          </p:nvPr>
        </p:nvSpPr>
        <p:spPr/>
        <p:txBody>
          <a:bodyPr/>
          <a:lstStyle/>
          <a:p>
            <a:fld id="{494B4E53-BCCB-BE4E-A28A-722B6992CCD5}" type="slidenum">
              <a:rPr lang="en-US" smtClean="0"/>
              <a:pPr/>
              <a:t>31</a:t>
            </a:fld>
            <a:endParaRPr lang="en-US" dirty="0"/>
          </a:p>
        </p:txBody>
      </p:sp>
      <p:pic>
        <p:nvPicPr>
          <p:cNvPr id="8" name="Picture 7" descr="Graphical user interface, text, application, email&#10;&#10;Description automatically generated">
            <a:extLst>
              <a:ext uri="{FF2B5EF4-FFF2-40B4-BE49-F238E27FC236}">
                <a16:creationId xmlns:a16="http://schemas.microsoft.com/office/drawing/2014/main" id="{6D35BCA3-DD5C-6384-33EF-9E279E0A9439}"/>
              </a:ext>
            </a:extLst>
          </p:cNvPr>
          <p:cNvPicPr>
            <a:picLocks noChangeAspect="1"/>
          </p:cNvPicPr>
          <p:nvPr/>
        </p:nvPicPr>
        <p:blipFill rotWithShape="1">
          <a:blip r:embed="rId4"/>
          <a:srcRect b="28632"/>
          <a:stretch/>
        </p:blipFill>
        <p:spPr>
          <a:xfrm>
            <a:off x="1058356" y="3162347"/>
            <a:ext cx="6781800" cy="1776508"/>
          </a:xfrm>
          <a:prstGeom prst="rect">
            <a:avLst/>
          </a:prstGeom>
          <a:ln>
            <a:noFill/>
          </a:ln>
          <a:effectLst>
            <a:outerShdw blurRad="190500" algn="tl" rotWithShape="0">
              <a:srgbClr val="000000">
                <a:alpha val="70000"/>
              </a:srgbClr>
            </a:outerShdw>
          </a:effec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354F474-772B-5495-5097-ACFBA89D4440}"/>
                  </a:ext>
                </a:extLst>
              </p:cNvPr>
              <p:cNvSpPr txBox="1"/>
              <p:nvPr/>
            </p:nvSpPr>
            <p:spPr>
              <a:xfrm>
                <a:off x="263739" y="2191708"/>
                <a:ext cx="8616521" cy="779957"/>
              </a:xfrm>
              <a:prstGeom prst="rect">
                <a:avLst/>
              </a:prstGeom>
              <a:noFill/>
            </p:spPr>
            <p:txBody>
              <a:bodyPr wrap="square">
                <a:spAutoFit/>
              </a:bodyPr>
              <a:lstStyle/>
              <a:p>
                <a:pPr marL="0" indent="0" algn="ctr">
                  <a:buClrTx/>
                  <a:buNone/>
                </a:pPr>
                <a:r>
                  <a:rPr lang="en-US" sz="2400" dirty="0">
                    <a:latin typeface="Cambria Math" panose="02040503050406030204" pitchFamily="18" charset="0"/>
                    <a:ea typeface="Cambria Math" panose="02040503050406030204" pitchFamily="18" charset="0"/>
                  </a:rPr>
                  <a:t>P(“mat” | “the cat sat on the”)</a:t>
                </a:r>
                <a:r>
                  <a:rPr lang="en-US" sz="2800" dirty="0">
                    <a:latin typeface="Corbel" panose="020B0503020204020204" pitchFamily="34" charset="0"/>
                  </a:rPr>
                  <a:t> </a:t>
                </a:r>
                <a14:m>
                  <m:oMath xmlns:m="http://schemas.openxmlformats.org/officeDocument/2006/math">
                    <m:r>
                      <a:rPr lang="en-US" sz="2800">
                        <a:latin typeface="Cambria Math" panose="02040503050406030204" pitchFamily="18" charset="0"/>
                      </a:rPr>
                      <m:t>≈</m:t>
                    </m:r>
                  </m:oMath>
                </a14:m>
                <a:r>
                  <a:rPr lang="en-US" sz="2800" dirty="0">
                    <a:latin typeface="Corbel" panose="020B0503020204020204" pitchFamily="34" charset="0"/>
                  </a:rPr>
                  <a:t> </a:t>
                </a:r>
                <a14:m>
                  <m:oMath xmlns:m="http://schemas.openxmlformats.org/officeDocument/2006/math">
                    <m:f>
                      <m:fPr>
                        <m:ctrlPr>
                          <a:rPr lang="en-US" sz="2800" i="1" dirty="0" smtClean="0">
                            <a:latin typeface="Cambria Math" panose="02040503050406030204" pitchFamily="18" charset="0"/>
                          </a:rPr>
                        </m:ctrlPr>
                      </m:fPr>
                      <m:num>
                        <m:r>
                          <m:rPr>
                            <m:sty m:val="p"/>
                          </m:rPr>
                          <a:rPr lang="en-US" sz="2800" dirty="0" smtClean="0">
                            <a:latin typeface="Cambria Math" panose="02040503050406030204" pitchFamily="18" charset="0"/>
                          </a:rPr>
                          <m:t>count</m:t>
                        </m:r>
                        <m:r>
                          <a:rPr lang="en-US" sz="2800" dirty="0" smtClean="0">
                            <a:latin typeface="Cambria Math" panose="02040503050406030204" pitchFamily="18" charset="0"/>
                          </a:rPr>
                          <m:t>(“</m:t>
                        </m:r>
                        <m:r>
                          <m:rPr>
                            <m:sty m:val="p"/>
                          </m:rPr>
                          <a:rPr lang="en-US" sz="2800" dirty="0" smtClean="0">
                            <a:solidFill>
                              <a:srgbClr val="C00000"/>
                            </a:solidFill>
                            <a:latin typeface="Cambria Math" panose="02040503050406030204" pitchFamily="18" charset="0"/>
                          </a:rPr>
                          <m:t>the</m:t>
                        </m:r>
                        <m:r>
                          <a:rPr lang="en-US" sz="2800" dirty="0" smtClean="0">
                            <a:solidFill>
                              <a:srgbClr val="C00000"/>
                            </a:solidFill>
                            <a:latin typeface="Cambria Math" panose="02040503050406030204" pitchFamily="18" charset="0"/>
                          </a:rPr>
                          <m:t> </m:t>
                        </m:r>
                        <m:r>
                          <m:rPr>
                            <m:sty m:val="p"/>
                          </m:rPr>
                          <a:rPr lang="en-US" sz="2800" dirty="0" smtClean="0">
                            <a:solidFill>
                              <a:srgbClr val="C00000"/>
                            </a:solidFill>
                            <a:latin typeface="Cambria Math" panose="02040503050406030204" pitchFamily="18" charset="0"/>
                          </a:rPr>
                          <m:t>cat</m:t>
                        </m:r>
                        <m:r>
                          <a:rPr lang="en-US" sz="2800" dirty="0" smtClean="0">
                            <a:solidFill>
                              <a:srgbClr val="C00000"/>
                            </a:solidFill>
                            <a:latin typeface="Cambria Math" panose="02040503050406030204" pitchFamily="18" charset="0"/>
                          </a:rPr>
                          <m:t> </m:t>
                        </m:r>
                        <m:r>
                          <m:rPr>
                            <m:sty m:val="p"/>
                          </m:rPr>
                          <a:rPr lang="en-US" sz="2800" dirty="0" smtClean="0">
                            <a:solidFill>
                              <a:srgbClr val="C00000"/>
                            </a:solidFill>
                            <a:latin typeface="Cambria Math" panose="02040503050406030204" pitchFamily="18" charset="0"/>
                          </a:rPr>
                          <m:t>sat</m:t>
                        </m:r>
                        <m:r>
                          <a:rPr lang="en-US" sz="2800" dirty="0" smtClean="0">
                            <a:solidFill>
                              <a:srgbClr val="C00000"/>
                            </a:solidFill>
                            <a:latin typeface="Cambria Math" panose="02040503050406030204" pitchFamily="18" charset="0"/>
                          </a:rPr>
                          <m:t> </m:t>
                        </m:r>
                        <m:r>
                          <m:rPr>
                            <m:sty m:val="p"/>
                          </m:rPr>
                          <a:rPr lang="en-US" sz="2800" dirty="0" smtClean="0">
                            <a:solidFill>
                              <a:srgbClr val="C00000"/>
                            </a:solidFill>
                            <a:latin typeface="Cambria Math" panose="02040503050406030204" pitchFamily="18" charset="0"/>
                          </a:rPr>
                          <m:t>on</m:t>
                        </m:r>
                        <m:r>
                          <a:rPr lang="en-US" sz="2800" dirty="0" smtClean="0">
                            <a:solidFill>
                              <a:srgbClr val="C00000"/>
                            </a:solidFill>
                            <a:latin typeface="Cambria Math" panose="02040503050406030204" pitchFamily="18" charset="0"/>
                          </a:rPr>
                          <m:t> </m:t>
                        </m:r>
                        <m:r>
                          <m:rPr>
                            <m:sty m:val="p"/>
                          </m:rPr>
                          <a:rPr lang="en-US" sz="2800" dirty="0" smtClean="0">
                            <a:solidFill>
                              <a:srgbClr val="C00000"/>
                            </a:solidFill>
                            <a:latin typeface="Cambria Math" panose="02040503050406030204" pitchFamily="18" charset="0"/>
                          </a:rPr>
                          <m:t>the</m:t>
                        </m:r>
                        <m:r>
                          <a:rPr lang="en-US" sz="2800" dirty="0" smtClean="0">
                            <a:solidFill>
                              <a:srgbClr val="C00000"/>
                            </a:solidFill>
                            <a:latin typeface="Cambria Math" panose="02040503050406030204" pitchFamily="18" charset="0"/>
                          </a:rPr>
                          <m:t> </m:t>
                        </m:r>
                        <m:r>
                          <m:rPr>
                            <m:sty m:val="p"/>
                          </m:rPr>
                          <a:rPr lang="en-US" sz="2800" dirty="0" smtClean="0">
                            <a:solidFill>
                              <a:srgbClr val="C00000"/>
                            </a:solidFill>
                            <a:latin typeface="Cambria Math" panose="02040503050406030204" pitchFamily="18" charset="0"/>
                          </a:rPr>
                          <m:t>mat</m:t>
                        </m:r>
                        <m:r>
                          <a:rPr lang="en-US" sz="2800" dirty="0" smtClean="0">
                            <a:solidFill>
                              <a:srgbClr val="C00000"/>
                            </a:solidFill>
                            <a:latin typeface="Cambria Math" panose="02040503050406030204" pitchFamily="18" charset="0"/>
                          </a:rPr>
                          <m:t>”)</m:t>
                        </m:r>
                      </m:num>
                      <m:den>
                        <m:r>
                          <m:rPr>
                            <m:sty m:val="p"/>
                          </m:rPr>
                          <a:rPr lang="en-US" sz="2800" dirty="0">
                            <a:latin typeface="Cambria Math" panose="02040503050406030204" pitchFamily="18" charset="0"/>
                          </a:rPr>
                          <m:t>count</m:t>
                        </m:r>
                        <m:r>
                          <a:rPr lang="en-US" sz="2800" dirty="0">
                            <a:latin typeface="Cambria Math" panose="02040503050406030204" pitchFamily="18" charset="0"/>
                          </a:rPr>
                          <m:t>(“</m:t>
                        </m:r>
                        <m:r>
                          <m:rPr>
                            <m:sty m:val="p"/>
                          </m:rPr>
                          <a:rPr lang="en-US" sz="2800" dirty="0" smtClean="0">
                            <a:solidFill>
                              <a:srgbClr val="0070C0"/>
                            </a:solidFill>
                            <a:latin typeface="Cambria Math" panose="02040503050406030204" pitchFamily="18" charset="0"/>
                          </a:rPr>
                          <m:t>the</m:t>
                        </m:r>
                        <m:r>
                          <a:rPr lang="en-US" sz="2800" dirty="0" smtClean="0">
                            <a:solidFill>
                              <a:srgbClr val="0070C0"/>
                            </a:solidFill>
                            <a:latin typeface="Cambria Math" panose="02040503050406030204" pitchFamily="18" charset="0"/>
                          </a:rPr>
                          <m:t> </m:t>
                        </m:r>
                        <m:r>
                          <m:rPr>
                            <m:sty m:val="p"/>
                          </m:rPr>
                          <a:rPr lang="en-US" sz="2800" dirty="0" smtClean="0">
                            <a:solidFill>
                              <a:srgbClr val="0070C0"/>
                            </a:solidFill>
                            <a:latin typeface="Cambria Math" panose="02040503050406030204" pitchFamily="18" charset="0"/>
                          </a:rPr>
                          <m:t>cat</m:t>
                        </m:r>
                        <m:r>
                          <a:rPr lang="en-US" sz="2800" dirty="0" smtClean="0">
                            <a:solidFill>
                              <a:srgbClr val="0070C0"/>
                            </a:solidFill>
                            <a:latin typeface="Cambria Math" panose="02040503050406030204" pitchFamily="18" charset="0"/>
                          </a:rPr>
                          <m:t> </m:t>
                        </m:r>
                        <m:r>
                          <m:rPr>
                            <m:sty m:val="p"/>
                          </m:rPr>
                          <a:rPr lang="en-US" sz="2800" dirty="0" smtClean="0">
                            <a:solidFill>
                              <a:srgbClr val="0070C0"/>
                            </a:solidFill>
                            <a:latin typeface="Cambria Math" panose="02040503050406030204" pitchFamily="18" charset="0"/>
                          </a:rPr>
                          <m:t>sat</m:t>
                        </m:r>
                        <m:r>
                          <a:rPr lang="en-US" sz="2800" dirty="0" smtClean="0">
                            <a:solidFill>
                              <a:srgbClr val="0070C0"/>
                            </a:solidFill>
                            <a:latin typeface="Cambria Math" panose="02040503050406030204" pitchFamily="18" charset="0"/>
                          </a:rPr>
                          <m:t> </m:t>
                        </m:r>
                        <m:r>
                          <m:rPr>
                            <m:sty m:val="p"/>
                          </m:rPr>
                          <a:rPr lang="en-US" sz="2800" dirty="0" smtClean="0">
                            <a:solidFill>
                              <a:srgbClr val="0070C0"/>
                            </a:solidFill>
                            <a:latin typeface="Cambria Math" panose="02040503050406030204" pitchFamily="18" charset="0"/>
                          </a:rPr>
                          <m:t>on</m:t>
                        </m:r>
                        <m:r>
                          <a:rPr lang="en-US" sz="2800" dirty="0" smtClean="0">
                            <a:solidFill>
                              <a:srgbClr val="0070C0"/>
                            </a:solidFill>
                            <a:latin typeface="Cambria Math" panose="02040503050406030204" pitchFamily="18" charset="0"/>
                          </a:rPr>
                          <m:t> </m:t>
                        </m:r>
                        <m:r>
                          <m:rPr>
                            <m:sty m:val="p"/>
                          </m:rPr>
                          <a:rPr lang="en-US" sz="2800" dirty="0" smtClean="0">
                            <a:solidFill>
                              <a:srgbClr val="0070C0"/>
                            </a:solidFill>
                            <a:latin typeface="Cambria Math" panose="02040503050406030204" pitchFamily="18" charset="0"/>
                          </a:rPr>
                          <m:t>the</m:t>
                        </m:r>
                        <m:r>
                          <a:rPr lang="en-US" sz="2800" dirty="0">
                            <a:solidFill>
                              <a:srgbClr val="0070C0"/>
                            </a:solidFill>
                            <a:latin typeface="Cambria Math" panose="02040503050406030204" pitchFamily="18" charset="0"/>
                          </a:rPr>
                          <m:t>”</m:t>
                        </m:r>
                        <m:r>
                          <a:rPr lang="en-US" sz="2800" dirty="0">
                            <a:latin typeface="Cambria Math" panose="02040503050406030204" pitchFamily="18" charset="0"/>
                          </a:rPr>
                          <m:t>)</m:t>
                        </m:r>
                      </m:den>
                    </m:f>
                  </m:oMath>
                </a14:m>
                <a:endParaRPr lang="en-US" sz="2800" dirty="0">
                  <a:latin typeface="Corbel" panose="020B0503020204020204" pitchFamily="34" charset="0"/>
                </a:endParaRPr>
              </a:p>
            </p:txBody>
          </p:sp>
        </mc:Choice>
        <mc:Fallback xmlns="">
          <p:sp>
            <p:nvSpPr>
              <p:cNvPr id="5" name="TextBox 4">
                <a:extLst>
                  <a:ext uri="{FF2B5EF4-FFF2-40B4-BE49-F238E27FC236}">
                    <a16:creationId xmlns:a16="http://schemas.microsoft.com/office/drawing/2014/main" id="{3354F474-772B-5495-5097-ACFBA89D4440}"/>
                  </a:ext>
                </a:extLst>
              </p:cNvPr>
              <p:cNvSpPr txBox="1">
                <a:spLocks noRot="1" noChangeAspect="1" noMove="1" noResize="1" noEditPoints="1" noAdjustHandles="1" noChangeArrowheads="1" noChangeShapeType="1" noTextEdit="1"/>
              </p:cNvSpPr>
              <p:nvPr/>
            </p:nvSpPr>
            <p:spPr>
              <a:xfrm>
                <a:off x="263739" y="2191708"/>
                <a:ext cx="8616521" cy="779957"/>
              </a:xfrm>
              <a:prstGeom prst="rect">
                <a:avLst/>
              </a:prstGeom>
              <a:blipFill>
                <a:blip r:embed="rId5"/>
                <a:stretch>
                  <a:fillRect b="-11290"/>
                </a:stretch>
              </a:blipFill>
            </p:spPr>
            <p:txBody>
              <a:bodyPr/>
              <a:lstStyle/>
              <a:p>
                <a:r>
                  <a:rPr lang="en-US">
                    <a:noFill/>
                  </a:rPr>
                  <a:t> </a:t>
                </a:r>
              </a:p>
            </p:txBody>
          </p:sp>
        </mc:Fallback>
      </mc:AlternateContent>
    </p:spTree>
    <p:extLst>
      <p:ext uri="{BB962C8B-B14F-4D97-AF65-F5344CB8AC3E}">
        <p14:creationId xmlns:p14="http://schemas.microsoft.com/office/powerpoint/2010/main" val="308014931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11FDAB-D6D2-2456-F626-25E621A0085C}"/>
                  </a:ext>
                </a:extLst>
              </p:cNvPr>
              <p:cNvSpPr>
                <a:spLocks noGrp="1"/>
              </p:cNvSpPr>
              <p:nvPr>
                <p:ph idx="1"/>
              </p:nvPr>
            </p:nvSpPr>
            <p:spPr>
              <a:xfrm>
                <a:off x="30458" y="514559"/>
                <a:ext cx="8388944" cy="840010"/>
              </a:xfrm>
            </p:spPr>
            <p:txBody>
              <a:bodyPr>
                <a:normAutofit fontScale="77500" lnSpcReduction="20000"/>
              </a:bodyPr>
              <a:lstStyle/>
              <a:p>
                <a:pPr marL="0" indent="0" algn="ctr">
                  <a:buNone/>
                </a:pPr>
                <a:r>
                  <a:rPr lang="en-US" sz="5400" dirty="0"/>
                  <a:t>   </a:t>
                </a:r>
                <a:r>
                  <a:rPr lang="en-US" sz="5400" b="1" dirty="0"/>
                  <a:t>P</a:t>
                </a:r>
                <a:r>
                  <a:rPr lang="en-US" sz="5400" dirty="0"/>
                  <a:t>(</a:t>
                </a:r>
                <a14:m>
                  <m:oMath xmlns:m="http://schemas.openxmlformats.org/officeDocument/2006/math">
                    <m:sSub>
                      <m:sSubPr>
                        <m:ctrlPr>
                          <a:rPr lang="en-US" sz="5400" b="0" i="1" smtClean="0">
                            <a:latin typeface="Cambria Math" panose="02040503050406030204" pitchFamily="18" charset="0"/>
                          </a:rPr>
                        </m:ctrlPr>
                      </m:sSubPr>
                      <m:e>
                        <m:r>
                          <a:rPr lang="en-US" sz="5400" b="0" i="1" smtClean="0">
                            <a:latin typeface="Cambria Math" panose="02040503050406030204" pitchFamily="18" charset="0"/>
                          </a:rPr>
                          <m:t>𝑋</m:t>
                        </m:r>
                      </m:e>
                      <m:sub>
                        <m:r>
                          <a:rPr lang="en-US" sz="5400" b="0" i="1" smtClean="0">
                            <a:latin typeface="Cambria Math" panose="02040503050406030204" pitchFamily="18" charset="0"/>
                          </a:rPr>
                          <m:t>𝑡</m:t>
                        </m:r>
                      </m:sub>
                    </m:sSub>
                  </m:oMath>
                </a14:m>
                <a:r>
                  <a:rPr lang="en-US" sz="5400" dirty="0"/>
                  <a:t>| </a:t>
                </a:r>
                <a14:m>
                  <m:oMath xmlns:m="http://schemas.openxmlformats.org/officeDocument/2006/math">
                    <m:sSub>
                      <m:sSubPr>
                        <m:ctrlPr>
                          <a:rPr lang="en-US" sz="5400" i="1" smtClean="0">
                            <a:latin typeface="Cambria Math" panose="02040503050406030204" pitchFamily="18" charset="0"/>
                          </a:rPr>
                        </m:ctrlPr>
                      </m:sSubPr>
                      <m:e>
                        <m:r>
                          <a:rPr lang="en-US" sz="5400" b="0" i="1" smtClean="0">
                            <a:latin typeface="Cambria Math" panose="02040503050406030204" pitchFamily="18" charset="0"/>
                          </a:rPr>
                          <m:t>𝑋</m:t>
                        </m:r>
                      </m:e>
                      <m:sub>
                        <m:r>
                          <a:rPr lang="en-US" sz="5400" b="0" i="1" smtClean="0">
                            <a:latin typeface="Cambria Math" panose="02040503050406030204" pitchFamily="18" charset="0"/>
                          </a:rPr>
                          <m:t>1</m:t>
                        </m:r>
                      </m:sub>
                    </m:sSub>
                    <m:r>
                      <a:rPr lang="en-US" sz="5400" b="0" i="1" smtClean="0">
                        <a:latin typeface="Cambria Math" panose="02040503050406030204" pitchFamily="18" charset="0"/>
                      </a:rPr>
                      <m:t>,…</m:t>
                    </m:r>
                  </m:oMath>
                </a14:m>
                <a:r>
                  <a:rPr lang="en-US" sz="5400" dirty="0"/>
                  <a:t>, </a:t>
                </a:r>
                <a14:m>
                  <m:oMath xmlns:m="http://schemas.openxmlformats.org/officeDocument/2006/math">
                    <m:sSub>
                      <m:sSubPr>
                        <m:ctrlPr>
                          <a:rPr lang="en-US" sz="5400" i="1">
                            <a:latin typeface="Cambria Math" panose="02040503050406030204" pitchFamily="18" charset="0"/>
                          </a:rPr>
                        </m:ctrlPr>
                      </m:sSubPr>
                      <m:e>
                        <m:r>
                          <a:rPr lang="en-US" sz="5400" i="1">
                            <a:latin typeface="Cambria Math" panose="02040503050406030204" pitchFamily="18" charset="0"/>
                          </a:rPr>
                          <m:t>𝑋</m:t>
                        </m:r>
                      </m:e>
                      <m:sub>
                        <m:r>
                          <a:rPr lang="en-US" sz="5400" b="0" i="1" smtClean="0">
                            <a:latin typeface="Cambria Math" panose="02040503050406030204" pitchFamily="18" charset="0"/>
                          </a:rPr>
                          <m:t>𝑡</m:t>
                        </m:r>
                        <m:r>
                          <a:rPr lang="en-US" sz="5400" b="0" i="1" smtClean="0">
                            <a:latin typeface="Cambria Math" panose="02040503050406030204" pitchFamily="18" charset="0"/>
                          </a:rPr>
                          <m:t>−1</m:t>
                        </m:r>
                      </m:sub>
                    </m:sSub>
                  </m:oMath>
                </a14:m>
                <a:r>
                  <a:rPr lang="en-US" sz="5400" dirty="0"/>
                  <a:t>)</a:t>
                </a:r>
              </a:p>
            </p:txBody>
          </p:sp>
        </mc:Choice>
        <mc:Fallback xmlns="">
          <p:sp>
            <p:nvSpPr>
              <p:cNvPr id="3" name="Content Placeholder 2">
                <a:extLst>
                  <a:ext uri="{FF2B5EF4-FFF2-40B4-BE49-F238E27FC236}">
                    <a16:creationId xmlns:a16="http://schemas.microsoft.com/office/drawing/2014/main" id="{2411FDAB-D6D2-2456-F626-25E621A0085C}"/>
                  </a:ext>
                </a:extLst>
              </p:cNvPr>
              <p:cNvSpPr>
                <a:spLocks noGrp="1" noRot="1" noChangeAspect="1" noMove="1" noResize="1" noEditPoints="1" noAdjustHandles="1" noChangeArrowheads="1" noChangeShapeType="1" noTextEdit="1"/>
              </p:cNvSpPr>
              <p:nvPr>
                <p:ph idx="1"/>
              </p:nvPr>
            </p:nvSpPr>
            <p:spPr>
              <a:xfrm>
                <a:off x="30458" y="514559"/>
                <a:ext cx="8388944" cy="840010"/>
              </a:xfrm>
              <a:blipFill>
                <a:blip r:embed="rId3"/>
                <a:stretch>
                  <a:fillRect t="-10448" b="-20896"/>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1E7E38FB-6636-DFC8-C6CE-BB78DF9F5935}"/>
              </a:ext>
            </a:extLst>
          </p:cNvPr>
          <p:cNvSpPr txBox="1"/>
          <p:nvPr/>
        </p:nvSpPr>
        <p:spPr>
          <a:xfrm>
            <a:off x="431168" y="1522761"/>
            <a:ext cx="8036176" cy="1200329"/>
          </a:xfrm>
          <a:prstGeom prst="rect">
            <a:avLst/>
          </a:prstGeom>
          <a:noFill/>
        </p:spPr>
        <p:txBody>
          <a:bodyPr wrap="square">
            <a:spAutoFit/>
          </a:bodyPr>
          <a:lstStyle/>
          <a:p>
            <a:r>
              <a:rPr lang="en-US" sz="1800" dirty="0">
                <a:latin typeface="Corbel" panose="020B0503020204020204" pitchFamily="34" charset="0"/>
              </a:rPr>
              <a:t>How do we estimate these probabilities?  </a:t>
            </a:r>
          </a:p>
          <a:p>
            <a:r>
              <a:rPr lang="en-US" sz="1800" dirty="0">
                <a:solidFill>
                  <a:srgbClr val="C00000"/>
                </a:solidFill>
                <a:latin typeface="Corbel" panose="020B0503020204020204" pitchFamily="34" charset="0"/>
              </a:rPr>
              <a:t>Let’s just count! </a:t>
            </a:r>
          </a:p>
          <a:p>
            <a:endParaRPr lang="en-US" sz="1800" dirty="0">
              <a:latin typeface="Corbel" panose="020B0503020204020204" pitchFamily="34" charset="0"/>
            </a:endParaRPr>
          </a:p>
          <a:p>
            <a:endParaRPr lang="en-US" sz="1800" dirty="0">
              <a:latin typeface="Corbel" panose="020B0503020204020204" pitchFamily="34" charset="0"/>
            </a:endParaRPr>
          </a:p>
        </p:txBody>
      </p:sp>
      <p:sp>
        <p:nvSpPr>
          <p:cNvPr id="2" name="Slide Number Placeholder 1">
            <a:extLst>
              <a:ext uri="{FF2B5EF4-FFF2-40B4-BE49-F238E27FC236}">
                <a16:creationId xmlns:a16="http://schemas.microsoft.com/office/drawing/2014/main" id="{A31ACD82-24CB-674F-BEB0-C406B25740E2}"/>
              </a:ext>
            </a:extLst>
          </p:cNvPr>
          <p:cNvSpPr>
            <a:spLocks noGrp="1"/>
          </p:cNvSpPr>
          <p:nvPr>
            <p:ph type="sldNum" sz="quarter" idx="12"/>
          </p:nvPr>
        </p:nvSpPr>
        <p:spPr/>
        <p:txBody>
          <a:bodyPr/>
          <a:lstStyle/>
          <a:p>
            <a:fld id="{494B4E53-BCCB-BE4E-A28A-722B6992CCD5}" type="slidenum">
              <a:rPr lang="en-US" smtClean="0"/>
              <a:pPr/>
              <a:t>32</a:t>
            </a:fld>
            <a:endParaRPr lang="en-US" dirty="0"/>
          </a:p>
        </p:txBody>
      </p:sp>
      <mc:AlternateContent xmlns:mc="http://schemas.openxmlformats.org/markup-compatibility/2006" xmlns:a14="http://schemas.microsoft.com/office/drawing/2010/main">
        <mc:Choice Requires="a14">
          <p:sp>
            <p:nvSpPr>
              <p:cNvPr id="4" name="object 6">
                <a:extLst>
                  <a:ext uri="{FF2B5EF4-FFF2-40B4-BE49-F238E27FC236}">
                    <a16:creationId xmlns:a16="http://schemas.microsoft.com/office/drawing/2014/main" id="{C38D16B3-2231-3A39-0235-F4A0E68652D4}"/>
                  </a:ext>
                </a:extLst>
              </p:cNvPr>
              <p:cNvSpPr txBox="1"/>
              <p:nvPr/>
            </p:nvSpPr>
            <p:spPr>
              <a:xfrm>
                <a:off x="1454557" y="3413589"/>
                <a:ext cx="6253172" cy="1511952"/>
              </a:xfrm>
              <a:prstGeom prst="rect">
                <a:avLst/>
              </a:prstGeom>
              <a:ln w="28575">
                <a:solidFill>
                  <a:srgbClr val="C00000"/>
                </a:solidFill>
              </a:ln>
            </p:spPr>
            <p:txBody>
              <a:bodyPr vert="horz" wrap="square" lIns="0" tIns="34290" rIns="0" bIns="0" rtlCol="0">
                <a:spAutoFit/>
              </a:bodyPr>
              <a:lstStyle/>
              <a:p>
                <a:pPr algn="ctr">
                  <a:spcBef>
                    <a:spcPts val="270"/>
                  </a:spcBef>
                </a:pPr>
                <a:r>
                  <a:rPr lang="en-US" sz="2000" u="sng" spc="-10" dirty="0">
                    <a:uFill>
                      <a:solidFill>
                        <a:srgbClr val="000000"/>
                      </a:solidFill>
                    </a:uFill>
                    <a:latin typeface="Corbel" panose="020B0503020204020204" pitchFamily="34" charset="0"/>
                    <a:cs typeface="Calibri"/>
                  </a:rPr>
                  <a:t>Challenge</a:t>
                </a:r>
                <a:r>
                  <a:rPr sz="2000" u="sng" spc="-10" dirty="0">
                    <a:uFill>
                      <a:solidFill>
                        <a:srgbClr val="000000"/>
                      </a:solidFill>
                    </a:uFill>
                    <a:latin typeface="Corbel" panose="020B0503020204020204" pitchFamily="34" charset="0"/>
                    <a:cs typeface="Calibri"/>
                  </a:rPr>
                  <a:t>:</a:t>
                </a:r>
                <a:r>
                  <a:rPr sz="2000" spc="-10" dirty="0">
                    <a:latin typeface="Corbel" panose="020B0503020204020204" pitchFamily="34" charset="0"/>
                    <a:cs typeface="Calibri"/>
                  </a:rPr>
                  <a:t> </a:t>
                </a:r>
                <a:r>
                  <a:rPr sz="2000" spc="-5" dirty="0">
                    <a:latin typeface="Corbel" panose="020B0503020204020204" pitchFamily="34" charset="0"/>
                    <a:cs typeface="Calibri"/>
                  </a:rPr>
                  <a:t>Increasing </a:t>
                </a:r>
                <a14:m>
                  <m:oMath xmlns:m="http://schemas.openxmlformats.org/officeDocument/2006/math">
                    <m:r>
                      <a:rPr lang="en-US" sz="2000">
                        <a:solidFill>
                          <a:schemeClr val="accent1"/>
                        </a:solidFill>
                        <a:latin typeface="Cambria Math" panose="02040503050406030204" pitchFamily="18" charset="0"/>
                      </a:rPr>
                      <m:t>𝑛</m:t>
                    </m:r>
                  </m:oMath>
                </a14:m>
                <a:r>
                  <a:rPr sz="2000" spc="-15" dirty="0">
                    <a:latin typeface="Corbel" panose="020B0503020204020204" pitchFamily="34" charset="0"/>
                    <a:cs typeface="Calibri"/>
                  </a:rPr>
                  <a:t> makes</a:t>
                </a:r>
                <a:r>
                  <a:rPr sz="2000" dirty="0">
                    <a:latin typeface="Corbel" panose="020B0503020204020204" pitchFamily="34" charset="0"/>
                    <a:cs typeface="Calibri"/>
                  </a:rPr>
                  <a:t> </a:t>
                </a:r>
                <a:r>
                  <a:rPr sz="2000" spc="-5" dirty="0">
                    <a:solidFill>
                      <a:srgbClr val="C00000"/>
                    </a:solidFill>
                    <a:latin typeface="Corbel" panose="020B0503020204020204" pitchFamily="34" charset="0"/>
                    <a:cs typeface="Calibri"/>
                  </a:rPr>
                  <a:t>sparsity</a:t>
                </a:r>
                <a:r>
                  <a:rPr sz="2000" spc="-10" dirty="0">
                    <a:solidFill>
                      <a:srgbClr val="C00000"/>
                    </a:solidFill>
                    <a:latin typeface="Corbel" panose="020B0503020204020204" pitchFamily="34" charset="0"/>
                    <a:cs typeface="Calibri"/>
                  </a:rPr>
                  <a:t> problems</a:t>
                </a:r>
                <a:r>
                  <a:rPr sz="2000" dirty="0">
                    <a:solidFill>
                      <a:srgbClr val="C00000"/>
                    </a:solidFill>
                    <a:latin typeface="Corbel" panose="020B0503020204020204" pitchFamily="34" charset="0"/>
                    <a:cs typeface="Calibri"/>
                  </a:rPr>
                  <a:t> </a:t>
                </a:r>
                <a:r>
                  <a:rPr sz="2000" spc="-5" dirty="0">
                    <a:latin typeface="Corbel" panose="020B0503020204020204" pitchFamily="34" charset="0"/>
                    <a:cs typeface="Calibri"/>
                  </a:rPr>
                  <a:t>worse.</a:t>
                </a:r>
                <a:endParaRPr sz="2000" dirty="0">
                  <a:latin typeface="Corbel" panose="020B0503020204020204" pitchFamily="34" charset="0"/>
                  <a:cs typeface="Calibri"/>
                </a:endParaRPr>
              </a:p>
              <a:p>
                <a:pPr algn="ctr"/>
                <a:r>
                  <a:rPr sz="2000" spc="-30" dirty="0">
                    <a:latin typeface="Corbel" panose="020B0503020204020204" pitchFamily="34" charset="0"/>
                    <a:cs typeface="Calibri"/>
                  </a:rPr>
                  <a:t>Typically,</a:t>
                </a:r>
                <a:r>
                  <a:rPr sz="2000" spc="-15" dirty="0">
                    <a:latin typeface="Corbel" panose="020B0503020204020204" pitchFamily="34" charset="0"/>
                    <a:cs typeface="Calibri"/>
                  </a:rPr>
                  <a:t> we</a:t>
                </a:r>
                <a:r>
                  <a:rPr sz="2000" spc="-5" dirty="0">
                    <a:latin typeface="Corbel" panose="020B0503020204020204" pitchFamily="34" charset="0"/>
                    <a:cs typeface="Calibri"/>
                  </a:rPr>
                  <a:t> can’t </a:t>
                </a:r>
                <a:r>
                  <a:rPr sz="2000" spc="-15" dirty="0">
                    <a:latin typeface="Corbel" panose="020B0503020204020204" pitchFamily="34" charset="0"/>
                    <a:cs typeface="Calibri"/>
                  </a:rPr>
                  <a:t>have</a:t>
                </a:r>
                <a:r>
                  <a:rPr sz="2000" spc="-5" dirty="0">
                    <a:latin typeface="Corbel" panose="020B0503020204020204" pitchFamily="34" charset="0"/>
                    <a:cs typeface="Calibri"/>
                  </a:rPr>
                  <a:t> </a:t>
                </a:r>
                <a14:m>
                  <m:oMath xmlns:m="http://schemas.openxmlformats.org/officeDocument/2006/math">
                    <m:r>
                      <a:rPr lang="en-US" sz="2000">
                        <a:solidFill>
                          <a:schemeClr val="accent1"/>
                        </a:solidFill>
                        <a:latin typeface="Cambria Math" panose="02040503050406030204" pitchFamily="18" charset="0"/>
                      </a:rPr>
                      <m:t>𝑛</m:t>
                    </m:r>
                  </m:oMath>
                </a14:m>
                <a:r>
                  <a:rPr sz="2000" spc="-15" dirty="0">
                    <a:latin typeface="Corbel" panose="020B0503020204020204" pitchFamily="34" charset="0"/>
                    <a:cs typeface="Calibri"/>
                  </a:rPr>
                  <a:t> </a:t>
                </a:r>
                <a:r>
                  <a:rPr sz="2000" spc="-5" dirty="0">
                    <a:latin typeface="Corbel" panose="020B0503020204020204" pitchFamily="34" charset="0"/>
                    <a:cs typeface="Calibri"/>
                  </a:rPr>
                  <a:t>bigger </a:t>
                </a:r>
                <a:r>
                  <a:rPr sz="2000" dirty="0">
                    <a:latin typeface="Corbel" panose="020B0503020204020204" pitchFamily="34" charset="0"/>
                    <a:cs typeface="Calibri"/>
                  </a:rPr>
                  <a:t>than</a:t>
                </a:r>
                <a:r>
                  <a:rPr sz="2000" spc="-15" dirty="0">
                    <a:latin typeface="Corbel" panose="020B0503020204020204" pitchFamily="34" charset="0"/>
                    <a:cs typeface="Calibri"/>
                  </a:rPr>
                  <a:t> </a:t>
                </a:r>
                <a:r>
                  <a:rPr sz="2000" spc="-5" dirty="0">
                    <a:latin typeface="Corbel" panose="020B0503020204020204" pitchFamily="34" charset="0"/>
                    <a:cs typeface="Calibri"/>
                  </a:rPr>
                  <a:t>5.</a:t>
                </a:r>
                <a:endParaRPr lang="en-US" sz="2000" spc="-5" dirty="0">
                  <a:latin typeface="Corbel" panose="020B0503020204020204" pitchFamily="34" charset="0"/>
                  <a:cs typeface="Calibri"/>
                </a:endParaRPr>
              </a:p>
              <a:p>
                <a:pPr algn="ctr"/>
                <a:endParaRPr lang="en-US" sz="2000" spc="-5" dirty="0">
                  <a:latin typeface="Corbel" panose="020B0503020204020204" pitchFamily="34" charset="0"/>
                  <a:cs typeface="Calibri"/>
                </a:endParaRPr>
              </a:p>
              <a:p>
                <a:pPr algn="ctr"/>
                <a:r>
                  <a:rPr lang="en-US" sz="1800" spc="-5" dirty="0">
                    <a:latin typeface="Corbel" panose="020B0503020204020204" pitchFamily="34" charset="0"/>
                    <a:cs typeface="Calibri"/>
                  </a:rPr>
                  <a:t>Some partial solutions (e.g., smoothing and backoffs) </a:t>
                </a:r>
                <a:br>
                  <a:rPr lang="en-US" sz="1800" spc="-5" dirty="0">
                    <a:latin typeface="Corbel" panose="020B0503020204020204" pitchFamily="34" charset="0"/>
                    <a:cs typeface="Calibri"/>
                  </a:rPr>
                </a:br>
                <a:r>
                  <a:rPr lang="en-US" sz="1800" spc="-5" dirty="0">
                    <a:latin typeface="Corbel" panose="020B0503020204020204" pitchFamily="34" charset="0"/>
                    <a:cs typeface="Calibri"/>
                  </a:rPr>
                  <a:t>though still an open problem. </a:t>
                </a:r>
                <a:endParaRPr sz="1800" dirty="0">
                  <a:latin typeface="Corbel" panose="020B0503020204020204" pitchFamily="34" charset="0"/>
                  <a:cs typeface="Calibri"/>
                </a:endParaRPr>
              </a:p>
            </p:txBody>
          </p:sp>
        </mc:Choice>
        <mc:Fallback xmlns="">
          <p:sp>
            <p:nvSpPr>
              <p:cNvPr id="4" name="object 6">
                <a:extLst>
                  <a:ext uri="{FF2B5EF4-FFF2-40B4-BE49-F238E27FC236}">
                    <a16:creationId xmlns:a16="http://schemas.microsoft.com/office/drawing/2014/main" id="{C38D16B3-2231-3A39-0235-F4A0E68652D4}"/>
                  </a:ext>
                </a:extLst>
              </p:cNvPr>
              <p:cNvSpPr txBox="1">
                <a:spLocks noRot="1" noChangeAspect="1" noMove="1" noResize="1" noEditPoints="1" noAdjustHandles="1" noChangeArrowheads="1" noChangeShapeType="1" noTextEdit="1"/>
              </p:cNvSpPr>
              <p:nvPr/>
            </p:nvSpPr>
            <p:spPr>
              <a:xfrm>
                <a:off x="1454557" y="3413589"/>
                <a:ext cx="6253172" cy="1511952"/>
              </a:xfrm>
              <a:prstGeom prst="rect">
                <a:avLst/>
              </a:prstGeom>
              <a:blipFill>
                <a:blip r:embed="rId4"/>
                <a:stretch>
                  <a:fillRect t="-1626" b="-6504"/>
                </a:stretch>
              </a:blipFill>
              <a:ln w="28575">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8EE0ABB-3567-6849-188E-75816511A50C}"/>
                  </a:ext>
                </a:extLst>
              </p:cNvPr>
              <p:cNvSpPr txBox="1"/>
              <p:nvPr/>
            </p:nvSpPr>
            <p:spPr>
              <a:xfrm>
                <a:off x="263739" y="2191708"/>
                <a:ext cx="8616521" cy="779957"/>
              </a:xfrm>
              <a:prstGeom prst="rect">
                <a:avLst/>
              </a:prstGeom>
              <a:noFill/>
            </p:spPr>
            <p:txBody>
              <a:bodyPr wrap="square">
                <a:spAutoFit/>
              </a:bodyPr>
              <a:lstStyle/>
              <a:p>
                <a:pPr marL="0" indent="0" algn="ctr">
                  <a:buClrTx/>
                  <a:buNone/>
                </a:pPr>
                <a:r>
                  <a:rPr lang="en-US" sz="2400" dirty="0">
                    <a:latin typeface="Cambria Math" panose="02040503050406030204" pitchFamily="18" charset="0"/>
                    <a:ea typeface="Cambria Math" panose="02040503050406030204" pitchFamily="18" charset="0"/>
                  </a:rPr>
                  <a:t>P(“mat” | “the cat sat on the”)</a:t>
                </a:r>
                <a:r>
                  <a:rPr lang="en-US" sz="2800" dirty="0">
                    <a:latin typeface="Corbel" panose="020B0503020204020204" pitchFamily="34" charset="0"/>
                  </a:rPr>
                  <a:t> </a:t>
                </a:r>
                <a14:m>
                  <m:oMath xmlns:m="http://schemas.openxmlformats.org/officeDocument/2006/math">
                    <m:r>
                      <a:rPr lang="en-US" sz="2800">
                        <a:latin typeface="Cambria Math" panose="02040503050406030204" pitchFamily="18" charset="0"/>
                      </a:rPr>
                      <m:t>≈</m:t>
                    </m:r>
                  </m:oMath>
                </a14:m>
                <a:r>
                  <a:rPr lang="en-US" sz="2800" dirty="0">
                    <a:latin typeface="Corbel" panose="020B0503020204020204" pitchFamily="34" charset="0"/>
                  </a:rPr>
                  <a:t> </a:t>
                </a:r>
                <a14:m>
                  <m:oMath xmlns:m="http://schemas.openxmlformats.org/officeDocument/2006/math">
                    <m:f>
                      <m:fPr>
                        <m:ctrlPr>
                          <a:rPr lang="en-US" sz="2800" i="1" dirty="0" smtClean="0">
                            <a:latin typeface="Cambria Math" panose="02040503050406030204" pitchFamily="18" charset="0"/>
                          </a:rPr>
                        </m:ctrlPr>
                      </m:fPr>
                      <m:num>
                        <m:r>
                          <m:rPr>
                            <m:sty m:val="p"/>
                          </m:rPr>
                          <a:rPr lang="en-US" sz="2800" dirty="0" smtClean="0">
                            <a:latin typeface="Cambria Math" panose="02040503050406030204" pitchFamily="18" charset="0"/>
                          </a:rPr>
                          <m:t>count</m:t>
                        </m:r>
                        <m:r>
                          <a:rPr lang="en-US" sz="2800" dirty="0" smtClean="0">
                            <a:latin typeface="Cambria Math" panose="02040503050406030204" pitchFamily="18" charset="0"/>
                          </a:rPr>
                          <m:t>(“</m:t>
                        </m:r>
                        <m:r>
                          <m:rPr>
                            <m:sty m:val="p"/>
                          </m:rPr>
                          <a:rPr lang="en-US" sz="2800" dirty="0" smtClean="0">
                            <a:solidFill>
                              <a:srgbClr val="C00000"/>
                            </a:solidFill>
                            <a:latin typeface="Cambria Math" panose="02040503050406030204" pitchFamily="18" charset="0"/>
                          </a:rPr>
                          <m:t>the</m:t>
                        </m:r>
                        <m:r>
                          <a:rPr lang="en-US" sz="2800" dirty="0" smtClean="0">
                            <a:solidFill>
                              <a:srgbClr val="C00000"/>
                            </a:solidFill>
                            <a:latin typeface="Cambria Math" panose="02040503050406030204" pitchFamily="18" charset="0"/>
                          </a:rPr>
                          <m:t> </m:t>
                        </m:r>
                        <m:r>
                          <m:rPr>
                            <m:sty m:val="p"/>
                          </m:rPr>
                          <a:rPr lang="en-US" sz="2800" dirty="0" smtClean="0">
                            <a:solidFill>
                              <a:srgbClr val="C00000"/>
                            </a:solidFill>
                            <a:latin typeface="Cambria Math" panose="02040503050406030204" pitchFamily="18" charset="0"/>
                          </a:rPr>
                          <m:t>cat</m:t>
                        </m:r>
                        <m:r>
                          <a:rPr lang="en-US" sz="2800" dirty="0" smtClean="0">
                            <a:solidFill>
                              <a:srgbClr val="C00000"/>
                            </a:solidFill>
                            <a:latin typeface="Cambria Math" panose="02040503050406030204" pitchFamily="18" charset="0"/>
                          </a:rPr>
                          <m:t> </m:t>
                        </m:r>
                        <m:r>
                          <m:rPr>
                            <m:sty m:val="p"/>
                          </m:rPr>
                          <a:rPr lang="en-US" sz="2800" dirty="0" smtClean="0">
                            <a:solidFill>
                              <a:srgbClr val="C00000"/>
                            </a:solidFill>
                            <a:latin typeface="Cambria Math" panose="02040503050406030204" pitchFamily="18" charset="0"/>
                          </a:rPr>
                          <m:t>sat</m:t>
                        </m:r>
                        <m:r>
                          <a:rPr lang="en-US" sz="2800" dirty="0" smtClean="0">
                            <a:solidFill>
                              <a:srgbClr val="C00000"/>
                            </a:solidFill>
                            <a:latin typeface="Cambria Math" panose="02040503050406030204" pitchFamily="18" charset="0"/>
                          </a:rPr>
                          <m:t> </m:t>
                        </m:r>
                        <m:r>
                          <m:rPr>
                            <m:sty m:val="p"/>
                          </m:rPr>
                          <a:rPr lang="en-US" sz="2800" dirty="0" smtClean="0">
                            <a:solidFill>
                              <a:srgbClr val="C00000"/>
                            </a:solidFill>
                            <a:latin typeface="Cambria Math" panose="02040503050406030204" pitchFamily="18" charset="0"/>
                          </a:rPr>
                          <m:t>on</m:t>
                        </m:r>
                        <m:r>
                          <a:rPr lang="en-US" sz="2800" dirty="0" smtClean="0">
                            <a:solidFill>
                              <a:srgbClr val="C00000"/>
                            </a:solidFill>
                            <a:latin typeface="Cambria Math" panose="02040503050406030204" pitchFamily="18" charset="0"/>
                          </a:rPr>
                          <m:t> </m:t>
                        </m:r>
                        <m:r>
                          <m:rPr>
                            <m:sty m:val="p"/>
                          </m:rPr>
                          <a:rPr lang="en-US" sz="2800" dirty="0" smtClean="0">
                            <a:solidFill>
                              <a:srgbClr val="C00000"/>
                            </a:solidFill>
                            <a:latin typeface="Cambria Math" panose="02040503050406030204" pitchFamily="18" charset="0"/>
                          </a:rPr>
                          <m:t>the</m:t>
                        </m:r>
                        <m:r>
                          <a:rPr lang="en-US" sz="2800" dirty="0" smtClean="0">
                            <a:solidFill>
                              <a:srgbClr val="C00000"/>
                            </a:solidFill>
                            <a:latin typeface="Cambria Math" panose="02040503050406030204" pitchFamily="18" charset="0"/>
                          </a:rPr>
                          <m:t> </m:t>
                        </m:r>
                        <m:r>
                          <m:rPr>
                            <m:sty m:val="p"/>
                          </m:rPr>
                          <a:rPr lang="en-US" sz="2800" dirty="0" smtClean="0">
                            <a:solidFill>
                              <a:srgbClr val="C00000"/>
                            </a:solidFill>
                            <a:latin typeface="Cambria Math" panose="02040503050406030204" pitchFamily="18" charset="0"/>
                          </a:rPr>
                          <m:t>mat</m:t>
                        </m:r>
                        <m:r>
                          <a:rPr lang="en-US" sz="2800" dirty="0" smtClean="0">
                            <a:solidFill>
                              <a:srgbClr val="C00000"/>
                            </a:solidFill>
                            <a:latin typeface="Cambria Math" panose="02040503050406030204" pitchFamily="18" charset="0"/>
                          </a:rPr>
                          <m:t>”)</m:t>
                        </m:r>
                      </m:num>
                      <m:den>
                        <m:r>
                          <m:rPr>
                            <m:sty m:val="p"/>
                          </m:rPr>
                          <a:rPr lang="en-US" sz="2800" dirty="0">
                            <a:latin typeface="Cambria Math" panose="02040503050406030204" pitchFamily="18" charset="0"/>
                          </a:rPr>
                          <m:t>count</m:t>
                        </m:r>
                        <m:r>
                          <a:rPr lang="en-US" sz="2800" dirty="0">
                            <a:latin typeface="Cambria Math" panose="02040503050406030204" pitchFamily="18" charset="0"/>
                          </a:rPr>
                          <m:t>(“</m:t>
                        </m:r>
                        <m:r>
                          <m:rPr>
                            <m:sty m:val="p"/>
                          </m:rPr>
                          <a:rPr lang="en-US" sz="2800" dirty="0" smtClean="0">
                            <a:solidFill>
                              <a:srgbClr val="0070C0"/>
                            </a:solidFill>
                            <a:latin typeface="Cambria Math" panose="02040503050406030204" pitchFamily="18" charset="0"/>
                          </a:rPr>
                          <m:t>the</m:t>
                        </m:r>
                        <m:r>
                          <a:rPr lang="en-US" sz="2800" dirty="0" smtClean="0">
                            <a:solidFill>
                              <a:srgbClr val="0070C0"/>
                            </a:solidFill>
                            <a:latin typeface="Cambria Math" panose="02040503050406030204" pitchFamily="18" charset="0"/>
                          </a:rPr>
                          <m:t> </m:t>
                        </m:r>
                        <m:r>
                          <m:rPr>
                            <m:sty m:val="p"/>
                          </m:rPr>
                          <a:rPr lang="en-US" sz="2800" dirty="0" smtClean="0">
                            <a:solidFill>
                              <a:srgbClr val="0070C0"/>
                            </a:solidFill>
                            <a:latin typeface="Cambria Math" panose="02040503050406030204" pitchFamily="18" charset="0"/>
                          </a:rPr>
                          <m:t>cat</m:t>
                        </m:r>
                        <m:r>
                          <a:rPr lang="en-US" sz="2800" dirty="0" smtClean="0">
                            <a:solidFill>
                              <a:srgbClr val="0070C0"/>
                            </a:solidFill>
                            <a:latin typeface="Cambria Math" panose="02040503050406030204" pitchFamily="18" charset="0"/>
                          </a:rPr>
                          <m:t> </m:t>
                        </m:r>
                        <m:r>
                          <m:rPr>
                            <m:sty m:val="p"/>
                          </m:rPr>
                          <a:rPr lang="en-US" sz="2800" dirty="0" smtClean="0">
                            <a:solidFill>
                              <a:srgbClr val="0070C0"/>
                            </a:solidFill>
                            <a:latin typeface="Cambria Math" panose="02040503050406030204" pitchFamily="18" charset="0"/>
                          </a:rPr>
                          <m:t>sat</m:t>
                        </m:r>
                        <m:r>
                          <a:rPr lang="en-US" sz="2800" dirty="0" smtClean="0">
                            <a:solidFill>
                              <a:srgbClr val="0070C0"/>
                            </a:solidFill>
                            <a:latin typeface="Cambria Math" panose="02040503050406030204" pitchFamily="18" charset="0"/>
                          </a:rPr>
                          <m:t> </m:t>
                        </m:r>
                        <m:r>
                          <m:rPr>
                            <m:sty m:val="p"/>
                          </m:rPr>
                          <a:rPr lang="en-US" sz="2800" dirty="0" smtClean="0">
                            <a:solidFill>
                              <a:srgbClr val="0070C0"/>
                            </a:solidFill>
                            <a:latin typeface="Cambria Math" panose="02040503050406030204" pitchFamily="18" charset="0"/>
                          </a:rPr>
                          <m:t>on</m:t>
                        </m:r>
                        <m:r>
                          <a:rPr lang="en-US" sz="2800" dirty="0" smtClean="0">
                            <a:solidFill>
                              <a:srgbClr val="0070C0"/>
                            </a:solidFill>
                            <a:latin typeface="Cambria Math" panose="02040503050406030204" pitchFamily="18" charset="0"/>
                          </a:rPr>
                          <m:t> </m:t>
                        </m:r>
                        <m:r>
                          <m:rPr>
                            <m:sty m:val="p"/>
                          </m:rPr>
                          <a:rPr lang="en-US" sz="2800" dirty="0" smtClean="0">
                            <a:solidFill>
                              <a:srgbClr val="0070C0"/>
                            </a:solidFill>
                            <a:latin typeface="Cambria Math" panose="02040503050406030204" pitchFamily="18" charset="0"/>
                          </a:rPr>
                          <m:t>the</m:t>
                        </m:r>
                        <m:r>
                          <a:rPr lang="en-US" sz="2800" dirty="0">
                            <a:solidFill>
                              <a:srgbClr val="0070C0"/>
                            </a:solidFill>
                            <a:latin typeface="Cambria Math" panose="02040503050406030204" pitchFamily="18" charset="0"/>
                          </a:rPr>
                          <m:t>”</m:t>
                        </m:r>
                        <m:r>
                          <a:rPr lang="en-US" sz="2800" dirty="0">
                            <a:latin typeface="Cambria Math" panose="02040503050406030204" pitchFamily="18" charset="0"/>
                          </a:rPr>
                          <m:t>)</m:t>
                        </m:r>
                      </m:den>
                    </m:f>
                  </m:oMath>
                </a14:m>
                <a:endParaRPr lang="en-US" sz="2800" dirty="0">
                  <a:latin typeface="Corbel" panose="020B0503020204020204" pitchFamily="34" charset="0"/>
                </a:endParaRPr>
              </a:p>
            </p:txBody>
          </p:sp>
        </mc:Choice>
        <mc:Fallback xmlns="">
          <p:sp>
            <p:nvSpPr>
              <p:cNvPr id="7" name="TextBox 6">
                <a:extLst>
                  <a:ext uri="{FF2B5EF4-FFF2-40B4-BE49-F238E27FC236}">
                    <a16:creationId xmlns:a16="http://schemas.microsoft.com/office/drawing/2014/main" id="{A8EE0ABB-3567-6849-188E-75816511A50C}"/>
                  </a:ext>
                </a:extLst>
              </p:cNvPr>
              <p:cNvSpPr txBox="1">
                <a:spLocks noRot="1" noChangeAspect="1" noMove="1" noResize="1" noEditPoints="1" noAdjustHandles="1" noChangeArrowheads="1" noChangeShapeType="1" noTextEdit="1"/>
              </p:cNvSpPr>
              <p:nvPr/>
            </p:nvSpPr>
            <p:spPr>
              <a:xfrm>
                <a:off x="263739" y="2191708"/>
                <a:ext cx="8616521" cy="779957"/>
              </a:xfrm>
              <a:prstGeom prst="rect">
                <a:avLst/>
              </a:prstGeom>
              <a:blipFill>
                <a:blip r:embed="rId5"/>
                <a:stretch>
                  <a:fillRect b="-11290"/>
                </a:stretch>
              </a:blipFill>
            </p:spPr>
            <p:txBody>
              <a:bodyPr/>
              <a:lstStyle/>
              <a:p>
                <a:r>
                  <a:rPr lang="en-US">
                    <a:noFill/>
                  </a:rPr>
                  <a:t> </a:t>
                </a:r>
              </a:p>
            </p:txBody>
          </p:sp>
        </mc:Fallback>
      </mc:AlternateContent>
    </p:spTree>
    <p:extLst>
      <p:ext uri="{BB962C8B-B14F-4D97-AF65-F5344CB8AC3E}">
        <p14:creationId xmlns:p14="http://schemas.microsoft.com/office/powerpoint/2010/main" val="292577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C7A6F-0703-67AE-5097-1777052A5E64}"/>
              </a:ext>
            </a:extLst>
          </p:cNvPr>
          <p:cNvSpPr>
            <a:spLocks noGrp="1"/>
          </p:cNvSpPr>
          <p:nvPr>
            <p:ph type="title"/>
          </p:nvPr>
        </p:nvSpPr>
        <p:spPr/>
        <p:txBody>
          <a:bodyPr/>
          <a:lstStyle/>
          <a:p>
            <a:r>
              <a:rPr lang="en-US" sz="2400" dirty="0"/>
              <a:t>Understanding Sparsity: A Thought Experiment</a:t>
            </a:r>
          </a:p>
        </p:txBody>
      </p:sp>
      <p:sp>
        <p:nvSpPr>
          <p:cNvPr id="3" name="Text Placeholder 2">
            <a:extLst>
              <a:ext uri="{FF2B5EF4-FFF2-40B4-BE49-F238E27FC236}">
                <a16:creationId xmlns:a16="http://schemas.microsoft.com/office/drawing/2014/main" id="{ED4C542D-7206-9DF7-B593-05ED50AD36B3}"/>
              </a:ext>
            </a:extLst>
          </p:cNvPr>
          <p:cNvSpPr>
            <a:spLocks noGrp="1"/>
          </p:cNvSpPr>
          <p:nvPr>
            <p:ph type="body" sz="quarter" idx="16"/>
          </p:nvPr>
        </p:nvSpPr>
        <p:spPr>
          <a:xfrm>
            <a:off x="533919" y="1390650"/>
            <a:ext cx="8440748" cy="3077573"/>
          </a:xfrm>
        </p:spPr>
        <p:txBody>
          <a:bodyPr/>
          <a:lstStyle/>
          <a:p>
            <a:r>
              <a:rPr lang="en-US" sz="1800" dirty="0"/>
              <a:t>Consider </a:t>
            </a:r>
            <a:r>
              <a:rPr lang="en-US" sz="1800" dirty="0">
                <a:solidFill>
                  <a:schemeClr val="tx1"/>
                </a:solidFill>
              </a:rPr>
              <a:t>Shakespeare’s writing. </a:t>
            </a:r>
          </a:p>
          <a:p>
            <a:r>
              <a:rPr lang="en-US" sz="1800" dirty="0">
                <a:solidFill>
                  <a:schemeClr val="tx1"/>
                </a:solidFill>
              </a:rPr>
              <a:t>Say, we want the count of </a:t>
            </a:r>
            <a:r>
              <a:rPr lang="en-US" sz="1800" b="1" dirty="0">
                <a:solidFill>
                  <a:schemeClr val="tx1"/>
                </a:solidFill>
              </a:rPr>
              <a:t>any word-pair </a:t>
            </a:r>
            <a:r>
              <a:rPr lang="en-US" sz="1800" dirty="0">
                <a:solidFill>
                  <a:schemeClr val="tx1"/>
                </a:solidFill>
              </a:rPr>
              <a:t>that Shakespeare knows</a:t>
            </a:r>
          </a:p>
          <a:p>
            <a:r>
              <a:rPr lang="en-US" sz="1800" dirty="0">
                <a:solidFill>
                  <a:schemeClr val="tx1"/>
                </a:solidFill>
              </a:rPr>
              <a:t>The size vocab used by Shakespeare: |V|=29,066 </a:t>
            </a:r>
          </a:p>
          <a:p>
            <a:r>
              <a:rPr lang="en-US" sz="1800" dirty="0">
                <a:solidFill>
                  <a:schemeClr val="tx1"/>
                </a:solidFill>
              </a:rPr>
              <a:t>The number of potential word-pairs 29,066 x 29,066 ~ 844 million </a:t>
            </a:r>
          </a:p>
          <a:p>
            <a:pPr lvl="1"/>
            <a:r>
              <a:rPr lang="en-US" sz="1800" dirty="0">
                <a:solidFill>
                  <a:schemeClr val="tx1"/>
                </a:solidFill>
              </a:rPr>
              <a:t>(some of them don’t make sense, but ok!)</a:t>
            </a:r>
          </a:p>
          <a:p>
            <a:r>
              <a:rPr lang="en-US" sz="1800" dirty="0">
                <a:solidFill>
                  <a:schemeClr val="tx1"/>
                </a:solidFill>
              </a:rPr>
              <a:t>Of this, Shakespeare has used ~300</a:t>
            </a:r>
            <a:r>
              <a:rPr lang="en-US" sz="1800" dirty="0"/>
              <a:t>K</a:t>
            </a:r>
            <a:r>
              <a:rPr lang="en-US" sz="1800" dirty="0">
                <a:solidFill>
                  <a:schemeClr val="tx1"/>
                </a:solidFill>
              </a:rPr>
              <a:t> </a:t>
            </a:r>
            <a:r>
              <a:rPr lang="en-US" sz="1800" dirty="0"/>
              <a:t>word-pair combinations in his writings! </a:t>
            </a:r>
            <a:endParaRPr lang="en-US" sz="1800" dirty="0">
              <a:solidFill>
                <a:schemeClr val="tx1"/>
              </a:solidFill>
            </a:endParaRPr>
          </a:p>
          <a:p>
            <a:r>
              <a:rPr lang="en-US" sz="1800" dirty="0">
                <a:solidFill>
                  <a:schemeClr val="tx1"/>
                </a:solidFill>
              </a:rPr>
              <a:t>So, </a:t>
            </a:r>
            <a:r>
              <a:rPr lang="en-US" sz="1800" dirty="0">
                <a:solidFill>
                  <a:srgbClr val="C00000"/>
                </a:solidFill>
              </a:rPr>
              <a:t>99.96%</a:t>
            </a:r>
            <a:r>
              <a:rPr lang="en-US" sz="1800" dirty="0">
                <a:solidFill>
                  <a:schemeClr val="tx1"/>
                </a:solidFill>
              </a:rPr>
              <a:t> of the possible bigrams are </a:t>
            </a:r>
            <a:r>
              <a:rPr lang="en-US" sz="1800" dirty="0">
                <a:solidFill>
                  <a:srgbClr val="C00000"/>
                </a:solidFill>
              </a:rPr>
              <a:t>never seen </a:t>
            </a:r>
            <a:r>
              <a:rPr lang="en-US" sz="1800" dirty="0">
                <a:solidFill>
                  <a:schemeClr val="tx1"/>
                </a:solidFill>
              </a:rPr>
              <a:t>(hence, have zero entries for bigram counts).</a:t>
            </a:r>
          </a:p>
          <a:p>
            <a:endParaRPr lang="en-US" dirty="0"/>
          </a:p>
        </p:txBody>
      </p:sp>
      <p:pic>
        <p:nvPicPr>
          <p:cNvPr id="7170" name="Picture 2" descr="What plays would you use to introduce a neophyte to Shakespeare? – The View  From Sari's World">
            <a:extLst>
              <a:ext uri="{FF2B5EF4-FFF2-40B4-BE49-F238E27FC236}">
                <a16:creationId xmlns:a16="http://schemas.microsoft.com/office/drawing/2014/main" id="{FE25E014-E395-76C4-04CE-BC68C8283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565" y="535890"/>
            <a:ext cx="1289767" cy="110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090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00;p49">
            <a:extLst>
              <a:ext uri="{FF2B5EF4-FFF2-40B4-BE49-F238E27FC236}">
                <a16:creationId xmlns:a16="http://schemas.microsoft.com/office/drawing/2014/main" id="{6ACC79DB-8473-B4AF-495A-AD26890BCE59}"/>
              </a:ext>
            </a:extLst>
          </p:cNvPr>
          <p:cNvPicPr preferRelativeResize="0"/>
          <p:nvPr/>
        </p:nvPicPr>
        <p:blipFill rotWithShape="1">
          <a:blip r:embed="rId3">
            <a:alphaModFix/>
          </a:blip>
          <a:srcRect r="4442" b="69110"/>
          <a:stretch/>
        </p:blipFill>
        <p:spPr>
          <a:xfrm>
            <a:off x="3751376" y="1941858"/>
            <a:ext cx="4334655" cy="1758272"/>
          </a:xfrm>
          <a:prstGeom prst="rect">
            <a:avLst/>
          </a:prstGeom>
          <a:noFill/>
          <a:ln>
            <a:noFill/>
          </a:ln>
        </p:spPr>
      </p:pic>
      <p:sp>
        <p:nvSpPr>
          <p:cNvPr id="2" name="Title 1">
            <a:extLst>
              <a:ext uri="{FF2B5EF4-FFF2-40B4-BE49-F238E27FC236}">
                <a16:creationId xmlns:a16="http://schemas.microsoft.com/office/drawing/2014/main" id="{5C57DD97-C415-FE6B-1263-93A092CE81F3}"/>
              </a:ext>
            </a:extLst>
          </p:cNvPr>
          <p:cNvSpPr>
            <a:spLocks noGrp="1"/>
          </p:cNvSpPr>
          <p:nvPr>
            <p:ph type="title"/>
          </p:nvPr>
        </p:nvSpPr>
        <p:spPr/>
        <p:txBody>
          <a:bodyPr>
            <a:normAutofit/>
          </a:bodyPr>
          <a:lstStyle/>
          <a:p>
            <a:r>
              <a:rPr lang="en" dirty="0"/>
              <a:t>Language Models: A History</a:t>
            </a:r>
            <a:endParaRPr lang="en-US" dirty="0"/>
          </a:p>
        </p:txBody>
      </p:sp>
      <p:sp>
        <p:nvSpPr>
          <p:cNvPr id="3" name="Content Placeholder 2">
            <a:extLst>
              <a:ext uri="{FF2B5EF4-FFF2-40B4-BE49-F238E27FC236}">
                <a16:creationId xmlns:a16="http://schemas.microsoft.com/office/drawing/2014/main" id="{DB7ED41F-9151-D68B-5794-1D62459C4B31}"/>
              </a:ext>
            </a:extLst>
          </p:cNvPr>
          <p:cNvSpPr>
            <a:spLocks noGrp="1"/>
          </p:cNvSpPr>
          <p:nvPr>
            <p:ph type="body" sz="quarter" idx="16"/>
          </p:nvPr>
        </p:nvSpPr>
        <p:spPr/>
        <p:txBody>
          <a:bodyPr/>
          <a:lstStyle/>
          <a:p>
            <a:r>
              <a:rPr lang="en-US" dirty="0"/>
              <a:t>Shannon (1950): The redundancy and predictability (entropy) of English. </a:t>
            </a:r>
          </a:p>
        </p:txBody>
      </p:sp>
      <p:pic>
        <p:nvPicPr>
          <p:cNvPr id="5" name="Google Shape;294;p48">
            <a:extLst>
              <a:ext uri="{FF2B5EF4-FFF2-40B4-BE49-F238E27FC236}">
                <a16:creationId xmlns:a16="http://schemas.microsoft.com/office/drawing/2014/main" id="{7B16C6D9-D7BB-4012-FC48-81BCD14EFEF1}"/>
              </a:ext>
            </a:extLst>
          </p:cNvPr>
          <p:cNvPicPr preferRelativeResize="0"/>
          <p:nvPr/>
        </p:nvPicPr>
        <p:blipFill>
          <a:blip r:embed="rId4">
            <a:alphaModFix/>
          </a:blip>
          <a:stretch>
            <a:fillRect/>
          </a:stretch>
        </p:blipFill>
        <p:spPr>
          <a:xfrm>
            <a:off x="732045" y="2061175"/>
            <a:ext cx="2289631" cy="2396756"/>
          </a:xfrm>
          <a:prstGeom prst="rect">
            <a:avLst/>
          </a:prstGeom>
          <a:noFill/>
          <a:ln>
            <a:noFill/>
          </a:ln>
        </p:spPr>
      </p:pic>
      <p:sp>
        <p:nvSpPr>
          <p:cNvPr id="8" name="TextBox 7">
            <a:extLst>
              <a:ext uri="{FF2B5EF4-FFF2-40B4-BE49-F238E27FC236}">
                <a16:creationId xmlns:a16="http://schemas.microsoft.com/office/drawing/2014/main" id="{0C52D3DF-A613-C0F2-D2FC-ED0B32999721}"/>
              </a:ext>
            </a:extLst>
          </p:cNvPr>
          <p:cNvSpPr txBox="1"/>
          <p:nvPr/>
        </p:nvSpPr>
        <p:spPr>
          <a:xfrm>
            <a:off x="1906825" y="4860017"/>
            <a:ext cx="533035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5"/>
              </a:rPr>
              <a:t>Prediction and Entropy of Printed English, </a:t>
            </a:r>
            <a:r>
              <a:rPr lang="en-US" sz="1000" dirty="0" err="1">
                <a:latin typeface="Corbel" panose="020B0503020204020204" pitchFamily="34" charset="0"/>
                <a:hlinkClick r:id="rId5"/>
              </a:rPr>
              <a:t>Shanon</a:t>
            </a:r>
            <a:r>
              <a:rPr lang="en-US" sz="1000" dirty="0">
                <a:latin typeface="Corbel" panose="020B0503020204020204" pitchFamily="34" charset="0"/>
                <a:hlinkClick r:id="rId5"/>
              </a:rPr>
              <a:t> 1950</a:t>
            </a:r>
            <a:r>
              <a:rPr lang="en-US" sz="1000" dirty="0">
                <a:latin typeface="Corbel" panose="020B0503020204020204" pitchFamily="34" charset="0"/>
              </a:rPr>
              <a:t>] </a:t>
            </a:r>
          </a:p>
        </p:txBody>
      </p:sp>
    </p:spTree>
    <p:extLst>
      <p:ext uri="{BB962C8B-B14F-4D97-AF65-F5344CB8AC3E}">
        <p14:creationId xmlns:p14="http://schemas.microsoft.com/office/powerpoint/2010/main" val="321114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11FDAB-D6D2-2456-F626-25E621A0085C}"/>
                  </a:ext>
                </a:extLst>
              </p:cNvPr>
              <p:cNvSpPr>
                <a:spLocks noGrp="1"/>
              </p:cNvSpPr>
              <p:nvPr>
                <p:ph idx="1"/>
              </p:nvPr>
            </p:nvSpPr>
            <p:spPr>
              <a:xfrm>
                <a:off x="30458" y="514559"/>
                <a:ext cx="8388944" cy="840010"/>
              </a:xfrm>
            </p:spPr>
            <p:txBody>
              <a:bodyPr>
                <a:normAutofit fontScale="77500" lnSpcReduction="20000"/>
              </a:bodyPr>
              <a:lstStyle/>
              <a:p>
                <a:pPr marL="0" indent="0" algn="ctr">
                  <a:buNone/>
                </a:pPr>
                <a:r>
                  <a:rPr lang="en-US" sz="5400" dirty="0"/>
                  <a:t>   </a:t>
                </a:r>
                <a:r>
                  <a:rPr lang="en-US" sz="5400" b="1" dirty="0"/>
                  <a:t>P</a:t>
                </a:r>
                <a:r>
                  <a:rPr lang="en-US" sz="5400" dirty="0"/>
                  <a:t>(</a:t>
                </a:r>
                <a14:m>
                  <m:oMath xmlns:m="http://schemas.openxmlformats.org/officeDocument/2006/math">
                    <m:sSub>
                      <m:sSubPr>
                        <m:ctrlPr>
                          <a:rPr lang="en-US" sz="5400" b="0" i="1" smtClean="0">
                            <a:latin typeface="Cambria Math" panose="02040503050406030204" pitchFamily="18" charset="0"/>
                          </a:rPr>
                        </m:ctrlPr>
                      </m:sSubPr>
                      <m:e>
                        <m:r>
                          <a:rPr lang="en-US" sz="5400" b="0" i="1" smtClean="0">
                            <a:latin typeface="Cambria Math" panose="02040503050406030204" pitchFamily="18" charset="0"/>
                          </a:rPr>
                          <m:t>𝑋</m:t>
                        </m:r>
                      </m:e>
                      <m:sub>
                        <m:r>
                          <a:rPr lang="en-US" sz="5400" b="0" i="1" smtClean="0">
                            <a:latin typeface="Cambria Math" panose="02040503050406030204" pitchFamily="18" charset="0"/>
                          </a:rPr>
                          <m:t>𝑡</m:t>
                        </m:r>
                      </m:sub>
                    </m:sSub>
                  </m:oMath>
                </a14:m>
                <a:r>
                  <a:rPr lang="en-US" sz="5400" dirty="0"/>
                  <a:t>| </a:t>
                </a:r>
                <a14:m>
                  <m:oMath xmlns:m="http://schemas.openxmlformats.org/officeDocument/2006/math">
                    <m:sSub>
                      <m:sSubPr>
                        <m:ctrlPr>
                          <a:rPr lang="en-US" sz="5400" i="1" smtClean="0">
                            <a:latin typeface="Cambria Math" panose="02040503050406030204" pitchFamily="18" charset="0"/>
                          </a:rPr>
                        </m:ctrlPr>
                      </m:sSubPr>
                      <m:e>
                        <m:r>
                          <a:rPr lang="en-US" sz="5400" b="0" i="1" smtClean="0">
                            <a:latin typeface="Cambria Math" panose="02040503050406030204" pitchFamily="18" charset="0"/>
                          </a:rPr>
                          <m:t>𝑋</m:t>
                        </m:r>
                      </m:e>
                      <m:sub>
                        <m:r>
                          <a:rPr lang="en-US" sz="5400" b="0" i="1" smtClean="0">
                            <a:latin typeface="Cambria Math" panose="02040503050406030204" pitchFamily="18" charset="0"/>
                          </a:rPr>
                          <m:t>1</m:t>
                        </m:r>
                      </m:sub>
                    </m:sSub>
                    <m:r>
                      <a:rPr lang="en-US" sz="5400" b="0" i="1" smtClean="0">
                        <a:latin typeface="Cambria Math" panose="02040503050406030204" pitchFamily="18" charset="0"/>
                      </a:rPr>
                      <m:t>,…</m:t>
                    </m:r>
                  </m:oMath>
                </a14:m>
                <a:r>
                  <a:rPr lang="en-US" sz="5400" dirty="0"/>
                  <a:t>, </a:t>
                </a:r>
                <a14:m>
                  <m:oMath xmlns:m="http://schemas.openxmlformats.org/officeDocument/2006/math">
                    <m:sSub>
                      <m:sSubPr>
                        <m:ctrlPr>
                          <a:rPr lang="en-US" sz="5400" i="1">
                            <a:latin typeface="Cambria Math" panose="02040503050406030204" pitchFamily="18" charset="0"/>
                          </a:rPr>
                        </m:ctrlPr>
                      </m:sSubPr>
                      <m:e>
                        <m:r>
                          <a:rPr lang="en-US" sz="5400" i="1">
                            <a:latin typeface="Cambria Math" panose="02040503050406030204" pitchFamily="18" charset="0"/>
                          </a:rPr>
                          <m:t>𝑋</m:t>
                        </m:r>
                      </m:e>
                      <m:sub>
                        <m:r>
                          <a:rPr lang="en-US" sz="5400" b="0" i="1" smtClean="0">
                            <a:latin typeface="Cambria Math" panose="02040503050406030204" pitchFamily="18" charset="0"/>
                          </a:rPr>
                          <m:t>𝑡</m:t>
                        </m:r>
                        <m:r>
                          <a:rPr lang="en-US" sz="5400" b="0" i="1" smtClean="0">
                            <a:latin typeface="Cambria Math" panose="02040503050406030204" pitchFamily="18" charset="0"/>
                          </a:rPr>
                          <m:t>−1</m:t>
                        </m:r>
                      </m:sub>
                    </m:sSub>
                  </m:oMath>
                </a14:m>
                <a:r>
                  <a:rPr lang="en-US" sz="5400" dirty="0"/>
                  <a:t>)</a:t>
                </a:r>
              </a:p>
            </p:txBody>
          </p:sp>
        </mc:Choice>
        <mc:Fallback xmlns="">
          <p:sp>
            <p:nvSpPr>
              <p:cNvPr id="3" name="Content Placeholder 2">
                <a:extLst>
                  <a:ext uri="{FF2B5EF4-FFF2-40B4-BE49-F238E27FC236}">
                    <a16:creationId xmlns:a16="http://schemas.microsoft.com/office/drawing/2014/main" id="{2411FDAB-D6D2-2456-F626-25E621A0085C}"/>
                  </a:ext>
                </a:extLst>
              </p:cNvPr>
              <p:cNvSpPr>
                <a:spLocks noGrp="1" noRot="1" noChangeAspect="1" noMove="1" noResize="1" noEditPoints="1" noAdjustHandles="1" noChangeArrowheads="1" noChangeShapeType="1" noTextEdit="1"/>
              </p:cNvSpPr>
              <p:nvPr>
                <p:ph idx="1"/>
              </p:nvPr>
            </p:nvSpPr>
            <p:spPr>
              <a:xfrm>
                <a:off x="30458" y="514559"/>
                <a:ext cx="8388944" cy="840010"/>
              </a:xfrm>
              <a:blipFill>
                <a:blip r:embed="rId3"/>
                <a:stretch>
                  <a:fillRect t="-10448" b="-20896"/>
                </a:stretch>
              </a:blipFill>
            </p:spPr>
            <p:txBody>
              <a:bodyPr/>
              <a:lstStyle/>
              <a:p>
                <a:r>
                  <a:rPr lang="en-US">
                    <a:noFill/>
                  </a:rPr>
                  <a:t> </a:t>
                </a:r>
              </a:p>
            </p:txBody>
          </p:sp>
        </mc:Fallback>
      </mc:AlternateContent>
      <p:pic>
        <p:nvPicPr>
          <p:cNvPr id="5" name="Google Shape;294;p48">
            <a:extLst>
              <a:ext uri="{FF2B5EF4-FFF2-40B4-BE49-F238E27FC236}">
                <a16:creationId xmlns:a16="http://schemas.microsoft.com/office/drawing/2014/main" id="{A828CDDB-4583-1F88-D50B-00F096D63A28}"/>
              </a:ext>
            </a:extLst>
          </p:cNvPr>
          <p:cNvPicPr preferRelativeResize="0">
            <a:picLocks noChangeAspect="1"/>
          </p:cNvPicPr>
          <p:nvPr/>
        </p:nvPicPr>
        <p:blipFill rotWithShape="1">
          <a:blip r:embed="rId4">
            <a:alphaModFix/>
          </a:blip>
          <a:srcRect l="4596" t="4985" r="4627" b="6120"/>
          <a:stretch/>
        </p:blipFill>
        <p:spPr>
          <a:xfrm>
            <a:off x="-64008" y="0"/>
            <a:ext cx="1201229" cy="1231369"/>
          </a:xfrm>
          <a:prstGeom prst="rect">
            <a:avLst/>
          </a:prstGeom>
          <a:noFill/>
          <a:ln>
            <a:noFill/>
          </a:ln>
        </p:spPr>
      </p:pic>
      <p:sp>
        <p:nvSpPr>
          <p:cNvPr id="42" name="TextBox 41">
            <a:extLst>
              <a:ext uri="{FF2B5EF4-FFF2-40B4-BE49-F238E27FC236}">
                <a16:creationId xmlns:a16="http://schemas.microsoft.com/office/drawing/2014/main" id="{1E7E38FB-6636-DFC8-C6CE-BB78DF9F5935}"/>
              </a:ext>
            </a:extLst>
          </p:cNvPr>
          <p:cNvSpPr txBox="1"/>
          <p:nvPr/>
        </p:nvSpPr>
        <p:spPr>
          <a:xfrm>
            <a:off x="431168" y="1522761"/>
            <a:ext cx="8036176" cy="2246769"/>
          </a:xfrm>
          <a:prstGeom prst="rect">
            <a:avLst/>
          </a:prstGeom>
          <a:noFill/>
        </p:spPr>
        <p:txBody>
          <a:bodyPr wrap="square">
            <a:spAutoFit/>
          </a:bodyPr>
          <a:lstStyle/>
          <a:p>
            <a:r>
              <a:rPr lang="en-US" sz="2000" dirty="0">
                <a:latin typeface="Corbel" panose="020B0503020204020204" pitchFamily="34" charset="0"/>
              </a:rPr>
              <a:t>Shannon (1950) built an approximate language model with word co-occurrences. </a:t>
            </a:r>
          </a:p>
          <a:p>
            <a:endParaRPr lang="en-US" sz="2000" dirty="0">
              <a:solidFill>
                <a:srgbClr val="C00000"/>
              </a:solidFill>
              <a:latin typeface="Corbel" panose="020B0503020204020204" pitchFamily="34" charset="0"/>
            </a:endParaRPr>
          </a:p>
          <a:p>
            <a:r>
              <a:rPr lang="en-US" sz="2000" dirty="0">
                <a:solidFill>
                  <a:srgbClr val="C00000"/>
                </a:solidFill>
                <a:latin typeface="Corbel" panose="020B0503020204020204" pitchFamily="34" charset="0"/>
              </a:rPr>
              <a:t>Markov assumptions:</a:t>
            </a:r>
            <a:r>
              <a:rPr lang="en-US" sz="2000" dirty="0">
                <a:solidFill>
                  <a:schemeClr val="tx1"/>
                </a:solidFill>
                <a:latin typeface="Corbel" panose="020B0503020204020204" pitchFamily="34" charset="0"/>
              </a:rPr>
              <a:t> every node in a Bayesian network is </a:t>
            </a:r>
            <a:r>
              <a:rPr lang="en-US" sz="2000" dirty="0">
                <a:solidFill>
                  <a:srgbClr val="C00000"/>
                </a:solidFill>
                <a:latin typeface="Corbel" panose="020B0503020204020204" pitchFamily="34" charset="0"/>
              </a:rPr>
              <a:t>conditionally independent </a:t>
            </a:r>
            <a:r>
              <a:rPr lang="en-US" sz="2000" dirty="0">
                <a:solidFill>
                  <a:schemeClr val="tx1"/>
                </a:solidFill>
                <a:latin typeface="Corbel" panose="020B0503020204020204" pitchFamily="34" charset="0"/>
              </a:rPr>
              <a:t>of its non-descendants, </a:t>
            </a:r>
            <a:r>
              <a:rPr lang="en-US" sz="2000" dirty="0">
                <a:solidFill>
                  <a:srgbClr val="C00000"/>
                </a:solidFill>
                <a:latin typeface="Corbel" panose="020B0503020204020204" pitchFamily="34" charset="0"/>
              </a:rPr>
              <a:t>given its parents</a:t>
            </a:r>
            <a:r>
              <a:rPr lang="en-US" sz="2000" dirty="0">
                <a:solidFill>
                  <a:schemeClr val="tx1"/>
                </a:solidFill>
                <a:latin typeface="Corbel" panose="020B0503020204020204" pitchFamily="34" charset="0"/>
              </a:rPr>
              <a:t>.</a:t>
            </a:r>
            <a:r>
              <a:rPr lang="en-US" sz="2000" dirty="0">
                <a:solidFill>
                  <a:srgbClr val="C00000"/>
                </a:solidFill>
                <a:latin typeface="Corbel" panose="020B0503020204020204" pitchFamily="34" charset="0"/>
              </a:rPr>
              <a:t> </a:t>
            </a:r>
            <a:endParaRPr lang="en-US" sz="2000" dirty="0">
              <a:latin typeface="Corbel" panose="020B0503020204020204" pitchFamily="34" charset="0"/>
            </a:endParaRPr>
          </a:p>
          <a:p>
            <a:br>
              <a:rPr lang="en-US" sz="2000" dirty="0">
                <a:latin typeface="Corbel" panose="020B0503020204020204" pitchFamily="34" charset="0"/>
              </a:rPr>
            </a:br>
            <a:endParaRPr lang="en-US" sz="2000" dirty="0">
              <a:latin typeface="Corbel" panose="020B0503020204020204" pitchFamily="34" charset="0"/>
            </a:endParaRPr>
          </a:p>
        </p:txBody>
      </p:sp>
      <p:pic>
        <p:nvPicPr>
          <p:cNvPr id="51" name="Picture 50" descr="A person with a beard&#10;&#10;Description automatically generated with medium confidence">
            <a:extLst>
              <a:ext uri="{FF2B5EF4-FFF2-40B4-BE49-F238E27FC236}">
                <a16:creationId xmlns:a16="http://schemas.microsoft.com/office/drawing/2014/main" id="{64715D46-CF8C-66AA-05BF-09F29691117E}"/>
              </a:ext>
            </a:extLst>
          </p:cNvPr>
          <p:cNvPicPr>
            <a:picLocks noChangeAspect="1"/>
          </p:cNvPicPr>
          <p:nvPr/>
        </p:nvPicPr>
        <p:blipFill>
          <a:blip r:embed="rId5"/>
          <a:stretch>
            <a:fillRect/>
          </a:stretch>
        </p:blipFill>
        <p:spPr>
          <a:xfrm>
            <a:off x="7815368" y="0"/>
            <a:ext cx="1397000" cy="1612900"/>
          </a:xfrm>
          <a:prstGeom prst="rect">
            <a:avLst/>
          </a:prstGeom>
        </p:spPr>
      </p:pic>
      <p:sp>
        <p:nvSpPr>
          <p:cNvPr id="2" name="Slide Number Placeholder 1">
            <a:extLst>
              <a:ext uri="{FF2B5EF4-FFF2-40B4-BE49-F238E27FC236}">
                <a16:creationId xmlns:a16="http://schemas.microsoft.com/office/drawing/2014/main" id="{A31ACD82-24CB-674F-BEB0-C406B25740E2}"/>
              </a:ext>
            </a:extLst>
          </p:cNvPr>
          <p:cNvSpPr>
            <a:spLocks noGrp="1"/>
          </p:cNvSpPr>
          <p:nvPr>
            <p:ph type="sldNum" sz="quarter" idx="12"/>
          </p:nvPr>
        </p:nvSpPr>
        <p:spPr/>
        <p:txBody>
          <a:bodyPr/>
          <a:lstStyle/>
          <a:p>
            <a:fld id="{494B4E53-BCCB-BE4E-A28A-722B6992CCD5}" type="slidenum">
              <a:rPr lang="en-US" smtClean="0"/>
              <a:pPr/>
              <a:t>35</a:t>
            </a:fld>
            <a:endParaRPr lang="en-US" dirty="0"/>
          </a:p>
        </p:txBody>
      </p:sp>
      <p:sp>
        <p:nvSpPr>
          <p:cNvPr id="8" name="TextBox 7">
            <a:extLst>
              <a:ext uri="{FF2B5EF4-FFF2-40B4-BE49-F238E27FC236}">
                <a16:creationId xmlns:a16="http://schemas.microsoft.com/office/drawing/2014/main" id="{E07E9ABA-7606-93E6-509A-5187D0D0F515}"/>
              </a:ext>
            </a:extLst>
          </p:cNvPr>
          <p:cNvSpPr txBox="1"/>
          <p:nvPr/>
        </p:nvSpPr>
        <p:spPr>
          <a:xfrm>
            <a:off x="1906825" y="4860017"/>
            <a:ext cx="533035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6"/>
              </a:rPr>
              <a:t>Prediction and Entropy of Printed English, </a:t>
            </a:r>
            <a:r>
              <a:rPr lang="en-US" sz="1000" dirty="0" err="1">
                <a:latin typeface="Corbel" panose="020B0503020204020204" pitchFamily="34" charset="0"/>
                <a:hlinkClick r:id="rId6"/>
              </a:rPr>
              <a:t>Shanon</a:t>
            </a:r>
            <a:r>
              <a:rPr lang="en-US" sz="1000" dirty="0">
                <a:latin typeface="Corbel" panose="020B0503020204020204" pitchFamily="34" charset="0"/>
                <a:hlinkClick r:id="rId6"/>
              </a:rPr>
              <a:t> 1950</a:t>
            </a:r>
            <a:r>
              <a:rPr lang="en-US" sz="1000" dirty="0">
                <a:latin typeface="Corbel" panose="020B0503020204020204" pitchFamily="34" charset="0"/>
              </a:rPr>
              <a:t>] </a:t>
            </a:r>
          </a:p>
        </p:txBody>
      </p:sp>
      <p:sp>
        <p:nvSpPr>
          <p:cNvPr id="9" name="TextBox 8">
            <a:extLst>
              <a:ext uri="{FF2B5EF4-FFF2-40B4-BE49-F238E27FC236}">
                <a16:creationId xmlns:a16="http://schemas.microsoft.com/office/drawing/2014/main" id="{54C4F2B1-D192-CE2E-4D6B-54EFC443346D}"/>
              </a:ext>
            </a:extLst>
          </p:cNvPr>
          <p:cNvSpPr txBox="1"/>
          <p:nvPr/>
        </p:nvSpPr>
        <p:spPr>
          <a:xfrm>
            <a:off x="431168" y="3508491"/>
            <a:ext cx="8036176" cy="400110"/>
          </a:xfrm>
          <a:prstGeom prst="rect">
            <a:avLst/>
          </a:prstGeom>
          <a:noFill/>
        </p:spPr>
        <p:txBody>
          <a:bodyPr wrap="square">
            <a:spAutoFit/>
          </a:bodyPr>
          <a:lstStyle/>
          <a:p>
            <a:r>
              <a:rPr lang="en-US" sz="2000" dirty="0">
                <a:solidFill>
                  <a:srgbClr val="C00000"/>
                </a:solidFill>
                <a:latin typeface="Corbel" panose="020B0503020204020204" pitchFamily="34" charset="0"/>
              </a:rPr>
              <a:t>1</a:t>
            </a:r>
            <a:r>
              <a:rPr lang="en-US" sz="2000" baseline="30000" dirty="0">
                <a:solidFill>
                  <a:srgbClr val="C00000"/>
                </a:solidFill>
                <a:latin typeface="Corbel" panose="020B0503020204020204" pitchFamily="34" charset="0"/>
              </a:rPr>
              <a:t>st</a:t>
            </a:r>
            <a:r>
              <a:rPr lang="en-US" sz="2000" dirty="0">
                <a:solidFill>
                  <a:srgbClr val="C00000"/>
                </a:solidFill>
                <a:latin typeface="Corbel" panose="020B0503020204020204" pitchFamily="34" charset="0"/>
              </a:rPr>
              <a:t> </a:t>
            </a:r>
            <a:r>
              <a:rPr lang="en-US" sz="2000" dirty="0">
                <a:latin typeface="Corbel" panose="020B0503020204020204" pitchFamily="34" charset="0"/>
              </a:rPr>
              <a:t>order approximation: </a:t>
            </a:r>
          </a:p>
        </p:txBody>
      </p:sp>
      <p:sp>
        <p:nvSpPr>
          <p:cNvPr id="10" name="object 14">
            <a:extLst>
              <a:ext uri="{FF2B5EF4-FFF2-40B4-BE49-F238E27FC236}">
                <a16:creationId xmlns:a16="http://schemas.microsoft.com/office/drawing/2014/main" id="{6E55E75C-834E-EF8C-0E0A-2DB943C3EF43}"/>
              </a:ext>
            </a:extLst>
          </p:cNvPr>
          <p:cNvSpPr/>
          <p:nvPr/>
        </p:nvSpPr>
        <p:spPr>
          <a:xfrm>
            <a:off x="6671953" y="3767977"/>
            <a:ext cx="593437" cy="137113"/>
          </a:xfrm>
          <a:custGeom>
            <a:avLst/>
            <a:gdLst/>
            <a:ahLst/>
            <a:cxnLst/>
            <a:rect l="l" t="t" r="r" b="b"/>
            <a:pathLst>
              <a:path w="1981200" h="241300">
                <a:moveTo>
                  <a:pt x="0" y="240945"/>
                </a:moveTo>
                <a:lnTo>
                  <a:pt x="8331" y="194051"/>
                </a:lnTo>
                <a:lnTo>
                  <a:pt x="31053" y="155757"/>
                </a:lnTo>
                <a:lnTo>
                  <a:pt x="64754" y="129938"/>
                </a:lnTo>
                <a:lnTo>
                  <a:pt x="106024" y="120471"/>
                </a:lnTo>
                <a:lnTo>
                  <a:pt x="884576" y="120473"/>
                </a:lnTo>
                <a:lnTo>
                  <a:pt x="925845" y="111006"/>
                </a:lnTo>
                <a:lnTo>
                  <a:pt x="959546" y="85187"/>
                </a:lnTo>
                <a:lnTo>
                  <a:pt x="982268" y="46893"/>
                </a:lnTo>
                <a:lnTo>
                  <a:pt x="990600" y="0"/>
                </a:lnTo>
                <a:lnTo>
                  <a:pt x="998931" y="46893"/>
                </a:lnTo>
                <a:lnTo>
                  <a:pt x="1021653" y="85187"/>
                </a:lnTo>
                <a:lnTo>
                  <a:pt x="1055354" y="111006"/>
                </a:lnTo>
                <a:lnTo>
                  <a:pt x="1096623" y="120473"/>
                </a:lnTo>
                <a:lnTo>
                  <a:pt x="1875176" y="120473"/>
                </a:lnTo>
                <a:lnTo>
                  <a:pt x="1916445" y="129941"/>
                </a:lnTo>
                <a:lnTo>
                  <a:pt x="1950146" y="155759"/>
                </a:lnTo>
                <a:lnTo>
                  <a:pt x="1972868" y="194053"/>
                </a:lnTo>
                <a:lnTo>
                  <a:pt x="1981200" y="240947"/>
                </a:lnTo>
              </a:path>
            </a:pathLst>
          </a:custGeom>
          <a:ln w="28575">
            <a:solidFill>
              <a:srgbClr val="0070C0"/>
            </a:solidFill>
          </a:ln>
        </p:spPr>
        <p:txBody>
          <a:bodyPr wrap="square" lIns="0" tIns="0" rIns="0" bIns="0" rtlCol="0"/>
          <a:lstStyle/>
          <a:p>
            <a:endParaRPr dirty="0">
              <a:solidFill>
                <a:schemeClr val="accent1"/>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D034710-47C6-D23E-D807-CC2F6A0C35F8}"/>
                  </a:ext>
                </a:extLst>
              </p:cNvPr>
              <p:cNvSpPr txBox="1"/>
              <p:nvPr/>
            </p:nvSpPr>
            <p:spPr>
              <a:xfrm>
                <a:off x="5944710" y="3480345"/>
                <a:ext cx="1981200" cy="307777"/>
              </a:xfrm>
              <a:prstGeom prst="rect">
                <a:avLst/>
              </a:prstGeom>
              <a:noFill/>
            </p:spPr>
            <p:txBody>
              <a:bodyPr wrap="square">
                <a:spAutoFit/>
              </a:bodyPr>
              <a:lstStyle/>
              <a:p>
                <a:pPr algn="ctr"/>
                <a14:m>
                  <m:oMath xmlns:m="http://schemas.openxmlformats.org/officeDocument/2006/math">
                    <m:r>
                      <a:rPr lang="en-US" sz="1400" smtClean="0">
                        <a:solidFill>
                          <a:schemeClr val="accent1"/>
                        </a:solidFill>
                        <a:latin typeface="Cambria Math" panose="02040503050406030204" pitchFamily="18" charset="0"/>
                      </a:rPr>
                      <m:t>1</m:t>
                    </m:r>
                  </m:oMath>
                </a14:m>
                <a:r>
                  <a:rPr lang="en-US" dirty="0">
                    <a:latin typeface="Corbel" panose="020B0503020204020204" pitchFamily="34" charset="0"/>
                  </a:rPr>
                  <a:t> element</a:t>
                </a:r>
              </a:p>
            </p:txBody>
          </p:sp>
        </mc:Choice>
        <mc:Fallback xmlns="">
          <p:sp>
            <p:nvSpPr>
              <p:cNvPr id="11" name="TextBox 10">
                <a:extLst>
                  <a:ext uri="{FF2B5EF4-FFF2-40B4-BE49-F238E27FC236}">
                    <a16:creationId xmlns:a16="http://schemas.microsoft.com/office/drawing/2014/main" id="{5D034710-47C6-D23E-D807-CC2F6A0C35F8}"/>
                  </a:ext>
                </a:extLst>
              </p:cNvPr>
              <p:cNvSpPr txBox="1">
                <a:spLocks noRot="1" noChangeAspect="1" noMove="1" noResize="1" noEditPoints="1" noAdjustHandles="1" noChangeArrowheads="1" noChangeShapeType="1" noTextEdit="1"/>
              </p:cNvSpPr>
              <p:nvPr/>
            </p:nvSpPr>
            <p:spPr>
              <a:xfrm>
                <a:off x="5944710" y="3480345"/>
                <a:ext cx="1981200" cy="307777"/>
              </a:xfrm>
              <a:prstGeom prst="rect">
                <a:avLst/>
              </a:prstGeom>
              <a:blipFill>
                <a:blip r:embed="rId7"/>
                <a:stretch>
                  <a:fillRect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54026820-315C-D1D3-67C5-62F32BE01FD5}"/>
                  </a:ext>
                </a:extLst>
              </p:cNvPr>
              <p:cNvSpPr txBox="1">
                <a:spLocks/>
              </p:cNvSpPr>
              <p:nvPr/>
            </p:nvSpPr>
            <p:spPr>
              <a:xfrm>
                <a:off x="1495729" y="3958070"/>
                <a:ext cx="6400800" cy="40171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pPr>
                <a:r>
                  <a:rPr lang="en-US" dirty="0">
                    <a:latin typeface="Corbel" panose="020B0503020204020204" pitchFamily="34" charset="0"/>
                  </a:rPr>
                  <a:t> </a:t>
                </a:r>
                <a:r>
                  <a:rPr lang="en-US" b="1" dirty="0">
                    <a:latin typeface="Corbel" panose="020B0503020204020204" pitchFamily="34" charset="0"/>
                  </a:rPr>
                  <a:t>P</a:t>
                </a:r>
                <a:r>
                  <a:rPr lang="en-US" dirty="0">
                    <a:latin typeface="Corbel" panose="020B0503020204020204" pitchFamily="34" charset="0"/>
                  </a:rPr>
                  <a:t>(</a:t>
                </a:r>
                <a14:m>
                  <m:oMath xmlns:m="http://schemas.openxmlformats.org/officeDocument/2006/math">
                    <m:r>
                      <m:rPr>
                        <m:sty m:val="p"/>
                      </m:rPr>
                      <a:rPr lang="en-US">
                        <a:latin typeface="Cambria Math" panose="02040503050406030204" pitchFamily="18" charset="0"/>
                      </a:rPr>
                      <m:t>mat</m:t>
                    </m:r>
                  </m:oMath>
                </a14:m>
                <a:r>
                  <a:rPr lang="en-US" dirty="0">
                    <a:latin typeface="Corbel" panose="020B0503020204020204" pitchFamily="34" charset="0"/>
                  </a:rPr>
                  <a:t> | the cat sat on the) </a:t>
                </a:r>
                <a14:m>
                  <m:oMath xmlns:m="http://schemas.openxmlformats.org/officeDocument/2006/math">
                    <m:r>
                      <a:rPr lang="en-US" i="1">
                        <a:latin typeface="Cambria Math" panose="02040503050406030204" pitchFamily="18" charset="0"/>
                      </a:rPr>
                      <m:t>≈</m:t>
                    </m:r>
                  </m:oMath>
                </a14:m>
                <a:r>
                  <a:rPr lang="en-US" dirty="0">
                    <a:latin typeface="Corbel" panose="020B0503020204020204" pitchFamily="34" charset="0"/>
                  </a:rPr>
                  <a:t>  </a:t>
                </a:r>
                <a:r>
                  <a:rPr lang="en-US" b="1" dirty="0">
                    <a:latin typeface="Corbel" panose="020B0503020204020204" pitchFamily="34" charset="0"/>
                  </a:rPr>
                  <a:t>P</a:t>
                </a:r>
                <a:r>
                  <a:rPr lang="en-US" dirty="0">
                    <a:latin typeface="Corbel" panose="020B0503020204020204" pitchFamily="34" charset="0"/>
                  </a:rPr>
                  <a:t>(</a:t>
                </a:r>
                <a14:m>
                  <m:oMath xmlns:m="http://schemas.openxmlformats.org/officeDocument/2006/math">
                    <m:r>
                      <m:rPr>
                        <m:sty m:val="p"/>
                      </m:rPr>
                      <a:rPr lang="en-US">
                        <a:latin typeface="Cambria Math" panose="02040503050406030204" pitchFamily="18" charset="0"/>
                      </a:rPr>
                      <m:t>mat</m:t>
                    </m:r>
                  </m:oMath>
                </a14:m>
                <a:r>
                  <a:rPr lang="en-US" dirty="0">
                    <a:latin typeface="Corbel" panose="020B0503020204020204" pitchFamily="34" charset="0"/>
                  </a:rPr>
                  <a:t> | the)  </a:t>
                </a:r>
              </a:p>
            </p:txBody>
          </p:sp>
        </mc:Choice>
        <mc:Fallback xmlns="">
          <p:sp>
            <p:nvSpPr>
              <p:cNvPr id="12" name="Content Placeholder 2">
                <a:extLst>
                  <a:ext uri="{FF2B5EF4-FFF2-40B4-BE49-F238E27FC236}">
                    <a16:creationId xmlns:a16="http://schemas.microsoft.com/office/drawing/2014/main" id="{54026820-315C-D1D3-67C5-62F32BE01FD5}"/>
                  </a:ext>
                </a:extLst>
              </p:cNvPr>
              <p:cNvSpPr txBox="1">
                <a:spLocks noRot="1" noChangeAspect="1" noMove="1" noResize="1" noEditPoints="1" noAdjustHandles="1" noChangeArrowheads="1" noChangeShapeType="1" noTextEdit="1"/>
              </p:cNvSpPr>
              <p:nvPr/>
            </p:nvSpPr>
            <p:spPr>
              <a:xfrm>
                <a:off x="1495729" y="3958070"/>
                <a:ext cx="6400800" cy="401717"/>
              </a:xfrm>
              <a:prstGeom prst="rect">
                <a:avLst/>
              </a:prstGeom>
              <a:blipFill>
                <a:blip r:embed="rId8"/>
                <a:stretch>
                  <a:fillRect t="-27273" b="-27273"/>
                </a:stretch>
              </a:blipFill>
            </p:spPr>
            <p:txBody>
              <a:bodyPr/>
              <a:lstStyle/>
              <a:p>
                <a:r>
                  <a:rPr lang="en-US">
                    <a:noFill/>
                  </a:rPr>
                  <a:t> </a:t>
                </a:r>
              </a:p>
            </p:txBody>
          </p:sp>
        </mc:Fallback>
      </mc:AlternateContent>
    </p:spTree>
    <p:extLst>
      <p:ext uri="{BB962C8B-B14F-4D97-AF65-F5344CB8AC3E}">
        <p14:creationId xmlns:p14="http://schemas.microsoft.com/office/powerpoint/2010/main" val="63129315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73DE0-6390-E2A9-C1E0-66586AB3DA4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0D379A-89A7-4A7D-993F-D31FCECA3099}"/>
                  </a:ext>
                </a:extLst>
              </p:cNvPr>
              <p:cNvSpPr>
                <a:spLocks noGrp="1"/>
              </p:cNvSpPr>
              <p:nvPr>
                <p:ph idx="1"/>
              </p:nvPr>
            </p:nvSpPr>
            <p:spPr>
              <a:xfrm>
                <a:off x="30458" y="514559"/>
                <a:ext cx="8388944" cy="840010"/>
              </a:xfrm>
            </p:spPr>
            <p:txBody>
              <a:bodyPr>
                <a:normAutofit fontScale="77500" lnSpcReduction="20000"/>
              </a:bodyPr>
              <a:lstStyle/>
              <a:p>
                <a:pPr marL="0" indent="0" algn="ctr">
                  <a:buNone/>
                </a:pPr>
                <a:r>
                  <a:rPr lang="en-US" sz="5400" dirty="0"/>
                  <a:t>   </a:t>
                </a:r>
                <a:r>
                  <a:rPr lang="en-US" sz="5400" b="1" dirty="0"/>
                  <a:t>P</a:t>
                </a:r>
                <a:r>
                  <a:rPr lang="en-US" sz="5400" dirty="0"/>
                  <a:t>(</a:t>
                </a:r>
                <a14:m>
                  <m:oMath xmlns:m="http://schemas.openxmlformats.org/officeDocument/2006/math">
                    <m:sSub>
                      <m:sSubPr>
                        <m:ctrlPr>
                          <a:rPr lang="en-US" sz="5400" b="0" i="1" smtClean="0">
                            <a:latin typeface="Cambria Math" panose="02040503050406030204" pitchFamily="18" charset="0"/>
                          </a:rPr>
                        </m:ctrlPr>
                      </m:sSubPr>
                      <m:e>
                        <m:r>
                          <a:rPr lang="en-US" sz="5400" b="0" i="1" smtClean="0">
                            <a:latin typeface="Cambria Math" panose="02040503050406030204" pitchFamily="18" charset="0"/>
                          </a:rPr>
                          <m:t>𝑋</m:t>
                        </m:r>
                      </m:e>
                      <m:sub>
                        <m:r>
                          <a:rPr lang="en-US" sz="5400" b="0" i="1" smtClean="0">
                            <a:latin typeface="Cambria Math" panose="02040503050406030204" pitchFamily="18" charset="0"/>
                          </a:rPr>
                          <m:t>𝑡</m:t>
                        </m:r>
                      </m:sub>
                    </m:sSub>
                  </m:oMath>
                </a14:m>
                <a:r>
                  <a:rPr lang="en-US" sz="5400" dirty="0"/>
                  <a:t>| </a:t>
                </a:r>
                <a14:m>
                  <m:oMath xmlns:m="http://schemas.openxmlformats.org/officeDocument/2006/math">
                    <m:sSub>
                      <m:sSubPr>
                        <m:ctrlPr>
                          <a:rPr lang="en-US" sz="5400" i="1" smtClean="0">
                            <a:latin typeface="Cambria Math" panose="02040503050406030204" pitchFamily="18" charset="0"/>
                          </a:rPr>
                        </m:ctrlPr>
                      </m:sSubPr>
                      <m:e>
                        <m:r>
                          <a:rPr lang="en-US" sz="5400" b="0" i="1" smtClean="0">
                            <a:latin typeface="Cambria Math" panose="02040503050406030204" pitchFamily="18" charset="0"/>
                          </a:rPr>
                          <m:t>𝑋</m:t>
                        </m:r>
                      </m:e>
                      <m:sub>
                        <m:r>
                          <a:rPr lang="en-US" sz="5400" b="0" i="1" smtClean="0">
                            <a:latin typeface="Cambria Math" panose="02040503050406030204" pitchFamily="18" charset="0"/>
                          </a:rPr>
                          <m:t>1</m:t>
                        </m:r>
                      </m:sub>
                    </m:sSub>
                    <m:r>
                      <a:rPr lang="en-US" sz="5400" b="0" i="1" smtClean="0">
                        <a:latin typeface="Cambria Math" panose="02040503050406030204" pitchFamily="18" charset="0"/>
                      </a:rPr>
                      <m:t>,…</m:t>
                    </m:r>
                  </m:oMath>
                </a14:m>
                <a:r>
                  <a:rPr lang="en-US" sz="5400" dirty="0"/>
                  <a:t>, </a:t>
                </a:r>
                <a14:m>
                  <m:oMath xmlns:m="http://schemas.openxmlformats.org/officeDocument/2006/math">
                    <m:sSub>
                      <m:sSubPr>
                        <m:ctrlPr>
                          <a:rPr lang="en-US" sz="5400" i="1">
                            <a:latin typeface="Cambria Math" panose="02040503050406030204" pitchFamily="18" charset="0"/>
                          </a:rPr>
                        </m:ctrlPr>
                      </m:sSubPr>
                      <m:e>
                        <m:r>
                          <a:rPr lang="en-US" sz="5400" i="1">
                            <a:latin typeface="Cambria Math" panose="02040503050406030204" pitchFamily="18" charset="0"/>
                          </a:rPr>
                          <m:t>𝑋</m:t>
                        </m:r>
                      </m:e>
                      <m:sub>
                        <m:r>
                          <a:rPr lang="en-US" sz="5400" b="0" i="1" smtClean="0">
                            <a:latin typeface="Cambria Math" panose="02040503050406030204" pitchFamily="18" charset="0"/>
                          </a:rPr>
                          <m:t>𝑡</m:t>
                        </m:r>
                        <m:r>
                          <a:rPr lang="en-US" sz="5400" b="0" i="1" smtClean="0">
                            <a:latin typeface="Cambria Math" panose="02040503050406030204" pitchFamily="18" charset="0"/>
                          </a:rPr>
                          <m:t>−1</m:t>
                        </m:r>
                      </m:sub>
                    </m:sSub>
                  </m:oMath>
                </a14:m>
                <a:r>
                  <a:rPr lang="en-US" sz="5400" dirty="0"/>
                  <a:t>)</a:t>
                </a:r>
              </a:p>
            </p:txBody>
          </p:sp>
        </mc:Choice>
        <mc:Fallback xmlns="">
          <p:sp>
            <p:nvSpPr>
              <p:cNvPr id="3" name="Content Placeholder 2">
                <a:extLst>
                  <a:ext uri="{FF2B5EF4-FFF2-40B4-BE49-F238E27FC236}">
                    <a16:creationId xmlns:a16="http://schemas.microsoft.com/office/drawing/2014/main" id="{200D379A-89A7-4A7D-993F-D31FCECA3099}"/>
                  </a:ext>
                </a:extLst>
              </p:cNvPr>
              <p:cNvSpPr>
                <a:spLocks noGrp="1" noRot="1" noChangeAspect="1" noMove="1" noResize="1" noEditPoints="1" noAdjustHandles="1" noChangeArrowheads="1" noChangeShapeType="1" noTextEdit="1"/>
              </p:cNvSpPr>
              <p:nvPr>
                <p:ph idx="1"/>
              </p:nvPr>
            </p:nvSpPr>
            <p:spPr>
              <a:xfrm>
                <a:off x="30458" y="514559"/>
                <a:ext cx="8388944" cy="840010"/>
              </a:xfrm>
              <a:blipFill>
                <a:blip r:embed="rId3"/>
                <a:stretch>
                  <a:fillRect t="-10448" b="-20896"/>
                </a:stretch>
              </a:blipFill>
            </p:spPr>
            <p:txBody>
              <a:bodyPr/>
              <a:lstStyle/>
              <a:p>
                <a:r>
                  <a:rPr lang="en-US">
                    <a:noFill/>
                  </a:rPr>
                  <a:t> </a:t>
                </a:r>
              </a:p>
            </p:txBody>
          </p:sp>
        </mc:Fallback>
      </mc:AlternateContent>
      <p:pic>
        <p:nvPicPr>
          <p:cNvPr id="5" name="Google Shape;294;p48">
            <a:extLst>
              <a:ext uri="{FF2B5EF4-FFF2-40B4-BE49-F238E27FC236}">
                <a16:creationId xmlns:a16="http://schemas.microsoft.com/office/drawing/2014/main" id="{682B30CD-B5D9-2115-7058-46478A07033D}"/>
              </a:ext>
            </a:extLst>
          </p:cNvPr>
          <p:cNvPicPr preferRelativeResize="0">
            <a:picLocks noChangeAspect="1"/>
          </p:cNvPicPr>
          <p:nvPr/>
        </p:nvPicPr>
        <p:blipFill rotWithShape="1">
          <a:blip r:embed="rId4">
            <a:alphaModFix/>
          </a:blip>
          <a:srcRect l="4596" t="4985" r="4627" b="6120"/>
          <a:stretch/>
        </p:blipFill>
        <p:spPr>
          <a:xfrm>
            <a:off x="-64008" y="0"/>
            <a:ext cx="1201229" cy="1231369"/>
          </a:xfrm>
          <a:prstGeom prst="rect">
            <a:avLst/>
          </a:prstGeom>
          <a:noFill/>
          <a:ln>
            <a:noFill/>
          </a:ln>
        </p:spPr>
      </p:pic>
      <p:sp>
        <p:nvSpPr>
          <p:cNvPr id="42" name="TextBox 41">
            <a:extLst>
              <a:ext uri="{FF2B5EF4-FFF2-40B4-BE49-F238E27FC236}">
                <a16:creationId xmlns:a16="http://schemas.microsoft.com/office/drawing/2014/main" id="{58BDCE2B-9D43-9B14-5D33-B7FA20B850B4}"/>
              </a:ext>
            </a:extLst>
          </p:cNvPr>
          <p:cNvSpPr txBox="1"/>
          <p:nvPr/>
        </p:nvSpPr>
        <p:spPr>
          <a:xfrm>
            <a:off x="431168" y="3887238"/>
            <a:ext cx="8036176" cy="400110"/>
          </a:xfrm>
          <a:prstGeom prst="rect">
            <a:avLst/>
          </a:prstGeom>
          <a:noFill/>
        </p:spPr>
        <p:txBody>
          <a:bodyPr wrap="square">
            <a:spAutoFit/>
          </a:bodyPr>
          <a:lstStyle/>
          <a:p>
            <a:r>
              <a:rPr lang="en-US" sz="2000" dirty="0">
                <a:solidFill>
                  <a:srgbClr val="C00000"/>
                </a:solidFill>
                <a:latin typeface="Corbel" panose="020B0503020204020204" pitchFamily="34" charset="0"/>
              </a:rPr>
              <a:t>1</a:t>
            </a:r>
            <a:r>
              <a:rPr lang="en-US" sz="2000" baseline="30000" dirty="0">
                <a:solidFill>
                  <a:srgbClr val="C00000"/>
                </a:solidFill>
                <a:latin typeface="Corbel" panose="020B0503020204020204" pitchFamily="34" charset="0"/>
              </a:rPr>
              <a:t>st</a:t>
            </a:r>
            <a:r>
              <a:rPr lang="en-US" sz="2000" dirty="0">
                <a:solidFill>
                  <a:srgbClr val="C00000"/>
                </a:solidFill>
                <a:latin typeface="Corbel" panose="020B0503020204020204" pitchFamily="34" charset="0"/>
              </a:rPr>
              <a:t> </a:t>
            </a:r>
            <a:r>
              <a:rPr lang="en-US" sz="2000" dirty="0">
                <a:latin typeface="Corbel" panose="020B0503020204020204" pitchFamily="34" charset="0"/>
              </a:rPr>
              <a:t>order approximation: </a:t>
            </a:r>
          </a:p>
        </p:txBody>
      </p:sp>
      <p:pic>
        <p:nvPicPr>
          <p:cNvPr id="51" name="Picture 50" descr="A person with a beard&#10;&#10;Description automatically generated with medium confidence">
            <a:extLst>
              <a:ext uri="{FF2B5EF4-FFF2-40B4-BE49-F238E27FC236}">
                <a16:creationId xmlns:a16="http://schemas.microsoft.com/office/drawing/2014/main" id="{2EC1E315-1AAC-031E-2CD2-0447A201CB97}"/>
              </a:ext>
            </a:extLst>
          </p:cNvPr>
          <p:cNvPicPr>
            <a:picLocks noChangeAspect="1"/>
          </p:cNvPicPr>
          <p:nvPr/>
        </p:nvPicPr>
        <p:blipFill>
          <a:blip r:embed="rId5"/>
          <a:stretch>
            <a:fillRect/>
          </a:stretch>
        </p:blipFill>
        <p:spPr>
          <a:xfrm>
            <a:off x="7815368" y="0"/>
            <a:ext cx="1397000" cy="1612900"/>
          </a:xfrm>
          <a:prstGeom prst="rect">
            <a:avLst/>
          </a:prstGeom>
        </p:spPr>
      </p:pic>
      <p:sp>
        <p:nvSpPr>
          <p:cNvPr id="2" name="Slide Number Placeholder 1">
            <a:extLst>
              <a:ext uri="{FF2B5EF4-FFF2-40B4-BE49-F238E27FC236}">
                <a16:creationId xmlns:a16="http://schemas.microsoft.com/office/drawing/2014/main" id="{2A5A0DBE-2D30-0831-4601-6F0FAB5BC7A9}"/>
              </a:ext>
            </a:extLst>
          </p:cNvPr>
          <p:cNvSpPr>
            <a:spLocks noGrp="1"/>
          </p:cNvSpPr>
          <p:nvPr>
            <p:ph type="sldNum" sz="quarter" idx="12"/>
          </p:nvPr>
        </p:nvSpPr>
        <p:spPr/>
        <p:txBody>
          <a:bodyPr/>
          <a:lstStyle/>
          <a:p>
            <a:fld id="{494B4E53-BCCB-BE4E-A28A-722B6992CCD5}" type="slidenum">
              <a:rPr lang="en-US" smtClean="0"/>
              <a:pPr/>
              <a:t>36</a:t>
            </a:fld>
            <a:endParaRPr lang="en-US" dirty="0"/>
          </a:p>
        </p:txBody>
      </p:sp>
      <p:sp>
        <p:nvSpPr>
          <p:cNvPr id="4" name="object 14">
            <a:extLst>
              <a:ext uri="{FF2B5EF4-FFF2-40B4-BE49-F238E27FC236}">
                <a16:creationId xmlns:a16="http://schemas.microsoft.com/office/drawing/2014/main" id="{205534FE-070F-835A-DC98-90C2CC6C429A}"/>
              </a:ext>
            </a:extLst>
          </p:cNvPr>
          <p:cNvSpPr/>
          <p:nvPr/>
        </p:nvSpPr>
        <p:spPr>
          <a:xfrm>
            <a:off x="6671953" y="4146724"/>
            <a:ext cx="593437" cy="137113"/>
          </a:xfrm>
          <a:custGeom>
            <a:avLst/>
            <a:gdLst/>
            <a:ahLst/>
            <a:cxnLst/>
            <a:rect l="l" t="t" r="r" b="b"/>
            <a:pathLst>
              <a:path w="1981200" h="241300">
                <a:moveTo>
                  <a:pt x="0" y="240945"/>
                </a:moveTo>
                <a:lnTo>
                  <a:pt x="8331" y="194051"/>
                </a:lnTo>
                <a:lnTo>
                  <a:pt x="31053" y="155757"/>
                </a:lnTo>
                <a:lnTo>
                  <a:pt x="64754" y="129938"/>
                </a:lnTo>
                <a:lnTo>
                  <a:pt x="106024" y="120471"/>
                </a:lnTo>
                <a:lnTo>
                  <a:pt x="884576" y="120473"/>
                </a:lnTo>
                <a:lnTo>
                  <a:pt x="925845" y="111006"/>
                </a:lnTo>
                <a:lnTo>
                  <a:pt x="959546" y="85187"/>
                </a:lnTo>
                <a:lnTo>
                  <a:pt x="982268" y="46893"/>
                </a:lnTo>
                <a:lnTo>
                  <a:pt x="990600" y="0"/>
                </a:lnTo>
                <a:lnTo>
                  <a:pt x="998931" y="46893"/>
                </a:lnTo>
                <a:lnTo>
                  <a:pt x="1021653" y="85187"/>
                </a:lnTo>
                <a:lnTo>
                  <a:pt x="1055354" y="111006"/>
                </a:lnTo>
                <a:lnTo>
                  <a:pt x="1096623" y="120473"/>
                </a:lnTo>
                <a:lnTo>
                  <a:pt x="1875176" y="120473"/>
                </a:lnTo>
                <a:lnTo>
                  <a:pt x="1916445" y="129941"/>
                </a:lnTo>
                <a:lnTo>
                  <a:pt x="1950146" y="155759"/>
                </a:lnTo>
                <a:lnTo>
                  <a:pt x="1972868" y="194053"/>
                </a:lnTo>
                <a:lnTo>
                  <a:pt x="1981200" y="240947"/>
                </a:lnTo>
              </a:path>
            </a:pathLst>
          </a:custGeom>
          <a:ln w="28575">
            <a:solidFill>
              <a:srgbClr val="0070C0"/>
            </a:solidFill>
          </a:ln>
        </p:spPr>
        <p:txBody>
          <a:bodyPr wrap="square" lIns="0" tIns="0" rIns="0" bIns="0" rtlCol="0"/>
          <a:lstStyle/>
          <a:p>
            <a:endParaRPr dirty="0">
              <a:solidFill>
                <a:schemeClr val="accent1"/>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2499266-AD69-F185-8B08-68BFE2B199F7}"/>
                  </a:ext>
                </a:extLst>
              </p:cNvPr>
              <p:cNvSpPr txBox="1"/>
              <p:nvPr/>
            </p:nvSpPr>
            <p:spPr>
              <a:xfrm>
                <a:off x="5944710" y="3859092"/>
                <a:ext cx="1981200" cy="307777"/>
              </a:xfrm>
              <a:prstGeom prst="rect">
                <a:avLst/>
              </a:prstGeom>
              <a:noFill/>
            </p:spPr>
            <p:txBody>
              <a:bodyPr wrap="square">
                <a:spAutoFit/>
              </a:bodyPr>
              <a:lstStyle/>
              <a:p>
                <a:pPr algn="ctr"/>
                <a14:m>
                  <m:oMath xmlns:m="http://schemas.openxmlformats.org/officeDocument/2006/math">
                    <m:r>
                      <a:rPr lang="en-US" sz="1400" smtClean="0">
                        <a:solidFill>
                          <a:schemeClr val="accent1"/>
                        </a:solidFill>
                        <a:latin typeface="Cambria Math" panose="02040503050406030204" pitchFamily="18" charset="0"/>
                      </a:rPr>
                      <m:t>1</m:t>
                    </m:r>
                  </m:oMath>
                </a14:m>
                <a:r>
                  <a:rPr lang="en-US" dirty="0">
                    <a:latin typeface="Corbel" panose="020B0503020204020204" pitchFamily="34" charset="0"/>
                  </a:rPr>
                  <a:t> element</a:t>
                </a:r>
              </a:p>
            </p:txBody>
          </p:sp>
        </mc:Choice>
        <mc:Fallback xmlns="">
          <p:sp>
            <p:nvSpPr>
              <p:cNvPr id="7" name="TextBox 6">
                <a:extLst>
                  <a:ext uri="{FF2B5EF4-FFF2-40B4-BE49-F238E27FC236}">
                    <a16:creationId xmlns:a16="http://schemas.microsoft.com/office/drawing/2014/main" id="{52499266-AD69-F185-8B08-68BFE2B199F7}"/>
                  </a:ext>
                </a:extLst>
              </p:cNvPr>
              <p:cNvSpPr txBox="1">
                <a:spLocks noRot="1" noChangeAspect="1" noMove="1" noResize="1" noEditPoints="1" noAdjustHandles="1" noChangeArrowheads="1" noChangeShapeType="1" noTextEdit="1"/>
              </p:cNvSpPr>
              <p:nvPr/>
            </p:nvSpPr>
            <p:spPr>
              <a:xfrm>
                <a:off x="5944710" y="3859092"/>
                <a:ext cx="1981200" cy="307777"/>
              </a:xfrm>
              <a:prstGeom prst="rect">
                <a:avLst/>
              </a:prstGeom>
              <a:blipFill>
                <a:blip r:embed="rId6"/>
                <a:stretch>
                  <a:fillRect t="-3846" b="-1923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8AE89E56-52BC-8970-B3F1-D517A7EBC58F}"/>
              </a:ext>
            </a:extLst>
          </p:cNvPr>
          <p:cNvSpPr txBox="1"/>
          <p:nvPr/>
        </p:nvSpPr>
        <p:spPr>
          <a:xfrm>
            <a:off x="1906825" y="4860017"/>
            <a:ext cx="533035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7"/>
              </a:rPr>
              <a:t>Prediction and Entropy of Printed English, </a:t>
            </a:r>
            <a:r>
              <a:rPr lang="en-US" sz="1000" dirty="0" err="1">
                <a:latin typeface="Corbel" panose="020B0503020204020204" pitchFamily="34" charset="0"/>
                <a:hlinkClick r:id="rId7"/>
              </a:rPr>
              <a:t>Shanon</a:t>
            </a:r>
            <a:r>
              <a:rPr lang="en-US" sz="1000" dirty="0">
                <a:latin typeface="Corbel" panose="020B0503020204020204" pitchFamily="34" charset="0"/>
                <a:hlinkClick r:id="rId7"/>
              </a:rPr>
              <a:t> 1950</a:t>
            </a:r>
            <a:r>
              <a:rPr lang="en-US" sz="1000" dirty="0">
                <a:latin typeface="Corbel" panose="020B0503020204020204" pitchFamily="34" charset="0"/>
              </a:rPr>
              <a:t>] </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098D4F5F-7B51-B0B1-4275-81F79CD896CB}"/>
                  </a:ext>
                </a:extLst>
              </p:cNvPr>
              <p:cNvSpPr txBox="1">
                <a:spLocks/>
              </p:cNvSpPr>
              <p:nvPr/>
            </p:nvSpPr>
            <p:spPr>
              <a:xfrm>
                <a:off x="1495729" y="4336817"/>
                <a:ext cx="6400800" cy="40171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pPr>
                <a:r>
                  <a:rPr lang="en-US" dirty="0">
                    <a:latin typeface="Corbel" panose="020B0503020204020204" pitchFamily="34" charset="0"/>
                  </a:rPr>
                  <a:t> </a:t>
                </a:r>
                <a:r>
                  <a:rPr lang="en-US" b="1" dirty="0">
                    <a:latin typeface="Corbel" panose="020B0503020204020204" pitchFamily="34" charset="0"/>
                  </a:rPr>
                  <a:t>P</a:t>
                </a:r>
                <a:r>
                  <a:rPr lang="en-US" dirty="0">
                    <a:latin typeface="Corbel" panose="020B0503020204020204" pitchFamily="34" charset="0"/>
                  </a:rPr>
                  <a:t>(</a:t>
                </a:r>
                <a14:m>
                  <m:oMath xmlns:m="http://schemas.openxmlformats.org/officeDocument/2006/math">
                    <m:r>
                      <m:rPr>
                        <m:sty m:val="p"/>
                      </m:rPr>
                      <a:rPr lang="en-US">
                        <a:latin typeface="Cambria Math" panose="02040503050406030204" pitchFamily="18" charset="0"/>
                      </a:rPr>
                      <m:t>mat</m:t>
                    </m:r>
                  </m:oMath>
                </a14:m>
                <a:r>
                  <a:rPr lang="en-US" dirty="0">
                    <a:latin typeface="Corbel" panose="020B0503020204020204" pitchFamily="34" charset="0"/>
                  </a:rPr>
                  <a:t> | the cat sat on the) </a:t>
                </a:r>
                <a14:m>
                  <m:oMath xmlns:m="http://schemas.openxmlformats.org/officeDocument/2006/math">
                    <m:r>
                      <a:rPr lang="en-US" i="1">
                        <a:latin typeface="Cambria Math" panose="02040503050406030204" pitchFamily="18" charset="0"/>
                      </a:rPr>
                      <m:t>≈</m:t>
                    </m:r>
                  </m:oMath>
                </a14:m>
                <a:r>
                  <a:rPr lang="en-US" dirty="0">
                    <a:latin typeface="Corbel" panose="020B0503020204020204" pitchFamily="34" charset="0"/>
                  </a:rPr>
                  <a:t>  </a:t>
                </a:r>
                <a:r>
                  <a:rPr lang="en-US" b="1" dirty="0">
                    <a:latin typeface="Corbel" panose="020B0503020204020204" pitchFamily="34" charset="0"/>
                  </a:rPr>
                  <a:t>P</a:t>
                </a:r>
                <a:r>
                  <a:rPr lang="en-US" dirty="0">
                    <a:latin typeface="Corbel" panose="020B0503020204020204" pitchFamily="34" charset="0"/>
                  </a:rPr>
                  <a:t>(</a:t>
                </a:r>
                <a14:m>
                  <m:oMath xmlns:m="http://schemas.openxmlformats.org/officeDocument/2006/math">
                    <m:r>
                      <m:rPr>
                        <m:sty m:val="p"/>
                      </m:rPr>
                      <a:rPr lang="en-US">
                        <a:latin typeface="Cambria Math" panose="02040503050406030204" pitchFamily="18" charset="0"/>
                      </a:rPr>
                      <m:t>mat</m:t>
                    </m:r>
                  </m:oMath>
                </a14:m>
                <a:r>
                  <a:rPr lang="en-US" dirty="0">
                    <a:latin typeface="Corbel" panose="020B0503020204020204" pitchFamily="34" charset="0"/>
                  </a:rPr>
                  <a:t> | the)  </a:t>
                </a:r>
              </a:p>
            </p:txBody>
          </p:sp>
        </mc:Choice>
        <mc:Fallback xmlns="">
          <p:sp>
            <p:nvSpPr>
              <p:cNvPr id="6" name="Content Placeholder 2">
                <a:extLst>
                  <a:ext uri="{FF2B5EF4-FFF2-40B4-BE49-F238E27FC236}">
                    <a16:creationId xmlns:a16="http://schemas.microsoft.com/office/drawing/2014/main" id="{098D4F5F-7B51-B0B1-4275-81F79CD896CB}"/>
                  </a:ext>
                </a:extLst>
              </p:cNvPr>
              <p:cNvSpPr txBox="1">
                <a:spLocks noRot="1" noChangeAspect="1" noMove="1" noResize="1" noEditPoints="1" noAdjustHandles="1" noChangeArrowheads="1" noChangeShapeType="1" noTextEdit="1"/>
              </p:cNvSpPr>
              <p:nvPr/>
            </p:nvSpPr>
            <p:spPr>
              <a:xfrm>
                <a:off x="1495729" y="4336817"/>
                <a:ext cx="6400800" cy="401717"/>
              </a:xfrm>
              <a:prstGeom prst="rect">
                <a:avLst/>
              </a:prstGeom>
              <a:blipFill>
                <a:blip r:embed="rId8"/>
                <a:stretch>
                  <a:fillRect t="-28125"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A4411CCC-9748-19D0-F999-17A1869F66E9}"/>
                  </a:ext>
                </a:extLst>
              </p:cNvPr>
              <p:cNvSpPr txBox="1">
                <a:spLocks/>
              </p:cNvSpPr>
              <p:nvPr/>
            </p:nvSpPr>
            <p:spPr>
              <a:xfrm>
                <a:off x="1414568" y="3184343"/>
                <a:ext cx="6400800" cy="40171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pPr>
                <a:r>
                  <a:rPr lang="en-US" dirty="0">
                    <a:latin typeface="Corbel" panose="020B0503020204020204" pitchFamily="34" charset="0"/>
                  </a:rPr>
                  <a:t> </a:t>
                </a:r>
                <a:r>
                  <a:rPr lang="en-US" b="1" dirty="0">
                    <a:latin typeface="Corbel" panose="020B0503020204020204" pitchFamily="34" charset="0"/>
                  </a:rPr>
                  <a:t>P</a:t>
                </a:r>
                <a:r>
                  <a:rPr lang="en-US" dirty="0">
                    <a:latin typeface="Corbel" panose="020B0503020204020204" pitchFamily="34" charset="0"/>
                  </a:rPr>
                  <a:t>(</a:t>
                </a:r>
                <a14:m>
                  <m:oMath xmlns:m="http://schemas.openxmlformats.org/officeDocument/2006/math">
                    <m:r>
                      <m:rPr>
                        <m:sty m:val="p"/>
                      </m:rPr>
                      <a:rPr lang="en-US">
                        <a:latin typeface="Cambria Math" panose="02040503050406030204" pitchFamily="18" charset="0"/>
                      </a:rPr>
                      <m:t>mat</m:t>
                    </m:r>
                  </m:oMath>
                </a14:m>
                <a:r>
                  <a:rPr lang="en-US" dirty="0">
                    <a:latin typeface="Corbel" panose="020B0503020204020204" pitchFamily="34" charset="0"/>
                  </a:rPr>
                  <a:t> | the cat sat on the) </a:t>
                </a:r>
                <a14:m>
                  <m:oMath xmlns:m="http://schemas.openxmlformats.org/officeDocument/2006/math">
                    <m:r>
                      <a:rPr lang="en-US" i="1">
                        <a:latin typeface="Cambria Math" panose="02040503050406030204" pitchFamily="18" charset="0"/>
                      </a:rPr>
                      <m:t>≈</m:t>
                    </m:r>
                  </m:oMath>
                </a14:m>
                <a:r>
                  <a:rPr lang="en-US" dirty="0">
                    <a:latin typeface="Corbel" panose="020B0503020204020204" pitchFamily="34" charset="0"/>
                  </a:rPr>
                  <a:t>  </a:t>
                </a:r>
                <a:r>
                  <a:rPr lang="en-US" b="1" dirty="0">
                    <a:latin typeface="Corbel" panose="020B0503020204020204" pitchFamily="34" charset="0"/>
                  </a:rPr>
                  <a:t>P</a:t>
                </a:r>
                <a:r>
                  <a:rPr lang="en-US" dirty="0">
                    <a:latin typeface="Corbel" panose="020B0503020204020204" pitchFamily="34" charset="0"/>
                  </a:rPr>
                  <a:t>(</a:t>
                </a:r>
                <a14:m>
                  <m:oMath xmlns:m="http://schemas.openxmlformats.org/officeDocument/2006/math">
                    <m:r>
                      <m:rPr>
                        <m:sty m:val="p"/>
                      </m:rPr>
                      <a:rPr lang="en-US">
                        <a:latin typeface="Cambria Math" panose="02040503050406030204" pitchFamily="18" charset="0"/>
                      </a:rPr>
                      <m:t>mat</m:t>
                    </m:r>
                  </m:oMath>
                </a14:m>
                <a:r>
                  <a:rPr lang="en-US" dirty="0">
                    <a:latin typeface="Corbel" panose="020B0503020204020204" pitchFamily="34" charset="0"/>
                  </a:rPr>
                  <a:t> | on the)  </a:t>
                </a:r>
              </a:p>
            </p:txBody>
          </p:sp>
        </mc:Choice>
        <mc:Fallback xmlns="">
          <p:sp>
            <p:nvSpPr>
              <p:cNvPr id="9" name="Content Placeholder 2">
                <a:extLst>
                  <a:ext uri="{FF2B5EF4-FFF2-40B4-BE49-F238E27FC236}">
                    <a16:creationId xmlns:a16="http://schemas.microsoft.com/office/drawing/2014/main" id="{A4411CCC-9748-19D0-F999-17A1869F66E9}"/>
                  </a:ext>
                </a:extLst>
              </p:cNvPr>
              <p:cNvSpPr txBox="1">
                <a:spLocks noRot="1" noChangeAspect="1" noMove="1" noResize="1" noEditPoints="1" noAdjustHandles="1" noChangeArrowheads="1" noChangeShapeType="1" noTextEdit="1"/>
              </p:cNvSpPr>
              <p:nvPr/>
            </p:nvSpPr>
            <p:spPr>
              <a:xfrm>
                <a:off x="1414568" y="3184343"/>
                <a:ext cx="6400800" cy="401717"/>
              </a:xfrm>
              <a:prstGeom prst="rect">
                <a:avLst/>
              </a:prstGeom>
              <a:blipFill>
                <a:blip r:embed="rId9"/>
                <a:stretch>
                  <a:fillRect t="-27273" b="-27273"/>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EF3340AB-BABB-83E9-6AFF-C5874C2BC966}"/>
              </a:ext>
            </a:extLst>
          </p:cNvPr>
          <p:cNvGrpSpPr/>
          <p:nvPr/>
        </p:nvGrpSpPr>
        <p:grpSpPr>
          <a:xfrm>
            <a:off x="5944710" y="2706618"/>
            <a:ext cx="1981200" cy="424745"/>
            <a:chOff x="5944710" y="3566914"/>
            <a:chExt cx="1981200" cy="424745"/>
          </a:xfrm>
        </p:grpSpPr>
        <p:sp>
          <p:nvSpPr>
            <p:cNvPr id="11" name="object 14">
              <a:extLst>
                <a:ext uri="{FF2B5EF4-FFF2-40B4-BE49-F238E27FC236}">
                  <a16:creationId xmlns:a16="http://schemas.microsoft.com/office/drawing/2014/main" id="{AD1C2F18-7420-79D4-64E1-6FC60B3B7591}"/>
                </a:ext>
              </a:extLst>
            </p:cNvPr>
            <p:cNvSpPr/>
            <p:nvPr/>
          </p:nvSpPr>
          <p:spPr>
            <a:xfrm>
              <a:off x="6671953" y="3854546"/>
              <a:ext cx="593437" cy="137113"/>
            </a:xfrm>
            <a:custGeom>
              <a:avLst/>
              <a:gdLst/>
              <a:ahLst/>
              <a:cxnLst/>
              <a:rect l="l" t="t" r="r" b="b"/>
              <a:pathLst>
                <a:path w="1981200" h="241300">
                  <a:moveTo>
                    <a:pt x="0" y="240945"/>
                  </a:moveTo>
                  <a:lnTo>
                    <a:pt x="8331" y="194051"/>
                  </a:lnTo>
                  <a:lnTo>
                    <a:pt x="31053" y="155757"/>
                  </a:lnTo>
                  <a:lnTo>
                    <a:pt x="64754" y="129938"/>
                  </a:lnTo>
                  <a:lnTo>
                    <a:pt x="106024" y="120471"/>
                  </a:lnTo>
                  <a:lnTo>
                    <a:pt x="884576" y="120473"/>
                  </a:lnTo>
                  <a:lnTo>
                    <a:pt x="925845" y="111006"/>
                  </a:lnTo>
                  <a:lnTo>
                    <a:pt x="959546" y="85187"/>
                  </a:lnTo>
                  <a:lnTo>
                    <a:pt x="982268" y="46893"/>
                  </a:lnTo>
                  <a:lnTo>
                    <a:pt x="990600" y="0"/>
                  </a:lnTo>
                  <a:lnTo>
                    <a:pt x="998931" y="46893"/>
                  </a:lnTo>
                  <a:lnTo>
                    <a:pt x="1021653" y="85187"/>
                  </a:lnTo>
                  <a:lnTo>
                    <a:pt x="1055354" y="111006"/>
                  </a:lnTo>
                  <a:lnTo>
                    <a:pt x="1096623" y="120473"/>
                  </a:lnTo>
                  <a:lnTo>
                    <a:pt x="1875176" y="120473"/>
                  </a:lnTo>
                  <a:lnTo>
                    <a:pt x="1916445" y="129941"/>
                  </a:lnTo>
                  <a:lnTo>
                    <a:pt x="1950146" y="155759"/>
                  </a:lnTo>
                  <a:lnTo>
                    <a:pt x="1972868" y="194053"/>
                  </a:lnTo>
                  <a:lnTo>
                    <a:pt x="1981200" y="240947"/>
                  </a:lnTo>
                </a:path>
              </a:pathLst>
            </a:custGeom>
            <a:ln w="28575">
              <a:solidFill>
                <a:srgbClr val="0070C0"/>
              </a:solidFill>
            </a:ln>
          </p:spPr>
          <p:txBody>
            <a:bodyPr wrap="square" lIns="0" tIns="0" rIns="0" bIns="0" rtlCol="0"/>
            <a:lstStyle/>
            <a:p>
              <a:endParaRPr dirty="0">
                <a:solidFill>
                  <a:schemeClr val="accent1"/>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C6A0529-6AEA-F5FA-D9F9-58A674E92AF5}"/>
                    </a:ext>
                  </a:extLst>
                </p:cNvPr>
                <p:cNvSpPr txBox="1"/>
                <p:nvPr/>
              </p:nvSpPr>
              <p:spPr>
                <a:xfrm>
                  <a:off x="5944710" y="3566914"/>
                  <a:ext cx="1981200" cy="307777"/>
                </a:xfrm>
                <a:prstGeom prst="rect">
                  <a:avLst/>
                </a:prstGeom>
                <a:noFill/>
              </p:spPr>
              <p:txBody>
                <a:bodyPr wrap="square">
                  <a:spAutoFit/>
                </a:bodyPr>
                <a:lstStyle/>
                <a:p>
                  <a:pPr algn="ctr"/>
                  <a14:m>
                    <m:oMath xmlns:m="http://schemas.openxmlformats.org/officeDocument/2006/math">
                      <m:r>
                        <a:rPr lang="en-US" sz="1400" smtClean="0">
                          <a:solidFill>
                            <a:schemeClr val="accent1"/>
                          </a:solidFill>
                          <a:latin typeface="Cambria Math" panose="02040503050406030204" pitchFamily="18" charset="0"/>
                        </a:rPr>
                        <m:t>2</m:t>
                      </m:r>
                    </m:oMath>
                  </a14:m>
                  <a:r>
                    <a:rPr lang="en-US" dirty="0">
                      <a:latin typeface="Corbel" panose="020B0503020204020204" pitchFamily="34" charset="0"/>
                    </a:rPr>
                    <a:t> elements</a:t>
                  </a:r>
                </a:p>
              </p:txBody>
            </p:sp>
          </mc:Choice>
          <mc:Fallback xmlns="">
            <p:sp>
              <p:nvSpPr>
                <p:cNvPr id="12" name="TextBox 11">
                  <a:extLst>
                    <a:ext uri="{FF2B5EF4-FFF2-40B4-BE49-F238E27FC236}">
                      <a16:creationId xmlns:a16="http://schemas.microsoft.com/office/drawing/2014/main" id="{7C6A0529-6AEA-F5FA-D9F9-58A674E92AF5}"/>
                    </a:ext>
                  </a:extLst>
                </p:cNvPr>
                <p:cNvSpPr txBox="1">
                  <a:spLocks noRot="1" noChangeAspect="1" noMove="1" noResize="1" noEditPoints="1" noAdjustHandles="1" noChangeArrowheads="1" noChangeShapeType="1" noTextEdit="1"/>
                </p:cNvSpPr>
                <p:nvPr/>
              </p:nvSpPr>
              <p:spPr>
                <a:xfrm>
                  <a:off x="5944710" y="3566914"/>
                  <a:ext cx="1981200" cy="307777"/>
                </a:xfrm>
                <a:prstGeom prst="rect">
                  <a:avLst/>
                </a:prstGeom>
                <a:blipFill>
                  <a:blip r:embed="rId10"/>
                  <a:stretch>
                    <a:fillRect t="-4000" b="-20000"/>
                  </a:stretch>
                </a:blipFill>
              </p:spPr>
              <p:txBody>
                <a:bodyPr/>
                <a:lstStyle/>
                <a:p>
                  <a:r>
                    <a:rPr lang="en-US">
                      <a:noFill/>
                    </a:rPr>
                    <a:t> </a:t>
                  </a:r>
                </a:p>
              </p:txBody>
            </p:sp>
          </mc:Fallback>
        </mc:AlternateContent>
      </p:grpSp>
      <p:sp>
        <p:nvSpPr>
          <p:cNvPr id="14" name="TextBox 13">
            <a:extLst>
              <a:ext uri="{FF2B5EF4-FFF2-40B4-BE49-F238E27FC236}">
                <a16:creationId xmlns:a16="http://schemas.microsoft.com/office/drawing/2014/main" id="{C084F51E-57CF-2FB7-D1D3-67FA8669D116}"/>
              </a:ext>
            </a:extLst>
          </p:cNvPr>
          <p:cNvSpPr txBox="1"/>
          <p:nvPr/>
        </p:nvSpPr>
        <p:spPr>
          <a:xfrm>
            <a:off x="355751" y="2677557"/>
            <a:ext cx="4639632" cy="400110"/>
          </a:xfrm>
          <a:prstGeom prst="rect">
            <a:avLst/>
          </a:prstGeom>
          <a:noFill/>
        </p:spPr>
        <p:txBody>
          <a:bodyPr wrap="square">
            <a:spAutoFit/>
          </a:bodyPr>
          <a:lstStyle/>
          <a:p>
            <a:r>
              <a:rPr lang="en-US" sz="2000" dirty="0">
                <a:solidFill>
                  <a:srgbClr val="C00000"/>
                </a:solidFill>
                <a:latin typeface="Corbel" panose="020B0503020204020204" pitchFamily="34" charset="0"/>
              </a:rPr>
              <a:t>2</a:t>
            </a:r>
            <a:r>
              <a:rPr lang="en-US" sz="2000" baseline="30000" dirty="0">
                <a:solidFill>
                  <a:srgbClr val="C00000"/>
                </a:solidFill>
                <a:latin typeface="Corbel" panose="020B0503020204020204" pitchFamily="34" charset="0"/>
              </a:rPr>
              <a:t>nd</a:t>
            </a:r>
            <a:r>
              <a:rPr lang="en-US" sz="2000" dirty="0">
                <a:latin typeface="Corbel" panose="020B0503020204020204" pitchFamily="34" charset="0"/>
              </a:rPr>
              <a:t> order approximation: </a:t>
            </a:r>
          </a:p>
        </p:txBody>
      </p:sp>
    </p:spTree>
    <p:extLst>
      <p:ext uri="{BB962C8B-B14F-4D97-AF65-F5344CB8AC3E}">
        <p14:creationId xmlns:p14="http://schemas.microsoft.com/office/powerpoint/2010/main" val="8208524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EA6AC-5EB6-F6D6-358E-69B9BD0CDFD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379370-3C21-AC74-0C7D-245749E723B9}"/>
                  </a:ext>
                </a:extLst>
              </p:cNvPr>
              <p:cNvSpPr>
                <a:spLocks noGrp="1"/>
              </p:cNvSpPr>
              <p:nvPr>
                <p:ph idx="1"/>
              </p:nvPr>
            </p:nvSpPr>
            <p:spPr>
              <a:xfrm>
                <a:off x="30458" y="514559"/>
                <a:ext cx="8388944" cy="840010"/>
              </a:xfrm>
            </p:spPr>
            <p:txBody>
              <a:bodyPr>
                <a:normAutofit fontScale="77500" lnSpcReduction="20000"/>
              </a:bodyPr>
              <a:lstStyle/>
              <a:p>
                <a:pPr marL="0" indent="0" algn="ctr">
                  <a:buNone/>
                </a:pPr>
                <a:r>
                  <a:rPr lang="en-US" sz="5400" dirty="0"/>
                  <a:t>   </a:t>
                </a:r>
                <a:r>
                  <a:rPr lang="en-US" sz="5400" b="1" dirty="0"/>
                  <a:t>P</a:t>
                </a:r>
                <a:r>
                  <a:rPr lang="en-US" sz="5400" dirty="0"/>
                  <a:t>(</a:t>
                </a:r>
                <a14:m>
                  <m:oMath xmlns:m="http://schemas.openxmlformats.org/officeDocument/2006/math">
                    <m:sSub>
                      <m:sSubPr>
                        <m:ctrlPr>
                          <a:rPr lang="en-US" sz="5400" b="0" i="1" smtClean="0">
                            <a:latin typeface="Cambria Math" panose="02040503050406030204" pitchFamily="18" charset="0"/>
                          </a:rPr>
                        </m:ctrlPr>
                      </m:sSubPr>
                      <m:e>
                        <m:r>
                          <a:rPr lang="en-US" sz="5400" b="0" i="1" smtClean="0">
                            <a:latin typeface="Cambria Math" panose="02040503050406030204" pitchFamily="18" charset="0"/>
                          </a:rPr>
                          <m:t>𝑋</m:t>
                        </m:r>
                      </m:e>
                      <m:sub>
                        <m:r>
                          <a:rPr lang="en-US" sz="5400" b="0" i="1" smtClean="0">
                            <a:latin typeface="Cambria Math" panose="02040503050406030204" pitchFamily="18" charset="0"/>
                          </a:rPr>
                          <m:t>𝑡</m:t>
                        </m:r>
                      </m:sub>
                    </m:sSub>
                  </m:oMath>
                </a14:m>
                <a:r>
                  <a:rPr lang="en-US" sz="5400" dirty="0"/>
                  <a:t>| </a:t>
                </a:r>
                <a14:m>
                  <m:oMath xmlns:m="http://schemas.openxmlformats.org/officeDocument/2006/math">
                    <m:sSub>
                      <m:sSubPr>
                        <m:ctrlPr>
                          <a:rPr lang="en-US" sz="5400" i="1" smtClean="0">
                            <a:latin typeface="Cambria Math" panose="02040503050406030204" pitchFamily="18" charset="0"/>
                          </a:rPr>
                        </m:ctrlPr>
                      </m:sSubPr>
                      <m:e>
                        <m:r>
                          <a:rPr lang="en-US" sz="5400" b="0" i="1" smtClean="0">
                            <a:latin typeface="Cambria Math" panose="02040503050406030204" pitchFamily="18" charset="0"/>
                          </a:rPr>
                          <m:t>𝑋</m:t>
                        </m:r>
                      </m:e>
                      <m:sub>
                        <m:r>
                          <a:rPr lang="en-US" sz="5400" b="0" i="1" smtClean="0">
                            <a:latin typeface="Cambria Math" panose="02040503050406030204" pitchFamily="18" charset="0"/>
                          </a:rPr>
                          <m:t>1</m:t>
                        </m:r>
                      </m:sub>
                    </m:sSub>
                    <m:r>
                      <a:rPr lang="en-US" sz="5400" b="0" i="1" smtClean="0">
                        <a:latin typeface="Cambria Math" panose="02040503050406030204" pitchFamily="18" charset="0"/>
                      </a:rPr>
                      <m:t>,…</m:t>
                    </m:r>
                  </m:oMath>
                </a14:m>
                <a:r>
                  <a:rPr lang="en-US" sz="5400" dirty="0"/>
                  <a:t>, </a:t>
                </a:r>
                <a14:m>
                  <m:oMath xmlns:m="http://schemas.openxmlformats.org/officeDocument/2006/math">
                    <m:sSub>
                      <m:sSubPr>
                        <m:ctrlPr>
                          <a:rPr lang="en-US" sz="5400" i="1">
                            <a:latin typeface="Cambria Math" panose="02040503050406030204" pitchFamily="18" charset="0"/>
                          </a:rPr>
                        </m:ctrlPr>
                      </m:sSubPr>
                      <m:e>
                        <m:r>
                          <a:rPr lang="en-US" sz="5400" i="1">
                            <a:latin typeface="Cambria Math" panose="02040503050406030204" pitchFamily="18" charset="0"/>
                          </a:rPr>
                          <m:t>𝑋</m:t>
                        </m:r>
                      </m:e>
                      <m:sub>
                        <m:r>
                          <a:rPr lang="en-US" sz="5400" b="0" i="1" smtClean="0">
                            <a:latin typeface="Cambria Math" panose="02040503050406030204" pitchFamily="18" charset="0"/>
                          </a:rPr>
                          <m:t>𝑡</m:t>
                        </m:r>
                        <m:r>
                          <a:rPr lang="en-US" sz="5400" b="0" i="1" smtClean="0">
                            <a:latin typeface="Cambria Math" panose="02040503050406030204" pitchFamily="18" charset="0"/>
                          </a:rPr>
                          <m:t>−1</m:t>
                        </m:r>
                      </m:sub>
                    </m:sSub>
                  </m:oMath>
                </a14:m>
                <a:r>
                  <a:rPr lang="en-US" sz="5400" dirty="0"/>
                  <a:t>)</a:t>
                </a:r>
              </a:p>
            </p:txBody>
          </p:sp>
        </mc:Choice>
        <mc:Fallback xmlns="">
          <p:sp>
            <p:nvSpPr>
              <p:cNvPr id="3" name="Content Placeholder 2">
                <a:extLst>
                  <a:ext uri="{FF2B5EF4-FFF2-40B4-BE49-F238E27FC236}">
                    <a16:creationId xmlns:a16="http://schemas.microsoft.com/office/drawing/2014/main" id="{A0379370-3C21-AC74-0C7D-245749E723B9}"/>
                  </a:ext>
                </a:extLst>
              </p:cNvPr>
              <p:cNvSpPr>
                <a:spLocks noGrp="1" noRot="1" noChangeAspect="1" noMove="1" noResize="1" noEditPoints="1" noAdjustHandles="1" noChangeArrowheads="1" noChangeShapeType="1" noTextEdit="1"/>
              </p:cNvSpPr>
              <p:nvPr>
                <p:ph idx="1"/>
              </p:nvPr>
            </p:nvSpPr>
            <p:spPr>
              <a:xfrm>
                <a:off x="30458" y="514559"/>
                <a:ext cx="8388944" cy="840010"/>
              </a:xfrm>
              <a:blipFill>
                <a:blip r:embed="rId3"/>
                <a:stretch>
                  <a:fillRect t="-10448" b="-20896"/>
                </a:stretch>
              </a:blipFill>
            </p:spPr>
            <p:txBody>
              <a:bodyPr/>
              <a:lstStyle/>
              <a:p>
                <a:r>
                  <a:rPr lang="en-US">
                    <a:noFill/>
                  </a:rPr>
                  <a:t> </a:t>
                </a:r>
              </a:p>
            </p:txBody>
          </p:sp>
        </mc:Fallback>
      </mc:AlternateContent>
      <p:pic>
        <p:nvPicPr>
          <p:cNvPr id="5" name="Google Shape;294;p48">
            <a:extLst>
              <a:ext uri="{FF2B5EF4-FFF2-40B4-BE49-F238E27FC236}">
                <a16:creationId xmlns:a16="http://schemas.microsoft.com/office/drawing/2014/main" id="{387CA811-A7A4-4E53-BE5D-90DBFE2DC9A8}"/>
              </a:ext>
            </a:extLst>
          </p:cNvPr>
          <p:cNvPicPr preferRelativeResize="0">
            <a:picLocks noChangeAspect="1"/>
          </p:cNvPicPr>
          <p:nvPr/>
        </p:nvPicPr>
        <p:blipFill rotWithShape="1">
          <a:blip r:embed="rId4">
            <a:alphaModFix/>
          </a:blip>
          <a:srcRect l="4596" t="4985" r="4627" b="6120"/>
          <a:stretch/>
        </p:blipFill>
        <p:spPr>
          <a:xfrm>
            <a:off x="-64008" y="0"/>
            <a:ext cx="1201229" cy="1231369"/>
          </a:xfrm>
          <a:prstGeom prst="rect">
            <a:avLst/>
          </a:prstGeom>
          <a:noFill/>
          <a:ln>
            <a:noFill/>
          </a:ln>
        </p:spPr>
      </p:pic>
      <p:sp>
        <p:nvSpPr>
          <p:cNvPr id="42" name="TextBox 41">
            <a:extLst>
              <a:ext uri="{FF2B5EF4-FFF2-40B4-BE49-F238E27FC236}">
                <a16:creationId xmlns:a16="http://schemas.microsoft.com/office/drawing/2014/main" id="{4B565C18-81E6-5726-611E-BE21888BBE28}"/>
              </a:ext>
            </a:extLst>
          </p:cNvPr>
          <p:cNvSpPr txBox="1"/>
          <p:nvPr/>
        </p:nvSpPr>
        <p:spPr>
          <a:xfrm>
            <a:off x="431168" y="3887238"/>
            <a:ext cx="8036176" cy="400110"/>
          </a:xfrm>
          <a:prstGeom prst="rect">
            <a:avLst/>
          </a:prstGeom>
          <a:noFill/>
        </p:spPr>
        <p:txBody>
          <a:bodyPr wrap="square">
            <a:spAutoFit/>
          </a:bodyPr>
          <a:lstStyle/>
          <a:p>
            <a:r>
              <a:rPr lang="en-US" sz="2000" dirty="0">
                <a:solidFill>
                  <a:srgbClr val="C00000"/>
                </a:solidFill>
                <a:latin typeface="Corbel" panose="020B0503020204020204" pitchFamily="34" charset="0"/>
              </a:rPr>
              <a:t>1</a:t>
            </a:r>
            <a:r>
              <a:rPr lang="en-US" sz="2000" baseline="30000" dirty="0">
                <a:solidFill>
                  <a:srgbClr val="C00000"/>
                </a:solidFill>
                <a:latin typeface="Corbel" panose="020B0503020204020204" pitchFamily="34" charset="0"/>
              </a:rPr>
              <a:t>st</a:t>
            </a:r>
            <a:r>
              <a:rPr lang="en-US" sz="2000" dirty="0">
                <a:solidFill>
                  <a:srgbClr val="C00000"/>
                </a:solidFill>
                <a:latin typeface="Corbel" panose="020B0503020204020204" pitchFamily="34" charset="0"/>
              </a:rPr>
              <a:t> </a:t>
            </a:r>
            <a:r>
              <a:rPr lang="en-US" sz="2000" dirty="0">
                <a:latin typeface="Corbel" panose="020B0503020204020204" pitchFamily="34" charset="0"/>
              </a:rPr>
              <a:t>order approximation: </a:t>
            </a:r>
          </a:p>
        </p:txBody>
      </p:sp>
      <p:pic>
        <p:nvPicPr>
          <p:cNvPr id="51" name="Picture 50" descr="A person with a beard&#10;&#10;Description automatically generated with medium confidence">
            <a:extLst>
              <a:ext uri="{FF2B5EF4-FFF2-40B4-BE49-F238E27FC236}">
                <a16:creationId xmlns:a16="http://schemas.microsoft.com/office/drawing/2014/main" id="{07735C0D-3F6A-976B-745A-A5117C51BA3B}"/>
              </a:ext>
            </a:extLst>
          </p:cNvPr>
          <p:cNvPicPr>
            <a:picLocks noChangeAspect="1"/>
          </p:cNvPicPr>
          <p:nvPr/>
        </p:nvPicPr>
        <p:blipFill>
          <a:blip r:embed="rId5"/>
          <a:stretch>
            <a:fillRect/>
          </a:stretch>
        </p:blipFill>
        <p:spPr>
          <a:xfrm>
            <a:off x="7815368" y="0"/>
            <a:ext cx="1397000" cy="1612900"/>
          </a:xfrm>
          <a:prstGeom prst="rect">
            <a:avLst/>
          </a:prstGeom>
        </p:spPr>
      </p:pic>
      <p:sp>
        <p:nvSpPr>
          <p:cNvPr id="2" name="Slide Number Placeholder 1">
            <a:extLst>
              <a:ext uri="{FF2B5EF4-FFF2-40B4-BE49-F238E27FC236}">
                <a16:creationId xmlns:a16="http://schemas.microsoft.com/office/drawing/2014/main" id="{922C8A0E-809D-EAB6-E878-5AD6C4C6BDBB}"/>
              </a:ext>
            </a:extLst>
          </p:cNvPr>
          <p:cNvSpPr>
            <a:spLocks noGrp="1"/>
          </p:cNvSpPr>
          <p:nvPr>
            <p:ph type="sldNum" sz="quarter" idx="12"/>
          </p:nvPr>
        </p:nvSpPr>
        <p:spPr/>
        <p:txBody>
          <a:bodyPr/>
          <a:lstStyle/>
          <a:p>
            <a:fld id="{494B4E53-BCCB-BE4E-A28A-722B6992CCD5}" type="slidenum">
              <a:rPr lang="en-US" smtClean="0"/>
              <a:pPr/>
              <a:t>37</a:t>
            </a:fld>
            <a:endParaRPr lang="en-US" dirty="0"/>
          </a:p>
        </p:txBody>
      </p:sp>
      <p:sp>
        <p:nvSpPr>
          <p:cNvPr id="4" name="object 14">
            <a:extLst>
              <a:ext uri="{FF2B5EF4-FFF2-40B4-BE49-F238E27FC236}">
                <a16:creationId xmlns:a16="http://schemas.microsoft.com/office/drawing/2014/main" id="{958D126B-39D0-DD55-A4BD-521D58479D0C}"/>
              </a:ext>
            </a:extLst>
          </p:cNvPr>
          <p:cNvSpPr/>
          <p:nvPr/>
        </p:nvSpPr>
        <p:spPr>
          <a:xfrm>
            <a:off x="6671953" y="4146724"/>
            <a:ext cx="593437" cy="137113"/>
          </a:xfrm>
          <a:custGeom>
            <a:avLst/>
            <a:gdLst/>
            <a:ahLst/>
            <a:cxnLst/>
            <a:rect l="l" t="t" r="r" b="b"/>
            <a:pathLst>
              <a:path w="1981200" h="241300">
                <a:moveTo>
                  <a:pt x="0" y="240945"/>
                </a:moveTo>
                <a:lnTo>
                  <a:pt x="8331" y="194051"/>
                </a:lnTo>
                <a:lnTo>
                  <a:pt x="31053" y="155757"/>
                </a:lnTo>
                <a:lnTo>
                  <a:pt x="64754" y="129938"/>
                </a:lnTo>
                <a:lnTo>
                  <a:pt x="106024" y="120471"/>
                </a:lnTo>
                <a:lnTo>
                  <a:pt x="884576" y="120473"/>
                </a:lnTo>
                <a:lnTo>
                  <a:pt x="925845" y="111006"/>
                </a:lnTo>
                <a:lnTo>
                  <a:pt x="959546" y="85187"/>
                </a:lnTo>
                <a:lnTo>
                  <a:pt x="982268" y="46893"/>
                </a:lnTo>
                <a:lnTo>
                  <a:pt x="990600" y="0"/>
                </a:lnTo>
                <a:lnTo>
                  <a:pt x="998931" y="46893"/>
                </a:lnTo>
                <a:lnTo>
                  <a:pt x="1021653" y="85187"/>
                </a:lnTo>
                <a:lnTo>
                  <a:pt x="1055354" y="111006"/>
                </a:lnTo>
                <a:lnTo>
                  <a:pt x="1096623" y="120473"/>
                </a:lnTo>
                <a:lnTo>
                  <a:pt x="1875176" y="120473"/>
                </a:lnTo>
                <a:lnTo>
                  <a:pt x="1916445" y="129941"/>
                </a:lnTo>
                <a:lnTo>
                  <a:pt x="1950146" y="155759"/>
                </a:lnTo>
                <a:lnTo>
                  <a:pt x="1972868" y="194053"/>
                </a:lnTo>
                <a:lnTo>
                  <a:pt x="1981200" y="240947"/>
                </a:lnTo>
              </a:path>
            </a:pathLst>
          </a:custGeom>
          <a:ln w="28575">
            <a:solidFill>
              <a:srgbClr val="0070C0"/>
            </a:solidFill>
          </a:ln>
        </p:spPr>
        <p:txBody>
          <a:bodyPr wrap="square" lIns="0" tIns="0" rIns="0" bIns="0" rtlCol="0"/>
          <a:lstStyle/>
          <a:p>
            <a:endParaRPr dirty="0">
              <a:solidFill>
                <a:schemeClr val="accent1"/>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813A3F2-8D54-3A5A-B144-589605380705}"/>
                  </a:ext>
                </a:extLst>
              </p:cNvPr>
              <p:cNvSpPr txBox="1"/>
              <p:nvPr/>
            </p:nvSpPr>
            <p:spPr>
              <a:xfrm>
                <a:off x="5944710" y="3859092"/>
                <a:ext cx="1981200" cy="307777"/>
              </a:xfrm>
              <a:prstGeom prst="rect">
                <a:avLst/>
              </a:prstGeom>
              <a:noFill/>
            </p:spPr>
            <p:txBody>
              <a:bodyPr wrap="square">
                <a:spAutoFit/>
              </a:bodyPr>
              <a:lstStyle/>
              <a:p>
                <a:pPr algn="ctr"/>
                <a14:m>
                  <m:oMath xmlns:m="http://schemas.openxmlformats.org/officeDocument/2006/math">
                    <m:r>
                      <a:rPr lang="en-US" sz="1400" smtClean="0">
                        <a:solidFill>
                          <a:schemeClr val="accent1"/>
                        </a:solidFill>
                        <a:latin typeface="Cambria Math" panose="02040503050406030204" pitchFamily="18" charset="0"/>
                      </a:rPr>
                      <m:t>1</m:t>
                    </m:r>
                  </m:oMath>
                </a14:m>
                <a:r>
                  <a:rPr lang="en-US" dirty="0">
                    <a:latin typeface="Corbel" panose="020B0503020204020204" pitchFamily="34" charset="0"/>
                  </a:rPr>
                  <a:t> element</a:t>
                </a:r>
              </a:p>
            </p:txBody>
          </p:sp>
        </mc:Choice>
        <mc:Fallback xmlns="">
          <p:sp>
            <p:nvSpPr>
              <p:cNvPr id="7" name="TextBox 6">
                <a:extLst>
                  <a:ext uri="{FF2B5EF4-FFF2-40B4-BE49-F238E27FC236}">
                    <a16:creationId xmlns:a16="http://schemas.microsoft.com/office/drawing/2014/main" id="{9813A3F2-8D54-3A5A-B144-589605380705}"/>
                  </a:ext>
                </a:extLst>
              </p:cNvPr>
              <p:cNvSpPr txBox="1">
                <a:spLocks noRot="1" noChangeAspect="1" noMove="1" noResize="1" noEditPoints="1" noAdjustHandles="1" noChangeArrowheads="1" noChangeShapeType="1" noTextEdit="1"/>
              </p:cNvSpPr>
              <p:nvPr/>
            </p:nvSpPr>
            <p:spPr>
              <a:xfrm>
                <a:off x="5944710" y="3859092"/>
                <a:ext cx="1981200" cy="307777"/>
              </a:xfrm>
              <a:prstGeom prst="rect">
                <a:avLst/>
              </a:prstGeom>
              <a:blipFill>
                <a:blip r:embed="rId6"/>
                <a:stretch>
                  <a:fillRect t="-3846" b="-1923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829D3EA1-F192-1485-EB13-09217AEFD19F}"/>
              </a:ext>
            </a:extLst>
          </p:cNvPr>
          <p:cNvSpPr txBox="1"/>
          <p:nvPr/>
        </p:nvSpPr>
        <p:spPr>
          <a:xfrm>
            <a:off x="1906825" y="4860017"/>
            <a:ext cx="533035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7"/>
              </a:rPr>
              <a:t>Prediction and Entropy of Printed English, </a:t>
            </a:r>
            <a:r>
              <a:rPr lang="en-US" sz="1000" dirty="0" err="1">
                <a:latin typeface="Corbel" panose="020B0503020204020204" pitchFamily="34" charset="0"/>
                <a:hlinkClick r:id="rId7"/>
              </a:rPr>
              <a:t>Shanon</a:t>
            </a:r>
            <a:r>
              <a:rPr lang="en-US" sz="1000" dirty="0">
                <a:latin typeface="Corbel" panose="020B0503020204020204" pitchFamily="34" charset="0"/>
                <a:hlinkClick r:id="rId7"/>
              </a:rPr>
              <a:t> 1950</a:t>
            </a:r>
            <a:r>
              <a:rPr lang="en-US" sz="1000" dirty="0">
                <a:latin typeface="Corbel" panose="020B0503020204020204" pitchFamily="34" charset="0"/>
              </a:rPr>
              <a:t>] </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15D6BA49-E39C-735E-B1A4-F7F1E56FFE4D}"/>
                  </a:ext>
                </a:extLst>
              </p:cNvPr>
              <p:cNvSpPr txBox="1">
                <a:spLocks/>
              </p:cNvSpPr>
              <p:nvPr/>
            </p:nvSpPr>
            <p:spPr>
              <a:xfrm>
                <a:off x="1495729" y="4336817"/>
                <a:ext cx="6400800" cy="40171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pPr>
                <a:r>
                  <a:rPr lang="en-US" dirty="0">
                    <a:latin typeface="Corbel" panose="020B0503020204020204" pitchFamily="34" charset="0"/>
                  </a:rPr>
                  <a:t> </a:t>
                </a:r>
                <a:r>
                  <a:rPr lang="en-US" b="1" dirty="0">
                    <a:latin typeface="Corbel" panose="020B0503020204020204" pitchFamily="34" charset="0"/>
                  </a:rPr>
                  <a:t>P</a:t>
                </a:r>
                <a:r>
                  <a:rPr lang="en-US" dirty="0">
                    <a:latin typeface="Corbel" panose="020B0503020204020204" pitchFamily="34" charset="0"/>
                  </a:rPr>
                  <a:t>(</a:t>
                </a:r>
                <a14:m>
                  <m:oMath xmlns:m="http://schemas.openxmlformats.org/officeDocument/2006/math">
                    <m:r>
                      <m:rPr>
                        <m:sty m:val="p"/>
                      </m:rPr>
                      <a:rPr lang="en-US">
                        <a:latin typeface="Cambria Math" panose="02040503050406030204" pitchFamily="18" charset="0"/>
                      </a:rPr>
                      <m:t>mat</m:t>
                    </m:r>
                  </m:oMath>
                </a14:m>
                <a:r>
                  <a:rPr lang="en-US" dirty="0">
                    <a:latin typeface="Corbel" panose="020B0503020204020204" pitchFamily="34" charset="0"/>
                  </a:rPr>
                  <a:t> | the cat sat on the) </a:t>
                </a:r>
                <a14:m>
                  <m:oMath xmlns:m="http://schemas.openxmlformats.org/officeDocument/2006/math">
                    <m:r>
                      <a:rPr lang="en-US" i="1">
                        <a:latin typeface="Cambria Math" panose="02040503050406030204" pitchFamily="18" charset="0"/>
                      </a:rPr>
                      <m:t>≈</m:t>
                    </m:r>
                  </m:oMath>
                </a14:m>
                <a:r>
                  <a:rPr lang="en-US" dirty="0">
                    <a:latin typeface="Corbel" panose="020B0503020204020204" pitchFamily="34" charset="0"/>
                  </a:rPr>
                  <a:t>  </a:t>
                </a:r>
                <a:r>
                  <a:rPr lang="en-US" b="1" dirty="0">
                    <a:latin typeface="Corbel" panose="020B0503020204020204" pitchFamily="34" charset="0"/>
                  </a:rPr>
                  <a:t>P</a:t>
                </a:r>
                <a:r>
                  <a:rPr lang="en-US" dirty="0">
                    <a:latin typeface="Corbel" panose="020B0503020204020204" pitchFamily="34" charset="0"/>
                  </a:rPr>
                  <a:t>(</a:t>
                </a:r>
                <a14:m>
                  <m:oMath xmlns:m="http://schemas.openxmlformats.org/officeDocument/2006/math">
                    <m:r>
                      <m:rPr>
                        <m:sty m:val="p"/>
                      </m:rPr>
                      <a:rPr lang="en-US">
                        <a:latin typeface="Cambria Math" panose="02040503050406030204" pitchFamily="18" charset="0"/>
                      </a:rPr>
                      <m:t>mat</m:t>
                    </m:r>
                  </m:oMath>
                </a14:m>
                <a:r>
                  <a:rPr lang="en-US" dirty="0">
                    <a:latin typeface="Corbel" panose="020B0503020204020204" pitchFamily="34" charset="0"/>
                  </a:rPr>
                  <a:t> | the)  </a:t>
                </a:r>
              </a:p>
            </p:txBody>
          </p:sp>
        </mc:Choice>
        <mc:Fallback xmlns="">
          <p:sp>
            <p:nvSpPr>
              <p:cNvPr id="6" name="Content Placeholder 2">
                <a:extLst>
                  <a:ext uri="{FF2B5EF4-FFF2-40B4-BE49-F238E27FC236}">
                    <a16:creationId xmlns:a16="http://schemas.microsoft.com/office/drawing/2014/main" id="{15D6BA49-E39C-735E-B1A4-F7F1E56FFE4D}"/>
                  </a:ext>
                </a:extLst>
              </p:cNvPr>
              <p:cNvSpPr txBox="1">
                <a:spLocks noRot="1" noChangeAspect="1" noMove="1" noResize="1" noEditPoints="1" noAdjustHandles="1" noChangeArrowheads="1" noChangeShapeType="1" noTextEdit="1"/>
              </p:cNvSpPr>
              <p:nvPr/>
            </p:nvSpPr>
            <p:spPr>
              <a:xfrm>
                <a:off x="1495729" y="4336817"/>
                <a:ext cx="6400800" cy="401717"/>
              </a:xfrm>
              <a:prstGeom prst="rect">
                <a:avLst/>
              </a:prstGeom>
              <a:blipFill>
                <a:blip r:embed="rId8"/>
                <a:stretch>
                  <a:fillRect t="-28125"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16A3AD5A-29AF-EEC0-0612-0B89A053A6D6}"/>
                  </a:ext>
                </a:extLst>
              </p:cNvPr>
              <p:cNvSpPr txBox="1">
                <a:spLocks/>
              </p:cNvSpPr>
              <p:nvPr/>
            </p:nvSpPr>
            <p:spPr>
              <a:xfrm>
                <a:off x="1414568" y="3184343"/>
                <a:ext cx="6400800" cy="40171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pPr>
                <a:r>
                  <a:rPr lang="en-US" dirty="0">
                    <a:latin typeface="Corbel" panose="020B0503020204020204" pitchFamily="34" charset="0"/>
                  </a:rPr>
                  <a:t> </a:t>
                </a:r>
                <a:r>
                  <a:rPr lang="en-US" b="1" dirty="0">
                    <a:latin typeface="Corbel" panose="020B0503020204020204" pitchFamily="34" charset="0"/>
                  </a:rPr>
                  <a:t>P</a:t>
                </a:r>
                <a:r>
                  <a:rPr lang="en-US" dirty="0">
                    <a:latin typeface="Corbel" panose="020B0503020204020204" pitchFamily="34" charset="0"/>
                  </a:rPr>
                  <a:t>(</a:t>
                </a:r>
                <a14:m>
                  <m:oMath xmlns:m="http://schemas.openxmlformats.org/officeDocument/2006/math">
                    <m:r>
                      <m:rPr>
                        <m:sty m:val="p"/>
                      </m:rPr>
                      <a:rPr lang="en-US">
                        <a:latin typeface="Cambria Math" panose="02040503050406030204" pitchFamily="18" charset="0"/>
                      </a:rPr>
                      <m:t>mat</m:t>
                    </m:r>
                  </m:oMath>
                </a14:m>
                <a:r>
                  <a:rPr lang="en-US" dirty="0">
                    <a:latin typeface="Corbel" panose="020B0503020204020204" pitchFamily="34" charset="0"/>
                  </a:rPr>
                  <a:t> | the cat sat on the) </a:t>
                </a:r>
                <a14:m>
                  <m:oMath xmlns:m="http://schemas.openxmlformats.org/officeDocument/2006/math">
                    <m:r>
                      <a:rPr lang="en-US" i="1">
                        <a:latin typeface="Cambria Math" panose="02040503050406030204" pitchFamily="18" charset="0"/>
                      </a:rPr>
                      <m:t>≈</m:t>
                    </m:r>
                  </m:oMath>
                </a14:m>
                <a:r>
                  <a:rPr lang="en-US" dirty="0">
                    <a:latin typeface="Corbel" panose="020B0503020204020204" pitchFamily="34" charset="0"/>
                  </a:rPr>
                  <a:t>  </a:t>
                </a:r>
                <a:r>
                  <a:rPr lang="en-US" b="1" dirty="0">
                    <a:latin typeface="Corbel" panose="020B0503020204020204" pitchFamily="34" charset="0"/>
                  </a:rPr>
                  <a:t>P</a:t>
                </a:r>
                <a:r>
                  <a:rPr lang="en-US" dirty="0">
                    <a:latin typeface="Corbel" panose="020B0503020204020204" pitchFamily="34" charset="0"/>
                  </a:rPr>
                  <a:t>(</a:t>
                </a:r>
                <a14:m>
                  <m:oMath xmlns:m="http://schemas.openxmlformats.org/officeDocument/2006/math">
                    <m:r>
                      <m:rPr>
                        <m:sty m:val="p"/>
                      </m:rPr>
                      <a:rPr lang="en-US">
                        <a:latin typeface="Cambria Math" panose="02040503050406030204" pitchFamily="18" charset="0"/>
                      </a:rPr>
                      <m:t>mat</m:t>
                    </m:r>
                  </m:oMath>
                </a14:m>
                <a:r>
                  <a:rPr lang="en-US" dirty="0">
                    <a:latin typeface="Corbel" panose="020B0503020204020204" pitchFamily="34" charset="0"/>
                  </a:rPr>
                  <a:t> | on the)  </a:t>
                </a:r>
              </a:p>
            </p:txBody>
          </p:sp>
        </mc:Choice>
        <mc:Fallback xmlns="">
          <p:sp>
            <p:nvSpPr>
              <p:cNvPr id="9" name="Content Placeholder 2">
                <a:extLst>
                  <a:ext uri="{FF2B5EF4-FFF2-40B4-BE49-F238E27FC236}">
                    <a16:creationId xmlns:a16="http://schemas.microsoft.com/office/drawing/2014/main" id="{16A3AD5A-29AF-EEC0-0612-0B89A053A6D6}"/>
                  </a:ext>
                </a:extLst>
              </p:cNvPr>
              <p:cNvSpPr txBox="1">
                <a:spLocks noRot="1" noChangeAspect="1" noMove="1" noResize="1" noEditPoints="1" noAdjustHandles="1" noChangeArrowheads="1" noChangeShapeType="1" noTextEdit="1"/>
              </p:cNvSpPr>
              <p:nvPr/>
            </p:nvSpPr>
            <p:spPr>
              <a:xfrm>
                <a:off x="1414568" y="3184343"/>
                <a:ext cx="6400800" cy="401717"/>
              </a:xfrm>
              <a:prstGeom prst="rect">
                <a:avLst/>
              </a:prstGeom>
              <a:blipFill>
                <a:blip r:embed="rId9"/>
                <a:stretch>
                  <a:fillRect t="-27273" b="-27273"/>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6211B540-0FDA-2AC8-C07E-4AED4CEC1A35}"/>
              </a:ext>
            </a:extLst>
          </p:cNvPr>
          <p:cNvGrpSpPr/>
          <p:nvPr/>
        </p:nvGrpSpPr>
        <p:grpSpPr>
          <a:xfrm>
            <a:off x="5944710" y="2706618"/>
            <a:ext cx="1981200" cy="424745"/>
            <a:chOff x="5944710" y="3566914"/>
            <a:chExt cx="1981200" cy="424745"/>
          </a:xfrm>
        </p:grpSpPr>
        <p:sp>
          <p:nvSpPr>
            <p:cNvPr id="11" name="object 14">
              <a:extLst>
                <a:ext uri="{FF2B5EF4-FFF2-40B4-BE49-F238E27FC236}">
                  <a16:creationId xmlns:a16="http://schemas.microsoft.com/office/drawing/2014/main" id="{7CDA231F-B8D9-8DC9-FC14-AAF4ABA33F20}"/>
                </a:ext>
              </a:extLst>
            </p:cNvPr>
            <p:cNvSpPr/>
            <p:nvPr/>
          </p:nvSpPr>
          <p:spPr>
            <a:xfrm>
              <a:off x="6671953" y="3854546"/>
              <a:ext cx="593437" cy="137113"/>
            </a:xfrm>
            <a:custGeom>
              <a:avLst/>
              <a:gdLst/>
              <a:ahLst/>
              <a:cxnLst/>
              <a:rect l="l" t="t" r="r" b="b"/>
              <a:pathLst>
                <a:path w="1981200" h="241300">
                  <a:moveTo>
                    <a:pt x="0" y="240945"/>
                  </a:moveTo>
                  <a:lnTo>
                    <a:pt x="8331" y="194051"/>
                  </a:lnTo>
                  <a:lnTo>
                    <a:pt x="31053" y="155757"/>
                  </a:lnTo>
                  <a:lnTo>
                    <a:pt x="64754" y="129938"/>
                  </a:lnTo>
                  <a:lnTo>
                    <a:pt x="106024" y="120471"/>
                  </a:lnTo>
                  <a:lnTo>
                    <a:pt x="884576" y="120473"/>
                  </a:lnTo>
                  <a:lnTo>
                    <a:pt x="925845" y="111006"/>
                  </a:lnTo>
                  <a:lnTo>
                    <a:pt x="959546" y="85187"/>
                  </a:lnTo>
                  <a:lnTo>
                    <a:pt x="982268" y="46893"/>
                  </a:lnTo>
                  <a:lnTo>
                    <a:pt x="990600" y="0"/>
                  </a:lnTo>
                  <a:lnTo>
                    <a:pt x="998931" y="46893"/>
                  </a:lnTo>
                  <a:lnTo>
                    <a:pt x="1021653" y="85187"/>
                  </a:lnTo>
                  <a:lnTo>
                    <a:pt x="1055354" y="111006"/>
                  </a:lnTo>
                  <a:lnTo>
                    <a:pt x="1096623" y="120473"/>
                  </a:lnTo>
                  <a:lnTo>
                    <a:pt x="1875176" y="120473"/>
                  </a:lnTo>
                  <a:lnTo>
                    <a:pt x="1916445" y="129941"/>
                  </a:lnTo>
                  <a:lnTo>
                    <a:pt x="1950146" y="155759"/>
                  </a:lnTo>
                  <a:lnTo>
                    <a:pt x="1972868" y="194053"/>
                  </a:lnTo>
                  <a:lnTo>
                    <a:pt x="1981200" y="240947"/>
                  </a:lnTo>
                </a:path>
              </a:pathLst>
            </a:custGeom>
            <a:ln w="28575">
              <a:solidFill>
                <a:srgbClr val="0070C0"/>
              </a:solidFill>
            </a:ln>
          </p:spPr>
          <p:txBody>
            <a:bodyPr wrap="square" lIns="0" tIns="0" rIns="0" bIns="0" rtlCol="0"/>
            <a:lstStyle/>
            <a:p>
              <a:endParaRPr dirty="0">
                <a:solidFill>
                  <a:schemeClr val="accent1"/>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A9D5AD2-5B1C-35B3-5742-DE8B92F4CEE2}"/>
                    </a:ext>
                  </a:extLst>
                </p:cNvPr>
                <p:cNvSpPr txBox="1"/>
                <p:nvPr/>
              </p:nvSpPr>
              <p:spPr>
                <a:xfrm>
                  <a:off x="5944710" y="3566914"/>
                  <a:ext cx="1981200" cy="307777"/>
                </a:xfrm>
                <a:prstGeom prst="rect">
                  <a:avLst/>
                </a:prstGeom>
                <a:noFill/>
              </p:spPr>
              <p:txBody>
                <a:bodyPr wrap="square">
                  <a:spAutoFit/>
                </a:bodyPr>
                <a:lstStyle/>
                <a:p>
                  <a:pPr algn="ctr"/>
                  <a14:m>
                    <m:oMath xmlns:m="http://schemas.openxmlformats.org/officeDocument/2006/math">
                      <m:r>
                        <a:rPr lang="en-US" sz="1400" smtClean="0">
                          <a:solidFill>
                            <a:schemeClr val="accent1"/>
                          </a:solidFill>
                          <a:latin typeface="Cambria Math" panose="02040503050406030204" pitchFamily="18" charset="0"/>
                        </a:rPr>
                        <m:t>2</m:t>
                      </m:r>
                    </m:oMath>
                  </a14:m>
                  <a:r>
                    <a:rPr lang="en-US" dirty="0">
                      <a:latin typeface="Corbel" panose="020B0503020204020204" pitchFamily="34" charset="0"/>
                    </a:rPr>
                    <a:t> elements</a:t>
                  </a:r>
                </a:p>
              </p:txBody>
            </p:sp>
          </mc:Choice>
          <mc:Fallback xmlns="">
            <p:sp>
              <p:nvSpPr>
                <p:cNvPr id="12" name="TextBox 11">
                  <a:extLst>
                    <a:ext uri="{FF2B5EF4-FFF2-40B4-BE49-F238E27FC236}">
                      <a16:creationId xmlns:a16="http://schemas.microsoft.com/office/drawing/2014/main" id="{0A9D5AD2-5B1C-35B3-5742-DE8B92F4CEE2}"/>
                    </a:ext>
                  </a:extLst>
                </p:cNvPr>
                <p:cNvSpPr txBox="1">
                  <a:spLocks noRot="1" noChangeAspect="1" noMove="1" noResize="1" noEditPoints="1" noAdjustHandles="1" noChangeArrowheads="1" noChangeShapeType="1" noTextEdit="1"/>
                </p:cNvSpPr>
                <p:nvPr/>
              </p:nvSpPr>
              <p:spPr>
                <a:xfrm>
                  <a:off x="5944710" y="3566914"/>
                  <a:ext cx="1981200" cy="307777"/>
                </a:xfrm>
                <a:prstGeom prst="rect">
                  <a:avLst/>
                </a:prstGeom>
                <a:blipFill>
                  <a:blip r:embed="rId10"/>
                  <a:stretch>
                    <a:fillRect t="-4000" b="-20000"/>
                  </a:stretch>
                </a:blipFill>
              </p:spPr>
              <p:txBody>
                <a:bodyPr/>
                <a:lstStyle/>
                <a:p>
                  <a:r>
                    <a:rPr lang="en-US">
                      <a:noFill/>
                    </a:rPr>
                    <a:t> </a:t>
                  </a:r>
                </a:p>
              </p:txBody>
            </p:sp>
          </mc:Fallback>
        </mc:AlternateContent>
      </p:grpSp>
      <p:sp>
        <p:nvSpPr>
          <p:cNvPr id="14" name="TextBox 13">
            <a:extLst>
              <a:ext uri="{FF2B5EF4-FFF2-40B4-BE49-F238E27FC236}">
                <a16:creationId xmlns:a16="http://schemas.microsoft.com/office/drawing/2014/main" id="{B2E0DD65-3121-002A-BFBD-A114D7639E00}"/>
              </a:ext>
            </a:extLst>
          </p:cNvPr>
          <p:cNvSpPr txBox="1"/>
          <p:nvPr/>
        </p:nvSpPr>
        <p:spPr>
          <a:xfrm>
            <a:off x="355751" y="2677557"/>
            <a:ext cx="4639632" cy="400110"/>
          </a:xfrm>
          <a:prstGeom prst="rect">
            <a:avLst/>
          </a:prstGeom>
          <a:noFill/>
        </p:spPr>
        <p:txBody>
          <a:bodyPr wrap="square">
            <a:spAutoFit/>
          </a:bodyPr>
          <a:lstStyle/>
          <a:p>
            <a:r>
              <a:rPr lang="en-US" sz="2000" dirty="0">
                <a:solidFill>
                  <a:srgbClr val="C00000"/>
                </a:solidFill>
                <a:latin typeface="Corbel" panose="020B0503020204020204" pitchFamily="34" charset="0"/>
              </a:rPr>
              <a:t>2</a:t>
            </a:r>
            <a:r>
              <a:rPr lang="en-US" sz="2000" baseline="30000" dirty="0">
                <a:solidFill>
                  <a:srgbClr val="C00000"/>
                </a:solidFill>
                <a:latin typeface="Corbel" panose="020B0503020204020204" pitchFamily="34" charset="0"/>
              </a:rPr>
              <a:t>nd</a:t>
            </a:r>
            <a:r>
              <a:rPr lang="en-US" sz="2000" dirty="0">
                <a:latin typeface="Corbel" panose="020B0503020204020204" pitchFamily="34" charset="0"/>
              </a:rPr>
              <a:t> order approximation: </a:t>
            </a:r>
          </a:p>
        </p:txBody>
      </p:sp>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5227EF62-8F55-9337-40BF-CA63E9F9EB9A}"/>
                  </a:ext>
                </a:extLst>
              </p:cNvPr>
              <p:cNvSpPr txBox="1">
                <a:spLocks/>
              </p:cNvSpPr>
              <p:nvPr/>
            </p:nvSpPr>
            <p:spPr>
              <a:xfrm>
                <a:off x="1489218" y="2015070"/>
                <a:ext cx="6400800" cy="40171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pPr>
                <a:r>
                  <a:rPr lang="en-US" dirty="0">
                    <a:latin typeface="Corbel" panose="020B0503020204020204" pitchFamily="34" charset="0"/>
                  </a:rPr>
                  <a:t> </a:t>
                </a:r>
                <a:r>
                  <a:rPr lang="en-US" b="1" dirty="0">
                    <a:latin typeface="Corbel" panose="020B0503020204020204" pitchFamily="34" charset="0"/>
                  </a:rPr>
                  <a:t>P</a:t>
                </a:r>
                <a:r>
                  <a:rPr lang="en-US" dirty="0">
                    <a:latin typeface="Corbel" panose="020B0503020204020204" pitchFamily="34" charset="0"/>
                  </a:rPr>
                  <a:t>(</a:t>
                </a:r>
                <a14:m>
                  <m:oMath xmlns:m="http://schemas.openxmlformats.org/officeDocument/2006/math">
                    <m:r>
                      <m:rPr>
                        <m:sty m:val="p"/>
                      </m:rPr>
                      <a:rPr lang="en-US">
                        <a:latin typeface="Cambria Math" panose="02040503050406030204" pitchFamily="18" charset="0"/>
                      </a:rPr>
                      <m:t>mat</m:t>
                    </m:r>
                  </m:oMath>
                </a14:m>
                <a:r>
                  <a:rPr lang="en-US" dirty="0">
                    <a:latin typeface="Corbel" panose="020B0503020204020204" pitchFamily="34" charset="0"/>
                  </a:rPr>
                  <a:t> | the cat sat on the) </a:t>
                </a:r>
                <a14:m>
                  <m:oMath xmlns:m="http://schemas.openxmlformats.org/officeDocument/2006/math">
                    <m:r>
                      <a:rPr lang="en-US" i="1">
                        <a:latin typeface="Cambria Math" panose="02040503050406030204" pitchFamily="18" charset="0"/>
                      </a:rPr>
                      <m:t>≈</m:t>
                    </m:r>
                  </m:oMath>
                </a14:m>
                <a:r>
                  <a:rPr lang="en-US" dirty="0">
                    <a:latin typeface="Corbel" panose="020B0503020204020204" pitchFamily="34" charset="0"/>
                  </a:rPr>
                  <a:t>  </a:t>
                </a:r>
                <a:r>
                  <a:rPr lang="en-US" b="1" dirty="0">
                    <a:latin typeface="Corbel" panose="020B0503020204020204" pitchFamily="34" charset="0"/>
                  </a:rPr>
                  <a:t>P</a:t>
                </a:r>
                <a:r>
                  <a:rPr lang="en-US" dirty="0">
                    <a:latin typeface="Corbel" panose="020B0503020204020204" pitchFamily="34" charset="0"/>
                  </a:rPr>
                  <a:t>(</a:t>
                </a:r>
                <a14:m>
                  <m:oMath xmlns:m="http://schemas.openxmlformats.org/officeDocument/2006/math">
                    <m:r>
                      <m:rPr>
                        <m:sty m:val="p"/>
                      </m:rPr>
                      <a:rPr lang="en-US">
                        <a:latin typeface="Cambria Math" panose="02040503050406030204" pitchFamily="18" charset="0"/>
                      </a:rPr>
                      <m:t>mat</m:t>
                    </m:r>
                  </m:oMath>
                </a14:m>
                <a:r>
                  <a:rPr lang="en-US" dirty="0">
                    <a:latin typeface="Corbel" panose="020B0503020204020204" pitchFamily="34" charset="0"/>
                  </a:rPr>
                  <a:t> | sat on the)  </a:t>
                </a:r>
              </a:p>
            </p:txBody>
          </p:sp>
        </mc:Choice>
        <mc:Fallback xmlns="">
          <p:sp>
            <p:nvSpPr>
              <p:cNvPr id="15" name="Content Placeholder 2">
                <a:extLst>
                  <a:ext uri="{FF2B5EF4-FFF2-40B4-BE49-F238E27FC236}">
                    <a16:creationId xmlns:a16="http://schemas.microsoft.com/office/drawing/2014/main" id="{5227EF62-8F55-9337-40BF-CA63E9F9EB9A}"/>
                  </a:ext>
                </a:extLst>
              </p:cNvPr>
              <p:cNvSpPr txBox="1">
                <a:spLocks noRot="1" noChangeAspect="1" noMove="1" noResize="1" noEditPoints="1" noAdjustHandles="1" noChangeArrowheads="1" noChangeShapeType="1" noTextEdit="1"/>
              </p:cNvSpPr>
              <p:nvPr/>
            </p:nvSpPr>
            <p:spPr>
              <a:xfrm>
                <a:off x="1489218" y="2015070"/>
                <a:ext cx="6400800" cy="401717"/>
              </a:xfrm>
              <a:prstGeom prst="rect">
                <a:avLst/>
              </a:prstGeom>
              <a:blipFill>
                <a:blip r:embed="rId11"/>
                <a:stretch>
                  <a:fillRect t="-27273" r="-1584" b="-30303"/>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6C56AE2D-0C23-C9D6-444F-6627D2D2E81F}"/>
              </a:ext>
            </a:extLst>
          </p:cNvPr>
          <p:cNvGrpSpPr/>
          <p:nvPr/>
        </p:nvGrpSpPr>
        <p:grpSpPr>
          <a:xfrm>
            <a:off x="5915329" y="1537345"/>
            <a:ext cx="1981200" cy="424745"/>
            <a:chOff x="5840679" y="3566914"/>
            <a:chExt cx="1981200" cy="424745"/>
          </a:xfrm>
        </p:grpSpPr>
        <p:sp>
          <p:nvSpPr>
            <p:cNvPr id="17" name="object 14">
              <a:extLst>
                <a:ext uri="{FF2B5EF4-FFF2-40B4-BE49-F238E27FC236}">
                  <a16:creationId xmlns:a16="http://schemas.microsoft.com/office/drawing/2014/main" id="{178C9DD5-FFD8-3B32-0FDE-9B503F8946B7}"/>
                </a:ext>
              </a:extLst>
            </p:cNvPr>
            <p:cNvSpPr/>
            <p:nvPr/>
          </p:nvSpPr>
          <p:spPr>
            <a:xfrm>
              <a:off x="6252961" y="3854546"/>
              <a:ext cx="1132887" cy="137113"/>
            </a:xfrm>
            <a:custGeom>
              <a:avLst/>
              <a:gdLst/>
              <a:ahLst/>
              <a:cxnLst/>
              <a:rect l="l" t="t" r="r" b="b"/>
              <a:pathLst>
                <a:path w="1981200" h="241300">
                  <a:moveTo>
                    <a:pt x="0" y="240945"/>
                  </a:moveTo>
                  <a:lnTo>
                    <a:pt x="8331" y="194051"/>
                  </a:lnTo>
                  <a:lnTo>
                    <a:pt x="31053" y="155757"/>
                  </a:lnTo>
                  <a:lnTo>
                    <a:pt x="64754" y="129938"/>
                  </a:lnTo>
                  <a:lnTo>
                    <a:pt x="106024" y="120471"/>
                  </a:lnTo>
                  <a:lnTo>
                    <a:pt x="884576" y="120473"/>
                  </a:lnTo>
                  <a:lnTo>
                    <a:pt x="925845" y="111006"/>
                  </a:lnTo>
                  <a:lnTo>
                    <a:pt x="959546" y="85187"/>
                  </a:lnTo>
                  <a:lnTo>
                    <a:pt x="982268" y="46893"/>
                  </a:lnTo>
                  <a:lnTo>
                    <a:pt x="990600" y="0"/>
                  </a:lnTo>
                  <a:lnTo>
                    <a:pt x="998931" y="46893"/>
                  </a:lnTo>
                  <a:lnTo>
                    <a:pt x="1021653" y="85187"/>
                  </a:lnTo>
                  <a:lnTo>
                    <a:pt x="1055354" y="111006"/>
                  </a:lnTo>
                  <a:lnTo>
                    <a:pt x="1096623" y="120473"/>
                  </a:lnTo>
                  <a:lnTo>
                    <a:pt x="1875176" y="120473"/>
                  </a:lnTo>
                  <a:lnTo>
                    <a:pt x="1916445" y="129941"/>
                  </a:lnTo>
                  <a:lnTo>
                    <a:pt x="1950146" y="155759"/>
                  </a:lnTo>
                  <a:lnTo>
                    <a:pt x="1972868" y="194053"/>
                  </a:lnTo>
                  <a:lnTo>
                    <a:pt x="1981200" y="240947"/>
                  </a:lnTo>
                </a:path>
              </a:pathLst>
            </a:custGeom>
            <a:ln w="28575">
              <a:solidFill>
                <a:srgbClr val="0070C0"/>
              </a:solidFill>
            </a:ln>
          </p:spPr>
          <p:txBody>
            <a:bodyPr wrap="square" lIns="0" tIns="0" rIns="0" bIns="0" rtlCol="0"/>
            <a:lstStyle/>
            <a:p>
              <a:endParaRPr dirty="0">
                <a:solidFill>
                  <a:schemeClr val="accent1"/>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B38E1EC-E38A-5AEE-7003-7EC4B8BFBEDB}"/>
                    </a:ext>
                  </a:extLst>
                </p:cNvPr>
                <p:cNvSpPr txBox="1"/>
                <p:nvPr/>
              </p:nvSpPr>
              <p:spPr>
                <a:xfrm>
                  <a:off x="5840679" y="3566914"/>
                  <a:ext cx="1981200" cy="307777"/>
                </a:xfrm>
                <a:prstGeom prst="rect">
                  <a:avLst/>
                </a:prstGeom>
                <a:noFill/>
              </p:spPr>
              <p:txBody>
                <a:bodyPr wrap="square">
                  <a:spAutoFit/>
                </a:bodyPr>
                <a:lstStyle/>
                <a:p>
                  <a:pPr algn="ctr"/>
                  <a14:m>
                    <m:oMath xmlns:m="http://schemas.openxmlformats.org/officeDocument/2006/math">
                      <m:r>
                        <a:rPr lang="en-US" sz="1400" smtClean="0">
                          <a:solidFill>
                            <a:schemeClr val="accent1"/>
                          </a:solidFill>
                          <a:latin typeface="Cambria Math" panose="02040503050406030204" pitchFamily="18" charset="0"/>
                        </a:rPr>
                        <m:t>3</m:t>
                      </m:r>
                    </m:oMath>
                  </a14:m>
                  <a:r>
                    <a:rPr lang="en-US" dirty="0">
                      <a:latin typeface="Corbel" panose="020B0503020204020204" pitchFamily="34" charset="0"/>
                    </a:rPr>
                    <a:t> elements</a:t>
                  </a:r>
                </a:p>
              </p:txBody>
            </p:sp>
          </mc:Choice>
          <mc:Fallback xmlns="">
            <p:sp>
              <p:nvSpPr>
                <p:cNvPr id="18" name="TextBox 17">
                  <a:extLst>
                    <a:ext uri="{FF2B5EF4-FFF2-40B4-BE49-F238E27FC236}">
                      <a16:creationId xmlns:a16="http://schemas.microsoft.com/office/drawing/2014/main" id="{EB38E1EC-E38A-5AEE-7003-7EC4B8BFBEDB}"/>
                    </a:ext>
                  </a:extLst>
                </p:cNvPr>
                <p:cNvSpPr txBox="1">
                  <a:spLocks noRot="1" noChangeAspect="1" noMove="1" noResize="1" noEditPoints="1" noAdjustHandles="1" noChangeArrowheads="1" noChangeShapeType="1" noTextEdit="1"/>
                </p:cNvSpPr>
                <p:nvPr/>
              </p:nvSpPr>
              <p:spPr>
                <a:xfrm>
                  <a:off x="5840679" y="3566914"/>
                  <a:ext cx="1981200" cy="307777"/>
                </a:xfrm>
                <a:prstGeom prst="rect">
                  <a:avLst/>
                </a:prstGeom>
                <a:blipFill>
                  <a:blip r:embed="rId12"/>
                  <a:stretch>
                    <a:fillRect b="-19231"/>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ABA98DE9-6D1F-7440-044F-BEF100AC1D54}"/>
              </a:ext>
            </a:extLst>
          </p:cNvPr>
          <p:cNvSpPr txBox="1"/>
          <p:nvPr/>
        </p:nvSpPr>
        <p:spPr>
          <a:xfrm>
            <a:off x="335008" y="1477286"/>
            <a:ext cx="4639632" cy="400110"/>
          </a:xfrm>
          <a:prstGeom prst="rect">
            <a:avLst/>
          </a:prstGeom>
          <a:noFill/>
        </p:spPr>
        <p:txBody>
          <a:bodyPr wrap="square">
            <a:spAutoFit/>
          </a:bodyPr>
          <a:lstStyle/>
          <a:p>
            <a:r>
              <a:rPr lang="en-US" sz="2000" dirty="0">
                <a:solidFill>
                  <a:srgbClr val="C00000"/>
                </a:solidFill>
                <a:latin typeface="Corbel" panose="020B0503020204020204" pitchFamily="34" charset="0"/>
              </a:rPr>
              <a:t>3</a:t>
            </a:r>
            <a:r>
              <a:rPr lang="en-US" sz="2000" baseline="30000" dirty="0">
                <a:solidFill>
                  <a:srgbClr val="C00000"/>
                </a:solidFill>
                <a:latin typeface="Corbel" panose="020B0503020204020204" pitchFamily="34" charset="0"/>
              </a:rPr>
              <a:t>rd</a:t>
            </a:r>
            <a:r>
              <a:rPr lang="en-US" sz="2000" dirty="0">
                <a:latin typeface="Corbel" panose="020B0503020204020204" pitchFamily="34" charset="0"/>
              </a:rPr>
              <a:t> order approximation: </a:t>
            </a:r>
          </a:p>
        </p:txBody>
      </p:sp>
    </p:spTree>
    <p:extLst>
      <p:ext uri="{BB962C8B-B14F-4D97-AF65-F5344CB8AC3E}">
        <p14:creationId xmlns:p14="http://schemas.microsoft.com/office/powerpoint/2010/main" val="351754244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11FDAB-D6D2-2456-F626-25E621A0085C}"/>
                  </a:ext>
                </a:extLst>
              </p:cNvPr>
              <p:cNvSpPr>
                <a:spLocks noGrp="1"/>
              </p:cNvSpPr>
              <p:nvPr>
                <p:ph idx="1"/>
              </p:nvPr>
            </p:nvSpPr>
            <p:spPr>
              <a:xfrm>
                <a:off x="30458" y="514559"/>
                <a:ext cx="8388944" cy="840010"/>
              </a:xfrm>
            </p:spPr>
            <p:txBody>
              <a:bodyPr>
                <a:normAutofit fontScale="77500" lnSpcReduction="20000"/>
              </a:bodyPr>
              <a:lstStyle/>
              <a:p>
                <a:pPr marL="0" indent="0" algn="ctr">
                  <a:buNone/>
                </a:pPr>
                <a:r>
                  <a:rPr lang="en-US" sz="5400" dirty="0"/>
                  <a:t>   </a:t>
                </a:r>
                <a:r>
                  <a:rPr lang="en-US" sz="5400" b="1" dirty="0"/>
                  <a:t>P</a:t>
                </a:r>
                <a:r>
                  <a:rPr lang="en-US" sz="5400" dirty="0"/>
                  <a:t>(</a:t>
                </a:r>
                <a14:m>
                  <m:oMath xmlns:m="http://schemas.openxmlformats.org/officeDocument/2006/math">
                    <m:sSub>
                      <m:sSubPr>
                        <m:ctrlPr>
                          <a:rPr lang="en-US" sz="5400" b="0" i="1" smtClean="0">
                            <a:latin typeface="Cambria Math" panose="02040503050406030204" pitchFamily="18" charset="0"/>
                          </a:rPr>
                        </m:ctrlPr>
                      </m:sSubPr>
                      <m:e>
                        <m:r>
                          <a:rPr lang="en-US" sz="5400" b="0" i="1" smtClean="0">
                            <a:latin typeface="Cambria Math" panose="02040503050406030204" pitchFamily="18" charset="0"/>
                          </a:rPr>
                          <m:t>𝑋</m:t>
                        </m:r>
                      </m:e>
                      <m:sub>
                        <m:r>
                          <a:rPr lang="en-US" sz="5400" b="0" i="1" smtClean="0">
                            <a:latin typeface="Cambria Math" panose="02040503050406030204" pitchFamily="18" charset="0"/>
                          </a:rPr>
                          <m:t>𝑡</m:t>
                        </m:r>
                      </m:sub>
                    </m:sSub>
                  </m:oMath>
                </a14:m>
                <a:r>
                  <a:rPr lang="en-US" sz="5400" dirty="0"/>
                  <a:t>| </a:t>
                </a:r>
                <a14:m>
                  <m:oMath xmlns:m="http://schemas.openxmlformats.org/officeDocument/2006/math">
                    <m:sSub>
                      <m:sSubPr>
                        <m:ctrlPr>
                          <a:rPr lang="en-US" sz="5400" i="1" smtClean="0">
                            <a:latin typeface="Cambria Math" panose="02040503050406030204" pitchFamily="18" charset="0"/>
                          </a:rPr>
                        </m:ctrlPr>
                      </m:sSubPr>
                      <m:e>
                        <m:r>
                          <a:rPr lang="en-US" sz="5400" b="0" i="1" smtClean="0">
                            <a:latin typeface="Cambria Math" panose="02040503050406030204" pitchFamily="18" charset="0"/>
                          </a:rPr>
                          <m:t>𝑋</m:t>
                        </m:r>
                      </m:e>
                      <m:sub>
                        <m:r>
                          <a:rPr lang="en-US" sz="5400" b="0" i="1" smtClean="0">
                            <a:latin typeface="Cambria Math" panose="02040503050406030204" pitchFamily="18" charset="0"/>
                          </a:rPr>
                          <m:t>1</m:t>
                        </m:r>
                      </m:sub>
                    </m:sSub>
                    <m:r>
                      <a:rPr lang="en-US" sz="5400" b="0" i="1" smtClean="0">
                        <a:latin typeface="Cambria Math" panose="02040503050406030204" pitchFamily="18" charset="0"/>
                      </a:rPr>
                      <m:t>,…</m:t>
                    </m:r>
                  </m:oMath>
                </a14:m>
                <a:r>
                  <a:rPr lang="en-US" sz="5400" dirty="0"/>
                  <a:t>, </a:t>
                </a:r>
                <a14:m>
                  <m:oMath xmlns:m="http://schemas.openxmlformats.org/officeDocument/2006/math">
                    <m:sSub>
                      <m:sSubPr>
                        <m:ctrlPr>
                          <a:rPr lang="en-US" sz="5400" i="1">
                            <a:latin typeface="Cambria Math" panose="02040503050406030204" pitchFamily="18" charset="0"/>
                          </a:rPr>
                        </m:ctrlPr>
                      </m:sSubPr>
                      <m:e>
                        <m:r>
                          <a:rPr lang="en-US" sz="5400" i="1">
                            <a:latin typeface="Cambria Math" panose="02040503050406030204" pitchFamily="18" charset="0"/>
                          </a:rPr>
                          <m:t>𝑋</m:t>
                        </m:r>
                      </m:e>
                      <m:sub>
                        <m:r>
                          <a:rPr lang="en-US" sz="5400" b="0" i="1" smtClean="0">
                            <a:latin typeface="Cambria Math" panose="02040503050406030204" pitchFamily="18" charset="0"/>
                          </a:rPr>
                          <m:t>𝑡</m:t>
                        </m:r>
                        <m:r>
                          <a:rPr lang="en-US" sz="5400" b="0" i="1" smtClean="0">
                            <a:latin typeface="Cambria Math" panose="02040503050406030204" pitchFamily="18" charset="0"/>
                          </a:rPr>
                          <m:t>−1</m:t>
                        </m:r>
                      </m:sub>
                    </m:sSub>
                  </m:oMath>
                </a14:m>
                <a:r>
                  <a:rPr lang="en-US" sz="5400" dirty="0"/>
                  <a:t>)</a:t>
                </a:r>
              </a:p>
            </p:txBody>
          </p:sp>
        </mc:Choice>
        <mc:Fallback xmlns="">
          <p:sp>
            <p:nvSpPr>
              <p:cNvPr id="3" name="Content Placeholder 2">
                <a:extLst>
                  <a:ext uri="{FF2B5EF4-FFF2-40B4-BE49-F238E27FC236}">
                    <a16:creationId xmlns:a16="http://schemas.microsoft.com/office/drawing/2014/main" id="{2411FDAB-D6D2-2456-F626-25E621A0085C}"/>
                  </a:ext>
                </a:extLst>
              </p:cNvPr>
              <p:cNvSpPr>
                <a:spLocks noGrp="1" noRot="1" noChangeAspect="1" noMove="1" noResize="1" noEditPoints="1" noAdjustHandles="1" noChangeArrowheads="1" noChangeShapeType="1" noTextEdit="1"/>
              </p:cNvSpPr>
              <p:nvPr>
                <p:ph idx="1"/>
              </p:nvPr>
            </p:nvSpPr>
            <p:spPr>
              <a:xfrm>
                <a:off x="30458" y="514559"/>
                <a:ext cx="8388944" cy="840010"/>
              </a:xfrm>
              <a:blipFill>
                <a:blip r:embed="rId3"/>
                <a:stretch>
                  <a:fillRect t="-10448" b="-20896"/>
                </a:stretch>
              </a:blipFill>
            </p:spPr>
            <p:txBody>
              <a:bodyPr/>
              <a:lstStyle/>
              <a:p>
                <a:r>
                  <a:rPr lang="en-US">
                    <a:noFill/>
                  </a:rPr>
                  <a:t> </a:t>
                </a:r>
              </a:p>
            </p:txBody>
          </p:sp>
        </mc:Fallback>
      </mc:AlternateContent>
      <p:pic>
        <p:nvPicPr>
          <p:cNvPr id="5" name="Google Shape;294;p48">
            <a:extLst>
              <a:ext uri="{FF2B5EF4-FFF2-40B4-BE49-F238E27FC236}">
                <a16:creationId xmlns:a16="http://schemas.microsoft.com/office/drawing/2014/main" id="{A828CDDB-4583-1F88-D50B-00F096D63A28}"/>
              </a:ext>
            </a:extLst>
          </p:cNvPr>
          <p:cNvPicPr preferRelativeResize="0">
            <a:picLocks noChangeAspect="1"/>
          </p:cNvPicPr>
          <p:nvPr/>
        </p:nvPicPr>
        <p:blipFill rotWithShape="1">
          <a:blip r:embed="rId4">
            <a:alphaModFix/>
          </a:blip>
          <a:srcRect l="4596" t="4985" r="4627" b="6120"/>
          <a:stretch/>
        </p:blipFill>
        <p:spPr>
          <a:xfrm>
            <a:off x="-64008" y="0"/>
            <a:ext cx="1201229" cy="1231369"/>
          </a:xfrm>
          <a:prstGeom prst="rect">
            <a:avLst/>
          </a:prstGeom>
          <a:noFill/>
          <a:ln>
            <a:noFill/>
          </a:ln>
        </p:spPr>
      </p:pic>
      <p:sp>
        <p:nvSpPr>
          <p:cNvPr id="42" name="TextBox 41">
            <a:extLst>
              <a:ext uri="{FF2B5EF4-FFF2-40B4-BE49-F238E27FC236}">
                <a16:creationId xmlns:a16="http://schemas.microsoft.com/office/drawing/2014/main" id="{1E7E38FB-6636-DFC8-C6CE-BB78DF9F5935}"/>
              </a:ext>
            </a:extLst>
          </p:cNvPr>
          <p:cNvSpPr txBox="1"/>
          <p:nvPr/>
        </p:nvSpPr>
        <p:spPr>
          <a:xfrm>
            <a:off x="431168" y="1522761"/>
            <a:ext cx="8036176" cy="2554545"/>
          </a:xfrm>
          <a:prstGeom prst="rect">
            <a:avLst/>
          </a:prstGeom>
          <a:noFill/>
        </p:spPr>
        <p:txBody>
          <a:bodyPr wrap="square">
            <a:spAutoFit/>
          </a:bodyPr>
          <a:lstStyle/>
          <a:p>
            <a:endParaRPr lang="en-US" sz="2000" dirty="0">
              <a:latin typeface="Corbel" panose="020B0503020204020204" pitchFamily="34" charset="0"/>
            </a:endParaRPr>
          </a:p>
          <a:p>
            <a:endParaRPr lang="en-US" sz="2000" dirty="0">
              <a:latin typeface="Corbel" panose="020B0503020204020204" pitchFamily="34" charset="0"/>
            </a:endParaRPr>
          </a:p>
          <a:p>
            <a:endParaRPr lang="en-US" sz="2000" dirty="0">
              <a:latin typeface="Corbel" panose="020B0503020204020204" pitchFamily="34" charset="0"/>
            </a:endParaRPr>
          </a:p>
          <a:p>
            <a:endParaRPr lang="en-US" sz="2000" dirty="0">
              <a:latin typeface="Corbel" panose="020B0503020204020204" pitchFamily="34" charset="0"/>
            </a:endParaRPr>
          </a:p>
          <a:p>
            <a:r>
              <a:rPr lang="en-US" sz="2000" dirty="0">
                <a:latin typeface="Corbel" panose="020B0503020204020204" pitchFamily="34" charset="0"/>
              </a:rPr>
              <a:t>Then, we can use counts of approximate conditional probability. </a:t>
            </a:r>
          </a:p>
          <a:p>
            <a:r>
              <a:rPr lang="en-US" sz="2000" dirty="0">
                <a:latin typeface="Corbel" panose="020B0503020204020204" pitchFamily="34" charset="0"/>
              </a:rPr>
              <a:t>Using the </a:t>
            </a:r>
            <a:r>
              <a:rPr lang="en-US" sz="2000" dirty="0">
                <a:solidFill>
                  <a:srgbClr val="C00000"/>
                </a:solidFill>
                <a:latin typeface="Corbel" panose="020B0503020204020204" pitchFamily="34" charset="0"/>
              </a:rPr>
              <a:t>3</a:t>
            </a:r>
            <a:r>
              <a:rPr lang="en-US" sz="2000" baseline="30000" dirty="0">
                <a:solidFill>
                  <a:srgbClr val="C00000"/>
                </a:solidFill>
                <a:latin typeface="Corbel" panose="020B0503020204020204" pitchFamily="34" charset="0"/>
              </a:rPr>
              <a:t>rd</a:t>
            </a:r>
            <a:r>
              <a:rPr lang="en-US" sz="2000" dirty="0">
                <a:latin typeface="Corbel" panose="020B0503020204020204" pitchFamily="34" charset="0"/>
              </a:rPr>
              <a:t> order approximation, we can: </a:t>
            </a:r>
          </a:p>
          <a:p>
            <a:endParaRPr lang="en-US" sz="2000" dirty="0">
              <a:latin typeface="Corbel" panose="020B0503020204020204" pitchFamily="34" charset="0"/>
            </a:endParaRPr>
          </a:p>
          <a:p>
            <a:endParaRPr lang="en-US" sz="2000" dirty="0">
              <a:latin typeface="Corbel" panose="020B0503020204020204" pitchFamily="34" charset="0"/>
            </a:endParaRPr>
          </a:p>
        </p:txBody>
      </p:sp>
      <p:sp>
        <p:nvSpPr>
          <p:cNvPr id="48" name="Content Placeholder 2">
            <a:extLst>
              <a:ext uri="{FF2B5EF4-FFF2-40B4-BE49-F238E27FC236}">
                <a16:creationId xmlns:a16="http://schemas.microsoft.com/office/drawing/2014/main" id="{B97886E7-016B-3E5A-D3FB-793A54771A51}"/>
              </a:ext>
            </a:extLst>
          </p:cNvPr>
          <p:cNvSpPr txBox="1">
            <a:spLocks/>
          </p:cNvSpPr>
          <p:nvPr/>
        </p:nvSpPr>
        <p:spPr>
          <a:xfrm>
            <a:off x="2673413" y="3212852"/>
            <a:ext cx="6400800" cy="40171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pPr>
            <a:endParaRPr lang="en-US" dirty="0">
              <a:latin typeface="Corbel" panose="020B0503020204020204" pitchFamily="34" charset="0"/>
            </a:endParaRPr>
          </a:p>
        </p:txBody>
      </p:sp>
      <p:pic>
        <p:nvPicPr>
          <p:cNvPr id="51" name="Picture 50" descr="A person with a beard&#10;&#10;Description automatically generated with medium confidence">
            <a:extLst>
              <a:ext uri="{FF2B5EF4-FFF2-40B4-BE49-F238E27FC236}">
                <a16:creationId xmlns:a16="http://schemas.microsoft.com/office/drawing/2014/main" id="{64715D46-CF8C-66AA-05BF-09F29691117E}"/>
              </a:ext>
            </a:extLst>
          </p:cNvPr>
          <p:cNvPicPr>
            <a:picLocks noChangeAspect="1"/>
          </p:cNvPicPr>
          <p:nvPr/>
        </p:nvPicPr>
        <p:blipFill>
          <a:blip r:embed="rId5"/>
          <a:stretch>
            <a:fillRect/>
          </a:stretch>
        </p:blipFill>
        <p:spPr>
          <a:xfrm>
            <a:off x="7815368" y="0"/>
            <a:ext cx="1397000" cy="16129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0DA248A-9AE0-0E5E-F388-3A6793ED1E91}"/>
                  </a:ext>
                </a:extLst>
              </p:cNvPr>
              <p:cNvSpPr txBox="1"/>
              <p:nvPr/>
            </p:nvSpPr>
            <p:spPr>
              <a:xfrm>
                <a:off x="21901" y="3628046"/>
                <a:ext cx="9013504" cy="681790"/>
              </a:xfrm>
              <a:prstGeom prst="rect">
                <a:avLst/>
              </a:prstGeom>
              <a:noFill/>
            </p:spPr>
            <p:txBody>
              <a:bodyPr wrap="square">
                <a:spAutoFit/>
              </a:bodyPr>
              <a:lstStyle/>
              <a:p>
                <a:pPr marL="0" indent="0" algn="ctr">
                  <a:buClrTx/>
                  <a:buNone/>
                </a:pPr>
                <a:r>
                  <a:rPr lang="en-US" sz="2400" dirty="0">
                    <a:latin typeface="Corbel" panose="020B0503020204020204" pitchFamily="34" charset="0"/>
                  </a:rPr>
                  <a:t> </a:t>
                </a:r>
                <a:r>
                  <a:rPr lang="en-US" sz="2400" b="1" dirty="0">
                    <a:latin typeface="Corbel" panose="020B0503020204020204" pitchFamily="34" charset="0"/>
                  </a:rPr>
                  <a:t>P</a:t>
                </a:r>
                <a:r>
                  <a:rPr lang="en-US" sz="2400" dirty="0">
                    <a:latin typeface="Corbel" panose="020B0503020204020204" pitchFamily="34" charset="0"/>
                  </a:rPr>
                  <a:t>(</a:t>
                </a:r>
                <a14:m>
                  <m:oMath xmlns:m="http://schemas.openxmlformats.org/officeDocument/2006/math">
                    <m:r>
                      <m:rPr>
                        <m:sty m:val="p"/>
                      </m:rPr>
                      <a:rPr lang="en-US" sz="2400">
                        <a:latin typeface="Cambria Math" panose="02040503050406030204" pitchFamily="18" charset="0"/>
                      </a:rPr>
                      <m:t>mat</m:t>
                    </m:r>
                  </m:oMath>
                </a14:m>
                <a:r>
                  <a:rPr lang="en-US" sz="2400" dirty="0">
                    <a:latin typeface="Corbel" panose="020B0503020204020204" pitchFamily="34" charset="0"/>
                  </a:rPr>
                  <a:t> | the cat sat on the) </a:t>
                </a:r>
                <a14:m>
                  <m:oMath xmlns:m="http://schemas.openxmlformats.org/officeDocument/2006/math">
                    <m:r>
                      <a:rPr lang="en-US" sz="2400">
                        <a:latin typeface="Cambria Math" panose="02040503050406030204" pitchFamily="18" charset="0"/>
                      </a:rPr>
                      <m:t>≈ </m:t>
                    </m:r>
                  </m:oMath>
                </a14:m>
                <a:r>
                  <a:rPr lang="en-US" sz="2400" b="1" dirty="0">
                    <a:latin typeface="Corbel" panose="020B0503020204020204" pitchFamily="34" charset="0"/>
                  </a:rPr>
                  <a:t>P</a:t>
                </a:r>
                <a:r>
                  <a:rPr lang="en-US" sz="2400" dirty="0">
                    <a:latin typeface="Corbel" panose="020B0503020204020204" pitchFamily="34" charset="0"/>
                  </a:rPr>
                  <a:t>(</a:t>
                </a:r>
                <a14:m>
                  <m:oMath xmlns:m="http://schemas.openxmlformats.org/officeDocument/2006/math">
                    <m:r>
                      <m:rPr>
                        <m:sty m:val="p"/>
                      </m:rPr>
                      <a:rPr lang="en-US" sz="2400">
                        <a:latin typeface="Cambria Math" panose="02040503050406030204" pitchFamily="18" charset="0"/>
                      </a:rPr>
                      <m:t>mat</m:t>
                    </m:r>
                  </m:oMath>
                </a14:m>
                <a:r>
                  <a:rPr lang="en-US" sz="2400" dirty="0">
                    <a:latin typeface="Corbel" panose="020B0503020204020204" pitchFamily="34" charset="0"/>
                  </a:rPr>
                  <a:t> | sat on the) </a:t>
                </a:r>
                <a14:m>
                  <m:oMath xmlns:m="http://schemas.openxmlformats.org/officeDocument/2006/math">
                    <m:r>
                      <a:rPr lang="en-US" sz="2400" smtClean="0">
                        <a:latin typeface="Cambria Math" panose="02040503050406030204" pitchFamily="18" charset="0"/>
                      </a:rPr>
                      <m:t>=</m:t>
                    </m:r>
                  </m:oMath>
                </a14:m>
                <a:r>
                  <a:rPr lang="en-US" sz="2400" dirty="0">
                    <a:latin typeface="Corbel" panose="020B0503020204020204" pitchFamily="34" charset="0"/>
                  </a:rPr>
                  <a:t> </a:t>
                </a:r>
                <a14:m>
                  <m:oMath xmlns:m="http://schemas.openxmlformats.org/officeDocument/2006/math">
                    <m:f>
                      <m:fPr>
                        <m:ctrlPr>
                          <a:rPr lang="en-US" sz="2400" i="1" dirty="0" smtClean="0">
                            <a:latin typeface="Cambria Math" panose="02040503050406030204" pitchFamily="18" charset="0"/>
                          </a:rPr>
                        </m:ctrlPr>
                      </m:fPr>
                      <m:num>
                        <m:r>
                          <m:rPr>
                            <m:sty m:val="p"/>
                          </m:rPr>
                          <a:rPr lang="en-US" sz="2400" dirty="0" smtClean="0">
                            <a:latin typeface="Cambria Math" panose="02040503050406030204" pitchFamily="18" charset="0"/>
                          </a:rPr>
                          <m:t>count</m:t>
                        </m:r>
                        <m:r>
                          <a:rPr lang="en-US" sz="2400" dirty="0" smtClean="0">
                            <a:latin typeface="Cambria Math" panose="02040503050406030204" pitchFamily="18" charset="0"/>
                          </a:rPr>
                          <m:t>(“</m:t>
                        </m:r>
                        <m:r>
                          <m:rPr>
                            <m:sty m:val="p"/>
                          </m:rPr>
                          <a:rPr lang="en-US" sz="2400" dirty="0" smtClean="0">
                            <a:latin typeface="Cambria Math" panose="02040503050406030204" pitchFamily="18" charset="0"/>
                          </a:rPr>
                          <m:t>sat</m:t>
                        </m:r>
                        <m:r>
                          <a:rPr lang="en-US" sz="2400" dirty="0" smtClean="0">
                            <a:latin typeface="Cambria Math" panose="02040503050406030204" pitchFamily="18" charset="0"/>
                          </a:rPr>
                          <m:t> </m:t>
                        </m:r>
                        <m:r>
                          <m:rPr>
                            <m:sty m:val="p"/>
                          </m:rPr>
                          <a:rPr lang="en-US" sz="2400" dirty="0" smtClean="0">
                            <a:latin typeface="Cambria Math" panose="02040503050406030204" pitchFamily="18" charset="0"/>
                          </a:rPr>
                          <m:t>on</m:t>
                        </m:r>
                        <m:r>
                          <a:rPr lang="en-US" sz="2400" dirty="0" smtClean="0">
                            <a:latin typeface="Cambria Math" panose="02040503050406030204" pitchFamily="18" charset="0"/>
                          </a:rPr>
                          <m:t> </m:t>
                        </m:r>
                        <m:r>
                          <m:rPr>
                            <m:sty m:val="p"/>
                          </m:rPr>
                          <a:rPr lang="en-US" sz="2400" dirty="0" smtClean="0">
                            <a:latin typeface="Cambria Math" panose="02040503050406030204" pitchFamily="18" charset="0"/>
                          </a:rPr>
                          <m:t>the</m:t>
                        </m:r>
                        <m:r>
                          <a:rPr lang="en-US" sz="2400" dirty="0" smtClean="0">
                            <a:latin typeface="Cambria Math" panose="02040503050406030204" pitchFamily="18" charset="0"/>
                          </a:rPr>
                          <m:t> </m:t>
                        </m:r>
                        <m:r>
                          <m:rPr>
                            <m:sty m:val="p"/>
                          </m:rPr>
                          <a:rPr lang="en-US" sz="2400" dirty="0" smtClean="0">
                            <a:latin typeface="Cambria Math" panose="02040503050406030204" pitchFamily="18" charset="0"/>
                          </a:rPr>
                          <m:t>mat</m:t>
                        </m:r>
                        <m:r>
                          <a:rPr lang="en-US" sz="2400" dirty="0" smtClean="0">
                            <a:latin typeface="Cambria Math" panose="02040503050406030204" pitchFamily="18" charset="0"/>
                          </a:rPr>
                          <m:t>”)</m:t>
                        </m:r>
                      </m:num>
                      <m:den>
                        <m:r>
                          <m:rPr>
                            <m:sty m:val="p"/>
                          </m:rPr>
                          <a:rPr lang="en-US" sz="2400" dirty="0">
                            <a:latin typeface="Cambria Math" panose="02040503050406030204" pitchFamily="18" charset="0"/>
                          </a:rPr>
                          <m:t>count</m:t>
                        </m:r>
                        <m:r>
                          <a:rPr lang="en-US" sz="2400" dirty="0">
                            <a:latin typeface="Cambria Math" panose="02040503050406030204" pitchFamily="18" charset="0"/>
                          </a:rPr>
                          <m:t>(“</m:t>
                        </m:r>
                        <m:r>
                          <m:rPr>
                            <m:sty m:val="p"/>
                          </m:rPr>
                          <a:rPr lang="en-US" sz="2400" dirty="0">
                            <a:latin typeface="Cambria Math" panose="02040503050406030204" pitchFamily="18" charset="0"/>
                          </a:rPr>
                          <m:t>on</m:t>
                        </m:r>
                        <m:r>
                          <a:rPr lang="en-US" sz="2400" dirty="0">
                            <a:latin typeface="Cambria Math" panose="02040503050406030204" pitchFamily="18" charset="0"/>
                          </a:rPr>
                          <m:t> </m:t>
                        </m:r>
                        <m:r>
                          <m:rPr>
                            <m:sty m:val="p"/>
                          </m:rPr>
                          <a:rPr lang="en-US" sz="2400" dirty="0">
                            <a:latin typeface="Cambria Math" panose="02040503050406030204" pitchFamily="18" charset="0"/>
                          </a:rPr>
                          <m:t>the</m:t>
                        </m:r>
                        <m:r>
                          <a:rPr lang="en-US" sz="2400" dirty="0" smtClean="0">
                            <a:latin typeface="Cambria Math" panose="02040503050406030204" pitchFamily="18" charset="0"/>
                          </a:rPr>
                          <m:t> </m:t>
                        </m:r>
                        <m:r>
                          <m:rPr>
                            <m:sty m:val="p"/>
                          </m:rPr>
                          <a:rPr lang="en-US" sz="2400" dirty="0" smtClean="0">
                            <a:latin typeface="Cambria Math" panose="02040503050406030204" pitchFamily="18" charset="0"/>
                          </a:rPr>
                          <m:t>mat</m:t>
                        </m:r>
                        <m:r>
                          <a:rPr lang="en-US" sz="2400" dirty="0">
                            <a:latin typeface="Cambria Math" panose="02040503050406030204" pitchFamily="18" charset="0"/>
                          </a:rPr>
                          <m:t>”)</m:t>
                        </m:r>
                      </m:den>
                    </m:f>
                  </m:oMath>
                </a14:m>
                <a:endParaRPr lang="en-US" sz="2400" dirty="0">
                  <a:latin typeface="Corbel" panose="020B0503020204020204" pitchFamily="34" charset="0"/>
                </a:endParaRPr>
              </a:p>
            </p:txBody>
          </p:sp>
        </mc:Choice>
        <mc:Fallback xmlns="">
          <p:sp>
            <p:nvSpPr>
              <p:cNvPr id="6" name="TextBox 5">
                <a:extLst>
                  <a:ext uri="{FF2B5EF4-FFF2-40B4-BE49-F238E27FC236}">
                    <a16:creationId xmlns:a16="http://schemas.microsoft.com/office/drawing/2014/main" id="{90DA248A-9AE0-0E5E-F388-3A6793ED1E91}"/>
                  </a:ext>
                </a:extLst>
              </p:cNvPr>
              <p:cNvSpPr txBox="1">
                <a:spLocks noRot="1" noChangeAspect="1" noMove="1" noResize="1" noEditPoints="1" noAdjustHandles="1" noChangeArrowheads="1" noChangeShapeType="1" noTextEdit="1"/>
              </p:cNvSpPr>
              <p:nvPr/>
            </p:nvSpPr>
            <p:spPr>
              <a:xfrm>
                <a:off x="21901" y="3628046"/>
                <a:ext cx="9013504" cy="681790"/>
              </a:xfrm>
              <a:prstGeom prst="rect">
                <a:avLst/>
              </a:prstGeom>
              <a:blipFill>
                <a:blip r:embed="rId6"/>
                <a:stretch>
                  <a:fillRect b="-9091"/>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A31ACD82-24CB-674F-BEB0-C406B25740E2}"/>
              </a:ext>
            </a:extLst>
          </p:cNvPr>
          <p:cNvSpPr>
            <a:spLocks noGrp="1"/>
          </p:cNvSpPr>
          <p:nvPr>
            <p:ph type="sldNum" sz="quarter" idx="12"/>
          </p:nvPr>
        </p:nvSpPr>
        <p:spPr/>
        <p:txBody>
          <a:bodyPr/>
          <a:lstStyle/>
          <a:p>
            <a:fld id="{494B4E53-BCCB-BE4E-A28A-722B6992CCD5}" type="slidenum">
              <a:rPr lang="en-US" smtClean="0"/>
              <a:pPr/>
              <a:t>38</a:t>
            </a:fld>
            <a:endParaRPr lang="en-US" dirty="0"/>
          </a:p>
        </p:txBody>
      </p:sp>
      <p:sp>
        <p:nvSpPr>
          <p:cNvPr id="4" name="TextBox 3">
            <a:extLst>
              <a:ext uri="{FF2B5EF4-FFF2-40B4-BE49-F238E27FC236}">
                <a16:creationId xmlns:a16="http://schemas.microsoft.com/office/drawing/2014/main" id="{62940FED-B3C0-9027-00AD-EF05FFD73A93}"/>
              </a:ext>
            </a:extLst>
          </p:cNvPr>
          <p:cNvSpPr txBox="1"/>
          <p:nvPr/>
        </p:nvSpPr>
        <p:spPr>
          <a:xfrm>
            <a:off x="1906825" y="4860017"/>
            <a:ext cx="533035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7"/>
              </a:rPr>
              <a:t>Prediction and Entropy of Printed English, </a:t>
            </a:r>
            <a:r>
              <a:rPr lang="en-US" sz="1000" dirty="0" err="1">
                <a:latin typeface="Corbel" panose="020B0503020204020204" pitchFamily="34" charset="0"/>
                <a:hlinkClick r:id="rId7"/>
              </a:rPr>
              <a:t>Shanon</a:t>
            </a:r>
            <a:r>
              <a:rPr lang="en-US" sz="1000" dirty="0">
                <a:latin typeface="Corbel" panose="020B0503020204020204" pitchFamily="34" charset="0"/>
                <a:hlinkClick r:id="rId7"/>
              </a:rPr>
              <a:t> 1950</a:t>
            </a:r>
            <a:r>
              <a:rPr lang="en-US" sz="1000" dirty="0">
                <a:latin typeface="Corbel" panose="020B0503020204020204" pitchFamily="34" charset="0"/>
              </a:rPr>
              <a:t>] </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49392937-1224-F636-6366-1294F81A092F}"/>
                  </a:ext>
                </a:extLst>
              </p:cNvPr>
              <p:cNvSpPr txBox="1">
                <a:spLocks/>
              </p:cNvSpPr>
              <p:nvPr/>
            </p:nvSpPr>
            <p:spPr>
              <a:xfrm>
                <a:off x="1489218" y="2015070"/>
                <a:ext cx="6400800" cy="40171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pPr>
                <a:r>
                  <a:rPr lang="en-US" dirty="0">
                    <a:latin typeface="Corbel" panose="020B0503020204020204" pitchFamily="34" charset="0"/>
                  </a:rPr>
                  <a:t> </a:t>
                </a:r>
                <a:r>
                  <a:rPr lang="en-US" b="1" dirty="0">
                    <a:latin typeface="Corbel" panose="020B0503020204020204" pitchFamily="34" charset="0"/>
                  </a:rPr>
                  <a:t>P</a:t>
                </a:r>
                <a:r>
                  <a:rPr lang="en-US" dirty="0">
                    <a:latin typeface="Corbel" panose="020B0503020204020204" pitchFamily="34" charset="0"/>
                  </a:rPr>
                  <a:t>(</a:t>
                </a:r>
                <a14:m>
                  <m:oMath xmlns:m="http://schemas.openxmlformats.org/officeDocument/2006/math">
                    <m:r>
                      <m:rPr>
                        <m:sty m:val="p"/>
                      </m:rPr>
                      <a:rPr lang="en-US">
                        <a:latin typeface="Cambria Math" panose="02040503050406030204" pitchFamily="18" charset="0"/>
                      </a:rPr>
                      <m:t>mat</m:t>
                    </m:r>
                  </m:oMath>
                </a14:m>
                <a:r>
                  <a:rPr lang="en-US" dirty="0">
                    <a:latin typeface="Corbel" panose="020B0503020204020204" pitchFamily="34" charset="0"/>
                  </a:rPr>
                  <a:t> | the cat sat on the) </a:t>
                </a:r>
                <a14:m>
                  <m:oMath xmlns:m="http://schemas.openxmlformats.org/officeDocument/2006/math">
                    <m:r>
                      <a:rPr lang="en-US" i="1">
                        <a:latin typeface="Cambria Math" panose="02040503050406030204" pitchFamily="18" charset="0"/>
                      </a:rPr>
                      <m:t>≈</m:t>
                    </m:r>
                  </m:oMath>
                </a14:m>
                <a:r>
                  <a:rPr lang="en-US" dirty="0">
                    <a:latin typeface="Corbel" panose="020B0503020204020204" pitchFamily="34" charset="0"/>
                  </a:rPr>
                  <a:t>  </a:t>
                </a:r>
                <a:r>
                  <a:rPr lang="en-US" b="1" dirty="0">
                    <a:latin typeface="Corbel" panose="020B0503020204020204" pitchFamily="34" charset="0"/>
                  </a:rPr>
                  <a:t>P</a:t>
                </a:r>
                <a:r>
                  <a:rPr lang="en-US" dirty="0">
                    <a:latin typeface="Corbel" panose="020B0503020204020204" pitchFamily="34" charset="0"/>
                  </a:rPr>
                  <a:t>(</a:t>
                </a:r>
                <a14:m>
                  <m:oMath xmlns:m="http://schemas.openxmlformats.org/officeDocument/2006/math">
                    <m:r>
                      <m:rPr>
                        <m:sty m:val="p"/>
                      </m:rPr>
                      <a:rPr lang="en-US">
                        <a:latin typeface="Cambria Math" panose="02040503050406030204" pitchFamily="18" charset="0"/>
                      </a:rPr>
                      <m:t>mat</m:t>
                    </m:r>
                  </m:oMath>
                </a14:m>
                <a:r>
                  <a:rPr lang="en-US" dirty="0">
                    <a:latin typeface="Corbel" panose="020B0503020204020204" pitchFamily="34" charset="0"/>
                  </a:rPr>
                  <a:t> | sat on the)  </a:t>
                </a:r>
              </a:p>
            </p:txBody>
          </p:sp>
        </mc:Choice>
        <mc:Fallback xmlns="">
          <p:sp>
            <p:nvSpPr>
              <p:cNvPr id="7" name="Content Placeholder 2">
                <a:extLst>
                  <a:ext uri="{FF2B5EF4-FFF2-40B4-BE49-F238E27FC236}">
                    <a16:creationId xmlns:a16="http://schemas.microsoft.com/office/drawing/2014/main" id="{49392937-1224-F636-6366-1294F81A092F}"/>
                  </a:ext>
                </a:extLst>
              </p:cNvPr>
              <p:cNvSpPr txBox="1">
                <a:spLocks noRot="1" noChangeAspect="1" noMove="1" noResize="1" noEditPoints="1" noAdjustHandles="1" noChangeArrowheads="1" noChangeShapeType="1" noTextEdit="1"/>
              </p:cNvSpPr>
              <p:nvPr/>
            </p:nvSpPr>
            <p:spPr>
              <a:xfrm>
                <a:off x="1489218" y="2015070"/>
                <a:ext cx="6400800" cy="401717"/>
              </a:xfrm>
              <a:prstGeom prst="rect">
                <a:avLst/>
              </a:prstGeom>
              <a:blipFill>
                <a:blip r:embed="rId8"/>
                <a:stretch>
                  <a:fillRect t="-27273" r="-1584" b="-30303"/>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6801AAC7-CBFA-5972-C58D-E5A77A85D098}"/>
              </a:ext>
            </a:extLst>
          </p:cNvPr>
          <p:cNvGrpSpPr/>
          <p:nvPr/>
        </p:nvGrpSpPr>
        <p:grpSpPr>
          <a:xfrm>
            <a:off x="5915329" y="1537345"/>
            <a:ext cx="1981200" cy="424745"/>
            <a:chOff x="5840679" y="3566914"/>
            <a:chExt cx="1981200" cy="424745"/>
          </a:xfrm>
        </p:grpSpPr>
        <p:sp>
          <p:nvSpPr>
            <p:cNvPr id="9" name="object 14">
              <a:extLst>
                <a:ext uri="{FF2B5EF4-FFF2-40B4-BE49-F238E27FC236}">
                  <a16:creationId xmlns:a16="http://schemas.microsoft.com/office/drawing/2014/main" id="{79F31EEA-89B0-38BA-A3EF-3A789EF48F4B}"/>
                </a:ext>
              </a:extLst>
            </p:cNvPr>
            <p:cNvSpPr/>
            <p:nvPr/>
          </p:nvSpPr>
          <p:spPr>
            <a:xfrm>
              <a:off x="6252961" y="3854546"/>
              <a:ext cx="1132887" cy="137113"/>
            </a:xfrm>
            <a:custGeom>
              <a:avLst/>
              <a:gdLst/>
              <a:ahLst/>
              <a:cxnLst/>
              <a:rect l="l" t="t" r="r" b="b"/>
              <a:pathLst>
                <a:path w="1981200" h="241300">
                  <a:moveTo>
                    <a:pt x="0" y="240945"/>
                  </a:moveTo>
                  <a:lnTo>
                    <a:pt x="8331" y="194051"/>
                  </a:lnTo>
                  <a:lnTo>
                    <a:pt x="31053" y="155757"/>
                  </a:lnTo>
                  <a:lnTo>
                    <a:pt x="64754" y="129938"/>
                  </a:lnTo>
                  <a:lnTo>
                    <a:pt x="106024" y="120471"/>
                  </a:lnTo>
                  <a:lnTo>
                    <a:pt x="884576" y="120473"/>
                  </a:lnTo>
                  <a:lnTo>
                    <a:pt x="925845" y="111006"/>
                  </a:lnTo>
                  <a:lnTo>
                    <a:pt x="959546" y="85187"/>
                  </a:lnTo>
                  <a:lnTo>
                    <a:pt x="982268" y="46893"/>
                  </a:lnTo>
                  <a:lnTo>
                    <a:pt x="990600" y="0"/>
                  </a:lnTo>
                  <a:lnTo>
                    <a:pt x="998931" y="46893"/>
                  </a:lnTo>
                  <a:lnTo>
                    <a:pt x="1021653" y="85187"/>
                  </a:lnTo>
                  <a:lnTo>
                    <a:pt x="1055354" y="111006"/>
                  </a:lnTo>
                  <a:lnTo>
                    <a:pt x="1096623" y="120473"/>
                  </a:lnTo>
                  <a:lnTo>
                    <a:pt x="1875176" y="120473"/>
                  </a:lnTo>
                  <a:lnTo>
                    <a:pt x="1916445" y="129941"/>
                  </a:lnTo>
                  <a:lnTo>
                    <a:pt x="1950146" y="155759"/>
                  </a:lnTo>
                  <a:lnTo>
                    <a:pt x="1972868" y="194053"/>
                  </a:lnTo>
                  <a:lnTo>
                    <a:pt x="1981200" y="240947"/>
                  </a:lnTo>
                </a:path>
              </a:pathLst>
            </a:custGeom>
            <a:ln w="28575">
              <a:solidFill>
                <a:srgbClr val="0070C0"/>
              </a:solidFill>
            </a:ln>
          </p:spPr>
          <p:txBody>
            <a:bodyPr wrap="square" lIns="0" tIns="0" rIns="0" bIns="0" rtlCol="0"/>
            <a:lstStyle/>
            <a:p>
              <a:endParaRPr dirty="0">
                <a:solidFill>
                  <a:schemeClr val="accent1"/>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F6DA614-76F8-05A5-764F-168D2CE1FEE9}"/>
                    </a:ext>
                  </a:extLst>
                </p:cNvPr>
                <p:cNvSpPr txBox="1"/>
                <p:nvPr/>
              </p:nvSpPr>
              <p:spPr>
                <a:xfrm>
                  <a:off x="5840679" y="3566914"/>
                  <a:ext cx="1981200" cy="307777"/>
                </a:xfrm>
                <a:prstGeom prst="rect">
                  <a:avLst/>
                </a:prstGeom>
                <a:noFill/>
              </p:spPr>
              <p:txBody>
                <a:bodyPr wrap="square">
                  <a:spAutoFit/>
                </a:bodyPr>
                <a:lstStyle/>
                <a:p>
                  <a:pPr algn="ctr"/>
                  <a14:m>
                    <m:oMath xmlns:m="http://schemas.openxmlformats.org/officeDocument/2006/math">
                      <m:r>
                        <a:rPr lang="en-US" sz="1400" smtClean="0">
                          <a:solidFill>
                            <a:schemeClr val="accent1"/>
                          </a:solidFill>
                          <a:latin typeface="Cambria Math" panose="02040503050406030204" pitchFamily="18" charset="0"/>
                        </a:rPr>
                        <m:t>3</m:t>
                      </m:r>
                    </m:oMath>
                  </a14:m>
                  <a:r>
                    <a:rPr lang="en-US" dirty="0">
                      <a:latin typeface="Corbel" panose="020B0503020204020204" pitchFamily="34" charset="0"/>
                    </a:rPr>
                    <a:t> elements</a:t>
                  </a:r>
                </a:p>
              </p:txBody>
            </p:sp>
          </mc:Choice>
          <mc:Fallback xmlns="">
            <p:sp>
              <p:nvSpPr>
                <p:cNvPr id="10" name="TextBox 9">
                  <a:extLst>
                    <a:ext uri="{FF2B5EF4-FFF2-40B4-BE49-F238E27FC236}">
                      <a16:creationId xmlns:a16="http://schemas.microsoft.com/office/drawing/2014/main" id="{6F6DA614-76F8-05A5-764F-168D2CE1FEE9}"/>
                    </a:ext>
                  </a:extLst>
                </p:cNvPr>
                <p:cNvSpPr txBox="1">
                  <a:spLocks noRot="1" noChangeAspect="1" noMove="1" noResize="1" noEditPoints="1" noAdjustHandles="1" noChangeArrowheads="1" noChangeShapeType="1" noTextEdit="1"/>
                </p:cNvSpPr>
                <p:nvPr/>
              </p:nvSpPr>
              <p:spPr>
                <a:xfrm>
                  <a:off x="5840679" y="3566914"/>
                  <a:ext cx="1981200" cy="307777"/>
                </a:xfrm>
                <a:prstGeom prst="rect">
                  <a:avLst/>
                </a:prstGeom>
                <a:blipFill>
                  <a:blip r:embed="rId9"/>
                  <a:stretch>
                    <a:fillRect b="-19231"/>
                  </a:stretch>
                </a:blipFill>
              </p:spPr>
              <p:txBody>
                <a:bodyPr/>
                <a:lstStyle/>
                <a:p>
                  <a:r>
                    <a:rPr lang="en-US">
                      <a:noFill/>
                    </a:rPr>
                    <a:t> </a:t>
                  </a:r>
                </a:p>
              </p:txBody>
            </p:sp>
          </mc:Fallback>
        </mc:AlternateContent>
      </p:grpSp>
      <p:sp>
        <p:nvSpPr>
          <p:cNvPr id="11" name="TextBox 10">
            <a:extLst>
              <a:ext uri="{FF2B5EF4-FFF2-40B4-BE49-F238E27FC236}">
                <a16:creationId xmlns:a16="http://schemas.microsoft.com/office/drawing/2014/main" id="{9A3E75A8-C740-2484-7D5F-C03B166CA695}"/>
              </a:ext>
            </a:extLst>
          </p:cNvPr>
          <p:cNvSpPr txBox="1"/>
          <p:nvPr/>
        </p:nvSpPr>
        <p:spPr>
          <a:xfrm>
            <a:off x="335008" y="1477286"/>
            <a:ext cx="4639632" cy="400110"/>
          </a:xfrm>
          <a:prstGeom prst="rect">
            <a:avLst/>
          </a:prstGeom>
          <a:noFill/>
        </p:spPr>
        <p:txBody>
          <a:bodyPr wrap="square">
            <a:spAutoFit/>
          </a:bodyPr>
          <a:lstStyle/>
          <a:p>
            <a:r>
              <a:rPr lang="en-US" sz="2000" dirty="0">
                <a:solidFill>
                  <a:srgbClr val="C00000"/>
                </a:solidFill>
                <a:latin typeface="Corbel" panose="020B0503020204020204" pitchFamily="34" charset="0"/>
              </a:rPr>
              <a:t>3</a:t>
            </a:r>
            <a:r>
              <a:rPr lang="en-US" sz="2000" baseline="30000" dirty="0">
                <a:solidFill>
                  <a:srgbClr val="C00000"/>
                </a:solidFill>
                <a:latin typeface="Corbel" panose="020B0503020204020204" pitchFamily="34" charset="0"/>
              </a:rPr>
              <a:t>rd</a:t>
            </a:r>
            <a:r>
              <a:rPr lang="en-US" sz="2000" dirty="0">
                <a:latin typeface="Corbel" panose="020B0503020204020204" pitchFamily="34" charset="0"/>
              </a:rPr>
              <a:t> order approximation: </a:t>
            </a:r>
          </a:p>
        </p:txBody>
      </p:sp>
    </p:spTree>
    <p:extLst>
      <p:ext uri="{BB962C8B-B14F-4D97-AF65-F5344CB8AC3E}">
        <p14:creationId xmlns:p14="http://schemas.microsoft.com/office/powerpoint/2010/main" val="219892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xEl>
                                              <p:pRg st="4" end="4"/>
                                            </p:txEl>
                                          </p:spTgt>
                                        </p:tgtEl>
                                        <p:attrNameLst>
                                          <p:attrName>style.visibility</p:attrName>
                                        </p:attrNameLst>
                                      </p:cBhvr>
                                      <p:to>
                                        <p:strVal val="visible"/>
                                      </p:to>
                                    </p:set>
                                    <p:animEffect transition="in" filter="fade">
                                      <p:cBhvr>
                                        <p:cTn id="12" dur="500"/>
                                        <p:tgtEl>
                                          <p:spTgt spid="4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xEl>
                                              <p:pRg st="5" end="5"/>
                                            </p:txEl>
                                          </p:spTgt>
                                        </p:tgtEl>
                                        <p:attrNameLst>
                                          <p:attrName>style.visibility</p:attrName>
                                        </p:attrNameLst>
                                      </p:cBhvr>
                                      <p:to>
                                        <p:strVal val="visible"/>
                                      </p:to>
                                    </p:set>
                                    <p:animEffect transition="in" filter="fade">
                                      <p:cBhvr>
                                        <p:cTn id="17" dur="500"/>
                                        <p:tgtEl>
                                          <p:spTgt spid="4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CD914191-9880-A6C9-390C-D926BB82CA29}"/>
              </a:ext>
            </a:extLst>
          </p:cNvPr>
          <p:cNvSpPr>
            <a:spLocks noGrp="1"/>
          </p:cNvSpPr>
          <p:nvPr>
            <p:ph type="title"/>
          </p:nvPr>
        </p:nvSpPr>
        <p:spPr/>
        <p:txBody>
          <a:bodyPr>
            <a:normAutofit/>
          </a:bodyPr>
          <a:lstStyle/>
          <a:p>
            <a:r>
              <a:rPr lang="en-US" dirty="0"/>
              <a:t>N-gram Language Models </a:t>
            </a:r>
          </a:p>
        </p:txBody>
      </p:sp>
      <p:sp>
        <p:nvSpPr>
          <p:cNvPr id="3" name="Content Placeholder 2">
            <a:extLst>
              <a:ext uri="{FF2B5EF4-FFF2-40B4-BE49-F238E27FC236}">
                <a16:creationId xmlns:a16="http://schemas.microsoft.com/office/drawing/2014/main" id="{2411FDAB-D6D2-2456-F626-25E621A0085C}"/>
              </a:ext>
            </a:extLst>
          </p:cNvPr>
          <p:cNvSpPr>
            <a:spLocks noGrp="1"/>
          </p:cNvSpPr>
          <p:nvPr>
            <p:ph type="body" sz="quarter" idx="16"/>
          </p:nvPr>
        </p:nvSpPr>
        <p:spPr/>
        <p:txBody>
          <a:bodyPr>
            <a:normAutofit/>
          </a:bodyPr>
          <a:lstStyle/>
          <a:p>
            <a:r>
              <a:rPr lang="en-US" sz="2000" b="1" dirty="0">
                <a:latin typeface="Corbel" panose="020B0503020204020204" pitchFamily="34" charset="0"/>
              </a:rPr>
              <a:t>Terminology: </a:t>
            </a:r>
            <a:r>
              <a:rPr lang="en-US" sz="2000" i="1" dirty="0">
                <a:solidFill>
                  <a:srgbClr val="0070C0"/>
                </a:solidFill>
                <a:latin typeface="Corbel" panose="020B0503020204020204" pitchFamily="34" charset="0"/>
              </a:rPr>
              <a:t>n</a:t>
            </a:r>
            <a:r>
              <a:rPr lang="en-US" sz="2000" dirty="0">
                <a:solidFill>
                  <a:srgbClr val="C00000"/>
                </a:solidFill>
                <a:latin typeface="Corbel" panose="020B0503020204020204" pitchFamily="34" charset="0"/>
              </a:rPr>
              <a:t>-gram</a:t>
            </a:r>
            <a:r>
              <a:rPr lang="en-US" sz="2000" dirty="0">
                <a:latin typeface="Corbel" panose="020B0503020204020204" pitchFamily="34" charset="0"/>
              </a:rPr>
              <a:t> is a chunk of </a:t>
            </a:r>
            <a:r>
              <a:rPr lang="en-US" sz="2000" i="1" dirty="0">
                <a:solidFill>
                  <a:srgbClr val="0070C0"/>
                </a:solidFill>
                <a:latin typeface="Corbel" panose="020B0503020204020204" pitchFamily="34" charset="0"/>
              </a:rPr>
              <a:t>n</a:t>
            </a:r>
            <a:r>
              <a:rPr lang="en-US" sz="2000" dirty="0">
                <a:latin typeface="Corbel" panose="020B0503020204020204" pitchFamily="34" charset="0"/>
              </a:rPr>
              <a:t> consecutive words: </a:t>
            </a:r>
          </a:p>
          <a:p>
            <a:pPr marL="742950" lvl="1" indent="-285750"/>
            <a:r>
              <a:rPr lang="en-US" sz="1600" dirty="0">
                <a:solidFill>
                  <a:srgbClr val="C00000"/>
                </a:solidFill>
                <a:latin typeface="Corbel" panose="020B0503020204020204" pitchFamily="34" charset="0"/>
              </a:rPr>
              <a:t>uni</a:t>
            </a:r>
            <a:r>
              <a:rPr lang="en-US" sz="1600" dirty="0">
                <a:latin typeface="Corbel" panose="020B0503020204020204" pitchFamily="34" charset="0"/>
              </a:rPr>
              <a:t>grams: “cat”, “mat”, “sat”, …</a:t>
            </a:r>
          </a:p>
          <a:p>
            <a:pPr marL="742950" lvl="1" indent="-285750"/>
            <a:r>
              <a:rPr lang="en-US" sz="1600" dirty="0">
                <a:solidFill>
                  <a:srgbClr val="C00000"/>
                </a:solidFill>
                <a:latin typeface="Corbel" panose="020B0503020204020204" pitchFamily="34" charset="0"/>
              </a:rPr>
              <a:t>bi</a:t>
            </a:r>
            <a:r>
              <a:rPr lang="en-US" sz="1600" dirty="0">
                <a:latin typeface="Corbel" panose="020B0503020204020204" pitchFamily="34" charset="0"/>
              </a:rPr>
              <a:t>grams: “the cat”, “cat sat”, “sat on”, …</a:t>
            </a:r>
          </a:p>
          <a:p>
            <a:pPr marL="742950" lvl="1" indent="-285750"/>
            <a:r>
              <a:rPr lang="en-US" sz="1600" dirty="0">
                <a:solidFill>
                  <a:srgbClr val="C00000"/>
                </a:solidFill>
                <a:latin typeface="Corbel" panose="020B0503020204020204" pitchFamily="34" charset="0"/>
              </a:rPr>
              <a:t>tri</a:t>
            </a:r>
            <a:r>
              <a:rPr lang="en-US" sz="1600" dirty="0">
                <a:latin typeface="Corbel" panose="020B0503020204020204" pitchFamily="34" charset="0"/>
              </a:rPr>
              <a:t>grams: “the cat sat”, “cat sat on”, “sat on the”, …</a:t>
            </a:r>
          </a:p>
          <a:p>
            <a:pPr marL="742950" lvl="1" indent="-285750"/>
            <a:r>
              <a:rPr lang="en-US" sz="1600" dirty="0">
                <a:solidFill>
                  <a:srgbClr val="C00000"/>
                </a:solidFill>
                <a:latin typeface="Corbel" panose="020B0503020204020204" pitchFamily="34" charset="0"/>
              </a:rPr>
              <a:t>four</a:t>
            </a:r>
            <a:r>
              <a:rPr lang="en-US" sz="1600" dirty="0">
                <a:latin typeface="Corbel" panose="020B0503020204020204" pitchFamily="34" charset="0"/>
              </a:rPr>
              <a:t>-grams: “the cat sat on”, “cat sat on the”, “sat on the mat”, …</a:t>
            </a:r>
            <a:r>
              <a:rPr lang="en-US" sz="1600" dirty="0"/>
              <a:t>   </a:t>
            </a:r>
            <a:br>
              <a:rPr lang="en-US" sz="1600" dirty="0"/>
            </a:br>
            <a:endParaRPr lang="en-US" sz="2400" dirty="0"/>
          </a:p>
          <a:p>
            <a:r>
              <a:rPr lang="en-US" sz="2400" i="1" dirty="0">
                <a:solidFill>
                  <a:srgbClr val="0070C0"/>
                </a:solidFill>
                <a:latin typeface="Corbel" panose="020B0503020204020204" pitchFamily="34" charset="0"/>
              </a:rPr>
              <a:t>n</a:t>
            </a:r>
            <a:r>
              <a:rPr lang="en-US" sz="2400" dirty="0"/>
              <a:t>-gram language model: </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1B312CCC-5482-11FA-F3F7-5CCB805E42F8}"/>
                  </a:ext>
                </a:extLst>
              </p:cNvPr>
              <p:cNvSpPr txBox="1"/>
              <p:nvPr/>
            </p:nvSpPr>
            <p:spPr>
              <a:xfrm>
                <a:off x="655100" y="3796800"/>
                <a:ext cx="8505837" cy="690767"/>
              </a:xfrm>
              <a:prstGeom prst="rect">
                <a:avLst/>
              </a:prstGeom>
              <a:noFill/>
            </p:spPr>
            <p:txBody>
              <a:bodyPr wrap="square">
                <a:spAutoFit/>
              </a:bodyPr>
              <a:lstStyle/>
              <a:p>
                <a:pPr marL="0" indent="0" algn="ctr">
                  <a:buNone/>
                </a:pPr>
                <a:r>
                  <a:rPr lang="en-US" sz="2400" dirty="0">
                    <a:latin typeface="Corbel" panose="020B0503020204020204" pitchFamily="34" charset="0"/>
                  </a:rPr>
                  <a:t>P(</a:t>
                </a:r>
                <a14:m>
                  <m:oMath xmlns:m="http://schemas.openxmlformats.org/officeDocument/2006/math">
                    <m:sSub>
                      <m:sSubPr>
                        <m:ctrlPr>
                          <a:rPr lang="en-US" sz="2400" i="1" smtClean="0">
                            <a:latin typeface="Cambria Math" panose="02040503050406030204" pitchFamily="18" charset="0"/>
                          </a:rPr>
                        </m:ctrlPr>
                      </m:sSubPr>
                      <m:e>
                        <m:r>
                          <a:rPr lang="en-US" sz="2400" smtClean="0">
                            <a:latin typeface="Cambria Math" panose="02040503050406030204" pitchFamily="18" charset="0"/>
                          </a:rPr>
                          <m:t>𝑋</m:t>
                        </m:r>
                      </m:e>
                      <m:sub>
                        <m:r>
                          <a:rPr lang="en-US" sz="2400" smtClean="0">
                            <a:latin typeface="Cambria Math" panose="02040503050406030204" pitchFamily="18" charset="0"/>
                          </a:rPr>
                          <m:t>𝑡</m:t>
                        </m:r>
                      </m:sub>
                    </m:sSub>
                  </m:oMath>
                </a14:m>
                <a:r>
                  <a:rPr lang="en-US" sz="2400" dirty="0">
                    <a:latin typeface="Corbel" panose="020B0503020204020204" pitchFamily="34" charset="0"/>
                  </a:rPr>
                  <a:t>| </a:t>
                </a:r>
                <a14:m>
                  <m:oMath xmlns:m="http://schemas.openxmlformats.org/officeDocument/2006/math">
                    <m:sSub>
                      <m:sSubPr>
                        <m:ctrlPr>
                          <a:rPr lang="en-US" sz="2400" i="1" smtClean="0">
                            <a:latin typeface="Cambria Math" panose="02040503050406030204" pitchFamily="18" charset="0"/>
                          </a:rPr>
                        </m:ctrlPr>
                      </m:sSubPr>
                      <m:e>
                        <m:r>
                          <a:rPr lang="en-US" sz="2400" smtClean="0">
                            <a:latin typeface="Cambria Math" panose="02040503050406030204" pitchFamily="18" charset="0"/>
                          </a:rPr>
                          <m:t>𝑋</m:t>
                        </m:r>
                      </m:e>
                      <m:sub>
                        <m:r>
                          <a:rPr lang="en-US" sz="2400" smtClean="0">
                            <a:latin typeface="Cambria Math" panose="02040503050406030204" pitchFamily="18" charset="0"/>
                          </a:rPr>
                          <m:t>1</m:t>
                        </m:r>
                      </m:sub>
                    </m:sSub>
                    <m:r>
                      <a:rPr lang="en-US" sz="2400" smtClean="0">
                        <a:latin typeface="Cambria Math" panose="02040503050406030204" pitchFamily="18" charset="0"/>
                      </a:rPr>
                      <m:t>,…</m:t>
                    </m:r>
                  </m:oMath>
                </a14:m>
                <a:r>
                  <a:rPr lang="en-US" sz="2400" dirty="0">
                    <a:latin typeface="Corbel" panose="020B0503020204020204" pitchFamily="34" charset="0"/>
                  </a:rPr>
                  <a:t>, </a:t>
                </a:r>
                <a14:m>
                  <m:oMath xmlns:m="http://schemas.openxmlformats.org/officeDocument/2006/math">
                    <m:sSub>
                      <m:sSubPr>
                        <m:ctrlPr>
                          <a:rPr lang="en-US" sz="2400" i="1">
                            <a:latin typeface="Cambria Math" panose="02040503050406030204" pitchFamily="18" charset="0"/>
                          </a:rPr>
                        </m:ctrlPr>
                      </m:sSubPr>
                      <m:e>
                        <m:r>
                          <a:rPr lang="en-US" sz="2400">
                            <a:latin typeface="Cambria Math" panose="02040503050406030204" pitchFamily="18" charset="0"/>
                          </a:rPr>
                          <m:t>𝑋</m:t>
                        </m:r>
                      </m:e>
                      <m:sub>
                        <m:r>
                          <a:rPr lang="en-US" sz="2400" smtClean="0">
                            <a:latin typeface="Cambria Math" panose="02040503050406030204" pitchFamily="18" charset="0"/>
                          </a:rPr>
                          <m:t>𝑡</m:t>
                        </m:r>
                        <m:r>
                          <a:rPr lang="en-US" sz="2400" smtClean="0">
                            <a:latin typeface="Cambria Math" panose="02040503050406030204" pitchFamily="18" charset="0"/>
                          </a:rPr>
                          <m:t>−1</m:t>
                        </m:r>
                      </m:sub>
                    </m:sSub>
                  </m:oMath>
                </a14:m>
                <a:r>
                  <a:rPr lang="en-US" sz="2400" dirty="0">
                    <a:latin typeface="Corbel" panose="020B0503020204020204" pitchFamily="34" charset="0"/>
                  </a:rPr>
                  <a:t>) </a:t>
                </a:r>
                <a14:m>
                  <m:oMath xmlns:m="http://schemas.openxmlformats.org/officeDocument/2006/math">
                    <m:r>
                      <a:rPr lang="en-US" sz="2400">
                        <a:latin typeface="Cambria Math" panose="02040503050406030204" pitchFamily="18" charset="0"/>
                      </a:rPr>
                      <m:t>≈</m:t>
                    </m:r>
                  </m:oMath>
                </a14:m>
                <a:r>
                  <a:rPr lang="en-US" sz="2400" dirty="0">
                    <a:latin typeface="Corbel" panose="020B0503020204020204" pitchFamily="34" charset="0"/>
                  </a:rPr>
                  <a:t> P(</a:t>
                </a:r>
                <a14:m>
                  <m:oMath xmlns:m="http://schemas.openxmlformats.org/officeDocument/2006/math">
                    <m:sSub>
                      <m:sSubPr>
                        <m:ctrlPr>
                          <a:rPr lang="en-US" sz="2400" i="1">
                            <a:latin typeface="Cambria Math" panose="02040503050406030204" pitchFamily="18" charset="0"/>
                          </a:rPr>
                        </m:ctrlPr>
                      </m:sSubPr>
                      <m:e>
                        <m:r>
                          <a:rPr lang="en-US" sz="2400">
                            <a:latin typeface="Cambria Math" panose="02040503050406030204" pitchFamily="18" charset="0"/>
                          </a:rPr>
                          <m:t>𝑋</m:t>
                        </m:r>
                      </m:e>
                      <m:sub>
                        <m:r>
                          <a:rPr lang="en-US" sz="2400">
                            <a:latin typeface="Cambria Math" panose="02040503050406030204" pitchFamily="18" charset="0"/>
                          </a:rPr>
                          <m:t>𝑡</m:t>
                        </m:r>
                      </m:sub>
                    </m:sSub>
                  </m:oMath>
                </a14:m>
                <a:r>
                  <a:rPr lang="en-US" sz="2400" dirty="0">
                    <a:latin typeface="Corbel" panose="020B0503020204020204" pitchFamily="34" charset="0"/>
                  </a:rPr>
                  <a:t>| </a:t>
                </a:r>
                <a14:m>
                  <m:oMath xmlns:m="http://schemas.openxmlformats.org/officeDocument/2006/math">
                    <m:sSub>
                      <m:sSubPr>
                        <m:ctrlPr>
                          <a:rPr lang="en-US" sz="2400" i="1">
                            <a:latin typeface="Cambria Math" panose="02040503050406030204" pitchFamily="18" charset="0"/>
                          </a:rPr>
                        </m:ctrlPr>
                      </m:sSubPr>
                      <m:e>
                        <m:r>
                          <a:rPr lang="en-US" sz="2400">
                            <a:latin typeface="Cambria Math" panose="02040503050406030204" pitchFamily="18" charset="0"/>
                          </a:rPr>
                          <m:t>𝑋</m:t>
                        </m:r>
                      </m:e>
                      <m:sub>
                        <m:r>
                          <a:rPr lang="en-US" sz="2400" smtClean="0">
                            <a:latin typeface="Cambria Math" panose="02040503050406030204" pitchFamily="18" charset="0"/>
                          </a:rPr>
                          <m:t>𝑡</m:t>
                        </m:r>
                        <m:r>
                          <a:rPr lang="en-US" sz="2400" smtClean="0">
                            <a:latin typeface="Cambria Math" panose="02040503050406030204" pitchFamily="18" charset="0"/>
                          </a:rPr>
                          <m:t>−</m:t>
                        </m:r>
                        <m:r>
                          <a:rPr lang="en-US" sz="2400" smtClean="0">
                            <a:solidFill>
                              <a:schemeClr val="accent1"/>
                            </a:solidFill>
                            <a:latin typeface="Cambria Math" panose="02040503050406030204" pitchFamily="18" charset="0"/>
                          </a:rPr>
                          <m:t>𝑛</m:t>
                        </m:r>
                        <m:r>
                          <a:rPr lang="en-US" sz="2400" smtClean="0">
                            <a:latin typeface="Cambria Math" panose="02040503050406030204" pitchFamily="18" charset="0"/>
                          </a:rPr>
                          <m:t>+1</m:t>
                        </m:r>
                      </m:sub>
                    </m:sSub>
                    <m:r>
                      <a:rPr lang="en-US" sz="2400">
                        <a:latin typeface="Cambria Math" panose="02040503050406030204" pitchFamily="18" charset="0"/>
                      </a:rPr>
                      <m:t>,…</m:t>
                    </m:r>
                  </m:oMath>
                </a14:m>
                <a:r>
                  <a:rPr lang="en-US" sz="2400" dirty="0">
                    <a:latin typeface="Corbel" panose="020B0503020204020204" pitchFamily="34" charset="0"/>
                  </a:rPr>
                  <a:t>, </a:t>
                </a:r>
                <a14:m>
                  <m:oMath xmlns:m="http://schemas.openxmlformats.org/officeDocument/2006/math">
                    <m:sSub>
                      <m:sSubPr>
                        <m:ctrlPr>
                          <a:rPr lang="en-US" sz="2400" i="1">
                            <a:latin typeface="Cambria Math" panose="02040503050406030204" pitchFamily="18" charset="0"/>
                          </a:rPr>
                        </m:ctrlPr>
                      </m:sSubPr>
                      <m:e>
                        <m:r>
                          <a:rPr lang="en-US" sz="2400">
                            <a:latin typeface="Cambria Math" panose="02040503050406030204" pitchFamily="18" charset="0"/>
                          </a:rPr>
                          <m:t>𝑋</m:t>
                        </m:r>
                      </m:e>
                      <m:sub>
                        <m:r>
                          <a:rPr lang="en-US" sz="2400" smtClean="0">
                            <a:latin typeface="Cambria Math" panose="02040503050406030204" pitchFamily="18" charset="0"/>
                          </a:rPr>
                          <m:t>𝑡</m:t>
                        </m:r>
                        <m:r>
                          <a:rPr lang="en-US" sz="2400" smtClean="0">
                            <a:latin typeface="Cambria Math" panose="02040503050406030204" pitchFamily="18" charset="0"/>
                          </a:rPr>
                          <m:t>−1</m:t>
                        </m:r>
                      </m:sub>
                    </m:sSub>
                  </m:oMath>
                </a14:m>
                <a:r>
                  <a:rPr lang="en-US" sz="2400" dirty="0">
                    <a:latin typeface="Corbel" panose="020B0503020204020204" pitchFamily="34" charset="0"/>
                  </a:rPr>
                  <a:t>) =</a:t>
                </a:r>
                <a:r>
                  <a:rPr lang="en-US" sz="2400" dirty="0"/>
                  <a:t> </a:t>
                </a:r>
                <a14:m>
                  <m:oMath xmlns:m="http://schemas.openxmlformats.org/officeDocument/2006/math">
                    <m:f>
                      <m:fPr>
                        <m:ctrlPr>
                          <a:rPr lang="en-US" sz="2400" i="1" dirty="0">
                            <a:latin typeface="Cambria Math" panose="02040503050406030204" pitchFamily="18" charset="0"/>
                          </a:rPr>
                        </m:ctrlPr>
                      </m:fPr>
                      <m:num>
                        <m:r>
                          <m:rPr>
                            <m:sty m:val="p"/>
                          </m:rPr>
                          <a:rPr lang="en-US" sz="2400" dirty="0">
                            <a:latin typeface="Cambria Math" panose="02040503050406030204" pitchFamily="18" charset="0"/>
                          </a:rPr>
                          <m:t>count</m:t>
                        </m:r>
                        <m:r>
                          <a:rPr lang="en-US" sz="2400" dirty="0">
                            <a:latin typeface="Cambria Math" panose="02040503050406030204" pitchFamily="18" charset="0"/>
                          </a:rPr>
                          <m:t>(</m:t>
                        </m:r>
                        <m:sSub>
                          <m:sSubPr>
                            <m:ctrlPr>
                              <a:rPr lang="en-US" sz="2400" i="1">
                                <a:latin typeface="Cambria Math" panose="02040503050406030204" pitchFamily="18" charset="0"/>
                              </a:rPr>
                            </m:ctrlPr>
                          </m:sSubPr>
                          <m:e>
                            <m:r>
                              <a:rPr lang="en-US" sz="2400">
                                <a:latin typeface="Cambria Math" panose="02040503050406030204" pitchFamily="18" charset="0"/>
                              </a:rPr>
                              <m:t>𝑋</m:t>
                            </m:r>
                          </m:e>
                          <m:sub>
                            <m:r>
                              <a:rPr lang="en-US" sz="2400">
                                <a:latin typeface="Cambria Math" panose="02040503050406030204" pitchFamily="18" charset="0"/>
                              </a:rPr>
                              <m:t>𝑡</m:t>
                            </m:r>
                            <m:r>
                              <a:rPr lang="en-US" sz="2400">
                                <a:latin typeface="Cambria Math" panose="02040503050406030204" pitchFamily="18" charset="0"/>
                              </a:rPr>
                              <m:t>−</m:t>
                            </m:r>
                            <m:r>
                              <a:rPr lang="en-US" sz="2400">
                                <a:solidFill>
                                  <a:schemeClr val="accent1"/>
                                </a:solidFill>
                                <a:latin typeface="Cambria Math" panose="02040503050406030204" pitchFamily="18" charset="0"/>
                              </a:rPr>
                              <m:t>𝑛</m:t>
                            </m:r>
                            <m:r>
                              <a:rPr lang="en-US" sz="2400">
                                <a:latin typeface="Cambria Math" panose="02040503050406030204" pitchFamily="18" charset="0"/>
                              </a:rPr>
                              <m:t>+1</m:t>
                            </m:r>
                          </m:sub>
                        </m:sSub>
                        <m:r>
                          <a:rPr lang="en-US" sz="2400">
                            <a:latin typeface="Cambria Math" panose="02040503050406030204" pitchFamily="18" charset="0"/>
                          </a:rPr>
                          <m:t>,…</m:t>
                        </m:r>
                        <m:r>
                          <m:rPr>
                            <m:nor/>
                          </m:rPr>
                          <a:rPr lang="en-US" sz="2400" b="0" i="0" smtClean="0">
                            <a:latin typeface="Cambria Math" panose="02040503050406030204" pitchFamily="18" charset="0"/>
                          </a:rPr>
                          <m:t>,</m:t>
                        </m:r>
                        <m:r>
                          <m:rPr>
                            <m:nor/>
                          </m:rPr>
                          <a:rPr lang="en-US" sz="2400" dirty="0">
                            <a:latin typeface="Corbel" panose="020B0503020204020204" pitchFamily="34" charset="0"/>
                          </a:rPr>
                          <m:t> </m:t>
                        </m:r>
                        <m:sSub>
                          <m:sSubPr>
                            <m:ctrlPr>
                              <a:rPr lang="en-US" sz="2400" i="1">
                                <a:latin typeface="Cambria Math" panose="02040503050406030204" pitchFamily="18" charset="0"/>
                              </a:rPr>
                            </m:ctrlPr>
                          </m:sSubPr>
                          <m:e>
                            <m:r>
                              <a:rPr lang="en-US" sz="2400">
                                <a:latin typeface="Cambria Math" panose="02040503050406030204" pitchFamily="18" charset="0"/>
                              </a:rPr>
                              <m:t>𝑋</m:t>
                            </m:r>
                          </m:e>
                          <m:sub>
                            <m:r>
                              <a:rPr lang="en-US" sz="2400">
                                <a:latin typeface="Cambria Math" panose="02040503050406030204" pitchFamily="18" charset="0"/>
                              </a:rPr>
                              <m:t>𝑡</m:t>
                            </m:r>
                            <m:r>
                              <a:rPr lang="en-US" sz="2400">
                                <a:latin typeface="Cambria Math" panose="02040503050406030204" pitchFamily="18" charset="0"/>
                              </a:rPr>
                              <m:t>−1</m:t>
                            </m:r>
                          </m:sub>
                        </m:sSub>
                        <m:r>
                          <a:rPr lang="en-US" sz="2400" b="0" i="0" smtClean="0">
                            <a:latin typeface="Cambria Math" panose="02040503050406030204" pitchFamily="18" charset="0"/>
                          </a:rPr>
                          <m:t>,</m:t>
                        </m:r>
                        <m:sSub>
                          <m:sSubPr>
                            <m:ctrlPr>
                              <a:rPr lang="en-US" sz="2400" i="1">
                                <a:latin typeface="Cambria Math" panose="02040503050406030204" pitchFamily="18" charset="0"/>
                              </a:rPr>
                            </m:ctrlPr>
                          </m:sSubPr>
                          <m:e>
                            <m:r>
                              <a:rPr lang="en-US" sz="2400" b="0" i="0" smtClean="0">
                                <a:latin typeface="Cambria Math" panose="02040503050406030204" pitchFamily="18" charset="0"/>
                              </a:rPr>
                              <m:t> </m:t>
                            </m:r>
                            <m:r>
                              <a:rPr lang="en-US" sz="2400">
                                <a:latin typeface="Cambria Math" panose="02040503050406030204" pitchFamily="18" charset="0"/>
                              </a:rPr>
                              <m:t>𝑋</m:t>
                            </m:r>
                          </m:e>
                          <m:sub>
                            <m:r>
                              <a:rPr lang="en-US" sz="2400">
                                <a:latin typeface="Cambria Math" panose="02040503050406030204" pitchFamily="18" charset="0"/>
                              </a:rPr>
                              <m:t>𝑡</m:t>
                            </m:r>
                          </m:sub>
                        </m:sSub>
                        <m:r>
                          <a:rPr lang="en-US" sz="2400" dirty="0">
                            <a:latin typeface="Cambria Math" panose="02040503050406030204" pitchFamily="18" charset="0"/>
                          </a:rPr>
                          <m:t>)</m:t>
                        </m:r>
                      </m:num>
                      <m:den>
                        <m:r>
                          <m:rPr>
                            <m:sty m:val="p"/>
                          </m:rPr>
                          <a:rPr lang="en-US" sz="2400" dirty="0">
                            <a:latin typeface="Cambria Math" panose="02040503050406030204" pitchFamily="18" charset="0"/>
                          </a:rPr>
                          <m:t>count</m:t>
                        </m:r>
                        <m:r>
                          <a:rPr lang="en-US" sz="2400" dirty="0" smtClean="0">
                            <a:latin typeface="Cambria Math" panose="02040503050406030204" pitchFamily="18" charset="0"/>
                          </a:rPr>
                          <m:t>(</m:t>
                        </m:r>
                        <m:sSub>
                          <m:sSubPr>
                            <m:ctrlPr>
                              <a:rPr lang="en-US" sz="2400" i="1">
                                <a:latin typeface="Cambria Math" panose="02040503050406030204" pitchFamily="18" charset="0"/>
                              </a:rPr>
                            </m:ctrlPr>
                          </m:sSubPr>
                          <m:e>
                            <m:r>
                              <a:rPr lang="en-US" sz="2400">
                                <a:latin typeface="Cambria Math" panose="02040503050406030204" pitchFamily="18" charset="0"/>
                              </a:rPr>
                              <m:t>𝑋</m:t>
                            </m:r>
                          </m:e>
                          <m:sub>
                            <m:r>
                              <a:rPr lang="en-US" sz="2400">
                                <a:latin typeface="Cambria Math" panose="02040503050406030204" pitchFamily="18" charset="0"/>
                              </a:rPr>
                              <m:t>𝑡</m:t>
                            </m:r>
                            <m:r>
                              <a:rPr lang="en-US" sz="2400">
                                <a:latin typeface="Cambria Math" panose="02040503050406030204" pitchFamily="18" charset="0"/>
                              </a:rPr>
                              <m:t>−</m:t>
                            </m:r>
                            <m:r>
                              <a:rPr lang="en-US" sz="2400">
                                <a:solidFill>
                                  <a:schemeClr val="accent1"/>
                                </a:solidFill>
                                <a:latin typeface="Cambria Math" panose="02040503050406030204" pitchFamily="18" charset="0"/>
                              </a:rPr>
                              <m:t>𝑛</m:t>
                            </m:r>
                            <m:r>
                              <a:rPr lang="en-US" sz="2400">
                                <a:latin typeface="Cambria Math" panose="02040503050406030204" pitchFamily="18" charset="0"/>
                              </a:rPr>
                              <m:t>+1</m:t>
                            </m:r>
                          </m:sub>
                        </m:sSub>
                        <m:r>
                          <a:rPr lang="en-US" sz="2400">
                            <a:latin typeface="Cambria Math" panose="02040503050406030204" pitchFamily="18" charset="0"/>
                          </a:rPr>
                          <m:t>,…</m:t>
                        </m:r>
                        <m:r>
                          <m:rPr>
                            <m:nor/>
                          </m:rPr>
                          <a:rPr lang="en-US" sz="2400" i="0" smtClean="0">
                            <a:latin typeface="Cambria Math" panose="02040503050406030204" pitchFamily="18" charset="0"/>
                          </a:rPr>
                          <m:t>,</m:t>
                        </m:r>
                        <m:r>
                          <m:rPr>
                            <m:nor/>
                          </m:rPr>
                          <a:rPr lang="en-US" sz="2400" dirty="0">
                            <a:latin typeface="Corbel" panose="020B0503020204020204" pitchFamily="34" charset="0"/>
                          </a:rPr>
                          <m:t> </m:t>
                        </m:r>
                        <m:sSub>
                          <m:sSubPr>
                            <m:ctrlPr>
                              <a:rPr lang="en-US" sz="2400" i="1">
                                <a:latin typeface="Cambria Math" panose="02040503050406030204" pitchFamily="18" charset="0"/>
                              </a:rPr>
                            </m:ctrlPr>
                          </m:sSubPr>
                          <m:e>
                            <m:r>
                              <a:rPr lang="en-US" sz="2400">
                                <a:latin typeface="Cambria Math" panose="02040503050406030204" pitchFamily="18" charset="0"/>
                              </a:rPr>
                              <m:t>𝑋</m:t>
                            </m:r>
                          </m:e>
                          <m:sub>
                            <m:r>
                              <a:rPr lang="en-US" sz="2400">
                                <a:latin typeface="Cambria Math" panose="02040503050406030204" pitchFamily="18" charset="0"/>
                              </a:rPr>
                              <m:t>𝑡</m:t>
                            </m:r>
                            <m:r>
                              <a:rPr lang="en-US" sz="2400">
                                <a:latin typeface="Cambria Math" panose="02040503050406030204" pitchFamily="18" charset="0"/>
                              </a:rPr>
                              <m:t>−1</m:t>
                            </m:r>
                          </m:sub>
                        </m:sSub>
                        <m:r>
                          <a:rPr lang="en-US" sz="2400" dirty="0">
                            <a:latin typeface="Cambria Math" panose="02040503050406030204" pitchFamily="18" charset="0"/>
                          </a:rPr>
                          <m:t>)</m:t>
                        </m:r>
                      </m:den>
                    </m:f>
                  </m:oMath>
                </a14:m>
                <a:r>
                  <a:rPr lang="en-US" sz="2400" dirty="0">
                    <a:latin typeface="Corbel" panose="020B0503020204020204" pitchFamily="34" charset="0"/>
                  </a:rPr>
                  <a:t> </a:t>
                </a:r>
              </a:p>
            </p:txBody>
          </p:sp>
        </mc:Choice>
        <mc:Fallback xmlns="">
          <p:sp>
            <p:nvSpPr>
              <p:cNvPr id="56" name="TextBox 55">
                <a:extLst>
                  <a:ext uri="{FF2B5EF4-FFF2-40B4-BE49-F238E27FC236}">
                    <a16:creationId xmlns:a16="http://schemas.microsoft.com/office/drawing/2014/main" id="{1B312CCC-5482-11FA-F3F7-5CCB805E42F8}"/>
                  </a:ext>
                </a:extLst>
              </p:cNvPr>
              <p:cNvSpPr txBox="1">
                <a:spLocks noRot="1" noChangeAspect="1" noMove="1" noResize="1" noEditPoints="1" noAdjustHandles="1" noChangeArrowheads="1" noChangeShapeType="1" noTextEdit="1"/>
              </p:cNvSpPr>
              <p:nvPr/>
            </p:nvSpPr>
            <p:spPr>
              <a:xfrm>
                <a:off x="655100" y="3796800"/>
                <a:ext cx="8505837" cy="690767"/>
              </a:xfrm>
              <a:prstGeom prst="rect">
                <a:avLst/>
              </a:prstGeom>
              <a:blipFill>
                <a:blip r:embed="rId3"/>
                <a:stretch>
                  <a:fillRect l="-745" t="-18182" b="-18182"/>
                </a:stretch>
              </a:blipFill>
            </p:spPr>
            <p:txBody>
              <a:bodyPr/>
              <a:lstStyle/>
              <a:p>
                <a:r>
                  <a:rPr lang="en-US">
                    <a:noFill/>
                  </a:rPr>
                  <a:t> </a:t>
                </a:r>
              </a:p>
            </p:txBody>
          </p:sp>
        </mc:Fallback>
      </mc:AlternateContent>
      <p:sp>
        <p:nvSpPr>
          <p:cNvPr id="5121" name="object 14">
            <a:extLst>
              <a:ext uri="{FF2B5EF4-FFF2-40B4-BE49-F238E27FC236}">
                <a16:creationId xmlns:a16="http://schemas.microsoft.com/office/drawing/2014/main" id="{CF10F8ED-3CA9-B792-DB29-97FD2936DDE0}"/>
              </a:ext>
            </a:extLst>
          </p:cNvPr>
          <p:cNvSpPr/>
          <p:nvPr/>
        </p:nvSpPr>
        <p:spPr>
          <a:xfrm>
            <a:off x="4059803" y="3733207"/>
            <a:ext cx="1981200" cy="241300"/>
          </a:xfrm>
          <a:custGeom>
            <a:avLst/>
            <a:gdLst/>
            <a:ahLst/>
            <a:cxnLst/>
            <a:rect l="l" t="t" r="r" b="b"/>
            <a:pathLst>
              <a:path w="1981200" h="241300">
                <a:moveTo>
                  <a:pt x="0" y="240945"/>
                </a:moveTo>
                <a:lnTo>
                  <a:pt x="8331" y="194051"/>
                </a:lnTo>
                <a:lnTo>
                  <a:pt x="31053" y="155757"/>
                </a:lnTo>
                <a:lnTo>
                  <a:pt x="64754" y="129938"/>
                </a:lnTo>
                <a:lnTo>
                  <a:pt x="106024" y="120471"/>
                </a:lnTo>
                <a:lnTo>
                  <a:pt x="884576" y="120473"/>
                </a:lnTo>
                <a:lnTo>
                  <a:pt x="925845" y="111006"/>
                </a:lnTo>
                <a:lnTo>
                  <a:pt x="959546" y="85187"/>
                </a:lnTo>
                <a:lnTo>
                  <a:pt x="982268" y="46893"/>
                </a:lnTo>
                <a:lnTo>
                  <a:pt x="990600" y="0"/>
                </a:lnTo>
                <a:lnTo>
                  <a:pt x="998931" y="46893"/>
                </a:lnTo>
                <a:lnTo>
                  <a:pt x="1021653" y="85187"/>
                </a:lnTo>
                <a:lnTo>
                  <a:pt x="1055354" y="111006"/>
                </a:lnTo>
                <a:lnTo>
                  <a:pt x="1096623" y="120473"/>
                </a:lnTo>
                <a:lnTo>
                  <a:pt x="1875176" y="120473"/>
                </a:lnTo>
                <a:lnTo>
                  <a:pt x="1916445" y="129941"/>
                </a:lnTo>
                <a:lnTo>
                  <a:pt x="1950146" y="155759"/>
                </a:lnTo>
                <a:lnTo>
                  <a:pt x="1972868" y="194053"/>
                </a:lnTo>
                <a:lnTo>
                  <a:pt x="1981200" y="240947"/>
                </a:lnTo>
              </a:path>
            </a:pathLst>
          </a:custGeom>
          <a:ln w="28575">
            <a:solidFill>
              <a:srgbClr val="0070C0"/>
            </a:solidFill>
          </a:ln>
        </p:spPr>
        <p:txBody>
          <a:bodyPr wrap="square" lIns="0" tIns="0" rIns="0" bIns="0" rtlCol="0"/>
          <a:lstStyle/>
          <a:p>
            <a:endParaRPr dirty="0">
              <a:solidFill>
                <a:schemeClr val="accent1"/>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5125" name="TextBox 5124">
                <a:extLst>
                  <a:ext uri="{FF2B5EF4-FFF2-40B4-BE49-F238E27FC236}">
                    <a16:creationId xmlns:a16="http://schemas.microsoft.com/office/drawing/2014/main" id="{ACD07922-139F-2EA2-41AD-DCE296700B22}"/>
                  </a:ext>
                </a:extLst>
              </p:cNvPr>
              <p:cNvSpPr txBox="1"/>
              <p:nvPr/>
            </p:nvSpPr>
            <p:spPr>
              <a:xfrm>
                <a:off x="4099942" y="3381125"/>
                <a:ext cx="1981200" cy="369332"/>
              </a:xfrm>
              <a:prstGeom prst="rect">
                <a:avLst/>
              </a:prstGeom>
              <a:noFill/>
            </p:spPr>
            <p:txBody>
              <a:bodyPr wrap="square">
                <a:spAutoFit/>
              </a:bodyPr>
              <a:lstStyle/>
              <a:p>
                <a:pPr algn="ctr"/>
                <a14:m>
                  <m:oMath xmlns:m="http://schemas.openxmlformats.org/officeDocument/2006/math">
                    <m:r>
                      <a:rPr lang="en-US" sz="1800" smtClean="0">
                        <a:solidFill>
                          <a:schemeClr val="accent1"/>
                        </a:solidFill>
                        <a:latin typeface="Cambria Math" panose="02040503050406030204" pitchFamily="18" charset="0"/>
                      </a:rPr>
                      <m:t>𝑛</m:t>
                    </m:r>
                    <m:r>
                      <a:rPr lang="en-US" sz="1800" smtClean="0">
                        <a:solidFill>
                          <a:schemeClr val="accent1"/>
                        </a:solidFill>
                        <a:latin typeface="Cambria Math" panose="02040503050406030204" pitchFamily="18" charset="0"/>
                      </a:rPr>
                      <m:t>−1</m:t>
                    </m:r>
                  </m:oMath>
                </a14:m>
                <a:r>
                  <a:rPr lang="en-US" sz="1800" dirty="0">
                    <a:latin typeface="Corbel" panose="020B0503020204020204" pitchFamily="34" charset="0"/>
                  </a:rPr>
                  <a:t> elements</a:t>
                </a:r>
              </a:p>
            </p:txBody>
          </p:sp>
        </mc:Choice>
        <mc:Fallback xmlns="">
          <p:sp>
            <p:nvSpPr>
              <p:cNvPr id="5125" name="TextBox 5124">
                <a:extLst>
                  <a:ext uri="{FF2B5EF4-FFF2-40B4-BE49-F238E27FC236}">
                    <a16:creationId xmlns:a16="http://schemas.microsoft.com/office/drawing/2014/main" id="{ACD07922-139F-2EA2-41AD-DCE296700B22}"/>
                  </a:ext>
                </a:extLst>
              </p:cNvPr>
              <p:cNvSpPr txBox="1">
                <a:spLocks noRot="1" noChangeAspect="1" noMove="1" noResize="1" noEditPoints="1" noAdjustHandles="1" noChangeArrowheads="1" noChangeShapeType="1" noTextEdit="1"/>
              </p:cNvSpPr>
              <p:nvPr/>
            </p:nvSpPr>
            <p:spPr>
              <a:xfrm>
                <a:off x="4099942" y="3381125"/>
                <a:ext cx="1981200" cy="369332"/>
              </a:xfrm>
              <a:prstGeom prst="rect">
                <a:avLst/>
              </a:prstGeom>
              <a:blipFill>
                <a:blip r:embed="rId4"/>
                <a:stretch>
                  <a:fillRect t="-6667" b="-2333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4615A89-2BAC-5A9D-DC52-A9BEA7A8A5E9}"/>
              </a:ext>
            </a:extLst>
          </p:cNvPr>
          <p:cNvSpPr txBox="1"/>
          <p:nvPr/>
        </p:nvSpPr>
        <p:spPr>
          <a:xfrm>
            <a:off x="1906825" y="4860017"/>
            <a:ext cx="533035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5"/>
              </a:rPr>
              <a:t>Prediction and Entropy of Printed English, </a:t>
            </a:r>
            <a:r>
              <a:rPr lang="en-US" sz="1000" dirty="0" err="1">
                <a:latin typeface="Corbel" panose="020B0503020204020204" pitchFamily="34" charset="0"/>
                <a:hlinkClick r:id="rId5"/>
              </a:rPr>
              <a:t>Shanon</a:t>
            </a:r>
            <a:r>
              <a:rPr lang="en-US" sz="1000" dirty="0">
                <a:latin typeface="Corbel" panose="020B0503020204020204" pitchFamily="34" charset="0"/>
                <a:hlinkClick r:id="rId5"/>
              </a:rPr>
              <a:t> 1950</a:t>
            </a:r>
            <a:r>
              <a:rPr lang="en-US" sz="1000" dirty="0">
                <a:latin typeface="Corbel" panose="020B0503020204020204" pitchFamily="34" charset="0"/>
              </a:rPr>
              <a:t>] </a:t>
            </a:r>
          </a:p>
        </p:txBody>
      </p:sp>
    </p:spTree>
    <p:extLst>
      <p:ext uri="{BB962C8B-B14F-4D97-AF65-F5344CB8AC3E}">
        <p14:creationId xmlns:p14="http://schemas.microsoft.com/office/powerpoint/2010/main" val="15311315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A520-CFB2-75E8-3EAD-FDDB99657BDB}"/>
              </a:ext>
            </a:extLst>
          </p:cNvPr>
          <p:cNvSpPr>
            <a:spLocks noGrp="1"/>
          </p:cNvSpPr>
          <p:nvPr>
            <p:ph type="title"/>
          </p:nvPr>
        </p:nvSpPr>
        <p:spPr/>
        <p:txBody>
          <a:bodyPr>
            <a:normAutofit/>
          </a:bodyPr>
          <a:lstStyle/>
          <a:p>
            <a:r>
              <a:rPr lang="en-US" dirty="0"/>
              <a:t>Language Modeling: Chapter Plan </a:t>
            </a:r>
          </a:p>
        </p:txBody>
      </p:sp>
      <p:sp>
        <p:nvSpPr>
          <p:cNvPr id="3" name="Content Placeholder 2">
            <a:extLst>
              <a:ext uri="{FF2B5EF4-FFF2-40B4-BE49-F238E27FC236}">
                <a16:creationId xmlns:a16="http://schemas.microsoft.com/office/drawing/2014/main" id="{2BAE67F7-BFC3-5C68-93F5-C23BA66F363E}"/>
              </a:ext>
            </a:extLst>
          </p:cNvPr>
          <p:cNvSpPr>
            <a:spLocks noGrp="1"/>
          </p:cNvSpPr>
          <p:nvPr>
            <p:ph type="body" sz="quarter" idx="16"/>
          </p:nvPr>
        </p:nvSpPr>
        <p:spPr>
          <a:xfrm>
            <a:off x="533919" y="1390650"/>
            <a:ext cx="8416117" cy="3077573"/>
          </a:xfrm>
        </p:spPr>
        <p:txBody>
          <a:bodyPr/>
          <a:lstStyle/>
          <a:p>
            <a:pPr>
              <a:buFont typeface="+mj-lt"/>
              <a:buAutoNum type="arabicPeriod"/>
            </a:pPr>
            <a:r>
              <a:rPr lang="en-US" sz="1800" dirty="0">
                <a:solidFill>
                  <a:schemeClr val="tx1"/>
                </a:solidFill>
              </a:rPr>
              <a:t>Language modeling: definitions and history </a:t>
            </a:r>
          </a:p>
          <a:p>
            <a:pPr>
              <a:buFont typeface="+mj-lt"/>
              <a:buAutoNum type="arabicPeriod"/>
            </a:pPr>
            <a:r>
              <a:rPr lang="en-US" sz="1800" dirty="0">
                <a:solidFill>
                  <a:schemeClr val="tx1"/>
                </a:solidFill>
              </a:rPr>
              <a:t>Language modeling with counting </a:t>
            </a:r>
          </a:p>
          <a:p>
            <a:pPr>
              <a:buFont typeface="+mj-lt"/>
              <a:buAutoNum type="arabicPeriod"/>
            </a:pPr>
            <a:r>
              <a:rPr lang="en-US" sz="1800" dirty="0"/>
              <a:t>Measuring language modeling quality </a:t>
            </a:r>
          </a:p>
          <a:p>
            <a:pPr>
              <a:buFont typeface="+mj-lt"/>
              <a:buAutoNum type="arabicPeriod"/>
            </a:pPr>
            <a:r>
              <a:rPr lang="en-US" sz="1800" dirty="0">
                <a:solidFill>
                  <a:schemeClr val="tx1"/>
                </a:solidFill>
              </a:rPr>
              <a:t>Language Modeling as a Machine Learning problem </a:t>
            </a:r>
          </a:p>
          <a:p>
            <a:pPr marL="114300" indent="0">
              <a:buNone/>
            </a:pPr>
            <a:endParaRPr lang="en-US" dirty="0">
              <a:solidFill>
                <a:schemeClr val="tx1"/>
              </a:solidFill>
            </a:endParaRPr>
          </a:p>
          <a:p>
            <a:pPr marL="114300" indent="0">
              <a:buNone/>
            </a:pPr>
            <a:endParaRPr lang="en-US" dirty="0"/>
          </a:p>
          <a:p>
            <a:pPr marL="114300" indent="0">
              <a:buNone/>
            </a:pPr>
            <a:r>
              <a:rPr lang="en-US" sz="1800" b="1" dirty="0">
                <a:solidFill>
                  <a:schemeClr val="tx1"/>
                </a:solidFill>
              </a:rPr>
              <a:t>Chapter goal </a:t>
            </a:r>
            <a:r>
              <a:rPr lang="en-US" sz="1800" dirty="0">
                <a:solidFill>
                  <a:schemeClr val="tx1"/>
                </a:solidFill>
              </a:rPr>
              <a:t>— getting comfortable with the concept of “language modeling.”  </a:t>
            </a:r>
          </a:p>
        </p:txBody>
      </p:sp>
    </p:spTree>
    <p:extLst>
      <p:ext uri="{BB962C8B-B14F-4D97-AF65-F5344CB8AC3E}">
        <p14:creationId xmlns:p14="http://schemas.microsoft.com/office/powerpoint/2010/main" val="3882899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F28A6-6EA0-9988-F895-B59A92E83AA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6FC8954-735D-19E3-B75D-CB9F179C7896}"/>
              </a:ext>
            </a:extLst>
          </p:cNvPr>
          <p:cNvSpPr>
            <a:spLocks noGrp="1"/>
          </p:cNvSpPr>
          <p:nvPr>
            <p:ph type="body" sz="quarter" idx="10"/>
          </p:nvPr>
        </p:nvSpPr>
        <p:spPr/>
        <p:txBody>
          <a:bodyPr>
            <a:normAutofit/>
          </a:bodyPr>
          <a:lstStyle/>
          <a:p>
            <a:r>
              <a:rPr lang="en-US" sz="3200" dirty="0"/>
              <a:t>How easy is it to build </a:t>
            </a:r>
            <a:br>
              <a:rPr lang="en-US" sz="3200" dirty="0"/>
            </a:br>
            <a:r>
              <a:rPr lang="en-US" sz="3200" dirty="0"/>
              <a:t>an n-gram language model?</a:t>
            </a:r>
          </a:p>
        </p:txBody>
      </p:sp>
    </p:spTree>
    <p:extLst>
      <p:ext uri="{BB962C8B-B14F-4D97-AF65-F5344CB8AC3E}">
        <p14:creationId xmlns:p14="http://schemas.microsoft.com/office/powerpoint/2010/main" val="2365463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1E199-4F58-88F0-6FA1-DB1A1778EE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9EEC68-3C5B-A620-9612-DE42E84118B7}"/>
              </a:ext>
            </a:extLst>
          </p:cNvPr>
          <p:cNvSpPr>
            <a:spLocks noGrp="1"/>
          </p:cNvSpPr>
          <p:nvPr>
            <p:ph type="title"/>
          </p:nvPr>
        </p:nvSpPr>
        <p:spPr/>
        <p:txBody>
          <a:bodyPr>
            <a:normAutofit/>
          </a:bodyPr>
          <a:lstStyle/>
          <a:p>
            <a:r>
              <a:rPr lang="en-US" dirty="0"/>
              <a:t>Generation from N-Gram Models</a:t>
            </a:r>
          </a:p>
        </p:txBody>
      </p:sp>
      <p:sp>
        <p:nvSpPr>
          <p:cNvPr id="3" name="Content Placeholder 2">
            <a:extLst>
              <a:ext uri="{FF2B5EF4-FFF2-40B4-BE49-F238E27FC236}">
                <a16:creationId xmlns:a16="http://schemas.microsoft.com/office/drawing/2014/main" id="{ED3A1E20-5421-0402-098E-3E5578E733F2}"/>
              </a:ext>
            </a:extLst>
          </p:cNvPr>
          <p:cNvSpPr>
            <a:spLocks noGrp="1"/>
          </p:cNvSpPr>
          <p:nvPr>
            <p:ph type="body" sz="quarter" idx="16"/>
          </p:nvPr>
        </p:nvSpPr>
        <p:spPr/>
        <p:txBody>
          <a:bodyPr/>
          <a:lstStyle/>
          <a:p>
            <a:pPr marL="298450" indent="-285750">
              <a:lnSpc>
                <a:spcPts val="2725"/>
              </a:lnSpc>
              <a:spcBef>
                <a:spcPts val="100"/>
              </a:spcBef>
              <a:buClr>
                <a:srgbClr val="8C1515"/>
              </a:buClr>
              <a:tabLst>
                <a:tab pos="354965" algn="l"/>
                <a:tab pos="355600" algn="l"/>
              </a:tabLst>
            </a:pPr>
            <a:r>
              <a:rPr lang="en-US" spc="-5" dirty="0">
                <a:latin typeface="Corbel" panose="020B0503020204020204" pitchFamily="34" charset="0"/>
                <a:cs typeface="Calibri"/>
              </a:rPr>
              <a:t>You</a:t>
            </a:r>
            <a:r>
              <a:rPr lang="en-US" spc="5" dirty="0">
                <a:latin typeface="Corbel" panose="020B0503020204020204" pitchFamily="34" charset="0"/>
                <a:cs typeface="Calibri"/>
              </a:rPr>
              <a:t> </a:t>
            </a:r>
            <a:r>
              <a:rPr lang="en-US" spc="-5" dirty="0">
                <a:latin typeface="Corbel" panose="020B0503020204020204" pitchFamily="34" charset="0"/>
                <a:cs typeface="Calibri"/>
              </a:rPr>
              <a:t>can</a:t>
            </a:r>
            <a:r>
              <a:rPr lang="en-US" spc="10" dirty="0">
                <a:latin typeface="Corbel" panose="020B0503020204020204" pitchFamily="34" charset="0"/>
                <a:cs typeface="Calibri"/>
              </a:rPr>
              <a:t> </a:t>
            </a:r>
            <a:r>
              <a:rPr lang="en-US" spc="-5" dirty="0">
                <a:latin typeface="Corbel" panose="020B0503020204020204" pitchFamily="34" charset="0"/>
                <a:cs typeface="Calibri"/>
              </a:rPr>
              <a:t>build</a:t>
            </a:r>
            <a:r>
              <a:rPr lang="en-US" spc="5" dirty="0">
                <a:latin typeface="Corbel" panose="020B0503020204020204" pitchFamily="34" charset="0"/>
                <a:cs typeface="Calibri"/>
              </a:rPr>
              <a:t> </a:t>
            </a:r>
            <a:r>
              <a:rPr lang="en-US" dirty="0">
                <a:latin typeface="Corbel" panose="020B0503020204020204" pitchFamily="34" charset="0"/>
                <a:cs typeface="Calibri"/>
              </a:rPr>
              <a:t>a</a:t>
            </a:r>
            <a:r>
              <a:rPr lang="en-US" spc="5" dirty="0">
                <a:latin typeface="Corbel" panose="020B0503020204020204" pitchFamily="34" charset="0"/>
                <a:cs typeface="Calibri"/>
              </a:rPr>
              <a:t> </a:t>
            </a:r>
            <a:r>
              <a:rPr lang="en-US" spc="-5" dirty="0">
                <a:latin typeface="Corbel" panose="020B0503020204020204" pitchFamily="34" charset="0"/>
                <a:cs typeface="Calibri"/>
              </a:rPr>
              <a:t>simple</a:t>
            </a:r>
            <a:r>
              <a:rPr lang="en-US" spc="10" dirty="0">
                <a:latin typeface="Corbel" panose="020B0503020204020204" pitchFamily="34" charset="0"/>
                <a:cs typeface="Calibri"/>
              </a:rPr>
              <a:t> </a:t>
            </a:r>
            <a:r>
              <a:rPr lang="en-US" b="1" spc="-5" dirty="0">
                <a:solidFill>
                  <a:schemeClr val="accent1"/>
                </a:solidFill>
                <a:latin typeface="Corbel" panose="020B0503020204020204" pitchFamily="34" charset="0"/>
                <a:cs typeface="Calibri"/>
              </a:rPr>
              <a:t>tri</a:t>
            </a:r>
            <a:r>
              <a:rPr lang="en-US" spc="-5" dirty="0">
                <a:latin typeface="Corbel" panose="020B0503020204020204" pitchFamily="34" charset="0"/>
                <a:cs typeface="Calibri"/>
              </a:rPr>
              <a:t>gram</a:t>
            </a:r>
            <a:r>
              <a:rPr lang="en-US" spc="10" dirty="0">
                <a:latin typeface="Corbel" panose="020B0503020204020204" pitchFamily="34" charset="0"/>
                <a:cs typeface="Calibri"/>
              </a:rPr>
              <a:t> </a:t>
            </a:r>
            <a:r>
              <a:rPr lang="en-US" spc="-5" dirty="0">
                <a:latin typeface="Corbel" panose="020B0503020204020204" pitchFamily="34" charset="0"/>
                <a:cs typeface="Calibri"/>
              </a:rPr>
              <a:t>Language</a:t>
            </a:r>
            <a:r>
              <a:rPr lang="en-US" spc="15" dirty="0">
                <a:latin typeface="Corbel" panose="020B0503020204020204" pitchFamily="34" charset="0"/>
                <a:cs typeface="Calibri"/>
              </a:rPr>
              <a:t> </a:t>
            </a:r>
            <a:r>
              <a:rPr lang="en-US" spc="-5" dirty="0">
                <a:latin typeface="Corbel" panose="020B0503020204020204" pitchFamily="34" charset="0"/>
                <a:cs typeface="Calibri"/>
              </a:rPr>
              <a:t>Model</a:t>
            </a:r>
            <a:r>
              <a:rPr lang="en-US" dirty="0">
                <a:latin typeface="Corbel" panose="020B0503020204020204" pitchFamily="34" charset="0"/>
                <a:cs typeface="Calibri"/>
              </a:rPr>
              <a:t> </a:t>
            </a:r>
            <a:r>
              <a:rPr lang="en-US" spc="-5" dirty="0">
                <a:latin typeface="Corbel" panose="020B0503020204020204" pitchFamily="34" charset="0"/>
                <a:cs typeface="Calibri"/>
              </a:rPr>
              <a:t>over</a:t>
            </a:r>
            <a:r>
              <a:rPr lang="en-US" spc="5" dirty="0">
                <a:latin typeface="Corbel" panose="020B0503020204020204" pitchFamily="34" charset="0"/>
                <a:cs typeface="Calibri"/>
              </a:rPr>
              <a:t> </a:t>
            </a:r>
            <a:r>
              <a:rPr lang="en-US" dirty="0">
                <a:latin typeface="Corbel" panose="020B0503020204020204" pitchFamily="34" charset="0"/>
                <a:cs typeface="Calibri"/>
              </a:rPr>
              <a:t>a </a:t>
            </a:r>
            <a:r>
              <a:rPr lang="en-US" spc="-5" dirty="0">
                <a:latin typeface="Corbel" panose="020B0503020204020204" pitchFamily="34" charset="0"/>
                <a:cs typeface="Calibri"/>
              </a:rPr>
              <a:t>1.7</a:t>
            </a:r>
            <a:r>
              <a:rPr lang="en-US" dirty="0">
                <a:latin typeface="Corbel" panose="020B0503020204020204" pitchFamily="34" charset="0"/>
                <a:cs typeface="Calibri"/>
              </a:rPr>
              <a:t> </a:t>
            </a:r>
            <a:r>
              <a:rPr lang="en-US" spc="-5" dirty="0">
                <a:latin typeface="Corbel" panose="020B0503020204020204" pitchFamily="34" charset="0"/>
                <a:cs typeface="Calibri"/>
              </a:rPr>
              <a:t>million</a:t>
            </a:r>
            <a:r>
              <a:rPr lang="en-US" spc="10" dirty="0">
                <a:latin typeface="Corbel" panose="020B0503020204020204" pitchFamily="34" charset="0"/>
                <a:cs typeface="Calibri"/>
              </a:rPr>
              <a:t> </a:t>
            </a:r>
            <a:r>
              <a:rPr lang="en-US" dirty="0">
                <a:latin typeface="Corbel" panose="020B0503020204020204" pitchFamily="34" charset="0"/>
                <a:cs typeface="Calibri"/>
              </a:rPr>
              <a:t>words</a:t>
            </a:r>
            <a:r>
              <a:rPr lang="en-US" spc="5" dirty="0">
                <a:latin typeface="Corbel" panose="020B0503020204020204" pitchFamily="34" charset="0"/>
                <a:cs typeface="Calibri"/>
              </a:rPr>
              <a:t> </a:t>
            </a:r>
            <a:r>
              <a:rPr lang="en-US" spc="-5" dirty="0">
                <a:latin typeface="Corbel" panose="020B0503020204020204" pitchFamily="34" charset="0"/>
                <a:cs typeface="Calibri"/>
              </a:rPr>
              <a:t>corpus</a:t>
            </a:r>
            <a:r>
              <a:rPr lang="en-US" spc="10" dirty="0">
                <a:latin typeface="Corbel" panose="020B0503020204020204" pitchFamily="34" charset="0"/>
                <a:cs typeface="Calibri"/>
              </a:rPr>
              <a:t> </a:t>
            </a:r>
            <a:r>
              <a:rPr lang="en-US" spc="-5" dirty="0">
                <a:latin typeface="Corbel" panose="020B0503020204020204" pitchFamily="34" charset="0"/>
                <a:cs typeface="Calibri"/>
              </a:rPr>
              <a:t>in</a:t>
            </a:r>
            <a:r>
              <a:rPr lang="en-US" spc="5" dirty="0">
                <a:latin typeface="Corbel" panose="020B0503020204020204" pitchFamily="34" charset="0"/>
                <a:cs typeface="Calibri"/>
              </a:rPr>
              <a:t> </a:t>
            </a:r>
            <a:r>
              <a:rPr lang="en-US" dirty="0">
                <a:latin typeface="Corbel" panose="020B0503020204020204" pitchFamily="34" charset="0"/>
                <a:cs typeface="Calibri"/>
              </a:rPr>
              <a:t>a</a:t>
            </a:r>
            <a:r>
              <a:rPr lang="en-US" spc="5" dirty="0">
                <a:latin typeface="Corbel" panose="020B0503020204020204" pitchFamily="34" charset="0"/>
                <a:cs typeface="Calibri"/>
              </a:rPr>
              <a:t> </a:t>
            </a:r>
            <a:r>
              <a:rPr lang="en-US" dirty="0">
                <a:latin typeface="Corbel" panose="020B0503020204020204" pitchFamily="34" charset="0"/>
                <a:cs typeface="Calibri"/>
              </a:rPr>
              <a:t>few</a:t>
            </a:r>
            <a:r>
              <a:rPr lang="en-US" spc="10" dirty="0">
                <a:latin typeface="Corbel" panose="020B0503020204020204" pitchFamily="34" charset="0"/>
                <a:cs typeface="Calibri"/>
              </a:rPr>
              <a:t> </a:t>
            </a:r>
            <a:r>
              <a:rPr lang="en-US" dirty="0">
                <a:latin typeface="Corbel" panose="020B0503020204020204" pitchFamily="34" charset="0"/>
                <a:cs typeface="Calibri"/>
              </a:rPr>
              <a:t>seconds </a:t>
            </a:r>
            <a:r>
              <a:rPr lang="en-US" spc="-5" dirty="0">
                <a:latin typeface="Corbel" panose="020B0503020204020204" pitchFamily="34" charset="0"/>
                <a:cs typeface="Calibri"/>
              </a:rPr>
              <a:t>on</a:t>
            </a:r>
            <a:r>
              <a:rPr lang="en-US" spc="10" dirty="0">
                <a:latin typeface="Corbel" panose="020B0503020204020204" pitchFamily="34" charset="0"/>
                <a:cs typeface="Calibri"/>
              </a:rPr>
              <a:t> </a:t>
            </a:r>
            <a:r>
              <a:rPr lang="en-US" spc="-5" dirty="0">
                <a:latin typeface="Corbel" panose="020B0503020204020204" pitchFamily="34" charset="0"/>
                <a:cs typeface="Calibri"/>
              </a:rPr>
              <a:t>your</a:t>
            </a:r>
            <a:r>
              <a:rPr lang="en-US" dirty="0">
                <a:latin typeface="Corbel" panose="020B0503020204020204" pitchFamily="34" charset="0"/>
                <a:cs typeface="Calibri"/>
              </a:rPr>
              <a:t> </a:t>
            </a:r>
            <a:r>
              <a:rPr lang="en-US" spc="-5" dirty="0">
                <a:latin typeface="Corbel" panose="020B0503020204020204" pitchFamily="34" charset="0"/>
                <a:cs typeface="Calibri"/>
              </a:rPr>
              <a:t>laptop*</a:t>
            </a:r>
            <a:endParaRPr lang="en-US" dirty="0">
              <a:latin typeface="Corbel" panose="020B0503020204020204" pitchFamily="34" charset="0"/>
            </a:endParaRPr>
          </a:p>
        </p:txBody>
      </p:sp>
      <p:sp>
        <p:nvSpPr>
          <p:cNvPr id="4" name="object 5">
            <a:extLst>
              <a:ext uri="{FF2B5EF4-FFF2-40B4-BE49-F238E27FC236}">
                <a16:creationId xmlns:a16="http://schemas.microsoft.com/office/drawing/2014/main" id="{CB422EAB-2B21-A9FB-8313-831D0BFB266B}"/>
              </a:ext>
            </a:extLst>
          </p:cNvPr>
          <p:cNvSpPr txBox="1"/>
          <p:nvPr/>
        </p:nvSpPr>
        <p:spPr>
          <a:xfrm>
            <a:off x="282633" y="4767263"/>
            <a:ext cx="5471032"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Calibri"/>
                <a:cs typeface="Calibri"/>
              </a:rPr>
              <a:t>*</a:t>
            </a:r>
            <a:r>
              <a:rPr sz="1400" spc="20" dirty="0">
                <a:latin typeface="Calibri"/>
                <a:cs typeface="Calibri"/>
              </a:rPr>
              <a:t> </a:t>
            </a:r>
            <a:r>
              <a:rPr sz="1400" spc="-25" dirty="0">
                <a:latin typeface="Calibri"/>
                <a:cs typeface="Calibri"/>
              </a:rPr>
              <a:t>Try</a:t>
            </a:r>
            <a:r>
              <a:rPr sz="1400" spc="15" dirty="0">
                <a:latin typeface="Calibri"/>
                <a:cs typeface="Calibri"/>
              </a:rPr>
              <a:t> </a:t>
            </a:r>
            <a:r>
              <a:rPr sz="1400" spc="-15" dirty="0">
                <a:latin typeface="Calibri"/>
                <a:cs typeface="Calibri"/>
              </a:rPr>
              <a:t>for</a:t>
            </a:r>
            <a:r>
              <a:rPr sz="1400" spc="25" dirty="0">
                <a:latin typeface="Calibri"/>
                <a:cs typeface="Calibri"/>
              </a:rPr>
              <a:t> </a:t>
            </a:r>
            <a:r>
              <a:rPr sz="1400" spc="-10" dirty="0">
                <a:latin typeface="Calibri"/>
                <a:cs typeface="Calibri"/>
              </a:rPr>
              <a:t>yourself:</a:t>
            </a:r>
            <a:r>
              <a:rPr sz="1400" spc="25" dirty="0">
                <a:solidFill>
                  <a:srgbClr val="4198B5"/>
                </a:solidFill>
                <a:latin typeface="Calibri"/>
                <a:cs typeface="Calibri"/>
              </a:rPr>
              <a:t> </a:t>
            </a:r>
            <a:r>
              <a:rPr sz="1400" u="sng" spc="-10" dirty="0">
                <a:solidFill>
                  <a:srgbClr val="4198B5"/>
                </a:solidFill>
                <a:uFill>
                  <a:solidFill>
                    <a:srgbClr val="4198B5"/>
                  </a:solidFill>
                </a:uFill>
                <a:latin typeface="Consolas" panose="020B0609020204030204" pitchFamily="49" charset="0"/>
                <a:cs typeface="Consolas" panose="020B0609020204030204" pitchFamily="49" charset="0"/>
              </a:rPr>
              <a:t>https://nlpforhackers.io/language-models/</a:t>
            </a:r>
            <a:endParaRPr sz="1400" dirty="0">
              <a:latin typeface="Consolas" panose="020B0609020204030204" pitchFamily="49" charset="0"/>
              <a:cs typeface="Consolas" panose="020B0609020204030204" pitchFamily="49" charset="0"/>
            </a:endParaRPr>
          </a:p>
        </p:txBody>
      </p:sp>
      <p:sp>
        <p:nvSpPr>
          <p:cNvPr id="6" name="TextBox 5">
            <a:extLst>
              <a:ext uri="{FF2B5EF4-FFF2-40B4-BE49-F238E27FC236}">
                <a16:creationId xmlns:a16="http://schemas.microsoft.com/office/drawing/2014/main" id="{6D534CE8-C8E6-28DD-C634-44CED1961C31}"/>
              </a:ext>
            </a:extLst>
          </p:cNvPr>
          <p:cNvSpPr txBox="1"/>
          <p:nvPr/>
        </p:nvSpPr>
        <p:spPr>
          <a:xfrm>
            <a:off x="6163056" y="4748975"/>
            <a:ext cx="2478024" cy="307777"/>
          </a:xfrm>
          <a:prstGeom prst="rect">
            <a:avLst/>
          </a:prstGeom>
          <a:noFill/>
        </p:spPr>
        <p:txBody>
          <a:bodyPr wrap="square">
            <a:spAutoFit/>
          </a:bodyPr>
          <a:lstStyle/>
          <a:p>
            <a:r>
              <a:rPr lang="en-US" sz="1400" spc="-10" dirty="0">
                <a:solidFill>
                  <a:schemeClr val="bg1">
                    <a:lumMod val="50000"/>
                  </a:schemeClr>
                </a:solidFill>
                <a:latin typeface="Corbel" panose="020B0503020204020204" pitchFamily="34" charset="0"/>
                <a:cs typeface="Calibri"/>
              </a:rPr>
              <a:t>[adopted from Chris Manning]</a:t>
            </a:r>
            <a:endParaRPr lang="en-US" dirty="0">
              <a:solidFill>
                <a:schemeClr val="bg1">
                  <a:lumMod val="50000"/>
                </a:schemeClr>
              </a:solidFill>
              <a:latin typeface="Corbel" panose="020B0503020204020204" pitchFamily="34" charset="0"/>
            </a:endParaRPr>
          </a:p>
        </p:txBody>
      </p:sp>
    </p:spTree>
    <p:extLst>
      <p:ext uri="{BB962C8B-B14F-4D97-AF65-F5344CB8AC3E}">
        <p14:creationId xmlns:p14="http://schemas.microsoft.com/office/powerpoint/2010/main" val="3599438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6B3B2-1AB7-2CE7-1824-0295B567455B}"/>
              </a:ext>
            </a:extLst>
          </p:cNvPr>
          <p:cNvSpPr>
            <a:spLocks noGrp="1"/>
          </p:cNvSpPr>
          <p:nvPr>
            <p:ph type="title"/>
          </p:nvPr>
        </p:nvSpPr>
        <p:spPr/>
        <p:txBody>
          <a:bodyPr>
            <a:normAutofit/>
          </a:bodyPr>
          <a:lstStyle/>
          <a:p>
            <a:r>
              <a:rPr lang="en-US" dirty="0"/>
              <a:t>Generation from N-Gram Models</a:t>
            </a:r>
          </a:p>
        </p:txBody>
      </p:sp>
      <p:sp>
        <p:nvSpPr>
          <p:cNvPr id="3" name="Content Placeholder 2">
            <a:extLst>
              <a:ext uri="{FF2B5EF4-FFF2-40B4-BE49-F238E27FC236}">
                <a16:creationId xmlns:a16="http://schemas.microsoft.com/office/drawing/2014/main" id="{34F81BD2-AF1C-670C-A449-7C856D47D9E2}"/>
              </a:ext>
            </a:extLst>
          </p:cNvPr>
          <p:cNvSpPr>
            <a:spLocks noGrp="1"/>
          </p:cNvSpPr>
          <p:nvPr>
            <p:ph type="body" sz="quarter" idx="16"/>
          </p:nvPr>
        </p:nvSpPr>
        <p:spPr/>
        <p:txBody>
          <a:bodyPr/>
          <a:lstStyle/>
          <a:p>
            <a:pPr marL="298450" indent="-285750">
              <a:lnSpc>
                <a:spcPts val="2725"/>
              </a:lnSpc>
              <a:spcBef>
                <a:spcPts val="100"/>
              </a:spcBef>
              <a:buClr>
                <a:srgbClr val="8C1515"/>
              </a:buClr>
              <a:tabLst>
                <a:tab pos="354965" algn="l"/>
                <a:tab pos="355600" algn="l"/>
              </a:tabLst>
            </a:pPr>
            <a:r>
              <a:rPr lang="en-US" spc="-5" dirty="0">
                <a:latin typeface="Corbel" panose="020B0503020204020204" pitchFamily="34" charset="0"/>
                <a:cs typeface="Calibri"/>
              </a:rPr>
              <a:t>You</a:t>
            </a:r>
            <a:r>
              <a:rPr lang="en-US" spc="5" dirty="0">
                <a:latin typeface="Corbel" panose="020B0503020204020204" pitchFamily="34" charset="0"/>
                <a:cs typeface="Calibri"/>
              </a:rPr>
              <a:t> </a:t>
            </a:r>
            <a:r>
              <a:rPr lang="en-US" spc="-5" dirty="0">
                <a:latin typeface="Corbel" panose="020B0503020204020204" pitchFamily="34" charset="0"/>
                <a:cs typeface="Calibri"/>
              </a:rPr>
              <a:t>can</a:t>
            </a:r>
            <a:r>
              <a:rPr lang="en-US" spc="10" dirty="0">
                <a:latin typeface="Corbel" panose="020B0503020204020204" pitchFamily="34" charset="0"/>
                <a:cs typeface="Calibri"/>
              </a:rPr>
              <a:t> </a:t>
            </a:r>
            <a:r>
              <a:rPr lang="en-US" spc="-5" dirty="0">
                <a:latin typeface="Corbel" panose="020B0503020204020204" pitchFamily="34" charset="0"/>
                <a:cs typeface="Calibri"/>
              </a:rPr>
              <a:t>build</a:t>
            </a:r>
            <a:r>
              <a:rPr lang="en-US" spc="5" dirty="0">
                <a:latin typeface="Corbel" panose="020B0503020204020204" pitchFamily="34" charset="0"/>
                <a:cs typeface="Calibri"/>
              </a:rPr>
              <a:t> </a:t>
            </a:r>
            <a:r>
              <a:rPr lang="en-US" dirty="0">
                <a:latin typeface="Corbel" panose="020B0503020204020204" pitchFamily="34" charset="0"/>
                <a:cs typeface="Calibri"/>
              </a:rPr>
              <a:t>a</a:t>
            </a:r>
            <a:r>
              <a:rPr lang="en-US" spc="5" dirty="0">
                <a:latin typeface="Corbel" panose="020B0503020204020204" pitchFamily="34" charset="0"/>
                <a:cs typeface="Calibri"/>
              </a:rPr>
              <a:t> </a:t>
            </a:r>
            <a:r>
              <a:rPr lang="en-US" spc="-5" dirty="0">
                <a:latin typeface="Corbel" panose="020B0503020204020204" pitchFamily="34" charset="0"/>
                <a:cs typeface="Calibri"/>
              </a:rPr>
              <a:t>simple</a:t>
            </a:r>
            <a:r>
              <a:rPr lang="en-US" spc="10" dirty="0">
                <a:latin typeface="Corbel" panose="020B0503020204020204" pitchFamily="34" charset="0"/>
                <a:cs typeface="Calibri"/>
              </a:rPr>
              <a:t> </a:t>
            </a:r>
            <a:r>
              <a:rPr lang="en-US" b="1" spc="-5" dirty="0">
                <a:solidFill>
                  <a:schemeClr val="accent1"/>
                </a:solidFill>
                <a:latin typeface="Corbel" panose="020B0503020204020204" pitchFamily="34" charset="0"/>
                <a:cs typeface="Calibri"/>
              </a:rPr>
              <a:t>tri</a:t>
            </a:r>
            <a:r>
              <a:rPr lang="en-US" spc="-5" dirty="0">
                <a:latin typeface="Corbel" panose="020B0503020204020204" pitchFamily="34" charset="0"/>
                <a:cs typeface="Calibri"/>
              </a:rPr>
              <a:t>gram</a:t>
            </a:r>
            <a:r>
              <a:rPr lang="en-US" spc="10" dirty="0">
                <a:latin typeface="Corbel" panose="020B0503020204020204" pitchFamily="34" charset="0"/>
                <a:cs typeface="Calibri"/>
              </a:rPr>
              <a:t> </a:t>
            </a:r>
            <a:r>
              <a:rPr lang="en-US" spc="-5" dirty="0">
                <a:latin typeface="Corbel" panose="020B0503020204020204" pitchFamily="34" charset="0"/>
                <a:cs typeface="Calibri"/>
              </a:rPr>
              <a:t>Language</a:t>
            </a:r>
            <a:r>
              <a:rPr lang="en-US" spc="15" dirty="0">
                <a:latin typeface="Corbel" panose="020B0503020204020204" pitchFamily="34" charset="0"/>
                <a:cs typeface="Calibri"/>
              </a:rPr>
              <a:t> </a:t>
            </a:r>
            <a:r>
              <a:rPr lang="en-US" spc="-5" dirty="0">
                <a:latin typeface="Corbel" panose="020B0503020204020204" pitchFamily="34" charset="0"/>
                <a:cs typeface="Calibri"/>
              </a:rPr>
              <a:t>Model</a:t>
            </a:r>
            <a:r>
              <a:rPr lang="en-US" dirty="0">
                <a:latin typeface="Corbel" panose="020B0503020204020204" pitchFamily="34" charset="0"/>
                <a:cs typeface="Calibri"/>
              </a:rPr>
              <a:t> </a:t>
            </a:r>
            <a:r>
              <a:rPr lang="en-US" spc="-5" dirty="0">
                <a:latin typeface="Corbel" panose="020B0503020204020204" pitchFamily="34" charset="0"/>
                <a:cs typeface="Calibri"/>
              </a:rPr>
              <a:t>over</a:t>
            </a:r>
            <a:r>
              <a:rPr lang="en-US" spc="5" dirty="0">
                <a:latin typeface="Corbel" panose="020B0503020204020204" pitchFamily="34" charset="0"/>
                <a:cs typeface="Calibri"/>
              </a:rPr>
              <a:t> </a:t>
            </a:r>
            <a:r>
              <a:rPr lang="en-US" dirty="0">
                <a:latin typeface="Corbel" panose="020B0503020204020204" pitchFamily="34" charset="0"/>
                <a:cs typeface="Calibri"/>
              </a:rPr>
              <a:t>a </a:t>
            </a:r>
            <a:r>
              <a:rPr lang="en-US" spc="-5" dirty="0">
                <a:latin typeface="Corbel" panose="020B0503020204020204" pitchFamily="34" charset="0"/>
                <a:cs typeface="Calibri"/>
              </a:rPr>
              <a:t>1.7</a:t>
            </a:r>
            <a:r>
              <a:rPr lang="en-US" dirty="0">
                <a:latin typeface="Corbel" panose="020B0503020204020204" pitchFamily="34" charset="0"/>
                <a:cs typeface="Calibri"/>
              </a:rPr>
              <a:t> </a:t>
            </a:r>
            <a:r>
              <a:rPr lang="en-US" spc="-5" dirty="0">
                <a:latin typeface="Corbel" panose="020B0503020204020204" pitchFamily="34" charset="0"/>
                <a:cs typeface="Calibri"/>
              </a:rPr>
              <a:t>million</a:t>
            </a:r>
            <a:r>
              <a:rPr lang="en-US" spc="10" dirty="0">
                <a:latin typeface="Corbel" panose="020B0503020204020204" pitchFamily="34" charset="0"/>
                <a:cs typeface="Calibri"/>
              </a:rPr>
              <a:t> </a:t>
            </a:r>
            <a:r>
              <a:rPr lang="en-US" dirty="0">
                <a:latin typeface="Corbel" panose="020B0503020204020204" pitchFamily="34" charset="0"/>
                <a:cs typeface="Calibri"/>
              </a:rPr>
              <a:t>words</a:t>
            </a:r>
            <a:r>
              <a:rPr lang="en-US" spc="5" dirty="0">
                <a:latin typeface="Corbel" panose="020B0503020204020204" pitchFamily="34" charset="0"/>
                <a:cs typeface="Calibri"/>
              </a:rPr>
              <a:t> </a:t>
            </a:r>
            <a:r>
              <a:rPr lang="en-US" spc="-5" dirty="0">
                <a:latin typeface="Corbel" panose="020B0503020204020204" pitchFamily="34" charset="0"/>
                <a:cs typeface="Calibri"/>
              </a:rPr>
              <a:t>corpus</a:t>
            </a:r>
            <a:r>
              <a:rPr lang="en-US" spc="10" dirty="0">
                <a:latin typeface="Corbel" panose="020B0503020204020204" pitchFamily="34" charset="0"/>
                <a:cs typeface="Calibri"/>
              </a:rPr>
              <a:t> </a:t>
            </a:r>
            <a:r>
              <a:rPr lang="en-US" spc="-5" dirty="0">
                <a:latin typeface="Corbel" panose="020B0503020204020204" pitchFamily="34" charset="0"/>
                <a:cs typeface="Calibri"/>
              </a:rPr>
              <a:t>in</a:t>
            </a:r>
            <a:r>
              <a:rPr lang="en-US" spc="5" dirty="0">
                <a:latin typeface="Corbel" panose="020B0503020204020204" pitchFamily="34" charset="0"/>
                <a:cs typeface="Calibri"/>
              </a:rPr>
              <a:t> </a:t>
            </a:r>
            <a:r>
              <a:rPr lang="en-US" dirty="0">
                <a:latin typeface="Corbel" panose="020B0503020204020204" pitchFamily="34" charset="0"/>
                <a:cs typeface="Calibri"/>
              </a:rPr>
              <a:t>a</a:t>
            </a:r>
            <a:r>
              <a:rPr lang="en-US" spc="5" dirty="0">
                <a:latin typeface="Corbel" panose="020B0503020204020204" pitchFamily="34" charset="0"/>
                <a:cs typeface="Calibri"/>
              </a:rPr>
              <a:t> </a:t>
            </a:r>
            <a:r>
              <a:rPr lang="en-US" dirty="0">
                <a:latin typeface="Corbel" panose="020B0503020204020204" pitchFamily="34" charset="0"/>
                <a:cs typeface="Calibri"/>
              </a:rPr>
              <a:t>few</a:t>
            </a:r>
            <a:r>
              <a:rPr lang="en-US" spc="10" dirty="0">
                <a:latin typeface="Corbel" panose="020B0503020204020204" pitchFamily="34" charset="0"/>
                <a:cs typeface="Calibri"/>
              </a:rPr>
              <a:t> </a:t>
            </a:r>
            <a:r>
              <a:rPr lang="en-US" dirty="0">
                <a:latin typeface="Corbel" panose="020B0503020204020204" pitchFamily="34" charset="0"/>
                <a:cs typeface="Calibri"/>
              </a:rPr>
              <a:t>seconds </a:t>
            </a:r>
            <a:r>
              <a:rPr lang="en-US" spc="-5" dirty="0">
                <a:latin typeface="Corbel" panose="020B0503020204020204" pitchFamily="34" charset="0"/>
                <a:cs typeface="Calibri"/>
              </a:rPr>
              <a:t>on</a:t>
            </a:r>
            <a:r>
              <a:rPr lang="en-US" spc="10" dirty="0">
                <a:latin typeface="Corbel" panose="020B0503020204020204" pitchFamily="34" charset="0"/>
                <a:cs typeface="Calibri"/>
              </a:rPr>
              <a:t> </a:t>
            </a:r>
            <a:r>
              <a:rPr lang="en-US" spc="-5" dirty="0">
                <a:latin typeface="Corbel" panose="020B0503020204020204" pitchFamily="34" charset="0"/>
                <a:cs typeface="Calibri"/>
              </a:rPr>
              <a:t>your</a:t>
            </a:r>
            <a:r>
              <a:rPr lang="en-US" dirty="0">
                <a:latin typeface="Corbel" panose="020B0503020204020204" pitchFamily="34" charset="0"/>
                <a:cs typeface="Calibri"/>
              </a:rPr>
              <a:t> </a:t>
            </a:r>
            <a:r>
              <a:rPr lang="en-US" spc="-5" dirty="0">
                <a:latin typeface="Corbel" panose="020B0503020204020204" pitchFamily="34" charset="0"/>
                <a:cs typeface="Calibri"/>
              </a:rPr>
              <a:t>laptop*</a:t>
            </a:r>
            <a:endParaRPr lang="en-US" dirty="0">
              <a:latin typeface="Corbel" panose="020B0503020204020204" pitchFamily="34" charset="0"/>
            </a:endParaRPr>
          </a:p>
        </p:txBody>
      </p:sp>
      <p:sp>
        <p:nvSpPr>
          <p:cNvPr id="4" name="object 5">
            <a:extLst>
              <a:ext uri="{FF2B5EF4-FFF2-40B4-BE49-F238E27FC236}">
                <a16:creationId xmlns:a16="http://schemas.microsoft.com/office/drawing/2014/main" id="{2FD1BD82-F376-D9B4-CEF8-0C32CD88EF37}"/>
              </a:ext>
            </a:extLst>
          </p:cNvPr>
          <p:cNvSpPr txBox="1"/>
          <p:nvPr/>
        </p:nvSpPr>
        <p:spPr>
          <a:xfrm>
            <a:off x="282633" y="4767263"/>
            <a:ext cx="5471032"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Calibri"/>
                <a:cs typeface="Calibri"/>
              </a:rPr>
              <a:t>*</a:t>
            </a:r>
            <a:r>
              <a:rPr sz="1400" spc="20" dirty="0">
                <a:latin typeface="Calibri"/>
                <a:cs typeface="Calibri"/>
              </a:rPr>
              <a:t> </a:t>
            </a:r>
            <a:r>
              <a:rPr sz="1400" spc="-25" dirty="0">
                <a:latin typeface="Calibri"/>
                <a:cs typeface="Calibri"/>
              </a:rPr>
              <a:t>Try</a:t>
            </a:r>
            <a:r>
              <a:rPr sz="1400" spc="15" dirty="0">
                <a:latin typeface="Calibri"/>
                <a:cs typeface="Calibri"/>
              </a:rPr>
              <a:t> </a:t>
            </a:r>
            <a:r>
              <a:rPr sz="1400" spc="-15" dirty="0">
                <a:latin typeface="Calibri"/>
                <a:cs typeface="Calibri"/>
              </a:rPr>
              <a:t>for</a:t>
            </a:r>
            <a:r>
              <a:rPr sz="1400" spc="25" dirty="0">
                <a:latin typeface="Calibri"/>
                <a:cs typeface="Calibri"/>
              </a:rPr>
              <a:t> </a:t>
            </a:r>
            <a:r>
              <a:rPr sz="1400" spc="-10" dirty="0">
                <a:latin typeface="Calibri"/>
                <a:cs typeface="Calibri"/>
              </a:rPr>
              <a:t>yourself:</a:t>
            </a:r>
            <a:r>
              <a:rPr sz="1400" spc="25" dirty="0">
                <a:solidFill>
                  <a:srgbClr val="4198B5"/>
                </a:solidFill>
                <a:latin typeface="Calibri"/>
                <a:cs typeface="Calibri"/>
              </a:rPr>
              <a:t> </a:t>
            </a:r>
            <a:r>
              <a:rPr sz="1400" u="sng" spc="-10" dirty="0">
                <a:solidFill>
                  <a:srgbClr val="4198B5"/>
                </a:solidFill>
                <a:uFill>
                  <a:solidFill>
                    <a:srgbClr val="4198B5"/>
                  </a:solidFill>
                </a:uFill>
                <a:latin typeface="Consolas" panose="020B0609020204030204" pitchFamily="49" charset="0"/>
                <a:cs typeface="Consolas" panose="020B0609020204030204" pitchFamily="49" charset="0"/>
              </a:rPr>
              <a:t>https://nlpforhackers.io/language-models/</a:t>
            </a:r>
            <a:endParaRPr sz="1400" dirty="0">
              <a:latin typeface="Consolas" panose="020B0609020204030204" pitchFamily="49" charset="0"/>
              <a:cs typeface="Consolas" panose="020B0609020204030204" pitchFamily="49" charset="0"/>
            </a:endParaRPr>
          </a:p>
        </p:txBody>
      </p:sp>
      <p:sp>
        <p:nvSpPr>
          <p:cNvPr id="6" name="TextBox 5">
            <a:extLst>
              <a:ext uri="{FF2B5EF4-FFF2-40B4-BE49-F238E27FC236}">
                <a16:creationId xmlns:a16="http://schemas.microsoft.com/office/drawing/2014/main" id="{3A0FC110-1201-11F3-2FAA-C2860694A9D3}"/>
              </a:ext>
            </a:extLst>
          </p:cNvPr>
          <p:cNvSpPr txBox="1"/>
          <p:nvPr/>
        </p:nvSpPr>
        <p:spPr>
          <a:xfrm>
            <a:off x="6163056" y="4748975"/>
            <a:ext cx="2478024" cy="307777"/>
          </a:xfrm>
          <a:prstGeom prst="rect">
            <a:avLst/>
          </a:prstGeom>
          <a:noFill/>
        </p:spPr>
        <p:txBody>
          <a:bodyPr wrap="square">
            <a:spAutoFit/>
          </a:bodyPr>
          <a:lstStyle/>
          <a:p>
            <a:r>
              <a:rPr lang="en-US" sz="1400" spc="-10" dirty="0">
                <a:solidFill>
                  <a:schemeClr val="bg1">
                    <a:lumMod val="50000"/>
                  </a:schemeClr>
                </a:solidFill>
                <a:latin typeface="Corbel" panose="020B0503020204020204" pitchFamily="34" charset="0"/>
                <a:cs typeface="Calibri"/>
              </a:rPr>
              <a:t>[adopted from Chris Manning]</a:t>
            </a:r>
            <a:endParaRPr lang="en-US" dirty="0">
              <a:solidFill>
                <a:schemeClr val="bg1">
                  <a:lumMod val="50000"/>
                </a:schemeClr>
              </a:solidFill>
              <a:latin typeface="Corbel" panose="020B0503020204020204" pitchFamily="34" charset="0"/>
            </a:endParaRPr>
          </a:p>
        </p:txBody>
      </p:sp>
      <p:sp>
        <p:nvSpPr>
          <p:cNvPr id="7" name="object 4">
            <a:extLst>
              <a:ext uri="{FF2B5EF4-FFF2-40B4-BE49-F238E27FC236}">
                <a16:creationId xmlns:a16="http://schemas.microsoft.com/office/drawing/2014/main" id="{593D689F-8388-942E-968C-5E3BC830A03E}"/>
              </a:ext>
            </a:extLst>
          </p:cNvPr>
          <p:cNvSpPr txBox="1"/>
          <p:nvPr/>
        </p:nvSpPr>
        <p:spPr>
          <a:xfrm>
            <a:off x="800501" y="2346808"/>
            <a:ext cx="2343150" cy="391160"/>
          </a:xfrm>
          <a:prstGeom prst="rect">
            <a:avLst/>
          </a:prstGeom>
        </p:spPr>
        <p:txBody>
          <a:bodyPr vert="horz" wrap="square" lIns="0" tIns="12700" rIns="0" bIns="0" rtlCol="0">
            <a:spAutoFit/>
          </a:bodyPr>
          <a:lstStyle/>
          <a:p>
            <a:pPr marL="12700">
              <a:lnSpc>
                <a:spcPct val="100000"/>
              </a:lnSpc>
              <a:spcBef>
                <a:spcPts val="100"/>
              </a:spcBef>
              <a:tabLst>
                <a:tab pos="2329815" algn="l"/>
              </a:tabLst>
            </a:pPr>
            <a:r>
              <a:rPr sz="2400" dirty="0">
                <a:latin typeface="Consolas" panose="020B0609020204030204" pitchFamily="49" charset="0"/>
                <a:cs typeface="Consolas" panose="020B0609020204030204" pitchFamily="49" charset="0"/>
              </a:rPr>
              <a:t>today</a:t>
            </a:r>
            <a:r>
              <a:rPr sz="2400" spc="-45" dirty="0">
                <a:latin typeface="Consolas" panose="020B0609020204030204" pitchFamily="49" charset="0"/>
                <a:cs typeface="Consolas" panose="020B0609020204030204" pitchFamily="49" charset="0"/>
              </a:rPr>
              <a:t> </a:t>
            </a:r>
            <a:r>
              <a:rPr sz="2400" spc="-5" dirty="0">
                <a:latin typeface="Consolas" panose="020B0609020204030204" pitchFamily="49" charset="0"/>
                <a:cs typeface="Consolas" panose="020B0609020204030204" pitchFamily="49" charset="0"/>
              </a:rPr>
              <a:t>the </a:t>
            </a:r>
            <a:r>
              <a:rPr sz="2400" u="heavy" dirty="0">
                <a:uFill>
                  <a:solidFill>
                    <a:srgbClr val="000000"/>
                  </a:solidFill>
                </a:uFill>
                <a:latin typeface="Consolas" panose="020B0609020204030204" pitchFamily="49" charset="0"/>
                <a:cs typeface="Consolas" panose="020B0609020204030204" pitchFamily="49" charset="0"/>
              </a:rPr>
              <a:t> 	</a:t>
            </a:r>
            <a:endParaRPr sz="2400" dirty="0">
              <a:latin typeface="Consolas" panose="020B0609020204030204" pitchFamily="49" charset="0"/>
              <a:cs typeface="Consolas" panose="020B0609020204030204" pitchFamily="49" charset="0"/>
            </a:endParaRPr>
          </a:p>
        </p:txBody>
      </p:sp>
      <p:sp>
        <p:nvSpPr>
          <p:cNvPr id="8" name="object 6">
            <a:extLst>
              <a:ext uri="{FF2B5EF4-FFF2-40B4-BE49-F238E27FC236}">
                <a16:creationId xmlns:a16="http://schemas.microsoft.com/office/drawing/2014/main" id="{BE7C6DD5-FFAD-2121-1704-E101ED4427D3}"/>
              </a:ext>
            </a:extLst>
          </p:cNvPr>
          <p:cNvSpPr txBox="1"/>
          <p:nvPr/>
        </p:nvSpPr>
        <p:spPr>
          <a:xfrm>
            <a:off x="5551850" y="3848370"/>
            <a:ext cx="284035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70C0"/>
                </a:solidFill>
                <a:latin typeface="Corbel" panose="020B0503020204020204" pitchFamily="34" charset="0"/>
                <a:cs typeface="Calibri"/>
              </a:rPr>
              <a:t>Otherwise,</a:t>
            </a:r>
            <a:r>
              <a:rPr sz="1800" spc="-10" dirty="0">
                <a:solidFill>
                  <a:srgbClr val="0070C0"/>
                </a:solidFill>
                <a:latin typeface="Corbel" panose="020B0503020204020204" pitchFamily="34" charset="0"/>
                <a:cs typeface="Calibri"/>
              </a:rPr>
              <a:t> </a:t>
            </a:r>
            <a:r>
              <a:rPr sz="1800" spc="-5" dirty="0">
                <a:solidFill>
                  <a:srgbClr val="0070C0"/>
                </a:solidFill>
                <a:latin typeface="Corbel" panose="020B0503020204020204" pitchFamily="34" charset="0"/>
                <a:cs typeface="Calibri"/>
              </a:rPr>
              <a:t>seems</a:t>
            </a:r>
            <a:r>
              <a:rPr sz="1800" spc="-15" dirty="0">
                <a:solidFill>
                  <a:srgbClr val="0070C0"/>
                </a:solidFill>
                <a:latin typeface="Corbel" panose="020B0503020204020204" pitchFamily="34" charset="0"/>
                <a:cs typeface="Calibri"/>
              </a:rPr>
              <a:t> </a:t>
            </a:r>
            <a:r>
              <a:rPr sz="1800" spc="-5" dirty="0">
                <a:solidFill>
                  <a:srgbClr val="0070C0"/>
                </a:solidFill>
                <a:latin typeface="Corbel" panose="020B0503020204020204" pitchFamily="34" charset="0"/>
                <a:cs typeface="Calibri"/>
              </a:rPr>
              <a:t>reasonable!</a:t>
            </a:r>
            <a:endParaRPr sz="1800" dirty="0">
              <a:solidFill>
                <a:srgbClr val="0070C0"/>
              </a:solidFill>
              <a:latin typeface="Corbel" panose="020B0503020204020204" pitchFamily="34" charset="0"/>
              <a:cs typeface="Calibri"/>
            </a:endParaRPr>
          </a:p>
        </p:txBody>
      </p:sp>
      <p:sp>
        <p:nvSpPr>
          <p:cNvPr id="14" name="object 12">
            <a:extLst>
              <a:ext uri="{FF2B5EF4-FFF2-40B4-BE49-F238E27FC236}">
                <a16:creationId xmlns:a16="http://schemas.microsoft.com/office/drawing/2014/main" id="{F1E17E85-EDD5-0D65-D715-CA4D75D89A05}"/>
              </a:ext>
            </a:extLst>
          </p:cNvPr>
          <p:cNvSpPr txBox="1"/>
          <p:nvPr/>
        </p:nvSpPr>
        <p:spPr>
          <a:xfrm>
            <a:off x="1279986" y="3163556"/>
            <a:ext cx="1547653" cy="567463"/>
          </a:xfrm>
          <a:prstGeom prst="rect">
            <a:avLst/>
          </a:prstGeom>
        </p:spPr>
        <p:txBody>
          <a:bodyPr vert="horz" wrap="square" lIns="0" tIns="28575" rIns="0" bIns="0" rtlCol="0">
            <a:spAutoFit/>
          </a:bodyPr>
          <a:lstStyle/>
          <a:p>
            <a:pPr marL="149225" marR="5080" indent="-137160">
              <a:lnSpc>
                <a:spcPts val="2090"/>
              </a:lnSpc>
              <a:spcBef>
                <a:spcPts val="225"/>
              </a:spcBef>
            </a:pPr>
            <a:r>
              <a:rPr sz="1800" spc="-10" dirty="0">
                <a:solidFill>
                  <a:srgbClr val="0070C0"/>
                </a:solidFill>
                <a:latin typeface="Corbel" panose="020B0503020204020204" pitchFamily="34" charset="0"/>
                <a:cs typeface="Calibri"/>
              </a:rPr>
              <a:t>get probability </a:t>
            </a:r>
            <a:r>
              <a:rPr sz="1800" spc="-395" dirty="0">
                <a:solidFill>
                  <a:srgbClr val="0070C0"/>
                </a:solidFill>
                <a:latin typeface="Corbel" panose="020B0503020204020204" pitchFamily="34" charset="0"/>
                <a:cs typeface="Calibri"/>
              </a:rPr>
              <a:t> </a:t>
            </a:r>
            <a:r>
              <a:rPr sz="1800" spc="-5" dirty="0">
                <a:solidFill>
                  <a:srgbClr val="0070C0"/>
                </a:solidFill>
                <a:latin typeface="Corbel" panose="020B0503020204020204" pitchFamily="34" charset="0"/>
                <a:cs typeface="Calibri"/>
              </a:rPr>
              <a:t>distribution</a:t>
            </a:r>
            <a:endParaRPr sz="1800" dirty="0">
              <a:solidFill>
                <a:srgbClr val="0070C0"/>
              </a:solidFill>
              <a:latin typeface="Corbel" panose="020B0503020204020204" pitchFamily="34" charset="0"/>
              <a:cs typeface="Calibri"/>
            </a:endParaRPr>
          </a:p>
        </p:txBody>
      </p:sp>
      <p:sp>
        <p:nvSpPr>
          <p:cNvPr id="15" name="object 13">
            <a:extLst>
              <a:ext uri="{FF2B5EF4-FFF2-40B4-BE49-F238E27FC236}">
                <a16:creationId xmlns:a16="http://schemas.microsoft.com/office/drawing/2014/main" id="{2C5ED475-A253-32DD-777C-AC877FC68221}"/>
              </a:ext>
            </a:extLst>
          </p:cNvPr>
          <p:cNvSpPr txBox="1"/>
          <p:nvPr/>
        </p:nvSpPr>
        <p:spPr>
          <a:xfrm>
            <a:off x="5775108" y="2694051"/>
            <a:ext cx="2262468" cy="842538"/>
          </a:xfrm>
          <a:prstGeom prst="rect">
            <a:avLst/>
          </a:prstGeom>
        </p:spPr>
        <p:txBody>
          <a:bodyPr vert="horz" wrap="square" lIns="0" tIns="11430" rIns="0" bIns="0" rtlCol="0">
            <a:spAutoFit/>
          </a:bodyPr>
          <a:lstStyle/>
          <a:p>
            <a:pPr marL="12700" marR="5080" indent="-635" algn="ctr">
              <a:lnSpc>
                <a:spcPct val="100400"/>
              </a:lnSpc>
              <a:spcBef>
                <a:spcPts val="90"/>
              </a:spcBef>
            </a:pPr>
            <a:r>
              <a:rPr sz="1800" u="sng" spc="-10" dirty="0">
                <a:solidFill>
                  <a:srgbClr val="C00000"/>
                </a:solidFill>
                <a:uFill>
                  <a:solidFill>
                    <a:srgbClr val="C00000"/>
                  </a:solidFill>
                </a:uFill>
                <a:latin typeface="Corbel" panose="020B0503020204020204" pitchFamily="34" charset="0"/>
                <a:cs typeface="Calibri"/>
              </a:rPr>
              <a:t>Sparsity problem</a:t>
            </a:r>
            <a:r>
              <a:rPr sz="1800" spc="-10" dirty="0">
                <a:solidFill>
                  <a:srgbClr val="C00000"/>
                </a:solidFill>
                <a:latin typeface="Corbel" panose="020B0503020204020204" pitchFamily="34" charset="0"/>
                <a:cs typeface="Calibri"/>
              </a:rPr>
              <a:t>: </a:t>
            </a:r>
            <a:r>
              <a:rPr sz="1800" spc="-5" dirty="0">
                <a:solidFill>
                  <a:srgbClr val="C00000"/>
                </a:solidFill>
                <a:latin typeface="Corbel" panose="020B0503020204020204" pitchFamily="34" charset="0"/>
                <a:cs typeface="Calibri"/>
              </a:rPr>
              <a:t> </a:t>
            </a:r>
            <a:r>
              <a:rPr sz="1800" dirty="0">
                <a:solidFill>
                  <a:srgbClr val="C00000"/>
                </a:solidFill>
                <a:latin typeface="Corbel" panose="020B0503020204020204" pitchFamily="34" charset="0"/>
                <a:cs typeface="Calibri"/>
              </a:rPr>
              <a:t>not </a:t>
            </a:r>
            <a:r>
              <a:rPr sz="1800" spc="-5" dirty="0">
                <a:solidFill>
                  <a:srgbClr val="C00000"/>
                </a:solidFill>
                <a:latin typeface="Corbel" panose="020B0503020204020204" pitchFamily="34" charset="0"/>
                <a:cs typeface="Calibri"/>
              </a:rPr>
              <a:t>much </a:t>
            </a:r>
            <a:r>
              <a:rPr sz="1800" spc="-10" dirty="0">
                <a:solidFill>
                  <a:srgbClr val="C00000"/>
                </a:solidFill>
                <a:latin typeface="Corbel" panose="020B0503020204020204" pitchFamily="34" charset="0"/>
                <a:cs typeface="Calibri"/>
              </a:rPr>
              <a:t>granularity </a:t>
            </a:r>
            <a:r>
              <a:rPr sz="1800" spc="-395" dirty="0">
                <a:solidFill>
                  <a:srgbClr val="C00000"/>
                </a:solidFill>
                <a:latin typeface="Corbel" panose="020B0503020204020204" pitchFamily="34" charset="0"/>
                <a:cs typeface="Calibri"/>
              </a:rPr>
              <a:t> </a:t>
            </a:r>
            <a:r>
              <a:rPr sz="1800" spc="-5" dirty="0">
                <a:solidFill>
                  <a:srgbClr val="C00000"/>
                </a:solidFill>
                <a:latin typeface="Corbel" panose="020B0503020204020204" pitchFamily="34" charset="0"/>
                <a:cs typeface="Calibri"/>
              </a:rPr>
              <a:t>in</a:t>
            </a:r>
            <a:r>
              <a:rPr sz="1800" dirty="0">
                <a:solidFill>
                  <a:srgbClr val="C00000"/>
                </a:solidFill>
                <a:latin typeface="Corbel" panose="020B0503020204020204" pitchFamily="34" charset="0"/>
                <a:cs typeface="Calibri"/>
              </a:rPr>
              <a:t> the </a:t>
            </a:r>
            <a:r>
              <a:rPr sz="1800" spc="-5" dirty="0">
                <a:solidFill>
                  <a:srgbClr val="C00000"/>
                </a:solidFill>
                <a:latin typeface="Corbel" panose="020B0503020204020204" pitchFamily="34" charset="0"/>
                <a:cs typeface="Calibri"/>
              </a:rPr>
              <a:t>probability distribution</a:t>
            </a:r>
            <a:endParaRPr sz="1800" dirty="0">
              <a:latin typeface="Corbel" panose="020B0503020204020204" pitchFamily="34" charset="0"/>
              <a:cs typeface="Calibri"/>
            </a:endParaRPr>
          </a:p>
        </p:txBody>
      </p:sp>
      <p:cxnSp>
        <p:nvCxnSpPr>
          <p:cNvPr id="21" name="Elbow Connector 20">
            <a:extLst>
              <a:ext uri="{FF2B5EF4-FFF2-40B4-BE49-F238E27FC236}">
                <a16:creationId xmlns:a16="http://schemas.microsoft.com/office/drawing/2014/main" id="{88C3F75C-C9F4-CE80-C94A-31B608C162FB}"/>
              </a:ext>
            </a:extLst>
          </p:cNvPr>
          <p:cNvCxnSpPr/>
          <p:nvPr/>
        </p:nvCxnSpPr>
        <p:spPr>
          <a:xfrm rot="16200000" flipH="1">
            <a:off x="2776347" y="2920365"/>
            <a:ext cx="875538" cy="649224"/>
          </a:xfrm>
          <a:prstGeom prst="bentConnector3">
            <a:avLst>
              <a:gd name="adj1" fmla="val 101175"/>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F56524F-39F0-02C5-5E7E-81902D36E766}"/>
              </a:ext>
            </a:extLst>
          </p:cNvPr>
          <p:cNvSpPr txBox="1"/>
          <p:nvPr/>
        </p:nvSpPr>
        <p:spPr>
          <a:xfrm>
            <a:off x="3543014" y="3054330"/>
            <a:ext cx="2132012" cy="1384995"/>
          </a:xfrm>
          <a:prstGeom prst="rect">
            <a:avLst/>
          </a:prstGeom>
          <a:noFill/>
        </p:spPr>
        <p:txBody>
          <a:bodyPr wrap="square">
            <a:spAutoFit/>
          </a:bodyPr>
          <a:lstStyle/>
          <a:p>
            <a:r>
              <a:rPr lang="en-US" dirty="0">
                <a:latin typeface="Consolas" panose="020B0609020204030204" pitchFamily="49" charset="0"/>
                <a:cs typeface="Consolas" panose="020B0609020204030204" pitchFamily="49" charset="0"/>
              </a:rPr>
              <a:t>company 	0.153 </a:t>
            </a:r>
          </a:p>
          <a:p>
            <a:r>
              <a:rPr lang="en-US" dirty="0">
                <a:latin typeface="Consolas" panose="020B0609020204030204" pitchFamily="49" charset="0"/>
                <a:cs typeface="Consolas" panose="020B0609020204030204" pitchFamily="49" charset="0"/>
              </a:rPr>
              <a:t>bank 	0.153 </a:t>
            </a:r>
          </a:p>
          <a:p>
            <a:r>
              <a:rPr lang="en-US" dirty="0">
                <a:latin typeface="Consolas" panose="020B0609020204030204" pitchFamily="49" charset="0"/>
                <a:cs typeface="Consolas" panose="020B0609020204030204" pitchFamily="49" charset="0"/>
              </a:rPr>
              <a:t>price 	0.077 </a:t>
            </a:r>
          </a:p>
          <a:p>
            <a:r>
              <a:rPr lang="en-US" dirty="0" err="1">
                <a:latin typeface="Consolas" panose="020B0609020204030204" pitchFamily="49" charset="0"/>
                <a:cs typeface="Consolas" panose="020B0609020204030204" pitchFamily="49" charset="0"/>
              </a:rPr>
              <a:t>italian</a:t>
            </a:r>
            <a:r>
              <a:rPr lang="en-US" dirty="0">
                <a:latin typeface="Consolas" panose="020B0609020204030204" pitchFamily="49" charset="0"/>
                <a:cs typeface="Consolas" panose="020B0609020204030204" pitchFamily="49" charset="0"/>
              </a:rPr>
              <a:t> 	0.039 </a:t>
            </a:r>
          </a:p>
          <a:p>
            <a:r>
              <a:rPr lang="en-US" dirty="0">
                <a:latin typeface="Consolas" panose="020B0609020204030204" pitchFamily="49" charset="0"/>
                <a:cs typeface="Consolas" panose="020B0609020204030204" pitchFamily="49" charset="0"/>
              </a:rPr>
              <a:t>emirate 	0.039</a:t>
            </a:r>
          </a:p>
          <a:p>
            <a:r>
              <a:rPr lang="en-US"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286436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6B3B2-1AB7-2CE7-1824-0295B567455B}"/>
              </a:ext>
            </a:extLst>
          </p:cNvPr>
          <p:cNvSpPr>
            <a:spLocks noGrp="1"/>
          </p:cNvSpPr>
          <p:nvPr>
            <p:ph type="title"/>
          </p:nvPr>
        </p:nvSpPr>
        <p:spPr/>
        <p:txBody>
          <a:bodyPr>
            <a:normAutofit/>
          </a:bodyPr>
          <a:lstStyle/>
          <a:p>
            <a:r>
              <a:rPr lang="en-US" dirty="0"/>
              <a:t>Generation from N-Gram Models</a:t>
            </a:r>
          </a:p>
        </p:txBody>
      </p:sp>
      <p:sp>
        <p:nvSpPr>
          <p:cNvPr id="3" name="Content Placeholder 2">
            <a:extLst>
              <a:ext uri="{FF2B5EF4-FFF2-40B4-BE49-F238E27FC236}">
                <a16:creationId xmlns:a16="http://schemas.microsoft.com/office/drawing/2014/main" id="{34F81BD2-AF1C-670C-A449-7C856D47D9E2}"/>
              </a:ext>
            </a:extLst>
          </p:cNvPr>
          <p:cNvSpPr>
            <a:spLocks noGrp="1"/>
          </p:cNvSpPr>
          <p:nvPr>
            <p:ph type="body" sz="quarter" idx="16"/>
          </p:nvPr>
        </p:nvSpPr>
        <p:spPr/>
        <p:txBody>
          <a:bodyPr/>
          <a:lstStyle/>
          <a:p>
            <a:pPr marL="298450" indent="-285750">
              <a:lnSpc>
                <a:spcPts val="2725"/>
              </a:lnSpc>
              <a:spcBef>
                <a:spcPts val="100"/>
              </a:spcBef>
              <a:buClr>
                <a:srgbClr val="8C1515"/>
              </a:buClr>
              <a:tabLst>
                <a:tab pos="354965" algn="l"/>
                <a:tab pos="355600" algn="l"/>
              </a:tabLst>
            </a:pPr>
            <a:r>
              <a:rPr lang="en-US" spc="-5" dirty="0">
                <a:latin typeface="Corbel" panose="020B0503020204020204" pitchFamily="34" charset="0"/>
                <a:cs typeface="Calibri"/>
              </a:rPr>
              <a:t>Now we can sample from this mode: </a:t>
            </a:r>
            <a:endParaRPr lang="en-US" dirty="0">
              <a:latin typeface="Corbel" panose="020B0503020204020204" pitchFamily="34" charset="0"/>
            </a:endParaRPr>
          </a:p>
        </p:txBody>
      </p:sp>
      <p:sp>
        <p:nvSpPr>
          <p:cNvPr id="4" name="object 5">
            <a:extLst>
              <a:ext uri="{FF2B5EF4-FFF2-40B4-BE49-F238E27FC236}">
                <a16:creationId xmlns:a16="http://schemas.microsoft.com/office/drawing/2014/main" id="{2FD1BD82-F376-D9B4-CEF8-0C32CD88EF37}"/>
              </a:ext>
            </a:extLst>
          </p:cNvPr>
          <p:cNvSpPr txBox="1"/>
          <p:nvPr/>
        </p:nvSpPr>
        <p:spPr>
          <a:xfrm>
            <a:off x="282633" y="4767263"/>
            <a:ext cx="5471032"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Calibri"/>
                <a:cs typeface="Calibri"/>
              </a:rPr>
              <a:t>*</a:t>
            </a:r>
            <a:r>
              <a:rPr sz="1400" spc="20" dirty="0">
                <a:latin typeface="Calibri"/>
                <a:cs typeface="Calibri"/>
              </a:rPr>
              <a:t> </a:t>
            </a:r>
            <a:r>
              <a:rPr sz="1400" spc="-25" dirty="0">
                <a:latin typeface="Calibri"/>
                <a:cs typeface="Calibri"/>
              </a:rPr>
              <a:t>Try</a:t>
            </a:r>
            <a:r>
              <a:rPr sz="1400" spc="15" dirty="0">
                <a:latin typeface="Calibri"/>
                <a:cs typeface="Calibri"/>
              </a:rPr>
              <a:t> </a:t>
            </a:r>
            <a:r>
              <a:rPr sz="1400" spc="-15" dirty="0">
                <a:latin typeface="Calibri"/>
                <a:cs typeface="Calibri"/>
              </a:rPr>
              <a:t>for</a:t>
            </a:r>
            <a:r>
              <a:rPr sz="1400" spc="25" dirty="0">
                <a:latin typeface="Calibri"/>
                <a:cs typeface="Calibri"/>
              </a:rPr>
              <a:t> </a:t>
            </a:r>
            <a:r>
              <a:rPr sz="1400" spc="-10" dirty="0">
                <a:latin typeface="Calibri"/>
                <a:cs typeface="Calibri"/>
              </a:rPr>
              <a:t>yourself:</a:t>
            </a:r>
            <a:r>
              <a:rPr sz="1400" spc="25" dirty="0">
                <a:solidFill>
                  <a:srgbClr val="4198B5"/>
                </a:solidFill>
                <a:latin typeface="Calibri"/>
                <a:cs typeface="Calibri"/>
              </a:rPr>
              <a:t> </a:t>
            </a:r>
            <a:r>
              <a:rPr sz="1400" u="sng" spc="-10" dirty="0">
                <a:solidFill>
                  <a:srgbClr val="4198B5"/>
                </a:solidFill>
                <a:uFill>
                  <a:solidFill>
                    <a:srgbClr val="4198B5"/>
                  </a:solidFill>
                </a:uFill>
                <a:latin typeface="Consolas" panose="020B0609020204030204" pitchFamily="49" charset="0"/>
                <a:cs typeface="Consolas" panose="020B0609020204030204" pitchFamily="49" charset="0"/>
              </a:rPr>
              <a:t>https://nlpforhackers.io/language-models/</a:t>
            </a:r>
            <a:endParaRPr sz="1400" dirty="0">
              <a:latin typeface="Consolas" panose="020B0609020204030204" pitchFamily="49" charset="0"/>
              <a:cs typeface="Consolas" panose="020B0609020204030204" pitchFamily="49" charset="0"/>
            </a:endParaRPr>
          </a:p>
        </p:txBody>
      </p:sp>
      <p:sp>
        <p:nvSpPr>
          <p:cNvPr id="6" name="TextBox 5">
            <a:extLst>
              <a:ext uri="{FF2B5EF4-FFF2-40B4-BE49-F238E27FC236}">
                <a16:creationId xmlns:a16="http://schemas.microsoft.com/office/drawing/2014/main" id="{3A0FC110-1201-11F3-2FAA-C2860694A9D3}"/>
              </a:ext>
            </a:extLst>
          </p:cNvPr>
          <p:cNvSpPr txBox="1"/>
          <p:nvPr/>
        </p:nvSpPr>
        <p:spPr>
          <a:xfrm>
            <a:off x="6163056" y="4748975"/>
            <a:ext cx="2478024" cy="307777"/>
          </a:xfrm>
          <a:prstGeom prst="rect">
            <a:avLst/>
          </a:prstGeom>
          <a:noFill/>
        </p:spPr>
        <p:txBody>
          <a:bodyPr wrap="square">
            <a:spAutoFit/>
          </a:bodyPr>
          <a:lstStyle/>
          <a:p>
            <a:r>
              <a:rPr lang="en-US" sz="1400" spc="-10" dirty="0">
                <a:solidFill>
                  <a:schemeClr val="bg1">
                    <a:lumMod val="50000"/>
                  </a:schemeClr>
                </a:solidFill>
                <a:latin typeface="Corbel" panose="020B0503020204020204" pitchFamily="34" charset="0"/>
                <a:cs typeface="Calibri"/>
              </a:rPr>
              <a:t>[adopted from Chris Manning]</a:t>
            </a:r>
            <a:endParaRPr lang="en-US" dirty="0">
              <a:solidFill>
                <a:schemeClr val="bg1">
                  <a:lumMod val="50000"/>
                </a:schemeClr>
              </a:solidFill>
              <a:latin typeface="Corbel" panose="020B0503020204020204" pitchFamily="34" charset="0"/>
            </a:endParaRPr>
          </a:p>
        </p:txBody>
      </p:sp>
      <p:sp>
        <p:nvSpPr>
          <p:cNvPr id="7" name="object 4">
            <a:extLst>
              <a:ext uri="{FF2B5EF4-FFF2-40B4-BE49-F238E27FC236}">
                <a16:creationId xmlns:a16="http://schemas.microsoft.com/office/drawing/2014/main" id="{593D689F-8388-942E-968C-5E3BC830A03E}"/>
              </a:ext>
            </a:extLst>
          </p:cNvPr>
          <p:cNvSpPr txBox="1"/>
          <p:nvPr/>
        </p:nvSpPr>
        <p:spPr>
          <a:xfrm>
            <a:off x="800501" y="2346808"/>
            <a:ext cx="2343150" cy="391160"/>
          </a:xfrm>
          <a:prstGeom prst="rect">
            <a:avLst/>
          </a:prstGeom>
        </p:spPr>
        <p:txBody>
          <a:bodyPr vert="horz" wrap="square" lIns="0" tIns="12700" rIns="0" bIns="0" rtlCol="0">
            <a:spAutoFit/>
          </a:bodyPr>
          <a:lstStyle/>
          <a:p>
            <a:pPr marL="12700">
              <a:lnSpc>
                <a:spcPct val="100000"/>
              </a:lnSpc>
              <a:spcBef>
                <a:spcPts val="100"/>
              </a:spcBef>
              <a:tabLst>
                <a:tab pos="2329815" algn="l"/>
              </a:tabLst>
            </a:pPr>
            <a:r>
              <a:rPr sz="2400" dirty="0">
                <a:latin typeface="Consolas" panose="020B0609020204030204" pitchFamily="49" charset="0"/>
                <a:cs typeface="Consolas" panose="020B0609020204030204" pitchFamily="49" charset="0"/>
              </a:rPr>
              <a:t>today</a:t>
            </a:r>
            <a:r>
              <a:rPr sz="2400" spc="-45" dirty="0">
                <a:latin typeface="Consolas" panose="020B0609020204030204" pitchFamily="49" charset="0"/>
                <a:cs typeface="Consolas" panose="020B0609020204030204" pitchFamily="49" charset="0"/>
              </a:rPr>
              <a:t> </a:t>
            </a:r>
            <a:r>
              <a:rPr sz="2400" spc="-5" dirty="0">
                <a:latin typeface="Consolas" panose="020B0609020204030204" pitchFamily="49" charset="0"/>
                <a:cs typeface="Consolas" panose="020B0609020204030204" pitchFamily="49" charset="0"/>
              </a:rPr>
              <a:t>the </a:t>
            </a:r>
            <a:r>
              <a:rPr sz="2400" u="heavy" dirty="0">
                <a:uFill>
                  <a:solidFill>
                    <a:srgbClr val="000000"/>
                  </a:solidFill>
                </a:uFill>
                <a:latin typeface="Consolas" panose="020B0609020204030204" pitchFamily="49" charset="0"/>
                <a:cs typeface="Consolas" panose="020B0609020204030204" pitchFamily="49" charset="0"/>
              </a:rPr>
              <a:t> 	</a:t>
            </a:r>
            <a:endParaRPr sz="2400" dirty="0">
              <a:latin typeface="Consolas" panose="020B0609020204030204" pitchFamily="49" charset="0"/>
              <a:cs typeface="Consolas" panose="020B0609020204030204" pitchFamily="49" charset="0"/>
            </a:endParaRPr>
          </a:p>
        </p:txBody>
      </p:sp>
      <p:sp>
        <p:nvSpPr>
          <p:cNvPr id="14" name="object 12">
            <a:extLst>
              <a:ext uri="{FF2B5EF4-FFF2-40B4-BE49-F238E27FC236}">
                <a16:creationId xmlns:a16="http://schemas.microsoft.com/office/drawing/2014/main" id="{F1E17E85-EDD5-0D65-D715-CA4D75D89A05}"/>
              </a:ext>
            </a:extLst>
          </p:cNvPr>
          <p:cNvSpPr txBox="1"/>
          <p:nvPr/>
        </p:nvSpPr>
        <p:spPr>
          <a:xfrm>
            <a:off x="1279986" y="3163556"/>
            <a:ext cx="1547653" cy="567463"/>
          </a:xfrm>
          <a:prstGeom prst="rect">
            <a:avLst/>
          </a:prstGeom>
        </p:spPr>
        <p:txBody>
          <a:bodyPr vert="horz" wrap="square" lIns="0" tIns="28575" rIns="0" bIns="0" rtlCol="0">
            <a:spAutoFit/>
          </a:bodyPr>
          <a:lstStyle/>
          <a:p>
            <a:pPr marL="149225" marR="5080" indent="-137160">
              <a:lnSpc>
                <a:spcPts val="2090"/>
              </a:lnSpc>
              <a:spcBef>
                <a:spcPts val="225"/>
              </a:spcBef>
            </a:pPr>
            <a:r>
              <a:rPr sz="1800" spc="-10" dirty="0">
                <a:solidFill>
                  <a:srgbClr val="0070C0"/>
                </a:solidFill>
                <a:latin typeface="Corbel" panose="020B0503020204020204" pitchFamily="34" charset="0"/>
                <a:cs typeface="Calibri"/>
              </a:rPr>
              <a:t>get probability </a:t>
            </a:r>
            <a:r>
              <a:rPr sz="1800" spc="-395" dirty="0">
                <a:solidFill>
                  <a:srgbClr val="0070C0"/>
                </a:solidFill>
                <a:latin typeface="Corbel" panose="020B0503020204020204" pitchFamily="34" charset="0"/>
                <a:cs typeface="Calibri"/>
              </a:rPr>
              <a:t> </a:t>
            </a:r>
            <a:r>
              <a:rPr sz="1800" spc="-5" dirty="0">
                <a:solidFill>
                  <a:srgbClr val="0070C0"/>
                </a:solidFill>
                <a:latin typeface="Corbel" panose="020B0503020204020204" pitchFamily="34" charset="0"/>
                <a:cs typeface="Calibri"/>
              </a:rPr>
              <a:t>distribution</a:t>
            </a:r>
            <a:endParaRPr sz="1800" dirty="0">
              <a:solidFill>
                <a:srgbClr val="0070C0"/>
              </a:solidFill>
              <a:latin typeface="Corbel" panose="020B0503020204020204" pitchFamily="34" charset="0"/>
              <a:cs typeface="Calibri"/>
            </a:endParaRPr>
          </a:p>
        </p:txBody>
      </p:sp>
      <p:sp>
        <p:nvSpPr>
          <p:cNvPr id="15" name="object 13">
            <a:extLst>
              <a:ext uri="{FF2B5EF4-FFF2-40B4-BE49-F238E27FC236}">
                <a16:creationId xmlns:a16="http://schemas.microsoft.com/office/drawing/2014/main" id="{2C5ED475-A253-32DD-777C-AC877FC68221}"/>
              </a:ext>
            </a:extLst>
          </p:cNvPr>
          <p:cNvSpPr txBox="1"/>
          <p:nvPr/>
        </p:nvSpPr>
        <p:spPr>
          <a:xfrm>
            <a:off x="5775108" y="2694051"/>
            <a:ext cx="2262468" cy="842538"/>
          </a:xfrm>
          <a:prstGeom prst="rect">
            <a:avLst/>
          </a:prstGeom>
        </p:spPr>
        <p:txBody>
          <a:bodyPr vert="horz" wrap="square" lIns="0" tIns="11430" rIns="0" bIns="0" rtlCol="0">
            <a:spAutoFit/>
          </a:bodyPr>
          <a:lstStyle/>
          <a:p>
            <a:pPr marL="12700" marR="5080" indent="-635" algn="ctr">
              <a:lnSpc>
                <a:spcPct val="100400"/>
              </a:lnSpc>
              <a:spcBef>
                <a:spcPts val="90"/>
              </a:spcBef>
            </a:pPr>
            <a:r>
              <a:rPr sz="1800" u="sng" spc="-10" dirty="0">
                <a:solidFill>
                  <a:srgbClr val="C00000"/>
                </a:solidFill>
                <a:uFill>
                  <a:solidFill>
                    <a:srgbClr val="C00000"/>
                  </a:solidFill>
                </a:uFill>
                <a:latin typeface="Corbel" panose="020B0503020204020204" pitchFamily="34" charset="0"/>
                <a:cs typeface="Calibri"/>
              </a:rPr>
              <a:t>Sparsity problem</a:t>
            </a:r>
            <a:r>
              <a:rPr sz="1800" spc="-10" dirty="0">
                <a:solidFill>
                  <a:srgbClr val="C00000"/>
                </a:solidFill>
                <a:latin typeface="Corbel" panose="020B0503020204020204" pitchFamily="34" charset="0"/>
                <a:cs typeface="Calibri"/>
              </a:rPr>
              <a:t>: </a:t>
            </a:r>
            <a:r>
              <a:rPr sz="1800" spc="-5" dirty="0">
                <a:solidFill>
                  <a:srgbClr val="C00000"/>
                </a:solidFill>
                <a:latin typeface="Corbel" panose="020B0503020204020204" pitchFamily="34" charset="0"/>
                <a:cs typeface="Calibri"/>
              </a:rPr>
              <a:t> </a:t>
            </a:r>
            <a:r>
              <a:rPr sz="1800" dirty="0">
                <a:solidFill>
                  <a:srgbClr val="C00000"/>
                </a:solidFill>
                <a:latin typeface="Corbel" panose="020B0503020204020204" pitchFamily="34" charset="0"/>
                <a:cs typeface="Calibri"/>
              </a:rPr>
              <a:t>not </a:t>
            </a:r>
            <a:r>
              <a:rPr sz="1800" spc="-5" dirty="0">
                <a:solidFill>
                  <a:srgbClr val="C00000"/>
                </a:solidFill>
                <a:latin typeface="Corbel" panose="020B0503020204020204" pitchFamily="34" charset="0"/>
                <a:cs typeface="Calibri"/>
              </a:rPr>
              <a:t>much </a:t>
            </a:r>
            <a:r>
              <a:rPr sz="1800" spc="-10" dirty="0">
                <a:solidFill>
                  <a:srgbClr val="C00000"/>
                </a:solidFill>
                <a:latin typeface="Corbel" panose="020B0503020204020204" pitchFamily="34" charset="0"/>
                <a:cs typeface="Calibri"/>
              </a:rPr>
              <a:t>granularity </a:t>
            </a:r>
            <a:r>
              <a:rPr sz="1800" spc="-395" dirty="0">
                <a:solidFill>
                  <a:srgbClr val="C00000"/>
                </a:solidFill>
                <a:latin typeface="Corbel" panose="020B0503020204020204" pitchFamily="34" charset="0"/>
                <a:cs typeface="Calibri"/>
              </a:rPr>
              <a:t> </a:t>
            </a:r>
            <a:r>
              <a:rPr sz="1800" spc="-5" dirty="0">
                <a:solidFill>
                  <a:srgbClr val="C00000"/>
                </a:solidFill>
                <a:latin typeface="Corbel" panose="020B0503020204020204" pitchFamily="34" charset="0"/>
                <a:cs typeface="Calibri"/>
              </a:rPr>
              <a:t>in</a:t>
            </a:r>
            <a:r>
              <a:rPr sz="1800" dirty="0">
                <a:solidFill>
                  <a:srgbClr val="C00000"/>
                </a:solidFill>
                <a:latin typeface="Corbel" panose="020B0503020204020204" pitchFamily="34" charset="0"/>
                <a:cs typeface="Calibri"/>
              </a:rPr>
              <a:t> the </a:t>
            </a:r>
            <a:r>
              <a:rPr sz="1800" spc="-5" dirty="0">
                <a:solidFill>
                  <a:srgbClr val="C00000"/>
                </a:solidFill>
                <a:latin typeface="Corbel" panose="020B0503020204020204" pitchFamily="34" charset="0"/>
                <a:cs typeface="Calibri"/>
              </a:rPr>
              <a:t>probability distribution</a:t>
            </a:r>
            <a:endParaRPr sz="1800" dirty="0">
              <a:latin typeface="Corbel" panose="020B0503020204020204" pitchFamily="34" charset="0"/>
              <a:cs typeface="Calibri"/>
            </a:endParaRPr>
          </a:p>
        </p:txBody>
      </p:sp>
      <p:cxnSp>
        <p:nvCxnSpPr>
          <p:cNvPr id="21" name="Elbow Connector 20">
            <a:extLst>
              <a:ext uri="{FF2B5EF4-FFF2-40B4-BE49-F238E27FC236}">
                <a16:creationId xmlns:a16="http://schemas.microsoft.com/office/drawing/2014/main" id="{88C3F75C-C9F4-CE80-C94A-31B608C162FB}"/>
              </a:ext>
            </a:extLst>
          </p:cNvPr>
          <p:cNvCxnSpPr/>
          <p:nvPr/>
        </p:nvCxnSpPr>
        <p:spPr>
          <a:xfrm rot="16200000" flipH="1">
            <a:off x="2776347" y="2920365"/>
            <a:ext cx="875538" cy="649224"/>
          </a:xfrm>
          <a:prstGeom prst="bentConnector3">
            <a:avLst>
              <a:gd name="adj1" fmla="val 101175"/>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F56524F-39F0-02C5-5E7E-81902D36E766}"/>
              </a:ext>
            </a:extLst>
          </p:cNvPr>
          <p:cNvSpPr txBox="1"/>
          <p:nvPr/>
        </p:nvSpPr>
        <p:spPr>
          <a:xfrm>
            <a:off x="3543014" y="3054330"/>
            <a:ext cx="2132012" cy="1384995"/>
          </a:xfrm>
          <a:prstGeom prst="rect">
            <a:avLst/>
          </a:prstGeom>
          <a:noFill/>
        </p:spPr>
        <p:txBody>
          <a:bodyPr wrap="square">
            <a:spAutoFit/>
          </a:bodyPr>
          <a:lstStyle/>
          <a:p>
            <a:r>
              <a:rPr lang="en-US" dirty="0">
                <a:latin typeface="Consolas" panose="020B0609020204030204" pitchFamily="49" charset="0"/>
                <a:cs typeface="Consolas" panose="020B0609020204030204" pitchFamily="49" charset="0"/>
              </a:rPr>
              <a:t>company 	0.153 </a:t>
            </a:r>
          </a:p>
          <a:p>
            <a:r>
              <a:rPr lang="en-US" dirty="0">
                <a:latin typeface="Consolas" panose="020B0609020204030204" pitchFamily="49" charset="0"/>
                <a:cs typeface="Consolas" panose="020B0609020204030204" pitchFamily="49" charset="0"/>
              </a:rPr>
              <a:t>bank 	0.153 </a:t>
            </a:r>
          </a:p>
          <a:p>
            <a:r>
              <a:rPr lang="en-US" dirty="0">
                <a:latin typeface="Consolas" panose="020B0609020204030204" pitchFamily="49" charset="0"/>
                <a:cs typeface="Consolas" panose="020B0609020204030204" pitchFamily="49" charset="0"/>
              </a:rPr>
              <a:t>price 	0.077 </a:t>
            </a:r>
          </a:p>
          <a:p>
            <a:r>
              <a:rPr lang="en-US" dirty="0" err="1">
                <a:latin typeface="Consolas" panose="020B0609020204030204" pitchFamily="49" charset="0"/>
                <a:cs typeface="Consolas" panose="020B0609020204030204" pitchFamily="49" charset="0"/>
              </a:rPr>
              <a:t>italian</a:t>
            </a:r>
            <a:r>
              <a:rPr lang="en-US" dirty="0">
                <a:latin typeface="Consolas" panose="020B0609020204030204" pitchFamily="49" charset="0"/>
                <a:cs typeface="Consolas" panose="020B0609020204030204" pitchFamily="49" charset="0"/>
              </a:rPr>
              <a:t> 	0.039 </a:t>
            </a:r>
          </a:p>
          <a:p>
            <a:r>
              <a:rPr lang="en-US" dirty="0">
                <a:latin typeface="Consolas" panose="020B0609020204030204" pitchFamily="49" charset="0"/>
                <a:cs typeface="Consolas" panose="020B0609020204030204" pitchFamily="49" charset="0"/>
              </a:rPr>
              <a:t>emirate 	0.039</a:t>
            </a:r>
          </a:p>
          <a:p>
            <a:r>
              <a:rPr lang="en-US" dirty="0">
                <a:latin typeface="Consolas" panose="020B0609020204030204" pitchFamily="49" charset="0"/>
                <a:cs typeface="Consolas" panose="020B0609020204030204" pitchFamily="49" charset="0"/>
              </a:rPr>
              <a:t>...</a:t>
            </a:r>
          </a:p>
        </p:txBody>
      </p:sp>
      <p:sp>
        <p:nvSpPr>
          <p:cNvPr id="25" name="Rectangle 24">
            <a:extLst>
              <a:ext uri="{FF2B5EF4-FFF2-40B4-BE49-F238E27FC236}">
                <a16:creationId xmlns:a16="http://schemas.microsoft.com/office/drawing/2014/main" id="{5DDC0BDE-64EC-69BA-8352-995AD94510C8}"/>
              </a:ext>
            </a:extLst>
          </p:cNvPr>
          <p:cNvSpPr/>
          <p:nvPr/>
        </p:nvSpPr>
        <p:spPr>
          <a:xfrm>
            <a:off x="3557016" y="3529377"/>
            <a:ext cx="1636776" cy="228807"/>
          </a:xfrm>
          <a:prstGeom prst="rect">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9" name="object 6">
            <a:extLst>
              <a:ext uri="{FF2B5EF4-FFF2-40B4-BE49-F238E27FC236}">
                <a16:creationId xmlns:a16="http://schemas.microsoft.com/office/drawing/2014/main" id="{980A25DA-5D27-7874-82B3-01E84161E110}"/>
              </a:ext>
            </a:extLst>
          </p:cNvPr>
          <p:cNvSpPr txBox="1"/>
          <p:nvPr/>
        </p:nvSpPr>
        <p:spPr>
          <a:xfrm>
            <a:off x="5551850" y="3848370"/>
            <a:ext cx="284035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70C0"/>
                </a:solidFill>
                <a:latin typeface="Corbel" panose="020B0503020204020204" pitchFamily="34" charset="0"/>
                <a:cs typeface="Calibri"/>
              </a:rPr>
              <a:t>Otherwise,</a:t>
            </a:r>
            <a:r>
              <a:rPr sz="1800" spc="-10" dirty="0">
                <a:solidFill>
                  <a:srgbClr val="0070C0"/>
                </a:solidFill>
                <a:latin typeface="Corbel" panose="020B0503020204020204" pitchFamily="34" charset="0"/>
                <a:cs typeface="Calibri"/>
              </a:rPr>
              <a:t> </a:t>
            </a:r>
            <a:r>
              <a:rPr sz="1800" spc="-5" dirty="0">
                <a:solidFill>
                  <a:srgbClr val="0070C0"/>
                </a:solidFill>
                <a:latin typeface="Corbel" panose="020B0503020204020204" pitchFamily="34" charset="0"/>
                <a:cs typeface="Calibri"/>
              </a:rPr>
              <a:t>seems</a:t>
            </a:r>
            <a:r>
              <a:rPr sz="1800" spc="-15" dirty="0">
                <a:solidFill>
                  <a:srgbClr val="0070C0"/>
                </a:solidFill>
                <a:latin typeface="Corbel" panose="020B0503020204020204" pitchFamily="34" charset="0"/>
                <a:cs typeface="Calibri"/>
              </a:rPr>
              <a:t> </a:t>
            </a:r>
            <a:r>
              <a:rPr sz="1800" spc="-5" dirty="0">
                <a:solidFill>
                  <a:srgbClr val="0070C0"/>
                </a:solidFill>
                <a:latin typeface="Corbel" panose="020B0503020204020204" pitchFamily="34" charset="0"/>
                <a:cs typeface="Calibri"/>
              </a:rPr>
              <a:t>reasonable!</a:t>
            </a:r>
            <a:endParaRPr sz="1800" dirty="0">
              <a:solidFill>
                <a:srgbClr val="0070C0"/>
              </a:solidFill>
              <a:latin typeface="Corbel" panose="020B0503020204020204" pitchFamily="34" charset="0"/>
              <a:cs typeface="Calibri"/>
            </a:endParaRPr>
          </a:p>
        </p:txBody>
      </p:sp>
    </p:spTree>
    <p:extLst>
      <p:ext uri="{BB962C8B-B14F-4D97-AF65-F5344CB8AC3E}">
        <p14:creationId xmlns:p14="http://schemas.microsoft.com/office/powerpoint/2010/main" val="73335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6B3B2-1AB7-2CE7-1824-0295B567455B}"/>
              </a:ext>
            </a:extLst>
          </p:cNvPr>
          <p:cNvSpPr>
            <a:spLocks noGrp="1"/>
          </p:cNvSpPr>
          <p:nvPr>
            <p:ph type="title"/>
          </p:nvPr>
        </p:nvSpPr>
        <p:spPr/>
        <p:txBody>
          <a:bodyPr>
            <a:normAutofit/>
          </a:bodyPr>
          <a:lstStyle/>
          <a:p>
            <a:r>
              <a:rPr lang="en-US" dirty="0"/>
              <a:t>Generation from N-Gram Models</a:t>
            </a:r>
          </a:p>
        </p:txBody>
      </p:sp>
      <p:sp>
        <p:nvSpPr>
          <p:cNvPr id="4" name="object 5">
            <a:extLst>
              <a:ext uri="{FF2B5EF4-FFF2-40B4-BE49-F238E27FC236}">
                <a16:creationId xmlns:a16="http://schemas.microsoft.com/office/drawing/2014/main" id="{2FD1BD82-F376-D9B4-CEF8-0C32CD88EF37}"/>
              </a:ext>
            </a:extLst>
          </p:cNvPr>
          <p:cNvSpPr txBox="1"/>
          <p:nvPr/>
        </p:nvSpPr>
        <p:spPr>
          <a:xfrm>
            <a:off x="282633" y="4767263"/>
            <a:ext cx="5471032"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Calibri"/>
                <a:cs typeface="Calibri"/>
              </a:rPr>
              <a:t>*</a:t>
            </a:r>
            <a:r>
              <a:rPr sz="1400" spc="20" dirty="0">
                <a:latin typeface="Calibri"/>
                <a:cs typeface="Calibri"/>
              </a:rPr>
              <a:t> </a:t>
            </a:r>
            <a:r>
              <a:rPr sz="1400" spc="-25" dirty="0">
                <a:latin typeface="Calibri"/>
                <a:cs typeface="Calibri"/>
              </a:rPr>
              <a:t>Try</a:t>
            </a:r>
            <a:r>
              <a:rPr sz="1400" spc="15" dirty="0">
                <a:latin typeface="Calibri"/>
                <a:cs typeface="Calibri"/>
              </a:rPr>
              <a:t> </a:t>
            </a:r>
            <a:r>
              <a:rPr sz="1400" spc="-15" dirty="0">
                <a:latin typeface="Calibri"/>
                <a:cs typeface="Calibri"/>
              </a:rPr>
              <a:t>for</a:t>
            </a:r>
            <a:r>
              <a:rPr sz="1400" spc="25" dirty="0">
                <a:latin typeface="Calibri"/>
                <a:cs typeface="Calibri"/>
              </a:rPr>
              <a:t> </a:t>
            </a:r>
            <a:r>
              <a:rPr sz="1400" spc="-10" dirty="0">
                <a:latin typeface="Calibri"/>
                <a:cs typeface="Calibri"/>
              </a:rPr>
              <a:t>yourself:</a:t>
            </a:r>
            <a:r>
              <a:rPr sz="1400" spc="25" dirty="0">
                <a:solidFill>
                  <a:srgbClr val="4198B5"/>
                </a:solidFill>
                <a:latin typeface="Calibri"/>
                <a:cs typeface="Calibri"/>
              </a:rPr>
              <a:t> </a:t>
            </a:r>
            <a:r>
              <a:rPr sz="1400" u="sng" spc="-10" dirty="0">
                <a:solidFill>
                  <a:srgbClr val="4198B5"/>
                </a:solidFill>
                <a:uFill>
                  <a:solidFill>
                    <a:srgbClr val="4198B5"/>
                  </a:solidFill>
                </a:uFill>
                <a:latin typeface="Consolas" panose="020B0609020204030204" pitchFamily="49" charset="0"/>
                <a:cs typeface="Consolas" panose="020B0609020204030204" pitchFamily="49" charset="0"/>
              </a:rPr>
              <a:t>https://nlpforhackers.io/language-models/</a:t>
            </a:r>
            <a:endParaRPr sz="1400" dirty="0">
              <a:latin typeface="Consolas" panose="020B0609020204030204" pitchFamily="49" charset="0"/>
              <a:cs typeface="Consolas" panose="020B0609020204030204" pitchFamily="49" charset="0"/>
            </a:endParaRPr>
          </a:p>
        </p:txBody>
      </p:sp>
      <p:sp>
        <p:nvSpPr>
          <p:cNvPr id="6" name="TextBox 5">
            <a:extLst>
              <a:ext uri="{FF2B5EF4-FFF2-40B4-BE49-F238E27FC236}">
                <a16:creationId xmlns:a16="http://schemas.microsoft.com/office/drawing/2014/main" id="{3A0FC110-1201-11F3-2FAA-C2860694A9D3}"/>
              </a:ext>
            </a:extLst>
          </p:cNvPr>
          <p:cNvSpPr txBox="1"/>
          <p:nvPr/>
        </p:nvSpPr>
        <p:spPr>
          <a:xfrm>
            <a:off x="6163056" y="4748975"/>
            <a:ext cx="2478024" cy="307777"/>
          </a:xfrm>
          <a:prstGeom prst="rect">
            <a:avLst/>
          </a:prstGeom>
          <a:noFill/>
        </p:spPr>
        <p:txBody>
          <a:bodyPr wrap="square">
            <a:spAutoFit/>
          </a:bodyPr>
          <a:lstStyle/>
          <a:p>
            <a:r>
              <a:rPr lang="en-US" sz="1400" spc="-10" dirty="0">
                <a:solidFill>
                  <a:schemeClr val="bg1">
                    <a:lumMod val="50000"/>
                  </a:schemeClr>
                </a:solidFill>
                <a:latin typeface="Corbel" panose="020B0503020204020204" pitchFamily="34" charset="0"/>
                <a:cs typeface="Calibri"/>
              </a:rPr>
              <a:t>[adopted from Chris Manning]</a:t>
            </a:r>
            <a:endParaRPr lang="en-US" dirty="0">
              <a:solidFill>
                <a:schemeClr val="bg1">
                  <a:lumMod val="50000"/>
                </a:schemeClr>
              </a:solidFill>
              <a:latin typeface="Corbel" panose="020B0503020204020204" pitchFamily="34" charset="0"/>
            </a:endParaRPr>
          </a:p>
        </p:txBody>
      </p:sp>
      <p:sp>
        <p:nvSpPr>
          <p:cNvPr id="7" name="object 4">
            <a:extLst>
              <a:ext uri="{FF2B5EF4-FFF2-40B4-BE49-F238E27FC236}">
                <a16:creationId xmlns:a16="http://schemas.microsoft.com/office/drawing/2014/main" id="{593D689F-8388-942E-968C-5E3BC830A03E}"/>
              </a:ext>
            </a:extLst>
          </p:cNvPr>
          <p:cNvSpPr txBox="1"/>
          <p:nvPr/>
        </p:nvSpPr>
        <p:spPr>
          <a:xfrm>
            <a:off x="800500" y="2346808"/>
            <a:ext cx="4764797" cy="382156"/>
          </a:xfrm>
          <a:prstGeom prst="rect">
            <a:avLst/>
          </a:prstGeom>
        </p:spPr>
        <p:txBody>
          <a:bodyPr vert="horz" wrap="square" lIns="0" tIns="12700" rIns="0" bIns="0" rtlCol="0">
            <a:spAutoFit/>
          </a:bodyPr>
          <a:lstStyle/>
          <a:p>
            <a:pPr marL="12700">
              <a:lnSpc>
                <a:spcPct val="100000"/>
              </a:lnSpc>
              <a:spcBef>
                <a:spcPts val="100"/>
              </a:spcBef>
              <a:tabLst>
                <a:tab pos="2329815" algn="l"/>
              </a:tabLst>
            </a:pPr>
            <a:r>
              <a:rPr sz="2400" dirty="0">
                <a:latin typeface="Consolas" panose="020B0609020204030204" pitchFamily="49" charset="0"/>
                <a:cs typeface="Consolas" panose="020B0609020204030204" pitchFamily="49" charset="0"/>
              </a:rPr>
              <a:t>today</a:t>
            </a:r>
            <a:r>
              <a:rPr sz="2400" spc="-45" dirty="0">
                <a:latin typeface="Consolas" panose="020B0609020204030204" pitchFamily="49" charset="0"/>
                <a:cs typeface="Consolas" panose="020B0609020204030204" pitchFamily="49" charset="0"/>
              </a:rPr>
              <a:t> </a:t>
            </a:r>
            <a:r>
              <a:rPr sz="2400" spc="-5" dirty="0">
                <a:latin typeface="Consolas" panose="020B0609020204030204" pitchFamily="49" charset="0"/>
                <a:cs typeface="Consolas" panose="020B0609020204030204" pitchFamily="49" charset="0"/>
              </a:rPr>
              <a:t>the </a:t>
            </a:r>
            <a:r>
              <a:rPr lang="en-US" sz="2400" spc="-5" dirty="0">
                <a:latin typeface="Consolas" panose="020B0609020204030204" pitchFamily="49" charset="0"/>
                <a:cs typeface="Consolas" panose="020B0609020204030204" pitchFamily="49" charset="0"/>
              </a:rPr>
              <a:t>price </a:t>
            </a:r>
            <a:r>
              <a:rPr sz="2400" u="heavy" dirty="0">
                <a:uFill>
                  <a:solidFill>
                    <a:srgbClr val="000000"/>
                  </a:solidFill>
                </a:uFill>
                <a:latin typeface="Consolas" panose="020B0609020204030204" pitchFamily="49" charset="0"/>
                <a:cs typeface="Consolas" panose="020B0609020204030204" pitchFamily="49" charset="0"/>
              </a:rPr>
              <a:t> 	</a:t>
            </a:r>
            <a:endParaRPr sz="2400" dirty="0">
              <a:latin typeface="Consolas" panose="020B0609020204030204" pitchFamily="49" charset="0"/>
              <a:cs typeface="Consolas" panose="020B0609020204030204" pitchFamily="49" charset="0"/>
            </a:endParaRPr>
          </a:p>
        </p:txBody>
      </p:sp>
      <p:sp>
        <p:nvSpPr>
          <p:cNvPr id="14" name="object 12">
            <a:extLst>
              <a:ext uri="{FF2B5EF4-FFF2-40B4-BE49-F238E27FC236}">
                <a16:creationId xmlns:a16="http://schemas.microsoft.com/office/drawing/2014/main" id="{F1E17E85-EDD5-0D65-D715-CA4D75D89A05}"/>
              </a:ext>
            </a:extLst>
          </p:cNvPr>
          <p:cNvSpPr txBox="1"/>
          <p:nvPr/>
        </p:nvSpPr>
        <p:spPr>
          <a:xfrm>
            <a:off x="1279986" y="3163556"/>
            <a:ext cx="1547653" cy="567463"/>
          </a:xfrm>
          <a:prstGeom prst="rect">
            <a:avLst/>
          </a:prstGeom>
        </p:spPr>
        <p:txBody>
          <a:bodyPr vert="horz" wrap="square" lIns="0" tIns="28575" rIns="0" bIns="0" rtlCol="0">
            <a:spAutoFit/>
          </a:bodyPr>
          <a:lstStyle/>
          <a:p>
            <a:pPr marL="149225" marR="5080" indent="-137160">
              <a:lnSpc>
                <a:spcPts val="2090"/>
              </a:lnSpc>
              <a:spcBef>
                <a:spcPts val="225"/>
              </a:spcBef>
            </a:pPr>
            <a:r>
              <a:rPr sz="1800" spc="-10" dirty="0">
                <a:solidFill>
                  <a:srgbClr val="0070C0"/>
                </a:solidFill>
                <a:latin typeface="Corbel" panose="020B0503020204020204" pitchFamily="34" charset="0"/>
                <a:cs typeface="Calibri"/>
              </a:rPr>
              <a:t>get probability </a:t>
            </a:r>
            <a:r>
              <a:rPr sz="1800" spc="-395" dirty="0">
                <a:solidFill>
                  <a:srgbClr val="0070C0"/>
                </a:solidFill>
                <a:latin typeface="Corbel" panose="020B0503020204020204" pitchFamily="34" charset="0"/>
                <a:cs typeface="Calibri"/>
              </a:rPr>
              <a:t> </a:t>
            </a:r>
            <a:r>
              <a:rPr sz="1800" spc="-5" dirty="0">
                <a:solidFill>
                  <a:srgbClr val="0070C0"/>
                </a:solidFill>
                <a:latin typeface="Corbel" panose="020B0503020204020204" pitchFamily="34" charset="0"/>
                <a:cs typeface="Calibri"/>
              </a:rPr>
              <a:t>distribution</a:t>
            </a:r>
            <a:endParaRPr sz="1800" dirty="0">
              <a:solidFill>
                <a:srgbClr val="0070C0"/>
              </a:solidFill>
              <a:latin typeface="Corbel" panose="020B0503020204020204" pitchFamily="34" charset="0"/>
              <a:cs typeface="Calibri"/>
            </a:endParaRPr>
          </a:p>
        </p:txBody>
      </p:sp>
      <p:sp>
        <p:nvSpPr>
          <p:cNvPr id="15" name="object 13">
            <a:extLst>
              <a:ext uri="{FF2B5EF4-FFF2-40B4-BE49-F238E27FC236}">
                <a16:creationId xmlns:a16="http://schemas.microsoft.com/office/drawing/2014/main" id="{2C5ED475-A253-32DD-777C-AC877FC68221}"/>
              </a:ext>
            </a:extLst>
          </p:cNvPr>
          <p:cNvSpPr txBox="1"/>
          <p:nvPr/>
        </p:nvSpPr>
        <p:spPr>
          <a:xfrm>
            <a:off x="5775108" y="2694051"/>
            <a:ext cx="2262468" cy="842538"/>
          </a:xfrm>
          <a:prstGeom prst="rect">
            <a:avLst/>
          </a:prstGeom>
        </p:spPr>
        <p:txBody>
          <a:bodyPr vert="horz" wrap="square" lIns="0" tIns="11430" rIns="0" bIns="0" rtlCol="0">
            <a:spAutoFit/>
          </a:bodyPr>
          <a:lstStyle/>
          <a:p>
            <a:pPr marL="12700" marR="5080" indent="-635" algn="ctr">
              <a:lnSpc>
                <a:spcPct val="100400"/>
              </a:lnSpc>
              <a:spcBef>
                <a:spcPts val="90"/>
              </a:spcBef>
            </a:pPr>
            <a:r>
              <a:rPr sz="1800" u="sng" spc="-10" dirty="0">
                <a:solidFill>
                  <a:srgbClr val="C00000"/>
                </a:solidFill>
                <a:uFill>
                  <a:solidFill>
                    <a:srgbClr val="C00000"/>
                  </a:solidFill>
                </a:uFill>
                <a:latin typeface="Corbel" panose="020B0503020204020204" pitchFamily="34" charset="0"/>
                <a:cs typeface="Calibri"/>
              </a:rPr>
              <a:t>Sparsity problem</a:t>
            </a:r>
            <a:r>
              <a:rPr sz="1800" spc="-10" dirty="0">
                <a:solidFill>
                  <a:srgbClr val="C00000"/>
                </a:solidFill>
                <a:latin typeface="Corbel" panose="020B0503020204020204" pitchFamily="34" charset="0"/>
                <a:cs typeface="Calibri"/>
              </a:rPr>
              <a:t>: </a:t>
            </a:r>
            <a:r>
              <a:rPr sz="1800" spc="-5" dirty="0">
                <a:solidFill>
                  <a:srgbClr val="C00000"/>
                </a:solidFill>
                <a:latin typeface="Corbel" panose="020B0503020204020204" pitchFamily="34" charset="0"/>
                <a:cs typeface="Calibri"/>
              </a:rPr>
              <a:t> </a:t>
            </a:r>
            <a:r>
              <a:rPr sz="1800" dirty="0">
                <a:solidFill>
                  <a:srgbClr val="C00000"/>
                </a:solidFill>
                <a:latin typeface="Corbel" panose="020B0503020204020204" pitchFamily="34" charset="0"/>
                <a:cs typeface="Calibri"/>
              </a:rPr>
              <a:t>not </a:t>
            </a:r>
            <a:r>
              <a:rPr sz="1800" spc="-5" dirty="0">
                <a:solidFill>
                  <a:srgbClr val="C00000"/>
                </a:solidFill>
                <a:latin typeface="Corbel" panose="020B0503020204020204" pitchFamily="34" charset="0"/>
                <a:cs typeface="Calibri"/>
              </a:rPr>
              <a:t>much </a:t>
            </a:r>
            <a:r>
              <a:rPr sz="1800" spc="-10" dirty="0">
                <a:solidFill>
                  <a:srgbClr val="C00000"/>
                </a:solidFill>
                <a:latin typeface="Corbel" panose="020B0503020204020204" pitchFamily="34" charset="0"/>
                <a:cs typeface="Calibri"/>
              </a:rPr>
              <a:t>granularity </a:t>
            </a:r>
            <a:r>
              <a:rPr sz="1800" spc="-395" dirty="0">
                <a:solidFill>
                  <a:srgbClr val="C00000"/>
                </a:solidFill>
                <a:latin typeface="Corbel" panose="020B0503020204020204" pitchFamily="34" charset="0"/>
                <a:cs typeface="Calibri"/>
              </a:rPr>
              <a:t> </a:t>
            </a:r>
            <a:r>
              <a:rPr sz="1800" spc="-5" dirty="0">
                <a:solidFill>
                  <a:srgbClr val="C00000"/>
                </a:solidFill>
                <a:latin typeface="Corbel" panose="020B0503020204020204" pitchFamily="34" charset="0"/>
                <a:cs typeface="Calibri"/>
              </a:rPr>
              <a:t>in</a:t>
            </a:r>
            <a:r>
              <a:rPr sz="1800" dirty="0">
                <a:solidFill>
                  <a:srgbClr val="C00000"/>
                </a:solidFill>
                <a:latin typeface="Corbel" panose="020B0503020204020204" pitchFamily="34" charset="0"/>
                <a:cs typeface="Calibri"/>
              </a:rPr>
              <a:t> the </a:t>
            </a:r>
            <a:r>
              <a:rPr sz="1800" spc="-5" dirty="0">
                <a:solidFill>
                  <a:srgbClr val="C00000"/>
                </a:solidFill>
                <a:latin typeface="Corbel" panose="020B0503020204020204" pitchFamily="34" charset="0"/>
                <a:cs typeface="Calibri"/>
              </a:rPr>
              <a:t>probability distribution</a:t>
            </a:r>
            <a:endParaRPr sz="1800" dirty="0">
              <a:latin typeface="Corbel" panose="020B0503020204020204" pitchFamily="34" charset="0"/>
              <a:cs typeface="Calibri"/>
            </a:endParaRPr>
          </a:p>
        </p:txBody>
      </p:sp>
      <p:cxnSp>
        <p:nvCxnSpPr>
          <p:cNvPr id="21" name="Elbow Connector 20">
            <a:extLst>
              <a:ext uri="{FF2B5EF4-FFF2-40B4-BE49-F238E27FC236}">
                <a16:creationId xmlns:a16="http://schemas.microsoft.com/office/drawing/2014/main" id="{88C3F75C-C9F4-CE80-C94A-31B608C162FB}"/>
              </a:ext>
            </a:extLst>
          </p:cNvPr>
          <p:cNvCxnSpPr>
            <a:cxnSpLocks/>
          </p:cNvCxnSpPr>
          <p:nvPr/>
        </p:nvCxnSpPr>
        <p:spPr>
          <a:xfrm rot="16200000" flipH="1">
            <a:off x="2776347" y="2920365"/>
            <a:ext cx="875538" cy="649224"/>
          </a:xfrm>
          <a:prstGeom prst="bentConnector3">
            <a:avLst>
              <a:gd name="adj1" fmla="val 101175"/>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F56524F-39F0-02C5-5E7E-81902D36E766}"/>
              </a:ext>
            </a:extLst>
          </p:cNvPr>
          <p:cNvSpPr txBox="1"/>
          <p:nvPr/>
        </p:nvSpPr>
        <p:spPr>
          <a:xfrm>
            <a:off x="3543014" y="3054330"/>
            <a:ext cx="2132012" cy="1384995"/>
          </a:xfrm>
          <a:prstGeom prst="rect">
            <a:avLst/>
          </a:prstGeom>
          <a:noFill/>
        </p:spPr>
        <p:txBody>
          <a:bodyPr wrap="square">
            <a:spAutoFit/>
          </a:bodyPr>
          <a:lstStyle/>
          <a:p>
            <a:r>
              <a:rPr lang="en-US" dirty="0">
                <a:latin typeface="Consolas" panose="020B0609020204030204" pitchFamily="49" charset="0"/>
                <a:cs typeface="Consolas" panose="020B0609020204030204" pitchFamily="49" charset="0"/>
              </a:rPr>
              <a:t>of 	0.308 </a:t>
            </a:r>
          </a:p>
          <a:p>
            <a:r>
              <a:rPr lang="en-US" dirty="0">
                <a:latin typeface="Consolas" panose="020B0609020204030204" pitchFamily="49" charset="0"/>
                <a:cs typeface="Consolas" panose="020B0609020204030204" pitchFamily="49" charset="0"/>
              </a:rPr>
              <a:t>for 	0.050 </a:t>
            </a:r>
          </a:p>
          <a:p>
            <a:r>
              <a:rPr lang="en-US" dirty="0">
                <a:latin typeface="Consolas" panose="020B0609020204030204" pitchFamily="49" charset="0"/>
                <a:cs typeface="Consolas" panose="020B0609020204030204" pitchFamily="49" charset="0"/>
              </a:rPr>
              <a:t>it 	0.046 </a:t>
            </a:r>
          </a:p>
          <a:p>
            <a:r>
              <a:rPr lang="en-US" dirty="0">
                <a:latin typeface="Consolas" panose="020B0609020204030204" pitchFamily="49" charset="0"/>
                <a:cs typeface="Consolas" panose="020B0609020204030204" pitchFamily="49" charset="0"/>
              </a:rPr>
              <a:t>to 	0.046 </a:t>
            </a:r>
          </a:p>
          <a:p>
            <a:r>
              <a:rPr lang="en-US" dirty="0">
                <a:latin typeface="Consolas" panose="020B0609020204030204" pitchFamily="49" charset="0"/>
                <a:cs typeface="Consolas" panose="020B0609020204030204" pitchFamily="49" charset="0"/>
              </a:rPr>
              <a:t>is 	0.031</a:t>
            </a:r>
          </a:p>
          <a:p>
            <a:r>
              <a:rPr lang="en-US" dirty="0">
                <a:latin typeface="Consolas" panose="020B0609020204030204" pitchFamily="49" charset="0"/>
                <a:cs typeface="Consolas" panose="020B0609020204030204" pitchFamily="49" charset="0"/>
              </a:rPr>
              <a:t>...</a:t>
            </a:r>
          </a:p>
        </p:txBody>
      </p:sp>
      <p:sp>
        <p:nvSpPr>
          <p:cNvPr id="25" name="Rectangle 24">
            <a:extLst>
              <a:ext uri="{FF2B5EF4-FFF2-40B4-BE49-F238E27FC236}">
                <a16:creationId xmlns:a16="http://schemas.microsoft.com/office/drawing/2014/main" id="{5DDC0BDE-64EC-69BA-8352-995AD94510C8}"/>
              </a:ext>
            </a:extLst>
          </p:cNvPr>
          <p:cNvSpPr/>
          <p:nvPr/>
        </p:nvSpPr>
        <p:spPr>
          <a:xfrm>
            <a:off x="3557016" y="3081321"/>
            <a:ext cx="1636776" cy="228807"/>
          </a:xfrm>
          <a:prstGeom prst="rect">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5" name="object 14">
            <a:extLst>
              <a:ext uri="{FF2B5EF4-FFF2-40B4-BE49-F238E27FC236}">
                <a16:creationId xmlns:a16="http://schemas.microsoft.com/office/drawing/2014/main" id="{829B102E-F6EC-F6EA-1A29-EBB8559E60D3}"/>
              </a:ext>
            </a:extLst>
          </p:cNvPr>
          <p:cNvSpPr/>
          <p:nvPr/>
        </p:nvSpPr>
        <p:spPr>
          <a:xfrm>
            <a:off x="1911052" y="2262678"/>
            <a:ext cx="1207838" cy="113157"/>
          </a:xfrm>
          <a:custGeom>
            <a:avLst/>
            <a:gdLst/>
            <a:ahLst/>
            <a:cxnLst/>
            <a:rect l="l" t="t" r="r" b="b"/>
            <a:pathLst>
              <a:path w="1981200" h="241300">
                <a:moveTo>
                  <a:pt x="0" y="240945"/>
                </a:moveTo>
                <a:lnTo>
                  <a:pt x="8331" y="194051"/>
                </a:lnTo>
                <a:lnTo>
                  <a:pt x="31053" y="155757"/>
                </a:lnTo>
                <a:lnTo>
                  <a:pt x="64754" y="129938"/>
                </a:lnTo>
                <a:lnTo>
                  <a:pt x="106024" y="120471"/>
                </a:lnTo>
                <a:lnTo>
                  <a:pt x="884576" y="120473"/>
                </a:lnTo>
                <a:lnTo>
                  <a:pt x="925845" y="111006"/>
                </a:lnTo>
                <a:lnTo>
                  <a:pt x="959546" y="85187"/>
                </a:lnTo>
                <a:lnTo>
                  <a:pt x="982268" y="46893"/>
                </a:lnTo>
                <a:lnTo>
                  <a:pt x="990600" y="0"/>
                </a:lnTo>
                <a:lnTo>
                  <a:pt x="998931" y="46893"/>
                </a:lnTo>
                <a:lnTo>
                  <a:pt x="1021653" y="85187"/>
                </a:lnTo>
                <a:lnTo>
                  <a:pt x="1055354" y="111006"/>
                </a:lnTo>
                <a:lnTo>
                  <a:pt x="1096623" y="120473"/>
                </a:lnTo>
                <a:lnTo>
                  <a:pt x="1875176" y="120473"/>
                </a:lnTo>
                <a:lnTo>
                  <a:pt x="1916445" y="129941"/>
                </a:lnTo>
                <a:lnTo>
                  <a:pt x="1950146" y="155759"/>
                </a:lnTo>
                <a:lnTo>
                  <a:pt x="1972868" y="194053"/>
                </a:lnTo>
                <a:lnTo>
                  <a:pt x="1981200" y="240947"/>
                </a:lnTo>
              </a:path>
            </a:pathLst>
          </a:custGeom>
          <a:ln w="28575">
            <a:solidFill>
              <a:srgbClr val="0070C0"/>
            </a:solidFill>
          </a:ln>
        </p:spPr>
        <p:txBody>
          <a:bodyPr wrap="square" lIns="0" tIns="0" rIns="0" bIns="0" rtlCol="0"/>
          <a:lstStyle/>
          <a:p>
            <a:endParaRPr dirty="0">
              <a:solidFill>
                <a:schemeClr val="accent1"/>
              </a:solidFill>
              <a:latin typeface="Corbel" panose="020B0503020204020204" pitchFamily="34" charset="0"/>
            </a:endParaRPr>
          </a:p>
        </p:txBody>
      </p:sp>
      <p:sp>
        <p:nvSpPr>
          <p:cNvPr id="11" name="TextBox 10">
            <a:extLst>
              <a:ext uri="{FF2B5EF4-FFF2-40B4-BE49-F238E27FC236}">
                <a16:creationId xmlns:a16="http://schemas.microsoft.com/office/drawing/2014/main" id="{C98235FB-02EE-8307-9666-211BB9CE4C15}"/>
              </a:ext>
            </a:extLst>
          </p:cNvPr>
          <p:cNvSpPr txBox="1"/>
          <p:nvPr/>
        </p:nvSpPr>
        <p:spPr>
          <a:xfrm>
            <a:off x="1796796" y="1925133"/>
            <a:ext cx="1449324" cy="307777"/>
          </a:xfrm>
          <a:prstGeom prst="rect">
            <a:avLst/>
          </a:prstGeom>
          <a:noFill/>
        </p:spPr>
        <p:txBody>
          <a:bodyPr wrap="square">
            <a:spAutoFit/>
          </a:bodyPr>
          <a:lstStyle/>
          <a:p>
            <a:r>
              <a:rPr lang="en-US" spc="-5" dirty="0">
                <a:solidFill>
                  <a:srgbClr val="0070C0"/>
                </a:solidFill>
                <a:latin typeface="Corbel" panose="020B0503020204020204" pitchFamily="34" charset="0"/>
                <a:cs typeface="Calibri"/>
              </a:rPr>
              <a:t>c</a:t>
            </a:r>
            <a:r>
              <a:rPr lang="en-US" sz="1400" spc="-5" dirty="0">
                <a:solidFill>
                  <a:srgbClr val="0070C0"/>
                </a:solidFill>
                <a:latin typeface="Corbel" panose="020B0503020204020204" pitchFamily="34" charset="0"/>
                <a:cs typeface="Calibri"/>
              </a:rPr>
              <a:t>ondition on this</a:t>
            </a:r>
            <a:endParaRPr lang="en-US" dirty="0">
              <a:latin typeface="Corbel" panose="020B0503020204020204" pitchFamily="34" charset="0"/>
            </a:endParaRPr>
          </a:p>
        </p:txBody>
      </p:sp>
      <p:sp>
        <p:nvSpPr>
          <p:cNvPr id="10" name="object 6">
            <a:extLst>
              <a:ext uri="{FF2B5EF4-FFF2-40B4-BE49-F238E27FC236}">
                <a16:creationId xmlns:a16="http://schemas.microsoft.com/office/drawing/2014/main" id="{865B1036-094F-0BB7-A05F-1E320D61BDB8}"/>
              </a:ext>
            </a:extLst>
          </p:cNvPr>
          <p:cNvSpPr txBox="1"/>
          <p:nvPr/>
        </p:nvSpPr>
        <p:spPr>
          <a:xfrm>
            <a:off x="5551850" y="3848370"/>
            <a:ext cx="284035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70C0"/>
                </a:solidFill>
                <a:latin typeface="Corbel" panose="020B0503020204020204" pitchFamily="34" charset="0"/>
                <a:cs typeface="Calibri"/>
              </a:rPr>
              <a:t>Otherwise,</a:t>
            </a:r>
            <a:r>
              <a:rPr sz="1800" spc="-10" dirty="0">
                <a:solidFill>
                  <a:srgbClr val="0070C0"/>
                </a:solidFill>
                <a:latin typeface="Corbel" panose="020B0503020204020204" pitchFamily="34" charset="0"/>
                <a:cs typeface="Calibri"/>
              </a:rPr>
              <a:t> </a:t>
            </a:r>
            <a:r>
              <a:rPr sz="1800" spc="-5" dirty="0">
                <a:solidFill>
                  <a:srgbClr val="0070C0"/>
                </a:solidFill>
                <a:latin typeface="Corbel" panose="020B0503020204020204" pitchFamily="34" charset="0"/>
                <a:cs typeface="Calibri"/>
              </a:rPr>
              <a:t>seems</a:t>
            </a:r>
            <a:r>
              <a:rPr sz="1800" spc="-15" dirty="0">
                <a:solidFill>
                  <a:srgbClr val="0070C0"/>
                </a:solidFill>
                <a:latin typeface="Corbel" panose="020B0503020204020204" pitchFamily="34" charset="0"/>
                <a:cs typeface="Calibri"/>
              </a:rPr>
              <a:t> </a:t>
            </a:r>
            <a:r>
              <a:rPr sz="1800" spc="-5" dirty="0">
                <a:solidFill>
                  <a:srgbClr val="0070C0"/>
                </a:solidFill>
                <a:latin typeface="Corbel" panose="020B0503020204020204" pitchFamily="34" charset="0"/>
                <a:cs typeface="Calibri"/>
              </a:rPr>
              <a:t>reasonable!</a:t>
            </a:r>
            <a:endParaRPr sz="1800" dirty="0">
              <a:solidFill>
                <a:srgbClr val="0070C0"/>
              </a:solidFill>
              <a:latin typeface="Corbel" panose="020B0503020204020204" pitchFamily="34" charset="0"/>
              <a:cs typeface="Calibri"/>
            </a:endParaRPr>
          </a:p>
        </p:txBody>
      </p:sp>
      <p:sp>
        <p:nvSpPr>
          <p:cNvPr id="8" name="Content Placeholder 2">
            <a:extLst>
              <a:ext uri="{FF2B5EF4-FFF2-40B4-BE49-F238E27FC236}">
                <a16:creationId xmlns:a16="http://schemas.microsoft.com/office/drawing/2014/main" id="{9B5B91F4-C421-6E17-25AF-A5457AC8FD96}"/>
              </a:ext>
            </a:extLst>
          </p:cNvPr>
          <p:cNvSpPr>
            <a:spLocks noGrp="1"/>
          </p:cNvSpPr>
          <p:nvPr>
            <p:ph type="body" sz="quarter" idx="16"/>
          </p:nvPr>
        </p:nvSpPr>
        <p:spPr>
          <a:xfrm>
            <a:off x="533919" y="1390650"/>
            <a:ext cx="8085415" cy="3077573"/>
          </a:xfrm>
        </p:spPr>
        <p:txBody>
          <a:bodyPr/>
          <a:lstStyle/>
          <a:p>
            <a:pPr marL="298450" indent="-285750">
              <a:lnSpc>
                <a:spcPts val="2725"/>
              </a:lnSpc>
              <a:spcBef>
                <a:spcPts val="100"/>
              </a:spcBef>
              <a:buClr>
                <a:srgbClr val="8C1515"/>
              </a:buClr>
              <a:tabLst>
                <a:tab pos="354965" algn="l"/>
                <a:tab pos="355600" algn="l"/>
              </a:tabLst>
            </a:pPr>
            <a:r>
              <a:rPr lang="en-US" spc="-5" dirty="0">
                <a:latin typeface="Corbel" panose="020B0503020204020204" pitchFamily="34" charset="0"/>
                <a:cs typeface="Calibri"/>
              </a:rPr>
              <a:t>Now we can sample from this mode: </a:t>
            </a:r>
            <a:endParaRPr lang="en-US" dirty="0">
              <a:latin typeface="Corbel" panose="020B0503020204020204" pitchFamily="34" charset="0"/>
            </a:endParaRPr>
          </a:p>
        </p:txBody>
      </p:sp>
    </p:spTree>
    <p:extLst>
      <p:ext uri="{BB962C8B-B14F-4D97-AF65-F5344CB8AC3E}">
        <p14:creationId xmlns:p14="http://schemas.microsoft.com/office/powerpoint/2010/main" val="315687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P spid="25" grpId="0" animBg="1"/>
      <p:bldP spid="5" grpId="0" animBg="1"/>
      <p:bldP spid="11"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6B3B2-1AB7-2CE7-1824-0295B567455B}"/>
              </a:ext>
            </a:extLst>
          </p:cNvPr>
          <p:cNvSpPr>
            <a:spLocks noGrp="1"/>
          </p:cNvSpPr>
          <p:nvPr>
            <p:ph type="title"/>
          </p:nvPr>
        </p:nvSpPr>
        <p:spPr/>
        <p:txBody>
          <a:bodyPr>
            <a:normAutofit/>
          </a:bodyPr>
          <a:lstStyle/>
          <a:p>
            <a:r>
              <a:rPr lang="en-US" dirty="0"/>
              <a:t>Generation from N-Gram Models</a:t>
            </a:r>
          </a:p>
        </p:txBody>
      </p:sp>
      <p:sp>
        <p:nvSpPr>
          <p:cNvPr id="3" name="Content Placeholder 2">
            <a:extLst>
              <a:ext uri="{FF2B5EF4-FFF2-40B4-BE49-F238E27FC236}">
                <a16:creationId xmlns:a16="http://schemas.microsoft.com/office/drawing/2014/main" id="{34F81BD2-AF1C-670C-A449-7C856D47D9E2}"/>
              </a:ext>
            </a:extLst>
          </p:cNvPr>
          <p:cNvSpPr>
            <a:spLocks noGrp="1"/>
          </p:cNvSpPr>
          <p:nvPr>
            <p:ph type="body" sz="quarter" idx="16"/>
          </p:nvPr>
        </p:nvSpPr>
        <p:spPr>
          <a:xfrm>
            <a:off x="533919" y="1390650"/>
            <a:ext cx="8085415" cy="3077573"/>
          </a:xfrm>
        </p:spPr>
        <p:txBody>
          <a:bodyPr/>
          <a:lstStyle/>
          <a:p>
            <a:pPr marL="298450" indent="-285750">
              <a:lnSpc>
                <a:spcPts val="2725"/>
              </a:lnSpc>
              <a:spcBef>
                <a:spcPts val="100"/>
              </a:spcBef>
              <a:buClr>
                <a:srgbClr val="8C1515"/>
              </a:buClr>
              <a:tabLst>
                <a:tab pos="354965" algn="l"/>
                <a:tab pos="355600" algn="l"/>
              </a:tabLst>
            </a:pPr>
            <a:r>
              <a:rPr lang="en-US" spc="-5" dirty="0">
                <a:latin typeface="Corbel" panose="020B0503020204020204" pitchFamily="34" charset="0"/>
                <a:cs typeface="Calibri"/>
              </a:rPr>
              <a:t>Now we can sample from this mode: </a:t>
            </a:r>
            <a:endParaRPr lang="en-US" dirty="0">
              <a:latin typeface="Corbel" panose="020B0503020204020204" pitchFamily="34" charset="0"/>
            </a:endParaRPr>
          </a:p>
        </p:txBody>
      </p:sp>
      <p:sp>
        <p:nvSpPr>
          <p:cNvPr id="4" name="object 5">
            <a:extLst>
              <a:ext uri="{FF2B5EF4-FFF2-40B4-BE49-F238E27FC236}">
                <a16:creationId xmlns:a16="http://schemas.microsoft.com/office/drawing/2014/main" id="{2FD1BD82-F376-D9B4-CEF8-0C32CD88EF37}"/>
              </a:ext>
            </a:extLst>
          </p:cNvPr>
          <p:cNvSpPr txBox="1"/>
          <p:nvPr/>
        </p:nvSpPr>
        <p:spPr>
          <a:xfrm>
            <a:off x="282633" y="4767263"/>
            <a:ext cx="5471032"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Calibri"/>
                <a:cs typeface="Calibri"/>
              </a:rPr>
              <a:t>*</a:t>
            </a:r>
            <a:r>
              <a:rPr sz="1400" spc="20" dirty="0">
                <a:latin typeface="Calibri"/>
                <a:cs typeface="Calibri"/>
              </a:rPr>
              <a:t> </a:t>
            </a:r>
            <a:r>
              <a:rPr sz="1400" spc="-25" dirty="0">
                <a:latin typeface="Calibri"/>
                <a:cs typeface="Calibri"/>
              </a:rPr>
              <a:t>Try</a:t>
            </a:r>
            <a:r>
              <a:rPr sz="1400" spc="15" dirty="0">
                <a:latin typeface="Calibri"/>
                <a:cs typeface="Calibri"/>
              </a:rPr>
              <a:t> </a:t>
            </a:r>
            <a:r>
              <a:rPr sz="1400" spc="-15" dirty="0">
                <a:latin typeface="Calibri"/>
                <a:cs typeface="Calibri"/>
              </a:rPr>
              <a:t>for</a:t>
            </a:r>
            <a:r>
              <a:rPr sz="1400" spc="25" dirty="0">
                <a:latin typeface="Calibri"/>
                <a:cs typeface="Calibri"/>
              </a:rPr>
              <a:t> </a:t>
            </a:r>
            <a:r>
              <a:rPr sz="1400" spc="-10" dirty="0">
                <a:latin typeface="Calibri"/>
                <a:cs typeface="Calibri"/>
              </a:rPr>
              <a:t>yourself:</a:t>
            </a:r>
            <a:r>
              <a:rPr sz="1400" spc="25" dirty="0">
                <a:solidFill>
                  <a:srgbClr val="4198B5"/>
                </a:solidFill>
                <a:latin typeface="Calibri"/>
                <a:cs typeface="Calibri"/>
              </a:rPr>
              <a:t> </a:t>
            </a:r>
            <a:r>
              <a:rPr sz="1400" u="sng" spc="-10" dirty="0">
                <a:solidFill>
                  <a:srgbClr val="4198B5"/>
                </a:solidFill>
                <a:uFill>
                  <a:solidFill>
                    <a:srgbClr val="4198B5"/>
                  </a:solidFill>
                </a:uFill>
                <a:latin typeface="Consolas" panose="020B0609020204030204" pitchFamily="49" charset="0"/>
                <a:cs typeface="Consolas" panose="020B0609020204030204" pitchFamily="49" charset="0"/>
              </a:rPr>
              <a:t>https://nlpforhackers.io/language-models/</a:t>
            </a:r>
            <a:endParaRPr sz="1400" dirty="0">
              <a:latin typeface="Consolas" panose="020B0609020204030204" pitchFamily="49" charset="0"/>
              <a:cs typeface="Consolas" panose="020B0609020204030204" pitchFamily="49" charset="0"/>
            </a:endParaRPr>
          </a:p>
        </p:txBody>
      </p:sp>
      <p:sp>
        <p:nvSpPr>
          <p:cNvPr id="6" name="TextBox 5">
            <a:extLst>
              <a:ext uri="{FF2B5EF4-FFF2-40B4-BE49-F238E27FC236}">
                <a16:creationId xmlns:a16="http://schemas.microsoft.com/office/drawing/2014/main" id="{3A0FC110-1201-11F3-2FAA-C2860694A9D3}"/>
              </a:ext>
            </a:extLst>
          </p:cNvPr>
          <p:cNvSpPr txBox="1"/>
          <p:nvPr/>
        </p:nvSpPr>
        <p:spPr>
          <a:xfrm>
            <a:off x="6163056" y="4748975"/>
            <a:ext cx="2478024" cy="307777"/>
          </a:xfrm>
          <a:prstGeom prst="rect">
            <a:avLst/>
          </a:prstGeom>
          <a:noFill/>
        </p:spPr>
        <p:txBody>
          <a:bodyPr wrap="square">
            <a:spAutoFit/>
          </a:bodyPr>
          <a:lstStyle/>
          <a:p>
            <a:r>
              <a:rPr lang="en-US" sz="1400" spc="-10" dirty="0">
                <a:solidFill>
                  <a:schemeClr val="bg1">
                    <a:lumMod val="50000"/>
                  </a:schemeClr>
                </a:solidFill>
                <a:latin typeface="Corbel" panose="020B0503020204020204" pitchFamily="34" charset="0"/>
                <a:cs typeface="Calibri"/>
              </a:rPr>
              <a:t>[adopted from Chris Manning]</a:t>
            </a:r>
            <a:endParaRPr lang="en-US" dirty="0">
              <a:solidFill>
                <a:schemeClr val="bg1">
                  <a:lumMod val="50000"/>
                </a:schemeClr>
              </a:solidFill>
              <a:latin typeface="Corbel" panose="020B0503020204020204" pitchFamily="34" charset="0"/>
            </a:endParaRPr>
          </a:p>
        </p:txBody>
      </p:sp>
      <p:sp>
        <p:nvSpPr>
          <p:cNvPr id="7" name="object 4">
            <a:extLst>
              <a:ext uri="{FF2B5EF4-FFF2-40B4-BE49-F238E27FC236}">
                <a16:creationId xmlns:a16="http://schemas.microsoft.com/office/drawing/2014/main" id="{593D689F-8388-942E-968C-5E3BC830A03E}"/>
              </a:ext>
            </a:extLst>
          </p:cNvPr>
          <p:cNvSpPr txBox="1"/>
          <p:nvPr/>
        </p:nvSpPr>
        <p:spPr>
          <a:xfrm>
            <a:off x="800500" y="2346808"/>
            <a:ext cx="4764797" cy="382156"/>
          </a:xfrm>
          <a:prstGeom prst="rect">
            <a:avLst/>
          </a:prstGeom>
        </p:spPr>
        <p:txBody>
          <a:bodyPr vert="horz" wrap="square" lIns="0" tIns="12700" rIns="0" bIns="0" rtlCol="0">
            <a:spAutoFit/>
          </a:bodyPr>
          <a:lstStyle/>
          <a:p>
            <a:pPr marL="12700">
              <a:lnSpc>
                <a:spcPct val="100000"/>
              </a:lnSpc>
              <a:spcBef>
                <a:spcPts val="100"/>
              </a:spcBef>
              <a:tabLst>
                <a:tab pos="2329815" algn="l"/>
              </a:tabLst>
            </a:pPr>
            <a:r>
              <a:rPr sz="2400" dirty="0">
                <a:latin typeface="Consolas" panose="020B0609020204030204" pitchFamily="49" charset="0"/>
                <a:cs typeface="Consolas" panose="020B0609020204030204" pitchFamily="49" charset="0"/>
              </a:rPr>
              <a:t>today</a:t>
            </a:r>
            <a:r>
              <a:rPr sz="2400" spc="-45" dirty="0">
                <a:latin typeface="Consolas" panose="020B0609020204030204" pitchFamily="49" charset="0"/>
                <a:cs typeface="Consolas" panose="020B0609020204030204" pitchFamily="49" charset="0"/>
              </a:rPr>
              <a:t> </a:t>
            </a:r>
            <a:r>
              <a:rPr sz="2400" spc="-5" dirty="0">
                <a:latin typeface="Consolas" panose="020B0609020204030204" pitchFamily="49" charset="0"/>
                <a:cs typeface="Consolas" panose="020B0609020204030204" pitchFamily="49" charset="0"/>
              </a:rPr>
              <a:t>the </a:t>
            </a:r>
            <a:r>
              <a:rPr lang="en-US" sz="2400" spc="-5" dirty="0">
                <a:latin typeface="Consolas" panose="020B0609020204030204" pitchFamily="49" charset="0"/>
                <a:cs typeface="Consolas" panose="020B0609020204030204" pitchFamily="49" charset="0"/>
              </a:rPr>
              <a:t>price of </a:t>
            </a:r>
            <a:r>
              <a:rPr sz="2400" u="heavy" dirty="0">
                <a:uFill>
                  <a:solidFill>
                    <a:srgbClr val="000000"/>
                  </a:solidFill>
                </a:uFill>
                <a:latin typeface="Consolas" panose="020B0609020204030204" pitchFamily="49" charset="0"/>
                <a:cs typeface="Consolas" panose="020B0609020204030204" pitchFamily="49" charset="0"/>
              </a:rPr>
              <a:t> 	</a:t>
            </a:r>
            <a:endParaRPr sz="2400" dirty="0">
              <a:latin typeface="Consolas" panose="020B0609020204030204" pitchFamily="49" charset="0"/>
              <a:cs typeface="Consolas" panose="020B0609020204030204" pitchFamily="49" charset="0"/>
            </a:endParaRPr>
          </a:p>
        </p:txBody>
      </p:sp>
      <p:sp>
        <p:nvSpPr>
          <p:cNvPr id="14" name="object 12">
            <a:extLst>
              <a:ext uri="{FF2B5EF4-FFF2-40B4-BE49-F238E27FC236}">
                <a16:creationId xmlns:a16="http://schemas.microsoft.com/office/drawing/2014/main" id="{F1E17E85-EDD5-0D65-D715-CA4D75D89A05}"/>
              </a:ext>
            </a:extLst>
          </p:cNvPr>
          <p:cNvSpPr txBox="1"/>
          <p:nvPr/>
        </p:nvSpPr>
        <p:spPr>
          <a:xfrm>
            <a:off x="1279986" y="3163556"/>
            <a:ext cx="1547653" cy="567463"/>
          </a:xfrm>
          <a:prstGeom prst="rect">
            <a:avLst/>
          </a:prstGeom>
        </p:spPr>
        <p:txBody>
          <a:bodyPr vert="horz" wrap="square" lIns="0" tIns="28575" rIns="0" bIns="0" rtlCol="0">
            <a:spAutoFit/>
          </a:bodyPr>
          <a:lstStyle/>
          <a:p>
            <a:pPr marL="149225" marR="5080" indent="-137160">
              <a:lnSpc>
                <a:spcPts val="2090"/>
              </a:lnSpc>
              <a:spcBef>
                <a:spcPts val="225"/>
              </a:spcBef>
            </a:pPr>
            <a:r>
              <a:rPr sz="1800" spc="-10" dirty="0">
                <a:solidFill>
                  <a:srgbClr val="0070C0"/>
                </a:solidFill>
                <a:latin typeface="Corbel" panose="020B0503020204020204" pitchFamily="34" charset="0"/>
                <a:cs typeface="Calibri"/>
              </a:rPr>
              <a:t>get probability </a:t>
            </a:r>
            <a:r>
              <a:rPr sz="1800" spc="-395" dirty="0">
                <a:solidFill>
                  <a:srgbClr val="0070C0"/>
                </a:solidFill>
                <a:latin typeface="Corbel" panose="020B0503020204020204" pitchFamily="34" charset="0"/>
                <a:cs typeface="Calibri"/>
              </a:rPr>
              <a:t> </a:t>
            </a:r>
            <a:r>
              <a:rPr sz="1800" spc="-5" dirty="0">
                <a:solidFill>
                  <a:srgbClr val="0070C0"/>
                </a:solidFill>
                <a:latin typeface="Corbel" panose="020B0503020204020204" pitchFamily="34" charset="0"/>
                <a:cs typeface="Calibri"/>
              </a:rPr>
              <a:t>distribution</a:t>
            </a:r>
            <a:endParaRPr sz="1800" dirty="0">
              <a:solidFill>
                <a:srgbClr val="0070C0"/>
              </a:solidFill>
              <a:latin typeface="Corbel" panose="020B0503020204020204" pitchFamily="34" charset="0"/>
              <a:cs typeface="Calibri"/>
            </a:endParaRPr>
          </a:p>
        </p:txBody>
      </p:sp>
      <p:sp>
        <p:nvSpPr>
          <p:cNvPr id="15" name="object 13">
            <a:extLst>
              <a:ext uri="{FF2B5EF4-FFF2-40B4-BE49-F238E27FC236}">
                <a16:creationId xmlns:a16="http://schemas.microsoft.com/office/drawing/2014/main" id="{2C5ED475-A253-32DD-777C-AC877FC68221}"/>
              </a:ext>
            </a:extLst>
          </p:cNvPr>
          <p:cNvSpPr txBox="1"/>
          <p:nvPr/>
        </p:nvSpPr>
        <p:spPr>
          <a:xfrm>
            <a:off x="5775108" y="2694051"/>
            <a:ext cx="2262468" cy="842538"/>
          </a:xfrm>
          <a:prstGeom prst="rect">
            <a:avLst/>
          </a:prstGeom>
        </p:spPr>
        <p:txBody>
          <a:bodyPr vert="horz" wrap="square" lIns="0" tIns="11430" rIns="0" bIns="0" rtlCol="0">
            <a:spAutoFit/>
          </a:bodyPr>
          <a:lstStyle/>
          <a:p>
            <a:pPr marL="12700" marR="5080" indent="-635" algn="ctr">
              <a:lnSpc>
                <a:spcPct val="100400"/>
              </a:lnSpc>
              <a:spcBef>
                <a:spcPts val="90"/>
              </a:spcBef>
            </a:pPr>
            <a:r>
              <a:rPr sz="1800" u="sng" spc="-10" dirty="0">
                <a:solidFill>
                  <a:srgbClr val="C00000"/>
                </a:solidFill>
                <a:uFill>
                  <a:solidFill>
                    <a:srgbClr val="C00000"/>
                  </a:solidFill>
                </a:uFill>
                <a:latin typeface="Corbel" panose="020B0503020204020204" pitchFamily="34" charset="0"/>
                <a:cs typeface="Calibri"/>
              </a:rPr>
              <a:t>Sparsity problem</a:t>
            </a:r>
            <a:r>
              <a:rPr sz="1800" spc="-10" dirty="0">
                <a:solidFill>
                  <a:srgbClr val="C00000"/>
                </a:solidFill>
                <a:latin typeface="Corbel" panose="020B0503020204020204" pitchFamily="34" charset="0"/>
                <a:cs typeface="Calibri"/>
              </a:rPr>
              <a:t>: </a:t>
            </a:r>
            <a:r>
              <a:rPr sz="1800" spc="-5" dirty="0">
                <a:solidFill>
                  <a:srgbClr val="C00000"/>
                </a:solidFill>
                <a:latin typeface="Corbel" panose="020B0503020204020204" pitchFamily="34" charset="0"/>
                <a:cs typeface="Calibri"/>
              </a:rPr>
              <a:t> </a:t>
            </a:r>
            <a:r>
              <a:rPr sz="1800" dirty="0">
                <a:solidFill>
                  <a:srgbClr val="C00000"/>
                </a:solidFill>
                <a:latin typeface="Corbel" panose="020B0503020204020204" pitchFamily="34" charset="0"/>
                <a:cs typeface="Calibri"/>
              </a:rPr>
              <a:t>not </a:t>
            </a:r>
            <a:r>
              <a:rPr sz="1800" spc="-5" dirty="0">
                <a:solidFill>
                  <a:srgbClr val="C00000"/>
                </a:solidFill>
                <a:latin typeface="Corbel" panose="020B0503020204020204" pitchFamily="34" charset="0"/>
                <a:cs typeface="Calibri"/>
              </a:rPr>
              <a:t>much </a:t>
            </a:r>
            <a:r>
              <a:rPr sz="1800" spc="-10" dirty="0">
                <a:solidFill>
                  <a:srgbClr val="C00000"/>
                </a:solidFill>
                <a:latin typeface="Corbel" panose="020B0503020204020204" pitchFamily="34" charset="0"/>
                <a:cs typeface="Calibri"/>
              </a:rPr>
              <a:t>granularity </a:t>
            </a:r>
            <a:r>
              <a:rPr sz="1800" spc="-395" dirty="0">
                <a:solidFill>
                  <a:srgbClr val="C00000"/>
                </a:solidFill>
                <a:latin typeface="Corbel" panose="020B0503020204020204" pitchFamily="34" charset="0"/>
                <a:cs typeface="Calibri"/>
              </a:rPr>
              <a:t> </a:t>
            </a:r>
            <a:r>
              <a:rPr sz="1800" spc="-5" dirty="0">
                <a:solidFill>
                  <a:srgbClr val="C00000"/>
                </a:solidFill>
                <a:latin typeface="Corbel" panose="020B0503020204020204" pitchFamily="34" charset="0"/>
                <a:cs typeface="Calibri"/>
              </a:rPr>
              <a:t>in</a:t>
            </a:r>
            <a:r>
              <a:rPr sz="1800" dirty="0">
                <a:solidFill>
                  <a:srgbClr val="C00000"/>
                </a:solidFill>
                <a:latin typeface="Corbel" panose="020B0503020204020204" pitchFamily="34" charset="0"/>
                <a:cs typeface="Calibri"/>
              </a:rPr>
              <a:t> the </a:t>
            </a:r>
            <a:r>
              <a:rPr sz="1800" spc="-5" dirty="0">
                <a:solidFill>
                  <a:srgbClr val="C00000"/>
                </a:solidFill>
                <a:latin typeface="Corbel" panose="020B0503020204020204" pitchFamily="34" charset="0"/>
                <a:cs typeface="Calibri"/>
              </a:rPr>
              <a:t>probability distribution</a:t>
            </a:r>
            <a:endParaRPr sz="1800" dirty="0">
              <a:latin typeface="Corbel" panose="020B0503020204020204" pitchFamily="34" charset="0"/>
              <a:cs typeface="Calibri"/>
            </a:endParaRPr>
          </a:p>
        </p:txBody>
      </p:sp>
      <p:cxnSp>
        <p:nvCxnSpPr>
          <p:cNvPr id="21" name="Elbow Connector 20">
            <a:extLst>
              <a:ext uri="{FF2B5EF4-FFF2-40B4-BE49-F238E27FC236}">
                <a16:creationId xmlns:a16="http://schemas.microsoft.com/office/drawing/2014/main" id="{88C3F75C-C9F4-CE80-C94A-31B608C162FB}"/>
              </a:ext>
            </a:extLst>
          </p:cNvPr>
          <p:cNvCxnSpPr/>
          <p:nvPr/>
        </p:nvCxnSpPr>
        <p:spPr>
          <a:xfrm rot="16200000" flipH="1">
            <a:off x="2776347" y="2920365"/>
            <a:ext cx="875538" cy="649224"/>
          </a:xfrm>
          <a:prstGeom prst="bentConnector3">
            <a:avLst>
              <a:gd name="adj1" fmla="val 101175"/>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F56524F-39F0-02C5-5E7E-81902D36E766}"/>
              </a:ext>
            </a:extLst>
          </p:cNvPr>
          <p:cNvSpPr txBox="1"/>
          <p:nvPr/>
        </p:nvSpPr>
        <p:spPr>
          <a:xfrm>
            <a:off x="3543014" y="3054330"/>
            <a:ext cx="2132012" cy="1384995"/>
          </a:xfrm>
          <a:prstGeom prst="rect">
            <a:avLst/>
          </a:prstGeom>
          <a:noFill/>
        </p:spPr>
        <p:txBody>
          <a:bodyPr wrap="square">
            <a:spAutoFit/>
          </a:bodyPr>
          <a:lstStyle/>
          <a:p>
            <a:r>
              <a:rPr lang="en-US" dirty="0">
                <a:latin typeface="Consolas" panose="020B0609020204030204" pitchFamily="49" charset="0"/>
                <a:cs typeface="Consolas" panose="020B0609020204030204" pitchFamily="49" charset="0"/>
              </a:rPr>
              <a:t>the 	0.072 </a:t>
            </a:r>
          </a:p>
          <a:p>
            <a:r>
              <a:rPr lang="en-US" dirty="0">
                <a:latin typeface="Consolas" panose="020B0609020204030204" pitchFamily="49" charset="0"/>
                <a:cs typeface="Consolas" panose="020B0609020204030204" pitchFamily="49" charset="0"/>
              </a:rPr>
              <a:t>18 	0.043 </a:t>
            </a:r>
          </a:p>
          <a:p>
            <a:r>
              <a:rPr lang="en-US" dirty="0">
                <a:latin typeface="Consolas" panose="020B0609020204030204" pitchFamily="49" charset="0"/>
                <a:cs typeface="Consolas" panose="020B0609020204030204" pitchFamily="49" charset="0"/>
              </a:rPr>
              <a:t>oil 	0.043 </a:t>
            </a:r>
          </a:p>
          <a:p>
            <a:r>
              <a:rPr lang="en-US" dirty="0">
                <a:latin typeface="Consolas" panose="020B0609020204030204" pitchFamily="49" charset="0"/>
                <a:cs typeface="Consolas" panose="020B0609020204030204" pitchFamily="49" charset="0"/>
              </a:rPr>
              <a:t>its 	0.036 </a:t>
            </a:r>
          </a:p>
          <a:p>
            <a:r>
              <a:rPr lang="en-US" dirty="0">
                <a:latin typeface="Consolas" panose="020B0609020204030204" pitchFamily="49" charset="0"/>
                <a:cs typeface="Consolas" panose="020B0609020204030204" pitchFamily="49" charset="0"/>
              </a:rPr>
              <a:t>gold 	0.018</a:t>
            </a:r>
          </a:p>
          <a:p>
            <a:r>
              <a:rPr lang="en-US" dirty="0">
                <a:latin typeface="Consolas" panose="020B0609020204030204" pitchFamily="49" charset="0"/>
                <a:cs typeface="Consolas" panose="020B0609020204030204" pitchFamily="49" charset="0"/>
              </a:rPr>
              <a:t>...</a:t>
            </a:r>
          </a:p>
        </p:txBody>
      </p:sp>
      <p:sp>
        <p:nvSpPr>
          <p:cNvPr id="25" name="Rectangle 24">
            <a:extLst>
              <a:ext uri="{FF2B5EF4-FFF2-40B4-BE49-F238E27FC236}">
                <a16:creationId xmlns:a16="http://schemas.microsoft.com/office/drawing/2014/main" id="{5DDC0BDE-64EC-69BA-8352-995AD94510C8}"/>
              </a:ext>
            </a:extLst>
          </p:cNvPr>
          <p:cNvSpPr/>
          <p:nvPr/>
        </p:nvSpPr>
        <p:spPr>
          <a:xfrm>
            <a:off x="3557016" y="3968289"/>
            <a:ext cx="1636776" cy="228807"/>
          </a:xfrm>
          <a:prstGeom prst="rect">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5" name="object 14">
            <a:extLst>
              <a:ext uri="{FF2B5EF4-FFF2-40B4-BE49-F238E27FC236}">
                <a16:creationId xmlns:a16="http://schemas.microsoft.com/office/drawing/2014/main" id="{BF575608-852C-39B6-BA9A-FD090F735A46}"/>
              </a:ext>
            </a:extLst>
          </p:cNvPr>
          <p:cNvSpPr/>
          <p:nvPr/>
        </p:nvSpPr>
        <p:spPr>
          <a:xfrm>
            <a:off x="2496268" y="2236102"/>
            <a:ext cx="1207838" cy="113157"/>
          </a:xfrm>
          <a:custGeom>
            <a:avLst/>
            <a:gdLst/>
            <a:ahLst/>
            <a:cxnLst/>
            <a:rect l="l" t="t" r="r" b="b"/>
            <a:pathLst>
              <a:path w="1981200" h="241300">
                <a:moveTo>
                  <a:pt x="0" y="240945"/>
                </a:moveTo>
                <a:lnTo>
                  <a:pt x="8331" y="194051"/>
                </a:lnTo>
                <a:lnTo>
                  <a:pt x="31053" y="155757"/>
                </a:lnTo>
                <a:lnTo>
                  <a:pt x="64754" y="129938"/>
                </a:lnTo>
                <a:lnTo>
                  <a:pt x="106024" y="120471"/>
                </a:lnTo>
                <a:lnTo>
                  <a:pt x="884576" y="120473"/>
                </a:lnTo>
                <a:lnTo>
                  <a:pt x="925845" y="111006"/>
                </a:lnTo>
                <a:lnTo>
                  <a:pt x="959546" y="85187"/>
                </a:lnTo>
                <a:lnTo>
                  <a:pt x="982268" y="46893"/>
                </a:lnTo>
                <a:lnTo>
                  <a:pt x="990600" y="0"/>
                </a:lnTo>
                <a:lnTo>
                  <a:pt x="998931" y="46893"/>
                </a:lnTo>
                <a:lnTo>
                  <a:pt x="1021653" y="85187"/>
                </a:lnTo>
                <a:lnTo>
                  <a:pt x="1055354" y="111006"/>
                </a:lnTo>
                <a:lnTo>
                  <a:pt x="1096623" y="120473"/>
                </a:lnTo>
                <a:lnTo>
                  <a:pt x="1875176" y="120473"/>
                </a:lnTo>
                <a:lnTo>
                  <a:pt x="1916445" y="129941"/>
                </a:lnTo>
                <a:lnTo>
                  <a:pt x="1950146" y="155759"/>
                </a:lnTo>
                <a:lnTo>
                  <a:pt x="1972868" y="194053"/>
                </a:lnTo>
                <a:lnTo>
                  <a:pt x="1981200" y="240947"/>
                </a:lnTo>
              </a:path>
            </a:pathLst>
          </a:custGeom>
          <a:ln w="28575">
            <a:solidFill>
              <a:srgbClr val="0070C0"/>
            </a:solidFill>
          </a:ln>
        </p:spPr>
        <p:txBody>
          <a:bodyPr wrap="square" lIns="0" tIns="0" rIns="0" bIns="0" rtlCol="0"/>
          <a:lstStyle/>
          <a:p>
            <a:endParaRPr dirty="0">
              <a:solidFill>
                <a:schemeClr val="accent1"/>
              </a:solidFill>
              <a:latin typeface="Corbel" panose="020B0503020204020204" pitchFamily="34" charset="0"/>
            </a:endParaRPr>
          </a:p>
        </p:txBody>
      </p:sp>
      <p:sp>
        <p:nvSpPr>
          <p:cNvPr id="9" name="TextBox 8">
            <a:extLst>
              <a:ext uri="{FF2B5EF4-FFF2-40B4-BE49-F238E27FC236}">
                <a16:creationId xmlns:a16="http://schemas.microsoft.com/office/drawing/2014/main" id="{0292FBD2-EC3B-17CE-6FE6-5FEF772FFE02}"/>
              </a:ext>
            </a:extLst>
          </p:cNvPr>
          <p:cNvSpPr txBox="1"/>
          <p:nvPr/>
        </p:nvSpPr>
        <p:spPr>
          <a:xfrm>
            <a:off x="2473452" y="1925133"/>
            <a:ext cx="1449324" cy="307777"/>
          </a:xfrm>
          <a:prstGeom prst="rect">
            <a:avLst/>
          </a:prstGeom>
          <a:noFill/>
        </p:spPr>
        <p:txBody>
          <a:bodyPr wrap="square">
            <a:spAutoFit/>
          </a:bodyPr>
          <a:lstStyle/>
          <a:p>
            <a:r>
              <a:rPr lang="en-US" spc="-5" dirty="0">
                <a:solidFill>
                  <a:srgbClr val="0070C0"/>
                </a:solidFill>
                <a:latin typeface="Corbel" panose="020B0503020204020204" pitchFamily="34" charset="0"/>
                <a:cs typeface="Calibri"/>
              </a:rPr>
              <a:t>c</a:t>
            </a:r>
            <a:r>
              <a:rPr lang="en-US" sz="1400" spc="-5" dirty="0">
                <a:solidFill>
                  <a:srgbClr val="0070C0"/>
                </a:solidFill>
                <a:latin typeface="Corbel" panose="020B0503020204020204" pitchFamily="34" charset="0"/>
                <a:cs typeface="Calibri"/>
              </a:rPr>
              <a:t>ondition on this</a:t>
            </a:r>
            <a:endParaRPr lang="en-US" dirty="0">
              <a:latin typeface="Corbel" panose="020B0503020204020204" pitchFamily="34" charset="0"/>
            </a:endParaRPr>
          </a:p>
        </p:txBody>
      </p:sp>
      <p:sp>
        <p:nvSpPr>
          <p:cNvPr id="11" name="object 6">
            <a:extLst>
              <a:ext uri="{FF2B5EF4-FFF2-40B4-BE49-F238E27FC236}">
                <a16:creationId xmlns:a16="http://schemas.microsoft.com/office/drawing/2014/main" id="{6F8A6B76-522B-0A44-4D60-CD41A1EF0078}"/>
              </a:ext>
            </a:extLst>
          </p:cNvPr>
          <p:cNvSpPr txBox="1"/>
          <p:nvPr/>
        </p:nvSpPr>
        <p:spPr>
          <a:xfrm>
            <a:off x="5551850" y="3848370"/>
            <a:ext cx="284035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70C0"/>
                </a:solidFill>
                <a:latin typeface="Corbel" panose="020B0503020204020204" pitchFamily="34" charset="0"/>
                <a:cs typeface="Calibri"/>
              </a:rPr>
              <a:t>Otherwise,</a:t>
            </a:r>
            <a:r>
              <a:rPr sz="1800" spc="-10" dirty="0">
                <a:solidFill>
                  <a:srgbClr val="0070C0"/>
                </a:solidFill>
                <a:latin typeface="Corbel" panose="020B0503020204020204" pitchFamily="34" charset="0"/>
                <a:cs typeface="Calibri"/>
              </a:rPr>
              <a:t> </a:t>
            </a:r>
            <a:r>
              <a:rPr sz="1800" spc="-5" dirty="0">
                <a:solidFill>
                  <a:srgbClr val="0070C0"/>
                </a:solidFill>
                <a:latin typeface="Corbel" panose="020B0503020204020204" pitchFamily="34" charset="0"/>
                <a:cs typeface="Calibri"/>
              </a:rPr>
              <a:t>seems</a:t>
            </a:r>
            <a:r>
              <a:rPr sz="1800" spc="-15" dirty="0">
                <a:solidFill>
                  <a:srgbClr val="0070C0"/>
                </a:solidFill>
                <a:latin typeface="Corbel" panose="020B0503020204020204" pitchFamily="34" charset="0"/>
                <a:cs typeface="Calibri"/>
              </a:rPr>
              <a:t> </a:t>
            </a:r>
            <a:r>
              <a:rPr sz="1800" spc="-5" dirty="0">
                <a:solidFill>
                  <a:srgbClr val="0070C0"/>
                </a:solidFill>
                <a:latin typeface="Corbel" panose="020B0503020204020204" pitchFamily="34" charset="0"/>
                <a:cs typeface="Calibri"/>
              </a:rPr>
              <a:t>reasonable!</a:t>
            </a:r>
            <a:endParaRPr sz="1800" dirty="0">
              <a:solidFill>
                <a:srgbClr val="0070C0"/>
              </a:solidFill>
              <a:latin typeface="Corbel" panose="020B0503020204020204" pitchFamily="34" charset="0"/>
              <a:cs typeface="Calibri"/>
            </a:endParaRPr>
          </a:p>
        </p:txBody>
      </p:sp>
    </p:spTree>
    <p:extLst>
      <p:ext uri="{BB962C8B-B14F-4D97-AF65-F5344CB8AC3E}">
        <p14:creationId xmlns:p14="http://schemas.microsoft.com/office/powerpoint/2010/main" val="404976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P spid="25" grpId="0" animBg="1"/>
      <p:bldP spid="5" grpId="0" animBg="1"/>
      <p:bldP spid="9"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6B3B2-1AB7-2CE7-1824-0295B567455B}"/>
              </a:ext>
            </a:extLst>
          </p:cNvPr>
          <p:cNvSpPr>
            <a:spLocks noGrp="1"/>
          </p:cNvSpPr>
          <p:nvPr>
            <p:ph type="title"/>
          </p:nvPr>
        </p:nvSpPr>
        <p:spPr/>
        <p:txBody>
          <a:bodyPr>
            <a:normAutofit/>
          </a:bodyPr>
          <a:lstStyle/>
          <a:p>
            <a:r>
              <a:rPr lang="en-US" dirty="0"/>
              <a:t>N-Gram Models in Practice</a:t>
            </a:r>
          </a:p>
        </p:txBody>
      </p:sp>
      <p:sp>
        <p:nvSpPr>
          <p:cNvPr id="3" name="Content Placeholder 2">
            <a:extLst>
              <a:ext uri="{FF2B5EF4-FFF2-40B4-BE49-F238E27FC236}">
                <a16:creationId xmlns:a16="http://schemas.microsoft.com/office/drawing/2014/main" id="{34F81BD2-AF1C-670C-A449-7C856D47D9E2}"/>
              </a:ext>
            </a:extLst>
          </p:cNvPr>
          <p:cNvSpPr>
            <a:spLocks noGrp="1"/>
          </p:cNvSpPr>
          <p:nvPr>
            <p:ph type="body" sz="quarter" idx="16"/>
          </p:nvPr>
        </p:nvSpPr>
        <p:spPr/>
        <p:txBody>
          <a:bodyPr/>
          <a:lstStyle/>
          <a:p>
            <a:pPr marL="298450" indent="-285750">
              <a:lnSpc>
                <a:spcPts val="2725"/>
              </a:lnSpc>
              <a:spcBef>
                <a:spcPts val="100"/>
              </a:spcBef>
              <a:buClr>
                <a:srgbClr val="8C1515"/>
              </a:buClr>
              <a:tabLst>
                <a:tab pos="354965" algn="l"/>
                <a:tab pos="355600" algn="l"/>
              </a:tabLst>
            </a:pPr>
            <a:r>
              <a:rPr lang="en-US" spc="-5" dirty="0">
                <a:latin typeface="Corbel" panose="020B0503020204020204" pitchFamily="34" charset="0"/>
                <a:cs typeface="Calibri"/>
              </a:rPr>
              <a:t>Now we can sample from this mode: </a:t>
            </a:r>
            <a:endParaRPr lang="en-US" dirty="0">
              <a:latin typeface="Corbel" panose="020B0503020204020204" pitchFamily="34" charset="0"/>
            </a:endParaRPr>
          </a:p>
        </p:txBody>
      </p:sp>
      <p:sp>
        <p:nvSpPr>
          <p:cNvPr id="4" name="object 5">
            <a:extLst>
              <a:ext uri="{FF2B5EF4-FFF2-40B4-BE49-F238E27FC236}">
                <a16:creationId xmlns:a16="http://schemas.microsoft.com/office/drawing/2014/main" id="{2FD1BD82-F376-D9B4-CEF8-0C32CD88EF37}"/>
              </a:ext>
            </a:extLst>
          </p:cNvPr>
          <p:cNvSpPr txBox="1"/>
          <p:nvPr/>
        </p:nvSpPr>
        <p:spPr>
          <a:xfrm>
            <a:off x="282633" y="4767263"/>
            <a:ext cx="5471032"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Calibri"/>
                <a:cs typeface="Calibri"/>
              </a:rPr>
              <a:t>*</a:t>
            </a:r>
            <a:r>
              <a:rPr sz="1400" spc="20" dirty="0">
                <a:latin typeface="Calibri"/>
                <a:cs typeface="Calibri"/>
              </a:rPr>
              <a:t> </a:t>
            </a:r>
            <a:r>
              <a:rPr sz="1400" spc="-25" dirty="0">
                <a:latin typeface="Calibri"/>
                <a:cs typeface="Calibri"/>
              </a:rPr>
              <a:t>Try</a:t>
            </a:r>
            <a:r>
              <a:rPr sz="1400" spc="15" dirty="0">
                <a:latin typeface="Calibri"/>
                <a:cs typeface="Calibri"/>
              </a:rPr>
              <a:t> </a:t>
            </a:r>
            <a:r>
              <a:rPr sz="1400" spc="-15" dirty="0">
                <a:latin typeface="Calibri"/>
                <a:cs typeface="Calibri"/>
              </a:rPr>
              <a:t>for</a:t>
            </a:r>
            <a:r>
              <a:rPr sz="1400" spc="25" dirty="0">
                <a:latin typeface="Calibri"/>
                <a:cs typeface="Calibri"/>
              </a:rPr>
              <a:t> </a:t>
            </a:r>
            <a:r>
              <a:rPr sz="1400" spc="-10" dirty="0">
                <a:latin typeface="Calibri"/>
                <a:cs typeface="Calibri"/>
              </a:rPr>
              <a:t>yourself:</a:t>
            </a:r>
            <a:r>
              <a:rPr sz="1400" spc="25" dirty="0">
                <a:solidFill>
                  <a:srgbClr val="4198B5"/>
                </a:solidFill>
                <a:latin typeface="Calibri"/>
                <a:cs typeface="Calibri"/>
              </a:rPr>
              <a:t> </a:t>
            </a:r>
            <a:r>
              <a:rPr sz="1400" u="sng" spc="-10" dirty="0">
                <a:solidFill>
                  <a:srgbClr val="4198B5"/>
                </a:solidFill>
                <a:uFill>
                  <a:solidFill>
                    <a:srgbClr val="4198B5"/>
                  </a:solidFill>
                </a:uFill>
                <a:latin typeface="Consolas" panose="020B0609020204030204" pitchFamily="49" charset="0"/>
                <a:cs typeface="Consolas" panose="020B0609020204030204" pitchFamily="49" charset="0"/>
              </a:rPr>
              <a:t>https://nlpforhackers.io/language-models/</a:t>
            </a:r>
            <a:endParaRPr sz="1400" dirty="0">
              <a:latin typeface="Consolas" panose="020B0609020204030204" pitchFamily="49" charset="0"/>
              <a:cs typeface="Consolas" panose="020B0609020204030204" pitchFamily="49" charset="0"/>
            </a:endParaRPr>
          </a:p>
        </p:txBody>
      </p:sp>
      <p:sp>
        <p:nvSpPr>
          <p:cNvPr id="11" name="TextBox 10">
            <a:extLst>
              <a:ext uri="{FF2B5EF4-FFF2-40B4-BE49-F238E27FC236}">
                <a16:creationId xmlns:a16="http://schemas.microsoft.com/office/drawing/2014/main" id="{D202D45A-2008-CA6C-0239-272FD8AD7D8B}"/>
              </a:ext>
            </a:extLst>
          </p:cNvPr>
          <p:cNvSpPr txBox="1"/>
          <p:nvPr/>
        </p:nvSpPr>
        <p:spPr>
          <a:xfrm>
            <a:off x="722376" y="1733229"/>
            <a:ext cx="8083296" cy="1200329"/>
          </a:xfrm>
          <a:prstGeom prst="rect">
            <a:avLst/>
          </a:prstGeom>
          <a:solidFill>
            <a:schemeClr val="bg1">
              <a:lumMod val="85000"/>
            </a:schemeClr>
          </a:solidFill>
        </p:spPr>
        <p:txBody>
          <a:bodyPr wrap="square">
            <a:spAutoFit/>
          </a:bodyPr>
          <a:lstStyle/>
          <a:p>
            <a:r>
              <a:rPr lang="en-US" sz="1800" dirty="0">
                <a:latin typeface="Consolas" panose="020B0609020204030204" pitchFamily="49" charset="0"/>
                <a:cs typeface="Consolas" panose="020B0609020204030204" pitchFamily="49" charset="0"/>
              </a:rPr>
              <a:t>today the price of gold per ton , while production of shoe lasts and shoe industry , the bank intervened just after it considered and rejected an </a:t>
            </a:r>
            <a:r>
              <a:rPr lang="en-US" sz="1800" dirty="0" err="1">
                <a:latin typeface="Consolas" panose="020B0609020204030204" pitchFamily="49" charset="0"/>
                <a:cs typeface="Consolas" panose="020B0609020204030204" pitchFamily="49" charset="0"/>
              </a:rPr>
              <a:t>imf</a:t>
            </a:r>
            <a:r>
              <a:rPr lang="en-US" sz="1800" dirty="0">
                <a:latin typeface="Consolas" panose="020B0609020204030204" pitchFamily="49" charset="0"/>
                <a:cs typeface="Consolas" panose="020B0609020204030204" pitchFamily="49" charset="0"/>
              </a:rPr>
              <a:t> demand to rebuild depleted </a:t>
            </a:r>
            <a:r>
              <a:rPr lang="en-US" sz="1800" dirty="0" err="1">
                <a:latin typeface="Consolas" panose="020B0609020204030204" pitchFamily="49" charset="0"/>
                <a:cs typeface="Consolas" panose="020B0609020204030204" pitchFamily="49" charset="0"/>
              </a:rPr>
              <a:t>european</a:t>
            </a:r>
            <a:r>
              <a:rPr lang="en-US" sz="1800" dirty="0">
                <a:latin typeface="Consolas" panose="020B0609020204030204" pitchFamily="49" charset="0"/>
                <a:cs typeface="Consolas" panose="020B0609020204030204" pitchFamily="49" charset="0"/>
              </a:rPr>
              <a:t> stocks , sept 30 end primary 76 </a:t>
            </a:r>
            <a:r>
              <a:rPr lang="en-US" sz="1800" dirty="0" err="1">
                <a:latin typeface="Consolas" panose="020B0609020204030204" pitchFamily="49" charset="0"/>
                <a:cs typeface="Consolas" panose="020B0609020204030204" pitchFamily="49" charset="0"/>
              </a:rPr>
              <a:t>cts</a:t>
            </a:r>
            <a:r>
              <a:rPr lang="en-US" sz="1800" dirty="0">
                <a:latin typeface="Consolas" panose="020B0609020204030204" pitchFamily="49" charset="0"/>
                <a:cs typeface="Consolas" panose="020B0609020204030204" pitchFamily="49" charset="0"/>
              </a:rPr>
              <a:t> a share .</a:t>
            </a:r>
          </a:p>
        </p:txBody>
      </p:sp>
      <p:sp>
        <p:nvSpPr>
          <p:cNvPr id="19" name="TextBox 18">
            <a:extLst>
              <a:ext uri="{FF2B5EF4-FFF2-40B4-BE49-F238E27FC236}">
                <a16:creationId xmlns:a16="http://schemas.microsoft.com/office/drawing/2014/main" id="{142FFA13-BA31-461D-455A-C20301B3DC94}"/>
              </a:ext>
            </a:extLst>
          </p:cNvPr>
          <p:cNvSpPr txBox="1"/>
          <p:nvPr/>
        </p:nvSpPr>
        <p:spPr>
          <a:xfrm>
            <a:off x="923544" y="2994649"/>
            <a:ext cx="7516368" cy="1200329"/>
          </a:xfrm>
          <a:prstGeom prst="rect">
            <a:avLst/>
          </a:prstGeom>
          <a:noFill/>
        </p:spPr>
        <p:txBody>
          <a:bodyPr wrap="square">
            <a:spAutoFit/>
          </a:bodyPr>
          <a:lstStyle/>
          <a:p>
            <a:r>
              <a:rPr lang="en-US" sz="1800" dirty="0">
                <a:solidFill>
                  <a:srgbClr val="00B050"/>
                </a:solidFill>
                <a:latin typeface="Corbel" panose="020B0503020204020204" pitchFamily="34" charset="0"/>
              </a:rPr>
              <a:t>Surprisingly grammatical! </a:t>
            </a:r>
            <a:br>
              <a:rPr lang="en-US" sz="1800" dirty="0">
                <a:solidFill>
                  <a:srgbClr val="00B050"/>
                </a:solidFill>
                <a:latin typeface="Corbel" panose="020B0503020204020204" pitchFamily="34" charset="0"/>
              </a:rPr>
            </a:br>
            <a:endParaRPr lang="en-US" sz="1800" dirty="0">
              <a:solidFill>
                <a:srgbClr val="00B050"/>
              </a:solidFill>
              <a:latin typeface="Corbel" panose="020B0503020204020204" pitchFamily="34" charset="0"/>
            </a:endParaRPr>
          </a:p>
          <a:p>
            <a:r>
              <a:rPr lang="en-US" sz="1800" dirty="0">
                <a:latin typeface="Corbel" panose="020B0503020204020204" pitchFamily="34" charset="0"/>
              </a:rPr>
              <a:t>But </a:t>
            </a:r>
            <a:r>
              <a:rPr lang="en-US" sz="1800" dirty="0">
                <a:solidFill>
                  <a:srgbClr val="C00000"/>
                </a:solidFill>
                <a:latin typeface="Corbel" panose="020B0503020204020204" pitchFamily="34" charset="0"/>
              </a:rPr>
              <a:t>quite incoherent!</a:t>
            </a:r>
            <a:r>
              <a:rPr lang="en-US" sz="1800" dirty="0">
                <a:latin typeface="Corbel" panose="020B0503020204020204" pitchFamily="34" charset="0"/>
              </a:rPr>
              <a:t> To improve coherence, one may consider increasing larger than 3-grams, but that would </a:t>
            </a:r>
            <a:r>
              <a:rPr lang="en-US" sz="1800" dirty="0">
                <a:solidFill>
                  <a:srgbClr val="C00000"/>
                </a:solidFill>
                <a:latin typeface="Corbel" panose="020B0503020204020204" pitchFamily="34" charset="0"/>
              </a:rPr>
              <a:t>worsen the sparsity problem</a:t>
            </a:r>
            <a:r>
              <a:rPr lang="en-US" sz="1800" dirty="0">
                <a:latin typeface="Corbel" panose="020B0503020204020204" pitchFamily="34" charset="0"/>
              </a:rPr>
              <a:t>! </a:t>
            </a:r>
          </a:p>
        </p:txBody>
      </p:sp>
      <p:sp>
        <p:nvSpPr>
          <p:cNvPr id="7" name="TextBox 6">
            <a:extLst>
              <a:ext uri="{FF2B5EF4-FFF2-40B4-BE49-F238E27FC236}">
                <a16:creationId xmlns:a16="http://schemas.microsoft.com/office/drawing/2014/main" id="{2F6CB95E-D69B-1229-0C5C-9DECE929902A}"/>
              </a:ext>
            </a:extLst>
          </p:cNvPr>
          <p:cNvSpPr txBox="1"/>
          <p:nvPr/>
        </p:nvSpPr>
        <p:spPr>
          <a:xfrm>
            <a:off x="6163056" y="4748975"/>
            <a:ext cx="2478024" cy="307777"/>
          </a:xfrm>
          <a:prstGeom prst="rect">
            <a:avLst/>
          </a:prstGeom>
          <a:noFill/>
        </p:spPr>
        <p:txBody>
          <a:bodyPr wrap="square">
            <a:spAutoFit/>
          </a:bodyPr>
          <a:lstStyle/>
          <a:p>
            <a:r>
              <a:rPr lang="en-US" sz="1400" spc="-10" dirty="0">
                <a:solidFill>
                  <a:schemeClr val="bg1">
                    <a:lumMod val="50000"/>
                  </a:schemeClr>
                </a:solidFill>
                <a:latin typeface="Corbel" panose="020B0503020204020204" pitchFamily="34" charset="0"/>
                <a:cs typeface="Calibri"/>
              </a:rPr>
              <a:t>[adopted from Chris Manning]</a:t>
            </a:r>
            <a:endParaRPr lang="en-US" dirty="0">
              <a:solidFill>
                <a:schemeClr val="bg1">
                  <a:lumMod val="50000"/>
                </a:schemeClr>
              </a:solidFill>
              <a:latin typeface="Corbel" panose="020B0503020204020204" pitchFamily="34" charset="0"/>
            </a:endParaRPr>
          </a:p>
        </p:txBody>
      </p:sp>
    </p:spTree>
    <p:extLst>
      <p:ext uri="{BB962C8B-B14F-4D97-AF65-F5344CB8AC3E}">
        <p14:creationId xmlns:p14="http://schemas.microsoft.com/office/powerpoint/2010/main" val="2849158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4">
          <a:extLst>
            <a:ext uri="{FF2B5EF4-FFF2-40B4-BE49-F238E27FC236}">
              <a16:creationId xmlns:a16="http://schemas.microsoft.com/office/drawing/2014/main" id="{4481E6B0-74F0-1C24-0CA4-28E79EC5F609}"/>
            </a:ext>
          </a:extLst>
        </p:cNvPr>
        <p:cNvGrpSpPr/>
        <p:nvPr/>
      </p:nvGrpSpPr>
      <p:grpSpPr>
        <a:xfrm>
          <a:off x="0" y="0"/>
          <a:ext cx="0" cy="0"/>
          <a:chOff x="0" y="0"/>
          <a:chExt cx="0" cy="0"/>
        </a:xfrm>
      </p:grpSpPr>
      <p:sp>
        <p:nvSpPr>
          <p:cNvPr id="285" name="Google Shape;285;p47">
            <a:extLst>
              <a:ext uri="{FF2B5EF4-FFF2-40B4-BE49-F238E27FC236}">
                <a16:creationId xmlns:a16="http://schemas.microsoft.com/office/drawing/2014/main" id="{6435189D-AFE4-EA46-C945-071E54479E05}"/>
              </a:ext>
            </a:extLst>
          </p:cNvPr>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N-Gram Language Models, A Historical Highlight </a:t>
            </a:r>
            <a:endParaRPr dirty="0"/>
          </a:p>
        </p:txBody>
      </p:sp>
      <p:sp>
        <p:nvSpPr>
          <p:cNvPr id="2" name="Text Placeholder 1">
            <a:extLst>
              <a:ext uri="{FF2B5EF4-FFF2-40B4-BE49-F238E27FC236}">
                <a16:creationId xmlns:a16="http://schemas.microsoft.com/office/drawing/2014/main" id="{CD01D5FC-4E05-E953-E41F-A5F8DB55B890}"/>
              </a:ext>
            </a:extLst>
          </p:cNvPr>
          <p:cNvSpPr>
            <a:spLocks noGrp="1"/>
          </p:cNvSpPr>
          <p:nvPr>
            <p:ph type="body" sz="quarter" idx="16"/>
          </p:nvPr>
        </p:nvSpPr>
        <p:spPr/>
        <p:txBody>
          <a:bodyPr/>
          <a:lstStyle/>
          <a:p>
            <a:pPr marL="457200" indent="-342900">
              <a:spcBef>
                <a:spcPts val="0"/>
              </a:spcBef>
              <a:buSzPts val="1800"/>
              <a:buFont typeface="Arial" panose="020B0604020202020204" pitchFamily="34" charset="0"/>
              <a:buChar char="●"/>
            </a:pPr>
            <a:r>
              <a:rPr lang="en-US" dirty="0"/>
              <a:t>Probabilistic n-gram models of text generation </a:t>
            </a:r>
            <a:r>
              <a:rPr lang="en-US" sz="1400" dirty="0">
                <a:solidFill>
                  <a:schemeClr val="bg1">
                    <a:lumMod val="50000"/>
                  </a:schemeClr>
                </a:solidFill>
              </a:rPr>
              <a:t>[Jelinek+ 1980’s, …]</a:t>
            </a:r>
            <a:endParaRPr lang="en-US" dirty="0"/>
          </a:p>
          <a:p>
            <a:pPr marL="914400" lvl="1" indent="-342900">
              <a:spcBef>
                <a:spcPts val="0"/>
              </a:spcBef>
              <a:buSzPts val="1800"/>
              <a:buChar char="●"/>
            </a:pPr>
            <a:r>
              <a:rPr lang="en-US" dirty="0"/>
              <a:t>Applications: Speech Recognition, Machine Translation</a:t>
            </a:r>
          </a:p>
          <a:p>
            <a:pPr marL="914400" lvl="1" indent="-342900">
              <a:spcBef>
                <a:spcPts val="0"/>
              </a:spcBef>
              <a:buSzPts val="1800"/>
              <a:buChar char="●"/>
            </a:pPr>
            <a:endParaRPr lang="en-US" dirty="0"/>
          </a:p>
          <a:p>
            <a:endParaRPr lang="en-US" dirty="0"/>
          </a:p>
        </p:txBody>
      </p:sp>
      <p:pic>
        <p:nvPicPr>
          <p:cNvPr id="5" name="Picture 4" descr="Text&#10;&#10;Description automatically generated">
            <a:extLst>
              <a:ext uri="{FF2B5EF4-FFF2-40B4-BE49-F238E27FC236}">
                <a16:creationId xmlns:a16="http://schemas.microsoft.com/office/drawing/2014/main" id="{95415D80-8BE6-B197-E316-1BDE70396484}"/>
              </a:ext>
            </a:extLst>
          </p:cNvPr>
          <p:cNvPicPr>
            <a:picLocks noChangeAspect="1"/>
          </p:cNvPicPr>
          <p:nvPr/>
        </p:nvPicPr>
        <p:blipFill>
          <a:blip r:embed="rId4"/>
          <a:stretch>
            <a:fillRect/>
          </a:stretch>
        </p:blipFill>
        <p:spPr>
          <a:xfrm>
            <a:off x="1085830" y="1987241"/>
            <a:ext cx="7188926" cy="2783456"/>
          </a:xfrm>
          <a:prstGeom prst="rect">
            <a:avLst/>
          </a:prstGeom>
        </p:spPr>
      </p:pic>
      <p:pic>
        <p:nvPicPr>
          <p:cNvPr id="1026" name="Picture 2" descr="Frederick Jelinek, 77, pioneer in speech and text ...">
            <a:extLst>
              <a:ext uri="{FF2B5EF4-FFF2-40B4-BE49-F238E27FC236}">
                <a16:creationId xmlns:a16="http://schemas.microsoft.com/office/drawing/2014/main" id="{A71E5264-1F4F-8DD4-42D4-047D27D302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679" r="11627" b="25300"/>
          <a:stretch/>
        </p:blipFill>
        <p:spPr bwMode="auto">
          <a:xfrm>
            <a:off x="7738740" y="267844"/>
            <a:ext cx="1103603" cy="13431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B5E45A-FC16-E584-DFE2-5C3FF6918163}"/>
              </a:ext>
            </a:extLst>
          </p:cNvPr>
          <p:cNvSpPr txBox="1"/>
          <p:nvPr/>
        </p:nvSpPr>
        <p:spPr>
          <a:xfrm>
            <a:off x="7730743" y="1592114"/>
            <a:ext cx="1103603" cy="430887"/>
          </a:xfrm>
          <a:prstGeom prst="rect">
            <a:avLst/>
          </a:prstGeom>
          <a:noFill/>
        </p:spPr>
        <p:txBody>
          <a:bodyPr wrap="square">
            <a:spAutoFit/>
          </a:bodyPr>
          <a:lstStyle/>
          <a:p>
            <a:pPr algn="ctr"/>
            <a:r>
              <a:rPr lang="en-US" sz="1100" dirty="0">
                <a:solidFill>
                  <a:schemeClr val="bg1">
                    <a:lumMod val="50000"/>
                  </a:schemeClr>
                </a:solidFill>
              </a:rPr>
              <a:t>Fred Jelinek </a:t>
            </a:r>
            <a:br>
              <a:rPr lang="en-US" sz="1100" dirty="0">
                <a:solidFill>
                  <a:schemeClr val="bg1">
                    <a:lumMod val="50000"/>
                  </a:schemeClr>
                </a:solidFill>
              </a:rPr>
            </a:br>
            <a:r>
              <a:rPr lang="en-US" sz="1100" dirty="0">
                <a:solidFill>
                  <a:schemeClr val="bg1">
                    <a:lumMod val="50000"/>
                  </a:schemeClr>
                </a:solidFill>
              </a:rPr>
              <a:t>(1932-2010)</a:t>
            </a:r>
            <a:endParaRPr lang="en-US" sz="1100" dirty="0"/>
          </a:p>
        </p:txBody>
      </p:sp>
      <p:sp>
        <p:nvSpPr>
          <p:cNvPr id="3" name="TextBox 2">
            <a:extLst>
              <a:ext uri="{FF2B5EF4-FFF2-40B4-BE49-F238E27FC236}">
                <a16:creationId xmlns:a16="http://schemas.microsoft.com/office/drawing/2014/main" id="{1933B47D-1BAC-6F18-3DE4-29514B4F843C}"/>
              </a:ext>
            </a:extLst>
          </p:cNvPr>
          <p:cNvSpPr txBox="1"/>
          <p:nvPr/>
        </p:nvSpPr>
        <p:spPr>
          <a:xfrm>
            <a:off x="3641270" y="685432"/>
            <a:ext cx="3801807" cy="578882"/>
          </a:xfrm>
          <a:prstGeom prst="wedgeRoundRectCallout">
            <a:avLst>
              <a:gd name="adj1" fmla="val 55497"/>
              <a:gd name="adj2" fmla="val 3550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dirty="0">
                <a:latin typeface="Corbel" panose="020B0503020204020204" pitchFamily="34" charset="0"/>
              </a:rPr>
              <a:t>“Every time I fire a linguist, the performance of the speech recognizer goes up”!!</a:t>
            </a:r>
          </a:p>
        </p:txBody>
      </p:sp>
    </p:spTree>
    <p:extLst>
      <p:ext uri="{BB962C8B-B14F-4D97-AF65-F5344CB8AC3E}">
        <p14:creationId xmlns:p14="http://schemas.microsoft.com/office/powerpoint/2010/main" val="2247743063"/>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151FE-81CC-5365-16AE-9CAEA6D9AEA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39E1F8-09AA-A251-0D19-26249CD53911}"/>
              </a:ext>
            </a:extLst>
          </p:cNvPr>
          <p:cNvSpPr>
            <a:spLocks noGrp="1"/>
          </p:cNvSpPr>
          <p:nvPr>
            <p:ph type="body" sz="quarter" idx="10"/>
          </p:nvPr>
        </p:nvSpPr>
        <p:spPr/>
        <p:txBody>
          <a:bodyPr>
            <a:normAutofit fontScale="92500"/>
          </a:bodyPr>
          <a:lstStyle/>
          <a:p>
            <a:r>
              <a:rPr lang="en-US" sz="3200" dirty="0"/>
              <a:t>n-gram language models are enough to give us many interesting insights! </a:t>
            </a:r>
          </a:p>
        </p:txBody>
      </p:sp>
    </p:spTree>
    <p:extLst>
      <p:ext uri="{BB962C8B-B14F-4D97-AF65-F5344CB8AC3E}">
        <p14:creationId xmlns:p14="http://schemas.microsoft.com/office/powerpoint/2010/main" val="1519197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41646-C64D-CB65-A373-F69B140FB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D2C51D-72EA-EA32-5268-19A2A4B3532C}"/>
              </a:ext>
            </a:extLst>
          </p:cNvPr>
          <p:cNvSpPr>
            <a:spLocks noGrp="1"/>
          </p:cNvSpPr>
          <p:nvPr>
            <p:ph type="title"/>
          </p:nvPr>
        </p:nvSpPr>
        <p:spPr/>
        <p:txBody>
          <a:bodyPr>
            <a:normAutofit/>
          </a:bodyPr>
          <a:lstStyle/>
          <a:p>
            <a:r>
              <a:rPr lang="en-US" dirty="0"/>
              <a:t>Pre-Computed N-Grams </a:t>
            </a:r>
          </a:p>
        </p:txBody>
      </p:sp>
      <p:sp>
        <p:nvSpPr>
          <p:cNvPr id="3" name="Text Placeholder 2">
            <a:extLst>
              <a:ext uri="{FF2B5EF4-FFF2-40B4-BE49-F238E27FC236}">
                <a16:creationId xmlns:a16="http://schemas.microsoft.com/office/drawing/2014/main" id="{F48A293C-73D0-3853-F475-6BCEE08DC8D9}"/>
              </a:ext>
            </a:extLst>
          </p:cNvPr>
          <p:cNvSpPr>
            <a:spLocks noGrp="1"/>
          </p:cNvSpPr>
          <p:nvPr>
            <p:ph type="body" sz="quarter" idx="16"/>
          </p:nvPr>
        </p:nvSpPr>
        <p:spPr/>
        <p:txBody>
          <a:bodyPr/>
          <a:lstStyle/>
          <a:p>
            <a:endParaRPr lang="en-US"/>
          </a:p>
        </p:txBody>
      </p:sp>
      <p:pic>
        <p:nvPicPr>
          <p:cNvPr id="11" name="Content Placeholder 10" descr="Chart, line chart&#10;&#10;Description automatically generated">
            <a:extLst>
              <a:ext uri="{FF2B5EF4-FFF2-40B4-BE49-F238E27FC236}">
                <a16:creationId xmlns:a16="http://schemas.microsoft.com/office/drawing/2014/main" id="{F8032370-1291-F7B0-C147-08FBCADA85BF}"/>
              </a:ext>
            </a:extLst>
          </p:cNvPr>
          <p:cNvPicPr>
            <a:picLocks noGrp="1" noChangeAspect="1"/>
          </p:cNvPicPr>
          <p:nvPr>
            <p:ph idx="4294967295"/>
          </p:nvPr>
        </p:nvPicPr>
        <p:blipFill>
          <a:blip r:embed="rId3"/>
          <a:stretch>
            <a:fillRect/>
          </a:stretch>
        </p:blipFill>
        <p:spPr>
          <a:xfrm>
            <a:off x="0" y="1317625"/>
            <a:ext cx="8521700" cy="3086100"/>
          </a:xfrm>
          <a:prstGeom prst="rect">
            <a:avLst/>
          </a:prstGeom>
        </p:spPr>
      </p:pic>
      <p:sp>
        <p:nvSpPr>
          <p:cNvPr id="5" name="TextBox 4">
            <a:extLst>
              <a:ext uri="{FF2B5EF4-FFF2-40B4-BE49-F238E27FC236}">
                <a16:creationId xmlns:a16="http://schemas.microsoft.com/office/drawing/2014/main" id="{3D7BD9EB-2D3E-221A-F04D-CF404AF78B8A}"/>
              </a:ext>
            </a:extLst>
          </p:cNvPr>
          <p:cNvSpPr txBox="1"/>
          <p:nvPr/>
        </p:nvSpPr>
        <p:spPr>
          <a:xfrm>
            <a:off x="537879" y="4640595"/>
            <a:ext cx="8005483" cy="523220"/>
          </a:xfrm>
          <a:prstGeom prst="rect">
            <a:avLst/>
          </a:prstGeom>
          <a:noFill/>
        </p:spPr>
        <p:txBody>
          <a:bodyPr wrap="square">
            <a:spAutoFit/>
          </a:bodyPr>
          <a:lstStyle/>
          <a:p>
            <a:pPr algn="ctr"/>
            <a:r>
              <a:rPr lang="en-US" dirty="0">
                <a:latin typeface="Corbel" panose="020B0503020204020204" pitchFamily="34" charset="0"/>
              </a:rPr>
              <a:t>Google n-gram viewer </a:t>
            </a:r>
            <a:r>
              <a:rPr lang="en-US" dirty="0">
                <a:latin typeface="Corbel" panose="020B0503020204020204" pitchFamily="34" charset="0"/>
                <a:hlinkClick r:id="rId4"/>
              </a:rPr>
              <a:t>https://books.google.com/ngrams/</a:t>
            </a:r>
            <a:r>
              <a:rPr lang="en-US" dirty="0">
                <a:latin typeface="Corbel" panose="020B0503020204020204" pitchFamily="34" charset="0"/>
              </a:rPr>
              <a:t> </a:t>
            </a:r>
          </a:p>
          <a:p>
            <a:pPr algn="ctr"/>
            <a:r>
              <a:rPr lang="en-US" dirty="0">
                <a:latin typeface="Corbel" panose="020B0503020204020204" pitchFamily="34" charset="0"/>
              </a:rPr>
              <a:t>Data:  </a:t>
            </a:r>
            <a:r>
              <a:rPr lang="en-US" dirty="0">
                <a:latin typeface="Corbel" panose="020B0503020204020204" pitchFamily="34" charset="0"/>
                <a:hlinkClick r:id="rId5"/>
              </a:rPr>
              <a:t>http://storage.googleapis.com/books/ngrams/books/datasetsv2.html</a:t>
            </a:r>
            <a:r>
              <a:rPr lang="en-US" dirty="0">
                <a:latin typeface="Corbel" panose="020B0503020204020204" pitchFamily="34" charset="0"/>
              </a:rPr>
              <a:t> </a:t>
            </a:r>
          </a:p>
        </p:txBody>
      </p:sp>
      <p:pic>
        <p:nvPicPr>
          <p:cNvPr id="13" name="Picture 12" descr="A picture containing logo&#10;&#10;Description automatically generated">
            <a:extLst>
              <a:ext uri="{FF2B5EF4-FFF2-40B4-BE49-F238E27FC236}">
                <a16:creationId xmlns:a16="http://schemas.microsoft.com/office/drawing/2014/main" id="{5B2140FA-5D5A-001B-44F2-4C3E776ACBB4}"/>
              </a:ext>
            </a:extLst>
          </p:cNvPr>
          <p:cNvPicPr>
            <a:picLocks noChangeAspect="1"/>
          </p:cNvPicPr>
          <p:nvPr/>
        </p:nvPicPr>
        <p:blipFill>
          <a:blip r:embed="rId6"/>
          <a:stretch>
            <a:fillRect/>
          </a:stretch>
        </p:blipFill>
        <p:spPr>
          <a:xfrm>
            <a:off x="5758718" y="432131"/>
            <a:ext cx="3254336" cy="548588"/>
          </a:xfrm>
          <a:prstGeom prst="rect">
            <a:avLst/>
          </a:prstGeom>
        </p:spPr>
      </p:pic>
    </p:spTree>
    <p:extLst>
      <p:ext uri="{BB962C8B-B14F-4D97-AF65-F5344CB8AC3E}">
        <p14:creationId xmlns:p14="http://schemas.microsoft.com/office/powerpoint/2010/main" val="4051877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669BE6-2E2D-4008-F497-05C495D769AD}"/>
              </a:ext>
            </a:extLst>
          </p:cNvPr>
          <p:cNvSpPr>
            <a:spLocks noGrp="1"/>
          </p:cNvSpPr>
          <p:nvPr>
            <p:ph type="body" sz="quarter" idx="16"/>
          </p:nvPr>
        </p:nvSpPr>
        <p:spPr/>
        <p:txBody>
          <a:bodyPr/>
          <a:lstStyle/>
          <a:p>
            <a:r>
              <a:rPr lang="en-US" sz="4800" dirty="0"/>
              <a:t>Language Modeling: Definitions and History</a:t>
            </a:r>
          </a:p>
        </p:txBody>
      </p:sp>
      <p:sp>
        <p:nvSpPr>
          <p:cNvPr id="3" name="Text Placeholder 2">
            <a:extLst>
              <a:ext uri="{FF2B5EF4-FFF2-40B4-BE49-F238E27FC236}">
                <a16:creationId xmlns:a16="http://schemas.microsoft.com/office/drawing/2014/main" id="{1F790100-8DA0-5A6A-F61E-A9CAFB136E05}"/>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1991640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ED716-FCB0-86C0-66F1-26419F3F0D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2D04C7-2D28-7DB8-19AA-E8417A3AD3FB}"/>
              </a:ext>
            </a:extLst>
          </p:cNvPr>
          <p:cNvSpPr>
            <a:spLocks noGrp="1"/>
          </p:cNvSpPr>
          <p:nvPr>
            <p:ph type="title"/>
          </p:nvPr>
        </p:nvSpPr>
        <p:spPr/>
        <p:txBody>
          <a:bodyPr>
            <a:normAutofit/>
          </a:bodyPr>
          <a:lstStyle/>
          <a:p>
            <a:r>
              <a:rPr lang="en-US" dirty="0"/>
              <a:t>Pre-Computed N-Grams </a:t>
            </a:r>
          </a:p>
        </p:txBody>
      </p:sp>
      <p:sp>
        <p:nvSpPr>
          <p:cNvPr id="3" name="Text Placeholder 2">
            <a:extLst>
              <a:ext uri="{FF2B5EF4-FFF2-40B4-BE49-F238E27FC236}">
                <a16:creationId xmlns:a16="http://schemas.microsoft.com/office/drawing/2014/main" id="{0FD0FA3D-02E9-19D2-9EC8-8F555B560073}"/>
              </a:ext>
            </a:extLst>
          </p:cNvPr>
          <p:cNvSpPr>
            <a:spLocks noGrp="1"/>
          </p:cNvSpPr>
          <p:nvPr>
            <p:ph type="body" sz="quarter" idx="16"/>
          </p:nvPr>
        </p:nvSpPr>
        <p:spPr/>
        <p:txBody>
          <a:bodyPr/>
          <a:lstStyle/>
          <a:p>
            <a:endParaRPr lang="en-US"/>
          </a:p>
        </p:txBody>
      </p:sp>
      <p:pic>
        <p:nvPicPr>
          <p:cNvPr id="7" name="Content Placeholder 6" descr="Chart, line chart&#10;&#10;Description automatically generated">
            <a:extLst>
              <a:ext uri="{FF2B5EF4-FFF2-40B4-BE49-F238E27FC236}">
                <a16:creationId xmlns:a16="http://schemas.microsoft.com/office/drawing/2014/main" id="{C3E0FBFC-E19E-0936-FF56-B997C4EAC19C}"/>
              </a:ext>
            </a:extLst>
          </p:cNvPr>
          <p:cNvPicPr>
            <a:picLocks noGrp="1" noChangeAspect="1"/>
          </p:cNvPicPr>
          <p:nvPr>
            <p:ph idx="4294967295"/>
          </p:nvPr>
        </p:nvPicPr>
        <p:blipFill>
          <a:blip r:embed="rId2"/>
          <a:stretch>
            <a:fillRect/>
          </a:stretch>
        </p:blipFill>
        <p:spPr>
          <a:xfrm>
            <a:off x="0" y="1227138"/>
            <a:ext cx="8521700" cy="3267075"/>
          </a:xfrm>
          <a:prstGeom prst="rect">
            <a:avLst/>
          </a:prstGeom>
        </p:spPr>
      </p:pic>
      <p:sp>
        <p:nvSpPr>
          <p:cNvPr id="5" name="TextBox 4">
            <a:extLst>
              <a:ext uri="{FF2B5EF4-FFF2-40B4-BE49-F238E27FC236}">
                <a16:creationId xmlns:a16="http://schemas.microsoft.com/office/drawing/2014/main" id="{135D31B1-7550-B131-02D0-FBE4FB4DF384}"/>
              </a:ext>
            </a:extLst>
          </p:cNvPr>
          <p:cNvSpPr txBox="1"/>
          <p:nvPr/>
        </p:nvSpPr>
        <p:spPr>
          <a:xfrm>
            <a:off x="537879" y="4640595"/>
            <a:ext cx="8005483" cy="523220"/>
          </a:xfrm>
          <a:prstGeom prst="rect">
            <a:avLst/>
          </a:prstGeom>
          <a:noFill/>
        </p:spPr>
        <p:txBody>
          <a:bodyPr wrap="square">
            <a:spAutoFit/>
          </a:bodyPr>
          <a:lstStyle/>
          <a:p>
            <a:pPr algn="ctr"/>
            <a:r>
              <a:rPr lang="en-US" dirty="0">
                <a:latin typeface="Corbel" panose="020B0503020204020204" pitchFamily="34" charset="0"/>
              </a:rPr>
              <a:t>Google n-gram viewer </a:t>
            </a:r>
            <a:r>
              <a:rPr lang="en-US" dirty="0">
                <a:latin typeface="Corbel" panose="020B0503020204020204" pitchFamily="34" charset="0"/>
                <a:hlinkClick r:id="rId3"/>
              </a:rPr>
              <a:t>https://books.google.com/ngrams/</a:t>
            </a:r>
            <a:r>
              <a:rPr lang="en-US" dirty="0">
                <a:latin typeface="Corbel" panose="020B0503020204020204" pitchFamily="34" charset="0"/>
              </a:rPr>
              <a:t> </a:t>
            </a:r>
          </a:p>
          <a:p>
            <a:pPr algn="ctr"/>
            <a:r>
              <a:rPr lang="en-US" dirty="0">
                <a:latin typeface="Corbel" panose="020B0503020204020204" pitchFamily="34" charset="0"/>
              </a:rPr>
              <a:t>Data:  </a:t>
            </a:r>
            <a:r>
              <a:rPr lang="en-US" dirty="0">
                <a:latin typeface="Corbel" panose="020B0503020204020204" pitchFamily="34" charset="0"/>
                <a:hlinkClick r:id="rId4"/>
              </a:rPr>
              <a:t>http://storage.googleapis.com/books/ngrams/books/datasetsv2.html</a:t>
            </a:r>
            <a:r>
              <a:rPr lang="en-US" dirty="0">
                <a:latin typeface="Corbel" panose="020B0503020204020204" pitchFamily="34" charset="0"/>
              </a:rPr>
              <a:t> </a:t>
            </a:r>
          </a:p>
        </p:txBody>
      </p:sp>
      <p:sp>
        <p:nvSpPr>
          <p:cNvPr id="9" name="TextBox 8">
            <a:extLst>
              <a:ext uri="{FF2B5EF4-FFF2-40B4-BE49-F238E27FC236}">
                <a16:creationId xmlns:a16="http://schemas.microsoft.com/office/drawing/2014/main" id="{ABEF2434-18A9-D084-E34D-2D89351FD8B2}"/>
              </a:ext>
            </a:extLst>
          </p:cNvPr>
          <p:cNvSpPr txBox="1"/>
          <p:nvPr/>
        </p:nvSpPr>
        <p:spPr>
          <a:xfrm>
            <a:off x="3501022" y="1203681"/>
            <a:ext cx="2341855" cy="578882"/>
          </a:xfrm>
          <a:prstGeom prst="wedgeRoundRectCallout">
            <a:avLst>
              <a:gd name="adj1" fmla="val -61097"/>
              <a:gd name="adj2" fmla="val 42560"/>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dirty="0">
                <a:latin typeface="Corbel" panose="020B0503020204020204" pitchFamily="34" charset="0"/>
              </a:rPr>
              <a:t>Language models can tell us something about us … </a:t>
            </a:r>
          </a:p>
        </p:txBody>
      </p:sp>
      <p:pic>
        <p:nvPicPr>
          <p:cNvPr id="4" name="Picture 3" descr="A picture containing logo&#10;&#10;Description automatically generated">
            <a:extLst>
              <a:ext uri="{FF2B5EF4-FFF2-40B4-BE49-F238E27FC236}">
                <a16:creationId xmlns:a16="http://schemas.microsoft.com/office/drawing/2014/main" id="{B94DAD3C-B8B5-9705-50B7-ED81CBCC842C}"/>
              </a:ext>
            </a:extLst>
          </p:cNvPr>
          <p:cNvPicPr>
            <a:picLocks noChangeAspect="1"/>
          </p:cNvPicPr>
          <p:nvPr/>
        </p:nvPicPr>
        <p:blipFill>
          <a:blip r:embed="rId5"/>
          <a:stretch>
            <a:fillRect/>
          </a:stretch>
        </p:blipFill>
        <p:spPr>
          <a:xfrm>
            <a:off x="5758718" y="432131"/>
            <a:ext cx="3254336" cy="548588"/>
          </a:xfrm>
          <a:prstGeom prst="rect">
            <a:avLst/>
          </a:prstGeom>
        </p:spPr>
      </p:pic>
    </p:spTree>
    <p:extLst>
      <p:ext uri="{BB962C8B-B14F-4D97-AF65-F5344CB8AC3E}">
        <p14:creationId xmlns:p14="http://schemas.microsoft.com/office/powerpoint/2010/main" val="34431856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843B2-746A-BA21-5C68-6C6D796974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26014D-CB9D-97AC-1174-4CDB8129B9B6}"/>
              </a:ext>
            </a:extLst>
          </p:cNvPr>
          <p:cNvSpPr>
            <a:spLocks noGrp="1"/>
          </p:cNvSpPr>
          <p:nvPr>
            <p:ph type="title"/>
          </p:nvPr>
        </p:nvSpPr>
        <p:spPr/>
        <p:txBody>
          <a:bodyPr>
            <a:normAutofit/>
          </a:bodyPr>
          <a:lstStyle/>
          <a:p>
            <a:r>
              <a:rPr lang="en-US" dirty="0"/>
              <a:t>Pre-Computed N-Grams </a:t>
            </a:r>
          </a:p>
        </p:txBody>
      </p:sp>
      <p:sp>
        <p:nvSpPr>
          <p:cNvPr id="3" name="Text Placeholder 2">
            <a:extLst>
              <a:ext uri="{FF2B5EF4-FFF2-40B4-BE49-F238E27FC236}">
                <a16:creationId xmlns:a16="http://schemas.microsoft.com/office/drawing/2014/main" id="{A09406F0-69D6-2BAC-9688-154A93BAD258}"/>
              </a:ext>
            </a:extLst>
          </p:cNvPr>
          <p:cNvSpPr>
            <a:spLocks noGrp="1"/>
          </p:cNvSpPr>
          <p:nvPr>
            <p:ph type="body" sz="quarter" idx="16"/>
          </p:nvPr>
        </p:nvSpPr>
        <p:spPr/>
        <p:txBody>
          <a:bodyPr/>
          <a:lstStyle/>
          <a:p>
            <a:endParaRPr lang="en-US"/>
          </a:p>
        </p:txBody>
      </p:sp>
      <p:pic>
        <p:nvPicPr>
          <p:cNvPr id="7" name="Content Placeholder 6" descr="Chart, line chart&#10;&#10;Description automatically generated">
            <a:extLst>
              <a:ext uri="{FF2B5EF4-FFF2-40B4-BE49-F238E27FC236}">
                <a16:creationId xmlns:a16="http://schemas.microsoft.com/office/drawing/2014/main" id="{DE5C3D12-5AA0-AA20-7E32-69B11AE56630}"/>
              </a:ext>
            </a:extLst>
          </p:cNvPr>
          <p:cNvPicPr>
            <a:picLocks noGrp="1" noChangeAspect="1"/>
          </p:cNvPicPr>
          <p:nvPr>
            <p:ph idx="4294967295"/>
          </p:nvPr>
        </p:nvPicPr>
        <p:blipFill>
          <a:blip r:embed="rId2"/>
          <a:stretch>
            <a:fillRect/>
          </a:stretch>
        </p:blipFill>
        <p:spPr>
          <a:xfrm>
            <a:off x="0" y="1349375"/>
            <a:ext cx="8940800" cy="3105150"/>
          </a:xfrm>
          <a:prstGeom prst="rect">
            <a:avLst/>
          </a:prstGeom>
        </p:spPr>
      </p:pic>
      <p:sp>
        <p:nvSpPr>
          <p:cNvPr id="5" name="TextBox 4">
            <a:extLst>
              <a:ext uri="{FF2B5EF4-FFF2-40B4-BE49-F238E27FC236}">
                <a16:creationId xmlns:a16="http://schemas.microsoft.com/office/drawing/2014/main" id="{270AEC62-A04B-F4A7-3FAF-2C6292E89F50}"/>
              </a:ext>
            </a:extLst>
          </p:cNvPr>
          <p:cNvSpPr txBox="1"/>
          <p:nvPr/>
        </p:nvSpPr>
        <p:spPr>
          <a:xfrm>
            <a:off x="537879" y="4640595"/>
            <a:ext cx="8005483" cy="523220"/>
          </a:xfrm>
          <a:prstGeom prst="rect">
            <a:avLst/>
          </a:prstGeom>
          <a:noFill/>
        </p:spPr>
        <p:txBody>
          <a:bodyPr wrap="square">
            <a:spAutoFit/>
          </a:bodyPr>
          <a:lstStyle/>
          <a:p>
            <a:pPr algn="ctr"/>
            <a:r>
              <a:rPr lang="en-US" dirty="0">
                <a:latin typeface="Corbel" panose="020B0503020204020204" pitchFamily="34" charset="0"/>
              </a:rPr>
              <a:t>Google n-gram viewer </a:t>
            </a:r>
            <a:r>
              <a:rPr lang="en-US" dirty="0">
                <a:latin typeface="Corbel" panose="020B0503020204020204" pitchFamily="34" charset="0"/>
                <a:hlinkClick r:id="rId3"/>
              </a:rPr>
              <a:t>https://books.google.com/ngrams/</a:t>
            </a:r>
            <a:r>
              <a:rPr lang="en-US" dirty="0">
                <a:latin typeface="Corbel" panose="020B0503020204020204" pitchFamily="34" charset="0"/>
              </a:rPr>
              <a:t> </a:t>
            </a:r>
          </a:p>
          <a:p>
            <a:pPr algn="ctr"/>
            <a:r>
              <a:rPr lang="en-US" dirty="0">
                <a:latin typeface="Corbel" panose="020B0503020204020204" pitchFamily="34" charset="0"/>
              </a:rPr>
              <a:t>Data:  </a:t>
            </a:r>
            <a:r>
              <a:rPr lang="en-US" dirty="0">
                <a:latin typeface="Corbel" panose="020B0503020204020204" pitchFamily="34" charset="0"/>
                <a:hlinkClick r:id="rId4"/>
              </a:rPr>
              <a:t>http://storage.googleapis.com/books/ngrams/books/datasetsv2.html</a:t>
            </a:r>
            <a:r>
              <a:rPr lang="en-US" dirty="0">
                <a:latin typeface="Corbel" panose="020B0503020204020204" pitchFamily="34" charset="0"/>
              </a:rPr>
              <a:t> </a:t>
            </a:r>
          </a:p>
        </p:txBody>
      </p:sp>
      <p:pic>
        <p:nvPicPr>
          <p:cNvPr id="4" name="Picture 3" descr="A picture containing logo&#10;&#10;Description automatically generated">
            <a:extLst>
              <a:ext uri="{FF2B5EF4-FFF2-40B4-BE49-F238E27FC236}">
                <a16:creationId xmlns:a16="http://schemas.microsoft.com/office/drawing/2014/main" id="{010CCBD3-22FF-C770-1381-40B742C3F59F}"/>
              </a:ext>
            </a:extLst>
          </p:cNvPr>
          <p:cNvPicPr>
            <a:picLocks noChangeAspect="1"/>
          </p:cNvPicPr>
          <p:nvPr/>
        </p:nvPicPr>
        <p:blipFill>
          <a:blip r:embed="rId5"/>
          <a:stretch>
            <a:fillRect/>
          </a:stretch>
        </p:blipFill>
        <p:spPr>
          <a:xfrm>
            <a:off x="5758718" y="432131"/>
            <a:ext cx="3254336" cy="548588"/>
          </a:xfrm>
          <a:prstGeom prst="rect">
            <a:avLst/>
          </a:prstGeom>
        </p:spPr>
      </p:pic>
    </p:spTree>
    <p:extLst>
      <p:ext uri="{BB962C8B-B14F-4D97-AF65-F5344CB8AC3E}">
        <p14:creationId xmlns:p14="http://schemas.microsoft.com/office/powerpoint/2010/main" val="25767540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87378-BBD9-AA8B-79AE-13D6DABA1D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9CB72E-D53A-3F03-98B5-32F668E51D99}"/>
              </a:ext>
            </a:extLst>
          </p:cNvPr>
          <p:cNvSpPr>
            <a:spLocks noGrp="1"/>
          </p:cNvSpPr>
          <p:nvPr>
            <p:ph type="title"/>
          </p:nvPr>
        </p:nvSpPr>
        <p:spPr/>
        <p:txBody>
          <a:bodyPr>
            <a:normAutofit/>
          </a:bodyPr>
          <a:lstStyle/>
          <a:p>
            <a:r>
              <a:rPr lang="en-US" sz="2400" dirty="0"/>
              <a:t>Limits of N-Grams LMs: Long-range Dependencies</a:t>
            </a:r>
          </a:p>
        </p:txBody>
      </p:sp>
      <p:sp>
        <p:nvSpPr>
          <p:cNvPr id="3" name="Content Placeholder 2">
            <a:extLst>
              <a:ext uri="{FF2B5EF4-FFF2-40B4-BE49-F238E27FC236}">
                <a16:creationId xmlns:a16="http://schemas.microsoft.com/office/drawing/2014/main" id="{875E2948-9EDE-9290-933F-86CD0AC97D15}"/>
              </a:ext>
            </a:extLst>
          </p:cNvPr>
          <p:cNvSpPr>
            <a:spLocks noGrp="1"/>
          </p:cNvSpPr>
          <p:nvPr>
            <p:ph type="body" sz="quarter" idx="16"/>
          </p:nvPr>
        </p:nvSpPr>
        <p:spPr/>
        <p:txBody>
          <a:bodyPr>
            <a:normAutofit/>
          </a:bodyPr>
          <a:lstStyle/>
          <a:p>
            <a:r>
              <a:rPr lang="en-US" sz="2000" dirty="0">
                <a:solidFill>
                  <a:schemeClr val="tx1"/>
                </a:solidFill>
              </a:rPr>
              <a:t>In general, count-based LMs are insufficient models of language because language has </a:t>
            </a:r>
            <a:r>
              <a:rPr lang="en-US" sz="2000" dirty="0">
                <a:solidFill>
                  <a:srgbClr val="289A00"/>
                </a:solidFill>
              </a:rPr>
              <a:t>long-distance dependencies</a:t>
            </a:r>
            <a:r>
              <a:rPr lang="en-US" sz="2000" dirty="0">
                <a:solidFill>
                  <a:schemeClr val="tx1"/>
                </a:solidFill>
              </a:rPr>
              <a:t>:</a:t>
            </a:r>
          </a:p>
          <a:p>
            <a:endParaRPr lang="en-US" sz="2000" dirty="0"/>
          </a:p>
        </p:txBody>
      </p:sp>
      <p:sp>
        <p:nvSpPr>
          <p:cNvPr id="5" name="TextBox 4">
            <a:extLst>
              <a:ext uri="{FF2B5EF4-FFF2-40B4-BE49-F238E27FC236}">
                <a16:creationId xmlns:a16="http://schemas.microsoft.com/office/drawing/2014/main" id="{C29D1687-A3E4-4DCD-8819-27036733AC5F}"/>
              </a:ext>
            </a:extLst>
          </p:cNvPr>
          <p:cNvSpPr txBox="1"/>
          <p:nvPr/>
        </p:nvSpPr>
        <p:spPr>
          <a:xfrm>
            <a:off x="1271673" y="2827035"/>
            <a:ext cx="6600653" cy="954107"/>
          </a:xfrm>
          <a:prstGeom prst="rect">
            <a:avLst/>
          </a:prstGeom>
          <a:noFill/>
        </p:spPr>
        <p:txBody>
          <a:bodyPr wrap="square">
            <a:spAutoFit/>
          </a:bodyPr>
          <a:lstStyle/>
          <a:p>
            <a:r>
              <a:rPr lang="en-US" sz="2800" dirty="0">
                <a:latin typeface="Corbel" panose="020B0503020204020204" pitchFamily="34" charset="0"/>
              </a:rPr>
              <a:t>“</a:t>
            </a:r>
            <a:r>
              <a:rPr lang="en-US" sz="2800" dirty="0">
                <a:solidFill>
                  <a:srgbClr val="C00000"/>
                </a:solidFill>
                <a:latin typeface="Corbel" panose="020B0503020204020204" pitchFamily="34" charset="0"/>
              </a:rPr>
              <a:t>The computer </a:t>
            </a:r>
            <a:r>
              <a:rPr lang="en-US" sz="2800" dirty="0">
                <a:latin typeface="Corbel" panose="020B0503020204020204" pitchFamily="34" charset="0"/>
              </a:rPr>
              <a:t>which I had just put into the machine room on the fifth floor </a:t>
            </a:r>
            <a:r>
              <a:rPr lang="en-US" sz="2800" dirty="0">
                <a:solidFill>
                  <a:srgbClr val="C00000"/>
                </a:solidFill>
                <a:latin typeface="Corbel" panose="020B0503020204020204" pitchFamily="34" charset="0"/>
              </a:rPr>
              <a:t>crashed</a:t>
            </a:r>
            <a:r>
              <a:rPr lang="en-US" sz="2800" dirty="0">
                <a:latin typeface="Corbel" panose="020B0503020204020204" pitchFamily="34" charset="0"/>
              </a:rPr>
              <a:t>.”</a:t>
            </a:r>
          </a:p>
        </p:txBody>
      </p:sp>
    </p:spTree>
    <p:extLst>
      <p:ext uri="{BB962C8B-B14F-4D97-AF65-F5344CB8AC3E}">
        <p14:creationId xmlns:p14="http://schemas.microsoft.com/office/powerpoint/2010/main" val="21399314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107EF-1DC6-429A-E18C-3C0CDFD9D77C}"/>
              </a:ext>
            </a:extLst>
          </p:cNvPr>
          <p:cNvSpPr>
            <a:spLocks noGrp="1"/>
          </p:cNvSpPr>
          <p:nvPr>
            <p:ph type="title"/>
          </p:nvPr>
        </p:nvSpPr>
        <p:spPr/>
        <p:txBody>
          <a:bodyPr/>
          <a:lstStyle/>
          <a:p>
            <a:r>
              <a:rPr lang="en-US" dirty="0"/>
              <a:t>Summary </a:t>
            </a:r>
          </a:p>
        </p:txBody>
      </p:sp>
      <p:sp>
        <p:nvSpPr>
          <p:cNvPr id="3" name="Text Placeholder 2">
            <a:extLst>
              <a:ext uri="{FF2B5EF4-FFF2-40B4-BE49-F238E27FC236}">
                <a16:creationId xmlns:a16="http://schemas.microsoft.com/office/drawing/2014/main" id="{DB6C120A-F227-93C8-8BB5-31AF28F386EC}"/>
              </a:ext>
            </a:extLst>
          </p:cNvPr>
          <p:cNvSpPr>
            <a:spLocks noGrp="1"/>
          </p:cNvSpPr>
          <p:nvPr>
            <p:ph type="body" sz="quarter" idx="16"/>
          </p:nvPr>
        </p:nvSpPr>
        <p:spPr/>
        <p:txBody>
          <a:bodyPr/>
          <a:lstStyle/>
          <a:p>
            <a:r>
              <a:rPr lang="en-US" dirty="0"/>
              <a:t>Learning a language model ~ learning </a:t>
            </a:r>
            <a:r>
              <a:rPr lang="en-US" dirty="0">
                <a:solidFill>
                  <a:srgbClr val="289A00"/>
                </a:solidFill>
              </a:rPr>
              <a:t>conditional probabilities</a:t>
            </a:r>
            <a:r>
              <a:rPr lang="en-US" dirty="0"/>
              <a:t> over language. </a:t>
            </a:r>
          </a:p>
          <a:p>
            <a:r>
              <a:rPr lang="en-US" dirty="0"/>
              <a:t>One approach to estimating these probabilities: </a:t>
            </a:r>
            <a:r>
              <a:rPr lang="en-US" dirty="0">
                <a:solidFill>
                  <a:srgbClr val="289A00"/>
                </a:solidFill>
              </a:rPr>
              <a:t>counting word co-occurrences</a:t>
            </a:r>
            <a:r>
              <a:rPr lang="en-US" dirty="0"/>
              <a:t>.</a:t>
            </a:r>
          </a:p>
          <a:p>
            <a:pPr marL="0" indent="0">
              <a:buNone/>
            </a:pPr>
            <a:endParaRPr lang="en-US" dirty="0"/>
          </a:p>
          <a:p>
            <a:r>
              <a:rPr lang="en-US" dirty="0"/>
              <a:t>Challenges: </a:t>
            </a:r>
          </a:p>
          <a:p>
            <a:pPr lvl="1"/>
            <a:r>
              <a:rPr lang="en-US" dirty="0"/>
              <a:t>Word co-occurrences become </a:t>
            </a:r>
            <a:r>
              <a:rPr lang="en-US" dirty="0">
                <a:solidFill>
                  <a:srgbClr val="C00000"/>
                </a:solidFill>
              </a:rPr>
              <a:t>rare</a:t>
            </a:r>
            <a:r>
              <a:rPr lang="en-US" dirty="0"/>
              <a:t> for long sequences. (the sparsity issue)  </a:t>
            </a:r>
          </a:p>
          <a:p>
            <a:pPr lvl="1"/>
            <a:r>
              <a:rPr lang="en-US" dirty="0"/>
              <a:t>But language understanding requires </a:t>
            </a:r>
            <a:r>
              <a:rPr lang="en-US" dirty="0">
                <a:solidFill>
                  <a:srgbClr val="289A00"/>
                </a:solidFill>
              </a:rPr>
              <a:t>long-range</a:t>
            </a:r>
            <a:r>
              <a:rPr lang="en-US" dirty="0"/>
              <a:t> dependencies. </a:t>
            </a:r>
          </a:p>
          <a:p>
            <a:endParaRPr lang="en-US" dirty="0"/>
          </a:p>
          <a:p>
            <a:r>
              <a:rPr lang="en-US" dirty="0"/>
              <a:t>We need a better alternative! 😤  </a:t>
            </a:r>
          </a:p>
          <a:p>
            <a:endParaRPr lang="en-US" b="1" dirty="0"/>
          </a:p>
          <a:p>
            <a:r>
              <a:rPr lang="en-US" b="1" dirty="0"/>
              <a:t>Next: </a:t>
            </a:r>
            <a:r>
              <a:rPr lang="en-US" dirty="0"/>
              <a:t>Measuring quality of language models. </a:t>
            </a:r>
            <a:endParaRPr lang="en-US" b="1" dirty="0"/>
          </a:p>
          <a:p>
            <a:endParaRPr lang="en-US" dirty="0"/>
          </a:p>
          <a:p>
            <a:endParaRPr lang="en-US" dirty="0"/>
          </a:p>
          <a:p>
            <a:endParaRPr lang="en-US" dirty="0"/>
          </a:p>
        </p:txBody>
      </p:sp>
    </p:spTree>
    <p:extLst>
      <p:ext uri="{BB962C8B-B14F-4D97-AF65-F5344CB8AC3E}">
        <p14:creationId xmlns:p14="http://schemas.microsoft.com/office/powerpoint/2010/main" val="14087077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B5CB2D-1B00-C237-32F7-C5FB3F2465AB}"/>
              </a:ext>
            </a:extLst>
          </p:cNvPr>
          <p:cNvSpPr>
            <a:spLocks noGrp="1"/>
          </p:cNvSpPr>
          <p:nvPr>
            <p:ph type="body" sz="quarter" idx="16"/>
          </p:nvPr>
        </p:nvSpPr>
        <p:spPr/>
        <p:txBody>
          <a:bodyPr/>
          <a:lstStyle/>
          <a:p>
            <a:pPr algn="ctr"/>
            <a:r>
              <a:rPr lang="en-US" sz="6600" dirty="0"/>
              <a:t>How Good are Language Models? </a:t>
            </a:r>
          </a:p>
        </p:txBody>
      </p:sp>
      <p:sp>
        <p:nvSpPr>
          <p:cNvPr id="4" name="Text Placeholder 3">
            <a:extLst>
              <a:ext uri="{FF2B5EF4-FFF2-40B4-BE49-F238E27FC236}">
                <a16:creationId xmlns:a16="http://schemas.microsoft.com/office/drawing/2014/main" id="{F900FCDF-4A3D-1F25-2299-B7B373F1CA71}"/>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79207324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8B472-34AE-DD52-836F-B3FBB46E9356}"/>
              </a:ext>
            </a:extLst>
          </p:cNvPr>
          <p:cNvSpPr>
            <a:spLocks noGrp="1"/>
          </p:cNvSpPr>
          <p:nvPr>
            <p:ph type="title"/>
          </p:nvPr>
        </p:nvSpPr>
        <p:spPr/>
        <p:txBody>
          <a:bodyPr/>
          <a:lstStyle/>
          <a:p>
            <a:r>
              <a:rPr lang="en-US" dirty="0"/>
              <a:t>Large Language Models</a:t>
            </a:r>
          </a:p>
        </p:txBody>
      </p:sp>
      <p:sp>
        <p:nvSpPr>
          <p:cNvPr id="3" name="Text Placeholder 2">
            <a:extLst>
              <a:ext uri="{FF2B5EF4-FFF2-40B4-BE49-F238E27FC236}">
                <a16:creationId xmlns:a16="http://schemas.microsoft.com/office/drawing/2014/main" id="{FB762B07-08FE-7412-18D9-A16131060AC7}"/>
              </a:ext>
            </a:extLst>
          </p:cNvPr>
          <p:cNvSpPr>
            <a:spLocks noGrp="1"/>
          </p:cNvSpPr>
          <p:nvPr>
            <p:ph type="body" sz="quarter" idx="16"/>
          </p:nvPr>
        </p:nvSpPr>
        <p:spPr/>
        <p:txBody>
          <a:bodyPr/>
          <a:lstStyle/>
          <a:p>
            <a:r>
              <a:rPr lang="en-US" sz="1600" dirty="0"/>
              <a:t>A language model can predict the next word </a:t>
            </a:r>
            <a:br>
              <a:rPr lang="en-US" sz="1600" dirty="0"/>
            </a:br>
            <a:r>
              <a:rPr lang="en-US" sz="1600" dirty="0"/>
              <a:t>based on the given context.</a:t>
            </a:r>
          </a:p>
          <a:p>
            <a:endParaRPr lang="en-US" dirty="0"/>
          </a:p>
        </p:txBody>
      </p:sp>
      <p:sp>
        <p:nvSpPr>
          <p:cNvPr id="5" name="Rectangle 4">
            <a:extLst>
              <a:ext uri="{FF2B5EF4-FFF2-40B4-BE49-F238E27FC236}">
                <a16:creationId xmlns:a16="http://schemas.microsoft.com/office/drawing/2014/main" id="{A90DDA1A-FD61-160A-492C-1B65095876C1}"/>
              </a:ext>
            </a:extLst>
          </p:cNvPr>
          <p:cNvSpPr/>
          <p:nvPr/>
        </p:nvSpPr>
        <p:spPr>
          <a:xfrm>
            <a:off x="4047260" y="2882670"/>
            <a:ext cx="1252104" cy="841661"/>
          </a:xfrm>
          <a:prstGeom prst="rect">
            <a:avLst/>
          </a:prstGeom>
          <a:solidFill>
            <a:schemeClr val="accent6">
              <a:lumMod val="20000"/>
              <a:lumOff val="80000"/>
            </a:schemeClr>
          </a:solidFill>
          <a:ln w="571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LM</a:t>
            </a:r>
          </a:p>
        </p:txBody>
      </p:sp>
      <p:sp>
        <p:nvSpPr>
          <p:cNvPr id="8" name="TextBox 7">
            <a:extLst>
              <a:ext uri="{FF2B5EF4-FFF2-40B4-BE49-F238E27FC236}">
                <a16:creationId xmlns:a16="http://schemas.microsoft.com/office/drawing/2014/main" id="{AFC70761-00C1-E8FF-5A66-378AD4A577CA}"/>
              </a:ext>
            </a:extLst>
          </p:cNvPr>
          <p:cNvSpPr txBox="1"/>
          <p:nvPr/>
        </p:nvSpPr>
        <p:spPr>
          <a:xfrm>
            <a:off x="1018309" y="3103937"/>
            <a:ext cx="2535382" cy="369332"/>
          </a:xfrm>
          <a:prstGeom prst="rect">
            <a:avLst/>
          </a:prstGeom>
          <a:noFill/>
        </p:spPr>
        <p:txBody>
          <a:bodyPr wrap="square">
            <a:spAutoFit/>
          </a:bodyPr>
          <a:lstStyle/>
          <a:p>
            <a:r>
              <a:rPr lang="en-US" sz="1800" dirty="0"/>
              <a:t>The cat is on the _??_</a:t>
            </a:r>
          </a:p>
        </p:txBody>
      </p:sp>
      <p:sp>
        <p:nvSpPr>
          <p:cNvPr id="9" name="TextBox 8">
            <a:extLst>
              <a:ext uri="{FF2B5EF4-FFF2-40B4-BE49-F238E27FC236}">
                <a16:creationId xmlns:a16="http://schemas.microsoft.com/office/drawing/2014/main" id="{C35B97BB-5AC2-4C3A-D644-65FA60EB3B3B}"/>
              </a:ext>
            </a:extLst>
          </p:cNvPr>
          <p:cNvSpPr txBox="1"/>
          <p:nvPr/>
        </p:nvSpPr>
        <p:spPr>
          <a:xfrm>
            <a:off x="6156613" y="2407207"/>
            <a:ext cx="1065068" cy="1708160"/>
          </a:xfrm>
          <a:prstGeom prst="rect">
            <a:avLst/>
          </a:prstGeom>
          <a:noFill/>
        </p:spPr>
        <p:txBody>
          <a:bodyPr wrap="square">
            <a:spAutoFit/>
          </a:bodyPr>
          <a:lstStyle/>
          <a:p>
            <a:r>
              <a:rPr lang="en-US" sz="1500" dirty="0">
                <a:latin typeface="Tahoma" panose="020B0604030504040204" pitchFamily="34" charset="0"/>
                <a:ea typeface="Tahoma" panose="020B0604030504040204" pitchFamily="34" charset="0"/>
                <a:cs typeface="Tahoma" panose="020B0604030504040204" pitchFamily="34" charset="0"/>
              </a:rPr>
              <a:t>roof</a:t>
            </a:r>
          </a:p>
          <a:p>
            <a:r>
              <a:rPr lang="en-US" sz="1500" dirty="0">
                <a:latin typeface="Tahoma" panose="020B0604030504040204" pitchFamily="34" charset="0"/>
                <a:ea typeface="Tahoma" panose="020B0604030504040204" pitchFamily="34" charset="0"/>
                <a:cs typeface="Tahoma" panose="020B0604030504040204" pitchFamily="34" charset="0"/>
              </a:rPr>
              <a:t>tree</a:t>
            </a:r>
            <a:br>
              <a:rPr lang="en-US" sz="1500" dirty="0">
                <a:latin typeface="Tahoma" panose="020B0604030504040204" pitchFamily="34" charset="0"/>
                <a:ea typeface="Tahoma" panose="020B0604030504040204" pitchFamily="34" charset="0"/>
                <a:cs typeface="Tahoma" panose="020B0604030504040204" pitchFamily="34" charset="0"/>
              </a:rPr>
            </a:br>
            <a:r>
              <a:rPr lang="en-US" sz="1500" dirty="0">
                <a:latin typeface="Tahoma" panose="020B0604030504040204" pitchFamily="34" charset="0"/>
                <a:ea typeface="Tahoma" panose="020B0604030504040204" pitchFamily="34" charset="0"/>
                <a:cs typeface="Tahoma" panose="020B0604030504040204" pitchFamily="34" charset="0"/>
              </a:rPr>
              <a:t>moon</a:t>
            </a:r>
            <a:br>
              <a:rPr lang="en-US" sz="1500" dirty="0">
                <a:latin typeface="Tahoma" panose="020B0604030504040204" pitchFamily="34" charset="0"/>
                <a:ea typeface="Tahoma" panose="020B0604030504040204" pitchFamily="34" charset="0"/>
                <a:cs typeface="Tahoma" panose="020B0604030504040204" pitchFamily="34" charset="0"/>
              </a:rPr>
            </a:br>
            <a:r>
              <a:rPr lang="en-US" sz="1500" dirty="0">
                <a:latin typeface="Tahoma" panose="020B0604030504040204" pitchFamily="34" charset="0"/>
                <a:ea typeface="Tahoma" panose="020B0604030504040204" pitchFamily="34" charset="0"/>
                <a:cs typeface="Tahoma" panose="020B0604030504040204" pitchFamily="34" charset="0"/>
              </a:rPr>
              <a:t>physics</a:t>
            </a:r>
          </a:p>
          <a:p>
            <a:r>
              <a:rPr lang="en-US" sz="1500" dirty="0">
                <a:latin typeface="Tahoma" panose="020B0604030504040204" pitchFamily="34" charset="0"/>
                <a:ea typeface="Tahoma" panose="020B0604030504040204" pitchFamily="34" charset="0"/>
                <a:cs typeface="Tahoma" panose="020B0604030504040204" pitchFamily="34" charset="0"/>
              </a:rPr>
              <a:t>the</a:t>
            </a:r>
          </a:p>
          <a:p>
            <a:r>
              <a:rPr lang="en-US" sz="1500" dirty="0">
                <a:latin typeface="Tahoma" panose="020B0604030504040204" pitchFamily="34" charset="0"/>
                <a:ea typeface="Tahoma" panose="020B0604030504040204" pitchFamily="34" charset="0"/>
                <a:cs typeface="Tahoma" panose="020B0604030504040204" pitchFamily="34" charset="0"/>
              </a:rPr>
              <a:t>protein</a:t>
            </a:r>
          </a:p>
          <a:p>
            <a:r>
              <a:rPr lang="en-US" sz="1500" dirty="0">
                <a:latin typeface="Tahoma" panose="020B0604030504040204" pitchFamily="34" charset="0"/>
                <a:ea typeface="Tahoma" panose="020B0604030504040204" pitchFamily="34" charset="0"/>
                <a:cs typeface="Tahoma" panose="020B0604030504040204" pitchFamily="34" charset="0"/>
              </a:rPr>
              <a:t>…</a:t>
            </a:r>
          </a:p>
        </p:txBody>
      </p:sp>
      <p:cxnSp>
        <p:nvCxnSpPr>
          <p:cNvPr id="11" name="Straight Arrow Connector 10">
            <a:extLst>
              <a:ext uri="{FF2B5EF4-FFF2-40B4-BE49-F238E27FC236}">
                <a16:creationId xmlns:a16="http://schemas.microsoft.com/office/drawing/2014/main" id="{23CC0FDA-CC51-CBC7-64AD-0B7FBF607C46}"/>
              </a:ext>
            </a:extLst>
          </p:cNvPr>
          <p:cNvCxnSpPr>
            <a:cxnSpLocks/>
          </p:cNvCxnSpPr>
          <p:nvPr/>
        </p:nvCxnSpPr>
        <p:spPr>
          <a:xfrm>
            <a:off x="5400974" y="3311548"/>
            <a:ext cx="42602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D7676FA-666B-A894-EC00-2B34BC23F732}"/>
              </a:ext>
            </a:extLst>
          </p:cNvPr>
          <p:cNvCxnSpPr>
            <a:cxnSpLocks/>
          </p:cNvCxnSpPr>
          <p:nvPr/>
        </p:nvCxnSpPr>
        <p:spPr>
          <a:xfrm>
            <a:off x="3549184" y="3311548"/>
            <a:ext cx="43209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8" name="Left Brace 17">
            <a:extLst>
              <a:ext uri="{FF2B5EF4-FFF2-40B4-BE49-F238E27FC236}">
                <a16:creationId xmlns:a16="http://schemas.microsoft.com/office/drawing/2014/main" id="{01505766-7F85-7C8F-67D0-A5BF3DE02C63}"/>
              </a:ext>
            </a:extLst>
          </p:cNvPr>
          <p:cNvSpPr/>
          <p:nvPr/>
        </p:nvSpPr>
        <p:spPr>
          <a:xfrm>
            <a:off x="5891645" y="2463851"/>
            <a:ext cx="264968" cy="1685077"/>
          </a:xfrm>
          <a:prstGeom prst="leftBrace">
            <a:avLst>
              <a:gd name="adj1" fmla="val 11813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9" name="TextBox 18">
            <a:extLst>
              <a:ext uri="{FF2B5EF4-FFF2-40B4-BE49-F238E27FC236}">
                <a16:creationId xmlns:a16="http://schemas.microsoft.com/office/drawing/2014/main" id="{EEE8C6DD-0642-9C66-F01B-D471FBA32B3E}"/>
              </a:ext>
            </a:extLst>
          </p:cNvPr>
          <p:cNvSpPr txBox="1"/>
          <p:nvPr/>
        </p:nvSpPr>
        <p:spPr>
          <a:xfrm>
            <a:off x="7039840" y="2411898"/>
            <a:ext cx="1719695" cy="1708160"/>
          </a:xfrm>
          <a:prstGeom prst="rect">
            <a:avLst/>
          </a:prstGeom>
          <a:noFill/>
        </p:spPr>
        <p:txBody>
          <a:bodyPr wrap="square">
            <a:spAutoFit/>
          </a:bodyPr>
          <a:lstStyle/>
          <a:p>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roof|X</a:t>
            </a:r>
            <a:r>
              <a:rPr lang="en-US" sz="1500" dirty="0">
                <a:latin typeface="Tahoma" panose="020B0604030504040204" pitchFamily="34" charset="0"/>
                <a:ea typeface="Tahoma" panose="020B0604030504040204" pitchFamily="34" charset="0"/>
                <a:cs typeface="Tahoma" panose="020B0604030504040204" pitchFamily="34" charset="0"/>
              </a:rPr>
              <a:t>)=0.00</a:t>
            </a:r>
          </a:p>
          <a:p>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tree|X</a:t>
            </a:r>
            <a:r>
              <a:rPr lang="en-US" sz="1500" dirty="0">
                <a:latin typeface="Tahoma" panose="020B0604030504040204" pitchFamily="34" charset="0"/>
                <a:ea typeface="Tahoma" panose="020B0604030504040204" pitchFamily="34" charset="0"/>
                <a:cs typeface="Tahoma" panose="020B0604030504040204" pitchFamily="34" charset="0"/>
              </a:rPr>
              <a:t>)=0.01</a:t>
            </a:r>
            <a:br>
              <a:rPr lang="en-US" sz="1500"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moon|X</a:t>
            </a:r>
            <a:r>
              <a:rPr lang="en-US" sz="1500" dirty="0">
                <a:latin typeface="Tahoma" panose="020B0604030504040204" pitchFamily="34" charset="0"/>
                <a:ea typeface="Tahoma" panose="020B0604030504040204" pitchFamily="34" charset="0"/>
                <a:cs typeface="Tahoma" panose="020B0604030504040204" pitchFamily="34" charset="0"/>
              </a:rPr>
              <a:t>)=0.01</a:t>
            </a:r>
            <a:br>
              <a:rPr lang="en-US" sz="1500"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physics|X</a:t>
            </a:r>
            <a:r>
              <a:rPr lang="en-US" sz="1500" dirty="0">
                <a:latin typeface="Tahoma" panose="020B0604030504040204" pitchFamily="34" charset="0"/>
                <a:ea typeface="Tahoma" panose="020B0604030504040204" pitchFamily="34" charset="0"/>
                <a:cs typeface="Tahoma" panose="020B0604030504040204" pitchFamily="34" charset="0"/>
              </a:rPr>
              <a:t>)=0.1</a:t>
            </a:r>
          </a:p>
          <a:p>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the|X</a:t>
            </a:r>
            <a:r>
              <a:rPr lang="en-US" sz="1500" dirty="0">
                <a:latin typeface="Tahoma" panose="020B0604030504040204" pitchFamily="34" charset="0"/>
                <a:ea typeface="Tahoma" panose="020B0604030504040204" pitchFamily="34" charset="0"/>
                <a:cs typeface="Tahoma" panose="020B0604030504040204" pitchFamily="34" charset="0"/>
              </a:rPr>
              <a:t>)=0.1</a:t>
            </a:r>
          </a:p>
          <a:p>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protein|X</a:t>
            </a:r>
            <a:r>
              <a:rPr lang="en-US" sz="1500" dirty="0">
                <a:latin typeface="Tahoma" panose="020B0604030504040204" pitchFamily="34" charset="0"/>
                <a:ea typeface="Tahoma" panose="020B0604030504040204" pitchFamily="34" charset="0"/>
                <a:cs typeface="Tahoma" panose="020B0604030504040204" pitchFamily="34" charset="0"/>
              </a:rPr>
              <a:t>)=0.3</a:t>
            </a:r>
          </a:p>
          <a:p>
            <a:r>
              <a:rPr lang="en-US" sz="1500" dirty="0">
                <a:latin typeface="Tahoma" panose="020B0604030504040204" pitchFamily="34" charset="0"/>
                <a:ea typeface="Tahoma" panose="020B0604030504040204" pitchFamily="34" charset="0"/>
                <a:cs typeface="Tahoma" panose="020B0604030504040204" pitchFamily="34" charset="0"/>
              </a:rPr>
              <a:t>...</a:t>
            </a:r>
          </a:p>
        </p:txBody>
      </p:sp>
      <p:sp>
        <p:nvSpPr>
          <p:cNvPr id="6" name="TextBox 5">
            <a:extLst>
              <a:ext uri="{FF2B5EF4-FFF2-40B4-BE49-F238E27FC236}">
                <a16:creationId xmlns:a16="http://schemas.microsoft.com/office/drawing/2014/main" id="{A9AC0332-704C-8EEA-99C7-39249FEB697B}"/>
              </a:ext>
            </a:extLst>
          </p:cNvPr>
          <p:cNvSpPr txBox="1"/>
          <p:nvPr/>
        </p:nvSpPr>
        <p:spPr>
          <a:xfrm>
            <a:off x="6853483" y="0"/>
            <a:ext cx="2478024" cy="307777"/>
          </a:xfrm>
          <a:prstGeom prst="rect">
            <a:avLst/>
          </a:prstGeom>
          <a:noFill/>
        </p:spPr>
        <p:txBody>
          <a:bodyPr wrap="square">
            <a:spAutoFit/>
          </a:bodyPr>
          <a:lstStyle/>
          <a:p>
            <a:pPr algn="ctr"/>
            <a:r>
              <a:rPr lang="en-US" sz="1400" spc="-10" dirty="0">
                <a:solidFill>
                  <a:schemeClr val="bg1">
                    <a:lumMod val="50000"/>
                  </a:schemeClr>
                </a:solidFill>
                <a:latin typeface="Corbel" panose="020B0503020204020204" pitchFamily="34" charset="0"/>
                <a:cs typeface="Calibri"/>
              </a:rPr>
              <a:t>[slide credit: Arman Cohan]</a:t>
            </a:r>
            <a:endParaRPr lang="en-US" dirty="0">
              <a:solidFill>
                <a:schemeClr val="bg1">
                  <a:lumMod val="50000"/>
                </a:schemeClr>
              </a:solidFill>
              <a:latin typeface="Corbel" panose="020B0503020204020204" pitchFamily="34" charset="0"/>
            </a:endParaRPr>
          </a:p>
        </p:txBody>
      </p:sp>
      <p:sp>
        <p:nvSpPr>
          <p:cNvPr id="23" name="TextBox 22">
            <a:extLst>
              <a:ext uri="{FF2B5EF4-FFF2-40B4-BE49-F238E27FC236}">
                <a16:creationId xmlns:a16="http://schemas.microsoft.com/office/drawing/2014/main" id="{D97D31AD-46FE-98CB-F033-3092564C79B1}"/>
              </a:ext>
            </a:extLst>
          </p:cNvPr>
          <p:cNvSpPr txBox="1"/>
          <p:nvPr/>
        </p:nvSpPr>
        <p:spPr>
          <a:xfrm>
            <a:off x="6356906" y="2097058"/>
            <a:ext cx="2402629" cy="307777"/>
          </a:xfrm>
          <a:prstGeom prst="rect">
            <a:avLst/>
          </a:prstGeom>
          <a:noFill/>
        </p:spPr>
        <p:txBody>
          <a:bodyPr wrap="square">
            <a:spAutoFit/>
          </a:bodyPr>
          <a:lstStyle/>
          <a:p>
            <a:r>
              <a:rPr lang="en-US" sz="1400" dirty="0"/>
              <a:t>X := The cat is on the </a:t>
            </a:r>
            <a:endParaRPr lang="en-US" dirty="0"/>
          </a:p>
        </p:txBody>
      </p:sp>
    </p:spTree>
    <p:extLst>
      <p:ext uri="{BB962C8B-B14F-4D97-AF65-F5344CB8AC3E}">
        <p14:creationId xmlns:p14="http://schemas.microsoft.com/office/powerpoint/2010/main" val="19778315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EDC53-1720-082A-3365-37CF5FEBD9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17F4E4-4D38-DE18-FA00-88F144A95283}"/>
              </a:ext>
            </a:extLst>
          </p:cNvPr>
          <p:cNvSpPr>
            <a:spLocks noGrp="1"/>
          </p:cNvSpPr>
          <p:nvPr>
            <p:ph type="title"/>
          </p:nvPr>
        </p:nvSpPr>
        <p:spPr/>
        <p:txBody>
          <a:bodyPr/>
          <a:lstStyle/>
          <a:p>
            <a:r>
              <a:rPr lang="en-US" dirty="0"/>
              <a:t>Large Language Models</a:t>
            </a:r>
          </a:p>
        </p:txBody>
      </p:sp>
      <p:sp>
        <p:nvSpPr>
          <p:cNvPr id="3" name="Text Placeholder 2">
            <a:extLst>
              <a:ext uri="{FF2B5EF4-FFF2-40B4-BE49-F238E27FC236}">
                <a16:creationId xmlns:a16="http://schemas.microsoft.com/office/drawing/2014/main" id="{0E1FED74-5865-38B4-4301-479A75352CFC}"/>
              </a:ext>
            </a:extLst>
          </p:cNvPr>
          <p:cNvSpPr>
            <a:spLocks noGrp="1"/>
          </p:cNvSpPr>
          <p:nvPr>
            <p:ph type="body" sz="quarter" idx="16"/>
          </p:nvPr>
        </p:nvSpPr>
        <p:spPr/>
        <p:txBody>
          <a:bodyPr/>
          <a:lstStyle/>
          <a:p>
            <a:r>
              <a:rPr lang="en-US" sz="1600" dirty="0"/>
              <a:t>A language model can predict the next word </a:t>
            </a:r>
            <a:br>
              <a:rPr lang="en-US" sz="1600" dirty="0"/>
            </a:br>
            <a:r>
              <a:rPr lang="en-US" sz="1600" dirty="0"/>
              <a:t>based on the given context.</a:t>
            </a:r>
          </a:p>
          <a:p>
            <a:endParaRPr lang="en-US" dirty="0"/>
          </a:p>
        </p:txBody>
      </p:sp>
      <p:sp>
        <p:nvSpPr>
          <p:cNvPr id="5" name="Rectangle 4">
            <a:extLst>
              <a:ext uri="{FF2B5EF4-FFF2-40B4-BE49-F238E27FC236}">
                <a16:creationId xmlns:a16="http://schemas.microsoft.com/office/drawing/2014/main" id="{B4348F9B-CF8F-17D1-CD88-B31B74F8ACE2}"/>
              </a:ext>
            </a:extLst>
          </p:cNvPr>
          <p:cNvSpPr/>
          <p:nvPr/>
        </p:nvSpPr>
        <p:spPr>
          <a:xfrm>
            <a:off x="4047260" y="2105838"/>
            <a:ext cx="1252104" cy="841661"/>
          </a:xfrm>
          <a:prstGeom prst="rect">
            <a:avLst/>
          </a:prstGeom>
          <a:solidFill>
            <a:schemeClr val="accent6">
              <a:lumMod val="20000"/>
              <a:lumOff val="80000"/>
            </a:schemeClr>
          </a:solidFill>
          <a:ln w="571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LM1</a:t>
            </a:r>
          </a:p>
        </p:txBody>
      </p:sp>
      <p:sp>
        <p:nvSpPr>
          <p:cNvPr id="8" name="TextBox 7">
            <a:extLst>
              <a:ext uri="{FF2B5EF4-FFF2-40B4-BE49-F238E27FC236}">
                <a16:creationId xmlns:a16="http://schemas.microsoft.com/office/drawing/2014/main" id="{A0B3AB2A-5A86-283B-A198-DC8D7FD5D3A2}"/>
              </a:ext>
            </a:extLst>
          </p:cNvPr>
          <p:cNvSpPr txBox="1"/>
          <p:nvPr/>
        </p:nvSpPr>
        <p:spPr>
          <a:xfrm>
            <a:off x="1018309" y="3103937"/>
            <a:ext cx="2535382" cy="369332"/>
          </a:xfrm>
          <a:prstGeom prst="rect">
            <a:avLst/>
          </a:prstGeom>
          <a:noFill/>
        </p:spPr>
        <p:txBody>
          <a:bodyPr wrap="square">
            <a:spAutoFit/>
          </a:bodyPr>
          <a:lstStyle/>
          <a:p>
            <a:r>
              <a:rPr lang="en-US" sz="1800" dirty="0"/>
              <a:t>The cat is on the _??_</a:t>
            </a:r>
          </a:p>
        </p:txBody>
      </p:sp>
      <p:sp>
        <p:nvSpPr>
          <p:cNvPr id="9" name="TextBox 8">
            <a:extLst>
              <a:ext uri="{FF2B5EF4-FFF2-40B4-BE49-F238E27FC236}">
                <a16:creationId xmlns:a16="http://schemas.microsoft.com/office/drawing/2014/main" id="{4E2CB970-070B-BCA8-C8AC-67B4A0F93EE4}"/>
              </a:ext>
            </a:extLst>
          </p:cNvPr>
          <p:cNvSpPr txBox="1"/>
          <p:nvPr/>
        </p:nvSpPr>
        <p:spPr>
          <a:xfrm>
            <a:off x="6156613" y="1500903"/>
            <a:ext cx="1065068" cy="1708160"/>
          </a:xfrm>
          <a:prstGeom prst="rect">
            <a:avLst/>
          </a:prstGeom>
          <a:noFill/>
        </p:spPr>
        <p:txBody>
          <a:bodyPr wrap="square">
            <a:spAutoFit/>
          </a:bodyPr>
          <a:lstStyle/>
          <a:p>
            <a:r>
              <a:rPr lang="en-US" sz="1500" dirty="0">
                <a:latin typeface="Tahoma" panose="020B0604030504040204" pitchFamily="34" charset="0"/>
                <a:ea typeface="Tahoma" panose="020B0604030504040204" pitchFamily="34" charset="0"/>
                <a:cs typeface="Tahoma" panose="020B0604030504040204" pitchFamily="34" charset="0"/>
              </a:rPr>
              <a:t>roof</a:t>
            </a:r>
          </a:p>
          <a:p>
            <a:r>
              <a:rPr lang="en-US" sz="1500" dirty="0">
                <a:latin typeface="Tahoma" panose="020B0604030504040204" pitchFamily="34" charset="0"/>
                <a:ea typeface="Tahoma" panose="020B0604030504040204" pitchFamily="34" charset="0"/>
                <a:cs typeface="Tahoma" panose="020B0604030504040204" pitchFamily="34" charset="0"/>
              </a:rPr>
              <a:t>tree</a:t>
            </a:r>
            <a:br>
              <a:rPr lang="en-US" sz="1500" dirty="0">
                <a:latin typeface="Tahoma" panose="020B0604030504040204" pitchFamily="34" charset="0"/>
                <a:ea typeface="Tahoma" panose="020B0604030504040204" pitchFamily="34" charset="0"/>
                <a:cs typeface="Tahoma" panose="020B0604030504040204" pitchFamily="34" charset="0"/>
              </a:rPr>
            </a:br>
            <a:r>
              <a:rPr lang="en-US" sz="1500" dirty="0">
                <a:latin typeface="Tahoma" panose="020B0604030504040204" pitchFamily="34" charset="0"/>
                <a:ea typeface="Tahoma" panose="020B0604030504040204" pitchFamily="34" charset="0"/>
                <a:cs typeface="Tahoma" panose="020B0604030504040204" pitchFamily="34" charset="0"/>
              </a:rPr>
              <a:t>moon</a:t>
            </a:r>
            <a:br>
              <a:rPr lang="en-US" sz="1500" dirty="0">
                <a:latin typeface="Tahoma" panose="020B0604030504040204" pitchFamily="34" charset="0"/>
                <a:ea typeface="Tahoma" panose="020B0604030504040204" pitchFamily="34" charset="0"/>
                <a:cs typeface="Tahoma" panose="020B0604030504040204" pitchFamily="34" charset="0"/>
              </a:rPr>
            </a:br>
            <a:r>
              <a:rPr lang="en-US" sz="1500" dirty="0">
                <a:latin typeface="Tahoma" panose="020B0604030504040204" pitchFamily="34" charset="0"/>
                <a:ea typeface="Tahoma" panose="020B0604030504040204" pitchFamily="34" charset="0"/>
                <a:cs typeface="Tahoma" panose="020B0604030504040204" pitchFamily="34" charset="0"/>
              </a:rPr>
              <a:t>physics</a:t>
            </a:r>
          </a:p>
          <a:p>
            <a:r>
              <a:rPr lang="en-US" sz="1500" dirty="0">
                <a:latin typeface="Tahoma" panose="020B0604030504040204" pitchFamily="34" charset="0"/>
                <a:ea typeface="Tahoma" panose="020B0604030504040204" pitchFamily="34" charset="0"/>
                <a:cs typeface="Tahoma" panose="020B0604030504040204" pitchFamily="34" charset="0"/>
              </a:rPr>
              <a:t>the</a:t>
            </a:r>
          </a:p>
          <a:p>
            <a:r>
              <a:rPr lang="en-US" sz="1500" dirty="0">
                <a:latin typeface="Tahoma" panose="020B0604030504040204" pitchFamily="34" charset="0"/>
                <a:ea typeface="Tahoma" panose="020B0604030504040204" pitchFamily="34" charset="0"/>
                <a:cs typeface="Tahoma" panose="020B0604030504040204" pitchFamily="34" charset="0"/>
              </a:rPr>
              <a:t>protein</a:t>
            </a:r>
          </a:p>
          <a:p>
            <a:r>
              <a:rPr lang="en-US" sz="1500" dirty="0">
                <a:latin typeface="Tahoma" panose="020B0604030504040204" pitchFamily="34" charset="0"/>
                <a:ea typeface="Tahoma" panose="020B0604030504040204" pitchFamily="34" charset="0"/>
                <a:cs typeface="Tahoma" panose="020B0604030504040204" pitchFamily="34" charset="0"/>
              </a:rPr>
              <a:t>…</a:t>
            </a:r>
          </a:p>
        </p:txBody>
      </p:sp>
      <p:cxnSp>
        <p:nvCxnSpPr>
          <p:cNvPr id="11" name="Straight Arrow Connector 10">
            <a:extLst>
              <a:ext uri="{FF2B5EF4-FFF2-40B4-BE49-F238E27FC236}">
                <a16:creationId xmlns:a16="http://schemas.microsoft.com/office/drawing/2014/main" id="{F6FD24C2-016E-B2B8-1F41-DBE1EFC5BA28}"/>
              </a:ext>
            </a:extLst>
          </p:cNvPr>
          <p:cNvCxnSpPr>
            <a:cxnSpLocks/>
          </p:cNvCxnSpPr>
          <p:nvPr/>
        </p:nvCxnSpPr>
        <p:spPr>
          <a:xfrm>
            <a:off x="5392882" y="2405288"/>
            <a:ext cx="42602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DA2BDD7-E01E-058E-AAF5-BCD9AC7DCB83}"/>
              </a:ext>
            </a:extLst>
          </p:cNvPr>
          <p:cNvCxnSpPr>
            <a:cxnSpLocks/>
          </p:cNvCxnSpPr>
          <p:nvPr/>
        </p:nvCxnSpPr>
        <p:spPr>
          <a:xfrm flipV="1">
            <a:off x="3397865" y="2452255"/>
            <a:ext cx="555876" cy="63724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8" name="Left Brace 17">
            <a:extLst>
              <a:ext uri="{FF2B5EF4-FFF2-40B4-BE49-F238E27FC236}">
                <a16:creationId xmlns:a16="http://schemas.microsoft.com/office/drawing/2014/main" id="{0242AE6A-6D4A-A113-C5E0-5C96547C9ABA}"/>
              </a:ext>
            </a:extLst>
          </p:cNvPr>
          <p:cNvSpPr/>
          <p:nvPr/>
        </p:nvSpPr>
        <p:spPr>
          <a:xfrm>
            <a:off x="5891645" y="1557547"/>
            <a:ext cx="264968" cy="1685077"/>
          </a:xfrm>
          <a:prstGeom prst="leftBrace">
            <a:avLst>
              <a:gd name="adj1" fmla="val 11813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9" name="TextBox 18">
            <a:extLst>
              <a:ext uri="{FF2B5EF4-FFF2-40B4-BE49-F238E27FC236}">
                <a16:creationId xmlns:a16="http://schemas.microsoft.com/office/drawing/2014/main" id="{F54AEA43-29E0-2C8D-3597-9BEC097BF8B1}"/>
              </a:ext>
            </a:extLst>
          </p:cNvPr>
          <p:cNvSpPr txBox="1"/>
          <p:nvPr/>
        </p:nvSpPr>
        <p:spPr>
          <a:xfrm>
            <a:off x="7039840" y="1505594"/>
            <a:ext cx="1719695" cy="1708160"/>
          </a:xfrm>
          <a:prstGeom prst="rect">
            <a:avLst/>
          </a:prstGeom>
          <a:noFill/>
        </p:spPr>
        <p:txBody>
          <a:bodyPr wrap="square">
            <a:spAutoFit/>
          </a:bodyPr>
          <a:lstStyle/>
          <a:p>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roof|X</a:t>
            </a:r>
            <a:r>
              <a:rPr lang="en-US" sz="1500" dirty="0">
                <a:latin typeface="Tahoma" panose="020B0604030504040204" pitchFamily="34" charset="0"/>
                <a:ea typeface="Tahoma" panose="020B0604030504040204" pitchFamily="34" charset="0"/>
                <a:cs typeface="Tahoma" panose="020B0604030504040204" pitchFamily="34" charset="0"/>
              </a:rPr>
              <a:t>)=0.00</a:t>
            </a:r>
          </a:p>
          <a:p>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tree|X</a:t>
            </a:r>
            <a:r>
              <a:rPr lang="en-US" sz="1500" dirty="0">
                <a:latin typeface="Tahoma" panose="020B0604030504040204" pitchFamily="34" charset="0"/>
                <a:ea typeface="Tahoma" panose="020B0604030504040204" pitchFamily="34" charset="0"/>
                <a:cs typeface="Tahoma" panose="020B0604030504040204" pitchFamily="34" charset="0"/>
              </a:rPr>
              <a:t>)=0.01</a:t>
            </a:r>
            <a:br>
              <a:rPr lang="en-US" sz="1500"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moon|X</a:t>
            </a:r>
            <a:r>
              <a:rPr lang="en-US" sz="1500" dirty="0">
                <a:latin typeface="Tahoma" panose="020B0604030504040204" pitchFamily="34" charset="0"/>
                <a:ea typeface="Tahoma" panose="020B0604030504040204" pitchFamily="34" charset="0"/>
                <a:cs typeface="Tahoma" panose="020B0604030504040204" pitchFamily="34" charset="0"/>
              </a:rPr>
              <a:t>)=0.01</a:t>
            </a:r>
            <a:br>
              <a:rPr lang="en-US" sz="1500"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physics|X</a:t>
            </a:r>
            <a:r>
              <a:rPr lang="en-US" sz="1500" dirty="0">
                <a:latin typeface="Tahoma" panose="020B0604030504040204" pitchFamily="34" charset="0"/>
                <a:ea typeface="Tahoma" panose="020B0604030504040204" pitchFamily="34" charset="0"/>
                <a:cs typeface="Tahoma" panose="020B0604030504040204" pitchFamily="34" charset="0"/>
              </a:rPr>
              <a:t>)=0.1</a:t>
            </a:r>
          </a:p>
          <a:p>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the|X</a:t>
            </a:r>
            <a:r>
              <a:rPr lang="en-US" sz="1500" dirty="0">
                <a:latin typeface="Tahoma" panose="020B0604030504040204" pitchFamily="34" charset="0"/>
                <a:ea typeface="Tahoma" panose="020B0604030504040204" pitchFamily="34" charset="0"/>
                <a:cs typeface="Tahoma" panose="020B0604030504040204" pitchFamily="34" charset="0"/>
              </a:rPr>
              <a:t>)=0.1</a:t>
            </a:r>
          </a:p>
          <a:p>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protein|X</a:t>
            </a:r>
            <a:r>
              <a:rPr lang="en-US" sz="1500" dirty="0">
                <a:latin typeface="Tahoma" panose="020B0604030504040204" pitchFamily="34" charset="0"/>
                <a:ea typeface="Tahoma" panose="020B0604030504040204" pitchFamily="34" charset="0"/>
                <a:cs typeface="Tahoma" panose="020B0604030504040204" pitchFamily="34" charset="0"/>
              </a:rPr>
              <a:t>)=0.3</a:t>
            </a:r>
          </a:p>
          <a:p>
            <a:r>
              <a:rPr lang="en-US" sz="1500" dirty="0">
                <a:latin typeface="Tahoma" panose="020B0604030504040204" pitchFamily="34" charset="0"/>
                <a:ea typeface="Tahoma" panose="020B0604030504040204" pitchFamily="34" charset="0"/>
                <a:cs typeface="Tahoma" panose="020B0604030504040204" pitchFamily="34" charset="0"/>
              </a:rPr>
              <a:t>...</a:t>
            </a:r>
          </a:p>
        </p:txBody>
      </p:sp>
      <p:cxnSp>
        <p:nvCxnSpPr>
          <p:cNvPr id="4" name="Straight Arrow Connector 3">
            <a:extLst>
              <a:ext uri="{FF2B5EF4-FFF2-40B4-BE49-F238E27FC236}">
                <a16:creationId xmlns:a16="http://schemas.microsoft.com/office/drawing/2014/main" id="{C957E1F1-504D-5717-7B37-63216AE3A402}"/>
              </a:ext>
            </a:extLst>
          </p:cNvPr>
          <p:cNvCxnSpPr>
            <a:cxnSpLocks/>
          </p:cNvCxnSpPr>
          <p:nvPr/>
        </p:nvCxnSpPr>
        <p:spPr>
          <a:xfrm>
            <a:off x="3397865" y="3487707"/>
            <a:ext cx="555876" cy="74253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44A65B4-A1E2-20E2-CB56-B34CA35F4A89}"/>
              </a:ext>
            </a:extLst>
          </p:cNvPr>
          <p:cNvSpPr/>
          <p:nvPr/>
        </p:nvSpPr>
        <p:spPr>
          <a:xfrm>
            <a:off x="4047260" y="3875485"/>
            <a:ext cx="1252104" cy="841661"/>
          </a:xfrm>
          <a:prstGeom prst="rect">
            <a:avLst/>
          </a:prstGeom>
          <a:solidFill>
            <a:schemeClr val="accent6">
              <a:lumMod val="20000"/>
              <a:lumOff val="80000"/>
            </a:schemeClr>
          </a:solidFill>
          <a:ln w="571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LM2</a:t>
            </a:r>
          </a:p>
        </p:txBody>
      </p:sp>
      <p:sp>
        <p:nvSpPr>
          <p:cNvPr id="15" name="TextBox 14">
            <a:extLst>
              <a:ext uri="{FF2B5EF4-FFF2-40B4-BE49-F238E27FC236}">
                <a16:creationId xmlns:a16="http://schemas.microsoft.com/office/drawing/2014/main" id="{5CD9F08D-BB5D-81FF-F8D9-73FBD27EF7AC}"/>
              </a:ext>
            </a:extLst>
          </p:cNvPr>
          <p:cNvSpPr txBox="1"/>
          <p:nvPr/>
        </p:nvSpPr>
        <p:spPr>
          <a:xfrm>
            <a:off x="6156613" y="3382499"/>
            <a:ext cx="1065068" cy="1708160"/>
          </a:xfrm>
          <a:prstGeom prst="rect">
            <a:avLst/>
          </a:prstGeom>
          <a:noFill/>
        </p:spPr>
        <p:txBody>
          <a:bodyPr wrap="square">
            <a:spAutoFit/>
          </a:bodyPr>
          <a:lstStyle/>
          <a:p>
            <a:r>
              <a:rPr lang="en-US" sz="1500" dirty="0"/>
              <a:t>roof</a:t>
            </a:r>
          </a:p>
          <a:p>
            <a:r>
              <a:rPr lang="en-US" sz="1500" dirty="0"/>
              <a:t>tree</a:t>
            </a:r>
            <a:br>
              <a:rPr lang="en-US" sz="1500" dirty="0"/>
            </a:br>
            <a:r>
              <a:rPr lang="en-US" sz="1500" dirty="0"/>
              <a:t>moon</a:t>
            </a:r>
            <a:br>
              <a:rPr lang="en-US" sz="1500" dirty="0"/>
            </a:br>
            <a:r>
              <a:rPr lang="en-US" sz="1500" dirty="0"/>
              <a:t>physics</a:t>
            </a:r>
          </a:p>
          <a:p>
            <a:r>
              <a:rPr lang="en-US" sz="1500" dirty="0"/>
              <a:t>the</a:t>
            </a:r>
          </a:p>
          <a:p>
            <a:r>
              <a:rPr lang="en-US" sz="1500" dirty="0"/>
              <a:t>protein</a:t>
            </a:r>
          </a:p>
          <a:p>
            <a:r>
              <a:rPr lang="en-US" sz="1500" dirty="0"/>
              <a:t>…</a:t>
            </a:r>
          </a:p>
        </p:txBody>
      </p:sp>
      <p:cxnSp>
        <p:nvCxnSpPr>
          <p:cNvPr id="16" name="Straight Arrow Connector 15">
            <a:extLst>
              <a:ext uri="{FF2B5EF4-FFF2-40B4-BE49-F238E27FC236}">
                <a16:creationId xmlns:a16="http://schemas.microsoft.com/office/drawing/2014/main" id="{8D9C132C-7F9D-DE96-86F7-4FD3F49978B9}"/>
              </a:ext>
            </a:extLst>
          </p:cNvPr>
          <p:cNvCxnSpPr>
            <a:cxnSpLocks/>
          </p:cNvCxnSpPr>
          <p:nvPr/>
        </p:nvCxnSpPr>
        <p:spPr>
          <a:xfrm>
            <a:off x="5392882" y="4303068"/>
            <a:ext cx="42602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Left Brace 16">
            <a:extLst>
              <a:ext uri="{FF2B5EF4-FFF2-40B4-BE49-F238E27FC236}">
                <a16:creationId xmlns:a16="http://schemas.microsoft.com/office/drawing/2014/main" id="{9630251D-6E3B-4E41-53D5-B313D9406C85}"/>
              </a:ext>
            </a:extLst>
          </p:cNvPr>
          <p:cNvSpPr/>
          <p:nvPr/>
        </p:nvSpPr>
        <p:spPr>
          <a:xfrm>
            <a:off x="5891645" y="3455328"/>
            <a:ext cx="264968" cy="1685077"/>
          </a:xfrm>
          <a:prstGeom prst="leftBrace">
            <a:avLst>
              <a:gd name="adj1" fmla="val 11813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20" name="TextBox 19">
            <a:extLst>
              <a:ext uri="{FF2B5EF4-FFF2-40B4-BE49-F238E27FC236}">
                <a16:creationId xmlns:a16="http://schemas.microsoft.com/office/drawing/2014/main" id="{59A36154-68C3-C737-FFF7-950DB122A64A}"/>
              </a:ext>
            </a:extLst>
          </p:cNvPr>
          <p:cNvSpPr txBox="1"/>
          <p:nvPr/>
        </p:nvSpPr>
        <p:spPr>
          <a:xfrm>
            <a:off x="7039840" y="3362914"/>
            <a:ext cx="1719695" cy="1708160"/>
          </a:xfrm>
          <a:prstGeom prst="rect">
            <a:avLst/>
          </a:prstGeom>
          <a:noFill/>
        </p:spPr>
        <p:txBody>
          <a:bodyPr wrap="square">
            <a:spAutoFit/>
          </a:bodyPr>
          <a:lstStyle/>
          <a:p>
            <a:r>
              <a:rPr lang="en-US" sz="1500" b="1" dirty="0"/>
              <a:t>P</a:t>
            </a:r>
            <a:r>
              <a:rPr lang="en-US" sz="1500" dirty="0"/>
              <a:t>(</a:t>
            </a:r>
            <a:r>
              <a:rPr lang="en-US" sz="1500" dirty="0" err="1"/>
              <a:t>roof|X</a:t>
            </a:r>
            <a:r>
              <a:rPr lang="en-US" sz="1500" dirty="0"/>
              <a:t>)=0.14</a:t>
            </a:r>
          </a:p>
          <a:p>
            <a:r>
              <a:rPr lang="en-US" sz="1500" b="1" dirty="0"/>
              <a:t>P</a:t>
            </a:r>
            <a:r>
              <a:rPr lang="en-US" sz="1500" dirty="0"/>
              <a:t>(</a:t>
            </a:r>
            <a:r>
              <a:rPr lang="en-US" sz="1500" dirty="0" err="1"/>
              <a:t>tree|X</a:t>
            </a:r>
            <a:r>
              <a:rPr lang="en-US" sz="1500" dirty="0"/>
              <a:t>)=0.13</a:t>
            </a:r>
            <a:br>
              <a:rPr lang="en-US" sz="1500" dirty="0"/>
            </a:br>
            <a:r>
              <a:rPr lang="en-US" sz="1500" b="1" dirty="0"/>
              <a:t>P</a:t>
            </a:r>
            <a:r>
              <a:rPr lang="en-US" sz="1500" dirty="0"/>
              <a:t>(</a:t>
            </a:r>
            <a:r>
              <a:rPr lang="en-US" sz="1500" dirty="0" err="1"/>
              <a:t>moon|X</a:t>
            </a:r>
            <a:r>
              <a:rPr lang="en-US" sz="1500" dirty="0"/>
              <a:t>)=0.001</a:t>
            </a:r>
            <a:br>
              <a:rPr lang="en-US" sz="1500" dirty="0"/>
            </a:br>
            <a:r>
              <a:rPr lang="en-US" sz="1500" b="1" dirty="0"/>
              <a:t>P</a:t>
            </a:r>
            <a:r>
              <a:rPr lang="en-US" sz="1500" dirty="0"/>
              <a:t>(</a:t>
            </a:r>
            <a:r>
              <a:rPr lang="en-US" sz="1500" dirty="0" err="1"/>
              <a:t>physics|X</a:t>
            </a:r>
            <a:r>
              <a:rPr lang="en-US" sz="1500" dirty="0"/>
              <a:t>)=0.0</a:t>
            </a:r>
          </a:p>
          <a:p>
            <a:r>
              <a:rPr lang="en-US" sz="1500" b="1" dirty="0"/>
              <a:t>P</a:t>
            </a:r>
            <a:r>
              <a:rPr lang="en-US" sz="1500" dirty="0"/>
              <a:t>(</a:t>
            </a:r>
            <a:r>
              <a:rPr lang="en-US" sz="1500" dirty="0" err="1"/>
              <a:t>the|X</a:t>
            </a:r>
            <a:r>
              <a:rPr lang="en-US" sz="1500" dirty="0"/>
              <a:t>)=0.000</a:t>
            </a:r>
          </a:p>
          <a:p>
            <a:r>
              <a:rPr lang="en-US" sz="1500" b="1" dirty="0"/>
              <a:t>P</a:t>
            </a:r>
            <a:r>
              <a:rPr lang="en-US" sz="1500" dirty="0"/>
              <a:t>(</a:t>
            </a:r>
            <a:r>
              <a:rPr lang="en-US" sz="1500" dirty="0" err="1"/>
              <a:t>protein|X</a:t>
            </a:r>
            <a:r>
              <a:rPr lang="en-US" sz="1500" dirty="0"/>
              <a:t>)=0.00</a:t>
            </a:r>
          </a:p>
          <a:p>
            <a:r>
              <a:rPr lang="en-US" sz="1500" dirty="0"/>
              <a:t>…</a:t>
            </a:r>
          </a:p>
        </p:txBody>
      </p:sp>
      <p:sp>
        <p:nvSpPr>
          <p:cNvPr id="6" name="TextBox 5">
            <a:extLst>
              <a:ext uri="{FF2B5EF4-FFF2-40B4-BE49-F238E27FC236}">
                <a16:creationId xmlns:a16="http://schemas.microsoft.com/office/drawing/2014/main" id="{04C5B99D-BF4E-B384-AA5E-C0B40C45F41A}"/>
              </a:ext>
            </a:extLst>
          </p:cNvPr>
          <p:cNvSpPr txBox="1"/>
          <p:nvPr/>
        </p:nvSpPr>
        <p:spPr>
          <a:xfrm>
            <a:off x="6853483" y="0"/>
            <a:ext cx="2478024" cy="307777"/>
          </a:xfrm>
          <a:prstGeom prst="rect">
            <a:avLst/>
          </a:prstGeom>
          <a:noFill/>
        </p:spPr>
        <p:txBody>
          <a:bodyPr wrap="square">
            <a:spAutoFit/>
          </a:bodyPr>
          <a:lstStyle/>
          <a:p>
            <a:pPr algn="ctr"/>
            <a:r>
              <a:rPr lang="en-US" sz="1400" spc="-10" dirty="0">
                <a:solidFill>
                  <a:schemeClr val="bg1">
                    <a:lumMod val="50000"/>
                  </a:schemeClr>
                </a:solidFill>
                <a:latin typeface="Corbel" panose="020B0503020204020204" pitchFamily="34" charset="0"/>
                <a:cs typeface="Calibri"/>
              </a:rPr>
              <a:t>[slide credit: Arman Cohan]</a:t>
            </a:r>
            <a:endParaRPr lang="en-US" dirty="0">
              <a:solidFill>
                <a:schemeClr val="bg1">
                  <a:lumMod val="50000"/>
                </a:schemeClr>
              </a:solidFill>
              <a:latin typeface="Corbel" panose="020B0503020204020204" pitchFamily="34" charset="0"/>
            </a:endParaRPr>
          </a:p>
        </p:txBody>
      </p:sp>
      <p:sp>
        <p:nvSpPr>
          <p:cNvPr id="10" name="TextBox 9">
            <a:extLst>
              <a:ext uri="{FF2B5EF4-FFF2-40B4-BE49-F238E27FC236}">
                <a16:creationId xmlns:a16="http://schemas.microsoft.com/office/drawing/2014/main" id="{9D1C991B-51AF-1762-8883-437F34D87B36}"/>
              </a:ext>
            </a:extLst>
          </p:cNvPr>
          <p:cNvSpPr txBox="1"/>
          <p:nvPr/>
        </p:nvSpPr>
        <p:spPr>
          <a:xfrm>
            <a:off x="732597" y="3875485"/>
            <a:ext cx="2613314" cy="459700"/>
          </a:xfrm>
          <a:prstGeom prst="roundRect">
            <a:avLst/>
          </a:prstGeom>
          <a:solidFill>
            <a:schemeClr val="accent4">
              <a:lumMod val="20000"/>
              <a:lumOff val="80000"/>
            </a:schemeClr>
          </a:solidFill>
        </p:spPr>
        <p:txBody>
          <a:bodyPr wrap="square">
            <a:spAutoFit/>
          </a:bodyPr>
          <a:lstStyle/>
          <a:p>
            <a:r>
              <a:rPr lang="en-US" sz="2100" dirty="0"/>
              <a:t>Which LM is better?</a:t>
            </a:r>
          </a:p>
        </p:txBody>
      </p:sp>
      <p:sp>
        <p:nvSpPr>
          <p:cNvPr id="23" name="TextBox 22">
            <a:extLst>
              <a:ext uri="{FF2B5EF4-FFF2-40B4-BE49-F238E27FC236}">
                <a16:creationId xmlns:a16="http://schemas.microsoft.com/office/drawing/2014/main" id="{34796ED5-665A-DAF6-7F31-CF59A2ED79C2}"/>
              </a:ext>
            </a:extLst>
          </p:cNvPr>
          <p:cNvSpPr txBox="1"/>
          <p:nvPr/>
        </p:nvSpPr>
        <p:spPr>
          <a:xfrm>
            <a:off x="6356906" y="1190754"/>
            <a:ext cx="2402629" cy="307777"/>
          </a:xfrm>
          <a:prstGeom prst="rect">
            <a:avLst/>
          </a:prstGeom>
          <a:noFill/>
        </p:spPr>
        <p:txBody>
          <a:bodyPr wrap="square">
            <a:spAutoFit/>
          </a:bodyPr>
          <a:lstStyle/>
          <a:p>
            <a:r>
              <a:rPr lang="en-US" sz="1400" dirty="0"/>
              <a:t>X := The cat is on the </a:t>
            </a:r>
            <a:endParaRPr lang="en-US" dirty="0"/>
          </a:p>
        </p:txBody>
      </p:sp>
    </p:spTree>
    <p:extLst>
      <p:ext uri="{BB962C8B-B14F-4D97-AF65-F5344CB8AC3E}">
        <p14:creationId xmlns:p14="http://schemas.microsoft.com/office/powerpoint/2010/main" val="2006933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DED54-7025-1435-058C-90519009F4D6}"/>
              </a:ext>
            </a:extLst>
          </p:cNvPr>
          <p:cNvSpPr>
            <a:spLocks noGrp="1"/>
          </p:cNvSpPr>
          <p:nvPr>
            <p:ph type="title"/>
          </p:nvPr>
        </p:nvSpPr>
        <p:spPr/>
        <p:txBody>
          <a:bodyPr>
            <a:normAutofit/>
          </a:bodyPr>
          <a:lstStyle/>
          <a:p>
            <a:r>
              <a:rPr lang="en-US" dirty="0"/>
              <a:t>Evaluating Language Models </a:t>
            </a:r>
          </a:p>
        </p:txBody>
      </p:sp>
      <p:sp>
        <p:nvSpPr>
          <p:cNvPr id="3" name="Content Placeholder 2">
            <a:extLst>
              <a:ext uri="{FF2B5EF4-FFF2-40B4-BE49-F238E27FC236}">
                <a16:creationId xmlns:a16="http://schemas.microsoft.com/office/drawing/2014/main" id="{360788F3-1D0A-31CB-3E4E-9BAC07B4D5BE}"/>
              </a:ext>
            </a:extLst>
          </p:cNvPr>
          <p:cNvSpPr>
            <a:spLocks noGrp="1"/>
          </p:cNvSpPr>
          <p:nvPr>
            <p:ph type="body" sz="quarter" idx="16"/>
          </p:nvPr>
        </p:nvSpPr>
        <p:spPr/>
        <p:txBody>
          <a:bodyPr/>
          <a:lstStyle/>
          <a:p>
            <a:r>
              <a:rPr lang="en-US" dirty="0"/>
              <a:t>Does our language model prefer good sentences to bad ones?</a:t>
            </a:r>
          </a:p>
          <a:p>
            <a:pPr lvl="1"/>
            <a:r>
              <a:rPr lang="en-US" dirty="0"/>
              <a:t>Assign higher probability to “real” or “frequently observed” sentences</a:t>
            </a:r>
          </a:p>
          <a:p>
            <a:pPr lvl="1"/>
            <a:r>
              <a:rPr lang="en-US" dirty="0"/>
              <a:t>Than “ungrammatical” or “rarely observed” sentences?</a:t>
            </a:r>
          </a:p>
          <a:p>
            <a:r>
              <a:rPr lang="en-US" dirty="0"/>
              <a:t>We test the model’s performance on data we haven’t seen.</a:t>
            </a:r>
          </a:p>
          <a:p>
            <a:endParaRPr lang="en-US" dirty="0"/>
          </a:p>
          <a:p>
            <a:endParaRPr lang="en-US" dirty="0"/>
          </a:p>
        </p:txBody>
      </p:sp>
    </p:spTree>
    <p:extLst>
      <p:ext uri="{BB962C8B-B14F-4D97-AF65-F5344CB8AC3E}">
        <p14:creationId xmlns:p14="http://schemas.microsoft.com/office/powerpoint/2010/main" val="41671943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8F81-CFE1-A3B6-3A65-CD3A8D22E441}"/>
              </a:ext>
            </a:extLst>
          </p:cNvPr>
          <p:cNvSpPr>
            <a:spLocks noGrp="1"/>
          </p:cNvSpPr>
          <p:nvPr>
            <p:ph type="title"/>
          </p:nvPr>
        </p:nvSpPr>
        <p:spPr/>
        <p:txBody>
          <a:bodyPr>
            <a:normAutofit/>
          </a:bodyPr>
          <a:lstStyle/>
          <a:p>
            <a:r>
              <a:rPr lang="en-US" dirty="0"/>
              <a:t>Evaluating Language Models </a:t>
            </a:r>
          </a:p>
        </p:txBody>
      </p:sp>
      <p:sp>
        <p:nvSpPr>
          <p:cNvPr id="3" name="Content Placeholder 2">
            <a:extLst>
              <a:ext uri="{FF2B5EF4-FFF2-40B4-BE49-F238E27FC236}">
                <a16:creationId xmlns:a16="http://schemas.microsoft.com/office/drawing/2014/main" id="{198DE51F-4685-7B9E-1C3F-0EABE3033B29}"/>
              </a:ext>
            </a:extLst>
          </p:cNvPr>
          <p:cNvSpPr>
            <a:spLocks noGrp="1"/>
          </p:cNvSpPr>
          <p:nvPr>
            <p:ph type="body" sz="quarter" idx="16"/>
          </p:nvPr>
        </p:nvSpPr>
        <p:spPr>
          <a:xfrm>
            <a:off x="533919" y="1279140"/>
            <a:ext cx="8085415" cy="3077573"/>
          </a:xfrm>
        </p:spPr>
        <p:txBody>
          <a:bodyPr>
            <a:noAutofit/>
          </a:bodyPr>
          <a:lstStyle/>
          <a:p>
            <a:pPr marL="115888" lvl="1" indent="-1588">
              <a:buNone/>
            </a:pPr>
            <a:r>
              <a:rPr lang="en-US" sz="1800" dirty="0">
                <a:solidFill>
                  <a:schemeClr val="tx1"/>
                </a:solidFill>
              </a:rPr>
              <a:t>Setup: </a:t>
            </a:r>
            <a:endParaRPr lang="en-US" sz="1800" dirty="0">
              <a:solidFill>
                <a:srgbClr val="C00000"/>
              </a:solidFill>
            </a:endParaRPr>
          </a:p>
          <a:p>
            <a:pPr marL="457200" lvl="1" indent="-342900"/>
            <a:r>
              <a:rPr lang="en-US" sz="1800" dirty="0">
                <a:solidFill>
                  <a:srgbClr val="C00000"/>
                </a:solidFill>
              </a:rPr>
              <a:t>Train</a:t>
            </a:r>
            <a:r>
              <a:rPr lang="en-US" sz="1800" dirty="0"/>
              <a:t> it on a suitable training documents. </a:t>
            </a:r>
            <a:endParaRPr lang="en-US" sz="1800" dirty="0">
              <a:solidFill>
                <a:srgbClr val="C00000"/>
              </a:solidFill>
            </a:endParaRPr>
          </a:p>
          <a:p>
            <a:pPr marL="457200" lvl="1" indent="-342900"/>
            <a:r>
              <a:rPr lang="en-US" sz="1800" dirty="0">
                <a:solidFill>
                  <a:srgbClr val="C00000"/>
                </a:solidFill>
              </a:rPr>
              <a:t>Evaluate </a:t>
            </a:r>
            <a:r>
              <a:rPr lang="en-US" sz="1800" dirty="0"/>
              <a:t>their </a:t>
            </a:r>
            <a:r>
              <a:rPr lang="en-US" sz="1800" dirty="0">
                <a:solidFill>
                  <a:srgbClr val="C00000"/>
                </a:solidFill>
              </a:rPr>
              <a:t>predictions </a:t>
            </a:r>
            <a:r>
              <a:rPr lang="en-US" sz="1800" dirty="0"/>
              <a:t>on different, unseen documents. </a:t>
            </a:r>
          </a:p>
          <a:p>
            <a:pPr marL="457200" lvl="1" indent="-342900"/>
            <a:r>
              <a:rPr lang="en-US" sz="1800" dirty="0"/>
              <a:t>An </a:t>
            </a:r>
            <a:r>
              <a:rPr lang="en-US" sz="1800" dirty="0">
                <a:solidFill>
                  <a:srgbClr val="C00000"/>
                </a:solidFill>
              </a:rPr>
              <a:t>evaluation metric </a:t>
            </a:r>
            <a:r>
              <a:rPr lang="en-US" sz="1800" dirty="0"/>
              <a:t>tells us how well our model does on the test set.</a:t>
            </a:r>
          </a:p>
          <a:p>
            <a:pPr marL="115888" indent="-1588">
              <a:buNone/>
            </a:pPr>
            <a:endParaRPr lang="en-US" sz="1800" dirty="0"/>
          </a:p>
          <a:p>
            <a:pPr marL="115888" lvl="1" indent="-1588">
              <a:buNone/>
            </a:pPr>
            <a:endParaRPr lang="en-US" sz="1800" dirty="0">
              <a:solidFill>
                <a:srgbClr val="C00000"/>
              </a:solidFill>
            </a:endParaRPr>
          </a:p>
          <a:p>
            <a:pPr marL="115888" indent="-1588">
              <a:buNone/>
            </a:pPr>
            <a:endParaRPr lang="en-US" sz="1800" dirty="0"/>
          </a:p>
        </p:txBody>
      </p:sp>
      <p:pic>
        <p:nvPicPr>
          <p:cNvPr id="9" name="Picture 8" descr="A picture containing diagram&#10;&#10;Description automatically generated">
            <a:extLst>
              <a:ext uri="{FF2B5EF4-FFF2-40B4-BE49-F238E27FC236}">
                <a16:creationId xmlns:a16="http://schemas.microsoft.com/office/drawing/2014/main" id="{3FDD8CEC-F224-5BF5-9F33-B394DC0F1C0F}"/>
              </a:ext>
            </a:extLst>
          </p:cNvPr>
          <p:cNvPicPr>
            <a:picLocks noChangeAspect="1"/>
          </p:cNvPicPr>
          <p:nvPr/>
        </p:nvPicPr>
        <p:blipFill rotWithShape="1">
          <a:blip r:embed="rId3"/>
          <a:srcRect b="4779"/>
          <a:stretch/>
        </p:blipFill>
        <p:spPr>
          <a:xfrm>
            <a:off x="1210531" y="2747194"/>
            <a:ext cx="6174440" cy="939848"/>
          </a:xfrm>
          <a:prstGeom prst="rect">
            <a:avLst/>
          </a:prstGeom>
        </p:spPr>
      </p:pic>
    </p:spTree>
    <p:extLst>
      <p:ext uri="{BB962C8B-B14F-4D97-AF65-F5344CB8AC3E}">
        <p14:creationId xmlns:p14="http://schemas.microsoft.com/office/powerpoint/2010/main" val="26389865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8F81-CFE1-A3B6-3A65-CD3A8D22E441}"/>
              </a:ext>
            </a:extLst>
          </p:cNvPr>
          <p:cNvSpPr>
            <a:spLocks noGrp="1"/>
          </p:cNvSpPr>
          <p:nvPr>
            <p:ph type="title"/>
          </p:nvPr>
        </p:nvSpPr>
        <p:spPr/>
        <p:txBody>
          <a:bodyPr>
            <a:normAutofit/>
          </a:bodyPr>
          <a:lstStyle/>
          <a:p>
            <a:r>
              <a:rPr lang="en-US" dirty="0"/>
              <a:t>Evaluating Language Models: Example</a:t>
            </a:r>
          </a:p>
        </p:txBody>
      </p:sp>
      <p:sp>
        <p:nvSpPr>
          <p:cNvPr id="6" name="Slide Number Placeholder 5">
            <a:extLst>
              <a:ext uri="{FF2B5EF4-FFF2-40B4-BE49-F238E27FC236}">
                <a16:creationId xmlns:a16="http://schemas.microsoft.com/office/drawing/2014/main" id="{9BA55373-65A2-88E6-2155-EC25CD73EA5B}"/>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59</a:t>
            </a:fld>
            <a:endParaRPr lang="en-US" dirty="0"/>
          </a:p>
        </p:txBody>
      </p:sp>
      <p:pic>
        <p:nvPicPr>
          <p:cNvPr id="7" name="object 2">
            <a:extLst>
              <a:ext uri="{FF2B5EF4-FFF2-40B4-BE49-F238E27FC236}">
                <a16:creationId xmlns:a16="http://schemas.microsoft.com/office/drawing/2014/main" id="{FB23EB69-AA96-A78A-9EAC-80C3C132F0AD}"/>
              </a:ext>
            </a:extLst>
          </p:cNvPr>
          <p:cNvPicPr/>
          <p:nvPr/>
        </p:nvPicPr>
        <p:blipFill>
          <a:blip r:embed="rId3" cstate="print"/>
          <a:stretch>
            <a:fillRect/>
          </a:stretch>
        </p:blipFill>
        <p:spPr>
          <a:xfrm>
            <a:off x="234725" y="3800523"/>
            <a:ext cx="1794458" cy="1194631"/>
          </a:xfrm>
          <a:prstGeom prst="rect">
            <a:avLst/>
          </a:prstGeom>
        </p:spPr>
      </p:pic>
      <p:grpSp>
        <p:nvGrpSpPr>
          <p:cNvPr id="8" name="object 5">
            <a:extLst>
              <a:ext uri="{FF2B5EF4-FFF2-40B4-BE49-F238E27FC236}">
                <a16:creationId xmlns:a16="http://schemas.microsoft.com/office/drawing/2014/main" id="{29DB9506-D30B-7B84-5253-F27A8FA9883C}"/>
              </a:ext>
            </a:extLst>
          </p:cNvPr>
          <p:cNvGrpSpPr/>
          <p:nvPr/>
        </p:nvGrpSpPr>
        <p:grpSpPr>
          <a:xfrm>
            <a:off x="2176042" y="4255442"/>
            <a:ext cx="888145" cy="213360"/>
            <a:chOff x="5187539" y="3271520"/>
            <a:chExt cx="1280160" cy="213360"/>
          </a:xfrm>
        </p:grpSpPr>
        <p:sp>
          <p:nvSpPr>
            <p:cNvPr id="10" name="object 6">
              <a:extLst>
                <a:ext uri="{FF2B5EF4-FFF2-40B4-BE49-F238E27FC236}">
                  <a16:creationId xmlns:a16="http://schemas.microsoft.com/office/drawing/2014/main" id="{1B49517F-A9A3-81C6-3420-B2ABFBAF956C}"/>
                </a:ext>
              </a:extLst>
            </p:cNvPr>
            <p:cNvSpPr/>
            <p:nvPr/>
          </p:nvSpPr>
          <p:spPr>
            <a:xfrm>
              <a:off x="5187539" y="3378200"/>
              <a:ext cx="1092200" cy="0"/>
            </a:xfrm>
            <a:custGeom>
              <a:avLst/>
              <a:gdLst/>
              <a:ahLst/>
              <a:cxnLst/>
              <a:rect l="l" t="t" r="r" b="b"/>
              <a:pathLst>
                <a:path w="1092200">
                  <a:moveTo>
                    <a:pt x="0" y="0"/>
                  </a:moveTo>
                  <a:lnTo>
                    <a:pt x="1066394" y="0"/>
                  </a:lnTo>
                  <a:lnTo>
                    <a:pt x="1091794" y="0"/>
                  </a:lnTo>
                </a:path>
              </a:pathLst>
            </a:custGeom>
            <a:ln w="50800">
              <a:solidFill>
                <a:srgbClr val="000000"/>
              </a:solidFill>
            </a:ln>
          </p:spPr>
          <p:txBody>
            <a:bodyPr wrap="square" lIns="0" tIns="0" rIns="0" bIns="0" rtlCol="0"/>
            <a:lstStyle/>
            <a:p>
              <a:endParaRPr dirty="0">
                <a:latin typeface="Corbel" panose="020B0503020204020204" pitchFamily="34" charset="0"/>
              </a:endParaRPr>
            </a:p>
          </p:txBody>
        </p:sp>
        <p:sp>
          <p:nvSpPr>
            <p:cNvPr id="11" name="object 7">
              <a:extLst>
                <a:ext uri="{FF2B5EF4-FFF2-40B4-BE49-F238E27FC236}">
                  <a16:creationId xmlns:a16="http://schemas.microsoft.com/office/drawing/2014/main" id="{A60C6C3B-B868-5B23-FE9B-0A1F5C4F5B41}"/>
                </a:ext>
              </a:extLst>
            </p:cNvPr>
            <p:cNvSpPr/>
            <p:nvPr/>
          </p:nvSpPr>
          <p:spPr>
            <a:xfrm>
              <a:off x="6253934" y="3271520"/>
              <a:ext cx="213360" cy="213360"/>
            </a:xfrm>
            <a:custGeom>
              <a:avLst/>
              <a:gdLst/>
              <a:ahLst/>
              <a:cxnLst/>
              <a:rect l="l" t="t" r="r" b="b"/>
              <a:pathLst>
                <a:path w="213360" h="213360">
                  <a:moveTo>
                    <a:pt x="0" y="0"/>
                  </a:moveTo>
                  <a:lnTo>
                    <a:pt x="0" y="213359"/>
                  </a:lnTo>
                  <a:lnTo>
                    <a:pt x="213360" y="106679"/>
                  </a:lnTo>
                  <a:lnTo>
                    <a:pt x="0" y="0"/>
                  </a:lnTo>
                  <a:close/>
                </a:path>
              </a:pathLst>
            </a:custGeom>
            <a:solidFill>
              <a:srgbClr val="000000"/>
            </a:solidFill>
          </p:spPr>
          <p:txBody>
            <a:bodyPr wrap="square" lIns="0" tIns="0" rIns="0" bIns="0" rtlCol="0"/>
            <a:lstStyle/>
            <a:p>
              <a:endParaRPr dirty="0">
                <a:latin typeface="Corbel" panose="020B0503020204020204" pitchFamily="34" charset="0"/>
              </a:endParaRPr>
            </a:p>
          </p:txBody>
        </p:sp>
      </p:grpSp>
      <p:sp>
        <p:nvSpPr>
          <p:cNvPr id="12" name="object 8">
            <a:extLst>
              <a:ext uri="{FF2B5EF4-FFF2-40B4-BE49-F238E27FC236}">
                <a16:creationId xmlns:a16="http://schemas.microsoft.com/office/drawing/2014/main" id="{EA1E8147-6A08-7AE1-A792-2B49C233CAD2}"/>
              </a:ext>
            </a:extLst>
          </p:cNvPr>
          <p:cNvSpPr txBox="1"/>
          <p:nvPr/>
        </p:nvSpPr>
        <p:spPr>
          <a:xfrm>
            <a:off x="2312101" y="3902700"/>
            <a:ext cx="613410" cy="406400"/>
          </a:xfrm>
          <a:prstGeom prst="rect">
            <a:avLst/>
          </a:prstGeom>
        </p:spPr>
        <p:txBody>
          <a:bodyPr vert="horz" wrap="square" lIns="0" tIns="12700" rIns="0" bIns="0" rtlCol="0">
            <a:spAutoFit/>
          </a:bodyPr>
          <a:lstStyle/>
          <a:p>
            <a:pPr marL="12700">
              <a:lnSpc>
                <a:spcPct val="100000"/>
              </a:lnSpc>
              <a:spcBef>
                <a:spcPts val="100"/>
              </a:spcBef>
            </a:pPr>
            <a:r>
              <a:rPr sz="2500" spc="-45" dirty="0">
                <a:latin typeface="Corbel" panose="020B0503020204020204" pitchFamily="34" charset="0"/>
              </a:rPr>
              <a:t>train</a:t>
            </a:r>
            <a:endParaRPr sz="250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DC3B7D4-D980-7B6D-8AA2-6125C21F4BFA}"/>
                  </a:ext>
                </a:extLst>
              </p:cNvPr>
              <p:cNvSpPr txBox="1"/>
              <p:nvPr/>
            </p:nvSpPr>
            <p:spPr>
              <a:xfrm>
                <a:off x="2884875" y="4135556"/>
                <a:ext cx="325964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000" dirty="0" smtClean="0">
                          <a:latin typeface="Cambria Math" panose="02040503050406030204" pitchFamily="18" charset="0"/>
                        </a:rPr>
                        <m:t>count</m:t>
                      </m:r>
                      <m:r>
                        <a:rPr lang="en-US" sz="2000" dirty="0" smtClean="0">
                          <a:latin typeface="Cambria Math" panose="02040503050406030204" pitchFamily="18" charset="0"/>
                        </a:rPr>
                        <m:t>(“</m:t>
                      </m:r>
                      <m:r>
                        <m:rPr>
                          <m:sty m:val="p"/>
                        </m:rPr>
                        <a:rPr lang="en-US" sz="2000" dirty="0" smtClean="0">
                          <a:latin typeface="Cambria Math" panose="02040503050406030204" pitchFamily="18" charset="0"/>
                        </a:rPr>
                        <m:t>on</m:t>
                      </m:r>
                      <m:r>
                        <a:rPr lang="en-US" sz="2000" dirty="0" smtClean="0">
                          <a:latin typeface="Cambria Math" panose="02040503050406030204" pitchFamily="18" charset="0"/>
                        </a:rPr>
                        <m:t> </m:t>
                      </m:r>
                      <m:r>
                        <m:rPr>
                          <m:sty m:val="p"/>
                        </m:rPr>
                        <a:rPr lang="en-US" sz="2000" dirty="0" smtClean="0">
                          <a:latin typeface="Cambria Math" panose="02040503050406030204" pitchFamily="18" charset="0"/>
                        </a:rPr>
                        <m:t>the</m:t>
                      </m:r>
                      <m:r>
                        <a:rPr lang="en-US" sz="2000" dirty="0" smtClean="0">
                          <a:latin typeface="Cambria Math" panose="02040503050406030204" pitchFamily="18" charset="0"/>
                        </a:rPr>
                        <m:t> </m:t>
                      </m:r>
                      <m:r>
                        <m:rPr>
                          <m:sty m:val="p"/>
                        </m:rPr>
                        <a:rPr lang="en-US" sz="2000" dirty="0" smtClean="0">
                          <a:latin typeface="Cambria Math" panose="02040503050406030204" pitchFamily="18" charset="0"/>
                        </a:rPr>
                        <m:t>mat</m:t>
                      </m:r>
                      <m:r>
                        <a:rPr lang="en-US" sz="2000" dirty="0">
                          <a:latin typeface="Cambria Math" panose="02040503050406030204" pitchFamily="18" charset="0"/>
                        </a:rPr>
                        <m:t>”)</m:t>
                      </m:r>
                    </m:oMath>
                  </m:oMathPara>
                </a14:m>
                <a:endParaRPr lang="en-US" sz="2000" dirty="0">
                  <a:latin typeface="Corbel" panose="020B0503020204020204" pitchFamily="34" charset="0"/>
                </a:endParaRPr>
              </a:p>
            </p:txBody>
          </p:sp>
        </mc:Choice>
        <mc:Fallback xmlns="">
          <p:sp>
            <p:nvSpPr>
              <p:cNvPr id="14" name="TextBox 13">
                <a:extLst>
                  <a:ext uri="{FF2B5EF4-FFF2-40B4-BE49-F238E27FC236}">
                    <a16:creationId xmlns:a16="http://schemas.microsoft.com/office/drawing/2014/main" id="{1DC3B7D4-D980-7B6D-8AA2-6125C21F4BFA}"/>
                  </a:ext>
                </a:extLst>
              </p:cNvPr>
              <p:cNvSpPr txBox="1">
                <a:spLocks noRot="1" noChangeAspect="1" noMove="1" noResize="1" noEditPoints="1" noAdjustHandles="1" noChangeArrowheads="1" noChangeShapeType="1" noTextEdit="1"/>
              </p:cNvSpPr>
              <p:nvPr/>
            </p:nvSpPr>
            <p:spPr>
              <a:xfrm>
                <a:off x="2884875" y="4135556"/>
                <a:ext cx="3259645" cy="400110"/>
              </a:xfrm>
              <a:prstGeom prst="rect">
                <a:avLst/>
              </a:prstGeom>
              <a:blipFill>
                <a:blip r:embed="rId4"/>
                <a:stretch>
                  <a:fillRect b="-15152"/>
                </a:stretch>
              </a:blipFill>
            </p:spPr>
            <p:txBody>
              <a:bodyPr/>
              <a:lstStyle/>
              <a:p>
                <a:r>
                  <a:rPr lang="en-US">
                    <a:noFill/>
                  </a:rPr>
                  <a:t> </a:t>
                </a:r>
              </a:p>
            </p:txBody>
          </p:sp>
        </mc:Fallback>
      </mc:AlternateContent>
      <p:grpSp>
        <p:nvGrpSpPr>
          <p:cNvPr id="16" name="object 5">
            <a:extLst>
              <a:ext uri="{FF2B5EF4-FFF2-40B4-BE49-F238E27FC236}">
                <a16:creationId xmlns:a16="http://schemas.microsoft.com/office/drawing/2014/main" id="{B44F854D-3FA3-F1C9-8C76-1082E1C4C070}"/>
              </a:ext>
            </a:extLst>
          </p:cNvPr>
          <p:cNvGrpSpPr/>
          <p:nvPr/>
        </p:nvGrpSpPr>
        <p:grpSpPr>
          <a:xfrm>
            <a:off x="5891059" y="4255442"/>
            <a:ext cx="888145" cy="213360"/>
            <a:chOff x="5187539" y="3271520"/>
            <a:chExt cx="1280160" cy="213360"/>
          </a:xfrm>
        </p:grpSpPr>
        <p:sp>
          <p:nvSpPr>
            <p:cNvPr id="17" name="object 6">
              <a:extLst>
                <a:ext uri="{FF2B5EF4-FFF2-40B4-BE49-F238E27FC236}">
                  <a16:creationId xmlns:a16="http://schemas.microsoft.com/office/drawing/2014/main" id="{E630FE10-B286-8693-9384-228A6B8EC423}"/>
                </a:ext>
              </a:extLst>
            </p:cNvPr>
            <p:cNvSpPr/>
            <p:nvPr/>
          </p:nvSpPr>
          <p:spPr>
            <a:xfrm>
              <a:off x="5187539" y="3378200"/>
              <a:ext cx="1092200" cy="0"/>
            </a:xfrm>
            <a:custGeom>
              <a:avLst/>
              <a:gdLst/>
              <a:ahLst/>
              <a:cxnLst/>
              <a:rect l="l" t="t" r="r" b="b"/>
              <a:pathLst>
                <a:path w="1092200">
                  <a:moveTo>
                    <a:pt x="0" y="0"/>
                  </a:moveTo>
                  <a:lnTo>
                    <a:pt x="1066394" y="0"/>
                  </a:lnTo>
                  <a:lnTo>
                    <a:pt x="1091794" y="0"/>
                  </a:lnTo>
                </a:path>
              </a:pathLst>
            </a:custGeom>
            <a:ln w="50800">
              <a:solidFill>
                <a:srgbClr val="000000"/>
              </a:solidFill>
            </a:ln>
          </p:spPr>
          <p:txBody>
            <a:bodyPr wrap="square" lIns="0" tIns="0" rIns="0" bIns="0" rtlCol="0"/>
            <a:lstStyle/>
            <a:p>
              <a:endParaRPr dirty="0">
                <a:latin typeface="Corbel" panose="020B0503020204020204" pitchFamily="34" charset="0"/>
              </a:endParaRPr>
            </a:p>
          </p:txBody>
        </p:sp>
        <p:sp>
          <p:nvSpPr>
            <p:cNvPr id="18" name="object 7">
              <a:extLst>
                <a:ext uri="{FF2B5EF4-FFF2-40B4-BE49-F238E27FC236}">
                  <a16:creationId xmlns:a16="http://schemas.microsoft.com/office/drawing/2014/main" id="{D8B28132-0F41-9728-9FDB-F76020E569EB}"/>
                </a:ext>
              </a:extLst>
            </p:cNvPr>
            <p:cNvSpPr/>
            <p:nvPr/>
          </p:nvSpPr>
          <p:spPr>
            <a:xfrm>
              <a:off x="6253934" y="3271520"/>
              <a:ext cx="213360" cy="213360"/>
            </a:xfrm>
            <a:custGeom>
              <a:avLst/>
              <a:gdLst/>
              <a:ahLst/>
              <a:cxnLst/>
              <a:rect l="l" t="t" r="r" b="b"/>
              <a:pathLst>
                <a:path w="213360" h="213360">
                  <a:moveTo>
                    <a:pt x="0" y="0"/>
                  </a:moveTo>
                  <a:lnTo>
                    <a:pt x="0" y="213359"/>
                  </a:lnTo>
                  <a:lnTo>
                    <a:pt x="213360" y="106679"/>
                  </a:lnTo>
                  <a:lnTo>
                    <a:pt x="0" y="0"/>
                  </a:lnTo>
                  <a:close/>
                </a:path>
              </a:pathLst>
            </a:custGeom>
            <a:solidFill>
              <a:srgbClr val="000000"/>
            </a:solidFill>
          </p:spPr>
          <p:txBody>
            <a:bodyPr wrap="square" lIns="0" tIns="0" rIns="0" bIns="0" rtlCol="0"/>
            <a:lstStyle/>
            <a:p>
              <a:endParaRPr dirty="0">
                <a:latin typeface="Corbel" panose="020B0503020204020204" pitchFamily="34" charset="0"/>
              </a:endParaRPr>
            </a:p>
          </p:txBody>
        </p:sp>
      </p:grpSp>
      <p:sp>
        <p:nvSpPr>
          <p:cNvPr id="19" name="object 8">
            <a:extLst>
              <a:ext uri="{FF2B5EF4-FFF2-40B4-BE49-F238E27FC236}">
                <a16:creationId xmlns:a16="http://schemas.microsoft.com/office/drawing/2014/main" id="{54EC9257-CBB4-1B09-5E60-1F5D58B0B238}"/>
              </a:ext>
            </a:extLst>
          </p:cNvPr>
          <p:cNvSpPr txBox="1"/>
          <p:nvPr/>
        </p:nvSpPr>
        <p:spPr>
          <a:xfrm>
            <a:off x="6027118" y="3902700"/>
            <a:ext cx="613410" cy="406400"/>
          </a:xfrm>
          <a:prstGeom prst="rect">
            <a:avLst/>
          </a:prstGeom>
        </p:spPr>
        <p:txBody>
          <a:bodyPr vert="horz" wrap="square" lIns="0" tIns="12700" rIns="0" bIns="0" rtlCol="0">
            <a:spAutoFit/>
          </a:bodyPr>
          <a:lstStyle/>
          <a:p>
            <a:pPr marL="12700">
              <a:lnSpc>
                <a:spcPct val="100000"/>
              </a:lnSpc>
              <a:spcBef>
                <a:spcPts val="100"/>
              </a:spcBef>
            </a:pPr>
            <a:r>
              <a:rPr lang="en-US" sz="2500" spc="-45" dirty="0">
                <a:latin typeface="Corbel" panose="020B0503020204020204" pitchFamily="34" charset="0"/>
              </a:rPr>
              <a:t>eval</a:t>
            </a:r>
            <a:endParaRPr sz="2500" dirty="0">
              <a:latin typeface="Corbel" panose="020B0503020204020204" pitchFamily="34" charset="0"/>
            </a:endParaRPr>
          </a:p>
        </p:txBody>
      </p:sp>
      <p:sp>
        <p:nvSpPr>
          <p:cNvPr id="21" name="TextBox 20">
            <a:extLst>
              <a:ext uri="{FF2B5EF4-FFF2-40B4-BE49-F238E27FC236}">
                <a16:creationId xmlns:a16="http://schemas.microsoft.com/office/drawing/2014/main" id="{3BCBD792-7A71-E22C-43A1-63ACFC113DF4}"/>
              </a:ext>
            </a:extLst>
          </p:cNvPr>
          <p:cNvSpPr txBox="1"/>
          <p:nvPr/>
        </p:nvSpPr>
        <p:spPr>
          <a:xfrm>
            <a:off x="119740" y="2813843"/>
            <a:ext cx="2338736" cy="738664"/>
          </a:xfrm>
          <a:prstGeom prst="rect">
            <a:avLst/>
          </a:prstGeom>
          <a:noFill/>
        </p:spPr>
        <p:txBody>
          <a:bodyPr wrap="square">
            <a:spAutoFit/>
          </a:bodyPr>
          <a:lstStyle/>
          <a:p>
            <a:r>
              <a:rPr lang="en-US" sz="1400" spc="-75" dirty="0">
                <a:latin typeface="Corbel" panose="020B0503020204020204" pitchFamily="34" charset="0"/>
              </a:rPr>
              <a:t>Example:</a:t>
            </a:r>
            <a:r>
              <a:rPr lang="en-US" sz="1400" spc="-114" dirty="0">
                <a:latin typeface="Corbel" panose="020B0503020204020204" pitchFamily="34" charset="0"/>
              </a:rPr>
              <a:t> </a:t>
            </a:r>
            <a:r>
              <a:rPr lang="en-US" sz="1400" dirty="0">
                <a:latin typeface="Corbel" panose="020B0503020204020204" pitchFamily="34" charset="0"/>
              </a:rPr>
              <a:t>I</a:t>
            </a:r>
            <a:r>
              <a:rPr lang="en-US" sz="1400" spc="-114" dirty="0">
                <a:latin typeface="Corbel" panose="020B0503020204020204" pitchFamily="34" charset="0"/>
              </a:rPr>
              <a:t> </a:t>
            </a:r>
            <a:r>
              <a:rPr lang="en-US" sz="1400" spc="-20" dirty="0">
                <a:latin typeface="Corbel" panose="020B0503020204020204" pitchFamily="34" charset="0"/>
              </a:rPr>
              <a:t>use</a:t>
            </a:r>
            <a:r>
              <a:rPr lang="en-US" sz="1400" spc="-114" dirty="0">
                <a:latin typeface="Corbel" panose="020B0503020204020204" pitchFamily="34" charset="0"/>
              </a:rPr>
              <a:t> </a:t>
            </a:r>
            <a:r>
              <a:rPr lang="en-US" sz="1400" dirty="0">
                <a:latin typeface="Corbel" panose="020B0503020204020204" pitchFamily="34" charset="0"/>
              </a:rPr>
              <a:t>a</a:t>
            </a:r>
            <a:r>
              <a:rPr lang="en-US" sz="1400" spc="-110" dirty="0">
                <a:latin typeface="Corbel" panose="020B0503020204020204" pitchFamily="34" charset="0"/>
              </a:rPr>
              <a:t> </a:t>
            </a:r>
            <a:r>
              <a:rPr lang="en-US" sz="1400" dirty="0">
                <a:latin typeface="Corbel" panose="020B0503020204020204" pitchFamily="34" charset="0"/>
              </a:rPr>
              <a:t>bunch</a:t>
            </a:r>
            <a:r>
              <a:rPr lang="en-US" sz="1400" spc="-114" dirty="0">
                <a:latin typeface="Corbel" panose="020B0503020204020204" pitchFamily="34" charset="0"/>
              </a:rPr>
              <a:t> </a:t>
            </a:r>
            <a:r>
              <a:rPr lang="en-US" sz="1400" spc="-25" dirty="0">
                <a:latin typeface="Corbel" panose="020B0503020204020204" pitchFamily="34" charset="0"/>
              </a:rPr>
              <a:t>of </a:t>
            </a:r>
            <a:r>
              <a:rPr lang="en-US" sz="1400" dirty="0">
                <a:latin typeface="Corbel" panose="020B0503020204020204" pitchFamily="34" charset="0"/>
              </a:rPr>
              <a:t>New</a:t>
            </a:r>
            <a:r>
              <a:rPr lang="en-US" sz="1400" spc="-130" dirty="0">
                <a:latin typeface="Corbel" panose="020B0503020204020204" pitchFamily="34" charset="0"/>
              </a:rPr>
              <a:t> </a:t>
            </a:r>
            <a:r>
              <a:rPr lang="en-US" sz="1400" spc="-105" dirty="0">
                <a:latin typeface="Corbel" panose="020B0503020204020204" pitchFamily="34" charset="0"/>
              </a:rPr>
              <a:t>York</a:t>
            </a:r>
            <a:r>
              <a:rPr lang="en-US" sz="1400" spc="-90" dirty="0">
                <a:latin typeface="Corbel" panose="020B0503020204020204" pitchFamily="34" charset="0"/>
              </a:rPr>
              <a:t> </a:t>
            </a:r>
            <a:r>
              <a:rPr lang="en-US" sz="1400" spc="-55" dirty="0">
                <a:latin typeface="Corbel" panose="020B0503020204020204" pitchFamily="34" charset="0"/>
              </a:rPr>
              <a:t>Times</a:t>
            </a:r>
            <a:r>
              <a:rPr lang="en-US" sz="1400" spc="-105" dirty="0">
                <a:latin typeface="Corbel" panose="020B0503020204020204" pitchFamily="34" charset="0"/>
              </a:rPr>
              <a:t> </a:t>
            </a:r>
            <a:r>
              <a:rPr lang="en-US" sz="1400" spc="-40" dirty="0">
                <a:latin typeface="Corbel" panose="020B0503020204020204" pitchFamily="34" charset="0"/>
              </a:rPr>
              <a:t>articles</a:t>
            </a:r>
            <a:r>
              <a:rPr lang="en-US" sz="1400" spc="-110" dirty="0">
                <a:latin typeface="Corbel" panose="020B0503020204020204" pitchFamily="34" charset="0"/>
              </a:rPr>
              <a:t> </a:t>
            </a:r>
            <a:r>
              <a:rPr lang="en-US" sz="1400" spc="-25" dirty="0">
                <a:latin typeface="Corbel" panose="020B0503020204020204" pitchFamily="34" charset="0"/>
              </a:rPr>
              <a:t>to </a:t>
            </a:r>
            <a:r>
              <a:rPr lang="en-US" sz="1400" dirty="0">
                <a:latin typeface="Corbel" panose="020B0503020204020204" pitchFamily="34" charset="0"/>
              </a:rPr>
              <a:t>build</a:t>
            </a:r>
            <a:r>
              <a:rPr lang="en-US" sz="1400" spc="-135" dirty="0">
                <a:latin typeface="Corbel" panose="020B0503020204020204" pitchFamily="34" charset="0"/>
              </a:rPr>
              <a:t> </a:t>
            </a:r>
            <a:r>
              <a:rPr lang="en-US" sz="1400" dirty="0">
                <a:latin typeface="Corbel" panose="020B0503020204020204" pitchFamily="34" charset="0"/>
              </a:rPr>
              <a:t>a</a:t>
            </a:r>
            <a:r>
              <a:rPr lang="en-US" sz="1400" spc="-130" dirty="0">
                <a:latin typeface="Corbel" panose="020B0503020204020204" pitchFamily="34" charset="0"/>
              </a:rPr>
              <a:t> </a:t>
            </a:r>
            <a:r>
              <a:rPr lang="en-US" sz="1400" spc="-20" dirty="0">
                <a:latin typeface="Corbel" panose="020B0503020204020204" pitchFamily="34" charset="0"/>
              </a:rPr>
              <a:t>bigram</a:t>
            </a:r>
            <a:r>
              <a:rPr lang="en-US" sz="1400" spc="-135" dirty="0">
                <a:latin typeface="Corbel" panose="020B0503020204020204" pitchFamily="34" charset="0"/>
              </a:rPr>
              <a:t> </a:t>
            </a:r>
            <a:r>
              <a:rPr lang="en-US" sz="1400" spc="-35" dirty="0">
                <a:latin typeface="Corbel" panose="020B0503020204020204" pitchFamily="34" charset="0"/>
              </a:rPr>
              <a:t>probability</a:t>
            </a:r>
            <a:r>
              <a:rPr lang="en-US" sz="1400" spc="-130" dirty="0">
                <a:latin typeface="Corbel" panose="020B0503020204020204" pitchFamily="34" charset="0"/>
              </a:rPr>
              <a:t> </a:t>
            </a:r>
            <a:r>
              <a:rPr lang="en-US" sz="1400" spc="-30" dirty="0">
                <a:latin typeface="Corbel" panose="020B0503020204020204" pitchFamily="34" charset="0"/>
              </a:rPr>
              <a:t>table</a:t>
            </a:r>
            <a:endParaRPr lang="en-US" dirty="0">
              <a:latin typeface="Corbel" panose="020B0503020204020204" pitchFamily="34" charset="0"/>
            </a:endParaRPr>
          </a:p>
        </p:txBody>
      </p:sp>
      <p:pic>
        <p:nvPicPr>
          <p:cNvPr id="26" name="object 9">
            <a:extLst>
              <a:ext uri="{FF2B5EF4-FFF2-40B4-BE49-F238E27FC236}">
                <a16:creationId xmlns:a16="http://schemas.microsoft.com/office/drawing/2014/main" id="{01A0DFD1-BD6D-C20A-D632-BDEDCFA230FA}"/>
              </a:ext>
            </a:extLst>
          </p:cNvPr>
          <p:cNvPicPr/>
          <p:nvPr/>
        </p:nvPicPr>
        <p:blipFill>
          <a:blip r:embed="rId5" cstate="print"/>
          <a:stretch>
            <a:fillRect/>
          </a:stretch>
        </p:blipFill>
        <p:spPr>
          <a:xfrm>
            <a:off x="6840108" y="3659662"/>
            <a:ext cx="2142140" cy="1404919"/>
          </a:xfrm>
          <a:prstGeom prst="rect">
            <a:avLst/>
          </a:prstGeom>
        </p:spPr>
      </p:pic>
      <p:sp>
        <p:nvSpPr>
          <p:cNvPr id="27" name="object 14">
            <a:extLst>
              <a:ext uri="{FF2B5EF4-FFF2-40B4-BE49-F238E27FC236}">
                <a16:creationId xmlns:a16="http://schemas.microsoft.com/office/drawing/2014/main" id="{88AF928A-0759-6B97-9C8D-36BB3BAB4E01}"/>
              </a:ext>
            </a:extLst>
          </p:cNvPr>
          <p:cNvSpPr txBox="1"/>
          <p:nvPr/>
        </p:nvSpPr>
        <p:spPr>
          <a:xfrm>
            <a:off x="6619946" y="2913690"/>
            <a:ext cx="2338736" cy="657231"/>
          </a:xfrm>
          <a:prstGeom prst="rect">
            <a:avLst/>
          </a:prstGeom>
        </p:spPr>
        <p:txBody>
          <a:bodyPr vert="horz" wrap="square" lIns="0" tIns="10795" rIns="0" bIns="0" rtlCol="0">
            <a:spAutoFit/>
          </a:bodyPr>
          <a:lstStyle/>
          <a:p>
            <a:pPr marL="12700" marR="5080" algn="ctr">
              <a:spcBef>
                <a:spcPts val="85"/>
              </a:spcBef>
            </a:pPr>
            <a:r>
              <a:rPr dirty="0">
                <a:latin typeface="Corbel" panose="020B0503020204020204" pitchFamily="34" charset="0"/>
              </a:rPr>
              <a:t>Now</a:t>
            </a:r>
            <a:r>
              <a:rPr spc="-45" dirty="0">
                <a:latin typeface="Corbel" panose="020B0503020204020204" pitchFamily="34" charset="0"/>
              </a:rPr>
              <a:t> </a:t>
            </a:r>
            <a:r>
              <a:rPr dirty="0">
                <a:latin typeface="Corbel" panose="020B0503020204020204" pitchFamily="34" charset="0"/>
              </a:rPr>
              <a:t>I’m</a:t>
            </a:r>
            <a:r>
              <a:rPr spc="-45" dirty="0">
                <a:latin typeface="Corbel" panose="020B0503020204020204" pitchFamily="34" charset="0"/>
              </a:rPr>
              <a:t> </a:t>
            </a:r>
            <a:r>
              <a:rPr spc="-10" dirty="0">
                <a:latin typeface="Corbel" panose="020B0503020204020204" pitchFamily="34" charset="0"/>
              </a:rPr>
              <a:t>going</a:t>
            </a:r>
            <a:r>
              <a:rPr spc="-45" dirty="0">
                <a:latin typeface="Corbel" panose="020B0503020204020204" pitchFamily="34" charset="0"/>
              </a:rPr>
              <a:t> </a:t>
            </a:r>
            <a:r>
              <a:rPr dirty="0">
                <a:latin typeface="Corbel" panose="020B0503020204020204" pitchFamily="34" charset="0"/>
              </a:rPr>
              <a:t>to</a:t>
            </a:r>
            <a:r>
              <a:rPr spc="-45" dirty="0">
                <a:latin typeface="Corbel" panose="020B0503020204020204" pitchFamily="34" charset="0"/>
              </a:rPr>
              <a:t> </a:t>
            </a:r>
            <a:r>
              <a:rPr spc="-65" dirty="0">
                <a:latin typeface="Corbel" panose="020B0503020204020204" pitchFamily="34" charset="0"/>
              </a:rPr>
              <a:t>evaluate</a:t>
            </a:r>
            <a:r>
              <a:rPr spc="-45" dirty="0">
                <a:latin typeface="Corbel" panose="020B0503020204020204" pitchFamily="34" charset="0"/>
              </a:rPr>
              <a:t> </a:t>
            </a:r>
            <a:r>
              <a:rPr spc="-35" dirty="0">
                <a:latin typeface="Corbel" panose="020B0503020204020204" pitchFamily="34" charset="0"/>
              </a:rPr>
              <a:t>the probability</a:t>
            </a:r>
            <a:r>
              <a:rPr spc="-114" dirty="0">
                <a:latin typeface="Corbel" panose="020B0503020204020204" pitchFamily="34" charset="0"/>
              </a:rPr>
              <a:t> </a:t>
            </a:r>
            <a:r>
              <a:rPr dirty="0">
                <a:latin typeface="Corbel" panose="020B0503020204020204" pitchFamily="34" charset="0"/>
              </a:rPr>
              <a:t>of</a:t>
            </a:r>
            <a:r>
              <a:rPr spc="-114" dirty="0">
                <a:latin typeface="Corbel" panose="020B0503020204020204" pitchFamily="34" charset="0"/>
              </a:rPr>
              <a:t> </a:t>
            </a:r>
            <a:r>
              <a:rPr spc="-10" dirty="0">
                <a:latin typeface="Corbel" panose="020B0503020204020204" pitchFamily="34" charset="0"/>
              </a:rPr>
              <a:t>some</a:t>
            </a:r>
            <a:r>
              <a:rPr spc="-114" dirty="0">
                <a:latin typeface="Corbel" panose="020B0503020204020204" pitchFamily="34" charset="0"/>
              </a:rPr>
              <a:t> </a:t>
            </a:r>
            <a:r>
              <a:rPr spc="-10" dirty="0">
                <a:latin typeface="Corbel" panose="020B0503020204020204" pitchFamily="34" charset="0"/>
              </a:rPr>
              <a:t>heldout</a:t>
            </a:r>
            <a:endParaRPr dirty="0">
              <a:latin typeface="Corbel" panose="020B0503020204020204" pitchFamily="34" charset="0"/>
            </a:endParaRPr>
          </a:p>
          <a:p>
            <a:pPr algn="ctr"/>
            <a:r>
              <a:rPr dirty="0">
                <a:latin typeface="Corbel" panose="020B0503020204020204" pitchFamily="34" charset="0"/>
              </a:rPr>
              <a:t>data</a:t>
            </a:r>
            <a:r>
              <a:rPr spc="-135" dirty="0">
                <a:latin typeface="Corbel" panose="020B0503020204020204" pitchFamily="34" charset="0"/>
              </a:rPr>
              <a:t> </a:t>
            </a:r>
            <a:r>
              <a:rPr spc="-20" dirty="0">
                <a:latin typeface="Corbel" panose="020B0503020204020204" pitchFamily="34" charset="0"/>
              </a:rPr>
              <a:t>using</a:t>
            </a:r>
            <a:r>
              <a:rPr spc="-135" dirty="0">
                <a:latin typeface="Corbel" panose="020B0503020204020204" pitchFamily="34" charset="0"/>
              </a:rPr>
              <a:t> </a:t>
            </a:r>
            <a:r>
              <a:rPr dirty="0">
                <a:latin typeface="Corbel" panose="020B0503020204020204" pitchFamily="34" charset="0"/>
              </a:rPr>
              <a:t>our</a:t>
            </a:r>
            <a:r>
              <a:rPr spc="-135" dirty="0">
                <a:latin typeface="Corbel" panose="020B0503020204020204" pitchFamily="34" charset="0"/>
              </a:rPr>
              <a:t> </a:t>
            </a:r>
            <a:r>
              <a:rPr spc="-20" dirty="0">
                <a:latin typeface="Corbel" panose="020B0503020204020204" pitchFamily="34" charset="0"/>
              </a:rPr>
              <a:t>bigram</a:t>
            </a:r>
            <a:r>
              <a:rPr spc="-130" dirty="0">
                <a:latin typeface="Corbel" panose="020B0503020204020204" pitchFamily="34" charset="0"/>
              </a:rPr>
              <a:t> </a:t>
            </a:r>
            <a:r>
              <a:rPr spc="-10" dirty="0">
                <a:latin typeface="Corbel" panose="020B0503020204020204" pitchFamily="34" charset="0"/>
              </a:rPr>
              <a:t>table</a:t>
            </a:r>
            <a:endParaRPr dirty="0">
              <a:latin typeface="Corbel" panose="020B0503020204020204" pitchFamily="34" charset="0"/>
            </a:endParaRPr>
          </a:p>
        </p:txBody>
      </p:sp>
      <p:sp>
        <p:nvSpPr>
          <p:cNvPr id="9" name="Content Placeholder 2">
            <a:extLst>
              <a:ext uri="{FF2B5EF4-FFF2-40B4-BE49-F238E27FC236}">
                <a16:creationId xmlns:a16="http://schemas.microsoft.com/office/drawing/2014/main" id="{6BBAACA5-E852-31DB-270A-C8A18A2ED560}"/>
              </a:ext>
            </a:extLst>
          </p:cNvPr>
          <p:cNvSpPr>
            <a:spLocks noGrp="1"/>
          </p:cNvSpPr>
          <p:nvPr>
            <p:ph type="body" sz="quarter" idx="16"/>
          </p:nvPr>
        </p:nvSpPr>
        <p:spPr>
          <a:xfrm>
            <a:off x="533919" y="1279140"/>
            <a:ext cx="8085415" cy="3077573"/>
          </a:xfrm>
        </p:spPr>
        <p:txBody>
          <a:bodyPr>
            <a:noAutofit/>
          </a:bodyPr>
          <a:lstStyle/>
          <a:p>
            <a:pPr marL="115888" lvl="1" indent="-1588">
              <a:buNone/>
            </a:pPr>
            <a:r>
              <a:rPr lang="en-US" sz="1800" dirty="0">
                <a:solidFill>
                  <a:schemeClr val="tx1"/>
                </a:solidFill>
              </a:rPr>
              <a:t>Setup: </a:t>
            </a:r>
            <a:endParaRPr lang="en-US" sz="1800" dirty="0">
              <a:solidFill>
                <a:srgbClr val="C00000"/>
              </a:solidFill>
            </a:endParaRPr>
          </a:p>
          <a:p>
            <a:pPr marL="457200" lvl="1" indent="-342900"/>
            <a:r>
              <a:rPr lang="en-US" sz="1800" dirty="0">
                <a:solidFill>
                  <a:srgbClr val="C00000"/>
                </a:solidFill>
              </a:rPr>
              <a:t>Train</a:t>
            </a:r>
            <a:r>
              <a:rPr lang="en-US" sz="1800" dirty="0"/>
              <a:t> it on a suitable training documents. </a:t>
            </a:r>
            <a:endParaRPr lang="en-US" sz="1800" dirty="0">
              <a:solidFill>
                <a:srgbClr val="C00000"/>
              </a:solidFill>
            </a:endParaRPr>
          </a:p>
          <a:p>
            <a:pPr marL="457200" lvl="1" indent="-342900"/>
            <a:r>
              <a:rPr lang="en-US" sz="1800" dirty="0">
                <a:solidFill>
                  <a:srgbClr val="C00000"/>
                </a:solidFill>
              </a:rPr>
              <a:t>Evaluate </a:t>
            </a:r>
            <a:r>
              <a:rPr lang="en-US" sz="1800" dirty="0"/>
              <a:t>their </a:t>
            </a:r>
            <a:r>
              <a:rPr lang="en-US" sz="1800" dirty="0">
                <a:solidFill>
                  <a:srgbClr val="C00000"/>
                </a:solidFill>
              </a:rPr>
              <a:t>predictions </a:t>
            </a:r>
            <a:r>
              <a:rPr lang="en-US" sz="1800" dirty="0"/>
              <a:t>on different, unseen documents. </a:t>
            </a:r>
          </a:p>
          <a:p>
            <a:pPr marL="457200" lvl="1" indent="-342900"/>
            <a:r>
              <a:rPr lang="en-US" sz="1800" dirty="0"/>
              <a:t>An </a:t>
            </a:r>
            <a:r>
              <a:rPr lang="en-US" sz="1800" dirty="0">
                <a:solidFill>
                  <a:srgbClr val="C00000"/>
                </a:solidFill>
              </a:rPr>
              <a:t>evaluation metric </a:t>
            </a:r>
            <a:r>
              <a:rPr lang="en-US" sz="1800" dirty="0"/>
              <a:t>tells us how well our model does on the test set.</a:t>
            </a:r>
          </a:p>
          <a:p>
            <a:pPr marL="115888" indent="-1588">
              <a:buNone/>
            </a:pPr>
            <a:endParaRPr lang="en-US" sz="1800" dirty="0"/>
          </a:p>
          <a:p>
            <a:pPr marL="115888" lvl="1" indent="-1588">
              <a:buNone/>
            </a:pPr>
            <a:endParaRPr lang="en-US" sz="1800" dirty="0">
              <a:solidFill>
                <a:srgbClr val="C00000"/>
              </a:solidFill>
            </a:endParaRPr>
          </a:p>
          <a:p>
            <a:pPr marL="115888" indent="-1588">
              <a:buNone/>
            </a:pPr>
            <a:endParaRPr lang="en-US" sz="1800" dirty="0"/>
          </a:p>
        </p:txBody>
      </p:sp>
      <p:sp>
        <p:nvSpPr>
          <p:cNvPr id="3" name="TextBox 2">
            <a:extLst>
              <a:ext uri="{FF2B5EF4-FFF2-40B4-BE49-F238E27FC236}">
                <a16:creationId xmlns:a16="http://schemas.microsoft.com/office/drawing/2014/main" id="{4A743B20-9146-DA9C-1EEF-824F4BA91D7A}"/>
              </a:ext>
            </a:extLst>
          </p:cNvPr>
          <p:cNvSpPr txBox="1"/>
          <p:nvPr/>
        </p:nvSpPr>
        <p:spPr>
          <a:xfrm>
            <a:off x="3025333" y="2846562"/>
            <a:ext cx="3093333" cy="963668"/>
          </a:xfrm>
          <a:prstGeom prst="wedgeRoundRectCallout">
            <a:avLst>
              <a:gd name="adj1" fmla="val 60414"/>
              <a:gd name="adj2" fmla="val 15636"/>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36576" rIns="36576">
            <a:spAutoFit/>
          </a:bodyPr>
          <a:lstStyle/>
          <a:p>
            <a:pPr marL="165100" marR="157480" algn="ctr">
              <a:lnSpc>
                <a:spcPct val="101899"/>
              </a:lnSpc>
              <a:spcBef>
                <a:spcPts val="245"/>
              </a:spcBef>
            </a:pPr>
            <a:r>
              <a:rPr lang="en-US" sz="1700" dirty="0">
                <a:latin typeface="Tahoma" panose="020B0604030504040204" pitchFamily="34" charset="0"/>
                <a:ea typeface="Tahoma" panose="020B0604030504040204" pitchFamily="34" charset="0"/>
                <a:cs typeface="Tahoma" panose="020B0604030504040204" pitchFamily="34" charset="0"/>
              </a:rPr>
              <a:t>A</a:t>
            </a:r>
            <a:r>
              <a:rPr lang="en-US" sz="1700" spc="-85" dirty="0">
                <a:latin typeface="Tahoma" panose="020B0604030504040204" pitchFamily="34" charset="0"/>
                <a:ea typeface="Tahoma" panose="020B0604030504040204" pitchFamily="34" charset="0"/>
                <a:cs typeface="Tahoma" panose="020B0604030504040204" pitchFamily="34" charset="0"/>
              </a:rPr>
              <a:t> </a:t>
            </a:r>
            <a:r>
              <a:rPr lang="en-US" sz="1700" dirty="0">
                <a:latin typeface="Tahoma" panose="020B0604030504040204" pitchFamily="34" charset="0"/>
                <a:ea typeface="Tahoma" panose="020B0604030504040204" pitchFamily="34" charset="0"/>
                <a:cs typeface="Tahoma" panose="020B0604030504040204" pitchFamily="34" charset="0"/>
              </a:rPr>
              <a:t>good</a:t>
            </a:r>
            <a:r>
              <a:rPr lang="en-US" sz="1700" spc="-80" dirty="0">
                <a:latin typeface="Tahoma" panose="020B0604030504040204" pitchFamily="34" charset="0"/>
                <a:ea typeface="Tahoma" panose="020B0604030504040204" pitchFamily="34" charset="0"/>
                <a:cs typeface="Tahoma" panose="020B0604030504040204" pitchFamily="34" charset="0"/>
              </a:rPr>
              <a:t> language </a:t>
            </a:r>
            <a:r>
              <a:rPr lang="en-US" sz="1700" spc="-10" dirty="0">
                <a:latin typeface="Tahoma" panose="020B0604030504040204" pitchFamily="34" charset="0"/>
                <a:ea typeface="Tahoma" panose="020B0604030504040204" pitchFamily="34" charset="0"/>
                <a:cs typeface="Tahoma" panose="020B0604030504040204" pitchFamily="34" charset="0"/>
              </a:rPr>
              <a:t>model </a:t>
            </a:r>
            <a:r>
              <a:rPr lang="en-US" sz="1700" spc="-20" dirty="0">
                <a:latin typeface="Tahoma" panose="020B0604030504040204" pitchFamily="34" charset="0"/>
                <a:ea typeface="Tahoma" panose="020B0604030504040204" pitchFamily="34" charset="0"/>
                <a:cs typeface="Tahoma" panose="020B0604030504040204" pitchFamily="34" charset="0"/>
              </a:rPr>
              <a:t>should</a:t>
            </a:r>
            <a:r>
              <a:rPr lang="en-US" sz="1700" spc="-180" dirty="0">
                <a:latin typeface="Tahoma" panose="020B0604030504040204" pitchFamily="34" charset="0"/>
                <a:ea typeface="Tahoma" panose="020B0604030504040204" pitchFamily="34" charset="0"/>
                <a:cs typeface="Tahoma" panose="020B0604030504040204" pitchFamily="34" charset="0"/>
              </a:rPr>
              <a:t> </a:t>
            </a:r>
            <a:r>
              <a:rPr lang="en-US" sz="1700" spc="-55" dirty="0">
                <a:latin typeface="Tahoma" panose="020B0604030504040204" pitchFamily="34" charset="0"/>
                <a:ea typeface="Tahoma" panose="020B0604030504040204" pitchFamily="34" charset="0"/>
                <a:cs typeface="Tahoma" panose="020B0604030504040204" pitchFamily="34" charset="0"/>
              </a:rPr>
              <a:t>assign</a:t>
            </a:r>
            <a:r>
              <a:rPr lang="en-US" sz="1700" spc="-175" dirty="0">
                <a:latin typeface="Tahoma" panose="020B0604030504040204" pitchFamily="34" charset="0"/>
                <a:ea typeface="Tahoma" panose="020B0604030504040204" pitchFamily="34" charset="0"/>
                <a:cs typeface="Tahoma" panose="020B0604030504040204" pitchFamily="34" charset="0"/>
              </a:rPr>
              <a:t> </a:t>
            </a:r>
            <a:r>
              <a:rPr lang="en-US" sz="1700" dirty="0">
                <a:latin typeface="Tahoma" panose="020B0604030504040204" pitchFamily="34" charset="0"/>
                <a:ea typeface="Tahoma" panose="020B0604030504040204" pitchFamily="34" charset="0"/>
                <a:cs typeface="Tahoma" panose="020B0604030504040204" pitchFamily="34" charset="0"/>
              </a:rPr>
              <a:t>a</a:t>
            </a:r>
            <a:r>
              <a:rPr lang="en-US" sz="1700" spc="-175" dirty="0">
                <a:latin typeface="Tahoma" panose="020B0604030504040204" pitchFamily="34" charset="0"/>
                <a:ea typeface="Tahoma" panose="020B0604030504040204" pitchFamily="34" charset="0"/>
                <a:cs typeface="Tahoma" panose="020B0604030504040204" pitchFamily="34" charset="0"/>
              </a:rPr>
              <a:t> </a:t>
            </a:r>
            <a:r>
              <a:rPr lang="en-US" sz="1700" spc="-20" dirty="0">
                <a:latin typeface="Tahoma" panose="020B0604030504040204" pitchFamily="34" charset="0"/>
                <a:ea typeface="Tahoma" panose="020B0604030504040204" pitchFamily="34" charset="0"/>
                <a:cs typeface="Tahoma" panose="020B0604030504040204" pitchFamily="34" charset="0"/>
              </a:rPr>
              <a:t>high </a:t>
            </a:r>
            <a:r>
              <a:rPr lang="en-US" sz="1700" spc="-40" dirty="0">
                <a:latin typeface="Tahoma" panose="020B0604030504040204" pitchFamily="34" charset="0"/>
                <a:ea typeface="Tahoma" panose="020B0604030504040204" pitchFamily="34" charset="0"/>
                <a:cs typeface="Tahoma" panose="020B0604030504040204" pitchFamily="34" charset="0"/>
              </a:rPr>
              <a:t>probability</a:t>
            </a:r>
            <a:r>
              <a:rPr lang="en-US" sz="1700" spc="-114" dirty="0">
                <a:latin typeface="Tahoma" panose="020B0604030504040204" pitchFamily="34" charset="0"/>
                <a:ea typeface="Tahoma" panose="020B0604030504040204" pitchFamily="34" charset="0"/>
                <a:cs typeface="Tahoma" panose="020B0604030504040204" pitchFamily="34" charset="0"/>
              </a:rPr>
              <a:t> </a:t>
            </a:r>
            <a:r>
              <a:rPr lang="en-US" sz="1700" dirty="0">
                <a:latin typeface="Tahoma" panose="020B0604030504040204" pitchFamily="34" charset="0"/>
                <a:ea typeface="Tahoma" panose="020B0604030504040204" pitchFamily="34" charset="0"/>
                <a:cs typeface="Tahoma" panose="020B0604030504040204" pitchFamily="34" charset="0"/>
              </a:rPr>
              <a:t>to</a:t>
            </a:r>
            <a:r>
              <a:rPr lang="en-US" sz="1700" spc="-114" dirty="0">
                <a:latin typeface="Tahoma" panose="020B0604030504040204" pitchFamily="34" charset="0"/>
                <a:ea typeface="Tahoma" panose="020B0604030504040204" pitchFamily="34" charset="0"/>
                <a:cs typeface="Tahoma" panose="020B0604030504040204" pitchFamily="34" charset="0"/>
              </a:rPr>
              <a:t> </a:t>
            </a:r>
            <a:r>
              <a:rPr lang="en-US" sz="1700" spc="-20" dirty="0">
                <a:latin typeface="Tahoma" panose="020B0604030504040204" pitchFamily="34" charset="0"/>
                <a:ea typeface="Tahoma" panose="020B0604030504040204" pitchFamily="34" charset="0"/>
                <a:cs typeface="Tahoma" panose="020B0604030504040204" pitchFamily="34" charset="0"/>
              </a:rPr>
              <a:t>held-out</a:t>
            </a:r>
            <a:r>
              <a:rPr lang="en-US" sz="1700" spc="-110" dirty="0">
                <a:latin typeface="Tahoma" panose="020B0604030504040204" pitchFamily="34" charset="0"/>
                <a:ea typeface="Tahoma" panose="020B0604030504040204" pitchFamily="34" charset="0"/>
                <a:cs typeface="Tahoma" panose="020B0604030504040204" pitchFamily="34" charset="0"/>
              </a:rPr>
              <a:t> </a:t>
            </a:r>
            <a:r>
              <a:rPr lang="en-US" sz="1700" spc="-20" dirty="0">
                <a:latin typeface="Tahoma" panose="020B0604030504040204" pitchFamily="34" charset="0"/>
                <a:ea typeface="Tahoma" panose="020B0604030504040204" pitchFamily="34" charset="0"/>
                <a:cs typeface="Tahoma" panose="020B0604030504040204" pitchFamily="34" charset="0"/>
              </a:rPr>
              <a:t>text!</a:t>
            </a:r>
            <a:endParaRPr lang="en-US" sz="17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18382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11FDAB-D6D2-2456-F626-25E621A0085C}"/>
              </a:ext>
            </a:extLst>
          </p:cNvPr>
          <p:cNvSpPr>
            <a:spLocks noGrp="1"/>
          </p:cNvSpPr>
          <p:nvPr>
            <p:ph idx="4294967295"/>
          </p:nvPr>
        </p:nvSpPr>
        <p:spPr>
          <a:xfrm>
            <a:off x="0" y="2228850"/>
            <a:ext cx="8578850" cy="2403475"/>
          </a:xfrm>
          <a:prstGeom prst="rect">
            <a:avLst/>
          </a:prstGeom>
        </p:spPr>
        <p:txBody>
          <a:bodyPr>
            <a:normAutofit/>
          </a:bodyPr>
          <a:lstStyle/>
          <a:p>
            <a:pPr marL="0" indent="0">
              <a:buNone/>
            </a:pPr>
            <a:r>
              <a:rPr lang="en-US" sz="5400" dirty="0"/>
              <a:t>     The</a:t>
            </a:r>
          </a:p>
        </p:txBody>
      </p:sp>
      <p:sp>
        <p:nvSpPr>
          <p:cNvPr id="2" name="Slide Number Placeholder 1">
            <a:extLst>
              <a:ext uri="{FF2B5EF4-FFF2-40B4-BE49-F238E27FC236}">
                <a16:creationId xmlns:a16="http://schemas.microsoft.com/office/drawing/2014/main" id="{7F399A99-B593-2E23-FD3B-6B8153294B61}"/>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6</a:t>
            </a:fld>
            <a:endParaRPr lang="en-US" dirty="0"/>
          </a:p>
        </p:txBody>
      </p:sp>
    </p:spTree>
    <p:extLst>
      <p:ext uri="{BB962C8B-B14F-4D97-AF65-F5344CB8AC3E}">
        <p14:creationId xmlns:p14="http://schemas.microsoft.com/office/powerpoint/2010/main" val="33612101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8F81-CFE1-A3B6-3A65-CD3A8D22E441}"/>
              </a:ext>
            </a:extLst>
          </p:cNvPr>
          <p:cNvSpPr>
            <a:spLocks noGrp="1"/>
          </p:cNvSpPr>
          <p:nvPr>
            <p:ph type="title"/>
          </p:nvPr>
        </p:nvSpPr>
        <p:spPr/>
        <p:txBody>
          <a:bodyPr>
            <a:normAutofit/>
          </a:bodyPr>
          <a:lstStyle/>
          <a:p>
            <a:r>
              <a:rPr lang="en-US" dirty="0"/>
              <a:t>Be Careful About Data Leakage! </a:t>
            </a:r>
          </a:p>
        </p:txBody>
      </p:sp>
      <p:sp>
        <p:nvSpPr>
          <p:cNvPr id="3" name="Content Placeholder 2">
            <a:extLst>
              <a:ext uri="{FF2B5EF4-FFF2-40B4-BE49-F238E27FC236}">
                <a16:creationId xmlns:a16="http://schemas.microsoft.com/office/drawing/2014/main" id="{198DE51F-4685-7B9E-1C3F-0EABE3033B29}"/>
              </a:ext>
            </a:extLst>
          </p:cNvPr>
          <p:cNvSpPr>
            <a:spLocks noGrp="1"/>
          </p:cNvSpPr>
          <p:nvPr>
            <p:ph type="body" sz="quarter" idx="16"/>
          </p:nvPr>
        </p:nvSpPr>
        <p:spPr>
          <a:xfrm>
            <a:off x="533919" y="1390650"/>
            <a:ext cx="8705774" cy="3077573"/>
          </a:xfrm>
        </p:spPr>
        <p:txBody>
          <a:bodyPr>
            <a:noAutofit/>
          </a:bodyPr>
          <a:lstStyle/>
          <a:p>
            <a:pPr marL="115888" indent="-1588">
              <a:buNone/>
            </a:pPr>
            <a:r>
              <a:rPr lang="en-US" sz="2000" b="1" dirty="0"/>
              <a:t>Advice from a grandpa👴: </a:t>
            </a:r>
          </a:p>
          <a:p>
            <a:pPr marL="115888" indent="-1588">
              <a:buNone/>
            </a:pPr>
            <a:r>
              <a:rPr lang="en-US" sz="2000" b="1" dirty="0"/>
              <a:t>	 - </a:t>
            </a:r>
            <a:r>
              <a:rPr lang="en-US" sz="2000" dirty="0"/>
              <a:t>Don’t allow test sentences to leak into into training set. </a:t>
            </a:r>
          </a:p>
          <a:p>
            <a:pPr marL="115888" indent="-1588">
              <a:buNone/>
            </a:pPr>
            <a:r>
              <a:rPr lang="en-US" sz="2000" dirty="0"/>
              <a:t> - Otherwise, you will assign it an artificially high probability (==cheating). </a:t>
            </a:r>
          </a:p>
          <a:p>
            <a:pPr marL="115888" indent="-1588">
              <a:buNone/>
            </a:pPr>
            <a:endParaRPr lang="en-US" sz="2000" dirty="0"/>
          </a:p>
        </p:txBody>
      </p:sp>
      <p:sp>
        <p:nvSpPr>
          <p:cNvPr id="6" name="Slide Number Placeholder 5">
            <a:extLst>
              <a:ext uri="{FF2B5EF4-FFF2-40B4-BE49-F238E27FC236}">
                <a16:creationId xmlns:a16="http://schemas.microsoft.com/office/drawing/2014/main" id="{9BA55373-65A2-88E6-2155-EC25CD73EA5B}"/>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60</a:t>
            </a:fld>
            <a:endParaRPr lang="en-US" dirty="0"/>
          </a:p>
        </p:txBody>
      </p:sp>
      <p:pic>
        <p:nvPicPr>
          <p:cNvPr id="7" name="object 2">
            <a:extLst>
              <a:ext uri="{FF2B5EF4-FFF2-40B4-BE49-F238E27FC236}">
                <a16:creationId xmlns:a16="http://schemas.microsoft.com/office/drawing/2014/main" id="{FB23EB69-AA96-A78A-9EAC-80C3C132F0AD}"/>
              </a:ext>
            </a:extLst>
          </p:cNvPr>
          <p:cNvPicPr/>
          <p:nvPr/>
        </p:nvPicPr>
        <p:blipFill>
          <a:blip r:embed="rId2" cstate="print"/>
          <a:stretch>
            <a:fillRect/>
          </a:stretch>
        </p:blipFill>
        <p:spPr>
          <a:xfrm>
            <a:off x="234725" y="3800523"/>
            <a:ext cx="1794458" cy="1194631"/>
          </a:xfrm>
          <a:prstGeom prst="rect">
            <a:avLst/>
          </a:prstGeom>
        </p:spPr>
      </p:pic>
      <p:grpSp>
        <p:nvGrpSpPr>
          <p:cNvPr id="8" name="object 5">
            <a:extLst>
              <a:ext uri="{FF2B5EF4-FFF2-40B4-BE49-F238E27FC236}">
                <a16:creationId xmlns:a16="http://schemas.microsoft.com/office/drawing/2014/main" id="{29DB9506-D30B-7B84-5253-F27A8FA9883C}"/>
              </a:ext>
            </a:extLst>
          </p:cNvPr>
          <p:cNvGrpSpPr/>
          <p:nvPr/>
        </p:nvGrpSpPr>
        <p:grpSpPr>
          <a:xfrm>
            <a:off x="2176042" y="4255442"/>
            <a:ext cx="888145" cy="213360"/>
            <a:chOff x="5187539" y="3271520"/>
            <a:chExt cx="1280160" cy="213360"/>
          </a:xfrm>
        </p:grpSpPr>
        <p:sp>
          <p:nvSpPr>
            <p:cNvPr id="10" name="object 6">
              <a:extLst>
                <a:ext uri="{FF2B5EF4-FFF2-40B4-BE49-F238E27FC236}">
                  <a16:creationId xmlns:a16="http://schemas.microsoft.com/office/drawing/2014/main" id="{1B49517F-A9A3-81C6-3420-B2ABFBAF956C}"/>
                </a:ext>
              </a:extLst>
            </p:cNvPr>
            <p:cNvSpPr/>
            <p:nvPr/>
          </p:nvSpPr>
          <p:spPr>
            <a:xfrm>
              <a:off x="5187539" y="3378200"/>
              <a:ext cx="1092200" cy="0"/>
            </a:xfrm>
            <a:custGeom>
              <a:avLst/>
              <a:gdLst/>
              <a:ahLst/>
              <a:cxnLst/>
              <a:rect l="l" t="t" r="r" b="b"/>
              <a:pathLst>
                <a:path w="1092200">
                  <a:moveTo>
                    <a:pt x="0" y="0"/>
                  </a:moveTo>
                  <a:lnTo>
                    <a:pt x="1066394" y="0"/>
                  </a:lnTo>
                  <a:lnTo>
                    <a:pt x="1091794" y="0"/>
                  </a:lnTo>
                </a:path>
              </a:pathLst>
            </a:custGeom>
            <a:ln w="50800">
              <a:solidFill>
                <a:srgbClr val="000000"/>
              </a:solidFill>
            </a:ln>
          </p:spPr>
          <p:txBody>
            <a:bodyPr wrap="square" lIns="0" tIns="0" rIns="0" bIns="0" rtlCol="0"/>
            <a:lstStyle/>
            <a:p>
              <a:endParaRPr dirty="0">
                <a:latin typeface="Corbel" panose="020B0503020204020204" pitchFamily="34" charset="0"/>
              </a:endParaRPr>
            </a:p>
          </p:txBody>
        </p:sp>
        <p:sp>
          <p:nvSpPr>
            <p:cNvPr id="11" name="object 7">
              <a:extLst>
                <a:ext uri="{FF2B5EF4-FFF2-40B4-BE49-F238E27FC236}">
                  <a16:creationId xmlns:a16="http://schemas.microsoft.com/office/drawing/2014/main" id="{A60C6C3B-B868-5B23-FE9B-0A1F5C4F5B41}"/>
                </a:ext>
              </a:extLst>
            </p:cNvPr>
            <p:cNvSpPr/>
            <p:nvPr/>
          </p:nvSpPr>
          <p:spPr>
            <a:xfrm>
              <a:off x="6253934" y="3271520"/>
              <a:ext cx="213360" cy="213360"/>
            </a:xfrm>
            <a:custGeom>
              <a:avLst/>
              <a:gdLst/>
              <a:ahLst/>
              <a:cxnLst/>
              <a:rect l="l" t="t" r="r" b="b"/>
              <a:pathLst>
                <a:path w="213360" h="213360">
                  <a:moveTo>
                    <a:pt x="0" y="0"/>
                  </a:moveTo>
                  <a:lnTo>
                    <a:pt x="0" y="213359"/>
                  </a:lnTo>
                  <a:lnTo>
                    <a:pt x="213360" y="106679"/>
                  </a:lnTo>
                  <a:lnTo>
                    <a:pt x="0" y="0"/>
                  </a:lnTo>
                  <a:close/>
                </a:path>
              </a:pathLst>
            </a:custGeom>
            <a:solidFill>
              <a:srgbClr val="000000"/>
            </a:solidFill>
          </p:spPr>
          <p:txBody>
            <a:bodyPr wrap="square" lIns="0" tIns="0" rIns="0" bIns="0" rtlCol="0"/>
            <a:lstStyle/>
            <a:p>
              <a:endParaRPr dirty="0">
                <a:latin typeface="Corbel" panose="020B0503020204020204" pitchFamily="34" charset="0"/>
              </a:endParaRPr>
            </a:p>
          </p:txBody>
        </p:sp>
      </p:grpSp>
      <p:sp>
        <p:nvSpPr>
          <p:cNvPr id="12" name="object 8">
            <a:extLst>
              <a:ext uri="{FF2B5EF4-FFF2-40B4-BE49-F238E27FC236}">
                <a16:creationId xmlns:a16="http://schemas.microsoft.com/office/drawing/2014/main" id="{EA1E8147-6A08-7AE1-A792-2B49C233CAD2}"/>
              </a:ext>
            </a:extLst>
          </p:cNvPr>
          <p:cNvSpPr txBox="1"/>
          <p:nvPr/>
        </p:nvSpPr>
        <p:spPr>
          <a:xfrm>
            <a:off x="2312101" y="3902700"/>
            <a:ext cx="613410" cy="406400"/>
          </a:xfrm>
          <a:prstGeom prst="rect">
            <a:avLst/>
          </a:prstGeom>
        </p:spPr>
        <p:txBody>
          <a:bodyPr vert="horz" wrap="square" lIns="0" tIns="12700" rIns="0" bIns="0" rtlCol="0">
            <a:spAutoFit/>
          </a:bodyPr>
          <a:lstStyle/>
          <a:p>
            <a:pPr marL="12700">
              <a:lnSpc>
                <a:spcPct val="100000"/>
              </a:lnSpc>
              <a:spcBef>
                <a:spcPts val="100"/>
              </a:spcBef>
            </a:pPr>
            <a:r>
              <a:rPr sz="2500" spc="-45" dirty="0">
                <a:latin typeface="Corbel" panose="020B0503020204020204" pitchFamily="34" charset="0"/>
              </a:rPr>
              <a:t>train</a:t>
            </a:r>
            <a:endParaRPr sz="2500" dirty="0">
              <a:latin typeface="Corbel" panose="020B0503020204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DC3B7D4-D980-7B6D-8AA2-6125C21F4BFA}"/>
                  </a:ext>
                </a:extLst>
              </p:cNvPr>
              <p:cNvSpPr txBox="1"/>
              <p:nvPr/>
            </p:nvSpPr>
            <p:spPr>
              <a:xfrm>
                <a:off x="2884875" y="4135556"/>
                <a:ext cx="325964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000" dirty="0" smtClean="0">
                          <a:latin typeface="Cambria Math" panose="02040503050406030204" pitchFamily="18" charset="0"/>
                        </a:rPr>
                        <m:t>count</m:t>
                      </m:r>
                      <m:r>
                        <a:rPr lang="en-US" sz="2000" dirty="0" smtClean="0">
                          <a:latin typeface="Cambria Math" panose="02040503050406030204" pitchFamily="18" charset="0"/>
                        </a:rPr>
                        <m:t>(“</m:t>
                      </m:r>
                      <m:r>
                        <m:rPr>
                          <m:sty m:val="p"/>
                        </m:rPr>
                        <a:rPr lang="en-US" sz="2000" dirty="0" smtClean="0">
                          <a:latin typeface="Cambria Math" panose="02040503050406030204" pitchFamily="18" charset="0"/>
                        </a:rPr>
                        <m:t>on</m:t>
                      </m:r>
                      <m:r>
                        <a:rPr lang="en-US" sz="2000" dirty="0" smtClean="0">
                          <a:latin typeface="Cambria Math" panose="02040503050406030204" pitchFamily="18" charset="0"/>
                        </a:rPr>
                        <m:t> </m:t>
                      </m:r>
                      <m:r>
                        <m:rPr>
                          <m:sty m:val="p"/>
                        </m:rPr>
                        <a:rPr lang="en-US" sz="2000" dirty="0" smtClean="0">
                          <a:latin typeface="Cambria Math" panose="02040503050406030204" pitchFamily="18" charset="0"/>
                        </a:rPr>
                        <m:t>the</m:t>
                      </m:r>
                      <m:r>
                        <a:rPr lang="en-US" sz="2000" dirty="0" smtClean="0">
                          <a:latin typeface="Cambria Math" panose="02040503050406030204" pitchFamily="18" charset="0"/>
                        </a:rPr>
                        <m:t> </m:t>
                      </m:r>
                      <m:r>
                        <m:rPr>
                          <m:sty m:val="p"/>
                        </m:rPr>
                        <a:rPr lang="en-US" sz="2000" dirty="0" smtClean="0">
                          <a:latin typeface="Cambria Math" panose="02040503050406030204" pitchFamily="18" charset="0"/>
                        </a:rPr>
                        <m:t>mat</m:t>
                      </m:r>
                      <m:r>
                        <a:rPr lang="en-US" sz="2000" dirty="0">
                          <a:latin typeface="Cambria Math" panose="02040503050406030204" pitchFamily="18" charset="0"/>
                        </a:rPr>
                        <m:t>”)</m:t>
                      </m:r>
                    </m:oMath>
                  </m:oMathPara>
                </a14:m>
                <a:endParaRPr lang="en-US" sz="2000" dirty="0">
                  <a:latin typeface="Corbel" panose="020B0503020204020204" pitchFamily="34" charset="0"/>
                </a:endParaRPr>
              </a:p>
            </p:txBody>
          </p:sp>
        </mc:Choice>
        <mc:Fallback xmlns="">
          <p:sp>
            <p:nvSpPr>
              <p:cNvPr id="14" name="TextBox 13">
                <a:extLst>
                  <a:ext uri="{FF2B5EF4-FFF2-40B4-BE49-F238E27FC236}">
                    <a16:creationId xmlns:a16="http://schemas.microsoft.com/office/drawing/2014/main" id="{1DC3B7D4-D980-7B6D-8AA2-6125C21F4BFA}"/>
                  </a:ext>
                </a:extLst>
              </p:cNvPr>
              <p:cNvSpPr txBox="1">
                <a:spLocks noRot="1" noChangeAspect="1" noMove="1" noResize="1" noEditPoints="1" noAdjustHandles="1" noChangeArrowheads="1" noChangeShapeType="1" noTextEdit="1"/>
              </p:cNvSpPr>
              <p:nvPr/>
            </p:nvSpPr>
            <p:spPr>
              <a:xfrm>
                <a:off x="2884875" y="4135556"/>
                <a:ext cx="3259645" cy="400110"/>
              </a:xfrm>
              <a:prstGeom prst="rect">
                <a:avLst/>
              </a:prstGeom>
              <a:blipFill>
                <a:blip r:embed="rId3"/>
                <a:stretch>
                  <a:fillRect b="-15152"/>
                </a:stretch>
              </a:blipFill>
            </p:spPr>
            <p:txBody>
              <a:bodyPr/>
              <a:lstStyle/>
              <a:p>
                <a:r>
                  <a:rPr lang="en-US">
                    <a:noFill/>
                  </a:rPr>
                  <a:t> </a:t>
                </a:r>
              </a:p>
            </p:txBody>
          </p:sp>
        </mc:Fallback>
      </mc:AlternateContent>
      <p:grpSp>
        <p:nvGrpSpPr>
          <p:cNvPr id="16" name="object 5">
            <a:extLst>
              <a:ext uri="{FF2B5EF4-FFF2-40B4-BE49-F238E27FC236}">
                <a16:creationId xmlns:a16="http://schemas.microsoft.com/office/drawing/2014/main" id="{B44F854D-3FA3-F1C9-8C76-1082E1C4C070}"/>
              </a:ext>
            </a:extLst>
          </p:cNvPr>
          <p:cNvGrpSpPr/>
          <p:nvPr/>
        </p:nvGrpSpPr>
        <p:grpSpPr>
          <a:xfrm>
            <a:off x="5891059" y="4255442"/>
            <a:ext cx="888145" cy="213360"/>
            <a:chOff x="5187539" y="3271520"/>
            <a:chExt cx="1280160" cy="213360"/>
          </a:xfrm>
        </p:grpSpPr>
        <p:sp>
          <p:nvSpPr>
            <p:cNvPr id="17" name="object 6">
              <a:extLst>
                <a:ext uri="{FF2B5EF4-FFF2-40B4-BE49-F238E27FC236}">
                  <a16:creationId xmlns:a16="http://schemas.microsoft.com/office/drawing/2014/main" id="{E630FE10-B286-8693-9384-228A6B8EC423}"/>
                </a:ext>
              </a:extLst>
            </p:cNvPr>
            <p:cNvSpPr/>
            <p:nvPr/>
          </p:nvSpPr>
          <p:spPr>
            <a:xfrm>
              <a:off x="5187539" y="3378200"/>
              <a:ext cx="1092200" cy="0"/>
            </a:xfrm>
            <a:custGeom>
              <a:avLst/>
              <a:gdLst/>
              <a:ahLst/>
              <a:cxnLst/>
              <a:rect l="l" t="t" r="r" b="b"/>
              <a:pathLst>
                <a:path w="1092200">
                  <a:moveTo>
                    <a:pt x="0" y="0"/>
                  </a:moveTo>
                  <a:lnTo>
                    <a:pt x="1066394" y="0"/>
                  </a:lnTo>
                  <a:lnTo>
                    <a:pt x="1091794" y="0"/>
                  </a:lnTo>
                </a:path>
              </a:pathLst>
            </a:custGeom>
            <a:ln w="50800">
              <a:solidFill>
                <a:srgbClr val="000000"/>
              </a:solidFill>
            </a:ln>
          </p:spPr>
          <p:txBody>
            <a:bodyPr wrap="square" lIns="0" tIns="0" rIns="0" bIns="0" rtlCol="0"/>
            <a:lstStyle/>
            <a:p>
              <a:endParaRPr dirty="0">
                <a:latin typeface="Corbel" panose="020B0503020204020204" pitchFamily="34" charset="0"/>
              </a:endParaRPr>
            </a:p>
          </p:txBody>
        </p:sp>
        <p:sp>
          <p:nvSpPr>
            <p:cNvPr id="18" name="object 7">
              <a:extLst>
                <a:ext uri="{FF2B5EF4-FFF2-40B4-BE49-F238E27FC236}">
                  <a16:creationId xmlns:a16="http://schemas.microsoft.com/office/drawing/2014/main" id="{D8B28132-0F41-9728-9FDB-F76020E569EB}"/>
                </a:ext>
              </a:extLst>
            </p:cNvPr>
            <p:cNvSpPr/>
            <p:nvPr/>
          </p:nvSpPr>
          <p:spPr>
            <a:xfrm>
              <a:off x="6253934" y="3271520"/>
              <a:ext cx="213360" cy="213360"/>
            </a:xfrm>
            <a:custGeom>
              <a:avLst/>
              <a:gdLst/>
              <a:ahLst/>
              <a:cxnLst/>
              <a:rect l="l" t="t" r="r" b="b"/>
              <a:pathLst>
                <a:path w="213360" h="213360">
                  <a:moveTo>
                    <a:pt x="0" y="0"/>
                  </a:moveTo>
                  <a:lnTo>
                    <a:pt x="0" y="213359"/>
                  </a:lnTo>
                  <a:lnTo>
                    <a:pt x="213360" y="106679"/>
                  </a:lnTo>
                  <a:lnTo>
                    <a:pt x="0" y="0"/>
                  </a:lnTo>
                  <a:close/>
                </a:path>
              </a:pathLst>
            </a:custGeom>
            <a:solidFill>
              <a:srgbClr val="000000"/>
            </a:solidFill>
          </p:spPr>
          <p:txBody>
            <a:bodyPr wrap="square" lIns="0" tIns="0" rIns="0" bIns="0" rtlCol="0"/>
            <a:lstStyle/>
            <a:p>
              <a:endParaRPr dirty="0">
                <a:latin typeface="Corbel" panose="020B0503020204020204" pitchFamily="34" charset="0"/>
              </a:endParaRPr>
            </a:p>
          </p:txBody>
        </p:sp>
      </p:grpSp>
      <p:sp>
        <p:nvSpPr>
          <p:cNvPr id="19" name="object 8">
            <a:extLst>
              <a:ext uri="{FF2B5EF4-FFF2-40B4-BE49-F238E27FC236}">
                <a16:creationId xmlns:a16="http://schemas.microsoft.com/office/drawing/2014/main" id="{54EC9257-CBB4-1B09-5E60-1F5D58B0B238}"/>
              </a:ext>
            </a:extLst>
          </p:cNvPr>
          <p:cNvSpPr txBox="1"/>
          <p:nvPr/>
        </p:nvSpPr>
        <p:spPr>
          <a:xfrm>
            <a:off x="6027118" y="3902700"/>
            <a:ext cx="613410" cy="406400"/>
          </a:xfrm>
          <a:prstGeom prst="rect">
            <a:avLst/>
          </a:prstGeom>
        </p:spPr>
        <p:txBody>
          <a:bodyPr vert="horz" wrap="square" lIns="0" tIns="12700" rIns="0" bIns="0" rtlCol="0">
            <a:spAutoFit/>
          </a:bodyPr>
          <a:lstStyle/>
          <a:p>
            <a:pPr marL="12700">
              <a:lnSpc>
                <a:spcPct val="100000"/>
              </a:lnSpc>
              <a:spcBef>
                <a:spcPts val="100"/>
              </a:spcBef>
            </a:pPr>
            <a:r>
              <a:rPr lang="en-US" sz="2500" spc="-45" dirty="0">
                <a:latin typeface="Corbel" panose="020B0503020204020204" pitchFamily="34" charset="0"/>
              </a:rPr>
              <a:t>eval</a:t>
            </a:r>
            <a:endParaRPr sz="2500" dirty="0">
              <a:latin typeface="Corbel" panose="020B0503020204020204" pitchFamily="34" charset="0"/>
            </a:endParaRPr>
          </a:p>
        </p:txBody>
      </p:sp>
      <p:sp>
        <p:nvSpPr>
          <p:cNvPr id="21" name="TextBox 20">
            <a:extLst>
              <a:ext uri="{FF2B5EF4-FFF2-40B4-BE49-F238E27FC236}">
                <a16:creationId xmlns:a16="http://schemas.microsoft.com/office/drawing/2014/main" id="{3BCBD792-7A71-E22C-43A1-63ACFC113DF4}"/>
              </a:ext>
            </a:extLst>
          </p:cNvPr>
          <p:cNvSpPr txBox="1"/>
          <p:nvPr/>
        </p:nvSpPr>
        <p:spPr>
          <a:xfrm>
            <a:off x="119740" y="2813843"/>
            <a:ext cx="2338736" cy="738664"/>
          </a:xfrm>
          <a:prstGeom prst="rect">
            <a:avLst/>
          </a:prstGeom>
          <a:noFill/>
        </p:spPr>
        <p:txBody>
          <a:bodyPr wrap="square">
            <a:spAutoFit/>
          </a:bodyPr>
          <a:lstStyle/>
          <a:p>
            <a:r>
              <a:rPr lang="en-US" sz="1400" spc="-75" dirty="0">
                <a:latin typeface="Corbel" panose="020B0503020204020204" pitchFamily="34" charset="0"/>
              </a:rPr>
              <a:t>Example:</a:t>
            </a:r>
            <a:r>
              <a:rPr lang="en-US" sz="1400" spc="-114" dirty="0">
                <a:latin typeface="Corbel" panose="020B0503020204020204" pitchFamily="34" charset="0"/>
              </a:rPr>
              <a:t> </a:t>
            </a:r>
            <a:r>
              <a:rPr lang="en-US" sz="1400" dirty="0">
                <a:latin typeface="Corbel" panose="020B0503020204020204" pitchFamily="34" charset="0"/>
              </a:rPr>
              <a:t>I</a:t>
            </a:r>
            <a:r>
              <a:rPr lang="en-US" sz="1400" spc="-114" dirty="0">
                <a:latin typeface="Corbel" panose="020B0503020204020204" pitchFamily="34" charset="0"/>
              </a:rPr>
              <a:t> </a:t>
            </a:r>
            <a:r>
              <a:rPr lang="en-US" sz="1400" spc="-20" dirty="0">
                <a:latin typeface="Corbel" panose="020B0503020204020204" pitchFamily="34" charset="0"/>
              </a:rPr>
              <a:t>use</a:t>
            </a:r>
            <a:r>
              <a:rPr lang="en-US" sz="1400" spc="-114" dirty="0">
                <a:latin typeface="Corbel" panose="020B0503020204020204" pitchFamily="34" charset="0"/>
              </a:rPr>
              <a:t> </a:t>
            </a:r>
            <a:r>
              <a:rPr lang="en-US" sz="1400" dirty="0">
                <a:latin typeface="Corbel" panose="020B0503020204020204" pitchFamily="34" charset="0"/>
              </a:rPr>
              <a:t>a</a:t>
            </a:r>
            <a:r>
              <a:rPr lang="en-US" sz="1400" spc="-110" dirty="0">
                <a:latin typeface="Corbel" panose="020B0503020204020204" pitchFamily="34" charset="0"/>
              </a:rPr>
              <a:t> </a:t>
            </a:r>
            <a:r>
              <a:rPr lang="en-US" sz="1400" dirty="0">
                <a:latin typeface="Corbel" panose="020B0503020204020204" pitchFamily="34" charset="0"/>
              </a:rPr>
              <a:t>bunch</a:t>
            </a:r>
            <a:r>
              <a:rPr lang="en-US" sz="1400" spc="-114" dirty="0">
                <a:latin typeface="Corbel" panose="020B0503020204020204" pitchFamily="34" charset="0"/>
              </a:rPr>
              <a:t> </a:t>
            </a:r>
            <a:r>
              <a:rPr lang="en-US" sz="1400" spc="-25" dirty="0">
                <a:latin typeface="Corbel" panose="020B0503020204020204" pitchFamily="34" charset="0"/>
              </a:rPr>
              <a:t>of </a:t>
            </a:r>
            <a:r>
              <a:rPr lang="en-US" sz="1400" dirty="0">
                <a:latin typeface="Corbel" panose="020B0503020204020204" pitchFamily="34" charset="0"/>
              </a:rPr>
              <a:t>New</a:t>
            </a:r>
            <a:r>
              <a:rPr lang="en-US" sz="1400" spc="-130" dirty="0">
                <a:latin typeface="Corbel" panose="020B0503020204020204" pitchFamily="34" charset="0"/>
              </a:rPr>
              <a:t> </a:t>
            </a:r>
            <a:r>
              <a:rPr lang="en-US" sz="1400" spc="-105" dirty="0">
                <a:latin typeface="Corbel" panose="020B0503020204020204" pitchFamily="34" charset="0"/>
              </a:rPr>
              <a:t>York</a:t>
            </a:r>
            <a:r>
              <a:rPr lang="en-US" sz="1400" spc="-90" dirty="0">
                <a:latin typeface="Corbel" panose="020B0503020204020204" pitchFamily="34" charset="0"/>
              </a:rPr>
              <a:t> </a:t>
            </a:r>
            <a:r>
              <a:rPr lang="en-US" sz="1400" spc="-55" dirty="0">
                <a:latin typeface="Corbel" panose="020B0503020204020204" pitchFamily="34" charset="0"/>
              </a:rPr>
              <a:t>Times</a:t>
            </a:r>
            <a:r>
              <a:rPr lang="en-US" sz="1400" spc="-105" dirty="0">
                <a:latin typeface="Corbel" panose="020B0503020204020204" pitchFamily="34" charset="0"/>
              </a:rPr>
              <a:t> </a:t>
            </a:r>
            <a:r>
              <a:rPr lang="en-US" sz="1400" spc="-40" dirty="0">
                <a:latin typeface="Corbel" panose="020B0503020204020204" pitchFamily="34" charset="0"/>
              </a:rPr>
              <a:t>articles</a:t>
            </a:r>
            <a:r>
              <a:rPr lang="en-US" sz="1400" spc="-110" dirty="0">
                <a:latin typeface="Corbel" panose="020B0503020204020204" pitchFamily="34" charset="0"/>
              </a:rPr>
              <a:t> </a:t>
            </a:r>
            <a:r>
              <a:rPr lang="en-US" sz="1400" spc="-25" dirty="0">
                <a:latin typeface="Corbel" panose="020B0503020204020204" pitchFamily="34" charset="0"/>
              </a:rPr>
              <a:t>to </a:t>
            </a:r>
            <a:r>
              <a:rPr lang="en-US" sz="1400" dirty="0">
                <a:latin typeface="Corbel" panose="020B0503020204020204" pitchFamily="34" charset="0"/>
              </a:rPr>
              <a:t>build</a:t>
            </a:r>
            <a:r>
              <a:rPr lang="en-US" sz="1400" spc="-135" dirty="0">
                <a:latin typeface="Corbel" panose="020B0503020204020204" pitchFamily="34" charset="0"/>
              </a:rPr>
              <a:t> </a:t>
            </a:r>
            <a:r>
              <a:rPr lang="en-US" sz="1400" dirty="0">
                <a:latin typeface="Corbel" panose="020B0503020204020204" pitchFamily="34" charset="0"/>
              </a:rPr>
              <a:t>a</a:t>
            </a:r>
            <a:r>
              <a:rPr lang="en-US" sz="1400" spc="-130" dirty="0">
                <a:latin typeface="Corbel" panose="020B0503020204020204" pitchFamily="34" charset="0"/>
              </a:rPr>
              <a:t> </a:t>
            </a:r>
            <a:r>
              <a:rPr lang="en-US" sz="1400" spc="-20" dirty="0">
                <a:latin typeface="Corbel" panose="020B0503020204020204" pitchFamily="34" charset="0"/>
              </a:rPr>
              <a:t>bigram</a:t>
            </a:r>
            <a:r>
              <a:rPr lang="en-US" sz="1400" spc="-135" dirty="0">
                <a:latin typeface="Corbel" panose="020B0503020204020204" pitchFamily="34" charset="0"/>
              </a:rPr>
              <a:t> </a:t>
            </a:r>
            <a:r>
              <a:rPr lang="en-US" sz="1400" spc="-35" dirty="0">
                <a:latin typeface="Corbel" panose="020B0503020204020204" pitchFamily="34" charset="0"/>
              </a:rPr>
              <a:t>probability</a:t>
            </a:r>
            <a:r>
              <a:rPr lang="en-US" sz="1400" spc="-130" dirty="0">
                <a:latin typeface="Corbel" panose="020B0503020204020204" pitchFamily="34" charset="0"/>
              </a:rPr>
              <a:t> </a:t>
            </a:r>
            <a:r>
              <a:rPr lang="en-US" sz="1400" spc="-30" dirty="0">
                <a:latin typeface="Corbel" panose="020B0503020204020204" pitchFamily="34" charset="0"/>
              </a:rPr>
              <a:t>table</a:t>
            </a:r>
            <a:endParaRPr lang="en-US" dirty="0">
              <a:latin typeface="Corbel" panose="020B0503020204020204" pitchFamily="34" charset="0"/>
            </a:endParaRPr>
          </a:p>
        </p:txBody>
      </p:sp>
      <p:pic>
        <p:nvPicPr>
          <p:cNvPr id="26" name="object 9">
            <a:extLst>
              <a:ext uri="{FF2B5EF4-FFF2-40B4-BE49-F238E27FC236}">
                <a16:creationId xmlns:a16="http://schemas.microsoft.com/office/drawing/2014/main" id="{01A0DFD1-BD6D-C20A-D632-BDEDCFA230FA}"/>
              </a:ext>
            </a:extLst>
          </p:cNvPr>
          <p:cNvPicPr/>
          <p:nvPr/>
        </p:nvPicPr>
        <p:blipFill>
          <a:blip r:embed="rId4" cstate="print"/>
          <a:stretch>
            <a:fillRect/>
          </a:stretch>
        </p:blipFill>
        <p:spPr>
          <a:xfrm>
            <a:off x="6840108" y="3659662"/>
            <a:ext cx="2142140" cy="1404919"/>
          </a:xfrm>
          <a:prstGeom prst="rect">
            <a:avLst/>
          </a:prstGeom>
        </p:spPr>
      </p:pic>
      <p:sp>
        <p:nvSpPr>
          <p:cNvPr id="27" name="object 14">
            <a:extLst>
              <a:ext uri="{FF2B5EF4-FFF2-40B4-BE49-F238E27FC236}">
                <a16:creationId xmlns:a16="http://schemas.microsoft.com/office/drawing/2014/main" id="{88AF928A-0759-6B97-9C8D-36BB3BAB4E01}"/>
              </a:ext>
            </a:extLst>
          </p:cNvPr>
          <p:cNvSpPr txBox="1"/>
          <p:nvPr/>
        </p:nvSpPr>
        <p:spPr>
          <a:xfrm>
            <a:off x="6619946" y="2913690"/>
            <a:ext cx="2338736" cy="657231"/>
          </a:xfrm>
          <a:prstGeom prst="rect">
            <a:avLst/>
          </a:prstGeom>
        </p:spPr>
        <p:txBody>
          <a:bodyPr vert="horz" wrap="square" lIns="0" tIns="10795" rIns="0" bIns="0" rtlCol="0">
            <a:spAutoFit/>
          </a:bodyPr>
          <a:lstStyle/>
          <a:p>
            <a:pPr marL="12700" marR="5080" algn="ctr">
              <a:spcBef>
                <a:spcPts val="85"/>
              </a:spcBef>
            </a:pPr>
            <a:r>
              <a:rPr dirty="0">
                <a:latin typeface="Corbel" panose="020B0503020204020204" pitchFamily="34" charset="0"/>
              </a:rPr>
              <a:t>Now</a:t>
            </a:r>
            <a:r>
              <a:rPr spc="-45" dirty="0">
                <a:latin typeface="Corbel" panose="020B0503020204020204" pitchFamily="34" charset="0"/>
              </a:rPr>
              <a:t> </a:t>
            </a:r>
            <a:r>
              <a:rPr dirty="0">
                <a:latin typeface="Corbel" panose="020B0503020204020204" pitchFamily="34" charset="0"/>
              </a:rPr>
              <a:t>I’m</a:t>
            </a:r>
            <a:r>
              <a:rPr spc="-45" dirty="0">
                <a:latin typeface="Corbel" panose="020B0503020204020204" pitchFamily="34" charset="0"/>
              </a:rPr>
              <a:t> </a:t>
            </a:r>
            <a:r>
              <a:rPr spc="-10" dirty="0">
                <a:latin typeface="Corbel" panose="020B0503020204020204" pitchFamily="34" charset="0"/>
              </a:rPr>
              <a:t>going</a:t>
            </a:r>
            <a:r>
              <a:rPr spc="-45" dirty="0">
                <a:latin typeface="Corbel" panose="020B0503020204020204" pitchFamily="34" charset="0"/>
              </a:rPr>
              <a:t> </a:t>
            </a:r>
            <a:r>
              <a:rPr dirty="0">
                <a:latin typeface="Corbel" panose="020B0503020204020204" pitchFamily="34" charset="0"/>
              </a:rPr>
              <a:t>to</a:t>
            </a:r>
            <a:r>
              <a:rPr spc="-45" dirty="0">
                <a:latin typeface="Corbel" panose="020B0503020204020204" pitchFamily="34" charset="0"/>
              </a:rPr>
              <a:t> </a:t>
            </a:r>
            <a:r>
              <a:rPr spc="-65" dirty="0">
                <a:latin typeface="Corbel" panose="020B0503020204020204" pitchFamily="34" charset="0"/>
              </a:rPr>
              <a:t>evaluate</a:t>
            </a:r>
            <a:r>
              <a:rPr spc="-45" dirty="0">
                <a:latin typeface="Corbel" panose="020B0503020204020204" pitchFamily="34" charset="0"/>
              </a:rPr>
              <a:t> </a:t>
            </a:r>
            <a:r>
              <a:rPr spc="-35" dirty="0">
                <a:latin typeface="Corbel" panose="020B0503020204020204" pitchFamily="34" charset="0"/>
              </a:rPr>
              <a:t>the probability</a:t>
            </a:r>
            <a:r>
              <a:rPr spc="-114" dirty="0">
                <a:latin typeface="Corbel" panose="020B0503020204020204" pitchFamily="34" charset="0"/>
              </a:rPr>
              <a:t> </a:t>
            </a:r>
            <a:r>
              <a:rPr dirty="0">
                <a:latin typeface="Corbel" panose="020B0503020204020204" pitchFamily="34" charset="0"/>
              </a:rPr>
              <a:t>of</a:t>
            </a:r>
            <a:r>
              <a:rPr spc="-114" dirty="0">
                <a:latin typeface="Corbel" panose="020B0503020204020204" pitchFamily="34" charset="0"/>
              </a:rPr>
              <a:t> </a:t>
            </a:r>
            <a:r>
              <a:rPr spc="-10" dirty="0">
                <a:latin typeface="Corbel" panose="020B0503020204020204" pitchFamily="34" charset="0"/>
              </a:rPr>
              <a:t>some</a:t>
            </a:r>
            <a:r>
              <a:rPr spc="-114" dirty="0">
                <a:latin typeface="Corbel" panose="020B0503020204020204" pitchFamily="34" charset="0"/>
              </a:rPr>
              <a:t> </a:t>
            </a:r>
            <a:r>
              <a:rPr spc="-10" dirty="0">
                <a:latin typeface="Corbel" panose="020B0503020204020204" pitchFamily="34" charset="0"/>
              </a:rPr>
              <a:t>heldout</a:t>
            </a:r>
            <a:endParaRPr dirty="0">
              <a:latin typeface="Corbel" panose="020B0503020204020204" pitchFamily="34" charset="0"/>
            </a:endParaRPr>
          </a:p>
          <a:p>
            <a:pPr algn="ctr"/>
            <a:r>
              <a:rPr dirty="0">
                <a:latin typeface="Corbel" panose="020B0503020204020204" pitchFamily="34" charset="0"/>
              </a:rPr>
              <a:t>data</a:t>
            </a:r>
            <a:r>
              <a:rPr spc="-135" dirty="0">
                <a:latin typeface="Corbel" panose="020B0503020204020204" pitchFamily="34" charset="0"/>
              </a:rPr>
              <a:t> </a:t>
            </a:r>
            <a:r>
              <a:rPr spc="-20" dirty="0">
                <a:latin typeface="Corbel" panose="020B0503020204020204" pitchFamily="34" charset="0"/>
              </a:rPr>
              <a:t>using</a:t>
            </a:r>
            <a:r>
              <a:rPr spc="-135" dirty="0">
                <a:latin typeface="Corbel" panose="020B0503020204020204" pitchFamily="34" charset="0"/>
              </a:rPr>
              <a:t> </a:t>
            </a:r>
            <a:r>
              <a:rPr dirty="0">
                <a:latin typeface="Corbel" panose="020B0503020204020204" pitchFamily="34" charset="0"/>
              </a:rPr>
              <a:t>our</a:t>
            </a:r>
            <a:r>
              <a:rPr spc="-135" dirty="0">
                <a:latin typeface="Corbel" panose="020B0503020204020204" pitchFamily="34" charset="0"/>
              </a:rPr>
              <a:t> </a:t>
            </a:r>
            <a:r>
              <a:rPr spc="-20" dirty="0">
                <a:latin typeface="Corbel" panose="020B0503020204020204" pitchFamily="34" charset="0"/>
              </a:rPr>
              <a:t>bigram</a:t>
            </a:r>
            <a:r>
              <a:rPr spc="-130" dirty="0">
                <a:latin typeface="Corbel" panose="020B0503020204020204" pitchFamily="34" charset="0"/>
              </a:rPr>
              <a:t> </a:t>
            </a:r>
            <a:r>
              <a:rPr spc="-10" dirty="0">
                <a:latin typeface="Corbel" panose="020B0503020204020204" pitchFamily="34" charset="0"/>
              </a:rPr>
              <a:t>table</a:t>
            </a:r>
            <a:endParaRPr dirty="0">
              <a:latin typeface="Corbel" panose="020B0503020204020204" pitchFamily="34" charset="0"/>
            </a:endParaRPr>
          </a:p>
        </p:txBody>
      </p:sp>
      <p:sp>
        <p:nvSpPr>
          <p:cNvPr id="28" name="TextBox 27">
            <a:extLst>
              <a:ext uri="{FF2B5EF4-FFF2-40B4-BE49-F238E27FC236}">
                <a16:creationId xmlns:a16="http://schemas.microsoft.com/office/drawing/2014/main" id="{47FBCED0-72EB-5145-E877-CC2C9E63979F}"/>
              </a:ext>
            </a:extLst>
          </p:cNvPr>
          <p:cNvSpPr txBox="1"/>
          <p:nvPr/>
        </p:nvSpPr>
        <p:spPr>
          <a:xfrm>
            <a:off x="3025333" y="2846562"/>
            <a:ext cx="3093333" cy="963668"/>
          </a:xfrm>
          <a:prstGeom prst="wedgeRoundRectCallout">
            <a:avLst>
              <a:gd name="adj1" fmla="val 60414"/>
              <a:gd name="adj2" fmla="val 15636"/>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36576" rIns="36576">
            <a:spAutoFit/>
          </a:bodyPr>
          <a:lstStyle/>
          <a:p>
            <a:pPr marL="165100" marR="157480" algn="ctr">
              <a:lnSpc>
                <a:spcPct val="101899"/>
              </a:lnSpc>
              <a:spcBef>
                <a:spcPts val="245"/>
              </a:spcBef>
            </a:pPr>
            <a:r>
              <a:rPr lang="en-US" sz="1700" dirty="0">
                <a:latin typeface="Tahoma" panose="020B0604030504040204" pitchFamily="34" charset="0"/>
                <a:ea typeface="Tahoma" panose="020B0604030504040204" pitchFamily="34" charset="0"/>
                <a:cs typeface="Tahoma" panose="020B0604030504040204" pitchFamily="34" charset="0"/>
              </a:rPr>
              <a:t>A</a:t>
            </a:r>
            <a:r>
              <a:rPr lang="en-US" sz="1700" spc="-85" dirty="0">
                <a:latin typeface="Tahoma" panose="020B0604030504040204" pitchFamily="34" charset="0"/>
                <a:ea typeface="Tahoma" panose="020B0604030504040204" pitchFamily="34" charset="0"/>
                <a:cs typeface="Tahoma" panose="020B0604030504040204" pitchFamily="34" charset="0"/>
              </a:rPr>
              <a:t> </a:t>
            </a:r>
            <a:r>
              <a:rPr lang="en-US" sz="1700" dirty="0">
                <a:latin typeface="Tahoma" panose="020B0604030504040204" pitchFamily="34" charset="0"/>
                <a:ea typeface="Tahoma" panose="020B0604030504040204" pitchFamily="34" charset="0"/>
                <a:cs typeface="Tahoma" panose="020B0604030504040204" pitchFamily="34" charset="0"/>
              </a:rPr>
              <a:t>good</a:t>
            </a:r>
            <a:r>
              <a:rPr lang="en-US" sz="1700" spc="-80" dirty="0">
                <a:latin typeface="Tahoma" panose="020B0604030504040204" pitchFamily="34" charset="0"/>
                <a:ea typeface="Tahoma" panose="020B0604030504040204" pitchFamily="34" charset="0"/>
                <a:cs typeface="Tahoma" panose="020B0604030504040204" pitchFamily="34" charset="0"/>
              </a:rPr>
              <a:t> language </a:t>
            </a:r>
            <a:r>
              <a:rPr lang="en-US" sz="1700" spc="-10" dirty="0">
                <a:latin typeface="Tahoma" panose="020B0604030504040204" pitchFamily="34" charset="0"/>
                <a:ea typeface="Tahoma" panose="020B0604030504040204" pitchFamily="34" charset="0"/>
                <a:cs typeface="Tahoma" panose="020B0604030504040204" pitchFamily="34" charset="0"/>
              </a:rPr>
              <a:t>model </a:t>
            </a:r>
            <a:r>
              <a:rPr lang="en-US" sz="1700" spc="-20" dirty="0">
                <a:latin typeface="Tahoma" panose="020B0604030504040204" pitchFamily="34" charset="0"/>
                <a:ea typeface="Tahoma" panose="020B0604030504040204" pitchFamily="34" charset="0"/>
                <a:cs typeface="Tahoma" panose="020B0604030504040204" pitchFamily="34" charset="0"/>
              </a:rPr>
              <a:t>should</a:t>
            </a:r>
            <a:r>
              <a:rPr lang="en-US" sz="1700" spc="-180" dirty="0">
                <a:latin typeface="Tahoma" panose="020B0604030504040204" pitchFamily="34" charset="0"/>
                <a:ea typeface="Tahoma" panose="020B0604030504040204" pitchFamily="34" charset="0"/>
                <a:cs typeface="Tahoma" panose="020B0604030504040204" pitchFamily="34" charset="0"/>
              </a:rPr>
              <a:t> </a:t>
            </a:r>
            <a:r>
              <a:rPr lang="en-US" sz="1700" spc="-55" dirty="0">
                <a:latin typeface="Tahoma" panose="020B0604030504040204" pitchFamily="34" charset="0"/>
                <a:ea typeface="Tahoma" panose="020B0604030504040204" pitchFamily="34" charset="0"/>
                <a:cs typeface="Tahoma" panose="020B0604030504040204" pitchFamily="34" charset="0"/>
              </a:rPr>
              <a:t>assign</a:t>
            </a:r>
            <a:r>
              <a:rPr lang="en-US" sz="1700" spc="-175" dirty="0">
                <a:latin typeface="Tahoma" panose="020B0604030504040204" pitchFamily="34" charset="0"/>
                <a:ea typeface="Tahoma" panose="020B0604030504040204" pitchFamily="34" charset="0"/>
                <a:cs typeface="Tahoma" panose="020B0604030504040204" pitchFamily="34" charset="0"/>
              </a:rPr>
              <a:t> </a:t>
            </a:r>
            <a:r>
              <a:rPr lang="en-US" sz="1700" dirty="0">
                <a:latin typeface="Tahoma" panose="020B0604030504040204" pitchFamily="34" charset="0"/>
                <a:ea typeface="Tahoma" panose="020B0604030504040204" pitchFamily="34" charset="0"/>
                <a:cs typeface="Tahoma" panose="020B0604030504040204" pitchFamily="34" charset="0"/>
              </a:rPr>
              <a:t>a</a:t>
            </a:r>
            <a:r>
              <a:rPr lang="en-US" sz="1700" spc="-175" dirty="0">
                <a:latin typeface="Tahoma" panose="020B0604030504040204" pitchFamily="34" charset="0"/>
                <a:ea typeface="Tahoma" panose="020B0604030504040204" pitchFamily="34" charset="0"/>
                <a:cs typeface="Tahoma" panose="020B0604030504040204" pitchFamily="34" charset="0"/>
              </a:rPr>
              <a:t> </a:t>
            </a:r>
            <a:r>
              <a:rPr lang="en-US" sz="1700" spc="-20" dirty="0">
                <a:latin typeface="Tahoma" panose="020B0604030504040204" pitchFamily="34" charset="0"/>
                <a:ea typeface="Tahoma" panose="020B0604030504040204" pitchFamily="34" charset="0"/>
                <a:cs typeface="Tahoma" panose="020B0604030504040204" pitchFamily="34" charset="0"/>
              </a:rPr>
              <a:t>high </a:t>
            </a:r>
            <a:r>
              <a:rPr lang="en-US" sz="1700" spc="-40" dirty="0">
                <a:latin typeface="Tahoma" panose="020B0604030504040204" pitchFamily="34" charset="0"/>
                <a:ea typeface="Tahoma" panose="020B0604030504040204" pitchFamily="34" charset="0"/>
                <a:cs typeface="Tahoma" panose="020B0604030504040204" pitchFamily="34" charset="0"/>
              </a:rPr>
              <a:t>probability</a:t>
            </a:r>
            <a:r>
              <a:rPr lang="en-US" sz="1700" spc="-114" dirty="0">
                <a:latin typeface="Tahoma" panose="020B0604030504040204" pitchFamily="34" charset="0"/>
                <a:ea typeface="Tahoma" panose="020B0604030504040204" pitchFamily="34" charset="0"/>
                <a:cs typeface="Tahoma" panose="020B0604030504040204" pitchFamily="34" charset="0"/>
              </a:rPr>
              <a:t> </a:t>
            </a:r>
            <a:r>
              <a:rPr lang="en-US" sz="1700" dirty="0">
                <a:latin typeface="Tahoma" panose="020B0604030504040204" pitchFamily="34" charset="0"/>
                <a:ea typeface="Tahoma" panose="020B0604030504040204" pitchFamily="34" charset="0"/>
                <a:cs typeface="Tahoma" panose="020B0604030504040204" pitchFamily="34" charset="0"/>
              </a:rPr>
              <a:t>to</a:t>
            </a:r>
            <a:r>
              <a:rPr lang="en-US" sz="1700" spc="-114" dirty="0">
                <a:latin typeface="Tahoma" panose="020B0604030504040204" pitchFamily="34" charset="0"/>
                <a:ea typeface="Tahoma" panose="020B0604030504040204" pitchFamily="34" charset="0"/>
                <a:cs typeface="Tahoma" panose="020B0604030504040204" pitchFamily="34" charset="0"/>
              </a:rPr>
              <a:t> </a:t>
            </a:r>
            <a:r>
              <a:rPr lang="en-US" sz="1700" spc="-20" dirty="0">
                <a:latin typeface="Tahoma" panose="020B0604030504040204" pitchFamily="34" charset="0"/>
                <a:ea typeface="Tahoma" panose="020B0604030504040204" pitchFamily="34" charset="0"/>
                <a:cs typeface="Tahoma" panose="020B0604030504040204" pitchFamily="34" charset="0"/>
              </a:rPr>
              <a:t>held-out</a:t>
            </a:r>
            <a:r>
              <a:rPr lang="en-US" sz="1700" spc="-110" dirty="0">
                <a:latin typeface="Tahoma" panose="020B0604030504040204" pitchFamily="34" charset="0"/>
                <a:ea typeface="Tahoma" panose="020B0604030504040204" pitchFamily="34" charset="0"/>
                <a:cs typeface="Tahoma" panose="020B0604030504040204" pitchFamily="34" charset="0"/>
              </a:rPr>
              <a:t> </a:t>
            </a:r>
            <a:r>
              <a:rPr lang="en-US" sz="1700" spc="-20" dirty="0">
                <a:latin typeface="Tahoma" panose="020B0604030504040204" pitchFamily="34" charset="0"/>
                <a:ea typeface="Tahoma" panose="020B0604030504040204" pitchFamily="34" charset="0"/>
                <a:cs typeface="Tahoma" panose="020B0604030504040204" pitchFamily="34" charset="0"/>
              </a:rPr>
              <a:t>text!</a:t>
            </a:r>
            <a:endParaRPr lang="en-US" sz="17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37229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A026-54CF-66E6-1758-A65C03FB8E48}"/>
              </a:ext>
            </a:extLst>
          </p:cNvPr>
          <p:cNvSpPr>
            <a:spLocks noGrp="1"/>
          </p:cNvSpPr>
          <p:nvPr>
            <p:ph type="title"/>
          </p:nvPr>
        </p:nvSpPr>
        <p:spPr>
          <a:xfrm>
            <a:off x="3" y="107119"/>
            <a:ext cx="9433930" cy="857542"/>
          </a:xfrm>
        </p:spPr>
        <p:txBody>
          <a:bodyPr>
            <a:normAutofit/>
          </a:bodyPr>
          <a:lstStyle/>
          <a:p>
            <a:r>
              <a:rPr lang="en-US" dirty="0"/>
              <a:t>    Quiz: Building Intuition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7A79C9D-9ECD-E6CC-4AAF-9A86B65C6CD1}"/>
                  </a:ext>
                </a:extLst>
              </p:cNvPr>
              <p:cNvSpPr>
                <a:spLocks noGrp="1"/>
              </p:cNvSpPr>
              <p:nvPr>
                <p:ph type="body" sz="quarter" idx="16"/>
              </p:nvPr>
            </p:nvSpPr>
            <p:spPr>
              <a:xfrm>
                <a:off x="533919" y="1390650"/>
                <a:ext cx="8508481" cy="3077573"/>
              </a:xfrm>
            </p:spPr>
            <p:txBody>
              <a:bodyPr/>
              <a:lstStyle/>
              <a:p>
                <a:r>
                  <a:rPr lang="en-US" dirty="0"/>
                  <a:t>Sample a sentence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𝑤</m:t>
                            </m:r>
                          </m:e>
                          <m:sub>
                            <m:r>
                              <a:rPr lang="en-US">
                                <a:latin typeface="Cambria Math" panose="02040503050406030204" pitchFamily="18" charset="0"/>
                              </a:rPr>
                              <m:t>1</m:t>
                            </m:r>
                          </m:sub>
                        </m:sSub>
                        <m:r>
                          <a:rPr lang="en-US">
                            <a:latin typeface="Cambria Math" panose="02040503050406030204" pitchFamily="18" charset="0"/>
                          </a:rPr>
                          <m:t>, </m:t>
                        </m:r>
                        <m:sSub>
                          <m:sSubPr>
                            <m:ctrlPr>
                              <a:rPr lang="en-US" i="1">
                                <a:latin typeface="Cambria Math" panose="02040503050406030204" pitchFamily="18" charset="0"/>
                              </a:rPr>
                            </m:ctrlPr>
                          </m:sSubPr>
                          <m:e>
                            <m:r>
                              <a:rPr lang="en-US">
                                <a:latin typeface="Cambria Math" panose="02040503050406030204" pitchFamily="18" charset="0"/>
                              </a:rPr>
                              <m:t>𝑤</m:t>
                            </m:r>
                          </m:e>
                          <m:sub>
                            <m:r>
                              <a:rPr lang="en-US">
                                <a:latin typeface="Cambria Math" panose="02040503050406030204" pitchFamily="18" charset="0"/>
                              </a:rPr>
                              <m:t>2</m:t>
                            </m:r>
                          </m:sub>
                        </m:sSub>
                        <m:r>
                          <a:rPr lang="en-US">
                            <a:latin typeface="Cambria Math" panose="02040503050406030204" pitchFamily="18" charset="0"/>
                          </a:rPr>
                          <m:t>, …, </m:t>
                        </m:r>
                        <m:sSub>
                          <m:sSubPr>
                            <m:ctrlPr>
                              <a:rPr lang="en-US" i="1">
                                <a:latin typeface="Cambria Math" panose="02040503050406030204" pitchFamily="18" charset="0"/>
                              </a:rPr>
                            </m:ctrlPr>
                          </m:sSubPr>
                          <m:e>
                            <m:r>
                              <a:rPr lang="en-US">
                                <a:latin typeface="Cambria Math" panose="02040503050406030204" pitchFamily="18" charset="0"/>
                              </a:rPr>
                              <m:t>𝑤</m:t>
                            </m:r>
                          </m:e>
                          <m:sub>
                            <m:r>
                              <a:rPr lang="en-US">
                                <a:latin typeface="Cambria Math" panose="02040503050406030204" pitchFamily="18" charset="0"/>
                              </a:rPr>
                              <m:t>𝑛</m:t>
                            </m:r>
                          </m:sub>
                        </m:sSub>
                      </m:e>
                    </m:d>
                    <m:r>
                      <a:rPr lang="en-US" b="0" i="0" smtClean="0">
                        <a:latin typeface="Cambria Math" panose="02040503050406030204" pitchFamily="18" charset="0"/>
                      </a:rPr>
                      <m:t>=</m:t>
                    </m:r>
                    <m:r>
                      <a:rPr lang="en-US" sz="1600" b="0" i="0" smtClean="0">
                        <a:latin typeface="Cambria Math" panose="02040503050406030204" pitchFamily="18" charset="0"/>
                      </a:rPr>
                      <m:t>(</m:t>
                    </m:r>
                    <m:r>
                      <m:rPr>
                        <m:sty m:val="p"/>
                      </m:rPr>
                      <a:rPr lang="en-US" sz="1600" b="0" i="0" smtClean="0">
                        <a:latin typeface="Cambria Math" panose="02040503050406030204" pitchFamily="18" charset="0"/>
                      </a:rPr>
                      <m:t>cat</m:t>
                    </m:r>
                    <m:r>
                      <a:rPr lang="en-US" sz="1600" smtClean="0">
                        <a:latin typeface="Cambria Math" panose="02040503050406030204" pitchFamily="18" charset="0"/>
                      </a:rPr>
                      <m:t>, </m:t>
                    </m:r>
                    <m:r>
                      <m:rPr>
                        <m:sty m:val="p"/>
                      </m:rPr>
                      <a:rPr lang="en-US" sz="1600" b="0" i="0" smtClean="0">
                        <a:latin typeface="Cambria Math" panose="02040503050406030204" pitchFamily="18" charset="0"/>
                      </a:rPr>
                      <m:t>sat</m:t>
                    </m:r>
                    <m:r>
                      <a:rPr lang="en-US" sz="1600" i="0" smtClean="0">
                        <a:latin typeface="Cambria Math" panose="02040503050406030204" pitchFamily="18" charset="0"/>
                      </a:rPr>
                      <m:t>, </m:t>
                    </m:r>
                    <m:r>
                      <m:rPr>
                        <m:sty m:val="p"/>
                      </m:rPr>
                      <a:rPr lang="en-US" sz="1600" b="0" i="0" smtClean="0">
                        <a:latin typeface="Cambria Math" panose="02040503050406030204" pitchFamily="18" charset="0"/>
                      </a:rPr>
                      <m:t>on</m:t>
                    </m:r>
                    <m:r>
                      <a:rPr lang="en-US" sz="1600" i="0" smtClean="0">
                        <a:latin typeface="Cambria Math" panose="02040503050406030204" pitchFamily="18" charset="0"/>
                      </a:rPr>
                      <m:t>, </m:t>
                    </m:r>
                    <m:r>
                      <m:rPr>
                        <m:sty m:val="p"/>
                      </m:rPr>
                      <a:rPr lang="en-US" sz="1600" b="0" i="0" smtClean="0">
                        <a:latin typeface="Cambria Math" panose="02040503050406030204" pitchFamily="18" charset="0"/>
                      </a:rPr>
                      <m:t>the</m:t>
                    </m:r>
                    <m:r>
                      <a:rPr lang="en-US" sz="1600" b="0" i="0" smtClean="0">
                        <a:latin typeface="Cambria Math" panose="02040503050406030204" pitchFamily="18" charset="0"/>
                      </a:rPr>
                      <m:t>,</m:t>
                    </m:r>
                    <m:r>
                      <m:rPr>
                        <m:sty m:val="p"/>
                      </m:rPr>
                      <a:rPr lang="en-US" sz="1600" b="0" i="0" smtClean="0">
                        <a:latin typeface="Cambria Math" panose="02040503050406030204" pitchFamily="18" charset="0"/>
                      </a:rPr>
                      <m:t>mat</m:t>
                    </m:r>
                    <m:r>
                      <a:rPr lang="en-US" sz="1600" b="0" i="1" smtClean="0">
                        <a:latin typeface="Cambria Math" panose="02040503050406030204" pitchFamily="18" charset="0"/>
                      </a:rPr>
                      <m:t>)</m:t>
                    </m:r>
                  </m:oMath>
                </a14:m>
                <a:r>
                  <a:rPr lang="en-US" dirty="0"/>
                  <a:t> from our natural data. </a:t>
                </a:r>
              </a:p>
              <a:p>
                <a:r>
                  <a:rPr lang="en-US" dirty="0"/>
                  <a:t>We can show the probability that our language model assigns to this sentence with: </a:t>
                </a:r>
              </a:p>
              <a:p>
                <a:pPr marL="0" indent="0">
                  <a:buNone/>
                </a:pPr>
                <a14:m>
                  <m:oMathPara xmlns:m="http://schemas.openxmlformats.org/officeDocument/2006/math">
                    <m:oMathParaPr>
                      <m:jc m:val="centerGroup"/>
                    </m:oMathParaPr>
                    <m:oMath xmlns:m="http://schemas.openxmlformats.org/officeDocument/2006/math">
                      <m:r>
                        <a:rPr lang="en-US" sz="2400">
                          <a:latin typeface="Cambria Math" panose="02040503050406030204" pitchFamily="18" charset="0"/>
                        </a:rPr>
                        <m:t>𝐏</m:t>
                      </m:r>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1</m:t>
                                  </m:r>
                                </m:sub>
                              </m:sSub>
                              <m:r>
                                <a:rPr lang="en-US" sz="2400">
                                  <a:latin typeface="Cambria Math" panose="02040503050406030204" pitchFamily="18" charset="0"/>
                                </a:rPr>
                                <m:t>, </m:t>
                              </m:r>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2</m:t>
                                  </m:r>
                                </m:sub>
                              </m:sSub>
                              <m:r>
                                <a:rPr lang="en-US" sz="2400">
                                  <a:latin typeface="Cambria Math" panose="02040503050406030204" pitchFamily="18" charset="0"/>
                                </a:rPr>
                                <m:t>, …, </m:t>
                              </m:r>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𝑛</m:t>
                                  </m:r>
                                </m:sub>
                              </m:sSub>
                            </m:e>
                          </m:d>
                        </m:e>
                        <m:sup/>
                      </m:sSup>
                    </m:oMath>
                  </m:oMathPara>
                </a14:m>
                <a:endParaRPr lang="en-US" sz="2400" dirty="0"/>
              </a:p>
              <a:p>
                <a:pPr marL="0" indent="0">
                  <a:buNone/>
                </a:pPr>
                <a:endParaRPr lang="en-US" dirty="0"/>
              </a:p>
              <a:p>
                <a:r>
                  <a:rPr lang="en-US" dirty="0"/>
                  <a:t>A </a:t>
                </a:r>
                <a:r>
                  <a:rPr lang="en-US" dirty="0">
                    <a:solidFill>
                      <a:srgbClr val="0364B6"/>
                    </a:solidFill>
                  </a:rPr>
                  <a:t>strong </a:t>
                </a:r>
                <a:r>
                  <a:rPr lang="en-US" dirty="0"/>
                  <a:t>language model would assign a __ probability to this sentence. (</a:t>
                </a:r>
                <a:r>
                  <a:rPr lang="en-US" dirty="0">
                    <a:solidFill>
                      <a:srgbClr val="0364B6"/>
                    </a:solidFill>
                  </a:rPr>
                  <a:t>high or low?</a:t>
                </a:r>
                <a:r>
                  <a:rPr lang="en-US" dirty="0"/>
                  <a:t>) </a:t>
                </a:r>
              </a:p>
              <a:p>
                <a:endParaRPr lang="en-US" dirty="0"/>
              </a:p>
              <a:p>
                <a:r>
                  <a:rPr lang="en-US" dirty="0"/>
                  <a:t>A </a:t>
                </a:r>
                <a:r>
                  <a:rPr lang="en-US" dirty="0">
                    <a:solidFill>
                      <a:srgbClr val="0364B6"/>
                    </a:solidFill>
                  </a:rPr>
                  <a:t>weak </a:t>
                </a:r>
                <a:r>
                  <a:rPr lang="en-US" dirty="0"/>
                  <a:t>language model would assign a __ probability to this sentence. (</a:t>
                </a:r>
                <a:r>
                  <a:rPr lang="en-US" dirty="0">
                    <a:solidFill>
                      <a:srgbClr val="0364B6"/>
                    </a:solidFill>
                  </a:rPr>
                  <a:t>high or low?</a:t>
                </a:r>
                <a:r>
                  <a:rPr lang="en-US" dirty="0"/>
                  <a:t>) </a:t>
                </a:r>
              </a:p>
              <a:p>
                <a:pPr marL="0" indent="0">
                  <a:buNone/>
                </a:pPr>
                <a:endParaRPr lang="en-US" dirty="0"/>
              </a:p>
              <a:p>
                <a:endParaRPr lang="en-US" dirty="0"/>
              </a:p>
              <a:p>
                <a:endParaRPr lang="en-US" dirty="0"/>
              </a:p>
              <a:p>
                <a:pPr marL="0" indent="0">
                  <a:buNone/>
                </a:pPr>
                <a:endParaRPr lang="en-US" dirty="0"/>
              </a:p>
            </p:txBody>
          </p:sp>
        </mc:Choice>
        <mc:Fallback>
          <p:sp>
            <p:nvSpPr>
              <p:cNvPr id="3" name="Content Placeholder 2">
                <a:extLst>
                  <a:ext uri="{FF2B5EF4-FFF2-40B4-BE49-F238E27FC236}">
                    <a16:creationId xmlns:a16="http://schemas.microsoft.com/office/drawing/2014/main" id="{77A79C9D-9ECD-E6CC-4AAF-9A86B65C6CD1}"/>
                  </a:ext>
                </a:extLst>
              </p:cNvPr>
              <p:cNvSpPr>
                <a:spLocks noGrp="1" noRot="1" noChangeAspect="1" noMove="1" noResize="1" noEditPoints="1" noAdjustHandles="1" noChangeArrowheads="1" noChangeShapeType="1" noTextEdit="1"/>
              </p:cNvSpPr>
              <p:nvPr>
                <p:ph type="body" sz="quarter" idx="16"/>
              </p:nvPr>
            </p:nvSpPr>
            <p:spPr>
              <a:xfrm>
                <a:off x="533919" y="1390650"/>
                <a:ext cx="8508481" cy="3077573"/>
              </a:xfrm>
              <a:blipFill>
                <a:blip r:embed="rId3"/>
                <a:stretch>
                  <a:fillRect l="-448" t="-123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1F4569E-24AC-8724-06C6-D3C733F06CA3}"/>
              </a:ext>
            </a:extLst>
          </p:cNvPr>
          <p:cNvSpPr txBox="1"/>
          <p:nvPr/>
        </p:nvSpPr>
        <p:spPr>
          <a:xfrm>
            <a:off x="1202267" y="3982933"/>
            <a:ext cx="6722534" cy="716580"/>
          </a:xfrm>
          <a:prstGeom prst="wedgeRoundRectCallout">
            <a:avLst>
              <a:gd name="adj1" fmla="val 48645"/>
              <a:gd name="adj2" fmla="val -32080"/>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36576" rIns="36576">
            <a:spAutoFit/>
          </a:bodyPr>
          <a:lstStyle/>
          <a:p>
            <a:pPr marL="165100" marR="157480" algn="ctr">
              <a:lnSpc>
                <a:spcPct val="101899"/>
              </a:lnSpc>
              <a:spcBef>
                <a:spcPts val="245"/>
              </a:spcBef>
            </a:pPr>
            <a:r>
              <a:rPr lang="en-US" sz="1800" dirty="0">
                <a:latin typeface="Corbel" panose="020B0503020204020204" pitchFamily="34" charset="0"/>
                <a:cs typeface="Arial"/>
              </a:rPr>
              <a:t>Next, we will define “perplexity”, a metric that quantifies LM’s uncertainty with respect to a corpus of natural sentences. </a:t>
            </a:r>
          </a:p>
        </p:txBody>
      </p:sp>
    </p:spTree>
    <p:extLst>
      <p:ext uri="{BB962C8B-B14F-4D97-AF65-F5344CB8AC3E}">
        <p14:creationId xmlns:p14="http://schemas.microsoft.com/office/powerpoint/2010/main" val="2902124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6B260-B616-3A62-C17D-9D2FF0EB83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243986-C684-497D-BC96-49FA663B516B}"/>
              </a:ext>
            </a:extLst>
          </p:cNvPr>
          <p:cNvSpPr>
            <a:spLocks noGrp="1"/>
          </p:cNvSpPr>
          <p:nvPr>
            <p:ph type="title"/>
          </p:nvPr>
        </p:nvSpPr>
        <p:spPr>
          <a:xfrm>
            <a:off x="3" y="107119"/>
            <a:ext cx="9433930" cy="857542"/>
          </a:xfrm>
        </p:spPr>
        <p:txBody>
          <a:bodyPr>
            <a:normAutofit fontScale="90000"/>
          </a:bodyPr>
          <a:lstStyle/>
          <a:p>
            <a:r>
              <a:rPr lang="en-US" dirty="0"/>
              <a:t>Evaluation Metric for Language Modeling: Perplexity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38377AF-2F08-F263-E6FC-A4DBF4F1B073}"/>
                  </a:ext>
                </a:extLst>
              </p:cNvPr>
              <p:cNvSpPr>
                <a:spLocks noGrp="1"/>
              </p:cNvSpPr>
              <p:nvPr>
                <p:ph type="body" sz="quarter" idx="16"/>
              </p:nvPr>
            </p:nvSpPr>
            <p:spPr>
              <a:xfrm>
                <a:off x="533919" y="1390650"/>
                <a:ext cx="8543579" cy="3077573"/>
              </a:xfrm>
            </p:spPr>
            <p:txBody>
              <a:bodyPr/>
              <a:lstStyle/>
              <a:p>
                <a:r>
                  <a:rPr lang="en-US" dirty="0"/>
                  <a:t>Sample a sentence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𝑤</m:t>
                            </m:r>
                          </m:e>
                          <m:sub>
                            <m:r>
                              <a:rPr lang="en-US">
                                <a:latin typeface="Cambria Math" panose="02040503050406030204" pitchFamily="18" charset="0"/>
                              </a:rPr>
                              <m:t>1</m:t>
                            </m:r>
                          </m:sub>
                        </m:sSub>
                        <m:r>
                          <a:rPr lang="en-US">
                            <a:latin typeface="Cambria Math" panose="02040503050406030204" pitchFamily="18" charset="0"/>
                          </a:rPr>
                          <m:t>, </m:t>
                        </m:r>
                        <m:sSub>
                          <m:sSubPr>
                            <m:ctrlPr>
                              <a:rPr lang="en-US" i="1">
                                <a:latin typeface="Cambria Math" panose="02040503050406030204" pitchFamily="18" charset="0"/>
                              </a:rPr>
                            </m:ctrlPr>
                          </m:sSubPr>
                          <m:e>
                            <m:r>
                              <a:rPr lang="en-US">
                                <a:latin typeface="Cambria Math" panose="02040503050406030204" pitchFamily="18" charset="0"/>
                              </a:rPr>
                              <m:t>𝑤</m:t>
                            </m:r>
                          </m:e>
                          <m:sub>
                            <m:r>
                              <a:rPr lang="en-US">
                                <a:latin typeface="Cambria Math" panose="02040503050406030204" pitchFamily="18" charset="0"/>
                              </a:rPr>
                              <m:t>2</m:t>
                            </m:r>
                          </m:sub>
                        </m:sSub>
                        <m:r>
                          <a:rPr lang="en-US">
                            <a:latin typeface="Cambria Math" panose="02040503050406030204" pitchFamily="18" charset="0"/>
                          </a:rPr>
                          <m:t>, …, </m:t>
                        </m:r>
                        <m:sSub>
                          <m:sSubPr>
                            <m:ctrlPr>
                              <a:rPr lang="en-US" i="1">
                                <a:latin typeface="Cambria Math" panose="02040503050406030204" pitchFamily="18" charset="0"/>
                              </a:rPr>
                            </m:ctrlPr>
                          </m:sSubPr>
                          <m:e>
                            <m:r>
                              <a:rPr lang="en-US">
                                <a:latin typeface="Cambria Math" panose="02040503050406030204" pitchFamily="18" charset="0"/>
                              </a:rPr>
                              <m:t>𝑤</m:t>
                            </m:r>
                          </m:e>
                          <m:sub>
                            <m:r>
                              <a:rPr lang="en-US">
                                <a:latin typeface="Cambria Math" panose="02040503050406030204" pitchFamily="18" charset="0"/>
                              </a:rPr>
                              <m:t>𝑛</m:t>
                            </m:r>
                          </m:sub>
                        </m:sSub>
                      </m:e>
                    </m:d>
                  </m:oMath>
                </a14:m>
                <a:r>
                  <a:rPr lang="en-US" dirty="0"/>
                  <a:t> from our natural data. </a:t>
                </a:r>
                <a:endParaRPr lang="en-US" b="1" dirty="0">
                  <a:solidFill>
                    <a:srgbClr val="C00000"/>
                  </a:solidFill>
                </a:endParaRPr>
              </a:p>
              <a:p>
                <a:r>
                  <a:rPr lang="en-US" b="1" dirty="0">
                    <a:solidFill>
                      <a:srgbClr val="C00000"/>
                    </a:solidFill>
                  </a:rPr>
                  <a:t>Perplexity</a:t>
                </a:r>
                <a:r>
                  <a:rPr lang="en-US" dirty="0"/>
                  <a:t> is the inverse probability of the test set, normalized by the number of words: </a:t>
                </a:r>
              </a:p>
              <a:p>
                <a:endParaRPr lang="en-US" dirty="0"/>
              </a:p>
              <a:p>
                <a:endParaRPr lang="en-US" dirty="0"/>
              </a:p>
              <a:p>
                <a:endParaRPr lang="en-US" dirty="0"/>
              </a:p>
              <a:p>
                <a:endParaRPr lang="en-US" dirty="0"/>
              </a:p>
              <a:p>
                <a:endParaRPr lang="en-US" dirty="0">
                  <a:solidFill>
                    <a:schemeClr val="tx1"/>
                  </a:solidFill>
                </a:endParaRPr>
              </a:p>
              <a:p>
                <a:endParaRPr lang="en-US" dirty="0"/>
              </a:p>
              <a:p>
                <a:r>
                  <a:rPr lang="en-US" dirty="0"/>
                  <a:t>A measure of </a:t>
                </a:r>
                <a:r>
                  <a:rPr lang="en-US" dirty="0">
                    <a:solidFill>
                      <a:srgbClr val="C00000"/>
                    </a:solidFill>
                  </a:rPr>
                  <a:t>predictive quality</a:t>
                </a:r>
                <a:r>
                  <a:rPr lang="en-US" dirty="0"/>
                  <a:t> of a language model. </a:t>
                </a:r>
              </a:p>
              <a:p>
                <a:r>
                  <a:rPr lang="en-US" dirty="0"/>
                  <a:t>A LM with </a:t>
                </a:r>
                <a:r>
                  <a:rPr lang="en-US" dirty="0">
                    <a:solidFill>
                      <a:srgbClr val="C00000"/>
                    </a:solidFill>
                  </a:rPr>
                  <a:t>lower</a:t>
                </a:r>
                <a:r>
                  <a:rPr lang="en-US" dirty="0"/>
                  <a:t> perplexity is better because it assigns a </a:t>
                </a:r>
                <a:r>
                  <a:rPr lang="en-US" dirty="0">
                    <a:solidFill>
                      <a:srgbClr val="C00000"/>
                    </a:solidFill>
                  </a:rPr>
                  <a:t>higher</a:t>
                </a:r>
                <a:r>
                  <a:rPr lang="en-US" dirty="0"/>
                  <a:t> probability to the unseen test corpus. </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738377AF-2F08-F263-E6FC-A4DBF4F1B073}"/>
                  </a:ext>
                </a:extLst>
              </p:cNvPr>
              <p:cNvSpPr>
                <a:spLocks noGrp="1" noRot="1" noChangeAspect="1" noMove="1" noResize="1" noEditPoints="1" noAdjustHandles="1" noChangeArrowheads="1" noChangeShapeType="1" noTextEdit="1"/>
              </p:cNvSpPr>
              <p:nvPr>
                <p:ph type="body" sz="quarter" idx="16"/>
              </p:nvPr>
            </p:nvSpPr>
            <p:spPr>
              <a:xfrm>
                <a:off x="533919" y="1390650"/>
                <a:ext cx="8543579" cy="3077573"/>
              </a:xfrm>
              <a:blipFill>
                <a:blip r:embed="rId3"/>
                <a:stretch>
                  <a:fillRect l="-446" t="-1235" b="-135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12FA93F-7BA3-5CD7-43B2-E2EEE4AA893B}"/>
                  </a:ext>
                </a:extLst>
              </p:cNvPr>
              <p:cNvSpPr txBox="1"/>
              <p:nvPr/>
            </p:nvSpPr>
            <p:spPr>
              <a:xfrm>
                <a:off x="1823324" y="1936819"/>
                <a:ext cx="5330350" cy="996683"/>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m:rPr>
                          <m:sty m:val="p"/>
                        </m:rPr>
                        <a:rPr lang="en-US" sz="2400" smtClean="0">
                          <a:latin typeface="Cambria Math" panose="02040503050406030204" pitchFamily="18" charset="0"/>
                        </a:rPr>
                        <m:t>ppl</m:t>
                      </m:r>
                      <m:d>
                        <m:dPr>
                          <m:ctrlPr>
                            <a:rPr lang="en-US" sz="240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1</m:t>
                              </m:r>
                            </m:sub>
                          </m:sSub>
                          <m:r>
                            <a:rPr lang="en-US" sz="2400">
                              <a:latin typeface="Cambria Math" panose="02040503050406030204" pitchFamily="18" charset="0"/>
                            </a:rPr>
                            <m:t>,…, </m:t>
                          </m:r>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𝑛</m:t>
                              </m:r>
                            </m:sub>
                          </m:sSub>
                        </m:e>
                      </m:d>
                      <m:r>
                        <a:rPr lang="en-US" sz="2400" smtClean="0">
                          <a:latin typeface="Cambria Math" panose="02040503050406030204" pitchFamily="18" charset="0"/>
                        </a:rPr>
                        <m:t>=</m:t>
                      </m:r>
                      <m:r>
                        <a:rPr lang="en-US" sz="2400" smtClean="0">
                          <a:latin typeface="Cambria Math" panose="02040503050406030204" pitchFamily="18" charset="0"/>
                        </a:rPr>
                        <m:t>𝐏</m:t>
                      </m:r>
                      <m:sSup>
                        <m:sSupPr>
                          <m:ctrlPr>
                            <a:rPr lang="en-US" sz="2400" i="1" smtClean="0">
                              <a:latin typeface="Cambria Math" panose="02040503050406030204" pitchFamily="18" charset="0"/>
                            </a:rPr>
                          </m:ctrlPr>
                        </m:sSupPr>
                        <m:e>
                          <m:d>
                            <m:dPr>
                              <m:ctrlPr>
                                <a:rPr lang="en-US" sz="2400" i="1" smtClean="0">
                                  <a:latin typeface="Cambria Math" panose="02040503050406030204" pitchFamily="18" charset="0"/>
                                </a:rPr>
                              </m:ctrlPr>
                            </m:dPr>
                            <m:e>
                              <m:sSub>
                                <m:sSubPr>
                                  <m:ctrlPr>
                                    <a:rPr lang="en-US" sz="2400" i="1" smtClean="0">
                                      <a:latin typeface="Cambria Math" panose="02040503050406030204" pitchFamily="18" charset="0"/>
                                    </a:rPr>
                                  </m:ctrlPr>
                                </m:sSubPr>
                                <m:e>
                                  <m:r>
                                    <a:rPr lang="en-US" sz="2400" smtClean="0">
                                      <a:latin typeface="Cambria Math" panose="02040503050406030204" pitchFamily="18" charset="0"/>
                                    </a:rPr>
                                    <m:t>𝑤</m:t>
                                  </m:r>
                                </m:e>
                                <m:sub>
                                  <m:r>
                                    <a:rPr lang="en-US" sz="2400" smtClean="0">
                                      <a:latin typeface="Cambria Math" panose="02040503050406030204" pitchFamily="18" charset="0"/>
                                    </a:rPr>
                                    <m:t>1</m:t>
                                  </m:r>
                                </m:sub>
                              </m:sSub>
                              <m:r>
                                <a:rPr lang="en-US" sz="2400" smtClean="0">
                                  <a:latin typeface="Cambria Math" panose="02040503050406030204" pitchFamily="18" charset="0"/>
                                </a:rPr>
                                <m:t>, </m:t>
                              </m:r>
                              <m:sSub>
                                <m:sSubPr>
                                  <m:ctrlPr>
                                    <a:rPr lang="en-US" sz="2400" i="1" smtClean="0">
                                      <a:latin typeface="Cambria Math" panose="02040503050406030204" pitchFamily="18" charset="0"/>
                                    </a:rPr>
                                  </m:ctrlPr>
                                </m:sSubPr>
                                <m:e>
                                  <m:r>
                                    <a:rPr lang="en-US" sz="2400" smtClean="0">
                                      <a:latin typeface="Cambria Math" panose="02040503050406030204" pitchFamily="18" charset="0"/>
                                    </a:rPr>
                                    <m:t>𝑤</m:t>
                                  </m:r>
                                </m:e>
                                <m:sub>
                                  <m:r>
                                    <a:rPr lang="en-US" sz="2400" smtClean="0">
                                      <a:latin typeface="Cambria Math" panose="02040503050406030204" pitchFamily="18" charset="0"/>
                                    </a:rPr>
                                    <m:t>2</m:t>
                                  </m:r>
                                </m:sub>
                              </m:sSub>
                              <m:r>
                                <a:rPr lang="en-US" sz="2400" smtClean="0">
                                  <a:latin typeface="Cambria Math" panose="02040503050406030204" pitchFamily="18" charset="0"/>
                                </a:rPr>
                                <m:t>, …, </m:t>
                              </m:r>
                              <m:sSub>
                                <m:sSubPr>
                                  <m:ctrlPr>
                                    <a:rPr lang="en-US" sz="2400" i="1" smtClean="0">
                                      <a:latin typeface="Cambria Math" panose="02040503050406030204" pitchFamily="18" charset="0"/>
                                    </a:rPr>
                                  </m:ctrlPr>
                                </m:sSubPr>
                                <m:e>
                                  <m:r>
                                    <a:rPr lang="en-US" sz="2400" smtClean="0">
                                      <a:latin typeface="Cambria Math" panose="02040503050406030204" pitchFamily="18" charset="0"/>
                                    </a:rPr>
                                    <m:t>𝑤</m:t>
                                  </m:r>
                                </m:e>
                                <m:sub>
                                  <m:r>
                                    <a:rPr lang="en-US" sz="2400" smtClean="0">
                                      <a:latin typeface="Cambria Math" panose="02040503050406030204" pitchFamily="18" charset="0"/>
                                    </a:rPr>
                                    <m:t>𝑛</m:t>
                                  </m:r>
                                </m:sub>
                              </m:sSub>
                            </m:e>
                          </m:d>
                        </m:e>
                        <m:sup>
                          <m:r>
                            <a:rPr lang="en-US" sz="2400" smtClean="0">
                              <a:latin typeface="Cambria Math" panose="02040503050406030204" pitchFamily="18" charset="0"/>
                            </a:rPr>
                            <m:t>−</m:t>
                          </m:r>
                          <m:f>
                            <m:fPr>
                              <m:ctrlPr>
                                <a:rPr lang="en-US" sz="2400" i="1" smtClean="0">
                                  <a:latin typeface="Cambria Math" panose="02040503050406030204" pitchFamily="18" charset="0"/>
                                </a:rPr>
                              </m:ctrlPr>
                            </m:fPr>
                            <m:num>
                              <m:r>
                                <a:rPr lang="en-US" sz="2400" smtClean="0">
                                  <a:latin typeface="Cambria Math" panose="02040503050406030204" pitchFamily="18" charset="0"/>
                                </a:rPr>
                                <m:t>1</m:t>
                              </m:r>
                            </m:num>
                            <m:den>
                              <m:r>
                                <a:rPr lang="en-US" sz="2400" b="0" i="1" smtClean="0">
                                  <a:latin typeface="Cambria Math" panose="02040503050406030204" pitchFamily="18" charset="0"/>
                                </a:rPr>
                                <m:t>𝑛</m:t>
                              </m:r>
                            </m:den>
                          </m:f>
                        </m:sup>
                      </m:sSup>
                    </m:oMath>
                  </m:oMathPara>
                </a14:m>
                <a:endParaRPr lang="en-US" sz="2400" dirty="0">
                  <a:latin typeface="Corbel" panose="020B0503020204020204" pitchFamily="34" charset="0"/>
                </a:endParaRPr>
              </a:p>
              <a:p>
                <a:pPr algn="r"/>
                <a:endParaRPr lang="en-US" sz="2400" dirty="0">
                  <a:latin typeface="Corbel" panose="020B0503020204020204" pitchFamily="34" charset="0"/>
                </a:endParaRPr>
              </a:p>
            </p:txBody>
          </p:sp>
        </mc:Choice>
        <mc:Fallback xmlns="">
          <p:sp>
            <p:nvSpPr>
              <p:cNvPr id="5" name="TextBox 4">
                <a:extLst>
                  <a:ext uri="{FF2B5EF4-FFF2-40B4-BE49-F238E27FC236}">
                    <a16:creationId xmlns:a16="http://schemas.microsoft.com/office/drawing/2014/main" id="{112FA93F-7BA3-5CD7-43B2-E2EEE4AA893B}"/>
                  </a:ext>
                </a:extLst>
              </p:cNvPr>
              <p:cNvSpPr txBox="1">
                <a:spLocks noRot="1" noChangeAspect="1" noMove="1" noResize="1" noEditPoints="1" noAdjustHandles="1" noChangeArrowheads="1" noChangeShapeType="1" noTextEdit="1"/>
              </p:cNvSpPr>
              <p:nvPr/>
            </p:nvSpPr>
            <p:spPr>
              <a:xfrm>
                <a:off x="1823324" y="1936819"/>
                <a:ext cx="5330350" cy="99668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474552B-AB16-E103-73C3-4CE67C0A825B}"/>
                  </a:ext>
                </a:extLst>
              </p:cNvPr>
              <p:cNvSpPr txBox="1"/>
              <p:nvPr/>
            </p:nvSpPr>
            <p:spPr>
              <a:xfrm>
                <a:off x="5400992" y="2699273"/>
                <a:ext cx="3041346" cy="1204515"/>
              </a:xfrm>
              <a:prstGeom prst="wedgeRoundRectCallout">
                <a:avLst>
                  <a:gd name="adj1" fmla="val 10005"/>
                  <a:gd name="adj2" fmla="val -61654"/>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marL="165100" marR="157480" algn="ctr">
                  <a:lnSpc>
                    <a:spcPct val="101899"/>
                  </a:lnSpc>
                  <a:spcBef>
                    <a:spcPts val="245"/>
                  </a:spcBef>
                </a:pPr>
                <a14:m>
                  <m:oMath xmlns:m="http://schemas.openxmlformats.org/officeDocument/2006/math">
                    <m:f>
                      <m:fPr>
                        <m:ctrlPr>
                          <a:rPr lang="en-US" sz="1600" i="1">
                            <a:latin typeface="Cambria Math" panose="02040503050406030204" pitchFamily="18" charset="0"/>
                          </a:rPr>
                        </m:ctrlPr>
                      </m:fPr>
                      <m:num>
                        <m:r>
                          <a:rPr lang="en-US" sz="1600">
                            <a:latin typeface="Cambria Math" panose="02040503050406030204" pitchFamily="18" charset="0"/>
                          </a:rPr>
                          <m:t>1</m:t>
                        </m:r>
                      </m:num>
                      <m:den>
                        <m:r>
                          <a:rPr lang="en-US" sz="1600" i="1">
                            <a:latin typeface="Cambria Math" panose="02040503050406030204" pitchFamily="18" charset="0"/>
                          </a:rPr>
                          <m:t>𝑛</m:t>
                        </m:r>
                      </m:den>
                    </m:f>
                  </m:oMath>
                </a14:m>
                <a:r>
                  <a:rPr lang="en-US" sz="1600" b="1" dirty="0">
                    <a:latin typeface="Corbel" panose="020B0503020204020204" pitchFamily="34" charset="0"/>
                    <a:cs typeface="Arial"/>
                  </a:rPr>
                  <a:t>  </a:t>
                </a:r>
                <a:r>
                  <a:rPr lang="en-US" sz="1600" dirty="0">
                    <a:latin typeface="Tahoma" panose="020B0604030504040204" pitchFamily="34" charset="0"/>
                    <a:ea typeface="Tahoma" panose="020B0604030504040204" pitchFamily="34" charset="0"/>
                    <a:cs typeface="Tahoma" panose="020B0604030504040204" pitchFamily="34" charset="0"/>
                  </a:rPr>
                  <a:t>normalizes the probability as a function of length so that longer sequences are not assigned lower scores. </a:t>
                </a:r>
              </a:p>
            </p:txBody>
          </p:sp>
        </mc:Choice>
        <mc:Fallback xmlns="">
          <p:sp>
            <p:nvSpPr>
              <p:cNvPr id="4" name="TextBox 3">
                <a:extLst>
                  <a:ext uri="{FF2B5EF4-FFF2-40B4-BE49-F238E27FC236}">
                    <a16:creationId xmlns:a16="http://schemas.microsoft.com/office/drawing/2014/main" id="{7474552B-AB16-E103-73C3-4CE67C0A825B}"/>
                  </a:ext>
                </a:extLst>
              </p:cNvPr>
              <p:cNvSpPr txBox="1">
                <a:spLocks noRot="1" noChangeAspect="1" noMove="1" noResize="1" noEditPoints="1" noAdjustHandles="1" noChangeArrowheads="1" noChangeShapeType="1" noTextEdit="1"/>
              </p:cNvSpPr>
              <p:nvPr/>
            </p:nvSpPr>
            <p:spPr>
              <a:xfrm>
                <a:off x="5400992" y="2699273"/>
                <a:ext cx="3041346" cy="1204515"/>
              </a:xfrm>
              <a:prstGeom prst="wedgeRoundRectCallout">
                <a:avLst>
                  <a:gd name="adj1" fmla="val 10005"/>
                  <a:gd name="adj2" fmla="val -61654"/>
                  <a:gd name="adj3" fmla="val 16667"/>
                </a:avLst>
              </a:prstGeom>
              <a:blipFill>
                <a:blip r:embed="rId5"/>
                <a:stretch>
                  <a:fillRect b="-3704"/>
                </a:stretch>
              </a:blipFill>
              <a:ln w="127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AAA9E91-6763-E5D1-9F70-6FEBEF92CF1D}"/>
                  </a:ext>
                </a:extLst>
              </p:cNvPr>
              <p:cNvSpPr txBox="1"/>
              <p:nvPr/>
            </p:nvSpPr>
            <p:spPr>
              <a:xfrm>
                <a:off x="1591315" y="2757233"/>
                <a:ext cx="3667221" cy="1088596"/>
              </a:xfrm>
              <a:prstGeom prst="wedgeRoundRectCallout">
                <a:avLst>
                  <a:gd name="adj1" fmla="val 32833"/>
                  <a:gd name="adj2" fmla="val -63434"/>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marL="165100" marR="157480" algn="ctr">
                  <a:lnSpc>
                    <a:spcPct val="101899"/>
                  </a:lnSpc>
                  <a:spcBef>
                    <a:spcPts val="245"/>
                  </a:spcBef>
                </a:pPr>
                <a:r>
                  <a:rPr lang="en-US" sz="1600" dirty="0">
                    <a:cs typeface="Arial"/>
                  </a:rPr>
                  <a:t>The negative power </a:t>
                </a:r>
                <a14:m>
                  <m:oMath xmlns:m="http://schemas.openxmlformats.org/officeDocument/2006/math">
                    <m:sSup>
                      <m:sSupPr>
                        <m:ctrlPr>
                          <a:rPr lang="en-US" sz="1600" b="1" i="1" smtClean="0">
                            <a:latin typeface="Cambria Math" panose="02040503050406030204" pitchFamily="18" charset="0"/>
                            <a:cs typeface="Arial"/>
                          </a:rPr>
                        </m:ctrlPr>
                      </m:sSupPr>
                      <m:e>
                        <m:r>
                          <a:rPr lang="en-US" sz="1600" b="1" i="1" smtClean="0">
                            <a:latin typeface="Cambria Math" panose="02040503050406030204" pitchFamily="18" charset="0"/>
                            <a:cs typeface="Arial"/>
                          </a:rPr>
                          <m:t>(.)</m:t>
                        </m:r>
                      </m:e>
                      <m:sup>
                        <m:r>
                          <a:rPr lang="en-US" sz="1600" b="1" i="1" smtClean="0">
                            <a:latin typeface="Cambria Math" panose="02040503050406030204" pitchFamily="18" charset="0"/>
                            <a:cs typeface="Arial"/>
                          </a:rPr>
                          <m:t>−</m:t>
                        </m:r>
                      </m:sup>
                    </m:sSup>
                  </m:oMath>
                </a14:m>
                <a:r>
                  <a:rPr lang="en-US" sz="1600" b="1" dirty="0">
                    <a:latin typeface="Corbel" panose="020B0503020204020204" pitchFamily="34" charset="0"/>
                    <a:cs typeface="Arial"/>
                  </a:rPr>
                  <a:t>  </a:t>
                </a:r>
                <a:r>
                  <a:rPr lang="en-US" sz="1600" dirty="0">
                    <a:latin typeface="Tahoma" panose="020B0604030504040204" pitchFamily="34" charset="0"/>
                    <a:ea typeface="Tahoma" panose="020B0604030504040204" pitchFamily="34" charset="0"/>
                    <a:cs typeface="Tahoma" panose="020B0604030504040204" pitchFamily="34" charset="0"/>
                  </a:rPr>
                  <a:t>inverses the score. So, a small probability become a larger score – working with small numbers is tedious. </a:t>
                </a:r>
              </a:p>
            </p:txBody>
          </p:sp>
        </mc:Choice>
        <mc:Fallback xmlns="">
          <p:sp>
            <p:nvSpPr>
              <p:cNvPr id="6" name="TextBox 5">
                <a:extLst>
                  <a:ext uri="{FF2B5EF4-FFF2-40B4-BE49-F238E27FC236}">
                    <a16:creationId xmlns:a16="http://schemas.microsoft.com/office/drawing/2014/main" id="{2AAA9E91-6763-E5D1-9F70-6FEBEF92CF1D}"/>
                  </a:ext>
                </a:extLst>
              </p:cNvPr>
              <p:cNvSpPr txBox="1">
                <a:spLocks noRot="1" noChangeAspect="1" noMove="1" noResize="1" noEditPoints="1" noAdjustHandles="1" noChangeArrowheads="1" noChangeShapeType="1" noTextEdit="1"/>
              </p:cNvSpPr>
              <p:nvPr/>
            </p:nvSpPr>
            <p:spPr>
              <a:xfrm>
                <a:off x="1591315" y="2757233"/>
                <a:ext cx="3667221" cy="1088596"/>
              </a:xfrm>
              <a:prstGeom prst="wedgeRoundRectCallout">
                <a:avLst>
                  <a:gd name="adj1" fmla="val 32833"/>
                  <a:gd name="adj2" fmla="val -63434"/>
                  <a:gd name="adj3" fmla="val 16667"/>
                </a:avLst>
              </a:prstGeom>
              <a:blipFill>
                <a:blip r:embed="rId6"/>
                <a:stretch>
                  <a:fillRect b="-4000"/>
                </a:stretch>
              </a:blipFill>
              <a:ln w="12700"/>
            </p:spPr>
            <p:txBody>
              <a:bodyPr/>
              <a:lstStyle/>
              <a:p>
                <a:r>
                  <a:rPr lang="en-US">
                    <a:noFill/>
                  </a:rPr>
                  <a:t> </a:t>
                </a:r>
              </a:p>
            </p:txBody>
          </p:sp>
        </mc:Fallback>
      </mc:AlternateContent>
    </p:spTree>
    <p:extLst>
      <p:ext uri="{BB962C8B-B14F-4D97-AF65-F5344CB8AC3E}">
        <p14:creationId xmlns:p14="http://schemas.microsoft.com/office/powerpoint/2010/main" val="418114813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A79C9D-9ECD-E6CC-4AAF-9A86B65C6CD1}"/>
                  </a:ext>
                </a:extLst>
              </p:cNvPr>
              <p:cNvSpPr>
                <a:spLocks noGrp="1"/>
              </p:cNvSpPr>
              <p:nvPr>
                <p:ph type="body" sz="quarter" idx="16"/>
              </p:nvPr>
            </p:nvSpPr>
            <p:spPr>
              <a:xfrm>
                <a:off x="533919" y="1390650"/>
                <a:ext cx="8610081" cy="3077573"/>
              </a:xfrm>
            </p:spPr>
            <p:txBody>
              <a:bodyPr/>
              <a:lstStyle/>
              <a:p>
                <a:r>
                  <a:rPr lang="en-US" dirty="0"/>
                  <a:t>Sample a sentence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𝑤</m:t>
                            </m:r>
                          </m:e>
                          <m:sub>
                            <m:r>
                              <a:rPr lang="en-US">
                                <a:latin typeface="Cambria Math" panose="02040503050406030204" pitchFamily="18" charset="0"/>
                              </a:rPr>
                              <m:t>1</m:t>
                            </m:r>
                          </m:sub>
                        </m:sSub>
                        <m:r>
                          <a:rPr lang="en-US">
                            <a:latin typeface="Cambria Math" panose="02040503050406030204" pitchFamily="18" charset="0"/>
                          </a:rPr>
                          <m:t>, </m:t>
                        </m:r>
                        <m:sSub>
                          <m:sSubPr>
                            <m:ctrlPr>
                              <a:rPr lang="en-US" i="1">
                                <a:latin typeface="Cambria Math" panose="02040503050406030204" pitchFamily="18" charset="0"/>
                              </a:rPr>
                            </m:ctrlPr>
                          </m:sSubPr>
                          <m:e>
                            <m:r>
                              <a:rPr lang="en-US">
                                <a:latin typeface="Cambria Math" panose="02040503050406030204" pitchFamily="18" charset="0"/>
                              </a:rPr>
                              <m:t>𝑤</m:t>
                            </m:r>
                          </m:e>
                          <m:sub>
                            <m:r>
                              <a:rPr lang="en-US">
                                <a:latin typeface="Cambria Math" panose="02040503050406030204" pitchFamily="18" charset="0"/>
                              </a:rPr>
                              <m:t>2</m:t>
                            </m:r>
                          </m:sub>
                        </m:sSub>
                        <m:r>
                          <a:rPr lang="en-US">
                            <a:latin typeface="Cambria Math" panose="02040503050406030204" pitchFamily="18" charset="0"/>
                          </a:rPr>
                          <m:t>, …, </m:t>
                        </m:r>
                        <m:sSub>
                          <m:sSubPr>
                            <m:ctrlPr>
                              <a:rPr lang="en-US" i="1">
                                <a:latin typeface="Cambria Math" panose="02040503050406030204" pitchFamily="18" charset="0"/>
                              </a:rPr>
                            </m:ctrlPr>
                          </m:sSubPr>
                          <m:e>
                            <m:r>
                              <a:rPr lang="en-US">
                                <a:latin typeface="Cambria Math" panose="02040503050406030204" pitchFamily="18" charset="0"/>
                              </a:rPr>
                              <m:t>𝑤</m:t>
                            </m:r>
                          </m:e>
                          <m:sub>
                            <m:r>
                              <a:rPr lang="en-US">
                                <a:latin typeface="Cambria Math" panose="02040503050406030204" pitchFamily="18" charset="0"/>
                              </a:rPr>
                              <m:t>𝑛</m:t>
                            </m:r>
                          </m:sub>
                        </m:sSub>
                      </m:e>
                    </m:d>
                  </m:oMath>
                </a14:m>
                <a:r>
                  <a:rPr lang="en-US" dirty="0"/>
                  <a:t> from our natural data. </a:t>
                </a:r>
                <a:endParaRPr lang="en-US" b="1" dirty="0">
                  <a:solidFill>
                    <a:srgbClr val="C00000"/>
                  </a:solidFill>
                </a:endParaRPr>
              </a:p>
              <a:p>
                <a:r>
                  <a:rPr lang="en-US" b="1" dirty="0">
                    <a:solidFill>
                      <a:srgbClr val="C00000"/>
                    </a:solidFill>
                  </a:rPr>
                  <a:t>Perplexity</a:t>
                </a:r>
                <a:r>
                  <a:rPr lang="en-US" dirty="0"/>
                  <a:t> is the inverse probability of the test set, normalized by the number of words: </a:t>
                </a:r>
              </a:p>
              <a:p>
                <a:endParaRPr lang="en-US" dirty="0"/>
              </a:p>
              <a:p>
                <a:endParaRPr lang="en-US" dirty="0"/>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77A79C9D-9ECD-E6CC-4AAF-9A86B65C6CD1}"/>
                  </a:ext>
                </a:extLst>
              </p:cNvPr>
              <p:cNvSpPr>
                <a:spLocks noGrp="1" noRot="1" noChangeAspect="1" noMove="1" noResize="1" noEditPoints="1" noAdjustHandles="1" noChangeArrowheads="1" noChangeShapeType="1" noTextEdit="1"/>
              </p:cNvSpPr>
              <p:nvPr>
                <p:ph type="body" sz="quarter" idx="16"/>
              </p:nvPr>
            </p:nvSpPr>
            <p:spPr>
              <a:xfrm>
                <a:off x="533919" y="1390650"/>
                <a:ext cx="8610081" cy="3077573"/>
              </a:xfrm>
              <a:blipFill>
                <a:blip r:embed="rId3"/>
                <a:stretch>
                  <a:fillRect l="-442" t="-1235"/>
                </a:stretch>
              </a:blipFill>
            </p:spPr>
            <p:txBody>
              <a:bodyPr/>
              <a:lstStyle/>
              <a:p>
                <a:r>
                  <a:rPr lang="en-US">
                    <a:noFill/>
                  </a:rPr>
                  <a:t> </a:t>
                </a:r>
              </a:p>
            </p:txBody>
          </p:sp>
        </mc:Fallback>
      </mc:AlternateContent>
      <p:sp>
        <p:nvSpPr>
          <p:cNvPr id="7" name="Title 1">
            <a:extLst>
              <a:ext uri="{FF2B5EF4-FFF2-40B4-BE49-F238E27FC236}">
                <a16:creationId xmlns:a16="http://schemas.microsoft.com/office/drawing/2014/main" id="{E9B322E0-0232-25EC-3811-BDD28FB054E0}"/>
              </a:ext>
            </a:extLst>
          </p:cNvPr>
          <p:cNvSpPr>
            <a:spLocks noGrp="1"/>
          </p:cNvSpPr>
          <p:nvPr>
            <p:ph type="title"/>
          </p:nvPr>
        </p:nvSpPr>
        <p:spPr>
          <a:xfrm>
            <a:off x="3" y="107119"/>
            <a:ext cx="9433930" cy="857542"/>
          </a:xfrm>
        </p:spPr>
        <p:txBody>
          <a:bodyPr>
            <a:normAutofit fontScale="90000"/>
          </a:bodyPr>
          <a:lstStyle/>
          <a:p>
            <a:r>
              <a:rPr lang="en-US" dirty="0"/>
              <a:t>Evaluation Metric for Language Modeling: Perplexity</a:t>
            </a:r>
          </a:p>
        </p:txBody>
      </p:sp>
      <p:sp>
        <p:nvSpPr>
          <p:cNvPr id="2" name="TextBox 1">
            <a:extLst>
              <a:ext uri="{FF2B5EF4-FFF2-40B4-BE49-F238E27FC236}">
                <a16:creationId xmlns:a16="http://schemas.microsoft.com/office/drawing/2014/main" id="{B04A7F8D-4417-D534-D24D-4AA1E9209222}"/>
              </a:ext>
            </a:extLst>
          </p:cNvPr>
          <p:cNvSpPr txBox="1"/>
          <p:nvPr/>
        </p:nvSpPr>
        <p:spPr>
          <a:xfrm>
            <a:off x="668868" y="3915200"/>
            <a:ext cx="7645401" cy="442320"/>
          </a:xfrm>
          <a:prstGeom prst="wedgeRoundRectCallout">
            <a:avLst>
              <a:gd name="adj1" fmla="val 48645"/>
              <a:gd name="adj2" fmla="val -32080"/>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36576" rIns="36576">
            <a:spAutoFit/>
          </a:bodyPr>
          <a:lstStyle/>
          <a:p>
            <a:pPr marL="165100" marR="157480" algn="ctr">
              <a:lnSpc>
                <a:spcPct val="101899"/>
              </a:lnSpc>
              <a:spcBef>
                <a:spcPts val="245"/>
              </a:spcBef>
            </a:pPr>
            <a:r>
              <a:rPr lang="en-US" sz="2000" dirty="0">
                <a:latin typeface="Corbel" panose="020B0503020204020204" pitchFamily="34" charset="0"/>
                <a:cs typeface="Arial"/>
              </a:rPr>
              <a:t>But wait, we usually have conditionals not the joint distribution!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9C61D09-95F2-0B9C-65FB-F37132AEB203}"/>
                  </a:ext>
                </a:extLst>
              </p:cNvPr>
              <p:cNvSpPr txBox="1"/>
              <p:nvPr/>
            </p:nvSpPr>
            <p:spPr>
              <a:xfrm>
                <a:off x="1823324" y="1936819"/>
                <a:ext cx="5330350" cy="996683"/>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m:rPr>
                          <m:sty m:val="p"/>
                        </m:rPr>
                        <a:rPr lang="en-US" sz="2400" smtClean="0">
                          <a:latin typeface="Cambria Math" panose="02040503050406030204" pitchFamily="18" charset="0"/>
                        </a:rPr>
                        <m:t>ppl</m:t>
                      </m:r>
                      <m:d>
                        <m:dPr>
                          <m:ctrlPr>
                            <a:rPr lang="en-US" sz="240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1</m:t>
                              </m:r>
                            </m:sub>
                          </m:sSub>
                          <m:r>
                            <a:rPr lang="en-US" sz="2400">
                              <a:latin typeface="Cambria Math" panose="02040503050406030204" pitchFamily="18" charset="0"/>
                            </a:rPr>
                            <m:t>,…, </m:t>
                          </m:r>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𝑛</m:t>
                              </m:r>
                            </m:sub>
                          </m:sSub>
                        </m:e>
                      </m:d>
                      <m:r>
                        <a:rPr lang="en-US" sz="2400" smtClean="0">
                          <a:latin typeface="Cambria Math" panose="02040503050406030204" pitchFamily="18" charset="0"/>
                        </a:rPr>
                        <m:t>=</m:t>
                      </m:r>
                      <m:r>
                        <a:rPr lang="en-US" sz="2400" smtClean="0">
                          <a:latin typeface="Cambria Math" panose="02040503050406030204" pitchFamily="18" charset="0"/>
                        </a:rPr>
                        <m:t>𝐏</m:t>
                      </m:r>
                      <m:sSup>
                        <m:sSupPr>
                          <m:ctrlPr>
                            <a:rPr lang="en-US" sz="2400" i="1" smtClean="0">
                              <a:latin typeface="Cambria Math" panose="02040503050406030204" pitchFamily="18" charset="0"/>
                            </a:rPr>
                          </m:ctrlPr>
                        </m:sSupPr>
                        <m:e>
                          <m:d>
                            <m:dPr>
                              <m:ctrlPr>
                                <a:rPr lang="en-US" sz="2400" i="1" smtClean="0">
                                  <a:latin typeface="Cambria Math" panose="02040503050406030204" pitchFamily="18" charset="0"/>
                                </a:rPr>
                              </m:ctrlPr>
                            </m:dPr>
                            <m:e>
                              <m:sSub>
                                <m:sSubPr>
                                  <m:ctrlPr>
                                    <a:rPr lang="en-US" sz="2400" i="1" smtClean="0">
                                      <a:latin typeface="Cambria Math" panose="02040503050406030204" pitchFamily="18" charset="0"/>
                                    </a:rPr>
                                  </m:ctrlPr>
                                </m:sSubPr>
                                <m:e>
                                  <m:r>
                                    <a:rPr lang="en-US" sz="2400" smtClean="0">
                                      <a:latin typeface="Cambria Math" panose="02040503050406030204" pitchFamily="18" charset="0"/>
                                    </a:rPr>
                                    <m:t>𝑤</m:t>
                                  </m:r>
                                </m:e>
                                <m:sub>
                                  <m:r>
                                    <a:rPr lang="en-US" sz="2400" smtClean="0">
                                      <a:latin typeface="Cambria Math" panose="02040503050406030204" pitchFamily="18" charset="0"/>
                                    </a:rPr>
                                    <m:t>1</m:t>
                                  </m:r>
                                </m:sub>
                              </m:sSub>
                              <m:r>
                                <a:rPr lang="en-US" sz="2400" smtClean="0">
                                  <a:latin typeface="Cambria Math" panose="02040503050406030204" pitchFamily="18" charset="0"/>
                                </a:rPr>
                                <m:t>, </m:t>
                              </m:r>
                              <m:sSub>
                                <m:sSubPr>
                                  <m:ctrlPr>
                                    <a:rPr lang="en-US" sz="2400" i="1" smtClean="0">
                                      <a:latin typeface="Cambria Math" panose="02040503050406030204" pitchFamily="18" charset="0"/>
                                    </a:rPr>
                                  </m:ctrlPr>
                                </m:sSubPr>
                                <m:e>
                                  <m:r>
                                    <a:rPr lang="en-US" sz="2400" smtClean="0">
                                      <a:latin typeface="Cambria Math" panose="02040503050406030204" pitchFamily="18" charset="0"/>
                                    </a:rPr>
                                    <m:t>𝑤</m:t>
                                  </m:r>
                                </m:e>
                                <m:sub>
                                  <m:r>
                                    <a:rPr lang="en-US" sz="2400" smtClean="0">
                                      <a:latin typeface="Cambria Math" panose="02040503050406030204" pitchFamily="18" charset="0"/>
                                    </a:rPr>
                                    <m:t>2</m:t>
                                  </m:r>
                                </m:sub>
                              </m:sSub>
                              <m:r>
                                <a:rPr lang="en-US" sz="2400" smtClean="0">
                                  <a:latin typeface="Cambria Math" panose="02040503050406030204" pitchFamily="18" charset="0"/>
                                </a:rPr>
                                <m:t>, …, </m:t>
                              </m:r>
                              <m:sSub>
                                <m:sSubPr>
                                  <m:ctrlPr>
                                    <a:rPr lang="en-US" sz="2400" i="1" smtClean="0">
                                      <a:latin typeface="Cambria Math" panose="02040503050406030204" pitchFamily="18" charset="0"/>
                                    </a:rPr>
                                  </m:ctrlPr>
                                </m:sSubPr>
                                <m:e>
                                  <m:r>
                                    <a:rPr lang="en-US" sz="2400" smtClean="0">
                                      <a:latin typeface="Cambria Math" panose="02040503050406030204" pitchFamily="18" charset="0"/>
                                    </a:rPr>
                                    <m:t>𝑤</m:t>
                                  </m:r>
                                </m:e>
                                <m:sub>
                                  <m:r>
                                    <a:rPr lang="en-US" sz="2400" smtClean="0">
                                      <a:latin typeface="Cambria Math" panose="02040503050406030204" pitchFamily="18" charset="0"/>
                                    </a:rPr>
                                    <m:t>𝑛</m:t>
                                  </m:r>
                                </m:sub>
                              </m:sSub>
                            </m:e>
                          </m:d>
                        </m:e>
                        <m:sup>
                          <m:r>
                            <a:rPr lang="en-US" sz="2400" smtClean="0">
                              <a:latin typeface="Cambria Math" panose="02040503050406030204" pitchFamily="18" charset="0"/>
                            </a:rPr>
                            <m:t>−</m:t>
                          </m:r>
                          <m:f>
                            <m:fPr>
                              <m:ctrlPr>
                                <a:rPr lang="en-US" sz="2400" i="1" smtClean="0">
                                  <a:latin typeface="Cambria Math" panose="02040503050406030204" pitchFamily="18" charset="0"/>
                                </a:rPr>
                              </m:ctrlPr>
                            </m:fPr>
                            <m:num>
                              <m:r>
                                <a:rPr lang="en-US" sz="2400" smtClean="0">
                                  <a:latin typeface="Cambria Math" panose="02040503050406030204" pitchFamily="18" charset="0"/>
                                </a:rPr>
                                <m:t>1</m:t>
                              </m:r>
                            </m:num>
                            <m:den>
                              <m:r>
                                <a:rPr lang="en-US" sz="2400" b="0" i="1" smtClean="0">
                                  <a:latin typeface="Cambria Math" panose="02040503050406030204" pitchFamily="18" charset="0"/>
                                </a:rPr>
                                <m:t>𝑛</m:t>
                              </m:r>
                            </m:den>
                          </m:f>
                        </m:sup>
                      </m:sSup>
                    </m:oMath>
                  </m:oMathPara>
                </a14:m>
                <a:endParaRPr lang="en-US" sz="2400" dirty="0">
                  <a:latin typeface="Corbel" panose="020B0503020204020204" pitchFamily="34" charset="0"/>
                </a:endParaRPr>
              </a:p>
              <a:p>
                <a:pPr algn="r"/>
                <a:endParaRPr lang="en-US" sz="2400" dirty="0">
                  <a:latin typeface="Corbel" panose="020B0503020204020204" pitchFamily="34" charset="0"/>
                </a:endParaRPr>
              </a:p>
            </p:txBody>
          </p:sp>
        </mc:Choice>
        <mc:Fallback xmlns="">
          <p:sp>
            <p:nvSpPr>
              <p:cNvPr id="6" name="TextBox 5">
                <a:extLst>
                  <a:ext uri="{FF2B5EF4-FFF2-40B4-BE49-F238E27FC236}">
                    <a16:creationId xmlns:a16="http://schemas.microsoft.com/office/drawing/2014/main" id="{99C61D09-95F2-0B9C-65FB-F37132AEB203}"/>
                  </a:ext>
                </a:extLst>
              </p:cNvPr>
              <p:cNvSpPr txBox="1">
                <a:spLocks noRot="1" noChangeAspect="1" noMove="1" noResize="1" noEditPoints="1" noAdjustHandles="1" noChangeArrowheads="1" noChangeShapeType="1" noTextEdit="1"/>
              </p:cNvSpPr>
              <p:nvPr/>
            </p:nvSpPr>
            <p:spPr>
              <a:xfrm>
                <a:off x="1823324" y="1936819"/>
                <a:ext cx="5330350" cy="996683"/>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2334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A79C9D-9ECD-E6CC-4AAF-9A86B65C6CD1}"/>
                  </a:ext>
                </a:extLst>
              </p:cNvPr>
              <p:cNvSpPr>
                <a:spLocks noGrp="1"/>
              </p:cNvSpPr>
              <p:nvPr>
                <p:ph type="body" sz="quarter" idx="16"/>
              </p:nvPr>
            </p:nvSpPr>
            <p:spPr>
              <a:xfrm>
                <a:off x="533919" y="1390650"/>
                <a:ext cx="8535266" cy="3077573"/>
              </a:xfrm>
            </p:spPr>
            <p:txBody>
              <a:bodyPr/>
              <a:lstStyle/>
              <a:p>
                <a:r>
                  <a:rPr lang="en-US" dirty="0"/>
                  <a:t>Sample a sentence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𝑤</m:t>
                            </m:r>
                          </m:e>
                          <m:sub>
                            <m:r>
                              <a:rPr lang="en-US">
                                <a:latin typeface="Cambria Math" panose="02040503050406030204" pitchFamily="18" charset="0"/>
                              </a:rPr>
                              <m:t>1</m:t>
                            </m:r>
                          </m:sub>
                        </m:sSub>
                        <m:r>
                          <a:rPr lang="en-US">
                            <a:latin typeface="Cambria Math" panose="02040503050406030204" pitchFamily="18" charset="0"/>
                          </a:rPr>
                          <m:t>, </m:t>
                        </m:r>
                        <m:sSub>
                          <m:sSubPr>
                            <m:ctrlPr>
                              <a:rPr lang="en-US" i="1">
                                <a:latin typeface="Cambria Math" panose="02040503050406030204" pitchFamily="18" charset="0"/>
                              </a:rPr>
                            </m:ctrlPr>
                          </m:sSubPr>
                          <m:e>
                            <m:r>
                              <a:rPr lang="en-US">
                                <a:latin typeface="Cambria Math" panose="02040503050406030204" pitchFamily="18" charset="0"/>
                              </a:rPr>
                              <m:t>𝑤</m:t>
                            </m:r>
                          </m:e>
                          <m:sub>
                            <m:r>
                              <a:rPr lang="en-US">
                                <a:latin typeface="Cambria Math" panose="02040503050406030204" pitchFamily="18" charset="0"/>
                              </a:rPr>
                              <m:t>2</m:t>
                            </m:r>
                          </m:sub>
                        </m:sSub>
                        <m:r>
                          <a:rPr lang="en-US">
                            <a:latin typeface="Cambria Math" panose="02040503050406030204" pitchFamily="18" charset="0"/>
                          </a:rPr>
                          <m:t>, …, </m:t>
                        </m:r>
                        <m:sSub>
                          <m:sSubPr>
                            <m:ctrlPr>
                              <a:rPr lang="en-US" i="1">
                                <a:latin typeface="Cambria Math" panose="02040503050406030204" pitchFamily="18" charset="0"/>
                              </a:rPr>
                            </m:ctrlPr>
                          </m:sSubPr>
                          <m:e>
                            <m:r>
                              <a:rPr lang="en-US">
                                <a:latin typeface="Cambria Math" panose="02040503050406030204" pitchFamily="18" charset="0"/>
                              </a:rPr>
                              <m:t>𝑤</m:t>
                            </m:r>
                          </m:e>
                          <m:sub>
                            <m:r>
                              <a:rPr lang="en-US">
                                <a:latin typeface="Cambria Math" panose="02040503050406030204" pitchFamily="18" charset="0"/>
                              </a:rPr>
                              <m:t>𝑛</m:t>
                            </m:r>
                          </m:sub>
                        </m:sSub>
                      </m:e>
                    </m:d>
                  </m:oMath>
                </a14:m>
                <a:r>
                  <a:rPr lang="en-US" dirty="0"/>
                  <a:t> from our natural data. </a:t>
                </a:r>
                <a:endParaRPr lang="en-US" b="1" dirty="0">
                  <a:solidFill>
                    <a:srgbClr val="C00000"/>
                  </a:solidFill>
                </a:endParaRPr>
              </a:p>
              <a:p>
                <a:r>
                  <a:rPr lang="en-US" b="1" dirty="0">
                    <a:solidFill>
                      <a:srgbClr val="C00000"/>
                    </a:solidFill>
                  </a:rPr>
                  <a:t>Perplexity</a:t>
                </a:r>
                <a:r>
                  <a:rPr lang="en-US" dirty="0"/>
                  <a:t> is the inverse probability of the test set, normalized by the number of words: </a:t>
                </a:r>
              </a:p>
            </p:txBody>
          </p:sp>
        </mc:Choice>
        <mc:Fallback xmlns="">
          <p:sp>
            <p:nvSpPr>
              <p:cNvPr id="3" name="Content Placeholder 2">
                <a:extLst>
                  <a:ext uri="{FF2B5EF4-FFF2-40B4-BE49-F238E27FC236}">
                    <a16:creationId xmlns:a16="http://schemas.microsoft.com/office/drawing/2014/main" id="{77A79C9D-9ECD-E6CC-4AAF-9A86B65C6CD1}"/>
                  </a:ext>
                </a:extLst>
              </p:cNvPr>
              <p:cNvSpPr>
                <a:spLocks noGrp="1" noRot="1" noChangeAspect="1" noMove="1" noResize="1" noEditPoints="1" noAdjustHandles="1" noChangeArrowheads="1" noChangeShapeType="1" noTextEdit="1"/>
              </p:cNvSpPr>
              <p:nvPr>
                <p:ph type="body" sz="quarter" idx="16"/>
              </p:nvPr>
            </p:nvSpPr>
            <p:spPr>
              <a:xfrm>
                <a:off x="533919" y="1390650"/>
                <a:ext cx="8535266" cy="3077573"/>
              </a:xfrm>
              <a:blipFill>
                <a:blip r:embed="rId3"/>
                <a:stretch>
                  <a:fillRect l="-446" t="-1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74986E-09F5-C70D-1CE1-02748DA8DE0B}"/>
                  </a:ext>
                </a:extLst>
              </p:cNvPr>
              <p:cNvSpPr txBox="1"/>
              <p:nvPr/>
            </p:nvSpPr>
            <p:spPr>
              <a:xfrm>
                <a:off x="948133" y="1940499"/>
                <a:ext cx="7076663" cy="2134495"/>
              </a:xfrm>
              <a:prstGeom prst="rect">
                <a:avLst/>
              </a:prstGeom>
              <a:noFill/>
            </p:spPr>
            <p:txBody>
              <a:bodyPr wrap="square">
                <a:spAutoFit/>
              </a:bodyPr>
              <a:lstStyle/>
              <a:p>
                <a:pPr algn="r"/>
                <a14:m>
                  <m:oMathPara xmlns:m="http://schemas.openxmlformats.org/officeDocument/2006/math">
                    <m:oMathParaPr>
                      <m:jc m:val="centerGroup"/>
                    </m:oMathParaPr>
                    <m:oMath xmlns:m="http://schemas.openxmlformats.org/officeDocument/2006/math">
                      <m:r>
                        <m:rPr>
                          <m:sty m:val="p"/>
                        </m:rPr>
                        <a:rPr lang="en-US" sz="2400" smtClean="0">
                          <a:latin typeface="Cambria Math" panose="02040503050406030204" pitchFamily="18" charset="0"/>
                        </a:rPr>
                        <m:t>ppl</m:t>
                      </m:r>
                      <m:d>
                        <m:dPr>
                          <m:ctrlPr>
                            <a:rPr lang="en-US" sz="240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1</m:t>
                              </m:r>
                            </m:sub>
                          </m:sSub>
                          <m:r>
                            <a:rPr lang="en-US" sz="2400">
                              <a:latin typeface="Cambria Math" panose="02040503050406030204" pitchFamily="18" charset="0"/>
                            </a:rPr>
                            <m:t>,…, </m:t>
                          </m:r>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𝑛</m:t>
                              </m:r>
                            </m:sub>
                          </m:sSub>
                        </m:e>
                      </m:d>
                      <m:r>
                        <a:rPr lang="en-US" sz="2400" smtClean="0">
                          <a:latin typeface="Cambria Math" panose="02040503050406030204" pitchFamily="18" charset="0"/>
                        </a:rPr>
                        <m:t>=</m:t>
                      </m:r>
                      <m:r>
                        <a:rPr lang="en-US" sz="2400" smtClean="0">
                          <a:latin typeface="Cambria Math" panose="02040503050406030204" pitchFamily="18" charset="0"/>
                        </a:rPr>
                        <m:t>𝐏</m:t>
                      </m:r>
                      <m:sSup>
                        <m:sSupPr>
                          <m:ctrlPr>
                            <a:rPr lang="en-US" sz="2400" i="1" smtClean="0">
                              <a:latin typeface="Cambria Math" panose="02040503050406030204" pitchFamily="18" charset="0"/>
                            </a:rPr>
                          </m:ctrlPr>
                        </m:sSupPr>
                        <m:e>
                          <m:d>
                            <m:dPr>
                              <m:ctrlPr>
                                <a:rPr lang="en-US" sz="2400" i="1" smtClean="0">
                                  <a:latin typeface="Cambria Math" panose="02040503050406030204" pitchFamily="18" charset="0"/>
                                </a:rPr>
                              </m:ctrlPr>
                            </m:dPr>
                            <m:e>
                              <m:sSub>
                                <m:sSubPr>
                                  <m:ctrlPr>
                                    <a:rPr lang="en-US" sz="2400" i="1" smtClean="0">
                                      <a:latin typeface="Cambria Math" panose="02040503050406030204" pitchFamily="18" charset="0"/>
                                    </a:rPr>
                                  </m:ctrlPr>
                                </m:sSubPr>
                                <m:e>
                                  <m:r>
                                    <a:rPr lang="en-US" sz="2400" smtClean="0">
                                      <a:latin typeface="Cambria Math" panose="02040503050406030204" pitchFamily="18" charset="0"/>
                                    </a:rPr>
                                    <m:t>𝑤</m:t>
                                  </m:r>
                                </m:e>
                                <m:sub>
                                  <m:r>
                                    <a:rPr lang="en-US" sz="2400" smtClean="0">
                                      <a:latin typeface="Cambria Math" panose="02040503050406030204" pitchFamily="18" charset="0"/>
                                    </a:rPr>
                                    <m:t>1</m:t>
                                  </m:r>
                                </m:sub>
                              </m:sSub>
                              <m:r>
                                <a:rPr lang="en-US" sz="2400" smtClean="0">
                                  <a:latin typeface="Cambria Math" panose="02040503050406030204" pitchFamily="18" charset="0"/>
                                </a:rPr>
                                <m:t>, </m:t>
                              </m:r>
                              <m:sSub>
                                <m:sSubPr>
                                  <m:ctrlPr>
                                    <a:rPr lang="en-US" sz="2400" i="1" smtClean="0">
                                      <a:latin typeface="Cambria Math" panose="02040503050406030204" pitchFamily="18" charset="0"/>
                                    </a:rPr>
                                  </m:ctrlPr>
                                </m:sSubPr>
                                <m:e>
                                  <m:r>
                                    <a:rPr lang="en-US" sz="2400" smtClean="0">
                                      <a:latin typeface="Cambria Math" panose="02040503050406030204" pitchFamily="18" charset="0"/>
                                    </a:rPr>
                                    <m:t>𝑤</m:t>
                                  </m:r>
                                </m:e>
                                <m:sub>
                                  <m:r>
                                    <a:rPr lang="en-US" sz="2400" smtClean="0">
                                      <a:latin typeface="Cambria Math" panose="02040503050406030204" pitchFamily="18" charset="0"/>
                                    </a:rPr>
                                    <m:t>2</m:t>
                                  </m:r>
                                </m:sub>
                              </m:sSub>
                              <m:r>
                                <a:rPr lang="en-US" sz="2400" smtClean="0">
                                  <a:latin typeface="Cambria Math" panose="02040503050406030204" pitchFamily="18" charset="0"/>
                                </a:rPr>
                                <m:t>, …, </m:t>
                              </m:r>
                              <m:sSub>
                                <m:sSubPr>
                                  <m:ctrlPr>
                                    <a:rPr lang="en-US" sz="2400" i="1" smtClean="0">
                                      <a:latin typeface="Cambria Math" panose="02040503050406030204" pitchFamily="18" charset="0"/>
                                    </a:rPr>
                                  </m:ctrlPr>
                                </m:sSubPr>
                                <m:e>
                                  <m:r>
                                    <a:rPr lang="en-US" sz="2400" smtClean="0">
                                      <a:latin typeface="Cambria Math" panose="02040503050406030204" pitchFamily="18" charset="0"/>
                                    </a:rPr>
                                    <m:t>𝑤</m:t>
                                  </m:r>
                                </m:e>
                                <m:sub>
                                  <m:r>
                                    <a:rPr lang="en-US" sz="2400" smtClean="0">
                                      <a:latin typeface="Cambria Math" panose="02040503050406030204" pitchFamily="18" charset="0"/>
                                    </a:rPr>
                                    <m:t>𝑛</m:t>
                                  </m:r>
                                </m:sub>
                              </m:sSub>
                            </m:e>
                          </m:d>
                        </m:e>
                        <m:sup>
                          <m:r>
                            <a:rPr lang="en-US" sz="2400" smtClean="0">
                              <a:latin typeface="Cambria Math" panose="02040503050406030204" pitchFamily="18" charset="0"/>
                            </a:rPr>
                            <m:t>−</m:t>
                          </m:r>
                          <m:f>
                            <m:fPr>
                              <m:ctrlPr>
                                <a:rPr lang="en-US" sz="2400" i="1" smtClean="0">
                                  <a:latin typeface="Cambria Math" panose="02040503050406030204" pitchFamily="18" charset="0"/>
                                </a:rPr>
                              </m:ctrlPr>
                            </m:fPr>
                            <m:num>
                              <m:r>
                                <a:rPr lang="en-US" sz="2400" smtClean="0">
                                  <a:latin typeface="Cambria Math" panose="02040503050406030204" pitchFamily="18" charset="0"/>
                                </a:rPr>
                                <m:t>1</m:t>
                              </m:r>
                            </m:num>
                            <m:den>
                              <m:r>
                                <a:rPr lang="en-US" sz="2400" b="0" i="1" smtClean="0">
                                  <a:latin typeface="Cambria Math" panose="02040503050406030204" pitchFamily="18" charset="0"/>
                                </a:rPr>
                                <m:t>𝑛</m:t>
                              </m:r>
                            </m:den>
                          </m:f>
                        </m:sup>
                      </m:sSup>
                    </m:oMath>
                  </m:oMathPara>
                </a14:m>
                <a:endParaRPr lang="en-US" sz="2400" dirty="0">
                  <a:latin typeface="Corbel" panose="020B0503020204020204" pitchFamily="34" charset="0"/>
                </a:endParaRPr>
              </a:p>
              <a:p>
                <a:pPr algn="r"/>
                <a14:m>
                  <m:oMathPara xmlns:m="http://schemas.openxmlformats.org/officeDocument/2006/math">
                    <m:oMathParaPr>
                      <m:jc m:val="right"/>
                    </m:oMathParaPr>
                    <m:oMath xmlns:m="http://schemas.openxmlformats.org/officeDocument/2006/math">
                      <m:r>
                        <a:rPr lang="en-US" sz="2000" smtClean="0">
                          <a:latin typeface="Cambria Math" panose="02040503050406030204" pitchFamily="18" charset="0"/>
                        </a:rPr>
                        <m:t>=</m:t>
                      </m:r>
                      <m:rad>
                        <m:radPr>
                          <m:ctrlPr>
                            <a:rPr lang="en-US" sz="2000" i="1" smtClean="0">
                              <a:latin typeface="Cambria Math" panose="02040503050406030204" pitchFamily="18" charset="0"/>
                            </a:rPr>
                          </m:ctrlPr>
                        </m:radPr>
                        <m:deg>
                          <m:r>
                            <m:rPr>
                              <m:brk m:alnAt="7"/>
                            </m:rPr>
                            <a:rPr lang="en-US" sz="2000" smtClean="0">
                              <a:latin typeface="Cambria Math" panose="02040503050406030204" pitchFamily="18" charset="0"/>
                            </a:rPr>
                            <m:t>𝑛</m:t>
                          </m:r>
                        </m:deg>
                        <m:e>
                          <m:f>
                            <m:fPr>
                              <m:ctrlPr>
                                <a:rPr lang="en-US" sz="2000" i="1">
                                  <a:latin typeface="Cambria Math" panose="02040503050406030204" pitchFamily="18" charset="0"/>
                                </a:rPr>
                              </m:ctrlPr>
                            </m:fPr>
                            <m:num>
                              <m:r>
                                <a:rPr lang="en-US" sz="2000">
                                  <a:latin typeface="Cambria Math" panose="02040503050406030204" pitchFamily="18" charset="0"/>
                                </a:rPr>
                                <m:t>1</m:t>
                              </m:r>
                            </m:num>
                            <m:den>
                              <m:r>
                                <a:rPr lang="en-US" sz="2000">
                                  <a:latin typeface="Cambria Math" panose="02040503050406030204" pitchFamily="18" charset="0"/>
                                </a:rPr>
                                <m:t>𝐏</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a:latin typeface="Cambria Math" panose="02040503050406030204" pitchFamily="18" charset="0"/>
                                        </a:rPr>
                                        <m:t>𝑤</m:t>
                                      </m:r>
                                    </m:e>
                                    <m:sub>
                                      <m:r>
                                        <a:rPr lang="en-US" sz="2000">
                                          <a:latin typeface="Cambria Math" panose="02040503050406030204" pitchFamily="18" charset="0"/>
                                        </a:rPr>
                                        <m:t>1</m:t>
                                      </m:r>
                                    </m:sub>
                                  </m:sSub>
                                  <m:r>
                                    <a:rPr lang="en-US" sz="2000">
                                      <a:latin typeface="Cambria Math" panose="02040503050406030204" pitchFamily="18" charset="0"/>
                                    </a:rPr>
                                    <m:t>, </m:t>
                                  </m:r>
                                  <m:sSub>
                                    <m:sSubPr>
                                      <m:ctrlPr>
                                        <a:rPr lang="en-US" sz="2000" i="1">
                                          <a:latin typeface="Cambria Math" panose="02040503050406030204" pitchFamily="18" charset="0"/>
                                        </a:rPr>
                                      </m:ctrlPr>
                                    </m:sSubPr>
                                    <m:e>
                                      <m:r>
                                        <a:rPr lang="en-US" sz="2000">
                                          <a:latin typeface="Cambria Math" panose="02040503050406030204" pitchFamily="18" charset="0"/>
                                        </a:rPr>
                                        <m:t>𝑤</m:t>
                                      </m:r>
                                    </m:e>
                                    <m:sub>
                                      <m:r>
                                        <a:rPr lang="en-US" sz="2000">
                                          <a:latin typeface="Cambria Math" panose="02040503050406030204" pitchFamily="18" charset="0"/>
                                        </a:rPr>
                                        <m:t>2</m:t>
                                      </m:r>
                                    </m:sub>
                                  </m:sSub>
                                  <m:r>
                                    <a:rPr lang="en-US" sz="2000">
                                      <a:latin typeface="Cambria Math" panose="02040503050406030204" pitchFamily="18" charset="0"/>
                                    </a:rPr>
                                    <m:t>, …, </m:t>
                                  </m:r>
                                  <m:sSub>
                                    <m:sSubPr>
                                      <m:ctrlPr>
                                        <a:rPr lang="en-US" sz="2000" i="1">
                                          <a:latin typeface="Cambria Math" panose="02040503050406030204" pitchFamily="18" charset="0"/>
                                        </a:rPr>
                                      </m:ctrlPr>
                                    </m:sSubPr>
                                    <m:e>
                                      <m:r>
                                        <a:rPr lang="en-US" sz="2000">
                                          <a:latin typeface="Cambria Math" panose="02040503050406030204" pitchFamily="18" charset="0"/>
                                        </a:rPr>
                                        <m:t>𝑤</m:t>
                                      </m:r>
                                    </m:e>
                                    <m:sub>
                                      <m:r>
                                        <a:rPr lang="en-US" sz="2000">
                                          <a:latin typeface="Cambria Math" panose="02040503050406030204" pitchFamily="18" charset="0"/>
                                        </a:rPr>
                                        <m:t>𝑛</m:t>
                                      </m:r>
                                    </m:sub>
                                  </m:sSub>
                                </m:e>
                              </m:d>
                            </m:den>
                          </m:f>
                        </m:e>
                      </m:rad>
                      <m:r>
                        <a:rPr lang="en-US" sz="2000" smtClean="0">
                          <a:latin typeface="Cambria Math" panose="02040503050406030204" pitchFamily="18" charset="0"/>
                        </a:rPr>
                        <m:t>=</m:t>
                      </m:r>
                      <m:rad>
                        <m:radPr>
                          <m:ctrlPr>
                            <a:rPr lang="en-US" sz="2000" i="1" smtClean="0">
                              <a:latin typeface="Cambria Math" panose="02040503050406030204" pitchFamily="18" charset="0"/>
                            </a:rPr>
                          </m:ctrlPr>
                        </m:radPr>
                        <m:deg>
                          <m:r>
                            <m:rPr>
                              <m:brk m:alnAt="7"/>
                            </m:rPr>
                            <a:rPr lang="en-US" sz="2000">
                              <a:latin typeface="Cambria Math" panose="02040503050406030204" pitchFamily="18" charset="0"/>
                            </a:rPr>
                            <m:t>𝑛</m:t>
                          </m:r>
                        </m:deg>
                        <m:e>
                          <m:nary>
                            <m:naryPr>
                              <m:chr m:val="∏"/>
                              <m:ctrlPr>
                                <a:rPr lang="en-US" sz="2000" i="1" smtClean="0">
                                  <a:latin typeface="Cambria Math" panose="02040503050406030204" pitchFamily="18" charset="0"/>
                                </a:rPr>
                              </m:ctrlPr>
                            </m:naryPr>
                            <m:sub>
                              <m:r>
                                <m:rPr>
                                  <m:brk m:alnAt="23"/>
                                </m:rPr>
                                <a:rPr lang="en-US" sz="2000" smtClean="0">
                                  <a:latin typeface="Cambria Math" panose="02040503050406030204" pitchFamily="18" charset="0"/>
                                </a:rPr>
                                <m:t>𝑖</m:t>
                              </m:r>
                              <m:r>
                                <a:rPr lang="en-US" sz="2000" smtClean="0">
                                  <a:latin typeface="Cambria Math" panose="02040503050406030204" pitchFamily="18" charset="0"/>
                                </a:rPr>
                                <m:t>=1</m:t>
                              </m:r>
                            </m:sub>
                            <m:sup>
                              <m:r>
                                <a:rPr lang="en-US" sz="2000" smtClean="0">
                                  <a:latin typeface="Cambria Math" panose="02040503050406030204" pitchFamily="18" charset="0"/>
                                </a:rPr>
                                <m:t>𝑛</m:t>
                              </m:r>
                            </m:sup>
                            <m:e>
                              <m:f>
                                <m:fPr>
                                  <m:ctrlPr>
                                    <a:rPr lang="en-US" sz="2000" i="1">
                                      <a:latin typeface="Cambria Math" panose="02040503050406030204" pitchFamily="18" charset="0"/>
                                    </a:rPr>
                                  </m:ctrlPr>
                                </m:fPr>
                                <m:num>
                                  <m:r>
                                    <a:rPr lang="en-US" sz="2000">
                                      <a:latin typeface="Cambria Math" panose="02040503050406030204" pitchFamily="18" charset="0"/>
                                    </a:rPr>
                                    <m:t>1</m:t>
                                  </m:r>
                                </m:num>
                                <m:den>
                                  <m:r>
                                    <a:rPr lang="en-US" sz="2000">
                                      <a:latin typeface="Cambria Math" panose="02040503050406030204" pitchFamily="18" charset="0"/>
                                    </a:rPr>
                                    <m:t>𝐏</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a:latin typeface="Cambria Math" panose="02040503050406030204" pitchFamily="18" charset="0"/>
                                            </a:rPr>
                                            <m:t>𝑤</m:t>
                                          </m:r>
                                        </m:e>
                                        <m:sub>
                                          <m:r>
                                            <a:rPr lang="en-US" sz="2000" smtClean="0">
                                              <a:latin typeface="Cambria Math" panose="02040503050406030204" pitchFamily="18" charset="0"/>
                                            </a:rPr>
                                            <m:t>𝑖</m:t>
                                          </m:r>
                                        </m:sub>
                                      </m:sSub>
                                      <m:r>
                                        <a:rPr lang="en-US" sz="2000" smtClean="0">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𝑤</m:t>
                                          </m:r>
                                        </m:e>
                                        <m:sub>
                                          <m:r>
                                            <a:rPr lang="en-US" sz="2000" b="0" i="0" smtClean="0">
                                              <a:latin typeface="Cambria Math" panose="02040503050406030204" pitchFamily="18" charset="0"/>
                                            </a:rPr>
                                            <m:t>&lt;</m:t>
                                          </m:r>
                                          <m:r>
                                            <a:rPr lang="en-US" sz="2000" smtClean="0">
                                              <a:latin typeface="Cambria Math" panose="02040503050406030204" pitchFamily="18" charset="0"/>
                                            </a:rPr>
                                            <m:t>𝑖</m:t>
                                          </m:r>
                                        </m:sub>
                                      </m:sSub>
                                    </m:e>
                                  </m:d>
                                </m:den>
                              </m:f>
                            </m:e>
                          </m:nary>
                        </m:e>
                      </m:rad>
                    </m:oMath>
                  </m:oMathPara>
                </a14:m>
                <a:endParaRPr lang="en-US" sz="2000" dirty="0">
                  <a:latin typeface="Corbel" panose="020B0503020204020204" pitchFamily="34" charset="0"/>
                </a:endParaRPr>
              </a:p>
              <a:p>
                <a:r>
                  <a:rPr lang="en-US" sz="2000" b="0" dirty="0"/>
                  <a:t>	   </a:t>
                </a:r>
                <a14:m>
                  <m:oMath xmlns:m="http://schemas.openxmlformats.org/officeDocument/2006/math">
                    <m:r>
                      <a:rPr lang="en-US" sz="2000" b="0" i="0" smtClean="0">
                        <a:latin typeface="Cambria Math" panose="02040503050406030204" pitchFamily="18" charset="0"/>
                      </a:rPr>
                      <m:t>                         </m:t>
                    </m:r>
                    <m:r>
                      <a:rPr lang="en-US" sz="2000">
                        <a:latin typeface="Cambria Math" panose="02040503050406030204" pitchFamily="18" charset="0"/>
                      </a:rPr>
                      <m:t>=</m:t>
                    </m:r>
                    <m:sSup>
                      <m:sSupPr>
                        <m:ctrlPr>
                          <a:rPr lang="en-US" sz="2000" i="1">
                            <a:latin typeface="Cambria Math" panose="02040503050406030204" pitchFamily="18" charset="0"/>
                          </a:rPr>
                        </m:ctrlPr>
                      </m:sSupPr>
                      <m:e>
                        <m:r>
                          <a:rPr lang="en-US" sz="2000">
                            <a:latin typeface="Cambria Math" panose="02040503050406030204" pitchFamily="18" charset="0"/>
                          </a:rPr>
                          <m:t>2</m:t>
                        </m:r>
                      </m:e>
                      <m:sup>
                        <m:r>
                          <a:rPr lang="en-US" sz="2000" i="1" smtClean="0">
                            <a:solidFill>
                              <a:schemeClr val="accent2">
                                <a:lumMod val="75000"/>
                              </a:schemeClr>
                            </a:solidFill>
                            <a:latin typeface="Cambria Math" panose="02040503050406030204" pitchFamily="18" charset="0"/>
                          </a:rPr>
                          <m:t>𝐻</m:t>
                        </m:r>
                      </m:sup>
                    </m:sSup>
                    <m:r>
                      <a:rPr lang="en-US" sz="2000">
                        <a:latin typeface="Cambria Math" panose="02040503050406030204" pitchFamily="18" charset="0"/>
                      </a:rPr>
                      <m:t>,</m:t>
                    </m:r>
                    <m:r>
                      <m:rPr>
                        <m:nor/>
                      </m:rPr>
                      <a:rPr lang="en-US" sz="2000" dirty="0">
                        <a:latin typeface="Corbel" panose="020B0503020204020204" pitchFamily="34" charset="0"/>
                      </a:rPr>
                      <m:t>where</m:t>
                    </m:r>
                  </m:oMath>
                </a14:m>
                <a:endParaRPr lang="en-US" sz="2000" dirty="0">
                  <a:latin typeface="Corbel" panose="020B0503020204020204" pitchFamily="34" charset="0"/>
                </a:endParaRPr>
              </a:p>
            </p:txBody>
          </p:sp>
        </mc:Choice>
        <mc:Fallback xmlns="">
          <p:sp>
            <p:nvSpPr>
              <p:cNvPr id="5" name="TextBox 4">
                <a:extLst>
                  <a:ext uri="{FF2B5EF4-FFF2-40B4-BE49-F238E27FC236}">
                    <a16:creationId xmlns:a16="http://schemas.microsoft.com/office/drawing/2014/main" id="{6774986E-09F5-C70D-1CE1-02748DA8DE0B}"/>
                  </a:ext>
                </a:extLst>
              </p:cNvPr>
              <p:cNvSpPr txBox="1">
                <a:spLocks noRot="1" noChangeAspect="1" noMove="1" noResize="1" noEditPoints="1" noAdjustHandles="1" noChangeArrowheads="1" noChangeShapeType="1" noTextEdit="1"/>
              </p:cNvSpPr>
              <p:nvPr/>
            </p:nvSpPr>
            <p:spPr>
              <a:xfrm>
                <a:off x="948133" y="1940499"/>
                <a:ext cx="7076663" cy="2134495"/>
              </a:xfrm>
              <a:prstGeom prst="rect">
                <a:avLst/>
              </a:prstGeom>
              <a:blipFill>
                <a:blip r:embed="rId4"/>
                <a:stretch>
                  <a:fillRect t="-11243" b="-47337"/>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6F0BDF5-8A81-F389-CA31-22B55D4A152C}"/>
              </a:ext>
            </a:extLst>
          </p:cNvPr>
          <p:cNvSpPr txBox="1"/>
          <p:nvPr/>
        </p:nvSpPr>
        <p:spPr>
          <a:xfrm>
            <a:off x="7845369" y="3073721"/>
            <a:ext cx="1398977" cy="307777"/>
          </a:xfrm>
          <a:prstGeom prst="rect">
            <a:avLst/>
          </a:prstGeom>
          <a:noFill/>
        </p:spPr>
        <p:txBody>
          <a:bodyPr wrap="square">
            <a:spAutoFit/>
          </a:bodyPr>
          <a:lstStyle/>
          <a:p>
            <a:pPr algn="ctr"/>
            <a:r>
              <a:rPr lang="en-US" dirty="0">
                <a:latin typeface="Corbel" panose="020B0503020204020204" pitchFamily="34" charset="0"/>
              </a:rPr>
              <a:t>chain rule</a:t>
            </a:r>
          </a:p>
        </p:txBody>
      </p:sp>
      <p:sp>
        <p:nvSpPr>
          <p:cNvPr id="10" name="Title 1">
            <a:extLst>
              <a:ext uri="{FF2B5EF4-FFF2-40B4-BE49-F238E27FC236}">
                <a16:creationId xmlns:a16="http://schemas.microsoft.com/office/drawing/2014/main" id="{B235ED47-13D9-42E6-4E11-05EE7BD261D0}"/>
              </a:ext>
            </a:extLst>
          </p:cNvPr>
          <p:cNvSpPr>
            <a:spLocks noGrp="1"/>
          </p:cNvSpPr>
          <p:nvPr>
            <p:ph type="title"/>
          </p:nvPr>
        </p:nvSpPr>
        <p:spPr>
          <a:xfrm>
            <a:off x="3" y="107119"/>
            <a:ext cx="9433930" cy="857542"/>
          </a:xfrm>
        </p:spPr>
        <p:txBody>
          <a:bodyPr>
            <a:normAutofit fontScale="90000"/>
          </a:bodyPr>
          <a:lstStyle/>
          <a:p>
            <a:r>
              <a:rPr lang="en-US" dirty="0"/>
              <a:t>Evaluation Metric for Language Modeling: Perplexity</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289BB3B-770A-A714-CB62-883FBBEED50C}"/>
                  </a:ext>
                </a:extLst>
              </p:cNvPr>
              <p:cNvSpPr txBox="1"/>
              <p:nvPr/>
            </p:nvSpPr>
            <p:spPr>
              <a:xfrm>
                <a:off x="3422851" y="3928182"/>
                <a:ext cx="6132443" cy="1100558"/>
              </a:xfrm>
              <a:prstGeom prst="rect">
                <a:avLst/>
              </a:prstGeom>
              <a:noFill/>
            </p:spPr>
            <p:txBody>
              <a:bodyPr wrap="square">
                <a:spAutoFit/>
              </a:bodyPr>
              <a:lstStyle/>
              <a:p>
                <a:pPr algn="r"/>
                <a14:m>
                  <m:oMathPara xmlns:m="http://schemas.openxmlformats.org/officeDocument/2006/math">
                    <m:oMathParaPr>
                      <m:jc m:val="center"/>
                    </m:oMathParaPr>
                    <m:oMath xmlns:m="http://schemas.openxmlformats.org/officeDocument/2006/math">
                      <m:r>
                        <a:rPr lang="en-US" sz="2400" i="1" smtClean="0">
                          <a:solidFill>
                            <a:schemeClr val="accent2">
                              <a:lumMod val="75000"/>
                            </a:schemeClr>
                          </a:solidFill>
                          <a:latin typeface="Cambria Math" panose="02040503050406030204" pitchFamily="18" charset="0"/>
                        </a:rPr>
                        <m:t>𝐻</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1</m:t>
                          </m:r>
                        </m:num>
                        <m:den>
                          <m:r>
                            <a:rPr lang="en-US" sz="2400">
                              <a:latin typeface="Cambria Math" panose="02040503050406030204" pitchFamily="18" charset="0"/>
                            </a:rPr>
                            <m:t>𝑛</m:t>
                          </m:r>
                        </m:den>
                      </m:f>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𝑛</m:t>
                          </m:r>
                        </m:sup>
                        <m:e>
                          <m:func>
                            <m:funcPr>
                              <m:ctrlPr>
                                <a:rPr lang="en-US" sz="2400" i="1">
                                  <a:latin typeface="Cambria Math" panose="02040503050406030204" pitchFamily="18" charset="0"/>
                                </a:rPr>
                              </m:ctrlPr>
                            </m:funcPr>
                            <m:fName>
                              <m:sSub>
                                <m:sSubPr>
                                  <m:ctrlPr>
                                    <a:rPr lang="en-US" sz="2400" i="1">
                                      <a:latin typeface="Cambria Math" panose="02040503050406030204" pitchFamily="18" charset="0"/>
                                    </a:rPr>
                                  </m:ctrlPr>
                                </m:sSubPr>
                                <m:e>
                                  <m:r>
                                    <m:rPr>
                                      <m:sty m:val="p"/>
                                    </m:rPr>
                                    <a:rPr lang="en-US" sz="2400">
                                      <a:latin typeface="Cambria Math" panose="02040503050406030204" pitchFamily="18" charset="0"/>
                                    </a:rPr>
                                    <m:t>log</m:t>
                                  </m:r>
                                </m:e>
                                <m:sub>
                                  <m:r>
                                    <a:rPr lang="en-US" sz="2400">
                                      <a:latin typeface="Cambria Math" panose="02040503050406030204" pitchFamily="18" charset="0"/>
                                    </a:rPr>
                                    <m:t>2</m:t>
                                  </m:r>
                                </m:sub>
                              </m:sSub>
                            </m:fName>
                            <m:e>
                              <m:r>
                                <a:rPr lang="en-US" sz="2400">
                                  <a:latin typeface="Cambria Math" panose="02040503050406030204" pitchFamily="18" charset="0"/>
                                </a:rPr>
                                <m:t>𝐏</m:t>
                              </m:r>
                              <m:d>
                                <m:dPr>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𝑖</m:t>
                                      </m:r>
                                    </m:sub>
                                  </m:sSub>
                                </m:e>
                              </m:d>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1</m:t>
                                  </m:r>
                                </m:sub>
                              </m:sSub>
                              <m:r>
                                <a:rPr lang="en-US" sz="2400">
                                  <a:latin typeface="Cambria Math" panose="02040503050406030204" pitchFamily="18" charset="0"/>
                                </a:rPr>
                                <m:t>, …, </m:t>
                              </m:r>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𝑖</m:t>
                                  </m:r>
                                  <m:r>
                                    <a:rPr lang="en-US" sz="2400">
                                      <a:latin typeface="Cambria Math" panose="02040503050406030204" pitchFamily="18" charset="0"/>
                                    </a:rPr>
                                    <m:t>−1</m:t>
                                  </m:r>
                                </m:sub>
                              </m:sSub>
                              <m:r>
                                <a:rPr lang="en-US" sz="2400">
                                  <a:latin typeface="Cambria Math" panose="02040503050406030204" pitchFamily="18" charset="0"/>
                                </a:rPr>
                                <m:t>)</m:t>
                              </m:r>
                            </m:e>
                          </m:func>
                        </m:e>
                      </m:nary>
                    </m:oMath>
                  </m:oMathPara>
                </a14:m>
                <a:endParaRPr lang="en-US" sz="2400" dirty="0">
                  <a:latin typeface="Corbel" panose="020B0503020204020204" pitchFamily="34" charset="0"/>
                </a:endParaRPr>
              </a:p>
            </p:txBody>
          </p:sp>
        </mc:Choice>
        <mc:Fallback xmlns="">
          <p:sp>
            <p:nvSpPr>
              <p:cNvPr id="4" name="TextBox 3">
                <a:extLst>
                  <a:ext uri="{FF2B5EF4-FFF2-40B4-BE49-F238E27FC236}">
                    <a16:creationId xmlns:a16="http://schemas.microsoft.com/office/drawing/2014/main" id="{8289BB3B-770A-A714-CB62-883FBBEED50C}"/>
                  </a:ext>
                </a:extLst>
              </p:cNvPr>
              <p:cNvSpPr txBox="1">
                <a:spLocks noRot="1" noChangeAspect="1" noMove="1" noResize="1" noEditPoints="1" noAdjustHandles="1" noChangeArrowheads="1" noChangeShapeType="1" noTextEdit="1"/>
              </p:cNvSpPr>
              <p:nvPr/>
            </p:nvSpPr>
            <p:spPr>
              <a:xfrm>
                <a:off x="3422851" y="3928182"/>
                <a:ext cx="6132443" cy="1100558"/>
              </a:xfrm>
              <a:prstGeom prst="rect">
                <a:avLst/>
              </a:prstGeom>
              <a:blipFill>
                <a:blip r:embed="rId5"/>
                <a:stretch>
                  <a:fillRect t="-108046" b="-164368"/>
                </a:stretch>
              </a:blipFill>
            </p:spPr>
            <p:txBody>
              <a:bodyPr/>
              <a:lstStyle/>
              <a:p>
                <a:r>
                  <a:rPr lang="en-US">
                    <a:noFill/>
                  </a:rPr>
                  <a:t> </a:t>
                </a:r>
              </a:p>
            </p:txBody>
          </p:sp>
        </mc:Fallback>
      </mc:AlternateContent>
    </p:spTree>
    <p:extLst>
      <p:ext uri="{BB962C8B-B14F-4D97-AF65-F5344CB8AC3E}">
        <p14:creationId xmlns:p14="http://schemas.microsoft.com/office/powerpoint/2010/main" val="284609428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D9026-A7DA-FCA0-A5E3-FA5913FAF98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635C9D-96A1-670A-CD1B-968F79E23FA3}"/>
                  </a:ext>
                </a:extLst>
              </p:cNvPr>
              <p:cNvSpPr>
                <a:spLocks noGrp="1"/>
              </p:cNvSpPr>
              <p:nvPr>
                <p:ph type="body" sz="quarter" idx="16"/>
              </p:nvPr>
            </p:nvSpPr>
            <p:spPr/>
            <p:txBody>
              <a:bodyPr/>
              <a:lstStyle/>
              <a:p>
                <a:r>
                  <a:rPr lang="en-US" dirty="0"/>
                  <a:t>For a given a sampled sentence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𝑤</m:t>
                            </m:r>
                          </m:e>
                          <m:sub>
                            <m:r>
                              <a:rPr lang="en-US">
                                <a:latin typeface="Cambria Math" panose="02040503050406030204" pitchFamily="18" charset="0"/>
                              </a:rPr>
                              <m:t>1</m:t>
                            </m:r>
                          </m:sub>
                        </m:sSub>
                        <m:r>
                          <a:rPr lang="en-US">
                            <a:latin typeface="Cambria Math" panose="02040503050406030204" pitchFamily="18" charset="0"/>
                          </a:rPr>
                          <m:t>, </m:t>
                        </m:r>
                        <m:sSub>
                          <m:sSubPr>
                            <m:ctrlPr>
                              <a:rPr lang="en-US" i="1">
                                <a:latin typeface="Cambria Math" panose="02040503050406030204" pitchFamily="18" charset="0"/>
                              </a:rPr>
                            </m:ctrlPr>
                          </m:sSubPr>
                          <m:e>
                            <m:r>
                              <a:rPr lang="en-US">
                                <a:latin typeface="Cambria Math" panose="02040503050406030204" pitchFamily="18" charset="0"/>
                              </a:rPr>
                              <m:t>𝑤</m:t>
                            </m:r>
                          </m:e>
                          <m:sub>
                            <m:r>
                              <a:rPr lang="en-US">
                                <a:latin typeface="Cambria Math" panose="02040503050406030204" pitchFamily="18" charset="0"/>
                              </a:rPr>
                              <m:t>2</m:t>
                            </m:r>
                          </m:sub>
                        </m:sSub>
                        <m:r>
                          <a:rPr lang="en-US">
                            <a:latin typeface="Cambria Math" panose="02040503050406030204" pitchFamily="18" charset="0"/>
                          </a:rPr>
                          <m:t>, …, </m:t>
                        </m:r>
                        <m:sSub>
                          <m:sSubPr>
                            <m:ctrlPr>
                              <a:rPr lang="en-US" i="1">
                                <a:latin typeface="Cambria Math" panose="02040503050406030204" pitchFamily="18" charset="0"/>
                              </a:rPr>
                            </m:ctrlPr>
                          </m:sSubPr>
                          <m:e>
                            <m:r>
                              <a:rPr lang="en-US">
                                <a:latin typeface="Cambria Math" panose="02040503050406030204" pitchFamily="18" charset="0"/>
                              </a:rPr>
                              <m:t>𝑤</m:t>
                            </m:r>
                          </m:e>
                          <m:sub>
                            <m:r>
                              <a:rPr lang="en-US">
                                <a:latin typeface="Cambria Math" panose="02040503050406030204" pitchFamily="18" charset="0"/>
                              </a:rPr>
                              <m:t>𝑛</m:t>
                            </m:r>
                          </m:sub>
                        </m:sSub>
                      </m:e>
                    </m:d>
                  </m:oMath>
                </a14:m>
                <a:r>
                  <a:rPr lang="en-US" dirty="0"/>
                  <a:t> from our natural data: </a:t>
                </a:r>
                <a:endParaRPr lang="en-US" b="1" dirty="0">
                  <a:solidFill>
                    <a:srgbClr val="C00000"/>
                  </a:solidFill>
                </a:endParaRPr>
              </a:p>
              <a:p>
                <a:endParaRPr lang="en-US" dirty="0"/>
              </a:p>
              <a:p>
                <a:endParaRPr lang="en-US" dirty="0"/>
              </a:p>
              <a:p>
                <a:endParaRPr lang="en-US" dirty="0"/>
              </a:p>
              <a:p>
                <a:r>
                  <a:rPr lang="en-US" sz="1800" dirty="0"/>
                  <a:t>Notice that this consists of probability assigned to all the partial sentences (i.e., next word probabilities). </a:t>
                </a:r>
              </a:p>
              <a:p>
                <a:endParaRPr lang="en-US" dirty="0"/>
              </a:p>
              <a:p>
                <a:r>
                  <a:rPr lang="en-US" sz="1800" dirty="0"/>
                  <a:t>In practice, we prefer to use </a:t>
                </a:r>
                <a:r>
                  <a:rPr lang="en-US" sz="1800" dirty="0">
                    <a:solidFill>
                      <a:srgbClr val="C00000"/>
                    </a:solidFill>
                  </a:rPr>
                  <a:t>log</a:t>
                </a:r>
                <a:r>
                  <a:rPr lang="en-US" sz="1800" dirty="0"/>
                  <a:t>-probabilities (also known as “logits”) since probabilities are too small and hard to understand (e.g., 10^-18 vs -18). </a:t>
                </a:r>
              </a:p>
            </p:txBody>
          </p:sp>
        </mc:Choice>
        <mc:Fallback xmlns="">
          <p:sp>
            <p:nvSpPr>
              <p:cNvPr id="3" name="Content Placeholder 2">
                <a:extLst>
                  <a:ext uri="{FF2B5EF4-FFF2-40B4-BE49-F238E27FC236}">
                    <a16:creationId xmlns:a16="http://schemas.microsoft.com/office/drawing/2014/main" id="{D4635C9D-96A1-670A-CD1B-968F79E23FA3}"/>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628" t="-1235" r="-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18136CB-921C-0B6D-49CA-EA17DDC6F5C5}"/>
                  </a:ext>
                </a:extLst>
              </p:cNvPr>
              <p:cNvSpPr txBox="1"/>
              <p:nvPr/>
            </p:nvSpPr>
            <p:spPr>
              <a:xfrm>
                <a:off x="468966" y="1819202"/>
                <a:ext cx="8539456" cy="615874"/>
              </a:xfrm>
              <a:prstGeom prst="rect">
                <a:avLst/>
              </a:prstGeom>
              <a:noFill/>
            </p:spPr>
            <p:txBody>
              <a:bodyPr wrap="square">
                <a:spAutoFit/>
              </a:bodyPr>
              <a:lstStyle/>
              <a:p>
                <a:pPr lvl="1"/>
                <a14:m>
                  <m:oMath xmlns:m="http://schemas.openxmlformats.org/officeDocument/2006/math">
                    <m:r>
                      <m:rPr>
                        <m:sty m:val="p"/>
                      </m:rPr>
                      <a:rPr lang="en-US" sz="2400" smtClean="0">
                        <a:latin typeface="Cambria Math" panose="02040503050406030204" pitchFamily="18" charset="0"/>
                      </a:rPr>
                      <m:t>ppl</m:t>
                    </m:r>
                    <m:d>
                      <m:dPr>
                        <m:ctrlPr>
                          <a:rPr lang="en-US" sz="240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1</m:t>
                            </m:r>
                          </m:sub>
                        </m:sSub>
                        <m:r>
                          <a:rPr lang="en-US" sz="2400">
                            <a:latin typeface="Cambria Math" panose="02040503050406030204" pitchFamily="18" charset="0"/>
                          </a:rPr>
                          <m:t>,…, </m:t>
                        </m:r>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𝑛</m:t>
                            </m:r>
                          </m:sub>
                        </m:sSub>
                      </m:e>
                    </m:d>
                    <m:r>
                      <a:rPr lang="en-US" sz="2400" smtClean="0">
                        <a:latin typeface="Cambria Math" panose="02040503050406030204" pitchFamily="18" charset="0"/>
                      </a:rPr>
                      <m:t>=</m:t>
                    </m:r>
                    <m:sSup>
                      <m:sSupPr>
                        <m:ctrlPr>
                          <a:rPr lang="en-US" sz="2400" i="1" smtClean="0">
                            <a:latin typeface="Cambria Math" panose="02040503050406030204" pitchFamily="18" charset="0"/>
                          </a:rPr>
                        </m:ctrlPr>
                      </m:sSupPr>
                      <m:e>
                        <m:r>
                          <a:rPr lang="en-US" sz="2400" smtClean="0">
                            <a:latin typeface="Cambria Math" panose="02040503050406030204" pitchFamily="18" charset="0"/>
                          </a:rPr>
                          <m:t>2</m:t>
                        </m:r>
                      </m:e>
                      <m:sup>
                        <m:r>
                          <a:rPr lang="en-US" sz="2400" b="0" i="1" smtClean="0">
                            <a:latin typeface="Cambria Math" panose="02040503050406030204" pitchFamily="18" charset="0"/>
                          </a:rPr>
                          <m:t>𝐻</m:t>
                        </m:r>
                      </m:sup>
                    </m:sSup>
                    <m:r>
                      <a:rPr lang="en-US" sz="2400" smtClean="0">
                        <a:latin typeface="Cambria Math" panose="02040503050406030204" pitchFamily="18" charset="0"/>
                      </a:rPr>
                      <m:t>, </m:t>
                    </m:r>
                  </m:oMath>
                </a14:m>
                <a:r>
                  <a:rPr lang="en-US" sz="2400" dirty="0">
                    <a:latin typeface="Corbel" panose="020B0503020204020204" pitchFamily="34" charset="0"/>
                  </a:rPr>
                  <a:t> where </a:t>
                </a:r>
                <a14:m>
                  <m:oMath xmlns:m="http://schemas.openxmlformats.org/officeDocument/2006/math">
                    <m:r>
                      <a:rPr lang="en-US" sz="2400" b="0" i="1" smtClean="0">
                        <a:latin typeface="Cambria Math" panose="02040503050406030204" pitchFamily="18" charset="0"/>
                      </a:rPr>
                      <m:t>𝐻</m:t>
                    </m:r>
                    <m:r>
                      <a:rPr lang="en-US" sz="2400" smtClean="0">
                        <a:latin typeface="Cambria Math" panose="02040503050406030204" pitchFamily="18" charset="0"/>
                      </a:rPr>
                      <m:t>=−</m:t>
                    </m:r>
                    <m:f>
                      <m:fPr>
                        <m:ctrlPr>
                          <a:rPr lang="en-US" sz="2400" i="1" smtClean="0">
                            <a:latin typeface="Cambria Math" panose="02040503050406030204" pitchFamily="18" charset="0"/>
                          </a:rPr>
                        </m:ctrlPr>
                      </m:fPr>
                      <m:num>
                        <m:r>
                          <a:rPr lang="en-US" sz="2400" smtClean="0">
                            <a:latin typeface="Cambria Math" panose="02040503050406030204" pitchFamily="18" charset="0"/>
                          </a:rPr>
                          <m:t>1</m:t>
                        </m:r>
                      </m:num>
                      <m:den>
                        <m:r>
                          <a:rPr lang="en-US" sz="2400" smtClean="0">
                            <a:latin typeface="Cambria Math" panose="02040503050406030204" pitchFamily="18" charset="0"/>
                          </a:rPr>
                          <m:t>𝑛</m:t>
                        </m:r>
                      </m:den>
                    </m:f>
                    <m:nary>
                      <m:naryPr>
                        <m:chr m:val="∑"/>
                        <m:ctrlPr>
                          <a:rPr lang="en-US" sz="2400" i="1" smtClean="0">
                            <a:latin typeface="Cambria Math" panose="02040503050406030204" pitchFamily="18" charset="0"/>
                          </a:rPr>
                        </m:ctrlPr>
                      </m:naryPr>
                      <m:sub>
                        <m:r>
                          <m:rPr>
                            <m:brk m:alnAt="23"/>
                          </m:rP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𝑛</m:t>
                        </m:r>
                      </m:sup>
                      <m:e>
                        <m:func>
                          <m:funcPr>
                            <m:ctrlPr>
                              <a:rPr lang="en-US" sz="2400" i="1">
                                <a:latin typeface="Cambria Math" panose="02040503050406030204" pitchFamily="18" charset="0"/>
                              </a:rPr>
                            </m:ctrlPr>
                          </m:funcPr>
                          <m:fName>
                            <m:sSub>
                              <m:sSubPr>
                                <m:ctrlPr>
                                  <a:rPr lang="en-US" sz="2400" i="1">
                                    <a:latin typeface="Cambria Math" panose="02040503050406030204" pitchFamily="18" charset="0"/>
                                  </a:rPr>
                                </m:ctrlPr>
                              </m:sSubPr>
                              <m:e>
                                <m:r>
                                  <m:rPr>
                                    <m:sty m:val="p"/>
                                  </m:rPr>
                                  <a:rPr lang="en-US" sz="2400">
                                    <a:latin typeface="Cambria Math" panose="02040503050406030204" pitchFamily="18" charset="0"/>
                                  </a:rPr>
                                  <m:t>log</m:t>
                                </m:r>
                              </m:e>
                              <m:sub>
                                <m:r>
                                  <a:rPr lang="en-US" sz="2400">
                                    <a:latin typeface="Cambria Math" panose="02040503050406030204" pitchFamily="18" charset="0"/>
                                  </a:rPr>
                                  <m:t>2</m:t>
                                </m:r>
                              </m:sub>
                            </m:sSub>
                          </m:fName>
                          <m:e>
                            <m:r>
                              <a:rPr lang="en-US" sz="2400">
                                <a:latin typeface="Cambria Math" panose="02040503050406030204" pitchFamily="18" charset="0"/>
                              </a:rPr>
                              <m:t>𝐏</m:t>
                            </m:r>
                            <m:d>
                              <m:dPr>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𝑖</m:t>
                                    </m:r>
                                  </m:sub>
                                </m:sSub>
                              </m:e>
                            </m:d>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1</m:t>
                                </m:r>
                              </m:sub>
                            </m:sSub>
                            <m:r>
                              <a:rPr lang="en-US" sz="2400">
                                <a:latin typeface="Cambria Math" panose="02040503050406030204" pitchFamily="18" charset="0"/>
                              </a:rPr>
                              <m:t>, …, </m:t>
                            </m:r>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𝑖</m:t>
                                </m:r>
                                <m:r>
                                  <a:rPr lang="en-US" sz="2400">
                                    <a:latin typeface="Cambria Math" panose="02040503050406030204" pitchFamily="18" charset="0"/>
                                  </a:rPr>
                                  <m:t>−1</m:t>
                                </m:r>
                              </m:sub>
                            </m:sSub>
                            <m:r>
                              <a:rPr lang="en-US" sz="2400">
                                <a:latin typeface="Cambria Math" panose="02040503050406030204" pitchFamily="18" charset="0"/>
                              </a:rPr>
                              <m:t>)</m:t>
                            </m:r>
                          </m:e>
                        </m:func>
                      </m:e>
                    </m:nary>
                  </m:oMath>
                </a14:m>
                <a:endParaRPr lang="en-US" sz="2400" dirty="0">
                  <a:latin typeface="Corbel" panose="020B0503020204020204" pitchFamily="34" charset="0"/>
                </a:endParaRPr>
              </a:p>
            </p:txBody>
          </p:sp>
        </mc:Choice>
        <mc:Fallback xmlns="">
          <p:sp>
            <p:nvSpPr>
              <p:cNvPr id="6" name="TextBox 5">
                <a:extLst>
                  <a:ext uri="{FF2B5EF4-FFF2-40B4-BE49-F238E27FC236}">
                    <a16:creationId xmlns:a16="http://schemas.microsoft.com/office/drawing/2014/main" id="{518136CB-921C-0B6D-49CA-EA17DDC6F5C5}"/>
                  </a:ext>
                </a:extLst>
              </p:cNvPr>
              <p:cNvSpPr txBox="1">
                <a:spLocks noRot="1" noChangeAspect="1" noMove="1" noResize="1" noEditPoints="1" noAdjustHandles="1" noChangeArrowheads="1" noChangeShapeType="1" noTextEdit="1"/>
              </p:cNvSpPr>
              <p:nvPr/>
            </p:nvSpPr>
            <p:spPr>
              <a:xfrm>
                <a:off x="468966" y="1819202"/>
                <a:ext cx="8539456" cy="615874"/>
              </a:xfrm>
              <a:prstGeom prst="rect">
                <a:avLst/>
              </a:prstGeom>
              <a:blipFill>
                <a:blip r:embed="rId4"/>
                <a:stretch>
                  <a:fillRect l="-445" t="-83673" r="-445" b="-134694"/>
                </a:stretch>
              </a:blipFill>
            </p:spPr>
            <p:txBody>
              <a:bodyPr/>
              <a:lstStyle/>
              <a:p>
                <a:r>
                  <a:rPr lang="en-US">
                    <a:noFill/>
                  </a:rPr>
                  <a:t> </a:t>
                </a:r>
              </a:p>
            </p:txBody>
          </p:sp>
        </mc:Fallback>
      </mc:AlternateContent>
      <p:sp>
        <p:nvSpPr>
          <p:cNvPr id="8" name="Title 1">
            <a:extLst>
              <a:ext uri="{FF2B5EF4-FFF2-40B4-BE49-F238E27FC236}">
                <a16:creationId xmlns:a16="http://schemas.microsoft.com/office/drawing/2014/main" id="{6F65FF04-6FC9-A4E4-94F9-0CDC6E286D5D}"/>
              </a:ext>
            </a:extLst>
          </p:cNvPr>
          <p:cNvSpPr>
            <a:spLocks noGrp="1"/>
          </p:cNvSpPr>
          <p:nvPr>
            <p:ph type="title"/>
          </p:nvPr>
        </p:nvSpPr>
        <p:spPr>
          <a:xfrm>
            <a:off x="294639" y="107119"/>
            <a:ext cx="9139293" cy="857542"/>
          </a:xfrm>
        </p:spPr>
        <p:txBody>
          <a:bodyPr>
            <a:normAutofit/>
          </a:bodyPr>
          <a:lstStyle/>
          <a:p>
            <a:r>
              <a:rPr lang="en-US" sz="1400" dirty="0"/>
              <a:t>Putting Things Together: </a:t>
            </a:r>
            <a:r>
              <a:rPr lang="en-US" dirty="0"/>
              <a:t>Perplexity Definition </a:t>
            </a:r>
          </a:p>
        </p:txBody>
      </p:sp>
    </p:spTree>
    <p:extLst>
      <p:ext uri="{BB962C8B-B14F-4D97-AF65-F5344CB8AC3E}">
        <p14:creationId xmlns:p14="http://schemas.microsoft.com/office/powerpoint/2010/main" val="19841042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A0801-110E-D478-C2E8-19DA47F6B782}"/>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9B64D60-A723-82FC-9CF5-E8649E453069}"/>
                  </a:ext>
                </a:extLst>
              </p:cNvPr>
              <p:cNvSpPr>
                <a:spLocks noGrp="1"/>
              </p:cNvSpPr>
              <p:nvPr>
                <p:ph type="body" sz="quarter" idx="16"/>
              </p:nvPr>
            </p:nvSpPr>
            <p:spPr/>
            <p:txBody>
              <a:bodyPr/>
              <a:lstStyle/>
              <a:p>
                <a:r>
                  <a:rPr lang="en-US" sz="1800" b="1" dirty="0">
                    <a:solidFill>
                      <a:schemeClr val="tx1"/>
                    </a:solidFill>
                  </a:rPr>
                  <a:t>Quiz:</a:t>
                </a:r>
                <a:r>
                  <a:rPr lang="en-US" sz="1800" dirty="0">
                    <a:solidFill>
                      <a:schemeClr val="tx1"/>
                    </a:solidFill>
                  </a:rPr>
                  <a:t> let’s </a:t>
                </a:r>
                <a:r>
                  <a:rPr lang="en-US" sz="1800" dirty="0"/>
                  <a:t>we evaluate a </a:t>
                </a:r>
                <a:r>
                  <a:rPr lang="en-US" sz="1800" dirty="0">
                    <a:solidFill>
                      <a:srgbClr val="C00000"/>
                    </a:solidFill>
                  </a:rPr>
                  <a:t>confused</a:t>
                </a:r>
                <a:r>
                  <a:rPr lang="en-US" sz="1800" dirty="0"/>
                  <a:t> (!!) model of language, i.e., our model has no idea what word should follow each context—it always chooses a uniformly random word. What is the perplexity of this model? </a:t>
                </a:r>
              </a:p>
              <a:p>
                <a:r>
                  <a:rPr lang="en-US" sz="1800" dirty="0">
                    <a:solidFill>
                      <a:schemeClr val="tx1"/>
                    </a:solidFill>
                  </a:rPr>
                  <a:t>Answer: </a:t>
                </a:r>
                <a14:m>
                  <m:oMath xmlns:m="http://schemas.openxmlformats.org/officeDocument/2006/math">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𝑉</m:t>
                        </m:r>
                      </m:e>
                    </m:d>
                  </m:oMath>
                </a14:m>
                <a:r>
                  <a:rPr lang="en-US" sz="1800" dirty="0">
                    <a:solidFill>
                      <a:schemeClr val="tx1"/>
                    </a:solidFill>
                  </a:rPr>
                  <a:t> (size of the vocabulary) – why?</a:t>
                </a:r>
              </a:p>
            </p:txBody>
          </p:sp>
        </mc:Choice>
        <mc:Fallback xmlns="">
          <p:sp>
            <p:nvSpPr>
              <p:cNvPr id="3" name="Content Placeholder 2">
                <a:extLst>
                  <a:ext uri="{FF2B5EF4-FFF2-40B4-BE49-F238E27FC236}">
                    <a16:creationId xmlns:a16="http://schemas.microsoft.com/office/drawing/2014/main" id="{D9B64D60-A723-82FC-9CF5-E8649E453069}"/>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628" t="-1646"/>
                </a:stretch>
              </a:blipFill>
            </p:spPr>
            <p:txBody>
              <a:bodyPr/>
              <a:lstStyle/>
              <a:p>
                <a:r>
                  <a:rPr lang="en-US">
                    <a:noFill/>
                  </a:rPr>
                  <a:t> </a:t>
                </a:r>
              </a:p>
            </p:txBody>
          </p:sp>
        </mc:Fallback>
      </mc:AlternateContent>
      <p:sp>
        <p:nvSpPr>
          <p:cNvPr id="8" name="Title 1">
            <a:extLst>
              <a:ext uri="{FF2B5EF4-FFF2-40B4-BE49-F238E27FC236}">
                <a16:creationId xmlns:a16="http://schemas.microsoft.com/office/drawing/2014/main" id="{1F063D43-CB51-E17D-1EBC-819D1D452F74}"/>
              </a:ext>
            </a:extLst>
          </p:cNvPr>
          <p:cNvSpPr>
            <a:spLocks noGrp="1"/>
          </p:cNvSpPr>
          <p:nvPr>
            <p:ph type="title"/>
          </p:nvPr>
        </p:nvSpPr>
        <p:spPr>
          <a:xfrm>
            <a:off x="294639" y="107119"/>
            <a:ext cx="9139293" cy="857542"/>
          </a:xfrm>
        </p:spPr>
        <p:txBody>
          <a:bodyPr>
            <a:normAutofit/>
          </a:bodyPr>
          <a:lstStyle/>
          <a:p>
            <a:r>
              <a:rPr lang="en-US" dirty="0"/>
              <a:t>Intuition-building Quizzes (1)</a:t>
            </a:r>
          </a:p>
        </p:txBody>
      </p:sp>
    </p:spTree>
    <p:extLst>
      <p:ext uri="{BB962C8B-B14F-4D97-AF65-F5344CB8AC3E}">
        <p14:creationId xmlns:p14="http://schemas.microsoft.com/office/powerpoint/2010/main" val="347880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D6120-80EB-CC4F-9363-9B83FC20ECE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089083-0027-A233-DC98-2D18A6CF84A4}"/>
              </a:ext>
            </a:extLst>
          </p:cNvPr>
          <p:cNvSpPr>
            <a:spLocks noGrp="1"/>
          </p:cNvSpPr>
          <p:nvPr>
            <p:ph type="body" sz="quarter" idx="16"/>
          </p:nvPr>
        </p:nvSpPr>
        <p:spPr/>
        <p:txBody>
          <a:bodyPr/>
          <a:lstStyle/>
          <a:p>
            <a:r>
              <a:rPr lang="en-US" sz="1800" b="1" dirty="0">
                <a:solidFill>
                  <a:schemeClr val="tx1"/>
                </a:solidFill>
              </a:rPr>
              <a:t>Quiz:</a:t>
            </a:r>
            <a:r>
              <a:rPr lang="en-US" sz="1800" dirty="0">
                <a:solidFill>
                  <a:schemeClr val="tx1"/>
                </a:solidFill>
              </a:rPr>
              <a:t> let’s </a:t>
            </a:r>
            <a:r>
              <a:rPr lang="en-US" sz="1800" dirty="0"/>
              <a:t>we evaluate a </a:t>
            </a:r>
            <a:r>
              <a:rPr lang="en-US" sz="1800" dirty="0">
                <a:solidFill>
                  <a:srgbClr val="C00000"/>
                </a:solidFill>
              </a:rPr>
              <a:t>confused</a:t>
            </a:r>
            <a:r>
              <a:rPr lang="en-US" sz="1800" dirty="0"/>
              <a:t> (!!) model of language, i.e., our model has no idea what word should follow each context—it always chooses a uniformly random word. What is the perplexity of this model? </a:t>
            </a:r>
            <a:endParaRPr lang="en-US" sz="1800" dirty="0">
              <a:solidFill>
                <a:schemeClr val="tx1"/>
              </a:solidFill>
            </a:endParaRPr>
          </a:p>
          <a:p>
            <a:r>
              <a:rPr lang="en-US" dirty="0"/>
              <a:t>Sample a sentence from corpus:  X=“The cat is on the mat.”</a:t>
            </a:r>
          </a:p>
          <a:p>
            <a:endParaRPr lang="en-US" dirty="0"/>
          </a:p>
          <a:p>
            <a:pPr marL="114300" indent="0">
              <a:buNone/>
            </a:pPr>
            <a:endParaRPr lang="en-US" dirty="0"/>
          </a:p>
          <a:p>
            <a:pPr marL="114300" indent="0">
              <a:buNone/>
            </a:pPr>
            <a:endParaRPr lang="en-US" dirty="0"/>
          </a:p>
          <a:p>
            <a:pPr marL="114300" indent="0">
              <a:buNone/>
            </a:pPr>
            <a:endParaRPr lang="en-US" dirty="0"/>
          </a:p>
        </p:txBody>
      </p:sp>
      <p:sp>
        <p:nvSpPr>
          <p:cNvPr id="8" name="Title 1">
            <a:extLst>
              <a:ext uri="{FF2B5EF4-FFF2-40B4-BE49-F238E27FC236}">
                <a16:creationId xmlns:a16="http://schemas.microsoft.com/office/drawing/2014/main" id="{B1A01EDF-9BAA-B77E-E81B-B2A02A8F6BA7}"/>
              </a:ext>
            </a:extLst>
          </p:cNvPr>
          <p:cNvSpPr>
            <a:spLocks noGrp="1"/>
          </p:cNvSpPr>
          <p:nvPr>
            <p:ph type="title"/>
          </p:nvPr>
        </p:nvSpPr>
        <p:spPr>
          <a:xfrm>
            <a:off x="294639" y="107119"/>
            <a:ext cx="9139293" cy="857542"/>
          </a:xfrm>
        </p:spPr>
        <p:txBody>
          <a:bodyPr>
            <a:normAutofit/>
          </a:bodyPr>
          <a:lstStyle/>
          <a:p>
            <a:r>
              <a:rPr lang="en-US" dirty="0"/>
              <a:t>Intuition-building Quizzes (1)</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C2427C3-2365-3A56-0605-43F8C7D09376}"/>
                  </a:ext>
                </a:extLst>
              </p:cNvPr>
              <p:cNvSpPr txBox="1"/>
              <p:nvPr/>
            </p:nvSpPr>
            <p:spPr>
              <a:xfrm>
                <a:off x="555146" y="3871507"/>
                <a:ext cx="8192614" cy="761619"/>
              </a:xfrm>
              <a:prstGeom prst="rect">
                <a:avLst/>
              </a:prstGeom>
              <a:noFill/>
            </p:spPr>
            <p:txBody>
              <a:bodyPr wrap="square">
                <a:spAutoFit/>
              </a:bodyPr>
              <a:lstStyle/>
              <a:p>
                <a:pPr algn="ctr"/>
                <a14:m>
                  <m:oMath xmlns:m="http://schemas.openxmlformats.org/officeDocument/2006/math">
                    <m:r>
                      <a:rPr lang="en-US" sz="2400" smtClean="0">
                        <a:latin typeface="Cambria Math" panose="02040503050406030204" pitchFamily="18" charset="0"/>
                      </a:rPr>
                      <m:t>∀</m:t>
                    </m:r>
                    <m:r>
                      <a:rPr lang="en-US" sz="2400" smtClean="0">
                        <a:latin typeface="Cambria Math" panose="02040503050406030204" pitchFamily="18" charset="0"/>
                      </a:rPr>
                      <m:t>𝑤</m:t>
                    </m:r>
                    <m:r>
                      <a:rPr lang="en-US" sz="2400" smtClean="0">
                        <a:latin typeface="Cambria Math" panose="02040503050406030204" pitchFamily="18" charset="0"/>
                      </a:rPr>
                      <m:t>∈</m:t>
                    </m:r>
                    <m:r>
                      <a:rPr lang="en-US" sz="2400" smtClean="0">
                        <a:latin typeface="Cambria Math" panose="02040503050406030204" pitchFamily="18" charset="0"/>
                      </a:rPr>
                      <m:t>𝑉</m:t>
                    </m:r>
                    <m:r>
                      <a:rPr lang="en-US" sz="2400" smtClean="0">
                        <a:latin typeface="Cambria Math" panose="02040503050406030204" pitchFamily="18" charset="0"/>
                      </a:rPr>
                      <m:t>: </m:t>
                    </m:r>
                    <m:r>
                      <a:rPr lang="en-US" sz="2400" smtClean="0">
                        <a:latin typeface="Cambria Math" panose="02040503050406030204" pitchFamily="18" charset="0"/>
                      </a:rPr>
                      <m:t>𝐏</m:t>
                    </m:r>
                    <m:d>
                      <m:dPr>
                        <m:endChr m:val="|"/>
                        <m:ctrlPr>
                          <a:rPr lang="en-US" sz="2400" i="1">
                            <a:latin typeface="Cambria Math" panose="02040503050406030204" pitchFamily="18" charset="0"/>
                          </a:rPr>
                        </m:ctrlPr>
                      </m:dPr>
                      <m:e>
                        <m:r>
                          <a:rPr lang="en-US" sz="2400" smtClean="0">
                            <a:latin typeface="Cambria Math" panose="02040503050406030204" pitchFamily="18" charset="0"/>
                          </a:rPr>
                          <m:t>𝑤</m:t>
                        </m:r>
                      </m:e>
                    </m:d>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1</m:t>
                        </m:r>
                        <m:r>
                          <a:rPr lang="en-US" sz="2400" smtClean="0">
                            <a:latin typeface="Cambria Math" panose="02040503050406030204" pitchFamily="18" charset="0"/>
                          </a:rPr>
                          <m:t>:</m:t>
                        </m:r>
                        <m:r>
                          <a:rPr lang="en-US" sz="2400" smtClean="0">
                            <a:latin typeface="Cambria Math" panose="02040503050406030204" pitchFamily="18" charset="0"/>
                          </a:rPr>
                          <m:t>𝑖</m:t>
                        </m:r>
                        <m:r>
                          <a:rPr lang="en-US" sz="2400" smtClean="0">
                            <a:latin typeface="Cambria Math" panose="02040503050406030204" pitchFamily="18" charset="0"/>
                          </a:rPr>
                          <m:t>−1</m:t>
                        </m:r>
                      </m:sub>
                    </m:sSub>
                    <m:r>
                      <a:rPr lang="en-US" sz="2400">
                        <a:latin typeface="Cambria Math" panose="02040503050406030204" pitchFamily="18" charset="0"/>
                      </a:rPr>
                      <m:t>)</m:t>
                    </m:r>
                    <m:r>
                      <a:rPr lang="en-US" sz="2400" smtClean="0">
                        <a:latin typeface="Cambria Math" panose="02040503050406030204" pitchFamily="18" charset="0"/>
                      </a:rPr>
                      <m:t>=</m:t>
                    </m:r>
                    <m:f>
                      <m:fPr>
                        <m:ctrlPr>
                          <a:rPr lang="en-US" sz="2400" i="1" smtClean="0">
                            <a:latin typeface="Cambria Math" panose="02040503050406030204" pitchFamily="18" charset="0"/>
                          </a:rPr>
                        </m:ctrlPr>
                      </m:fPr>
                      <m:num>
                        <m:r>
                          <a:rPr lang="en-US" sz="2400" smtClean="0">
                            <a:latin typeface="Cambria Math" panose="02040503050406030204" pitchFamily="18" charset="0"/>
                          </a:rPr>
                          <m:t>1</m:t>
                        </m:r>
                      </m:num>
                      <m:den>
                        <m:r>
                          <a:rPr lang="en-US" sz="2400" smtClean="0">
                            <a:latin typeface="Cambria Math" panose="02040503050406030204" pitchFamily="18" charset="0"/>
                          </a:rPr>
                          <m:t>|</m:t>
                        </m:r>
                        <m:r>
                          <a:rPr lang="en-US" sz="2400" smtClean="0">
                            <a:latin typeface="Cambria Math" panose="02040503050406030204" pitchFamily="18" charset="0"/>
                          </a:rPr>
                          <m:t>𝑉</m:t>
                        </m:r>
                        <m:r>
                          <a:rPr lang="en-US" sz="2400" smtClean="0">
                            <a:latin typeface="Cambria Math" panose="02040503050406030204" pitchFamily="18" charset="0"/>
                          </a:rPr>
                          <m:t>|</m:t>
                        </m:r>
                      </m:den>
                    </m:f>
                    <m:r>
                      <a:rPr lang="en-US" sz="2400" smtClean="0">
                        <a:latin typeface="Cambria Math" panose="02040503050406030204" pitchFamily="18" charset="0"/>
                      </a:rPr>
                      <m:t>  ⇒ </m:t>
                    </m:r>
                    <m:r>
                      <m:rPr>
                        <m:sty m:val="p"/>
                      </m:rPr>
                      <a:rPr lang="en-US" sz="2400">
                        <a:latin typeface="Cambria Math" panose="02040503050406030204" pitchFamily="18" charset="0"/>
                      </a:rPr>
                      <m:t>ppl</m:t>
                    </m:r>
                    <m:d>
                      <m:dPr>
                        <m:ctrlPr>
                          <a:rPr lang="en-US" sz="2400" i="1">
                            <a:latin typeface="Cambria Math" panose="02040503050406030204" pitchFamily="18" charset="0"/>
                          </a:rPr>
                        </m:ctrlPr>
                      </m:dPr>
                      <m:e>
                        <m:r>
                          <a:rPr lang="en-US" sz="2400">
                            <a:latin typeface="Cambria Math" panose="02040503050406030204" pitchFamily="18" charset="0"/>
                          </a:rPr>
                          <m:t>𝐷</m:t>
                        </m:r>
                      </m:e>
                    </m:d>
                    <m:r>
                      <a:rPr lang="en-US" sz="2400">
                        <a:latin typeface="Cambria Math" panose="02040503050406030204" pitchFamily="18" charset="0"/>
                      </a:rPr>
                      <m:t>=</m:t>
                    </m:r>
                    <m:sSup>
                      <m:sSupPr>
                        <m:ctrlPr>
                          <a:rPr lang="en-US" sz="2400" i="1">
                            <a:latin typeface="Cambria Math" panose="02040503050406030204" pitchFamily="18" charset="0"/>
                          </a:rPr>
                        </m:ctrlPr>
                      </m:sSupPr>
                      <m:e>
                        <m:r>
                          <a:rPr lang="en-US" sz="2400">
                            <a:latin typeface="Cambria Math" panose="02040503050406030204" pitchFamily="18" charset="0"/>
                          </a:rPr>
                          <m:t>2</m:t>
                        </m:r>
                      </m:e>
                      <m:sup>
                        <m:r>
                          <a:rPr lang="en-US" sz="2400" smtClean="0">
                            <a:latin typeface="Cambria Math" panose="02040503050406030204" pitchFamily="18" charset="0"/>
                          </a:rPr>
                          <m:t>−</m:t>
                        </m:r>
                        <m:f>
                          <m:fPr>
                            <m:ctrlPr>
                              <a:rPr lang="en-US" sz="2400" i="1" smtClean="0">
                                <a:latin typeface="Cambria Math" panose="02040503050406030204" pitchFamily="18" charset="0"/>
                              </a:rPr>
                            </m:ctrlPr>
                          </m:fPr>
                          <m:num>
                            <m:r>
                              <a:rPr lang="en-US" sz="2400" smtClean="0">
                                <a:latin typeface="Cambria Math" panose="02040503050406030204" pitchFamily="18" charset="0"/>
                              </a:rPr>
                              <m:t>1</m:t>
                            </m:r>
                          </m:num>
                          <m:den>
                            <m:r>
                              <a:rPr lang="en-US" sz="2400" b="0" i="1" smtClean="0">
                                <a:latin typeface="Cambria Math" panose="02040503050406030204" pitchFamily="18" charset="0"/>
                              </a:rPr>
                              <m:t>𝑛</m:t>
                            </m:r>
                          </m:den>
                        </m:f>
                        <m:r>
                          <a:rPr lang="en-US" sz="2400" smtClean="0">
                            <a:latin typeface="Cambria Math" panose="02040503050406030204" pitchFamily="18" charset="0"/>
                          </a:rPr>
                          <m:t> </m:t>
                        </m:r>
                        <m:r>
                          <a:rPr lang="en-US" sz="2400" smtClean="0">
                            <a:latin typeface="Cambria Math" panose="02040503050406030204" pitchFamily="18" charset="0"/>
                          </a:rPr>
                          <m:t>𝑛</m:t>
                        </m:r>
                        <m:func>
                          <m:funcPr>
                            <m:ctrlPr>
                              <a:rPr lang="en-US" sz="2400" i="1" smtClean="0">
                                <a:latin typeface="Cambria Math" panose="02040503050406030204" pitchFamily="18" charset="0"/>
                              </a:rPr>
                            </m:ctrlPr>
                          </m:funcPr>
                          <m:fName>
                            <m:sSub>
                              <m:sSubPr>
                                <m:ctrlPr>
                                  <a:rPr lang="en-US" sz="2400" i="1" smtClean="0">
                                    <a:latin typeface="Cambria Math" panose="02040503050406030204" pitchFamily="18" charset="0"/>
                                  </a:rPr>
                                </m:ctrlPr>
                              </m:sSubPr>
                              <m:e>
                                <m:r>
                                  <m:rPr>
                                    <m:sty m:val="p"/>
                                  </m:rPr>
                                  <a:rPr lang="en-US" sz="2400" smtClean="0">
                                    <a:latin typeface="Cambria Math" panose="02040503050406030204" pitchFamily="18" charset="0"/>
                                  </a:rPr>
                                  <m:t>log</m:t>
                                </m:r>
                              </m:e>
                              <m:sub>
                                <m:r>
                                  <a:rPr lang="en-US" sz="2400" smtClean="0">
                                    <a:latin typeface="Cambria Math" panose="02040503050406030204" pitchFamily="18" charset="0"/>
                                  </a:rPr>
                                  <m:t>2</m:t>
                                </m:r>
                              </m:sub>
                            </m:sSub>
                          </m:fName>
                          <m:e>
                            <m:f>
                              <m:fPr>
                                <m:ctrlPr>
                                  <a:rPr lang="en-US" sz="2400" i="1" smtClean="0">
                                    <a:latin typeface="Cambria Math" panose="02040503050406030204" pitchFamily="18" charset="0"/>
                                  </a:rPr>
                                </m:ctrlPr>
                              </m:fPr>
                              <m:num>
                                <m:r>
                                  <a:rPr lang="en-US" sz="2400" smtClean="0">
                                    <a:latin typeface="Cambria Math" panose="02040503050406030204" pitchFamily="18" charset="0"/>
                                  </a:rPr>
                                  <m:t>1</m:t>
                                </m:r>
                              </m:num>
                              <m:den>
                                <m:d>
                                  <m:dPr>
                                    <m:begChr m:val="|"/>
                                    <m:endChr m:val="|"/>
                                    <m:ctrlPr>
                                      <a:rPr lang="en-US" sz="2400" i="1" smtClean="0">
                                        <a:latin typeface="Cambria Math" panose="02040503050406030204" pitchFamily="18" charset="0"/>
                                      </a:rPr>
                                    </m:ctrlPr>
                                  </m:dPr>
                                  <m:e>
                                    <m:r>
                                      <a:rPr lang="en-US" sz="2400" smtClean="0">
                                        <a:latin typeface="Cambria Math" panose="02040503050406030204" pitchFamily="18" charset="0"/>
                                      </a:rPr>
                                      <m:t>𝑉</m:t>
                                    </m:r>
                                  </m:e>
                                </m:d>
                              </m:den>
                            </m:f>
                          </m:e>
                        </m:func>
                        <m:r>
                          <a:rPr lang="en-US" sz="2400">
                            <a:latin typeface="Cambria Math" panose="02040503050406030204" pitchFamily="18" charset="0"/>
                          </a:rPr>
                          <m:t> </m:t>
                        </m:r>
                      </m:sup>
                    </m:sSup>
                    <m:r>
                      <a:rPr lang="en-US" sz="2400" smtClean="0">
                        <a:latin typeface="Cambria Math" panose="02040503050406030204" pitchFamily="18" charset="0"/>
                      </a:rPr>
                      <m:t>=|</m:t>
                    </m:r>
                    <m:r>
                      <a:rPr lang="en-US" sz="2400" smtClean="0">
                        <a:latin typeface="Cambria Math" panose="02040503050406030204" pitchFamily="18" charset="0"/>
                      </a:rPr>
                      <m:t>𝑉</m:t>
                    </m:r>
                    <m:r>
                      <a:rPr lang="en-US" sz="2400" smtClean="0">
                        <a:latin typeface="Cambria Math" panose="02040503050406030204" pitchFamily="18" charset="0"/>
                      </a:rPr>
                      <m:t>|</m:t>
                    </m:r>
                  </m:oMath>
                </a14:m>
                <a:r>
                  <a:rPr lang="en-US" sz="2400" dirty="0">
                    <a:latin typeface="Cambria Math" panose="02040503050406030204" pitchFamily="18" charset="0"/>
                  </a:rPr>
                  <a:t> </a:t>
                </a:r>
              </a:p>
            </p:txBody>
          </p:sp>
        </mc:Choice>
        <mc:Fallback xmlns="">
          <p:sp>
            <p:nvSpPr>
              <p:cNvPr id="4" name="TextBox 3">
                <a:extLst>
                  <a:ext uri="{FF2B5EF4-FFF2-40B4-BE49-F238E27FC236}">
                    <a16:creationId xmlns:a16="http://schemas.microsoft.com/office/drawing/2014/main" id="{85D6ABBE-444C-FC59-123B-8C78221B52B9}"/>
                  </a:ext>
                </a:extLst>
              </p:cNvPr>
              <p:cNvSpPr txBox="1">
                <a:spLocks noRot="1" noChangeAspect="1" noMove="1" noResize="1" noEditPoints="1" noAdjustHandles="1" noChangeArrowheads="1" noChangeShapeType="1" noTextEdit="1"/>
              </p:cNvSpPr>
              <p:nvPr/>
            </p:nvSpPr>
            <p:spPr>
              <a:xfrm>
                <a:off x="555146" y="3871507"/>
                <a:ext cx="8192614" cy="761619"/>
              </a:xfrm>
              <a:prstGeom prst="rect">
                <a:avLst/>
              </a:prstGeom>
              <a:blipFill>
                <a:blip r:embed="rId3"/>
                <a:stretch>
                  <a:fillRect b="-6557"/>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26C4166C-3394-4FE6-9313-E6FF6C50FEC7}"/>
              </a:ext>
            </a:extLst>
          </p:cNvPr>
          <p:cNvSpPr/>
          <p:nvPr/>
        </p:nvSpPr>
        <p:spPr>
          <a:xfrm>
            <a:off x="4047260" y="2763521"/>
            <a:ext cx="1252104" cy="841661"/>
          </a:xfrm>
          <a:prstGeom prst="rect">
            <a:avLst/>
          </a:prstGeom>
          <a:solidFill>
            <a:schemeClr val="accent6">
              <a:lumMod val="20000"/>
              <a:lumOff val="80000"/>
            </a:schemeClr>
          </a:solidFill>
          <a:ln w="571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LM</a:t>
            </a:r>
          </a:p>
        </p:txBody>
      </p:sp>
      <p:sp>
        <p:nvSpPr>
          <p:cNvPr id="7" name="TextBox 6">
            <a:extLst>
              <a:ext uri="{FF2B5EF4-FFF2-40B4-BE49-F238E27FC236}">
                <a16:creationId xmlns:a16="http://schemas.microsoft.com/office/drawing/2014/main" id="{262B75E4-3B42-A862-C30E-C5D3D8E353BD}"/>
              </a:ext>
            </a:extLst>
          </p:cNvPr>
          <p:cNvSpPr txBox="1"/>
          <p:nvPr/>
        </p:nvSpPr>
        <p:spPr>
          <a:xfrm>
            <a:off x="785710" y="2671524"/>
            <a:ext cx="3496120" cy="646331"/>
          </a:xfrm>
          <a:prstGeom prst="rect">
            <a:avLst/>
          </a:prstGeom>
          <a:noFill/>
        </p:spPr>
        <p:txBody>
          <a:bodyPr wrap="square">
            <a:spAutoFit/>
          </a:bodyPr>
          <a:lstStyle/>
          <a:p>
            <a:r>
              <a:rPr lang="en-US" sz="1800" dirty="0"/>
              <a:t>For any partial sub-sentence: </a:t>
            </a:r>
            <a:br>
              <a:rPr lang="en-US" sz="1800" dirty="0"/>
            </a:br>
            <a:r>
              <a:rPr lang="en-US" sz="1800" dirty="0"/>
              <a:t>X=The cat is on the _??_</a:t>
            </a:r>
          </a:p>
        </p:txBody>
      </p:sp>
      <p:sp>
        <p:nvSpPr>
          <p:cNvPr id="9" name="TextBox 8">
            <a:extLst>
              <a:ext uri="{FF2B5EF4-FFF2-40B4-BE49-F238E27FC236}">
                <a16:creationId xmlns:a16="http://schemas.microsoft.com/office/drawing/2014/main" id="{A861D967-7820-2050-B901-F84366436E0C}"/>
              </a:ext>
            </a:extLst>
          </p:cNvPr>
          <p:cNvSpPr txBox="1"/>
          <p:nvPr/>
        </p:nvSpPr>
        <p:spPr>
          <a:xfrm>
            <a:off x="6156613" y="2508192"/>
            <a:ext cx="1065068" cy="1246495"/>
          </a:xfrm>
          <a:prstGeom prst="rect">
            <a:avLst/>
          </a:prstGeom>
          <a:noFill/>
        </p:spPr>
        <p:txBody>
          <a:bodyPr wrap="square">
            <a:spAutoFit/>
          </a:bodyPr>
          <a:lstStyle/>
          <a:p>
            <a:r>
              <a:rPr lang="en-US" sz="1500" dirty="0">
                <a:latin typeface="Tahoma" panose="020B0604030504040204" pitchFamily="34" charset="0"/>
                <a:ea typeface="Tahoma" panose="020B0604030504040204" pitchFamily="34" charset="0"/>
                <a:cs typeface="Tahoma" panose="020B0604030504040204" pitchFamily="34" charset="0"/>
              </a:rPr>
              <a:t>roof</a:t>
            </a:r>
          </a:p>
          <a:p>
            <a:r>
              <a:rPr lang="en-US" sz="1500" dirty="0">
                <a:latin typeface="Tahoma" panose="020B0604030504040204" pitchFamily="34" charset="0"/>
                <a:ea typeface="Tahoma" panose="020B0604030504040204" pitchFamily="34" charset="0"/>
                <a:cs typeface="Tahoma" panose="020B0604030504040204" pitchFamily="34" charset="0"/>
              </a:rPr>
              <a:t>tree</a:t>
            </a:r>
            <a:br>
              <a:rPr lang="en-US" sz="1500" dirty="0">
                <a:latin typeface="Tahoma" panose="020B0604030504040204" pitchFamily="34" charset="0"/>
                <a:ea typeface="Tahoma" panose="020B0604030504040204" pitchFamily="34" charset="0"/>
                <a:cs typeface="Tahoma" panose="020B0604030504040204" pitchFamily="34" charset="0"/>
              </a:rPr>
            </a:br>
            <a:r>
              <a:rPr lang="en-US" sz="1500" dirty="0">
                <a:latin typeface="Tahoma" panose="020B0604030504040204" pitchFamily="34" charset="0"/>
                <a:ea typeface="Tahoma" panose="020B0604030504040204" pitchFamily="34" charset="0"/>
                <a:cs typeface="Tahoma" panose="020B0604030504040204" pitchFamily="34" charset="0"/>
              </a:rPr>
              <a:t>moon</a:t>
            </a:r>
            <a:br>
              <a:rPr lang="en-US" sz="1500" dirty="0">
                <a:latin typeface="Tahoma" panose="020B0604030504040204" pitchFamily="34" charset="0"/>
                <a:ea typeface="Tahoma" panose="020B0604030504040204" pitchFamily="34" charset="0"/>
                <a:cs typeface="Tahoma" panose="020B0604030504040204" pitchFamily="34" charset="0"/>
              </a:rPr>
            </a:br>
            <a:r>
              <a:rPr lang="en-US" sz="1500" dirty="0">
                <a:latin typeface="Tahoma" panose="020B0604030504040204" pitchFamily="34" charset="0"/>
                <a:ea typeface="Tahoma" panose="020B0604030504040204" pitchFamily="34" charset="0"/>
                <a:cs typeface="Tahoma" panose="020B0604030504040204" pitchFamily="34" charset="0"/>
              </a:rPr>
              <a:t>physics</a:t>
            </a:r>
          </a:p>
          <a:p>
            <a:r>
              <a:rPr lang="en-US" sz="1500" dirty="0">
                <a:latin typeface="Tahoma" panose="020B0604030504040204" pitchFamily="34" charset="0"/>
                <a:ea typeface="Tahoma" panose="020B0604030504040204" pitchFamily="34" charset="0"/>
                <a:cs typeface="Tahoma" panose="020B0604030504040204" pitchFamily="34" charset="0"/>
              </a:rPr>
              <a:t>…</a:t>
            </a:r>
          </a:p>
        </p:txBody>
      </p:sp>
      <p:cxnSp>
        <p:nvCxnSpPr>
          <p:cNvPr id="10" name="Straight Arrow Connector 9">
            <a:extLst>
              <a:ext uri="{FF2B5EF4-FFF2-40B4-BE49-F238E27FC236}">
                <a16:creationId xmlns:a16="http://schemas.microsoft.com/office/drawing/2014/main" id="{A7FFA406-EB18-3200-408B-11A576DA6808}"/>
              </a:ext>
            </a:extLst>
          </p:cNvPr>
          <p:cNvCxnSpPr>
            <a:cxnSpLocks/>
          </p:cNvCxnSpPr>
          <p:nvPr/>
        </p:nvCxnSpPr>
        <p:spPr>
          <a:xfrm>
            <a:off x="5400974" y="3192399"/>
            <a:ext cx="42602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F926E6C-896A-B058-4507-5B1E247DDEEA}"/>
              </a:ext>
            </a:extLst>
          </p:cNvPr>
          <p:cNvCxnSpPr>
            <a:cxnSpLocks/>
          </p:cNvCxnSpPr>
          <p:nvPr/>
        </p:nvCxnSpPr>
        <p:spPr>
          <a:xfrm>
            <a:off x="3549184" y="3192399"/>
            <a:ext cx="43209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175F9E36-9238-3119-D9AC-1D38F564F20D}"/>
              </a:ext>
            </a:extLst>
          </p:cNvPr>
          <p:cNvSpPr/>
          <p:nvPr/>
        </p:nvSpPr>
        <p:spPr>
          <a:xfrm>
            <a:off x="5891645" y="2624104"/>
            <a:ext cx="264968" cy="1126802"/>
          </a:xfrm>
          <a:prstGeom prst="leftBrace">
            <a:avLst>
              <a:gd name="adj1" fmla="val 118137"/>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3" name="TextBox 12">
            <a:extLst>
              <a:ext uri="{FF2B5EF4-FFF2-40B4-BE49-F238E27FC236}">
                <a16:creationId xmlns:a16="http://schemas.microsoft.com/office/drawing/2014/main" id="{42142865-EC8B-C8D4-2472-AD79E2BC3A91}"/>
              </a:ext>
            </a:extLst>
          </p:cNvPr>
          <p:cNvSpPr txBox="1"/>
          <p:nvPr/>
        </p:nvSpPr>
        <p:spPr>
          <a:xfrm>
            <a:off x="7039840" y="2546749"/>
            <a:ext cx="1977160" cy="1246495"/>
          </a:xfrm>
          <a:prstGeom prst="rect">
            <a:avLst/>
          </a:prstGeom>
          <a:noFill/>
        </p:spPr>
        <p:txBody>
          <a:bodyPr wrap="square">
            <a:spAutoFit/>
          </a:bodyPr>
          <a:lstStyle/>
          <a:p>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roof|X</a:t>
            </a:r>
            <a:r>
              <a:rPr lang="en-US" sz="1500" dirty="0">
                <a:latin typeface="Tahoma" panose="020B0604030504040204" pitchFamily="34" charset="0"/>
                <a:ea typeface="Tahoma" panose="020B0604030504040204" pitchFamily="34" charset="0"/>
                <a:cs typeface="Tahoma" panose="020B0604030504040204" pitchFamily="34" charset="0"/>
              </a:rPr>
              <a:t>)=1/|V|</a:t>
            </a:r>
          </a:p>
          <a:p>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tree|X</a:t>
            </a:r>
            <a:r>
              <a:rPr lang="en-US" sz="1500" dirty="0">
                <a:latin typeface="Tahoma" panose="020B0604030504040204" pitchFamily="34" charset="0"/>
                <a:ea typeface="Tahoma" panose="020B0604030504040204" pitchFamily="34" charset="0"/>
                <a:cs typeface="Tahoma" panose="020B0604030504040204" pitchFamily="34" charset="0"/>
              </a:rPr>
              <a:t>)=1/|V|</a:t>
            </a:r>
            <a:br>
              <a:rPr lang="en-US" sz="1500"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moon|X</a:t>
            </a:r>
            <a:r>
              <a:rPr lang="en-US" sz="1500" dirty="0">
                <a:latin typeface="Tahoma" panose="020B0604030504040204" pitchFamily="34" charset="0"/>
                <a:ea typeface="Tahoma" panose="020B0604030504040204" pitchFamily="34" charset="0"/>
                <a:cs typeface="Tahoma" panose="020B0604030504040204" pitchFamily="34" charset="0"/>
              </a:rPr>
              <a:t>)=1/|V|</a:t>
            </a:r>
            <a:br>
              <a:rPr lang="en-US" sz="1500"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physics|X</a:t>
            </a:r>
            <a:r>
              <a:rPr lang="en-US" sz="1500" dirty="0">
                <a:latin typeface="Tahoma" panose="020B0604030504040204" pitchFamily="34" charset="0"/>
                <a:ea typeface="Tahoma" panose="020B0604030504040204" pitchFamily="34" charset="0"/>
                <a:cs typeface="Tahoma" panose="020B0604030504040204" pitchFamily="34" charset="0"/>
              </a:rPr>
              <a:t>)=1/|V|</a:t>
            </a:r>
          </a:p>
          <a:p>
            <a:r>
              <a:rPr lang="en-US" sz="15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29303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7A79C9D-9ECD-E6CC-4AAF-9A86B65C6CD1}"/>
                  </a:ext>
                </a:extLst>
              </p:cNvPr>
              <p:cNvSpPr>
                <a:spLocks noGrp="1"/>
              </p:cNvSpPr>
              <p:nvPr>
                <p:ph type="body" sz="quarter" idx="16"/>
              </p:nvPr>
            </p:nvSpPr>
            <p:spPr>
              <a:xfrm>
                <a:off x="533919" y="1240086"/>
                <a:ext cx="8085415" cy="3077573"/>
              </a:xfrm>
            </p:spPr>
            <p:txBody>
              <a:bodyPr/>
              <a:lstStyle/>
              <a:p>
                <a:r>
                  <a:rPr lang="en-US" sz="1800" b="1" dirty="0">
                    <a:solidFill>
                      <a:schemeClr val="tx1"/>
                    </a:solidFill>
                  </a:rPr>
                  <a:t>Quiz:</a:t>
                </a:r>
                <a:r>
                  <a:rPr lang="en-US" sz="1800" dirty="0">
                    <a:solidFill>
                      <a:schemeClr val="tx1"/>
                    </a:solidFill>
                  </a:rPr>
                  <a:t> let’s suppose we have a sentence </a:t>
                </a:r>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𝑤</m:t>
                        </m:r>
                      </m:e>
                      <m:sub>
                        <m:r>
                          <a:rPr lang="en-US" sz="2000" i="1">
                            <a:solidFill>
                              <a:schemeClr val="tx1"/>
                            </a:solidFill>
                            <a:latin typeface="Cambria Math" panose="02040503050406030204" pitchFamily="18" charset="0"/>
                          </a:rPr>
                          <m:t>1</m:t>
                        </m:r>
                      </m:sub>
                    </m:sSub>
                    <m:r>
                      <a:rPr lang="en-US" sz="2000" i="1">
                        <a:solidFill>
                          <a:schemeClr val="tx1"/>
                        </a:solidFill>
                        <a:latin typeface="Cambria Math" panose="02040503050406030204" pitchFamily="18" charset="0"/>
                      </a:rPr>
                      <m:t>,…, </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𝑤</m:t>
                        </m:r>
                      </m:e>
                      <m:sub>
                        <m:r>
                          <a:rPr lang="en-US" sz="2000" i="1">
                            <a:solidFill>
                              <a:schemeClr val="tx1"/>
                            </a:solidFill>
                            <a:latin typeface="Cambria Math" panose="02040503050406030204" pitchFamily="18" charset="0"/>
                          </a:rPr>
                          <m:t>𝑛</m:t>
                        </m:r>
                      </m:sub>
                    </m:sSub>
                  </m:oMath>
                </a14:m>
                <a:r>
                  <a:rPr lang="en-US" sz="1800" dirty="0">
                    <a:solidFill>
                      <a:schemeClr val="tx1"/>
                    </a:solidFill>
                  </a:rPr>
                  <a:t> and it’s fixed. Our language is model is </a:t>
                </a:r>
                <a:r>
                  <a:rPr lang="en-US" sz="1800" dirty="0">
                    <a:solidFill>
                      <a:srgbClr val="FF8200"/>
                    </a:solidFill>
                  </a:rPr>
                  <a:t>mildly confused</a:t>
                </a:r>
                <a:r>
                  <a:rPr lang="en-US" sz="1800" dirty="0"/>
                  <a:t> because it narrows down the plausible continuations to 5 words, but it is confused among them. So it it assigns probability 1/5 to the correct next word. </a:t>
                </a:r>
                <a:r>
                  <a:rPr lang="en-US" sz="1800" dirty="0">
                    <a:solidFill>
                      <a:schemeClr val="tx1"/>
                    </a:solidFill>
                  </a:rPr>
                  <a:t>What is perplexity of our model? </a:t>
                </a:r>
              </a:p>
              <a:p>
                <a:endParaRPr lang="en-US" sz="1800" b="1" dirty="0"/>
              </a:p>
              <a:p>
                <a:pPr marL="0" indent="0">
                  <a:buNone/>
                </a:pPr>
                <a:endParaRPr lang="en-US" dirty="0"/>
              </a:p>
              <a:p>
                <a:endParaRPr lang="en-US" dirty="0"/>
              </a:p>
              <a:p>
                <a:pPr marL="114300" indent="0">
                  <a:buNone/>
                </a:pPr>
                <a:endParaRPr lang="en-US" dirty="0"/>
              </a:p>
              <a:p>
                <a:pPr marL="114300" indent="0">
                  <a:buNone/>
                </a:pPr>
                <a:endParaRPr lang="en-US" dirty="0"/>
              </a:p>
              <a:p>
                <a:pPr marL="114300" indent="0">
                  <a:buNone/>
                </a:pPr>
                <a:endParaRPr lang="en-US" dirty="0"/>
              </a:p>
            </p:txBody>
          </p:sp>
        </mc:Choice>
        <mc:Fallback>
          <p:sp>
            <p:nvSpPr>
              <p:cNvPr id="3" name="Content Placeholder 2">
                <a:extLst>
                  <a:ext uri="{FF2B5EF4-FFF2-40B4-BE49-F238E27FC236}">
                    <a16:creationId xmlns:a16="http://schemas.microsoft.com/office/drawing/2014/main" id="{77A79C9D-9ECD-E6CC-4AAF-9A86B65C6CD1}"/>
                  </a:ext>
                </a:extLst>
              </p:cNvPr>
              <p:cNvSpPr>
                <a:spLocks noGrp="1" noRot="1" noChangeAspect="1" noMove="1" noResize="1" noEditPoints="1" noAdjustHandles="1" noChangeArrowheads="1" noChangeShapeType="1" noTextEdit="1"/>
              </p:cNvSpPr>
              <p:nvPr>
                <p:ph type="body" sz="quarter" idx="16"/>
              </p:nvPr>
            </p:nvSpPr>
            <p:spPr>
              <a:xfrm>
                <a:off x="533919" y="1240086"/>
                <a:ext cx="8085415" cy="3077573"/>
              </a:xfrm>
              <a:blipFill>
                <a:blip r:embed="rId3"/>
                <a:stretch>
                  <a:fillRect l="-628" t="-1235" r="-10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6412CF7-D0F1-A13B-53BF-7872F2F58B86}"/>
                  </a:ext>
                </a:extLst>
              </p:cNvPr>
              <p:cNvSpPr txBox="1"/>
              <p:nvPr/>
            </p:nvSpPr>
            <p:spPr>
              <a:xfrm>
                <a:off x="37165" y="3931626"/>
                <a:ext cx="8206068" cy="620234"/>
              </a:xfrm>
              <a:prstGeom prst="rect">
                <a:avLst/>
              </a:prstGeom>
              <a:noFill/>
            </p:spPr>
            <p:txBody>
              <a:bodyPr wrap="square">
                <a:spAutoFit/>
              </a:bodyPr>
              <a:lstStyle/>
              <a:p>
                <a:pPr lvl="1"/>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𝐻</m:t>
                      </m:r>
                      <m:r>
                        <a:rPr lang="en-US" sz="1800" smtClean="0">
                          <a:latin typeface="Cambria Math" panose="02040503050406030204" pitchFamily="18" charset="0"/>
                        </a:rPr>
                        <m:t>=−</m:t>
                      </m:r>
                      <m:f>
                        <m:fPr>
                          <m:ctrlPr>
                            <a:rPr lang="en-US" sz="1800" i="1" smtClean="0">
                              <a:latin typeface="Cambria Math" panose="02040503050406030204" pitchFamily="18" charset="0"/>
                            </a:rPr>
                          </m:ctrlPr>
                        </m:fPr>
                        <m:num>
                          <m:r>
                            <a:rPr lang="en-US" sz="1800" i="1" smtClean="0">
                              <a:latin typeface="Cambria Math" panose="02040503050406030204" pitchFamily="18" charset="0"/>
                            </a:rPr>
                            <m:t>1</m:t>
                          </m:r>
                        </m:num>
                        <m:den>
                          <m:r>
                            <a:rPr lang="en-US" sz="1800" b="0" i="1" smtClean="0">
                              <a:latin typeface="Cambria Math" panose="02040503050406030204" pitchFamily="18" charset="0"/>
                            </a:rPr>
                            <m:t>𝑛</m:t>
                          </m:r>
                        </m:den>
                      </m:f>
                      <m:d>
                        <m:dPr>
                          <m:begChr m:val="["/>
                          <m:endChr m:val="]"/>
                          <m:ctrlPr>
                            <a:rPr lang="en-US" sz="1800" i="1" smtClean="0">
                              <a:latin typeface="Cambria Math" panose="02040503050406030204" pitchFamily="18" charset="0"/>
                            </a:rPr>
                          </m:ctrlPr>
                        </m:dPr>
                        <m:e>
                          <m:func>
                            <m:funcPr>
                              <m:ctrlPr>
                                <a:rPr lang="en-US" sz="1800" i="1">
                                  <a:latin typeface="Cambria Math" panose="02040503050406030204" pitchFamily="18" charset="0"/>
                                </a:rPr>
                              </m:ctrlPr>
                            </m:funcPr>
                            <m:fName>
                              <m:sSub>
                                <m:sSubPr>
                                  <m:ctrlPr>
                                    <a:rPr lang="en-US" sz="1800" i="1">
                                      <a:latin typeface="Cambria Math" panose="02040503050406030204" pitchFamily="18" charset="0"/>
                                    </a:rPr>
                                  </m:ctrlPr>
                                </m:sSubPr>
                                <m:e>
                                  <m:r>
                                    <m:rPr>
                                      <m:sty m:val="p"/>
                                    </m:rPr>
                                    <a:rPr lang="en-US" sz="1800" i="0">
                                      <a:latin typeface="Cambria Math" panose="02040503050406030204" pitchFamily="18" charset="0"/>
                                    </a:rPr>
                                    <m:t>log</m:t>
                                  </m:r>
                                </m:e>
                                <m:sub>
                                  <m:r>
                                    <a:rPr lang="en-US" sz="1800" i="0">
                                      <a:latin typeface="Cambria Math" panose="02040503050406030204" pitchFamily="18" charset="0"/>
                                    </a:rPr>
                                    <m:t>2</m:t>
                                  </m:r>
                                </m:sub>
                              </m:sSub>
                            </m:fName>
                            <m:e>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i="0">
                                          <a:latin typeface="Cambria Math" panose="02040503050406030204" pitchFamily="18" charset="0"/>
                                        </a:rPr>
                                        <m:t>1</m:t>
                                      </m:r>
                                    </m:num>
                                    <m:den>
                                      <m:r>
                                        <a:rPr lang="en-US" sz="1800" i="0">
                                          <a:latin typeface="Cambria Math" panose="02040503050406030204" pitchFamily="18" charset="0"/>
                                        </a:rPr>
                                        <m:t>5</m:t>
                                      </m:r>
                                    </m:den>
                                  </m:f>
                                </m:e>
                              </m:d>
                            </m:e>
                          </m:func>
                          <m:r>
                            <a:rPr lang="en-US" sz="1800" i="0">
                              <a:latin typeface="Cambria Math" panose="02040503050406030204" pitchFamily="18" charset="0"/>
                            </a:rPr>
                            <m:t>+…</m:t>
                          </m:r>
                          <m:r>
                            <a:rPr lang="en-US" sz="1800" b="0" i="0" smtClean="0">
                              <a:latin typeface="Cambria Math" panose="02040503050406030204" pitchFamily="18" charset="0"/>
                            </a:rPr>
                            <m:t>+</m:t>
                          </m:r>
                          <m:func>
                            <m:funcPr>
                              <m:ctrlPr>
                                <a:rPr lang="en-US" sz="1800" i="1">
                                  <a:latin typeface="Cambria Math" panose="02040503050406030204" pitchFamily="18" charset="0"/>
                                </a:rPr>
                              </m:ctrlPr>
                            </m:funcPr>
                            <m:fName>
                              <m:sSub>
                                <m:sSubPr>
                                  <m:ctrlPr>
                                    <a:rPr lang="en-US" sz="1800" i="1">
                                      <a:latin typeface="Cambria Math" panose="02040503050406030204" pitchFamily="18" charset="0"/>
                                    </a:rPr>
                                  </m:ctrlPr>
                                </m:sSubPr>
                                <m:e>
                                  <m:r>
                                    <m:rPr>
                                      <m:sty m:val="p"/>
                                    </m:rPr>
                                    <a:rPr lang="en-US" sz="1800" i="0">
                                      <a:latin typeface="Cambria Math" panose="02040503050406030204" pitchFamily="18" charset="0"/>
                                    </a:rPr>
                                    <m:t>log</m:t>
                                  </m:r>
                                </m:e>
                                <m:sub>
                                  <m:r>
                                    <a:rPr lang="en-US" sz="1800" i="0">
                                      <a:latin typeface="Cambria Math" panose="02040503050406030204" pitchFamily="18" charset="0"/>
                                    </a:rPr>
                                    <m:t>2</m:t>
                                  </m:r>
                                </m:sub>
                              </m:sSub>
                            </m:fName>
                            <m:e>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i="0">
                                          <a:latin typeface="Cambria Math" panose="02040503050406030204" pitchFamily="18" charset="0"/>
                                        </a:rPr>
                                        <m:t>1</m:t>
                                      </m:r>
                                    </m:num>
                                    <m:den>
                                      <m:r>
                                        <a:rPr lang="en-US" sz="1800" i="0">
                                          <a:latin typeface="Cambria Math" panose="02040503050406030204" pitchFamily="18" charset="0"/>
                                        </a:rPr>
                                        <m:t>5</m:t>
                                      </m:r>
                                    </m:den>
                                  </m:f>
                                </m:e>
                              </m:d>
                            </m:e>
                          </m:func>
                        </m:e>
                      </m:d>
                      <m:r>
                        <a:rPr lang="en-US" sz="1800" b="0" i="0" smtClean="0">
                          <a:latin typeface="Cambria Math" panose="02040503050406030204" pitchFamily="18" charset="0"/>
                        </a:rPr>
                        <m:t>=−</m:t>
                      </m:r>
                      <m:r>
                        <m:rPr>
                          <m:sty m:val="p"/>
                        </m:rPr>
                        <a:rPr lang="en-US" sz="1800" b="0" i="0" smtClean="0">
                          <a:latin typeface="Cambria Math" panose="02040503050406030204" pitchFamily="18" charset="0"/>
                        </a:rPr>
                        <m:t>log</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0" smtClean="0">
                                  <a:latin typeface="Cambria Math" panose="02040503050406030204" pitchFamily="18" charset="0"/>
                                </a:rPr>
                                <m:t>1</m:t>
                              </m:r>
                            </m:num>
                            <m:den>
                              <m:r>
                                <a:rPr lang="en-US" sz="1800" b="0" i="0" smtClean="0">
                                  <a:latin typeface="Cambria Math" panose="02040503050406030204" pitchFamily="18" charset="0"/>
                                </a:rPr>
                                <m:t>5</m:t>
                              </m:r>
                            </m:den>
                          </m:f>
                        </m:e>
                      </m:d>
                      <m:r>
                        <a:rPr lang="en-US" sz="1800" b="0" i="1" smtClean="0">
                          <a:latin typeface="Cambria Math" panose="02040503050406030204" pitchFamily="18" charset="0"/>
                        </a:rPr>
                        <m:t>⇒</m:t>
                      </m:r>
                      <m:r>
                        <m:rPr>
                          <m:sty m:val="p"/>
                        </m:rPr>
                        <a:rPr lang="en-US" sz="1800" b="0" i="0" smtClean="0">
                          <a:latin typeface="Cambria Math" panose="02040503050406030204" pitchFamily="18" charset="0"/>
                        </a:rPr>
                        <m:t>ppl</m:t>
                      </m:r>
                      <m:d>
                        <m:dPr>
                          <m:ctrlPr>
                            <a:rPr lang="en-US" sz="1800" b="0" i="1" smtClean="0">
                              <a:latin typeface="Cambria Math" panose="02040503050406030204" pitchFamily="18" charset="0"/>
                            </a:rPr>
                          </m:ctrlPr>
                        </m:dPr>
                        <m:e>
                          <m:r>
                            <m:rPr>
                              <m:sty m:val="p"/>
                            </m:rPr>
                            <a:rPr lang="en-US" sz="1800" b="0" i="0" smtClean="0">
                              <a:latin typeface="Cambria Math" panose="02040503050406030204" pitchFamily="18" charset="0"/>
                            </a:rPr>
                            <m:t>D</m:t>
                          </m:r>
                        </m:e>
                      </m:d>
                      <m:r>
                        <a:rPr lang="en-US" sz="1800" b="0" i="0" smtClean="0">
                          <a:latin typeface="Cambria Math" panose="02040503050406030204" pitchFamily="18" charset="0"/>
                        </a:rPr>
                        <m:t>=5 </m:t>
                      </m:r>
                    </m:oMath>
                  </m:oMathPara>
                </a14:m>
                <a:endParaRPr lang="en-US" sz="1800" dirty="0">
                  <a:latin typeface="Corbel" panose="020B0503020204020204" pitchFamily="34" charset="0"/>
                </a:endParaRPr>
              </a:p>
            </p:txBody>
          </p:sp>
        </mc:Choice>
        <mc:Fallback xmlns="">
          <p:sp>
            <p:nvSpPr>
              <p:cNvPr id="4" name="TextBox 3">
                <a:extLst>
                  <a:ext uri="{FF2B5EF4-FFF2-40B4-BE49-F238E27FC236}">
                    <a16:creationId xmlns:a16="http://schemas.microsoft.com/office/drawing/2014/main" id="{46412CF7-D0F1-A13B-53BF-7872F2F58B86}"/>
                  </a:ext>
                </a:extLst>
              </p:cNvPr>
              <p:cNvSpPr txBox="1">
                <a:spLocks noRot="1" noChangeAspect="1" noMove="1" noResize="1" noEditPoints="1" noAdjustHandles="1" noChangeArrowheads="1" noChangeShapeType="1" noTextEdit="1"/>
              </p:cNvSpPr>
              <p:nvPr/>
            </p:nvSpPr>
            <p:spPr>
              <a:xfrm>
                <a:off x="37165" y="3931626"/>
                <a:ext cx="8206068" cy="620234"/>
              </a:xfrm>
              <a:prstGeom prst="rect">
                <a:avLst/>
              </a:prstGeom>
              <a:blipFill>
                <a:blip r:embed="rId4"/>
                <a:stretch>
                  <a:fillRect b="-2000"/>
                </a:stretch>
              </a:blipFill>
            </p:spPr>
            <p:txBody>
              <a:bodyPr/>
              <a:lstStyle/>
              <a:p>
                <a:r>
                  <a:rPr lang="en-US">
                    <a:noFill/>
                  </a:rPr>
                  <a:t> </a:t>
                </a:r>
              </a:p>
            </p:txBody>
          </p:sp>
        </mc:Fallback>
      </mc:AlternateContent>
      <p:sp>
        <p:nvSpPr>
          <p:cNvPr id="8" name="Title 1">
            <a:extLst>
              <a:ext uri="{FF2B5EF4-FFF2-40B4-BE49-F238E27FC236}">
                <a16:creationId xmlns:a16="http://schemas.microsoft.com/office/drawing/2014/main" id="{C19EFCA0-8907-B2AB-8B9C-B942E8B9F7C3}"/>
              </a:ext>
            </a:extLst>
          </p:cNvPr>
          <p:cNvSpPr>
            <a:spLocks noGrp="1"/>
          </p:cNvSpPr>
          <p:nvPr>
            <p:ph type="title"/>
          </p:nvPr>
        </p:nvSpPr>
        <p:spPr>
          <a:xfrm>
            <a:off x="294639" y="107119"/>
            <a:ext cx="9139293" cy="857542"/>
          </a:xfrm>
        </p:spPr>
        <p:txBody>
          <a:bodyPr>
            <a:normAutofit/>
          </a:bodyPr>
          <a:lstStyle/>
          <a:p>
            <a:r>
              <a:rPr lang="en-US" dirty="0"/>
              <a:t>Intuition-building Quizzes (2)</a:t>
            </a:r>
          </a:p>
        </p:txBody>
      </p:sp>
      <p:sp>
        <p:nvSpPr>
          <p:cNvPr id="2" name="TextBox 1">
            <a:extLst>
              <a:ext uri="{FF2B5EF4-FFF2-40B4-BE49-F238E27FC236}">
                <a16:creationId xmlns:a16="http://schemas.microsoft.com/office/drawing/2014/main" id="{BF0A5918-3775-3176-DEA3-ADE597036D2F}"/>
              </a:ext>
            </a:extLst>
          </p:cNvPr>
          <p:cNvSpPr txBox="1"/>
          <p:nvPr/>
        </p:nvSpPr>
        <p:spPr>
          <a:xfrm>
            <a:off x="1872236" y="4658139"/>
            <a:ext cx="5188225" cy="378242"/>
          </a:xfrm>
          <a:prstGeom prst="wedgeRoundRectCallout">
            <a:avLst>
              <a:gd name="adj1" fmla="val 33691"/>
              <a:gd name="adj2" fmla="val -8501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marL="165100" marR="157480" algn="ctr">
              <a:lnSpc>
                <a:spcPct val="101899"/>
              </a:lnSpc>
              <a:spcBef>
                <a:spcPts val="245"/>
              </a:spcBef>
            </a:pPr>
            <a:r>
              <a:rPr lang="en-US" sz="1800" b="1" dirty="0">
                <a:latin typeface="Corbel" panose="020B0503020204020204" pitchFamily="34" charset="0"/>
                <a:cs typeface="Arial"/>
              </a:rPr>
              <a:t>Intuition:</a:t>
            </a:r>
            <a:r>
              <a:rPr lang="en-US" sz="1800" dirty="0">
                <a:latin typeface="Corbel" panose="020B0503020204020204" pitchFamily="34" charset="0"/>
                <a:cs typeface="Arial"/>
              </a:rPr>
              <a:t> the model is indecisive among 5 choices. </a:t>
            </a:r>
          </a:p>
        </p:txBody>
      </p:sp>
      <p:sp>
        <p:nvSpPr>
          <p:cNvPr id="5" name="Rectangle 4">
            <a:extLst>
              <a:ext uri="{FF2B5EF4-FFF2-40B4-BE49-F238E27FC236}">
                <a16:creationId xmlns:a16="http://schemas.microsoft.com/office/drawing/2014/main" id="{F4495A26-7811-111F-F9F4-1A1209FA7D2B}"/>
              </a:ext>
            </a:extLst>
          </p:cNvPr>
          <p:cNvSpPr/>
          <p:nvPr/>
        </p:nvSpPr>
        <p:spPr>
          <a:xfrm>
            <a:off x="4038832" y="2583828"/>
            <a:ext cx="1138276" cy="841661"/>
          </a:xfrm>
          <a:prstGeom prst="rect">
            <a:avLst/>
          </a:prstGeom>
          <a:solidFill>
            <a:schemeClr val="accent6">
              <a:lumMod val="20000"/>
              <a:lumOff val="80000"/>
            </a:schemeClr>
          </a:solidFill>
          <a:ln w="571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LM</a:t>
            </a:r>
          </a:p>
        </p:txBody>
      </p:sp>
      <p:sp>
        <p:nvSpPr>
          <p:cNvPr id="7" name="TextBox 6">
            <a:extLst>
              <a:ext uri="{FF2B5EF4-FFF2-40B4-BE49-F238E27FC236}">
                <a16:creationId xmlns:a16="http://schemas.microsoft.com/office/drawing/2014/main" id="{CFD48ADB-DC2A-4B33-025B-023D1C609F68}"/>
              </a:ext>
            </a:extLst>
          </p:cNvPr>
          <p:cNvSpPr txBox="1"/>
          <p:nvPr/>
        </p:nvSpPr>
        <p:spPr>
          <a:xfrm>
            <a:off x="755659" y="2508443"/>
            <a:ext cx="3029025" cy="646331"/>
          </a:xfrm>
          <a:prstGeom prst="rect">
            <a:avLst/>
          </a:prstGeom>
          <a:noFill/>
        </p:spPr>
        <p:txBody>
          <a:bodyPr wrap="square">
            <a:spAutoFit/>
          </a:bodyPr>
          <a:lstStyle/>
          <a:p>
            <a:r>
              <a:rPr lang="en-US" sz="1800" dirty="0"/>
              <a:t>A partial sentence:</a:t>
            </a:r>
            <a:br>
              <a:rPr lang="en-US" sz="1800" dirty="0"/>
            </a:br>
            <a:r>
              <a:rPr lang="en-US" sz="1800" dirty="0"/>
              <a:t>X=The cat is on the _??_</a:t>
            </a:r>
          </a:p>
        </p:txBody>
      </p:sp>
      <p:cxnSp>
        <p:nvCxnSpPr>
          <p:cNvPr id="10" name="Straight Arrow Connector 9">
            <a:extLst>
              <a:ext uri="{FF2B5EF4-FFF2-40B4-BE49-F238E27FC236}">
                <a16:creationId xmlns:a16="http://schemas.microsoft.com/office/drawing/2014/main" id="{2036BA26-BE17-ABE4-BC17-D20383A26BB3}"/>
              </a:ext>
            </a:extLst>
          </p:cNvPr>
          <p:cNvCxnSpPr>
            <a:cxnSpLocks/>
          </p:cNvCxnSpPr>
          <p:nvPr/>
        </p:nvCxnSpPr>
        <p:spPr>
          <a:xfrm>
            <a:off x="5278538" y="3012706"/>
            <a:ext cx="320080"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E209B36-2804-80AD-86FC-CEF322024E00}"/>
              </a:ext>
            </a:extLst>
          </p:cNvPr>
          <p:cNvCxnSpPr>
            <a:cxnSpLocks/>
          </p:cNvCxnSpPr>
          <p:nvPr/>
        </p:nvCxnSpPr>
        <p:spPr>
          <a:xfrm>
            <a:off x="3543109" y="3007027"/>
            <a:ext cx="43209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4D7BCA2E-7173-C120-D6C4-1C3E3E916A1F}"/>
              </a:ext>
            </a:extLst>
          </p:cNvPr>
          <p:cNvSpPr/>
          <p:nvPr/>
        </p:nvSpPr>
        <p:spPr>
          <a:xfrm>
            <a:off x="5647584" y="2452878"/>
            <a:ext cx="199075" cy="1126802"/>
          </a:xfrm>
          <a:prstGeom prst="leftBrace">
            <a:avLst>
              <a:gd name="adj1" fmla="val 118137"/>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3" name="TextBox 12">
            <a:extLst>
              <a:ext uri="{FF2B5EF4-FFF2-40B4-BE49-F238E27FC236}">
                <a16:creationId xmlns:a16="http://schemas.microsoft.com/office/drawing/2014/main" id="{0AE644A6-C91B-86E0-AF47-EA401F8ABC3C}"/>
              </a:ext>
            </a:extLst>
          </p:cNvPr>
          <p:cNvSpPr txBox="1"/>
          <p:nvPr/>
        </p:nvSpPr>
        <p:spPr>
          <a:xfrm>
            <a:off x="5791847" y="2316149"/>
            <a:ext cx="1977160" cy="1938992"/>
          </a:xfrm>
          <a:prstGeom prst="rect">
            <a:avLst/>
          </a:prstGeom>
          <a:noFill/>
        </p:spPr>
        <p:txBody>
          <a:bodyPr wrap="square">
            <a:spAutoFit/>
          </a:bodyPr>
          <a:lstStyle/>
          <a:p>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roof|X</a:t>
            </a:r>
            <a:r>
              <a:rPr lang="en-US" sz="1500" dirty="0">
                <a:latin typeface="Tahoma" panose="020B0604030504040204" pitchFamily="34" charset="0"/>
                <a:ea typeface="Tahoma" panose="020B0604030504040204" pitchFamily="34" charset="0"/>
                <a:cs typeface="Tahoma" panose="020B0604030504040204" pitchFamily="34" charset="0"/>
              </a:rPr>
              <a:t>)=1/5</a:t>
            </a:r>
          </a:p>
          <a:p>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tree|X</a:t>
            </a:r>
            <a:r>
              <a:rPr lang="en-US" sz="1500" dirty="0">
                <a:latin typeface="Tahoma" panose="020B0604030504040204" pitchFamily="34" charset="0"/>
                <a:ea typeface="Tahoma" panose="020B0604030504040204" pitchFamily="34" charset="0"/>
                <a:cs typeface="Tahoma" panose="020B0604030504040204" pitchFamily="34" charset="0"/>
              </a:rPr>
              <a:t>)=1/5</a:t>
            </a:r>
            <a:br>
              <a:rPr lang="en-US" sz="1500"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table|X</a:t>
            </a:r>
            <a:r>
              <a:rPr lang="en-US" sz="1500" dirty="0">
                <a:latin typeface="Tahoma" panose="020B0604030504040204" pitchFamily="34" charset="0"/>
                <a:ea typeface="Tahoma" panose="020B0604030504040204" pitchFamily="34" charset="0"/>
                <a:cs typeface="Tahoma" panose="020B0604030504040204" pitchFamily="34" charset="0"/>
              </a:rPr>
              <a:t>)=1/5</a:t>
            </a:r>
            <a:br>
              <a:rPr lang="en-US" sz="1500"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mat|X</a:t>
            </a:r>
            <a:r>
              <a:rPr lang="en-US" sz="1500" dirty="0">
                <a:latin typeface="Tahoma" panose="020B0604030504040204" pitchFamily="34" charset="0"/>
                <a:ea typeface="Tahoma" panose="020B0604030504040204" pitchFamily="34" charset="0"/>
                <a:cs typeface="Tahoma" panose="020B0604030504040204" pitchFamily="34" charset="0"/>
              </a:rPr>
              <a:t>)=1/5</a:t>
            </a:r>
          </a:p>
          <a:p>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wall|X</a:t>
            </a:r>
            <a:r>
              <a:rPr lang="en-US" sz="1500" dirty="0">
                <a:latin typeface="Tahoma" panose="020B0604030504040204" pitchFamily="34" charset="0"/>
                <a:ea typeface="Tahoma" panose="020B0604030504040204" pitchFamily="34" charset="0"/>
                <a:cs typeface="Tahoma" panose="020B0604030504040204" pitchFamily="34" charset="0"/>
              </a:rPr>
              <a:t>)=1/5</a:t>
            </a:r>
          </a:p>
          <a:p>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physics|X</a:t>
            </a:r>
            <a:r>
              <a:rPr lang="en-US" sz="1500" dirty="0">
                <a:latin typeface="Tahoma" panose="020B0604030504040204" pitchFamily="34" charset="0"/>
                <a:ea typeface="Tahoma" panose="020B0604030504040204" pitchFamily="34" charset="0"/>
                <a:cs typeface="Tahoma" panose="020B0604030504040204" pitchFamily="34" charset="0"/>
              </a:rPr>
              <a:t>)=0</a:t>
            </a:r>
          </a:p>
          <a:p>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tesla|X</a:t>
            </a:r>
            <a:r>
              <a:rPr lang="en-US" sz="1500" dirty="0">
                <a:latin typeface="Tahoma" panose="020B0604030504040204" pitchFamily="34" charset="0"/>
                <a:ea typeface="Tahoma" panose="020B0604030504040204" pitchFamily="34" charset="0"/>
                <a:cs typeface="Tahoma" panose="020B0604030504040204" pitchFamily="34" charset="0"/>
              </a:rPr>
              <a:t>)=0</a:t>
            </a:r>
          </a:p>
          <a:p>
            <a:r>
              <a:rPr lang="en-US" sz="1500" dirty="0">
                <a:latin typeface="Tahoma" panose="020B0604030504040204" pitchFamily="34" charset="0"/>
                <a:ea typeface="Tahoma" panose="020B0604030504040204" pitchFamily="34" charset="0"/>
                <a:cs typeface="Tahoma" panose="020B0604030504040204" pitchFamily="34" charset="0"/>
              </a:rPr>
              <a:t>…</a:t>
            </a:r>
          </a:p>
        </p:txBody>
      </p:sp>
      <p:sp>
        <p:nvSpPr>
          <p:cNvPr id="14" name="TextBox 13">
            <a:extLst>
              <a:ext uri="{FF2B5EF4-FFF2-40B4-BE49-F238E27FC236}">
                <a16:creationId xmlns:a16="http://schemas.microsoft.com/office/drawing/2014/main" id="{3DAC610C-0AA1-25FB-6BBF-2E4E5488ADAC}"/>
              </a:ext>
            </a:extLst>
          </p:cNvPr>
          <p:cNvSpPr txBox="1"/>
          <p:nvPr/>
        </p:nvSpPr>
        <p:spPr>
          <a:xfrm>
            <a:off x="7272867" y="3380484"/>
            <a:ext cx="1828799" cy="857542"/>
          </a:xfrm>
          <a:prstGeom prst="wedgeRoundRectCallout">
            <a:avLst>
              <a:gd name="adj1" fmla="val -42109"/>
              <a:gd name="adj2" fmla="val -89842"/>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marL="165100" marR="157480" algn="ctr">
              <a:lnSpc>
                <a:spcPct val="101899"/>
              </a:lnSpc>
              <a:spcBef>
                <a:spcPts val="245"/>
              </a:spcBef>
            </a:pPr>
            <a:r>
              <a:rPr lang="en-US" sz="1200" dirty="0">
                <a:latin typeface="Corbel" panose="020B0503020204020204" pitchFamily="34" charset="0"/>
                <a:cs typeface="Arial"/>
              </a:rPr>
              <a:t>Our LM has narrowed down the right continuation to one of these five words.</a:t>
            </a:r>
          </a:p>
        </p:txBody>
      </p:sp>
      <p:sp>
        <p:nvSpPr>
          <p:cNvPr id="15" name="Right Bracket 14">
            <a:extLst>
              <a:ext uri="{FF2B5EF4-FFF2-40B4-BE49-F238E27FC236}">
                <a16:creationId xmlns:a16="http://schemas.microsoft.com/office/drawing/2014/main" id="{292DE82E-46A3-8C57-65A2-094D6CE0BBAB}"/>
              </a:ext>
            </a:extLst>
          </p:cNvPr>
          <p:cNvSpPr/>
          <p:nvPr/>
        </p:nvSpPr>
        <p:spPr>
          <a:xfrm>
            <a:off x="7188201" y="2394835"/>
            <a:ext cx="127000" cy="1107694"/>
          </a:xfrm>
          <a:prstGeom prst="rightBracket">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6189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7" grpId="0"/>
      <p:bldP spid="12" grpId="0" animBg="1"/>
      <p:bldP spid="13" grpId="0"/>
      <p:bldP spid="14" grpId="0" animBg="1"/>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4FE5C-3E85-3074-6403-FAD0B3BA2EA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A2B915-AD3C-FBE9-707D-955915C99BD6}"/>
              </a:ext>
            </a:extLst>
          </p:cNvPr>
          <p:cNvSpPr>
            <a:spLocks noGrp="1"/>
          </p:cNvSpPr>
          <p:nvPr>
            <p:ph type="body" sz="quarter" idx="16"/>
          </p:nvPr>
        </p:nvSpPr>
        <p:spPr/>
        <p:txBody>
          <a:bodyPr/>
          <a:lstStyle/>
          <a:p>
            <a:r>
              <a:rPr lang="en-US" sz="1800" b="1" dirty="0">
                <a:solidFill>
                  <a:schemeClr val="tx1"/>
                </a:solidFill>
              </a:rPr>
              <a:t>Quiz:</a:t>
            </a:r>
            <a:r>
              <a:rPr lang="en-US" sz="1800" dirty="0">
                <a:solidFill>
                  <a:schemeClr val="tx1"/>
                </a:solidFill>
              </a:rPr>
              <a:t> let’s </a:t>
            </a:r>
            <a:r>
              <a:rPr lang="en-US" sz="1800" dirty="0"/>
              <a:t>we evaluate an </a:t>
            </a:r>
            <a:r>
              <a:rPr lang="en-US" sz="1800" dirty="0">
                <a:solidFill>
                  <a:srgbClr val="289A00"/>
                </a:solidFill>
              </a:rPr>
              <a:t>exact</a:t>
            </a:r>
            <a:r>
              <a:rPr lang="en-US" sz="1800" dirty="0"/>
              <a:t> (!!) model of language, i.e., our model always knows what exact word should follow a given context. What is the perplexity of this model? </a:t>
            </a:r>
          </a:p>
          <a:p>
            <a:endParaRPr lang="en-US" sz="1800" dirty="0">
              <a:solidFill>
                <a:schemeClr val="tx1"/>
              </a:solidFill>
            </a:endParaRPr>
          </a:p>
          <a:p>
            <a:endParaRPr lang="en-US" dirty="0"/>
          </a:p>
          <a:p>
            <a:endParaRPr lang="en-US" dirty="0"/>
          </a:p>
        </p:txBody>
      </p:sp>
      <p:sp>
        <p:nvSpPr>
          <p:cNvPr id="8" name="Title 1">
            <a:extLst>
              <a:ext uri="{FF2B5EF4-FFF2-40B4-BE49-F238E27FC236}">
                <a16:creationId xmlns:a16="http://schemas.microsoft.com/office/drawing/2014/main" id="{584EC6B3-0DDB-760F-2E06-1EA639B94CF0}"/>
              </a:ext>
            </a:extLst>
          </p:cNvPr>
          <p:cNvSpPr>
            <a:spLocks noGrp="1"/>
          </p:cNvSpPr>
          <p:nvPr>
            <p:ph type="title"/>
          </p:nvPr>
        </p:nvSpPr>
        <p:spPr>
          <a:xfrm>
            <a:off x="294639" y="107119"/>
            <a:ext cx="9139293" cy="857542"/>
          </a:xfrm>
        </p:spPr>
        <p:txBody>
          <a:bodyPr>
            <a:normAutofit/>
          </a:bodyPr>
          <a:lstStyle/>
          <a:p>
            <a:r>
              <a:rPr lang="en-US" dirty="0"/>
              <a:t>Intuition-building Quizzes (2)</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6FA53A4-7900-9778-D0CF-AFDA97649856}"/>
                  </a:ext>
                </a:extLst>
              </p:cNvPr>
              <p:cNvSpPr txBox="1"/>
              <p:nvPr/>
            </p:nvSpPr>
            <p:spPr>
              <a:xfrm>
                <a:off x="904240" y="3741239"/>
                <a:ext cx="7665201" cy="596830"/>
              </a:xfrm>
              <a:prstGeom prst="rect">
                <a:avLst/>
              </a:prstGeom>
              <a:noFill/>
            </p:spPr>
            <p:txBody>
              <a:bodyPr wrap="square">
                <a:spAutoFit/>
              </a:bodyPr>
              <a:lstStyle/>
              <a:p>
                <a14:m>
                  <m:oMath xmlns:m="http://schemas.openxmlformats.org/officeDocument/2006/math">
                    <m:r>
                      <a:rPr lang="en-US" sz="2400" smtClean="0">
                        <a:latin typeface="Cambria Math" panose="02040503050406030204" pitchFamily="18" charset="0"/>
                      </a:rPr>
                      <m:t>∀</m:t>
                    </m:r>
                    <m:r>
                      <a:rPr lang="en-US" sz="2400" smtClean="0">
                        <a:latin typeface="Cambria Math" panose="02040503050406030204" pitchFamily="18" charset="0"/>
                      </a:rPr>
                      <m:t>𝑤</m:t>
                    </m:r>
                    <m:r>
                      <a:rPr lang="en-US" sz="2400" smtClean="0">
                        <a:latin typeface="Cambria Math" panose="02040503050406030204" pitchFamily="18" charset="0"/>
                      </a:rPr>
                      <m:t>∈</m:t>
                    </m:r>
                    <m:r>
                      <a:rPr lang="en-US" sz="2400" smtClean="0">
                        <a:latin typeface="Cambria Math" panose="02040503050406030204" pitchFamily="18" charset="0"/>
                      </a:rPr>
                      <m:t>𝑉</m:t>
                    </m:r>
                    <m:r>
                      <a:rPr lang="en-US" sz="2400" smtClean="0">
                        <a:latin typeface="Cambria Math" panose="02040503050406030204" pitchFamily="18" charset="0"/>
                      </a:rPr>
                      <m:t>:</m:t>
                    </m:r>
                    <m:r>
                      <a:rPr lang="en-US" sz="2400" smtClean="0">
                        <a:latin typeface="Cambria Math" panose="02040503050406030204" pitchFamily="18" charset="0"/>
                      </a:rPr>
                      <m:t>𝐏</m:t>
                    </m:r>
                    <m:d>
                      <m:dPr>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𝑖</m:t>
                            </m:r>
                          </m:sub>
                        </m:sSub>
                      </m:e>
                    </m:d>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1:</m:t>
                        </m:r>
                        <m:r>
                          <a:rPr lang="en-US" sz="2400">
                            <a:latin typeface="Cambria Math" panose="02040503050406030204" pitchFamily="18" charset="0"/>
                          </a:rPr>
                          <m:t>𝑖</m:t>
                        </m:r>
                        <m:r>
                          <a:rPr lang="en-US" sz="2400">
                            <a:latin typeface="Cambria Math" panose="02040503050406030204" pitchFamily="18" charset="0"/>
                          </a:rPr>
                          <m:t>−1</m:t>
                        </m:r>
                      </m:sub>
                    </m:sSub>
                    <m:r>
                      <a:rPr lang="en-US" sz="2400">
                        <a:latin typeface="Cambria Math" panose="02040503050406030204" pitchFamily="18" charset="0"/>
                      </a:rPr>
                      <m:t>)</m:t>
                    </m:r>
                    <m:r>
                      <a:rPr lang="en-US" sz="2400" smtClean="0">
                        <a:latin typeface="Cambria Math" panose="02040503050406030204" pitchFamily="18" charset="0"/>
                      </a:rPr>
                      <m:t>=1  ⇒ </m:t>
                    </m:r>
                    <m:r>
                      <m:rPr>
                        <m:sty m:val="p"/>
                      </m:rPr>
                      <a:rPr lang="en-US" sz="2400">
                        <a:latin typeface="Cambria Math" panose="02040503050406030204" pitchFamily="18" charset="0"/>
                      </a:rPr>
                      <m:t>ppl</m:t>
                    </m:r>
                    <m:d>
                      <m:dPr>
                        <m:ctrlPr>
                          <a:rPr lang="en-US" sz="2400" i="1">
                            <a:latin typeface="Cambria Math" panose="02040503050406030204" pitchFamily="18" charset="0"/>
                          </a:rPr>
                        </m:ctrlPr>
                      </m:dPr>
                      <m:e>
                        <m:r>
                          <a:rPr lang="en-US" sz="2400">
                            <a:latin typeface="Cambria Math" panose="02040503050406030204" pitchFamily="18" charset="0"/>
                          </a:rPr>
                          <m:t>𝐷</m:t>
                        </m:r>
                      </m:e>
                    </m:d>
                    <m:r>
                      <a:rPr lang="en-US" sz="2400">
                        <a:latin typeface="Cambria Math" panose="02040503050406030204" pitchFamily="18" charset="0"/>
                      </a:rPr>
                      <m:t>=</m:t>
                    </m:r>
                    <m:sSup>
                      <m:sSupPr>
                        <m:ctrlPr>
                          <a:rPr lang="en-US" sz="2400" i="1">
                            <a:latin typeface="Cambria Math" panose="02040503050406030204" pitchFamily="18" charset="0"/>
                          </a:rPr>
                        </m:ctrlPr>
                      </m:sSupPr>
                      <m:e>
                        <m:r>
                          <a:rPr lang="en-US" sz="2400">
                            <a:latin typeface="Cambria Math" panose="02040503050406030204" pitchFamily="18" charset="0"/>
                          </a:rPr>
                          <m:t>2</m:t>
                        </m:r>
                      </m:e>
                      <m:sup>
                        <m:r>
                          <a:rPr lang="en-US" sz="2400" smtClean="0">
                            <a:latin typeface="Cambria Math" panose="02040503050406030204" pitchFamily="18" charset="0"/>
                          </a:rPr>
                          <m:t>−</m:t>
                        </m:r>
                        <m:f>
                          <m:fPr>
                            <m:ctrlPr>
                              <a:rPr lang="en-US" sz="2400" i="1" smtClean="0">
                                <a:latin typeface="Cambria Math" panose="02040503050406030204" pitchFamily="18" charset="0"/>
                              </a:rPr>
                            </m:ctrlPr>
                          </m:fPr>
                          <m:num>
                            <m:r>
                              <a:rPr lang="en-US" sz="2400" smtClean="0">
                                <a:latin typeface="Cambria Math" panose="02040503050406030204" pitchFamily="18" charset="0"/>
                              </a:rPr>
                              <m:t>1</m:t>
                            </m:r>
                          </m:num>
                          <m:den>
                            <m:r>
                              <a:rPr lang="en-US" sz="2400" b="0" i="1" smtClean="0">
                                <a:latin typeface="Cambria Math" panose="02040503050406030204" pitchFamily="18" charset="0"/>
                              </a:rPr>
                              <m:t>𝑛</m:t>
                            </m:r>
                          </m:den>
                        </m:f>
                        <m:r>
                          <a:rPr lang="en-US" sz="2400" smtClean="0">
                            <a:latin typeface="Cambria Math" panose="02040503050406030204" pitchFamily="18" charset="0"/>
                          </a:rPr>
                          <m:t> </m:t>
                        </m:r>
                        <m:r>
                          <a:rPr lang="en-US" sz="2400" smtClean="0">
                            <a:latin typeface="Cambria Math" panose="02040503050406030204" pitchFamily="18" charset="0"/>
                          </a:rPr>
                          <m:t>𝑛</m:t>
                        </m:r>
                        <m:func>
                          <m:funcPr>
                            <m:ctrlPr>
                              <a:rPr lang="en-US" sz="2400" i="1" smtClean="0">
                                <a:latin typeface="Cambria Math" panose="02040503050406030204" pitchFamily="18" charset="0"/>
                              </a:rPr>
                            </m:ctrlPr>
                          </m:funcPr>
                          <m:fName>
                            <m:sSub>
                              <m:sSubPr>
                                <m:ctrlPr>
                                  <a:rPr lang="en-US" sz="2400" i="1" smtClean="0">
                                    <a:latin typeface="Cambria Math" panose="02040503050406030204" pitchFamily="18" charset="0"/>
                                  </a:rPr>
                                </m:ctrlPr>
                              </m:sSubPr>
                              <m:e>
                                <m:r>
                                  <m:rPr>
                                    <m:sty m:val="p"/>
                                  </m:rPr>
                                  <a:rPr lang="en-US" sz="2400" smtClean="0">
                                    <a:latin typeface="Cambria Math" panose="02040503050406030204" pitchFamily="18" charset="0"/>
                                  </a:rPr>
                                  <m:t>log</m:t>
                                </m:r>
                              </m:e>
                              <m:sub>
                                <m:r>
                                  <a:rPr lang="en-US" sz="2400" smtClean="0">
                                    <a:latin typeface="Cambria Math" panose="02040503050406030204" pitchFamily="18" charset="0"/>
                                  </a:rPr>
                                  <m:t>2</m:t>
                                </m:r>
                              </m:sub>
                            </m:sSub>
                          </m:fName>
                          <m:e>
                            <m:r>
                              <a:rPr lang="en-US" sz="2400" smtClean="0">
                                <a:latin typeface="Cambria Math" panose="02040503050406030204" pitchFamily="18" charset="0"/>
                              </a:rPr>
                              <m:t>1</m:t>
                            </m:r>
                          </m:e>
                        </m:func>
                        <m:r>
                          <a:rPr lang="en-US" sz="2400">
                            <a:latin typeface="Cambria Math" panose="02040503050406030204" pitchFamily="18" charset="0"/>
                          </a:rPr>
                          <m:t> </m:t>
                        </m:r>
                      </m:sup>
                    </m:sSup>
                    <m:r>
                      <a:rPr lang="en-US" sz="2400" smtClean="0">
                        <a:latin typeface="Cambria Math" panose="02040503050406030204" pitchFamily="18" charset="0"/>
                      </a:rPr>
                      <m:t>=1</m:t>
                    </m:r>
                  </m:oMath>
                </a14:m>
                <a:r>
                  <a:rPr lang="en-US" sz="2400" dirty="0">
                    <a:latin typeface="Cambria Math" panose="02040503050406030204" pitchFamily="18" charset="0"/>
                  </a:rPr>
                  <a:t> </a:t>
                </a:r>
              </a:p>
            </p:txBody>
          </p:sp>
        </mc:Choice>
        <mc:Fallback xmlns="">
          <p:sp>
            <p:nvSpPr>
              <p:cNvPr id="2" name="TextBox 1">
                <a:extLst>
                  <a:ext uri="{FF2B5EF4-FFF2-40B4-BE49-F238E27FC236}">
                    <a16:creationId xmlns:a16="http://schemas.microsoft.com/office/drawing/2014/main" id="{F6FA53A4-7900-9778-D0CF-AFDA97649856}"/>
                  </a:ext>
                </a:extLst>
              </p:cNvPr>
              <p:cNvSpPr txBox="1">
                <a:spLocks noRot="1" noChangeAspect="1" noMove="1" noResize="1" noEditPoints="1" noAdjustHandles="1" noChangeArrowheads="1" noChangeShapeType="1" noTextEdit="1"/>
              </p:cNvSpPr>
              <p:nvPr/>
            </p:nvSpPr>
            <p:spPr>
              <a:xfrm>
                <a:off x="904240" y="3741239"/>
                <a:ext cx="7665201" cy="596830"/>
              </a:xfrm>
              <a:prstGeom prst="rect">
                <a:avLst/>
              </a:prstGeom>
              <a:blipFill>
                <a:blip r:embed="rId3"/>
                <a:stretch>
                  <a:fillRect l="-166" b="-1458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9D657C53-7528-A28C-BA03-E7C6914C3598}"/>
              </a:ext>
            </a:extLst>
          </p:cNvPr>
          <p:cNvSpPr txBox="1"/>
          <p:nvPr/>
        </p:nvSpPr>
        <p:spPr>
          <a:xfrm>
            <a:off x="1617978" y="4545127"/>
            <a:ext cx="6153058" cy="406879"/>
          </a:xfrm>
          <a:prstGeom prst="wedgeRoundRectCallout">
            <a:avLst>
              <a:gd name="adj1" fmla="val 35511"/>
              <a:gd name="adj2" fmla="val -82870"/>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marL="165100" marR="157480" algn="ctr">
              <a:lnSpc>
                <a:spcPct val="101899"/>
              </a:lnSpc>
              <a:spcBef>
                <a:spcPts val="245"/>
              </a:spcBef>
            </a:pPr>
            <a:r>
              <a:rPr lang="en-US" sz="1800" b="1" dirty="0">
                <a:latin typeface="Corbel" panose="020B0503020204020204" pitchFamily="34" charset="0"/>
                <a:cs typeface="Arial"/>
              </a:rPr>
              <a:t>Intuition:</a:t>
            </a:r>
            <a:r>
              <a:rPr lang="en-US" sz="1800" dirty="0">
                <a:latin typeface="Corbel" panose="020B0503020204020204" pitchFamily="34" charset="0"/>
                <a:cs typeface="Arial"/>
              </a:rPr>
              <a:t> the model is indecisive among 1 (the right!) choice! </a:t>
            </a:r>
          </a:p>
        </p:txBody>
      </p:sp>
      <p:sp>
        <p:nvSpPr>
          <p:cNvPr id="5" name="Rectangle 4">
            <a:extLst>
              <a:ext uri="{FF2B5EF4-FFF2-40B4-BE49-F238E27FC236}">
                <a16:creationId xmlns:a16="http://schemas.microsoft.com/office/drawing/2014/main" id="{13B7B2FD-3502-C4E3-6094-B2B763562312}"/>
              </a:ext>
            </a:extLst>
          </p:cNvPr>
          <p:cNvSpPr/>
          <p:nvPr/>
        </p:nvSpPr>
        <p:spPr>
          <a:xfrm>
            <a:off x="4038832" y="2475914"/>
            <a:ext cx="1138276" cy="841661"/>
          </a:xfrm>
          <a:prstGeom prst="rect">
            <a:avLst/>
          </a:prstGeom>
          <a:solidFill>
            <a:schemeClr val="accent6">
              <a:lumMod val="20000"/>
              <a:lumOff val="80000"/>
            </a:schemeClr>
          </a:solidFill>
          <a:ln w="571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LM</a:t>
            </a:r>
          </a:p>
        </p:txBody>
      </p:sp>
      <p:cxnSp>
        <p:nvCxnSpPr>
          <p:cNvPr id="9" name="Straight Arrow Connector 8">
            <a:extLst>
              <a:ext uri="{FF2B5EF4-FFF2-40B4-BE49-F238E27FC236}">
                <a16:creationId xmlns:a16="http://schemas.microsoft.com/office/drawing/2014/main" id="{D4BBAA31-FCFE-59F2-CA77-A4830C5A4B60}"/>
              </a:ext>
            </a:extLst>
          </p:cNvPr>
          <p:cNvCxnSpPr>
            <a:cxnSpLocks/>
          </p:cNvCxnSpPr>
          <p:nvPr/>
        </p:nvCxnSpPr>
        <p:spPr>
          <a:xfrm>
            <a:off x="5278538" y="2904792"/>
            <a:ext cx="320080"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93ACF1E-1006-D718-B4F4-DF15726FB66A}"/>
              </a:ext>
            </a:extLst>
          </p:cNvPr>
          <p:cNvCxnSpPr>
            <a:cxnSpLocks/>
          </p:cNvCxnSpPr>
          <p:nvPr/>
        </p:nvCxnSpPr>
        <p:spPr>
          <a:xfrm>
            <a:off x="3543109" y="2904792"/>
            <a:ext cx="43209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Left Brace 10">
            <a:extLst>
              <a:ext uri="{FF2B5EF4-FFF2-40B4-BE49-F238E27FC236}">
                <a16:creationId xmlns:a16="http://schemas.microsoft.com/office/drawing/2014/main" id="{D67EABE3-119B-7146-0BFF-EBFE07919732}"/>
              </a:ext>
            </a:extLst>
          </p:cNvPr>
          <p:cNvSpPr/>
          <p:nvPr/>
        </p:nvSpPr>
        <p:spPr>
          <a:xfrm>
            <a:off x="5647585" y="2387299"/>
            <a:ext cx="169664" cy="972611"/>
          </a:xfrm>
          <a:prstGeom prst="leftBrace">
            <a:avLst>
              <a:gd name="adj1" fmla="val 118137"/>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2" name="TextBox 11">
            <a:extLst>
              <a:ext uri="{FF2B5EF4-FFF2-40B4-BE49-F238E27FC236}">
                <a16:creationId xmlns:a16="http://schemas.microsoft.com/office/drawing/2014/main" id="{00463745-27D7-A70B-F2C8-2EB79D7DE2B3}"/>
              </a:ext>
            </a:extLst>
          </p:cNvPr>
          <p:cNvSpPr txBox="1"/>
          <p:nvPr/>
        </p:nvSpPr>
        <p:spPr>
          <a:xfrm>
            <a:off x="5901915" y="2326876"/>
            <a:ext cx="1977160" cy="1015663"/>
          </a:xfrm>
          <a:prstGeom prst="rect">
            <a:avLst/>
          </a:prstGeom>
          <a:noFill/>
        </p:spPr>
        <p:txBody>
          <a:bodyPr wrap="square">
            <a:spAutoFit/>
          </a:bodyPr>
          <a:lstStyle/>
          <a:p>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mat|X</a:t>
            </a:r>
            <a:r>
              <a:rPr lang="en-US" sz="1500" dirty="0">
                <a:latin typeface="Tahoma" panose="020B0604030504040204" pitchFamily="34" charset="0"/>
                <a:ea typeface="Tahoma" panose="020B0604030504040204" pitchFamily="34" charset="0"/>
                <a:cs typeface="Tahoma" panose="020B0604030504040204" pitchFamily="34" charset="0"/>
              </a:rPr>
              <a:t>)=1</a:t>
            </a:r>
          </a:p>
          <a:p>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physics|X</a:t>
            </a:r>
            <a:r>
              <a:rPr lang="en-US" sz="1500" dirty="0">
                <a:latin typeface="Tahoma" panose="020B0604030504040204" pitchFamily="34" charset="0"/>
                <a:ea typeface="Tahoma" panose="020B0604030504040204" pitchFamily="34" charset="0"/>
                <a:cs typeface="Tahoma" panose="020B0604030504040204" pitchFamily="34" charset="0"/>
              </a:rPr>
              <a:t>)=0</a:t>
            </a:r>
          </a:p>
          <a:p>
            <a:r>
              <a:rPr lang="en-US" sz="1500" b="1" dirty="0">
                <a:latin typeface="Tahoma" panose="020B0604030504040204" pitchFamily="34" charset="0"/>
                <a:ea typeface="Tahoma" panose="020B0604030504040204" pitchFamily="34" charset="0"/>
                <a:cs typeface="Tahoma" panose="020B0604030504040204" pitchFamily="34" charset="0"/>
              </a:rPr>
              <a:t>P</a:t>
            </a:r>
            <a:r>
              <a:rPr lang="en-US" sz="1500" dirty="0">
                <a:latin typeface="Tahoma" panose="020B0604030504040204" pitchFamily="34" charset="0"/>
                <a:ea typeface="Tahoma" panose="020B0604030504040204" pitchFamily="34" charset="0"/>
                <a:cs typeface="Tahoma" panose="020B0604030504040204" pitchFamily="34" charset="0"/>
              </a:rPr>
              <a:t>(</a:t>
            </a:r>
            <a:r>
              <a:rPr lang="en-US" sz="1500" dirty="0" err="1">
                <a:latin typeface="Tahoma" panose="020B0604030504040204" pitchFamily="34" charset="0"/>
                <a:ea typeface="Tahoma" panose="020B0604030504040204" pitchFamily="34" charset="0"/>
                <a:cs typeface="Tahoma" panose="020B0604030504040204" pitchFamily="34" charset="0"/>
              </a:rPr>
              <a:t>tesla|X</a:t>
            </a:r>
            <a:r>
              <a:rPr lang="en-US" sz="1500" dirty="0">
                <a:latin typeface="Tahoma" panose="020B0604030504040204" pitchFamily="34" charset="0"/>
                <a:ea typeface="Tahoma" panose="020B0604030504040204" pitchFamily="34" charset="0"/>
                <a:cs typeface="Tahoma" panose="020B0604030504040204" pitchFamily="34" charset="0"/>
              </a:rPr>
              <a:t>)=0</a:t>
            </a:r>
          </a:p>
          <a:p>
            <a:r>
              <a:rPr lang="en-US" sz="1500" dirty="0">
                <a:latin typeface="Tahoma" panose="020B0604030504040204" pitchFamily="34" charset="0"/>
                <a:ea typeface="Tahoma" panose="020B0604030504040204" pitchFamily="34" charset="0"/>
                <a:cs typeface="Tahoma" panose="020B0604030504040204" pitchFamily="34" charset="0"/>
              </a:rPr>
              <a:t>…</a:t>
            </a:r>
          </a:p>
        </p:txBody>
      </p:sp>
      <p:sp>
        <p:nvSpPr>
          <p:cNvPr id="16" name="TextBox 15">
            <a:extLst>
              <a:ext uri="{FF2B5EF4-FFF2-40B4-BE49-F238E27FC236}">
                <a16:creationId xmlns:a16="http://schemas.microsoft.com/office/drawing/2014/main" id="{293331BA-ADF5-D994-D8B8-A3B1550F8849}"/>
              </a:ext>
            </a:extLst>
          </p:cNvPr>
          <p:cNvSpPr txBox="1"/>
          <p:nvPr/>
        </p:nvSpPr>
        <p:spPr>
          <a:xfrm>
            <a:off x="7286504" y="2325082"/>
            <a:ext cx="1185142" cy="923330"/>
          </a:xfrm>
          <a:prstGeom prst="rect">
            <a:avLst/>
          </a:prstGeom>
          <a:noFill/>
        </p:spPr>
        <p:txBody>
          <a:bodyPr wrap="square">
            <a:spAutoFit/>
          </a:bodyPr>
          <a:lstStyle/>
          <a:p>
            <a:r>
              <a:rPr lang="en-US" sz="5400" dirty="0"/>
              <a:t>🪄</a:t>
            </a:r>
          </a:p>
        </p:txBody>
      </p:sp>
      <p:sp>
        <p:nvSpPr>
          <p:cNvPr id="18" name="TextBox 17">
            <a:extLst>
              <a:ext uri="{FF2B5EF4-FFF2-40B4-BE49-F238E27FC236}">
                <a16:creationId xmlns:a16="http://schemas.microsoft.com/office/drawing/2014/main" id="{BBAF68A7-AD3D-B259-2A52-28167FFB1691}"/>
              </a:ext>
            </a:extLst>
          </p:cNvPr>
          <p:cNvSpPr txBox="1"/>
          <p:nvPr/>
        </p:nvSpPr>
        <p:spPr>
          <a:xfrm>
            <a:off x="755659" y="2493981"/>
            <a:ext cx="3029025" cy="646331"/>
          </a:xfrm>
          <a:prstGeom prst="rect">
            <a:avLst/>
          </a:prstGeom>
          <a:noFill/>
        </p:spPr>
        <p:txBody>
          <a:bodyPr wrap="square">
            <a:spAutoFit/>
          </a:bodyPr>
          <a:lstStyle/>
          <a:p>
            <a:r>
              <a:rPr lang="en-US" sz="1800" dirty="0"/>
              <a:t>A partial sentence:</a:t>
            </a:r>
            <a:br>
              <a:rPr lang="en-US" sz="1800" dirty="0"/>
            </a:br>
            <a:r>
              <a:rPr lang="en-US" sz="1800" dirty="0"/>
              <a:t>X=The cat is on the _??_</a:t>
            </a:r>
          </a:p>
        </p:txBody>
      </p:sp>
    </p:spTree>
    <p:extLst>
      <p:ext uri="{BB962C8B-B14F-4D97-AF65-F5344CB8AC3E}">
        <p14:creationId xmlns:p14="http://schemas.microsoft.com/office/powerpoint/2010/main" val="386546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11FDAB-D6D2-2456-F626-25E621A0085C}"/>
              </a:ext>
            </a:extLst>
          </p:cNvPr>
          <p:cNvSpPr>
            <a:spLocks noGrp="1"/>
          </p:cNvSpPr>
          <p:nvPr>
            <p:ph idx="4294967295"/>
          </p:nvPr>
        </p:nvSpPr>
        <p:spPr>
          <a:xfrm>
            <a:off x="0" y="2228850"/>
            <a:ext cx="8578850" cy="2403475"/>
          </a:xfrm>
          <a:prstGeom prst="rect">
            <a:avLst/>
          </a:prstGeom>
        </p:spPr>
        <p:txBody>
          <a:bodyPr>
            <a:normAutofit/>
          </a:bodyPr>
          <a:lstStyle/>
          <a:p>
            <a:pPr marL="0" indent="0">
              <a:buNone/>
            </a:pPr>
            <a:r>
              <a:rPr lang="en-US" sz="5400" dirty="0"/>
              <a:t>     The cat</a:t>
            </a:r>
          </a:p>
        </p:txBody>
      </p:sp>
      <p:sp>
        <p:nvSpPr>
          <p:cNvPr id="2" name="Slide Number Placeholder 1">
            <a:extLst>
              <a:ext uri="{FF2B5EF4-FFF2-40B4-BE49-F238E27FC236}">
                <a16:creationId xmlns:a16="http://schemas.microsoft.com/office/drawing/2014/main" id="{F6BE07AD-AD61-315D-E088-5308DAE1EDEA}"/>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7</a:t>
            </a:fld>
            <a:endParaRPr lang="en-US" dirty="0"/>
          </a:p>
        </p:txBody>
      </p:sp>
    </p:spTree>
    <p:extLst>
      <p:ext uri="{BB962C8B-B14F-4D97-AF65-F5344CB8AC3E}">
        <p14:creationId xmlns:p14="http://schemas.microsoft.com/office/powerpoint/2010/main" val="17471167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8F81-CFE1-A3B6-3A65-CD3A8D22E441}"/>
              </a:ext>
            </a:extLst>
          </p:cNvPr>
          <p:cNvSpPr>
            <a:spLocks noGrp="1"/>
          </p:cNvSpPr>
          <p:nvPr>
            <p:ph type="title"/>
          </p:nvPr>
        </p:nvSpPr>
        <p:spPr/>
        <p:txBody>
          <a:bodyPr>
            <a:normAutofit/>
          </a:bodyPr>
          <a:lstStyle/>
          <a:p>
            <a:r>
              <a:rPr lang="en-US" sz="2500" dirty="0">
                <a:solidFill>
                  <a:srgbClr val="002060"/>
                </a:solidFill>
              </a:rPr>
              <a:t>Perplexity: Summary </a:t>
            </a:r>
          </a:p>
        </p:txBody>
      </p:sp>
      <p:sp>
        <p:nvSpPr>
          <p:cNvPr id="4" name="Text Placeholder 3">
            <a:extLst>
              <a:ext uri="{FF2B5EF4-FFF2-40B4-BE49-F238E27FC236}">
                <a16:creationId xmlns:a16="http://schemas.microsoft.com/office/drawing/2014/main" id="{E4989E92-631A-4344-F740-79586FA95BB8}"/>
              </a:ext>
            </a:extLst>
          </p:cNvPr>
          <p:cNvSpPr>
            <a:spLocks noGrp="1"/>
          </p:cNvSpPr>
          <p:nvPr>
            <p:ph type="body" sz="quarter" idx="16"/>
          </p:nvPr>
        </p:nvSpPr>
        <p:spPr/>
        <p:txBody>
          <a:bodyPr/>
          <a:lstStyle/>
          <a:p>
            <a:endParaRPr lang="en-US" dirty="0"/>
          </a:p>
          <a:p>
            <a:endParaRPr lang="en-US" dirty="0"/>
          </a:p>
          <a:p>
            <a:r>
              <a:rPr lang="en-US" sz="1600" dirty="0"/>
              <a:t>Perplexity is a measure of model’s </a:t>
            </a:r>
            <a:r>
              <a:rPr lang="en-US" sz="1600" dirty="0">
                <a:solidFill>
                  <a:srgbClr val="C00000"/>
                </a:solidFill>
              </a:rPr>
              <a:t>uncertainty about next word </a:t>
            </a:r>
            <a:r>
              <a:rPr lang="en-US" sz="1600" dirty="0"/>
              <a:t>(aka </a:t>
            </a:r>
            <a:r>
              <a:rPr lang="en-US" sz="1600" dirty="0">
                <a:solidFill>
                  <a:srgbClr val="C00000"/>
                </a:solidFill>
              </a:rPr>
              <a:t>”average branching factor”</a:t>
            </a:r>
            <a:r>
              <a:rPr lang="en-US" sz="1600" dirty="0"/>
              <a:t>). </a:t>
            </a:r>
          </a:p>
          <a:p>
            <a:pPr lvl="1"/>
            <a:r>
              <a:rPr lang="en-US" dirty="0"/>
              <a:t>The larger the number of vocabulary, the more options there to choose from. </a:t>
            </a:r>
          </a:p>
          <a:p>
            <a:pPr lvl="1"/>
            <a:r>
              <a:rPr lang="en-US" dirty="0"/>
              <a:t>(the choice of atomic units of language impacts PPL — more on this later)</a:t>
            </a:r>
          </a:p>
          <a:p>
            <a:endParaRPr lang="en-US" dirty="0"/>
          </a:p>
          <a:p>
            <a:r>
              <a:rPr lang="en-US" sz="1600" dirty="0"/>
              <a:t>Perplexity ranges between </a:t>
            </a:r>
            <a:r>
              <a:rPr lang="en-US" sz="1600" dirty="0">
                <a:solidFill>
                  <a:srgbClr val="C00000"/>
                </a:solidFill>
              </a:rPr>
              <a:t>1 </a:t>
            </a:r>
            <a:r>
              <a:rPr lang="en-US" sz="1600" dirty="0"/>
              <a:t>and</a:t>
            </a:r>
            <a:r>
              <a:rPr lang="en-US" sz="1600" dirty="0">
                <a:solidFill>
                  <a:srgbClr val="C00000"/>
                </a:solidFill>
              </a:rPr>
              <a:t> |V|</a:t>
            </a:r>
            <a:r>
              <a:rPr lang="en-US" sz="1600" dirty="0"/>
              <a:t>. </a:t>
            </a:r>
          </a:p>
          <a:p>
            <a:endParaRPr lang="en-US" dirty="0"/>
          </a:p>
          <a:p>
            <a:r>
              <a:rPr lang="en-US" dirty="0"/>
              <a:t>We prefer LMs with </a:t>
            </a:r>
            <a:r>
              <a:rPr lang="en-US" dirty="0">
                <a:solidFill>
                  <a:srgbClr val="C00000"/>
                </a:solidFill>
              </a:rPr>
              <a:t>lower </a:t>
            </a:r>
            <a:r>
              <a:rPr lang="en-US" dirty="0"/>
              <a:t>perplexity. </a:t>
            </a:r>
          </a:p>
          <a:p>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06CC0FF-843E-B111-49F7-1CEA481C40CC}"/>
                  </a:ext>
                </a:extLst>
              </p:cNvPr>
              <p:cNvSpPr txBox="1"/>
              <p:nvPr/>
            </p:nvSpPr>
            <p:spPr>
              <a:xfrm>
                <a:off x="339017" y="1176777"/>
                <a:ext cx="8539456" cy="615874"/>
              </a:xfrm>
              <a:prstGeom prst="rect">
                <a:avLst/>
              </a:prstGeom>
              <a:noFill/>
            </p:spPr>
            <p:txBody>
              <a:bodyPr wrap="square">
                <a:spAutoFit/>
              </a:bodyPr>
              <a:lstStyle/>
              <a:p>
                <a:pPr lvl="1"/>
                <a14:m>
                  <m:oMath xmlns:m="http://schemas.openxmlformats.org/officeDocument/2006/math">
                    <m:r>
                      <m:rPr>
                        <m:sty m:val="p"/>
                      </m:rPr>
                      <a:rPr lang="en-US" sz="2400" smtClean="0">
                        <a:latin typeface="Cambria Math" panose="02040503050406030204" pitchFamily="18" charset="0"/>
                      </a:rPr>
                      <m:t>ppl</m:t>
                    </m:r>
                    <m:d>
                      <m:dPr>
                        <m:ctrlPr>
                          <a:rPr lang="en-US" sz="240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1</m:t>
                            </m:r>
                          </m:sub>
                        </m:sSub>
                        <m:r>
                          <a:rPr lang="en-US" sz="2400">
                            <a:latin typeface="Cambria Math" panose="02040503050406030204" pitchFamily="18" charset="0"/>
                          </a:rPr>
                          <m:t>,…, </m:t>
                        </m:r>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𝑛</m:t>
                            </m:r>
                          </m:sub>
                        </m:sSub>
                      </m:e>
                    </m:d>
                    <m:r>
                      <a:rPr lang="en-US" sz="2400" smtClean="0">
                        <a:latin typeface="Cambria Math" panose="02040503050406030204" pitchFamily="18" charset="0"/>
                      </a:rPr>
                      <m:t>=</m:t>
                    </m:r>
                    <m:sSup>
                      <m:sSupPr>
                        <m:ctrlPr>
                          <a:rPr lang="en-US" sz="2400" i="1" smtClean="0">
                            <a:latin typeface="Cambria Math" panose="02040503050406030204" pitchFamily="18" charset="0"/>
                          </a:rPr>
                        </m:ctrlPr>
                      </m:sSupPr>
                      <m:e>
                        <m:r>
                          <a:rPr lang="en-US" sz="2400" smtClean="0">
                            <a:latin typeface="Cambria Math" panose="02040503050406030204" pitchFamily="18" charset="0"/>
                          </a:rPr>
                          <m:t>2</m:t>
                        </m:r>
                      </m:e>
                      <m:sup>
                        <m:r>
                          <a:rPr lang="en-US" sz="2400" b="0" i="1" smtClean="0">
                            <a:latin typeface="Cambria Math" panose="02040503050406030204" pitchFamily="18" charset="0"/>
                          </a:rPr>
                          <m:t>𝐻</m:t>
                        </m:r>
                      </m:sup>
                    </m:sSup>
                    <m:r>
                      <a:rPr lang="en-US" sz="2400" smtClean="0">
                        <a:latin typeface="Cambria Math" panose="02040503050406030204" pitchFamily="18" charset="0"/>
                      </a:rPr>
                      <m:t>, </m:t>
                    </m:r>
                  </m:oMath>
                </a14:m>
                <a:r>
                  <a:rPr lang="en-US" sz="2400" dirty="0">
                    <a:latin typeface="Corbel" panose="020B0503020204020204" pitchFamily="34" charset="0"/>
                  </a:rPr>
                  <a:t> where </a:t>
                </a:r>
                <a14:m>
                  <m:oMath xmlns:m="http://schemas.openxmlformats.org/officeDocument/2006/math">
                    <m:r>
                      <a:rPr lang="en-US" sz="2400" b="0" i="1" smtClean="0">
                        <a:latin typeface="Cambria Math" panose="02040503050406030204" pitchFamily="18" charset="0"/>
                      </a:rPr>
                      <m:t>𝐻</m:t>
                    </m:r>
                    <m:r>
                      <a:rPr lang="en-US" sz="2400" smtClean="0">
                        <a:latin typeface="Cambria Math" panose="02040503050406030204" pitchFamily="18" charset="0"/>
                      </a:rPr>
                      <m:t>=−</m:t>
                    </m:r>
                    <m:f>
                      <m:fPr>
                        <m:ctrlPr>
                          <a:rPr lang="en-US" sz="2400" i="1" smtClean="0">
                            <a:latin typeface="Cambria Math" panose="02040503050406030204" pitchFamily="18" charset="0"/>
                          </a:rPr>
                        </m:ctrlPr>
                      </m:fPr>
                      <m:num>
                        <m:r>
                          <a:rPr lang="en-US" sz="2400" smtClean="0">
                            <a:latin typeface="Cambria Math" panose="02040503050406030204" pitchFamily="18" charset="0"/>
                          </a:rPr>
                          <m:t>1</m:t>
                        </m:r>
                      </m:num>
                      <m:den>
                        <m:r>
                          <a:rPr lang="en-US" sz="2400" smtClean="0">
                            <a:latin typeface="Cambria Math" panose="02040503050406030204" pitchFamily="18" charset="0"/>
                          </a:rPr>
                          <m:t>𝑛</m:t>
                        </m:r>
                      </m:den>
                    </m:f>
                    <m:nary>
                      <m:naryPr>
                        <m:chr m:val="∑"/>
                        <m:ctrlPr>
                          <a:rPr lang="en-US" sz="2400" i="1" smtClean="0">
                            <a:latin typeface="Cambria Math" panose="02040503050406030204" pitchFamily="18" charset="0"/>
                          </a:rPr>
                        </m:ctrlPr>
                      </m:naryPr>
                      <m:sub>
                        <m:r>
                          <m:rPr>
                            <m:brk m:alnAt="23"/>
                          </m:rP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𝑛</m:t>
                        </m:r>
                      </m:sup>
                      <m:e>
                        <m:func>
                          <m:funcPr>
                            <m:ctrlPr>
                              <a:rPr lang="en-US" sz="2400" i="1">
                                <a:latin typeface="Cambria Math" panose="02040503050406030204" pitchFamily="18" charset="0"/>
                              </a:rPr>
                            </m:ctrlPr>
                          </m:funcPr>
                          <m:fName>
                            <m:sSub>
                              <m:sSubPr>
                                <m:ctrlPr>
                                  <a:rPr lang="en-US" sz="2400" i="1">
                                    <a:latin typeface="Cambria Math" panose="02040503050406030204" pitchFamily="18" charset="0"/>
                                  </a:rPr>
                                </m:ctrlPr>
                              </m:sSubPr>
                              <m:e>
                                <m:r>
                                  <m:rPr>
                                    <m:sty m:val="p"/>
                                  </m:rPr>
                                  <a:rPr lang="en-US" sz="2400">
                                    <a:latin typeface="Cambria Math" panose="02040503050406030204" pitchFamily="18" charset="0"/>
                                  </a:rPr>
                                  <m:t>log</m:t>
                                </m:r>
                              </m:e>
                              <m:sub>
                                <m:r>
                                  <a:rPr lang="en-US" sz="2400">
                                    <a:latin typeface="Cambria Math" panose="02040503050406030204" pitchFamily="18" charset="0"/>
                                  </a:rPr>
                                  <m:t>2</m:t>
                                </m:r>
                              </m:sub>
                            </m:sSub>
                          </m:fName>
                          <m:e>
                            <m:r>
                              <a:rPr lang="en-US" sz="2400">
                                <a:latin typeface="Cambria Math" panose="02040503050406030204" pitchFamily="18" charset="0"/>
                              </a:rPr>
                              <m:t>𝐏</m:t>
                            </m:r>
                            <m:d>
                              <m:dPr>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𝑖</m:t>
                                    </m:r>
                                  </m:sub>
                                </m:sSub>
                              </m:e>
                            </m:d>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1</m:t>
                                </m:r>
                              </m:sub>
                            </m:sSub>
                            <m:r>
                              <a:rPr lang="en-US" sz="2400">
                                <a:latin typeface="Cambria Math" panose="02040503050406030204" pitchFamily="18" charset="0"/>
                              </a:rPr>
                              <m:t>, …, </m:t>
                            </m:r>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𝑖</m:t>
                                </m:r>
                                <m:r>
                                  <a:rPr lang="en-US" sz="2400">
                                    <a:latin typeface="Cambria Math" panose="02040503050406030204" pitchFamily="18" charset="0"/>
                                  </a:rPr>
                                  <m:t>−1</m:t>
                                </m:r>
                              </m:sub>
                            </m:sSub>
                            <m:r>
                              <a:rPr lang="en-US" sz="2400">
                                <a:latin typeface="Cambria Math" panose="02040503050406030204" pitchFamily="18" charset="0"/>
                              </a:rPr>
                              <m:t>)</m:t>
                            </m:r>
                          </m:e>
                        </m:func>
                      </m:e>
                    </m:nary>
                  </m:oMath>
                </a14:m>
                <a:endParaRPr lang="en-US" sz="2400" dirty="0">
                  <a:latin typeface="Corbel" panose="020B0503020204020204" pitchFamily="34" charset="0"/>
                </a:endParaRPr>
              </a:p>
            </p:txBody>
          </p:sp>
        </mc:Choice>
        <mc:Fallback xmlns="">
          <p:sp>
            <p:nvSpPr>
              <p:cNvPr id="7" name="TextBox 6">
                <a:extLst>
                  <a:ext uri="{FF2B5EF4-FFF2-40B4-BE49-F238E27FC236}">
                    <a16:creationId xmlns:a16="http://schemas.microsoft.com/office/drawing/2014/main" id="{606CC0FF-843E-B111-49F7-1CEA481C40CC}"/>
                  </a:ext>
                </a:extLst>
              </p:cNvPr>
              <p:cNvSpPr txBox="1">
                <a:spLocks noRot="1" noChangeAspect="1" noMove="1" noResize="1" noEditPoints="1" noAdjustHandles="1" noChangeArrowheads="1" noChangeShapeType="1" noTextEdit="1"/>
              </p:cNvSpPr>
              <p:nvPr/>
            </p:nvSpPr>
            <p:spPr>
              <a:xfrm>
                <a:off x="339017" y="1176777"/>
                <a:ext cx="8539456" cy="615874"/>
              </a:xfrm>
              <a:prstGeom prst="rect">
                <a:avLst/>
              </a:prstGeom>
              <a:blipFill>
                <a:blip r:embed="rId3"/>
                <a:stretch>
                  <a:fillRect l="-594" t="-82000" r="-446" b="-130000"/>
                </a:stretch>
              </a:blipFill>
            </p:spPr>
            <p:txBody>
              <a:bodyPr/>
              <a:lstStyle/>
              <a:p>
                <a:r>
                  <a:rPr lang="en-US">
                    <a:noFill/>
                  </a:rPr>
                  <a:t> </a:t>
                </a:r>
              </a:p>
            </p:txBody>
          </p:sp>
        </mc:Fallback>
      </mc:AlternateContent>
    </p:spTree>
    <p:extLst>
      <p:ext uri="{BB962C8B-B14F-4D97-AF65-F5344CB8AC3E}">
        <p14:creationId xmlns:p14="http://schemas.microsoft.com/office/powerpoint/2010/main" val="31640182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2F134-C81E-6AA8-12A9-2286CB924DF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2CFBFF-D4FF-EE3E-74D1-E5CFA4A46C0F}"/>
              </a:ext>
            </a:extLst>
          </p:cNvPr>
          <p:cNvSpPr>
            <a:spLocks noGrp="1"/>
          </p:cNvSpPr>
          <p:nvPr>
            <p:ph type="body" sz="quarter" idx="16"/>
          </p:nvPr>
        </p:nvSpPr>
        <p:spPr/>
        <p:txBody>
          <a:bodyPr/>
          <a:lstStyle/>
          <a:p>
            <a:r>
              <a:rPr lang="en-US" dirty="0"/>
              <a:t>Remember the ppl definition:</a:t>
            </a:r>
          </a:p>
          <a:p>
            <a:endParaRPr lang="en-US" dirty="0"/>
          </a:p>
          <a:p>
            <a:endParaRPr lang="en-US" dirty="0"/>
          </a:p>
          <a:p>
            <a:endParaRPr lang="en-US" dirty="0"/>
          </a:p>
          <a:p>
            <a:r>
              <a:rPr lang="en-US" dirty="0"/>
              <a:t>Which expression corresponds to PPL of (1) unigram, (2) bigram and (3) trigram LM. </a:t>
            </a:r>
          </a:p>
          <a:p>
            <a:endParaRPr lang="en-US" dirty="0"/>
          </a:p>
          <a:p>
            <a:pPr marL="342900" lvl="1" indent="0">
              <a:buNone/>
            </a:pPr>
            <a:endParaRPr lang="en-US" dirty="0"/>
          </a:p>
          <a:p>
            <a:pPr marL="342900" lvl="1" indent="0">
              <a:buNone/>
            </a:pPr>
            <a:endParaRPr lang="en-US" dirty="0"/>
          </a:p>
          <a:p>
            <a:pPr marL="0" indent="0">
              <a:buNone/>
            </a:pPr>
            <a:endParaRPr lang="en-US" dirty="0"/>
          </a:p>
          <a:p>
            <a:endParaRPr lang="en-US" dirty="0"/>
          </a:p>
          <a:p>
            <a:endParaRPr lang="en-US" dirty="0"/>
          </a:p>
          <a:p>
            <a:pPr marL="114300" indent="0">
              <a:buNone/>
            </a:pPr>
            <a:endParaRPr lang="en-US" dirty="0"/>
          </a:p>
          <a:p>
            <a:pPr marL="114300" indent="0">
              <a:buNone/>
            </a:pPr>
            <a:endParaRPr lang="en-US" dirty="0"/>
          </a:p>
          <a:p>
            <a:pPr marL="114300" indent="0">
              <a:buNone/>
            </a:pPr>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1176D0D-1E60-F9D4-D6A8-31291DA01BFE}"/>
                  </a:ext>
                </a:extLst>
              </p:cNvPr>
              <p:cNvSpPr txBox="1"/>
              <p:nvPr/>
            </p:nvSpPr>
            <p:spPr>
              <a:xfrm>
                <a:off x="468966" y="1763012"/>
                <a:ext cx="8539456" cy="615874"/>
              </a:xfrm>
              <a:prstGeom prst="rect">
                <a:avLst/>
              </a:prstGeom>
              <a:noFill/>
            </p:spPr>
            <p:txBody>
              <a:bodyPr wrap="square">
                <a:spAutoFit/>
              </a:bodyPr>
              <a:lstStyle/>
              <a:p>
                <a:pPr lvl="1"/>
                <a14:m>
                  <m:oMath xmlns:m="http://schemas.openxmlformats.org/officeDocument/2006/math">
                    <m:r>
                      <m:rPr>
                        <m:sty m:val="p"/>
                      </m:rPr>
                      <a:rPr lang="en-US" sz="2400" smtClean="0">
                        <a:latin typeface="Cambria Math" panose="02040503050406030204" pitchFamily="18" charset="0"/>
                      </a:rPr>
                      <m:t>ppl</m:t>
                    </m:r>
                    <m:d>
                      <m:dPr>
                        <m:ctrlPr>
                          <a:rPr lang="en-US" sz="240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1</m:t>
                            </m:r>
                          </m:sub>
                        </m:sSub>
                        <m:r>
                          <a:rPr lang="en-US" sz="2400">
                            <a:latin typeface="Cambria Math" panose="02040503050406030204" pitchFamily="18" charset="0"/>
                          </a:rPr>
                          <m:t>,…, </m:t>
                        </m:r>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𝑛</m:t>
                            </m:r>
                          </m:sub>
                        </m:sSub>
                      </m:e>
                    </m:d>
                    <m:r>
                      <a:rPr lang="en-US" sz="2400" smtClean="0">
                        <a:latin typeface="Cambria Math" panose="02040503050406030204" pitchFamily="18" charset="0"/>
                      </a:rPr>
                      <m:t>=</m:t>
                    </m:r>
                    <m:sSup>
                      <m:sSupPr>
                        <m:ctrlPr>
                          <a:rPr lang="en-US" sz="2400" i="1" smtClean="0">
                            <a:latin typeface="Cambria Math" panose="02040503050406030204" pitchFamily="18" charset="0"/>
                          </a:rPr>
                        </m:ctrlPr>
                      </m:sSupPr>
                      <m:e>
                        <m:r>
                          <a:rPr lang="en-US" sz="2400" smtClean="0">
                            <a:latin typeface="Cambria Math" panose="02040503050406030204" pitchFamily="18" charset="0"/>
                          </a:rPr>
                          <m:t>2</m:t>
                        </m:r>
                      </m:e>
                      <m:sup>
                        <m:r>
                          <a:rPr lang="en-US" sz="2400" b="0" i="1" smtClean="0">
                            <a:latin typeface="Cambria Math" panose="02040503050406030204" pitchFamily="18" charset="0"/>
                          </a:rPr>
                          <m:t>𝐻</m:t>
                        </m:r>
                      </m:sup>
                    </m:sSup>
                    <m:r>
                      <a:rPr lang="en-US" sz="2400" smtClean="0">
                        <a:latin typeface="Cambria Math" panose="02040503050406030204" pitchFamily="18" charset="0"/>
                      </a:rPr>
                      <m:t>, </m:t>
                    </m:r>
                  </m:oMath>
                </a14:m>
                <a:r>
                  <a:rPr lang="en-US" sz="2400" dirty="0">
                    <a:latin typeface="Corbel" panose="020B0503020204020204" pitchFamily="34" charset="0"/>
                  </a:rPr>
                  <a:t> where </a:t>
                </a:r>
                <a14:m>
                  <m:oMath xmlns:m="http://schemas.openxmlformats.org/officeDocument/2006/math">
                    <m:r>
                      <a:rPr lang="en-US" sz="2400" b="0" i="1" smtClean="0">
                        <a:latin typeface="Cambria Math" panose="02040503050406030204" pitchFamily="18" charset="0"/>
                      </a:rPr>
                      <m:t>𝐻</m:t>
                    </m:r>
                    <m:r>
                      <a:rPr lang="en-US" sz="2400" smtClean="0">
                        <a:latin typeface="Cambria Math" panose="02040503050406030204" pitchFamily="18" charset="0"/>
                      </a:rPr>
                      <m:t>=−</m:t>
                    </m:r>
                    <m:f>
                      <m:fPr>
                        <m:ctrlPr>
                          <a:rPr lang="en-US" sz="2400" i="1" smtClean="0">
                            <a:latin typeface="Cambria Math" panose="02040503050406030204" pitchFamily="18" charset="0"/>
                          </a:rPr>
                        </m:ctrlPr>
                      </m:fPr>
                      <m:num>
                        <m:r>
                          <a:rPr lang="en-US" sz="2400" smtClean="0">
                            <a:latin typeface="Cambria Math" panose="02040503050406030204" pitchFamily="18" charset="0"/>
                          </a:rPr>
                          <m:t>1</m:t>
                        </m:r>
                      </m:num>
                      <m:den>
                        <m:r>
                          <a:rPr lang="en-US" sz="2400" smtClean="0">
                            <a:latin typeface="Cambria Math" panose="02040503050406030204" pitchFamily="18" charset="0"/>
                          </a:rPr>
                          <m:t>𝑛</m:t>
                        </m:r>
                      </m:den>
                    </m:f>
                    <m:nary>
                      <m:naryPr>
                        <m:chr m:val="∑"/>
                        <m:ctrlPr>
                          <a:rPr lang="en-US" sz="2400" i="1" smtClean="0">
                            <a:latin typeface="Cambria Math" panose="02040503050406030204" pitchFamily="18" charset="0"/>
                          </a:rPr>
                        </m:ctrlPr>
                      </m:naryPr>
                      <m:sub>
                        <m:r>
                          <m:rPr>
                            <m:brk m:alnAt="23"/>
                          </m:rP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𝑛</m:t>
                        </m:r>
                      </m:sup>
                      <m:e>
                        <m:func>
                          <m:funcPr>
                            <m:ctrlPr>
                              <a:rPr lang="en-US" sz="2400" i="1">
                                <a:latin typeface="Cambria Math" panose="02040503050406030204" pitchFamily="18" charset="0"/>
                              </a:rPr>
                            </m:ctrlPr>
                          </m:funcPr>
                          <m:fName>
                            <m:sSub>
                              <m:sSubPr>
                                <m:ctrlPr>
                                  <a:rPr lang="en-US" sz="2400" i="1">
                                    <a:latin typeface="Cambria Math" panose="02040503050406030204" pitchFamily="18" charset="0"/>
                                  </a:rPr>
                                </m:ctrlPr>
                              </m:sSubPr>
                              <m:e>
                                <m:r>
                                  <m:rPr>
                                    <m:sty m:val="p"/>
                                  </m:rPr>
                                  <a:rPr lang="en-US" sz="2400">
                                    <a:latin typeface="Cambria Math" panose="02040503050406030204" pitchFamily="18" charset="0"/>
                                  </a:rPr>
                                  <m:t>log</m:t>
                                </m:r>
                              </m:e>
                              <m:sub>
                                <m:r>
                                  <a:rPr lang="en-US" sz="2400">
                                    <a:latin typeface="Cambria Math" panose="02040503050406030204" pitchFamily="18" charset="0"/>
                                  </a:rPr>
                                  <m:t>2</m:t>
                                </m:r>
                              </m:sub>
                            </m:sSub>
                          </m:fName>
                          <m:e>
                            <m:r>
                              <a:rPr lang="en-US" sz="2400">
                                <a:latin typeface="Cambria Math" panose="02040503050406030204" pitchFamily="18" charset="0"/>
                              </a:rPr>
                              <m:t>𝐏</m:t>
                            </m:r>
                            <m:d>
                              <m:dPr>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𝑖</m:t>
                                    </m:r>
                                  </m:sub>
                                </m:sSub>
                              </m:e>
                            </m:d>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1</m:t>
                                </m:r>
                              </m:sub>
                            </m:sSub>
                            <m:r>
                              <a:rPr lang="en-US" sz="2400">
                                <a:latin typeface="Cambria Math" panose="02040503050406030204" pitchFamily="18" charset="0"/>
                              </a:rPr>
                              <m:t>, …, </m:t>
                            </m:r>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𝑖</m:t>
                                </m:r>
                                <m:r>
                                  <a:rPr lang="en-US" sz="2400">
                                    <a:latin typeface="Cambria Math" panose="02040503050406030204" pitchFamily="18" charset="0"/>
                                  </a:rPr>
                                  <m:t>−1</m:t>
                                </m:r>
                              </m:sub>
                            </m:sSub>
                            <m:r>
                              <a:rPr lang="en-US" sz="2400">
                                <a:latin typeface="Cambria Math" panose="02040503050406030204" pitchFamily="18" charset="0"/>
                              </a:rPr>
                              <m:t>)</m:t>
                            </m:r>
                          </m:e>
                        </m:func>
                      </m:e>
                    </m:nary>
                  </m:oMath>
                </a14:m>
                <a:endParaRPr lang="en-US" sz="2400" dirty="0">
                  <a:latin typeface="Corbel" panose="020B0503020204020204" pitchFamily="34" charset="0"/>
                </a:endParaRPr>
              </a:p>
            </p:txBody>
          </p:sp>
        </mc:Choice>
        <mc:Fallback xmlns="">
          <p:sp>
            <p:nvSpPr>
              <p:cNvPr id="8" name="TextBox 7">
                <a:extLst>
                  <a:ext uri="{FF2B5EF4-FFF2-40B4-BE49-F238E27FC236}">
                    <a16:creationId xmlns:a16="http://schemas.microsoft.com/office/drawing/2014/main" id="{41176D0D-1E60-F9D4-D6A8-31291DA01BFE}"/>
                  </a:ext>
                </a:extLst>
              </p:cNvPr>
              <p:cNvSpPr txBox="1">
                <a:spLocks noRot="1" noChangeAspect="1" noMove="1" noResize="1" noEditPoints="1" noAdjustHandles="1" noChangeArrowheads="1" noChangeShapeType="1" noTextEdit="1"/>
              </p:cNvSpPr>
              <p:nvPr/>
            </p:nvSpPr>
            <p:spPr>
              <a:xfrm>
                <a:off x="468966" y="1763012"/>
                <a:ext cx="8539456" cy="615874"/>
              </a:xfrm>
              <a:prstGeom prst="rect">
                <a:avLst/>
              </a:prstGeom>
              <a:blipFill>
                <a:blip r:embed="rId3"/>
                <a:stretch>
                  <a:fillRect l="-445" t="-80000" r="-445" b="-130000"/>
                </a:stretch>
              </a:blipFill>
            </p:spPr>
            <p:txBody>
              <a:bodyPr/>
              <a:lstStyle/>
              <a:p>
                <a:r>
                  <a:rPr lang="en-US">
                    <a:noFill/>
                  </a:rPr>
                  <a:t> </a:t>
                </a:r>
              </a:p>
            </p:txBody>
          </p:sp>
        </mc:Fallback>
      </mc:AlternateContent>
      <p:sp>
        <p:nvSpPr>
          <p:cNvPr id="6" name="Title 1">
            <a:extLst>
              <a:ext uri="{FF2B5EF4-FFF2-40B4-BE49-F238E27FC236}">
                <a16:creationId xmlns:a16="http://schemas.microsoft.com/office/drawing/2014/main" id="{13F5E5AF-873F-1B4E-8741-5C0ACE8D808E}"/>
              </a:ext>
            </a:extLst>
          </p:cNvPr>
          <p:cNvSpPr>
            <a:spLocks noGrp="1"/>
          </p:cNvSpPr>
          <p:nvPr>
            <p:ph type="title"/>
          </p:nvPr>
        </p:nvSpPr>
        <p:spPr>
          <a:xfrm>
            <a:off x="3" y="107119"/>
            <a:ext cx="9433930" cy="857542"/>
          </a:xfrm>
        </p:spPr>
        <p:txBody>
          <a:bodyPr>
            <a:normAutofit/>
          </a:bodyPr>
          <a:lstStyle/>
          <a:p>
            <a:r>
              <a:rPr lang="en-US" dirty="0"/>
              <a:t>   Quiz: Perplexity for N-Grams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38684EB-A167-4AC3-99D8-4A94706CD53B}"/>
                  </a:ext>
                </a:extLst>
              </p:cNvPr>
              <p:cNvSpPr txBox="1"/>
              <p:nvPr/>
            </p:nvSpPr>
            <p:spPr>
              <a:xfrm>
                <a:off x="22762" y="3268793"/>
                <a:ext cx="8985660" cy="7645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 </m:t>
                      </m:r>
                      <m:r>
                        <a:rPr lang="en-US" sz="1600" i="1" smtClean="0">
                          <a:latin typeface="Cambria Math" panose="02040503050406030204" pitchFamily="18" charset="0"/>
                        </a:rPr>
                        <m:t>𝐻</m:t>
                      </m:r>
                      <m:r>
                        <a:rPr lang="en-US" sz="1600">
                          <a:latin typeface="Cambria Math" panose="02040503050406030204" pitchFamily="18" charset="0"/>
                        </a:rPr>
                        <m:t>=−</m:t>
                      </m:r>
                      <m:f>
                        <m:fPr>
                          <m:ctrlPr>
                            <a:rPr lang="en-US" sz="1600" i="1">
                              <a:latin typeface="Cambria Math" panose="02040503050406030204" pitchFamily="18" charset="0"/>
                            </a:rPr>
                          </m:ctrlPr>
                        </m:fPr>
                        <m:num>
                          <m:r>
                            <a:rPr lang="en-US" sz="1600">
                              <a:latin typeface="Cambria Math" panose="02040503050406030204" pitchFamily="18" charset="0"/>
                            </a:rPr>
                            <m:t>1</m:t>
                          </m:r>
                        </m:num>
                        <m:den>
                          <m:r>
                            <a:rPr lang="en-US" sz="1600">
                              <a:latin typeface="Cambria Math" panose="02040503050406030204" pitchFamily="18" charset="0"/>
                            </a:rPr>
                            <m:t>𝑛</m:t>
                          </m:r>
                        </m:den>
                      </m:f>
                      <m:nary>
                        <m:naryPr>
                          <m:chr m:val="∑"/>
                          <m:ctrlPr>
                            <a:rPr lang="en-US" sz="1600" i="1">
                              <a:latin typeface="Cambria Math" panose="02040503050406030204" pitchFamily="18" charset="0"/>
                            </a:rPr>
                          </m:ctrlPr>
                        </m:naryPr>
                        <m:sub>
                          <m:r>
                            <m:rPr>
                              <m:brk m:alnAt="23"/>
                            </m:rPr>
                            <a:rPr lang="en-US" sz="1600" i="1">
                              <a:latin typeface="Cambria Math" panose="02040503050406030204" pitchFamily="18" charset="0"/>
                            </a:rPr>
                            <m:t>𝑖</m:t>
                          </m:r>
                          <m:r>
                            <a:rPr lang="en-US" sz="1600" i="1">
                              <a:latin typeface="Cambria Math" panose="02040503050406030204" pitchFamily="18" charset="0"/>
                            </a:rPr>
                            <m:t>=1</m:t>
                          </m:r>
                        </m:sub>
                        <m:sup>
                          <m:r>
                            <a:rPr lang="en-US" sz="1600" i="1">
                              <a:latin typeface="Cambria Math" panose="02040503050406030204" pitchFamily="18" charset="0"/>
                            </a:rPr>
                            <m:t>𝑛</m:t>
                          </m:r>
                        </m:sup>
                        <m:e>
                          <m:func>
                            <m:funcPr>
                              <m:ctrlPr>
                                <a:rPr lang="en-US" sz="1600" i="1">
                                  <a:latin typeface="Cambria Math" panose="02040503050406030204" pitchFamily="18" charset="0"/>
                                </a:rPr>
                              </m:ctrlPr>
                            </m:funcPr>
                            <m:fName>
                              <m:sSub>
                                <m:sSubPr>
                                  <m:ctrlPr>
                                    <a:rPr lang="en-US" sz="1600" i="1">
                                      <a:latin typeface="Cambria Math" panose="02040503050406030204" pitchFamily="18" charset="0"/>
                                    </a:rPr>
                                  </m:ctrlPr>
                                </m:sSubPr>
                                <m:e>
                                  <m:r>
                                    <m:rPr>
                                      <m:sty m:val="p"/>
                                    </m:rPr>
                                    <a:rPr lang="en-US" sz="1600">
                                      <a:latin typeface="Cambria Math" panose="02040503050406030204" pitchFamily="18" charset="0"/>
                                    </a:rPr>
                                    <m:t>log</m:t>
                                  </m:r>
                                </m:e>
                                <m:sub>
                                  <m:r>
                                    <a:rPr lang="en-US" sz="1600">
                                      <a:latin typeface="Cambria Math" panose="02040503050406030204" pitchFamily="18" charset="0"/>
                                    </a:rPr>
                                    <m:t>2</m:t>
                                  </m:r>
                                </m:sub>
                              </m:sSub>
                            </m:fName>
                            <m:e>
                              <m:r>
                                <a:rPr lang="en-US" sz="1600">
                                  <a:latin typeface="Cambria Math" panose="02040503050406030204" pitchFamily="18" charset="0"/>
                                </a:rPr>
                                <m:t>𝐏</m:t>
                              </m:r>
                              <m:d>
                                <m:dPr>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a:latin typeface="Cambria Math" panose="02040503050406030204" pitchFamily="18" charset="0"/>
                                        </a:rPr>
                                        <m:t>𝑤</m:t>
                                      </m:r>
                                    </m:e>
                                    <m:sub>
                                      <m:r>
                                        <a:rPr lang="en-US" sz="1600">
                                          <a:latin typeface="Cambria Math" panose="02040503050406030204" pitchFamily="18" charset="0"/>
                                        </a:rPr>
                                        <m:t>𝑖</m:t>
                                      </m:r>
                                    </m:sub>
                                  </m:sSub>
                                </m:e>
                              </m:d>
                              <m:sSub>
                                <m:sSubPr>
                                  <m:ctrlPr>
                                    <a:rPr lang="en-US" sz="1600" i="1">
                                      <a:latin typeface="Cambria Math" panose="02040503050406030204" pitchFamily="18" charset="0"/>
                                    </a:rPr>
                                  </m:ctrlPr>
                                </m:sSubPr>
                                <m:e>
                                  <m:r>
                                    <a:rPr lang="en-US" sz="1600">
                                      <a:latin typeface="Cambria Math" panose="02040503050406030204" pitchFamily="18" charset="0"/>
                                    </a:rPr>
                                    <m:t>𝑤</m:t>
                                  </m:r>
                                </m:e>
                                <m:sub>
                                  <m:r>
                                    <a:rPr lang="en-US" sz="1600">
                                      <a:latin typeface="Cambria Math" panose="02040503050406030204" pitchFamily="18" charset="0"/>
                                    </a:rPr>
                                    <m:t>𝑖</m:t>
                                  </m:r>
                                  <m:r>
                                    <a:rPr lang="en-US" sz="1600">
                                      <a:latin typeface="Cambria Math" panose="02040503050406030204" pitchFamily="18" charset="0"/>
                                    </a:rPr>
                                    <m:t>−1</m:t>
                                  </m:r>
                                </m:sub>
                              </m:sSub>
                              <m:r>
                                <a:rPr lang="en-US" sz="1600">
                                  <a:latin typeface="Cambria Math" panose="02040503050406030204" pitchFamily="18" charset="0"/>
                                </a:rPr>
                                <m:t>)</m:t>
                              </m:r>
                            </m:e>
                          </m:func>
                        </m:e>
                      </m:nary>
                      <m:r>
                        <a:rPr lang="en-US" sz="1600" b="0" i="1" smtClean="0">
                          <a:latin typeface="Cambria Math" panose="02040503050406030204" pitchFamily="18" charset="0"/>
                        </a:rPr>
                        <m:t>       </m:t>
                      </m:r>
                      <m:r>
                        <a:rPr lang="en-US" sz="1600" b="0" i="1" smtClean="0">
                          <a:latin typeface="Cambria Math" panose="02040503050406030204" pitchFamily="18" charset="0"/>
                        </a:rPr>
                        <m:t>𝐻</m:t>
                      </m:r>
                      <m:r>
                        <a:rPr lang="en-US" sz="1600" smtClean="0">
                          <a:latin typeface="Cambria Math" panose="02040503050406030204" pitchFamily="18" charset="0"/>
                        </a:rPr>
                        <m:t>=−</m:t>
                      </m:r>
                      <m:f>
                        <m:fPr>
                          <m:ctrlPr>
                            <a:rPr lang="en-US" sz="1600" i="1" smtClean="0">
                              <a:latin typeface="Cambria Math" panose="02040503050406030204" pitchFamily="18" charset="0"/>
                            </a:rPr>
                          </m:ctrlPr>
                        </m:fPr>
                        <m:num>
                          <m:r>
                            <a:rPr lang="en-US" sz="1600" smtClean="0">
                              <a:latin typeface="Cambria Math" panose="02040503050406030204" pitchFamily="18" charset="0"/>
                            </a:rPr>
                            <m:t>1</m:t>
                          </m:r>
                        </m:num>
                        <m:den>
                          <m:r>
                            <a:rPr lang="en-US" sz="1600" smtClean="0">
                              <a:latin typeface="Cambria Math" panose="02040503050406030204" pitchFamily="18" charset="0"/>
                            </a:rPr>
                            <m:t>𝑛</m:t>
                          </m:r>
                        </m:den>
                      </m:f>
                      <m:nary>
                        <m:naryPr>
                          <m:chr m:val="∑"/>
                          <m:ctrlPr>
                            <a:rPr lang="en-US" sz="1600" i="1" smtClean="0">
                              <a:latin typeface="Cambria Math" panose="02040503050406030204" pitchFamily="18" charset="0"/>
                            </a:rPr>
                          </m:ctrlPr>
                        </m:naryPr>
                        <m:sub>
                          <m:r>
                            <m:rPr>
                              <m:brk m:alnAt="23"/>
                            </m:rPr>
                            <a:rPr lang="en-US" sz="1600" b="0" i="1" smtClean="0">
                              <a:latin typeface="Cambria Math" panose="02040503050406030204" pitchFamily="18" charset="0"/>
                            </a:rPr>
                            <m:t>𝑖</m:t>
                          </m:r>
                          <m:r>
                            <a:rPr lang="en-US" sz="1600" b="0" i="1" smtClean="0">
                              <a:latin typeface="Cambria Math" panose="02040503050406030204" pitchFamily="18" charset="0"/>
                            </a:rPr>
                            <m:t>=1</m:t>
                          </m:r>
                        </m:sub>
                        <m:sup>
                          <m:r>
                            <a:rPr lang="en-US" sz="1600" b="0" i="1" smtClean="0">
                              <a:latin typeface="Cambria Math" panose="02040503050406030204" pitchFamily="18" charset="0"/>
                            </a:rPr>
                            <m:t>𝑛</m:t>
                          </m:r>
                        </m:sup>
                        <m:e>
                          <m:func>
                            <m:funcPr>
                              <m:ctrlPr>
                                <a:rPr lang="en-US" sz="1600" i="1">
                                  <a:latin typeface="Cambria Math" panose="02040503050406030204" pitchFamily="18" charset="0"/>
                                </a:rPr>
                              </m:ctrlPr>
                            </m:funcPr>
                            <m:fName>
                              <m:sSub>
                                <m:sSubPr>
                                  <m:ctrlPr>
                                    <a:rPr lang="en-US" sz="1600" i="1">
                                      <a:latin typeface="Cambria Math" panose="02040503050406030204" pitchFamily="18" charset="0"/>
                                    </a:rPr>
                                  </m:ctrlPr>
                                </m:sSubPr>
                                <m:e>
                                  <m:r>
                                    <m:rPr>
                                      <m:sty m:val="p"/>
                                    </m:rPr>
                                    <a:rPr lang="en-US" sz="1600">
                                      <a:latin typeface="Cambria Math" panose="02040503050406030204" pitchFamily="18" charset="0"/>
                                    </a:rPr>
                                    <m:t>log</m:t>
                                  </m:r>
                                </m:e>
                                <m:sub>
                                  <m:r>
                                    <a:rPr lang="en-US" sz="1600">
                                      <a:latin typeface="Cambria Math" panose="02040503050406030204" pitchFamily="18" charset="0"/>
                                    </a:rPr>
                                    <m:t>2</m:t>
                                  </m:r>
                                </m:sub>
                              </m:sSub>
                            </m:fName>
                            <m:e>
                              <m:r>
                                <a:rPr lang="en-US" sz="1600">
                                  <a:latin typeface="Cambria Math" panose="02040503050406030204" pitchFamily="18" charset="0"/>
                                </a:rPr>
                                <m:t>𝐏</m:t>
                              </m:r>
                              <m:d>
                                <m:dPr>
                                  <m:ctrlPr>
                                    <a:rPr lang="en-US" sz="1600" b="0" i="1" smtClean="0">
                                      <a:latin typeface="Cambria Math" panose="02040503050406030204" pitchFamily="18" charset="0"/>
                                    </a:rPr>
                                  </m:ctrlPr>
                                </m:dPr>
                                <m:e>
                                  <m:sSub>
                                    <m:sSubPr>
                                      <m:ctrlPr>
                                        <a:rPr lang="en-US" sz="1600" i="1">
                                          <a:latin typeface="Cambria Math" panose="02040503050406030204" pitchFamily="18" charset="0"/>
                                        </a:rPr>
                                      </m:ctrlPr>
                                    </m:sSubPr>
                                    <m:e>
                                      <m:r>
                                        <a:rPr lang="en-US" sz="1600">
                                          <a:latin typeface="Cambria Math" panose="02040503050406030204" pitchFamily="18" charset="0"/>
                                        </a:rPr>
                                        <m:t>𝑤</m:t>
                                      </m:r>
                                    </m:e>
                                    <m:sub>
                                      <m:r>
                                        <a:rPr lang="en-US" sz="1600">
                                          <a:latin typeface="Cambria Math" panose="02040503050406030204" pitchFamily="18" charset="0"/>
                                        </a:rPr>
                                        <m:t>𝑖</m:t>
                                      </m:r>
                                    </m:sub>
                                  </m:sSub>
                                </m:e>
                              </m:d>
                            </m:e>
                          </m:func>
                        </m:e>
                      </m:nary>
                      <m:r>
                        <a:rPr lang="en-US" sz="1600" b="0" i="1" smtClean="0">
                          <a:latin typeface="Cambria Math" panose="02040503050406030204" pitchFamily="18" charset="0"/>
                        </a:rPr>
                        <m:t>        </m:t>
                      </m:r>
                      <m:r>
                        <a:rPr lang="en-US" sz="1600" b="0" i="1" smtClean="0">
                          <a:latin typeface="Cambria Math" panose="02040503050406030204" pitchFamily="18" charset="0"/>
                        </a:rPr>
                        <m:t>𝐻</m:t>
                      </m:r>
                      <m:r>
                        <a:rPr lang="en-US" sz="1600" smtClean="0">
                          <a:latin typeface="Cambria Math" panose="02040503050406030204" pitchFamily="18" charset="0"/>
                        </a:rPr>
                        <m:t>=−</m:t>
                      </m:r>
                      <m:f>
                        <m:fPr>
                          <m:ctrlPr>
                            <a:rPr lang="en-US" sz="1600" i="1" smtClean="0">
                              <a:latin typeface="Cambria Math" panose="02040503050406030204" pitchFamily="18" charset="0"/>
                            </a:rPr>
                          </m:ctrlPr>
                        </m:fPr>
                        <m:num>
                          <m:r>
                            <a:rPr lang="en-US" sz="1600" smtClean="0">
                              <a:latin typeface="Cambria Math" panose="02040503050406030204" pitchFamily="18" charset="0"/>
                            </a:rPr>
                            <m:t>1</m:t>
                          </m:r>
                        </m:num>
                        <m:den>
                          <m:r>
                            <a:rPr lang="en-US" sz="1600" smtClean="0">
                              <a:latin typeface="Cambria Math" panose="02040503050406030204" pitchFamily="18" charset="0"/>
                            </a:rPr>
                            <m:t>𝑛</m:t>
                          </m:r>
                        </m:den>
                      </m:f>
                      <m:nary>
                        <m:naryPr>
                          <m:chr m:val="∑"/>
                          <m:ctrlPr>
                            <a:rPr lang="en-US" sz="1600" i="1" smtClean="0">
                              <a:latin typeface="Cambria Math" panose="02040503050406030204" pitchFamily="18" charset="0"/>
                            </a:rPr>
                          </m:ctrlPr>
                        </m:naryPr>
                        <m:sub>
                          <m:r>
                            <m:rPr>
                              <m:brk m:alnAt="23"/>
                            </m:rPr>
                            <a:rPr lang="en-US" sz="1600" b="0" i="1" smtClean="0">
                              <a:latin typeface="Cambria Math" panose="02040503050406030204" pitchFamily="18" charset="0"/>
                            </a:rPr>
                            <m:t>𝑖</m:t>
                          </m:r>
                          <m:r>
                            <a:rPr lang="en-US" sz="1600" b="0" i="1" smtClean="0">
                              <a:latin typeface="Cambria Math" panose="02040503050406030204" pitchFamily="18" charset="0"/>
                            </a:rPr>
                            <m:t>=1</m:t>
                          </m:r>
                        </m:sub>
                        <m:sup>
                          <m:r>
                            <a:rPr lang="en-US" sz="1600" b="0" i="1" smtClean="0">
                              <a:latin typeface="Cambria Math" panose="02040503050406030204" pitchFamily="18" charset="0"/>
                            </a:rPr>
                            <m:t>𝑛</m:t>
                          </m:r>
                        </m:sup>
                        <m:e>
                          <m:func>
                            <m:funcPr>
                              <m:ctrlPr>
                                <a:rPr lang="en-US" sz="1600" i="1">
                                  <a:latin typeface="Cambria Math" panose="02040503050406030204" pitchFamily="18" charset="0"/>
                                </a:rPr>
                              </m:ctrlPr>
                            </m:funcPr>
                            <m:fName>
                              <m:sSub>
                                <m:sSubPr>
                                  <m:ctrlPr>
                                    <a:rPr lang="en-US" sz="1600" i="1">
                                      <a:latin typeface="Cambria Math" panose="02040503050406030204" pitchFamily="18" charset="0"/>
                                    </a:rPr>
                                  </m:ctrlPr>
                                </m:sSubPr>
                                <m:e>
                                  <m:r>
                                    <m:rPr>
                                      <m:sty m:val="p"/>
                                    </m:rPr>
                                    <a:rPr lang="en-US" sz="1600">
                                      <a:latin typeface="Cambria Math" panose="02040503050406030204" pitchFamily="18" charset="0"/>
                                    </a:rPr>
                                    <m:t>log</m:t>
                                  </m:r>
                                </m:e>
                                <m:sub>
                                  <m:r>
                                    <a:rPr lang="en-US" sz="1600">
                                      <a:latin typeface="Cambria Math" panose="02040503050406030204" pitchFamily="18" charset="0"/>
                                    </a:rPr>
                                    <m:t>2</m:t>
                                  </m:r>
                                </m:sub>
                              </m:sSub>
                            </m:fName>
                            <m:e>
                              <m:r>
                                <a:rPr lang="en-US" sz="1600">
                                  <a:latin typeface="Cambria Math" panose="02040503050406030204" pitchFamily="18" charset="0"/>
                                </a:rPr>
                                <m:t>𝐏</m:t>
                              </m:r>
                              <m:d>
                                <m:dPr>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a:latin typeface="Cambria Math" panose="02040503050406030204" pitchFamily="18" charset="0"/>
                                        </a:rPr>
                                        <m:t>𝑤</m:t>
                                      </m:r>
                                    </m:e>
                                    <m:sub>
                                      <m:r>
                                        <a:rPr lang="en-US" sz="1600">
                                          <a:latin typeface="Cambria Math" panose="02040503050406030204" pitchFamily="18" charset="0"/>
                                        </a:rPr>
                                        <m:t>𝑖</m:t>
                                      </m:r>
                                    </m:sub>
                                  </m:sSub>
                                </m:e>
                              </m:d>
                              <m:sSub>
                                <m:sSubPr>
                                  <m:ctrlPr>
                                    <a:rPr lang="en-US" sz="1600" i="1">
                                      <a:latin typeface="Cambria Math" panose="02040503050406030204" pitchFamily="18" charset="0"/>
                                    </a:rPr>
                                  </m:ctrlPr>
                                </m:sSubPr>
                                <m:e>
                                  <m:r>
                                    <a:rPr lang="en-US" sz="1600">
                                      <a:latin typeface="Cambria Math" panose="02040503050406030204" pitchFamily="18" charset="0"/>
                                    </a:rPr>
                                    <m:t>𝑤</m:t>
                                  </m:r>
                                </m:e>
                                <m:sub>
                                  <m:r>
                                    <a:rPr lang="en-US" sz="1600">
                                      <a:latin typeface="Cambria Math" panose="02040503050406030204" pitchFamily="18" charset="0"/>
                                    </a:rPr>
                                    <m:t>𝑖</m:t>
                                  </m:r>
                                  <m:r>
                                    <a:rPr lang="en-US" sz="1600">
                                      <a:latin typeface="Cambria Math" panose="02040503050406030204" pitchFamily="18" charset="0"/>
                                    </a:rPr>
                                    <m:t>−</m:t>
                                  </m:r>
                                  <m:r>
                                    <a:rPr lang="en-US" sz="1600" b="0" i="1" smtClean="0">
                                      <a:latin typeface="Cambria Math" panose="02040503050406030204" pitchFamily="18" charset="0"/>
                                    </a:rPr>
                                    <m:t>2</m:t>
                                  </m:r>
                                </m:sub>
                              </m:sSub>
                              <m:r>
                                <a:rPr lang="en-US" sz="1600" b="0" i="1" smtClean="0">
                                  <a:latin typeface="Cambria Math" panose="02040503050406030204" pitchFamily="18" charset="0"/>
                                </a:rPr>
                                <m:t>, </m:t>
                              </m:r>
                              <m:sSub>
                                <m:sSubPr>
                                  <m:ctrlPr>
                                    <a:rPr lang="en-US" sz="1600" i="1">
                                      <a:latin typeface="Cambria Math" panose="02040503050406030204" pitchFamily="18" charset="0"/>
                                    </a:rPr>
                                  </m:ctrlPr>
                                </m:sSubPr>
                                <m:e>
                                  <m:r>
                                    <a:rPr lang="en-US" sz="1600">
                                      <a:latin typeface="Cambria Math" panose="02040503050406030204" pitchFamily="18" charset="0"/>
                                    </a:rPr>
                                    <m:t>𝑤</m:t>
                                  </m:r>
                                </m:e>
                                <m:sub>
                                  <m:r>
                                    <a:rPr lang="en-US" sz="1600">
                                      <a:latin typeface="Cambria Math" panose="02040503050406030204" pitchFamily="18" charset="0"/>
                                    </a:rPr>
                                    <m:t>𝑖</m:t>
                                  </m:r>
                                  <m:r>
                                    <a:rPr lang="en-US" sz="1600">
                                      <a:latin typeface="Cambria Math" panose="02040503050406030204" pitchFamily="18" charset="0"/>
                                    </a:rPr>
                                    <m:t>−1</m:t>
                                  </m:r>
                                </m:sub>
                              </m:sSub>
                              <m:r>
                                <a:rPr lang="en-US" sz="1600">
                                  <a:latin typeface="Cambria Math" panose="02040503050406030204" pitchFamily="18" charset="0"/>
                                </a:rPr>
                                <m:t>)</m:t>
                              </m:r>
                            </m:e>
                          </m:func>
                        </m:e>
                      </m:nary>
                    </m:oMath>
                  </m:oMathPara>
                </a14:m>
                <a:endParaRPr lang="en-US" sz="1600" dirty="0"/>
              </a:p>
            </p:txBody>
          </p:sp>
        </mc:Choice>
        <mc:Fallback xmlns="">
          <p:sp>
            <p:nvSpPr>
              <p:cNvPr id="4" name="TextBox 3">
                <a:extLst>
                  <a:ext uri="{FF2B5EF4-FFF2-40B4-BE49-F238E27FC236}">
                    <a16:creationId xmlns:a16="http://schemas.microsoft.com/office/drawing/2014/main" id="{338684EB-A167-4AC3-99D8-4A94706CD53B}"/>
                  </a:ext>
                </a:extLst>
              </p:cNvPr>
              <p:cNvSpPr txBox="1">
                <a:spLocks noRot="1" noChangeAspect="1" noMove="1" noResize="1" noEditPoints="1" noAdjustHandles="1" noChangeArrowheads="1" noChangeShapeType="1" noTextEdit="1"/>
              </p:cNvSpPr>
              <p:nvPr/>
            </p:nvSpPr>
            <p:spPr>
              <a:xfrm>
                <a:off x="22762" y="3268793"/>
                <a:ext cx="8985660" cy="764505"/>
              </a:xfrm>
              <a:prstGeom prst="rect">
                <a:avLst/>
              </a:prstGeom>
              <a:blipFill>
                <a:blip r:embed="rId4"/>
                <a:stretch>
                  <a:fillRect t="-101639" b="-157377"/>
                </a:stretch>
              </a:blipFill>
            </p:spPr>
            <p:txBody>
              <a:bodyPr/>
              <a:lstStyle/>
              <a:p>
                <a:r>
                  <a:rPr lang="en-US">
                    <a:noFill/>
                  </a:rPr>
                  <a:t> </a:t>
                </a:r>
              </a:p>
            </p:txBody>
          </p:sp>
        </mc:Fallback>
      </mc:AlternateContent>
    </p:spTree>
    <p:extLst>
      <p:ext uri="{BB962C8B-B14F-4D97-AF65-F5344CB8AC3E}">
        <p14:creationId xmlns:p14="http://schemas.microsoft.com/office/powerpoint/2010/main" val="8763015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B1446-A242-68A2-2963-4A7B8031FB4A}"/>
              </a:ext>
            </a:extLst>
          </p:cNvPr>
          <p:cNvSpPr>
            <a:spLocks noGrp="1"/>
          </p:cNvSpPr>
          <p:nvPr>
            <p:ph type="title"/>
          </p:nvPr>
        </p:nvSpPr>
        <p:spPr/>
        <p:txBody>
          <a:bodyPr>
            <a:normAutofit/>
          </a:bodyPr>
          <a:lstStyle/>
          <a:p>
            <a:r>
              <a:rPr lang="en-US" dirty="0"/>
              <a:t>Lower perplexity == Better Model </a:t>
            </a:r>
          </a:p>
        </p:txBody>
      </p:sp>
      <p:sp>
        <p:nvSpPr>
          <p:cNvPr id="3" name="Content Placeholder 2">
            <a:extLst>
              <a:ext uri="{FF2B5EF4-FFF2-40B4-BE49-F238E27FC236}">
                <a16:creationId xmlns:a16="http://schemas.microsoft.com/office/drawing/2014/main" id="{572AD2CD-D516-6106-59AB-C46FF63A173B}"/>
              </a:ext>
            </a:extLst>
          </p:cNvPr>
          <p:cNvSpPr>
            <a:spLocks noGrp="1"/>
          </p:cNvSpPr>
          <p:nvPr>
            <p:ph type="body" sz="quarter" idx="16"/>
          </p:nvPr>
        </p:nvSpPr>
        <p:spPr/>
        <p:txBody>
          <a:bodyPr/>
          <a:lstStyle/>
          <a:p>
            <a:r>
              <a:rPr lang="en-US" dirty="0"/>
              <a:t>Training on 38 million words, test 1.5 million words, Wall Street Journal</a:t>
            </a:r>
          </a:p>
        </p:txBody>
      </p:sp>
      <p:graphicFrame>
        <p:nvGraphicFramePr>
          <p:cNvPr id="5" name="Table 5">
            <a:extLst>
              <a:ext uri="{FF2B5EF4-FFF2-40B4-BE49-F238E27FC236}">
                <a16:creationId xmlns:a16="http://schemas.microsoft.com/office/drawing/2014/main" id="{361074F7-FE36-980A-3911-CAE1DF7EEA7D}"/>
              </a:ext>
            </a:extLst>
          </p:cNvPr>
          <p:cNvGraphicFramePr>
            <a:graphicFrameLocks noGrp="1"/>
          </p:cNvGraphicFramePr>
          <p:nvPr>
            <p:extLst>
              <p:ext uri="{D42A27DB-BD31-4B8C-83A1-F6EECF244321}">
                <p14:modId xmlns:p14="http://schemas.microsoft.com/office/powerpoint/2010/main" val="1374135984"/>
              </p:ext>
            </p:extLst>
          </p:nvPr>
        </p:nvGraphicFramePr>
        <p:xfrm>
          <a:off x="524666" y="2136956"/>
          <a:ext cx="8037960" cy="792480"/>
        </p:xfrm>
        <a:graphic>
          <a:graphicData uri="http://schemas.openxmlformats.org/drawingml/2006/table">
            <a:tbl>
              <a:tblPr firstRow="1" bandRow="1">
                <a:tableStyleId>{21E4AEA4-8DFA-4A89-87EB-49C32662AFE0}</a:tableStyleId>
              </a:tblPr>
              <a:tblGrid>
                <a:gridCol w="2009490">
                  <a:extLst>
                    <a:ext uri="{9D8B030D-6E8A-4147-A177-3AD203B41FA5}">
                      <a16:colId xmlns:a16="http://schemas.microsoft.com/office/drawing/2014/main" val="2350627623"/>
                    </a:ext>
                  </a:extLst>
                </a:gridCol>
                <a:gridCol w="2009490">
                  <a:extLst>
                    <a:ext uri="{9D8B030D-6E8A-4147-A177-3AD203B41FA5}">
                      <a16:colId xmlns:a16="http://schemas.microsoft.com/office/drawing/2014/main" val="2067441801"/>
                    </a:ext>
                  </a:extLst>
                </a:gridCol>
                <a:gridCol w="2009490">
                  <a:extLst>
                    <a:ext uri="{9D8B030D-6E8A-4147-A177-3AD203B41FA5}">
                      <a16:colId xmlns:a16="http://schemas.microsoft.com/office/drawing/2014/main" val="3076776766"/>
                    </a:ext>
                  </a:extLst>
                </a:gridCol>
                <a:gridCol w="2009490">
                  <a:extLst>
                    <a:ext uri="{9D8B030D-6E8A-4147-A177-3AD203B41FA5}">
                      <a16:colId xmlns:a16="http://schemas.microsoft.com/office/drawing/2014/main" val="980906140"/>
                    </a:ext>
                  </a:extLst>
                </a:gridCol>
              </a:tblGrid>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rgbClr val="FFFFFF"/>
                          </a:solidFill>
                        </a:rPr>
                        <a:t>N-</a:t>
                      </a:r>
                      <a:r>
                        <a:rPr lang="en-US" sz="2000" b="1" spc="-50" dirty="0">
                          <a:solidFill>
                            <a:srgbClr val="FFFFFF"/>
                          </a:solidFill>
                        </a:rPr>
                        <a:t>gram </a:t>
                      </a:r>
                      <a:r>
                        <a:rPr lang="en-US" sz="2000" b="1" spc="-10" dirty="0">
                          <a:solidFill>
                            <a:srgbClr val="FFFFFF"/>
                          </a:solidFill>
                        </a:rPr>
                        <a:t>Order</a:t>
                      </a:r>
                      <a:endParaRPr lang="en-US" sz="2000" dirty="0">
                        <a:latin typeface="Trebuchet MS"/>
                        <a:cs typeface="Trebuchet MS"/>
                      </a:endParaRPr>
                    </a:p>
                  </a:txBody>
                  <a:tcPr anchor="ctr"/>
                </a:tc>
                <a:tc>
                  <a:txBody>
                    <a:bodyPr/>
                    <a:lstStyle/>
                    <a:p>
                      <a:pPr algn="ctr"/>
                      <a:r>
                        <a:rPr lang="en-US" sz="2000" b="1" spc="-10" dirty="0">
                          <a:solidFill>
                            <a:srgbClr val="FFFFFF"/>
                          </a:solidFill>
                          <a:latin typeface="Trebuchet MS"/>
                          <a:cs typeface="Trebuchet MS"/>
                        </a:rPr>
                        <a:t>Unigram</a:t>
                      </a:r>
                      <a:endParaRPr lang="en-US" sz="2000" dirty="0"/>
                    </a:p>
                  </a:txBody>
                  <a:tcPr anchor="ctr"/>
                </a:tc>
                <a:tc>
                  <a:txBody>
                    <a:bodyPr/>
                    <a:lstStyle/>
                    <a:p>
                      <a:pPr algn="ctr"/>
                      <a:r>
                        <a:rPr lang="en-US" sz="2000" b="1" spc="-10" dirty="0">
                          <a:solidFill>
                            <a:srgbClr val="FFFFFF"/>
                          </a:solidFill>
                          <a:latin typeface="Trebuchet MS"/>
                          <a:cs typeface="Trebuchet MS"/>
                        </a:rPr>
                        <a:t>Bigram</a:t>
                      </a:r>
                      <a:endParaRPr lang="en-US" sz="2000" dirty="0"/>
                    </a:p>
                  </a:txBody>
                  <a:tcPr anchor="ctr"/>
                </a:tc>
                <a:tc>
                  <a:txBody>
                    <a:bodyPr/>
                    <a:lstStyle/>
                    <a:p>
                      <a:pPr algn="ctr"/>
                      <a:r>
                        <a:rPr lang="en-US" sz="2000" b="1" spc="-10" dirty="0">
                          <a:solidFill>
                            <a:srgbClr val="FFFFFF"/>
                          </a:solidFill>
                          <a:latin typeface="Trebuchet MS"/>
                          <a:cs typeface="Trebuchet MS"/>
                        </a:rPr>
                        <a:t>Trigram</a:t>
                      </a:r>
                      <a:endParaRPr lang="en-US" sz="2000" dirty="0"/>
                    </a:p>
                  </a:txBody>
                  <a:tcPr anchor="ctr"/>
                </a:tc>
                <a:extLst>
                  <a:ext uri="{0D108BD9-81ED-4DB2-BD59-A6C34878D82A}">
                    <a16:rowId xmlns:a16="http://schemas.microsoft.com/office/drawing/2014/main" val="3155085961"/>
                  </a:ext>
                </a:extLst>
              </a:tr>
              <a:tr h="348786">
                <a:tc>
                  <a:txBody>
                    <a:bodyPr/>
                    <a:lstStyle/>
                    <a:p>
                      <a:pPr algn="ctr"/>
                      <a:r>
                        <a:rPr lang="en-US" sz="2000" spc="-10" dirty="0">
                          <a:latin typeface="Trebuchet MS"/>
                          <a:cs typeface="Trebuchet MS"/>
                        </a:rPr>
                        <a:t>Perplexity</a:t>
                      </a:r>
                      <a:endParaRPr lang="en-US" sz="2000" dirty="0"/>
                    </a:p>
                  </a:txBody>
                  <a:tcPr anchor="ctr"/>
                </a:tc>
                <a:tc>
                  <a:txBody>
                    <a:bodyPr/>
                    <a:lstStyle/>
                    <a:p>
                      <a:pPr algn="ctr"/>
                      <a:r>
                        <a:rPr lang="en-US" sz="2000" spc="-25" dirty="0">
                          <a:latin typeface="Trebuchet MS"/>
                          <a:cs typeface="Trebuchet MS"/>
                        </a:rPr>
                        <a:t>962</a:t>
                      </a:r>
                      <a:endParaRPr lang="en-US" sz="2000" dirty="0"/>
                    </a:p>
                  </a:txBody>
                  <a:tcPr anchor="ctr"/>
                </a:tc>
                <a:tc>
                  <a:txBody>
                    <a:bodyPr/>
                    <a:lstStyle/>
                    <a:p>
                      <a:pPr algn="ctr"/>
                      <a:r>
                        <a:rPr lang="en-US" sz="2000" spc="-25" dirty="0">
                          <a:latin typeface="Trebuchet MS"/>
                          <a:cs typeface="Trebuchet MS"/>
                        </a:rPr>
                        <a:t>170</a:t>
                      </a:r>
                      <a:endParaRPr lang="en-US" sz="2000" dirty="0"/>
                    </a:p>
                  </a:txBody>
                  <a:tcPr anchor="ctr"/>
                </a:tc>
                <a:tc>
                  <a:txBody>
                    <a:bodyPr/>
                    <a:lstStyle/>
                    <a:p>
                      <a:pPr algn="ctr"/>
                      <a:r>
                        <a:rPr lang="en-US" sz="2000" spc="-25" dirty="0">
                          <a:latin typeface="Trebuchet MS"/>
                          <a:cs typeface="Trebuchet MS"/>
                        </a:rPr>
                        <a:t>109</a:t>
                      </a:r>
                      <a:endParaRPr lang="en-US" sz="2000" dirty="0"/>
                    </a:p>
                  </a:txBody>
                  <a:tcPr anchor="ctr"/>
                </a:tc>
                <a:extLst>
                  <a:ext uri="{0D108BD9-81ED-4DB2-BD59-A6C34878D82A}">
                    <a16:rowId xmlns:a16="http://schemas.microsoft.com/office/drawing/2014/main" val="2182090332"/>
                  </a:ext>
                </a:extLst>
              </a:tr>
            </a:tbl>
          </a:graphicData>
        </a:graphic>
      </p:graphicFrame>
      <p:sp>
        <p:nvSpPr>
          <p:cNvPr id="6" name="TextBox 5">
            <a:extLst>
              <a:ext uri="{FF2B5EF4-FFF2-40B4-BE49-F238E27FC236}">
                <a16:creationId xmlns:a16="http://schemas.microsoft.com/office/drawing/2014/main" id="{B20ED4D3-C8D6-D6AD-A12B-C382A0898F16}"/>
              </a:ext>
            </a:extLst>
          </p:cNvPr>
          <p:cNvSpPr txBox="1"/>
          <p:nvPr/>
        </p:nvSpPr>
        <p:spPr>
          <a:xfrm>
            <a:off x="1906825" y="4860017"/>
            <a:ext cx="5330350" cy="246221"/>
          </a:xfrm>
          <a:prstGeom prst="rect">
            <a:avLst/>
          </a:prstGeom>
          <a:noFill/>
        </p:spPr>
        <p:txBody>
          <a:bodyPr wrap="square">
            <a:spAutoFit/>
          </a:bodyPr>
          <a:lstStyle/>
          <a:p>
            <a:pPr algn="ctr"/>
            <a:r>
              <a:rPr lang="en-US" sz="1000" dirty="0">
                <a:latin typeface="Corbel" panose="020B0503020204020204" pitchFamily="34" charset="0"/>
              </a:rPr>
              <a:t>[Mohit </a:t>
            </a:r>
            <a:r>
              <a:rPr lang="en-US" sz="1000" dirty="0" err="1">
                <a:latin typeface="Corbel" panose="020B0503020204020204" pitchFamily="34" charset="0"/>
              </a:rPr>
              <a:t>Iyyer</a:t>
            </a:r>
            <a:r>
              <a:rPr lang="en-US" sz="1000" dirty="0">
                <a:latin typeface="Corbel" panose="020B0503020204020204" pitchFamily="34" charset="0"/>
              </a:rPr>
              <a:t>] </a:t>
            </a:r>
          </a:p>
        </p:txBody>
      </p:sp>
      <p:sp>
        <p:nvSpPr>
          <p:cNvPr id="4" name="TextBox 3">
            <a:extLst>
              <a:ext uri="{FF2B5EF4-FFF2-40B4-BE49-F238E27FC236}">
                <a16:creationId xmlns:a16="http://schemas.microsoft.com/office/drawing/2014/main" id="{C0B2ADD6-A7E9-E6B6-9546-0D3A9B897A60}"/>
              </a:ext>
            </a:extLst>
          </p:cNvPr>
          <p:cNvSpPr txBox="1"/>
          <p:nvPr/>
        </p:nvSpPr>
        <p:spPr>
          <a:xfrm>
            <a:off x="4164675" y="3397887"/>
            <a:ext cx="4497536" cy="715089"/>
          </a:xfrm>
          <a:prstGeom prst="wedgeRoundRectCallout">
            <a:avLst>
              <a:gd name="adj1" fmla="val -29192"/>
              <a:gd name="adj2" fmla="val -82377"/>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36576" rIns="36576">
            <a:spAutoFit/>
          </a:bodyPr>
          <a:lstStyle/>
          <a:p>
            <a:pPr algn="ctr"/>
            <a:r>
              <a:rPr lang="en-US" sz="1800" dirty="0">
                <a:latin typeface="Corbel" panose="020B0503020204020204" pitchFamily="34" charset="0"/>
              </a:rPr>
              <a:t>Note these evaluations are done on data that was not used for “counting.” (no cheating!!) </a:t>
            </a:r>
          </a:p>
        </p:txBody>
      </p:sp>
      <p:sp>
        <p:nvSpPr>
          <p:cNvPr id="7" name="TextBox 6">
            <a:extLst>
              <a:ext uri="{FF2B5EF4-FFF2-40B4-BE49-F238E27FC236}">
                <a16:creationId xmlns:a16="http://schemas.microsoft.com/office/drawing/2014/main" id="{B6E01FD7-3931-DBC8-72EB-07584FE1B696}"/>
              </a:ext>
            </a:extLst>
          </p:cNvPr>
          <p:cNvSpPr txBox="1"/>
          <p:nvPr/>
        </p:nvSpPr>
        <p:spPr>
          <a:xfrm>
            <a:off x="712562" y="3397887"/>
            <a:ext cx="1194263" cy="715089"/>
          </a:xfrm>
          <a:prstGeom prst="wedgeRoundRectCallout">
            <a:avLst>
              <a:gd name="adj1" fmla="val 33453"/>
              <a:gd name="adj2" fmla="val -81214"/>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36576" rIns="36576">
            <a:spAutoFit/>
          </a:bodyPr>
          <a:lstStyle/>
          <a:p>
            <a:pPr algn="ctr"/>
            <a:r>
              <a:rPr lang="en-US" sz="1800" dirty="0">
                <a:latin typeface="Corbel" panose="020B0503020204020204" pitchFamily="34" charset="0"/>
              </a:rPr>
              <a:t>Lower is better</a:t>
            </a:r>
          </a:p>
        </p:txBody>
      </p:sp>
    </p:spTree>
    <p:extLst>
      <p:ext uri="{BB962C8B-B14F-4D97-AF65-F5344CB8AC3E}">
        <p14:creationId xmlns:p14="http://schemas.microsoft.com/office/powerpoint/2010/main" val="884980550"/>
      </p:ext>
    </p:extLst>
  </p:cSld>
  <p:clrMapOvr>
    <a:masterClrMapping/>
  </p:clrMapOvr>
  <p:extLst>
    <p:ext uri="{6950BFC3-D8DA-4A85-94F7-54DA5524770B}">
      <p188:commentRel xmlns:p188="http://schemas.microsoft.com/office/powerpoint/2018/8/main" r:id="rId2"/>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6A51F-1C61-215D-93CE-D2E8AB4016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01D3D7-083B-D05D-7771-ACAD83724DE0}"/>
              </a:ext>
            </a:extLst>
          </p:cNvPr>
          <p:cNvSpPr>
            <a:spLocks noGrp="1"/>
          </p:cNvSpPr>
          <p:nvPr>
            <p:ph type="title"/>
          </p:nvPr>
        </p:nvSpPr>
        <p:spPr/>
        <p:txBody>
          <a:bodyPr>
            <a:normAutofit/>
          </a:bodyPr>
          <a:lstStyle/>
          <a:p>
            <a:r>
              <a:rPr lang="en-US" dirty="0"/>
              <a:t>Lower perplexity == Better Model </a:t>
            </a:r>
          </a:p>
        </p:txBody>
      </p:sp>
      <p:sp>
        <p:nvSpPr>
          <p:cNvPr id="3" name="Content Placeholder 2">
            <a:extLst>
              <a:ext uri="{FF2B5EF4-FFF2-40B4-BE49-F238E27FC236}">
                <a16:creationId xmlns:a16="http://schemas.microsoft.com/office/drawing/2014/main" id="{4BA78029-5013-3E2D-E08F-6294E24DD419}"/>
              </a:ext>
            </a:extLst>
          </p:cNvPr>
          <p:cNvSpPr>
            <a:spLocks noGrp="1"/>
          </p:cNvSpPr>
          <p:nvPr>
            <p:ph type="body" sz="quarter" idx="16"/>
          </p:nvPr>
        </p:nvSpPr>
        <p:spPr/>
        <p:txBody>
          <a:bodyPr/>
          <a:lstStyle/>
          <a:p>
            <a:pPr marL="0" indent="0">
              <a:buNone/>
            </a:pPr>
            <a:r>
              <a:rPr lang="en-US" dirty="0"/>
              <a:t>The PPL of modern language models have consistently been going down. </a:t>
            </a:r>
          </a:p>
        </p:txBody>
      </p:sp>
      <p:sp>
        <p:nvSpPr>
          <p:cNvPr id="6" name="TextBox 5">
            <a:extLst>
              <a:ext uri="{FF2B5EF4-FFF2-40B4-BE49-F238E27FC236}">
                <a16:creationId xmlns:a16="http://schemas.microsoft.com/office/drawing/2014/main" id="{A4DC13A3-0B7D-AF3E-D913-3A4DB5667060}"/>
              </a:ext>
            </a:extLst>
          </p:cNvPr>
          <p:cNvSpPr txBox="1"/>
          <p:nvPr/>
        </p:nvSpPr>
        <p:spPr>
          <a:xfrm>
            <a:off x="1906825" y="4860017"/>
            <a:ext cx="533035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4"/>
              </a:rPr>
              <a:t>Language Modelling on Penn Treebank (Word Level)</a:t>
            </a:r>
            <a:r>
              <a:rPr lang="en-US" sz="1000" dirty="0">
                <a:latin typeface="Corbel" panose="020B0503020204020204" pitchFamily="34" charset="0"/>
              </a:rPr>
              <a:t>] </a:t>
            </a:r>
          </a:p>
        </p:txBody>
      </p:sp>
      <p:pic>
        <p:nvPicPr>
          <p:cNvPr id="9" name="Picture 8" descr="A graph with blue and black lines&#10;&#10;Description automatically generated">
            <a:extLst>
              <a:ext uri="{FF2B5EF4-FFF2-40B4-BE49-F238E27FC236}">
                <a16:creationId xmlns:a16="http://schemas.microsoft.com/office/drawing/2014/main" id="{34660271-9F7E-0A75-C78D-C1B501278979}"/>
              </a:ext>
            </a:extLst>
          </p:cNvPr>
          <p:cNvPicPr>
            <a:picLocks noChangeAspect="1"/>
          </p:cNvPicPr>
          <p:nvPr/>
        </p:nvPicPr>
        <p:blipFill rotWithShape="1">
          <a:blip r:embed="rId5"/>
          <a:srcRect t="18609"/>
          <a:stretch/>
        </p:blipFill>
        <p:spPr>
          <a:xfrm>
            <a:off x="322839" y="1874929"/>
            <a:ext cx="8417041" cy="2809511"/>
          </a:xfrm>
          <a:prstGeom prst="rect">
            <a:avLst/>
          </a:prstGeom>
        </p:spPr>
      </p:pic>
    </p:spTree>
    <p:extLst>
      <p:ext uri="{BB962C8B-B14F-4D97-AF65-F5344CB8AC3E}">
        <p14:creationId xmlns:p14="http://schemas.microsoft.com/office/powerpoint/2010/main" val="1036394713"/>
      </p:ext>
    </p:extLst>
  </p:cSld>
  <p:clrMapOvr>
    <a:masterClrMapping/>
  </p:clrMapOvr>
  <p:extLst>
    <p:ext uri="{6950BFC3-D8DA-4A85-94F7-54DA5524770B}">
      <p188:commentRel xmlns:p188="http://schemas.microsoft.com/office/powerpoint/2018/8/main" r:id="rId3"/>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89B14-B47F-BCFD-D05D-E09A87DF1F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7B090F-ED4E-1763-2CE9-A590832EFAD1}"/>
              </a:ext>
            </a:extLst>
          </p:cNvPr>
          <p:cNvSpPr>
            <a:spLocks noGrp="1"/>
          </p:cNvSpPr>
          <p:nvPr>
            <p:ph type="title"/>
          </p:nvPr>
        </p:nvSpPr>
        <p:spPr/>
        <p:txBody>
          <a:bodyPr>
            <a:normAutofit/>
          </a:bodyPr>
          <a:lstStyle/>
          <a:p>
            <a:r>
              <a:rPr lang="en-US" dirty="0"/>
              <a:t>Lower perplexity == Better Model </a:t>
            </a:r>
          </a:p>
        </p:txBody>
      </p:sp>
      <p:sp>
        <p:nvSpPr>
          <p:cNvPr id="3" name="Content Placeholder 2">
            <a:extLst>
              <a:ext uri="{FF2B5EF4-FFF2-40B4-BE49-F238E27FC236}">
                <a16:creationId xmlns:a16="http://schemas.microsoft.com/office/drawing/2014/main" id="{540D91EF-33C3-E407-AE08-2EFE3AF0A0FF}"/>
              </a:ext>
            </a:extLst>
          </p:cNvPr>
          <p:cNvSpPr>
            <a:spLocks noGrp="1"/>
          </p:cNvSpPr>
          <p:nvPr>
            <p:ph type="body" sz="quarter" idx="16"/>
          </p:nvPr>
        </p:nvSpPr>
        <p:spPr/>
        <p:txBody>
          <a:bodyPr/>
          <a:lstStyle/>
          <a:p>
            <a:pPr marL="0" indent="0">
              <a:buNone/>
            </a:pPr>
            <a:r>
              <a:rPr lang="en-US" dirty="0"/>
              <a:t>The PPL of modern language models have consistently been going down. </a:t>
            </a:r>
          </a:p>
        </p:txBody>
      </p:sp>
      <p:sp>
        <p:nvSpPr>
          <p:cNvPr id="6" name="TextBox 5">
            <a:extLst>
              <a:ext uri="{FF2B5EF4-FFF2-40B4-BE49-F238E27FC236}">
                <a16:creationId xmlns:a16="http://schemas.microsoft.com/office/drawing/2014/main" id="{AD4EF0E5-69DC-7C98-943F-5F21F08A1A70}"/>
              </a:ext>
            </a:extLst>
          </p:cNvPr>
          <p:cNvSpPr txBox="1"/>
          <p:nvPr/>
        </p:nvSpPr>
        <p:spPr>
          <a:xfrm>
            <a:off x="1906825" y="4860017"/>
            <a:ext cx="5330350" cy="246221"/>
          </a:xfrm>
          <a:prstGeom prst="rect">
            <a:avLst/>
          </a:prstGeom>
          <a:noFill/>
        </p:spPr>
        <p:txBody>
          <a:bodyPr wrap="square">
            <a:spAutoFit/>
          </a:bodyPr>
          <a:lstStyle/>
          <a:p>
            <a:pPr algn="ctr"/>
            <a:r>
              <a:rPr lang="en-US" sz="1000" dirty="0">
                <a:latin typeface="Corbel" panose="020B0503020204020204" pitchFamily="34" charset="0"/>
              </a:rPr>
              <a:t>[Scaling Laws, Jared Kaplan et al.] </a:t>
            </a:r>
          </a:p>
        </p:txBody>
      </p:sp>
      <p:pic>
        <p:nvPicPr>
          <p:cNvPr id="5" name="Picture 4" descr="A graph of a function&#10;&#10;Description automatically generated with medium confidence">
            <a:extLst>
              <a:ext uri="{FF2B5EF4-FFF2-40B4-BE49-F238E27FC236}">
                <a16:creationId xmlns:a16="http://schemas.microsoft.com/office/drawing/2014/main" id="{4D4B6B2B-F6A2-618E-A341-3676C6D29461}"/>
              </a:ext>
            </a:extLst>
          </p:cNvPr>
          <p:cNvPicPr>
            <a:picLocks noChangeAspect="1"/>
          </p:cNvPicPr>
          <p:nvPr/>
        </p:nvPicPr>
        <p:blipFill>
          <a:blip r:embed="rId4"/>
          <a:stretch>
            <a:fillRect/>
          </a:stretch>
        </p:blipFill>
        <p:spPr>
          <a:xfrm>
            <a:off x="629156" y="2296621"/>
            <a:ext cx="7772400" cy="2256757"/>
          </a:xfrm>
          <a:prstGeom prst="rect">
            <a:avLst/>
          </a:prstGeom>
        </p:spPr>
      </p:pic>
    </p:spTree>
    <p:extLst>
      <p:ext uri="{BB962C8B-B14F-4D97-AF65-F5344CB8AC3E}">
        <p14:creationId xmlns:p14="http://schemas.microsoft.com/office/powerpoint/2010/main" val="1721697428"/>
      </p:ext>
    </p:extLst>
  </p:cSld>
  <p:clrMapOvr>
    <a:masterClrMapping/>
  </p:clrMapOvr>
  <p:extLst>
    <p:ext uri="{6950BFC3-D8DA-4A85-94F7-54DA5524770B}">
      <p188:commentRel xmlns:p188="http://schemas.microsoft.com/office/powerpoint/2018/8/main" r:id="rId3"/>
    </p:ext>
  </p:extLs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51543-5B6B-4723-D5D8-EFC277402C8F}"/>
              </a:ext>
            </a:extLst>
          </p:cNvPr>
          <p:cNvSpPr>
            <a:spLocks noGrp="1"/>
          </p:cNvSpPr>
          <p:nvPr>
            <p:ph type="title"/>
          </p:nvPr>
        </p:nvSpPr>
        <p:spPr/>
        <p:txBody>
          <a:bodyPr>
            <a:normAutofit/>
          </a:bodyPr>
          <a:lstStyle/>
          <a:p>
            <a:r>
              <a:rPr lang="en-US" dirty="0"/>
              <a:t>Quiz: Thinking About Sentence Lengths </a:t>
            </a:r>
          </a:p>
        </p:txBody>
      </p:sp>
      <p:sp>
        <p:nvSpPr>
          <p:cNvPr id="3" name="Content Placeholder 2">
            <a:extLst>
              <a:ext uri="{FF2B5EF4-FFF2-40B4-BE49-F238E27FC236}">
                <a16:creationId xmlns:a16="http://schemas.microsoft.com/office/drawing/2014/main" id="{FFDDCA69-FEBA-CDE7-83A4-CE0F5E8558AC}"/>
              </a:ext>
            </a:extLst>
          </p:cNvPr>
          <p:cNvSpPr>
            <a:spLocks noGrp="1"/>
          </p:cNvSpPr>
          <p:nvPr>
            <p:ph type="body" sz="quarter" idx="16"/>
          </p:nvPr>
        </p:nvSpPr>
        <p:spPr>
          <a:xfrm>
            <a:off x="533919" y="1085852"/>
            <a:ext cx="3749323" cy="3077573"/>
          </a:xfrm>
        </p:spPr>
        <p:txBody>
          <a:bodyPr/>
          <a:lstStyle/>
          <a:p>
            <a:r>
              <a:rPr lang="en-US" dirty="0"/>
              <a:t>Would you expect higher PPL for longer sentences? </a:t>
            </a:r>
          </a:p>
          <a:p>
            <a:pPr marL="0" indent="0">
              <a:buNone/>
            </a:pP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25C6E86-DB35-7F07-F25E-C31AB8BC2E0A}"/>
                  </a:ext>
                </a:extLst>
              </p:cNvPr>
              <p:cNvSpPr txBox="1"/>
              <p:nvPr/>
            </p:nvSpPr>
            <p:spPr>
              <a:xfrm>
                <a:off x="130603" y="1679418"/>
                <a:ext cx="4874536" cy="494751"/>
              </a:xfrm>
              <a:prstGeom prst="rect">
                <a:avLst/>
              </a:prstGeom>
              <a:noFill/>
            </p:spPr>
            <p:txBody>
              <a:bodyPr wrap="square">
                <a:spAutoFit/>
              </a:bodyPr>
              <a:lstStyle/>
              <a:p>
                <a:pPr lvl="1"/>
                <a14:m>
                  <m:oMathPara xmlns:m="http://schemas.openxmlformats.org/officeDocument/2006/math">
                    <m:oMathParaPr>
                      <m:jc m:val="centerGroup"/>
                    </m:oMathParaPr>
                    <m:oMath xmlns:m="http://schemas.openxmlformats.org/officeDocument/2006/math">
                      <m:r>
                        <m:rPr>
                          <m:sty m:val="p"/>
                        </m:rPr>
                        <a:rPr lang="en-US" sz="1800" smtClean="0">
                          <a:latin typeface="Cambria Math" panose="02040503050406030204" pitchFamily="18" charset="0"/>
                        </a:rPr>
                        <m:t>ppl</m:t>
                      </m:r>
                      <m:d>
                        <m:dPr>
                          <m:ctrlPr>
                            <a:rPr lang="en-US" sz="1800" i="1" smtClean="0">
                              <a:latin typeface="Cambria Math" panose="02040503050406030204" pitchFamily="18" charset="0"/>
                            </a:rPr>
                          </m:ctrlPr>
                        </m:dPr>
                        <m:e>
                          <m:sSub>
                            <m:sSubPr>
                              <m:ctrlPr>
                                <a:rPr lang="en-US" sz="1800" i="1">
                                  <a:latin typeface="Cambria Math" panose="02040503050406030204" pitchFamily="18" charset="0"/>
                                </a:rPr>
                              </m:ctrlPr>
                            </m:sSubPr>
                            <m:e>
                              <m:r>
                                <a:rPr lang="en-US" sz="1800">
                                  <a:latin typeface="Cambria Math" panose="02040503050406030204" pitchFamily="18" charset="0"/>
                                </a:rPr>
                                <m:t>𝑤</m:t>
                              </m:r>
                            </m:e>
                            <m:sub>
                              <m:r>
                                <a:rPr lang="en-US" sz="1800">
                                  <a:latin typeface="Cambria Math" panose="02040503050406030204" pitchFamily="18" charset="0"/>
                                </a:rPr>
                                <m:t>1</m:t>
                              </m:r>
                            </m:sub>
                          </m:sSub>
                          <m:r>
                            <a:rPr lang="en-US" sz="1800">
                              <a:latin typeface="Cambria Math" panose="02040503050406030204" pitchFamily="18" charset="0"/>
                            </a:rPr>
                            <m:t>,…, </m:t>
                          </m:r>
                          <m:sSub>
                            <m:sSubPr>
                              <m:ctrlPr>
                                <a:rPr lang="en-US" sz="1800" i="1">
                                  <a:latin typeface="Cambria Math" panose="02040503050406030204" pitchFamily="18" charset="0"/>
                                </a:rPr>
                              </m:ctrlPr>
                            </m:sSubPr>
                            <m:e>
                              <m:r>
                                <a:rPr lang="en-US" sz="1800">
                                  <a:latin typeface="Cambria Math" panose="02040503050406030204" pitchFamily="18" charset="0"/>
                                </a:rPr>
                                <m:t>𝑤</m:t>
                              </m:r>
                            </m:e>
                            <m:sub>
                              <m:r>
                                <a:rPr lang="en-US" sz="1800">
                                  <a:latin typeface="Cambria Math" panose="02040503050406030204" pitchFamily="18" charset="0"/>
                                </a:rPr>
                                <m:t>𝑛</m:t>
                              </m:r>
                            </m:sub>
                          </m:sSub>
                        </m:e>
                      </m:d>
                      <m:r>
                        <a:rPr lang="en-US" sz="1800" smtClean="0">
                          <a:latin typeface="Cambria Math" panose="02040503050406030204" pitchFamily="18" charset="0"/>
                        </a:rPr>
                        <m:t>=</m:t>
                      </m:r>
                      <m:sSup>
                        <m:sSupPr>
                          <m:ctrlPr>
                            <a:rPr lang="en-US" sz="1800" i="1" smtClean="0">
                              <a:latin typeface="Cambria Math" panose="02040503050406030204" pitchFamily="18" charset="0"/>
                            </a:rPr>
                          </m:ctrlPr>
                        </m:sSupPr>
                        <m:e>
                          <m:r>
                            <a:rPr lang="en-US" sz="1800" smtClean="0">
                              <a:latin typeface="Cambria Math" panose="02040503050406030204" pitchFamily="18" charset="0"/>
                            </a:rPr>
                            <m:t>2</m:t>
                          </m:r>
                        </m:e>
                        <m:sup>
                          <m:r>
                            <a:rPr lang="en-US" sz="1800">
                              <a:latin typeface="Cambria Math" panose="02040503050406030204" pitchFamily="18" charset="0"/>
                            </a:rPr>
                            <m:t>−</m:t>
                          </m:r>
                          <m:f>
                            <m:fPr>
                              <m:ctrlPr>
                                <a:rPr lang="en-US" sz="1800" i="1">
                                  <a:latin typeface="Cambria Math" panose="02040503050406030204" pitchFamily="18" charset="0"/>
                                </a:rPr>
                              </m:ctrlPr>
                            </m:fPr>
                            <m:num>
                              <m:r>
                                <a:rPr lang="en-US" sz="1800">
                                  <a:latin typeface="Cambria Math" panose="02040503050406030204" pitchFamily="18" charset="0"/>
                                </a:rPr>
                                <m:t>1</m:t>
                              </m:r>
                            </m:num>
                            <m:den>
                              <m:r>
                                <a:rPr lang="en-US" sz="1800">
                                  <a:latin typeface="Cambria Math" panose="02040503050406030204" pitchFamily="18" charset="0"/>
                                </a:rPr>
                                <m:t>𝑛</m:t>
                              </m:r>
                            </m:den>
                          </m:f>
                          <m:nary>
                            <m:naryPr>
                              <m:chr m:val="∑"/>
                              <m:ctrlPr>
                                <a:rPr lang="en-US" sz="1800" i="1">
                                  <a:latin typeface="Cambria Math" panose="02040503050406030204" pitchFamily="18" charset="0"/>
                                </a:rPr>
                              </m:ctrlPr>
                            </m:naryPr>
                            <m:sub>
                              <m:r>
                                <m:rPr>
                                  <m:brk m:alnAt="23"/>
                                </m:rPr>
                                <a:rPr lang="en-US" sz="1800" i="1">
                                  <a:latin typeface="Cambria Math" panose="02040503050406030204" pitchFamily="18" charset="0"/>
                                </a:rPr>
                                <m:t>𝑖</m:t>
                              </m:r>
                              <m:r>
                                <a:rPr lang="en-US" sz="1800" i="1">
                                  <a:latin typeface="Cambria Math" panose="02040503050406030204" pitchFamily="18" charset="0"/>
                                </a:rPr>
                                <m:t>=1</m:t>
                              </m:r>
                            </m:sub>
                            <m:sup>
                              <m:r>
                                <a:rPr lang="en-US" sz="1800" i="1">
                                  <a:latin typeface="Cambria Math" panose="02040503050406030204" pitchFamily="18" charset="0"/>
                                </a:rPr>
                                <m:t>𝑛</m:t>
                              </m:r>
                            </m:sup>
                            <m:e>
                              <m:func>
                                <m:funcPr>
                                  <m:ctrlPr>
                                    <a:rPr lang="en-US" sz="1800" i="1">
                                      <a:latin typeface="Cambria Math" panose="02040503050406030204" pitchFamily="18" charset="0"/>
                                    </a:rPr>
                                  </m:ctrlPr>
                                </m:funcPr>
                                <m:fName>
                                  <m:sSub>
                                    <m:sSubPr>
                                      <m:ctrlPr>
                                        <a:rPr lang="en-US" sz="1800" i="1">
                                          <a:latin typeface="Cambria Math" panose="02040503050406030204" pitchFamily="18" charset="0"/>
                                        </a:rPr>
                                      </m:ctrlPr>
                                    </m:sSubPr>
                                    <m:e>
                                      <m:r>
                                        <m:rPr>
                                          <m:sty m:val="p"/>
                                        </m:rPr>
                                        <a:rPr lang="en-US" sz="1800">
                                          <a:latin typeface="Cambria Math" panose="02040503050406030204" pitchFamily="18" charset="0"/>
                                        </a:rPr>
                                        <m:t>log</m:t>
                                      </m:r>
                                    </m:e>
                                    <m:sub>
                                      <m:r>
                                        <a:rPr lang="en-US" sz="1800">
                                          <a:latin typeface="Cambria Math" panose="02040503050406030204" pitchFamily="18" charset="0"/>
                                        </a:rPr>
                                        <m:t>2</m:t>
                                      </m:r>
                                    </m:sub>
                                  </m:sSub>
                                </m:fName>
                                <m:e>
                                  <m:r>
                                    <a:rPr lang="en-US" sz="1800">
                                      <a:latin typeface="Cambria Math" panose="02040503050406030204" pitchFamily="18" charset="0"/>
                                    </a:rPr>
                                    <m:t>𝐏</m:t>
                                  </m:r>
                                  <m:d>
                                    <m:dPr>
                                      <m:endChr m:val="|"/>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a:latin typeface="Cambria Math" panose="02040503050406030204" pitchFamily="18" charset="0"/>
                                            </a:rPr>
                                            <m:t>𝑤</m:t>
                                          </m:r>
                                        </m:e>
                                        <m:sub>
                                          <m:r>
                                            <a:rPr lang="en-US" sz="1800">
                                              <a:latin typeface="Cambria Math" panose="02040503050406030204" pitchFamily="18" charset="0"/>
                                            </a:rPr>
                                            <m:t>𝑖</m:t>
                                          </m:r>
                                        </m:sub>
                                      </m:sSub>
                                    </m:e>
                                  </m:d>
                                  <m:sSub>
                                    <m:sSubPr>
                                      <m:ctrlPr>
                                        <a:rPr lang="en-US" sz="1800" i="1">
                                          <a:latin typeface="Cambria Math" panose="02040503050406030204" pitchFamily="18" charset="0"/>
                                        </a:rPr>
                                      </m:ctrlPr>
                                    </m:sSubPr>
                                    <m:e>
                                      <m:r>
                                        <a:rPr lang="en-US" sz="1800">
                                          <a:latin typeface="Cambria Math" panose="02040503050406030204" pitchFamily="18" charset="0"/>
                                        </a:rPr>
                                        <m:t>𝑤</m:t>
                                      </m:r>
                                    </m:e>
                                    <m:sub>
                                      <m:r>
                                        <a:rPr lang="en-US" sz="1800">
                                          <a:latin typeface="Cambria Math" panose="02040503050406030204" pitchFamily="18" charset="0"/>
                                        </a:rPr>
                                        <m:t>1</m:t>
                                      </m:r>
                                    </m:sub>
                                  </m:sSub>
                                  <m:r>
                                    <a:rPr lang="en-US" sz="1800">
                                      <a:latin typeface="Cambria Math" panose="02040503050406030204" pitchFamily="18" charset="0"/>
                                    </a:rPr>
                                    <m:t>, …, </m:t>
                                  </m:r>
                                  <m:sSub>
                                    <m:sSubPr>
                                      <m:ctrlPr>
                                        <a:rPr lang="en-US" sz="1800" i="1">
                                          <a:latin typeface="Cambria Math" panose="02040503050406030204" pitchFamily="18" charset="0"/>
                                        </a:rPr>
                                      </m:ctrlPr>
                                    </m:sSubPr>
                                    <m:e>
                                      <m:r>
                                        <a:rPr lang="en-US" sz="1800">
                                          <a:latin typeface="Cambria Math" panose="02040503050406030204" pitchFamily="18" charset="0"/>
                                        </a:rPr>
                                        <m:t>𝑤</m:t>
                                      </m:r>
                                    </m:e>
                                    <m:sub>
                                      <m:r>
                                        <a:rPr lang="en-US" sz="1800">
                                          <a:latin typeface="Cambria Math" panose="02040503050406030204" pitchFamily="18" charset="0"/>
                                        </a:rPr>
                                        <m:t>𝑖</m:t>
                                      </m:r>
                                      <m:r>
                                        <a:rPr lang="en-US" sz="1800">
                                          <a:latin typeface="Cambria Math" panose="02040503050406030204" pitchFamily="18" charset="0"/>
                                        </a:rPr>
                                        <m:t>−1</m:t>
                                      </m:r>
                                    </m:sub>
                                  </m:sSub>
                                  <m:r>
                                    <a:rPr lang="en-US" sz="1800">
                                      <a:latin typeface="Cambria Math" panose="02040503050406030204" pitchFamily="18" charset="0"/>
                                    </a:rPr>
                                    <m:t>)</m:t>
                                  </m:r>
                                </m:e>
                              </m:func>
                            </m:e>
                          </m:nary>
                        </m:sup>
                      </m:sSup>
                    </m:oMath>
                  </m:oMathPara>
                </a14:m>
                <a:endParaRPr lang="en-US" sz="1800" dirty="0">
                  <a:latin typeface="Corbel" panose="020B0503020204020204" pitchFamily="34" charset="0"/>
                </a:endParaRPr>
              </a:p>
            </p:txBody>
          </p:sp>
        </mc:Choice>
        <mc:Fallback xmlns="">
          <p:sp>
            <p:nvSpPr>
              <p:cNvPr id="4" name="TextBox 3">
                <a:extLst>
                  <a:ext uri="{FF2B5EF4-FFF2-40B4-BE49-F238E27FC236}">
                    <a16:creationId xmlns:a16="http://schemas.microsoft.com/office/drawing/2014/main" id="{225C6E86-DB35-7F07-F25E-C31AB8BC2E0A}"/>
                  </a:ext>
                </a:extLst>
              </p:cNvPr>
              <p:cNvSpPr txBox="1">
                <a:spLocks noRot="1" noChangeAspect="1" noMove="1" noResize="1" noEditPoints="1" noAdjustHandles="1" noChangeArrowheads="1" noChangeShapeType="1" noTextEdit="1"/>
              </p:cNvSpPr>
              <p:nvPr/>
            </p:nvSpPr>
            <p:spPr>
              <a:xfrm>
                <a:off x="130603" y="1679418"/>
                <a:ext cx="4874536" cy="494751"/>
              </a:xfrm>
              <a:prstGeom prst="rect">
                <a:avLst/>
              </a:prstGeom>
              <a:blipFill>
                <a:blip r:embed="rId2"/>
                <a:stretch>
                  <a:fillRect t="-45000" b="-67500"/>
                </a:stretch>
              </a:blipFill>
            </p:spPr>
            <p:txBody>
              <a:bodyPr/>
              <a:lstStyle/>
              <a:p>
                <a:r>
                  <a:rPr lang="en-US">
                    <a:noFill/>
                  </a:rPr>
                  <a:t> </a:t>
                </a:r>
              </a:p>
            </p:txBody>
          </p:sp>
        </mc:Fallback>
      </mc:AlternateContent>
      <p:pic>
        <p:nvPicPr>
          <p:cNvPr id="7" name="Picture 6" descr="A graph of blue dots&#10;&#10;Description automatically generated">
            <a:extLst>
              <a:ext uri="{FF2B5EF4-FFF2-40B4-BE49-F238E27FC236}">
                <a16:creationId xmlns:a16="http://schemas.microsoft.com/office/drawing/2014/main" id="{EF3E0C24-5D15-A66D-3F4B-D60670DCE332}"/>
              </a:ext>
            </a:extLst>
          </p:cNvPr>
          <p:cNvPicPr>
            <a:picLocks noChangeAspect="1"/>
          </p:cNvPicPr>
          <p:nvPr/>
        </p:nvPicPr>
        <p:blipFill rotWithShape="1">
          <a:blip r:embed="rId3"/>
          <a:srcRect t="7458"/>
          <a:stretch/>
        </p:blipFill>
        <p:spPr>
          <a:xfrm>
            <a:off x="282722" y="2263260"/>
            <a:ext cx="4128857" cy="2880240"/>
          </a:xfrm>
          <a:prstGeom prst="rect">
            <a:avLst/>
          </a:prstGeom>
        </p:spPr>
      </p:pic>
      <p:sp>
        <p:nvSpPr>
          <p:cNvPr id="8" name="Content Placeholder 2">
            <a:extLst>
              <a:ext uri="{FF2B5EF4-FFF2-40B4-BE49-F238E27FC236}">
                <a16:creationId xmlns:a16="http://schemas.microsoft.com/office/drawing/2014/main" id="{0B28CF98-861E-CD1E-7A47-FEA902398B05}"/>
              </a:ext>
            </a:extLst>
          </p:cNvPr>
          <p:cNvSpPr txBox="1">
            <a:spLocks/>
          </p:cNvSpPr>
          <p:nvPr/>
        </p:nvSpPr>
        <p:spPr>
          <a:xfrm>
            <a:off x="5314467" y="1056784"/>
            <a:ext cx="3749323" cy="638676"/>
          </a:xfrm>
          <a:prstGeom prst="rect">
            <a:avLst/>
          </a:prstGeom>
        </p:spPr>
        <p:txBody>
          <a:bodyPr>
            <a:noAutofit/>
          </a:bodyPr>
          <a:lstStyle>
            <a:lvl1pPr marL="230188" indent="-230188" algn="l" defTabSz="685800" rtl="0" eaLnBrk="1" latinLnBrk="0" hangingPunct="1">
              <a:lnSpc>
                <a:spcPct val="90000"/>
              </a:lnSpc>
              <a:spcBef>
                <a:spcPts val="750"/>
              </a:spcBef>
              <a:buClr>
                <a:srgbClr val="092C74"/>
              </a:buClr>
              <a:buFont typeface="Wingdings" panose="05000000000000000000" pitchFamily="2" charset="2"/>
              <a:buChar char="§"/>
              <a:defRPr sz="16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lgn="l" defTabSz="685800" rtl="0" eaLnBrk="1" latinLnBrk="0" hangingPunct="1">
              <a:lnSpc>
                <a:spcPct val="90000"/>
              </a:lnSpc>
              <a:spcBef>
                <a:spcPts val="375"/>
              </a:spcBef>
              <a:buClr>
                <a:srgbClr val="092C74"/>
              </a:buClr>
              <a:buFont typeface="Courier New" panose="02070309020205020404" pitchFamily="49" charset="0"/>
              <a:buChar char="o"/>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rgbClr val="092C74"/>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Would you expect a higher probability for longer sentences? </a:t>
            </a:r>
          </a:p>
        </p:txBody>
      </p:sp>
      <p:pic>
        <p:nvPicPr>
          <p:cNvPr id="11" name="Picture 10" descr="A chart with a line of dots&#10;&#10;Description automatically generated">
            <a:extLst>
              <a:ext uri="{FF2B5EF4-FFF2-40B4-BE49-F238E27FC236}">
                <a16:creationId xmlns:a16="http://schemas.microsoft.com/office/drawing/2014/main" id="{1894EF7B-FE51-028F-66A5-84E4B4D05308}"/>
              </a:ext>
            </a:extLst>
          </p:cNvPr>
          <p:cNvPicPr>
            <a:picLocks noChangeAspect="1"/>
          </p:cNvPicPr>
          <p:nvPr/>
        </p:nvPicPr>
        <p:blipFill>
          <a:blip r:embed="rId4"/>
          <a:stretch>
            <a:fillRect/>
          </a:stretch>
        </p:blipFill>
        <p:spPr>
          <a:xfrm>
            <a:off x="4814893" y="2263260"/>
            <a:ext cx="3887948" cy="282252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9FACDCA-F9D6-207F-87D2-0EA07327BB99}"/>
                  </a:ext>
                </a:extLst>
              </p:cNvPr>
              <p:cNvSpPr txBox="1"/>
              <p:nvPr/>
            </p:nvSpPr>
            <p:spPr>
              <a:xfrm>
                <a:off x="5191881" y="1606969"/>
                <a:ext cx="3673644" cy="764505"/>
              </a:xfrm>
              <a:prstGeom prst="rect">
                <a:avLst/>
              </a:prstGeom>
              <a:noFill/>
            </p:spPr>
            <p:txBody>
              <a:bodyPr wrap="square">
                <a:spAutoFit/>
              </a:bodyPr>
              <a:lstStyle/>
              <a:p>
                <a:pPr lvl="1"/>
                <a14:m>
                  <m:oMathPara xmlns:m="http://schemas.openxmlformats.org/officeDocument/2006/math">
                    <m:oMathParaPr>
                      <m:jc m:val="centerGroup"/>
                    </m:oMathParaPr>
                    <m:oMath xmlns:m="http://schemas.openxmlformats.org/officeDocument/2006/math">
                      <m:r>
                        <a:rPr lang="en-US" sz="1600" smtClean="0">
                          <a:latin typeface="Cambria Math" panose="02040503050406030204" pitchFamily="18" charset="0"/>
                        </a:rPr>
                        <m:t>𝐏</m:t>
                      </m:r>
                      <m:r>
                        <a:rPr lang="en-US" sz="1600" b="1" i="1" smtClean="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𝑤</m:t>
                          </m:r>
                        </m:e>
                        <m:sub>
                          <m:r>
                            <a:rPr lang="en-US" sz="1600">
                              <a:latin typeface="Cambria Math" panose="02040503050406030204" pitchFamily="18" charset="0"/>
                            </a:rPr>
                            <m:t>1</m:t>
                          </m:r>
                        </m:sub>
                      </m:sSub>
                      <m:r>
                        <a:rPr lang="en-US" sz="1600">
                          <a:latin typeface="Cambria Math" panose="02040503050406030204" pitchFamily="18" charset="0"/>
                        </a:rPr>
                        <m:t>, …, </m:t>
                      </m:r>
                      <m:sSub>
                        <m:sSubPr>
                          <m:ctrlPr>
                            <a:rPr lang="en-US" sz="1600" i="1">
                              <a:latin typeface="Cambria Math" panose="02040503050406030204" pitchFamily="18" charset="0"/>
                            </a:rPr>
                          </m:ctrlPr>
                        </m:sSubPr>
                        <m:e>
                          <m:r>
                            <a:rPr lang="en-US" sz="1600">
                              <a:latin typeface="Cambria Math" panose="02040503050406030204" pitchFamily="18" charset="0"/>
                            </a:rPr>
                            <m:t>𝑤</m:t>
                          </m:r>
                        </m:e>
                        <m:sub>
                          <m:r>
                            <a:rPr lang="en-US" sz="1600" b="0" i="1" smtClean="0">
                              <a:latin typeface="Cambria Math" panose="02040503050406030204" pitchFamily="18" charset="0"/>
                            </a:rPr>
                            <m:t>𝑛</m:t>
                          </m:r>
                        </m:sub>
                      </m:sSub>
                      <m:r>
                        <a:rPr lang="en-US" sz="1600">
                          <a:latin typeface="Cambria Math" panose="02040503050406030204" pitchFamily="18" charset="0"/>
                        </a:rPr>
                        <m:t>)</m:t>
                      </m:r>
                      <m:r>
                        <a:rPr lang="en-US" sz="1600" smtClean="0">
                          <a:latin typeface="Cambria Math" panose="02040503050406030204" pitchFamily="18" charset="0"/>
                        </a:rPr>
                        <m:t>=</m:t>
                      </m:r>
                      <m:nary>
                        <m:naryPr>
                          <m:chr m:val="∏"/>
                          <m:ctrlPr>
                            <a:rPr lang="en-US" sz="1600" i="1" smtClean="0">
                              <a:latin typeface="Cambria Math" panose="02040503050406030204" pitchFamily="18" charset="0"/>
                            </a:rPr>
                          </m:ctrlPr>
                        </m:naryPr>
                        <m:sub>
                          <m:r>
                            <m:rPr>
                              <m:brk m:alnAt="23"/>
                            </m:rPr>
                            <a:rPr lang="en-US" sz="1600" b="0" i="1" smtClean="0">
                              <a:latin typeface="Cambria Math" panose="02040503050406030204" pitchFamily="18" charset="0"/>
                            </a:rPr>
                            <m:t>𝑖</m:t>
                          </m:r>
                          <m:r>
                            <a:rPr lang="en-US" sz="1600" b="0" i="1" smtClean="0">
                              <a:latin typeface="Cambria Math" panose="02040503050406030204" pitchFamily="18" charset="0"/>
                            </a:rPr>
                            <m:t>=1</m:t>
                          </m:r>
                        </m:sub>
                        <m:sup>
                          <m:r>
                            <a:rPr lang="en-US" sz="1600" b="0" i="1" smtClean="0">
                              <a:latin typeface="Cambria Math" panose="02040503050406030204" pitchFamily="18" charset="0"/>
                            </a:rPr>
                            <m:t>𝑛</m:t>
                          </m:r>
                        </m:sup>
                        <m:e>
                          <m:r>
                            <a:rPr lang="en-US" sz="1600">
                              <a:latin typeface="Cambria Math" panose="02040503050406030204" pitchFamily="18" charset="0"/>
                            </a:rPr>
                            <m:t>𝐏</m:t>
                          </m:r>
                          <m:d>
                            <m:dPr>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a:latin typeface="Cambria Math" panose="02040503050406030204" pitchFamily="18" charset="0"/>
                                    </a:rPr>
                                    <m:t>𝑤</m:t>
                                  </m:r>
                                </m:e>
                                <m:sub>
                                  <m:r>
                                    <a:rPr lang="en-US" sz="1600">
                                      <a:latin typeface="Cambria Math" panose="02040503050406030204" pitchFamily="18" charset="0"/>
                                    </a:rPr>
                                    <m:t>𝑖</m:t>
                                  </m:r>
                                </m:sub>
                              </m:sSub>
                            </m:e>
                          </m:d>
                          <m:sSub>
                            <m:sSubPr>
                              <m:ctrlPr>
                                <a:rPr lang="en-US" sz="1600" i="1">
                                  <a:latin typeface="Cambria Math" panose="02040503050406030204" pitchFamily="18" charset="0"/>
                                </a:rPr>
                              </m:ctrlPr>
                            </m:sSubPr>
                            <m:e>
                              <m:r>
                                <a:rPr lang="en-US" sz="1600">
                                  <a:latin typeface="Cambria Math" panose="02040503050406030204" pitchFamily="18" charset="0"/>
                                </a:rPr>
                                <m:t>𝑤</m:t>
                              </m:r>
                            </m:e>
                            <m:sub>
                              <m:r>
                                <a:rPr lang="en-US" sz="1600">
                                  <a:latin typeface="Cambria Math" panose="02040503050406030204" pitchFamily="18" charset="0"/>
                                </a:rPr>
                                <m:t>1</m:t>
                              </m:r>
                            </m:sub>
                          </m:sSub>
                          <m:r>
                            <a:rPr lang="en-US" sz="1600">
                              <a:latin typeface="Cambria Math" panose="02040503050406030204" pitchFamily="18" charset="0"/>
                            </a:rPr>
                            <m:t>, …, </m:t>
                          </m:r>
                          <m:sSub>
                            <m:sSubPr>
                              <m:ctrlPr>
                                <a:rPr lang="en-US" sz="1600" i="1">
                                  <a:latin typeface="Cambria Math" panose="02040503050406030204" pitchFamily="18" charset="0"/>
                                </a:rPr>
                              </m:ctrlPr>
                            </m:sSubPr>
                            <m:e>
                              <m:r>
                                <a:rPr lang="en-US" sz="1600">
                                  <a:latin typeface="Cambria Math" panose="02040503050406030204" pitchFamily="18" charset="0"/>
                                </a:rPr>
                                <m:t>𝑤</m:t>
                              </m:r>
                            </m:e>
                            <m:sub>
                              <m:r>
                                <a:rPr lang="en-US" sz="1600">
                                  <a:latin typeface="Cambria Math" panose="02040503050406030204" pitchFamily="18" charset="0"/>
                                </a:rPr>
                                <m:t>𝑖</m:t>
                              </m:r>
                              <m:r>
                                <a:rPr lang="en-US" sz="1600">
                                  <a:latin typeface="Cambria Math" panose="02040503050406030204" pitchFamily="18" charset="0"/>
                                </a:rPr>
                                <m:t>−1</m:t>
                              </m:r>
                            </m:sub>
                          </m:sSub>
                          <m:r>
                            <a:rPr lang="en-US" sz="1600" b="0" i="1" smtClean="0">
                              <a:latin typeface="Cambria Math" panose="02040503050406030204" pitchFamily="18" charset="0"/>
                            </a:rPr>
                            <m:t>)</m:t>
                          </m:r>
                        </m:e>
                      </m:nary>
                    </m:oMath>
                  </m:oMathPara>
                </a14:m>
                <a:endParaRPr lang="en-US" sz="1600" dirty="0">
                  <a:latin typeface="Corbel" panose="020B0503020204020204" pitchFamily="34" charset="0"/>
                </a:endParaRPr>
              </a:p>
            </p:txBody>
          </p:sp>
        </mc:Choice>
        <mc:Fallback xmlns="">
          <p:sp>
            <p:nvSpPr>
              <p:cNvPr id="12" name="TextBox 11">
                <a:extLst>
                  <a:ext uri="{FF2B5EF4-FFF2-40B4-BE49-F238E27FC236}">
                    <a16:creationId xmlns:a16="http://schemas.microsoft.com/office/drawing/2014/main" id="{09FACDCA-F9D6-207F-87D2-0EA07327BB99}"/>
                  </a:ext>
                </a:extLst>
              </p:cNvPr>
              <p:cNvSpPr txBox="1">
                <a:spLocks noRot="1" noChangeAspect="1" noMove="1" noResize="1" noEditPoints="1" noAdjustHandles="1" noChangeArrowheads="1" noChangeShapeType="1" noTextEdit="1"/>
              </p:cNvSpPr>
              <p:nvPr/>
            </p:nvSpPr>
            <p:spPr>
              <a:xfrm>
                <a:off x="5191881" y="1606969"/>
                <a:ext cx="3673644" cy="764505"/>
              </a:xfrm>
              <a:prstGeom prst="rect">
                <a:avLst/>
              </a:prstGeom>
              <a:blipFill>
                <a:blip r:embed="rId5"/>
                <a:stretch>
                  <a:fillRect t="-101639" b="-157377"/>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7278425A-C1BF-9810-33F6-F6ED85FA9933}"/>
              </a:ext>
            </a:extLst>
          </p:cNvPr>
          <p:cNvSpPr txBox="1"/>
          <p:nvPr/>
        </p:nvSpPr>
        <p:spPr>
          <a:xfrm>
            <a:off x="1040141" y="2880459"/>
            <a:ext cx="2117925" cy="738664"/>
          </a:xfrm>
          <a:prstGeom prst="rect">
            <a:avLst/>
          </a:prstGeom>
          <a:noFill/>
        </p:spPr>
        <p:txBody>
          <a:bodyPr wrap="square">
            <a:spAutoFit/>
          </a:bodyPr>
          <a:lstStyle/>
          <a:p>
            <a:r>
              <a:rPr lang="en-US" b="0" i="0" dirty="0">
                <a:solidFill>
                  <a:srgbClr val="1D1C1D"/>
                </a:solidFill>
                <a:effectLst/>
                <a:latin typeface="Slack-Lato"/>
              </a:rPr>
              <a:t>In the beginning, LM has no clue when you are generating the first token. </a:t>
            </a:r>
            <a:endParaRPr lang="en-US" dirty="0"/>
          </a:p>
        </p:txBody>
      </p:sp>
      <p:sp>
        <p:nvSpPr>
          <p:cNvPr id="9" name="Right Bracket 8">
            <a:extLst>
              <a:ext uri="{FF2B5EF4-FFF2-40B4-BE49-F238E27FC236}">
                <a16:creationId xmlns:a16="http://schemas.microsoft.com/office/drawing/2014/main" id="{300A8A32-AA3C-4BFE-5025-4AFB328EC4AE}"/>
              </a:ext>
            </a:extLst>
          </p:cNvPr>
          <p:cNvSpPr/>
          <p:nvPr/>
        </p:nvSpPr>
        <p:spPr>
          <a:xfrm rot="20239636">
            <a:off x="1191202" y="3627183"/>
            <a:ext cx="114005" cy="539242"/>
          </a:xfrm>
          <a:prstGeom prst="righ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ket 9">
            <a:extLst>
              <a:ext uri="{FF2B5EF4-FFF2-40B4-BE49-F238E27FC236}">
                <a16:creationId xmlns:a16="http://schemas.microsoft.com/office/drawing/2014/main" id="{3A9B547B-72E6-E936-CFC5-C21453C4CD2A}"/>
              </a:ext>
            </a:extLst>
          </p:cNvPr>
          <p:cNvSpPr/>
          <p:nvPr/>
        </p:nvSpPr>
        <p:spPr>
          <a:xfrm rot="16200000">
            <a:off x="2777555" y="3150572"/>
            <a:ext cx="105773" cy="2517916"/>
          </a:xfrm>
          <a:prstGeom prst="righ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2A55861A-55A3-4604-EB75-ABABD89F9283}"/>
              </a:ext>
            </a:extLst>
          </p:cNvPr>
          <p:cNvSpPr txBox="1"/>
          <p:nvPr/>
        </p:nvSpPr>
        <p:spPr>
          <a:xfrm>
            <a:off x="2200840" y="4026363"/>
            <a:ext cx="1419758" cy="307777"/>
          </a:xfrm>
          <a:prstGeom prst="rect">
            <a:avLst/>
          </a:prstGeom>
          <a:noFill/>
        </p:spPr>
        <p:txBody>
          <a:bodyPr wrap="square">
            <a:spAutoFit/>
          </a:bodyPr>
          <a:lstStyle/>
          <a:p>
            <a:r>
              <a:rPr lang="en-US" b="0" i="0" dirty="0">
                <a:solidFill>
                  <a:srgbClr val="1D1C1D"/>
                </a:solidFill>
                <a:effectLst/>
                <a:latin typeface="Slack-Lato"/>
              </a:rPr>
              <a:t>Mostly uniform</a:t>
            </a:r>
            <a:endParaRPr lang="en-US" dirty="0"/>
          </a:p>
        </p:txBody>
      </p:sp>
    </p:spTree>
    <p:extLst>
      <p:ext uri="{BB962C8B-B14F-4D97-AF65-F5344CB8AC3E}">
        <p14:creationId xmlns:p14="http://schemas.microsoft.com/office/powerpoint/2010/main" val="333488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6" grpId="0"/>
      <p:bldP spid="9" grpId="0" animBg="1"/>
      <p:bldP spid="10" grpId="0" animBg="1"/>
      <p:bldP spid="1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A79C9D-9ECD-E6CC-4AAF-9A86B65C6CD1}"/>
              </a:ext>
            </a:extLst>
          </p:cNvPr>
          <p:cNvSpPr>
            <a:spLocks noGrp="1"/>
          </p:cNvSpPr>
          <p:nvPr>
            <p:ph type="body" sz="quarter" idx="16"/>
          </p:nvPr>
        </p:nvSpPr>
        <p:spPr/>
        <p:txBody>
          <a:bodyPr/>
          <a:lstStyle/>
          <a:p>
            <a:r>
              <a:rPr lang="en-US" dirty="0"/>
              <a:t>Compare the definition of PPL and cross-entropy: </a:t>
            </a:r>
          </a:p>
          <a:p>
            <a:endParaRPr lang="en-US" dirty="0"/>
          </a:p>
          <a:p>
            <a:pPr marL="114300" indent="0">
              <a:buNone/>
            </a:pPr>
            <a:endParaRPr lang="en-US" dirty="0"/>
          </a:p>
          <a:p>
            <a:pPr marL="114300" indent="0">
              <a:buNone/>
            </a:pPr>
            <a:endParaRPr lang="en-US" dirty="0"/>
          </a:p>
          <a:p>
            <a:pPr marL="114300" indent="0">
              <a:buNone/>
            </a:pPr>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9D0A39F-3037-3541-AB7E-1DABE5B62082}"/>
                  </a:ext>
                </a:extLst>
              </p:cNvPr>
              <p:cNvSpPr txBox="1"/>
              <p:nvPr/>
            </p:nvSpPr>
            <p:spPr>
              <a:xfrm>
                <a:off x="447240" y="1786779"/>
                <a:ext cx="8539456" cy="615874"/>
              </a:xfrm>
              <a:prstGeom prst="rect">
                <a:avLst/>
              </a:prstGeom>
              <a:noFill/>
            </p:spPr>
            <p:txBody>
              <a:bodyPr wrap="square">
                <a:spAutoFit/>
              </a:bodyPr>
              <a:lstStyle/>
              <a:p>
                <a:pPr lvl="1"/>
                <a14:m>
                  <m:oMath xmlns:m="http://schemas.openxmlformats.org/officeDocument/2006/math">
                    <m:r>
                      <m:rPr>
                        <m:sty m:val="p"/>
                      </m:rPr>
                      <a:rPr lang="en-US" sz="2400" smtClean="0">
                        <a:latin typeface="Cambria Math" panose="02040503050406030204" pitchFamily="18" charset="0"/>
                      </a:rPr>
                      <m:t>ppl</m:t>
                    </m:r>
                    <m:d>
                      <m:dPr>
                        <m:ctrlPr>
                          <a:rPr lang="en-US" sz="240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1</m:t>
                            </m:r>
                          </m:sub>
                        </m:sSub>
                        <m:r>
                          <a:rPr lang="en-US" sz="2400">
                            <a:latin typeface="Cambria Math" panose="02040503050406030204" pitchFamily="18" charset="0"/>
                          </a:rPr>
                          <m:t>,…, </m:t>
                        </m:r>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𝑛</m:t>
                            </m:r>
                          </m:sub>
                        </m:sSub>
                      </m:e>
                    </m:d>
                    <m:r>
                      <a:rPr lang="en-US" sz="2400" smtClean="0">
                        <a:latin typeface="Cambria Math" panose="02040503050406030204" pitchFamily="18" charset="0"/>
                      </a:rPr>
                      <m:t>=</m:t>
                    </m:r>
                    <m:sSup>
                      <m:sSupPr>
                        <m:ctrlPr>
                          <a:rPr lang="en-US" sz="2400" i="1" smtClean="0">
                            <a:latin typeface="Cambria Math" panose="02040503050406030204" pitchFamily="18" charset="0"/>
                          </a:rPr>
                        </m:ctrlPr>
                      </m:sSupPr>
                      <m:e>
                        <m:r>
                          <a:rPr lang="en-US" sz="2400" smtClean="0">
                            <a:latin typeface="Cambria Math" panose="02040503050406030204" pitchFamily="18" charset="0"/>
                          </a:rPr>
                          <m:t>2</m:t>
                        </m:r>
                      </m:e>
                      <m:sup>
                        <m:r>
                          <a:rPr lang="en-US" sz="2400" b="0" i="1" smtClean="0">
                            <a:latin typeface="Cambria Math" panose="02040503050406030204" pitchFamily="18" charset="0"/>
                          </a:rPr>
                          <m:t>𝐻</m:t>
                        </m:r>
                      </m:sup>
                    </m:sSup>
                    <m:r>
                      <a:rPr lang="en-US" sz="2400" smtClean="0">
                        <a:latin typeface="Cambria Math" panose="02040503050406030204" pitchFamily="18" charset="0"/>
                      </a:rPr>
                      <m:t>, </m:t>
                    </m:r>
                  </m:oMath>
                </a14:m>
                <a:r>
                  <a:rPr lang="en-US" sz="2400" dirty="0">
                    <a:latin typeface="Corbel" panose="020B0503020204020204" pitchFamily="34" charset="0"/>
                  </a:rPr>
                  <a:t> where </a:t>
                </a:r>
                <a14:m>
                  <m:oMath xmlns:m="http://schemas.openxmlformats.org/officeDocument/2006/math">
                    <m:r>
                      <a:rPr lang="en-US" sz="2400" b="0" i="1" smtClean="0">
                        <a:latin typeface="Cambria Math" panose="02040503050406030204" pitchFamily="18" charset="0"/>
                      </a:rPr>
                      <m:t>𝐻</m:t>
                    </m:r>
                    <m:r>
                      <a:rPr lang="en-US" sz="2400" smtClean="0">
                        <a:latin typeface="Cambria Math" panose="02040503050406030204" pitchFamily="18" charset="0"/>
                      </a:rPr>
                      <m:t>=−</m:t>
                    </m:r>
                    <m:f>
                      <m:fPr>
                        <m:ctrlPr>
                          <a:rPr lang="en-US" sz="2400" i="1" smtClean="0">
                            <a:latin typeface="Cambria Math" panose="02040503050406030204" pitchFamily="18" charset="0"/>
                          </a:rPr>
                        </m:ctrlPr>
                      </m:fPr>
                      <m:num>
                        <m:r>
                          <a:rPr lang="en-US" sz="2400" smtClean="0">
                            <a:latin typeface="Cambria Math" panose="02040503050406030204" pitchFamily="18" charset="0"/>
                          </a:rPr>
                          <m:t>1</m:t>
                        </m:r>
                      </m:num>
                      <m:den>
                        <m:r>
                          <a:rPr lang="en-US" sz="2400" smtClean="0">
                            <a:latin typeface="Cambria Math" panose="02040503050406030204" pitchFamily="18" charset="0"/>
                          </a:rPr>
                          <m:t>𝑛</m:t>
                        </m:r>
                      </m:den>
                    </m:f>
                    <m:nary>
                      <m:naryPr>
                        <m:chr m:val="∑"/>
                        <m:ctrlPr>
                          <a:rPr lang="en-US" sz="2400" i="1" smtClean="0">
                            <a:latin typeface="Cambria Math" panose="02040503050406030204" pitchFamily="18" charset="0"/>
                          </a:rPr>
                        </m:ctrlPr>
                      </m:naryPr>
                      <m:sub>
                        <m:r>
                          <m:rPr>
                            <m:brk m:alnAt="23"/>
                          </m:rP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𝑛</m:t>
                        </m:r>
                      </m:sup>
                      <m:e>
                        <m:func>
                          <m:funcPr>
                            <m:ctrlPr>
                              <a:rPr lang="en-US" sz="2400" i="1">
                                <a:latin typeface="Cambria Math" panose="02040503050406030204" pitchFamily="18" charset="0"/>
                              </a:rPr>
                            </m:ctrlPr>
                          </m:funcPr>
                          <m:fName>
                            <m:sSub>
                              <m:sSubPr>
                                <m:ctrlPr>
                                  <a:rPr lang="en-US" sz="2400" i="1">
                                    <a:latin typeface="Cambria Math" panose="02040503050406030204" pitchFamily="18" charset="0"/>
                                  </a:rPr>
                                </m:ctrlPr>
                              </m:sSubPr>
                              <m:e>
                                <m:r>
                                  <m:rPr>
                                    <m:sty m:val="p"/>
                                  </m:rPr>
                                  <a:rPr lang="en-US" sz="2400">
                                    <a:latin typeface="Cambria Math" panose="02040503050406030204" pitchFamily="18" charset="0"/>
                                  </a:rPr>
                                  <m:t>log</m:t>
                                </m:r>
                              </m:e>
                              <m:sub>
                                <m:r>
                                  <a:rPr lang="en-US" sz="2400">
                                    <a:latin typeface="Cambria Math" panose="02040503050406030204" pitchFamily="18" charset="0"/>
                                  </a:rPr>
                                  <m:t>2</m:t>
                                </m:r>
                              </m:sub>
                            </m:sSub>
                          </m:fName>
                          <m:e>
                            <m:r>
                              <a:rPr lang="en-US" sz="2400">
                                <a:latin typeface="Cambria Math" panose="02040503050406030204" pitchFamily="18" charset="0"/>
                              </a:rPr>
                              <m:t>𝐏</m:t>
                            </m:r>
                            <m:d>
                              <m:dPr>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𝑖</m:t>
                                    </m:r>
                                  </m:sub>
                                </m:sSub>
                              </m:e>
                            </m:d>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1</m:t>
                                </m:r>
                              </m:sub>
                            </m:sSub>
                            <m:r>
                              <a:rPr lang="en-US" sz="2400">
                                <a:latin typeface="Cambria Math" panose="02040503050406030204" pitchFamily="18" charset="0"/>
                              </a:rPr>
                              <m:t>, …, </m:t>
                            </m:r>
                            <m:sSub>
                              <m:sSubPr>
                                <m:ctrlPr>
                                  <a:rPr lang="en-US" sz="2400" i="1">
                                    <a:latin typeface="Cambria Math" panose="02040503050406030204" pitchFamily="18" charset="0"/>
                                  </a:rPr>
                                </m:ctrlPr>
                              </m:sSubPr>
                              <m:e>
                                <m:r>
                                  <a:rPr lang="en-US" sz="2400">
                                    <a:latin typeface="Cambria Math" panose="02040503050406030204" pitchFamily="18" charset="0"/>
                                  </a:rPr>
                                  <m:t>𝑤</m:t>
                                </m:r>
                              </m:e>
                              <m:sub>
                                <m:r>
                                  <a:rPr lang="en-US" sz="2400">
                                    <a:latin typeface="Cambria Math" panose="02040503050406030204" pitchFamily="18" charset="0"/>
                                  </a:rPr>
                                  <m:t>𝑖</m:t>
                                </m:r>
                                <m:r>
                                  <a:rPr lang="en-US" sz="2400">
                                    <a:latin typeface="Cambria Math" panose="02040503050406030204" pitchFamily="18" charset="0"/>
                                  </a:rPr>
                                  <m:t>−1</m:t>
                                </m:r>
                              </m:sub>
                            </m:sSub>
                            <m:r>
                              <a:rPr lang="en-US" sz="2400">
                                <a:latin typeface="Cambria Math" panose="02040503050406030204" pitchFamily="18" charset="0"/>
                              </a:rPr>
                              <m:t>)</m:t>
                            </m:r>
                          </m:e>
                        </m:func>
                      </m:e>
                    </m:nary>
                  </m:oMath>
                </a14:m>
                <a:endParaRPr lang="en-US" sz="2400" dirty="0">
                  <a:latin typeface="Corbel" panose="020B0503020204020204" pitchFamily="34" charset="0"/>
                </a:endParaRPr>
              </a:p>
            </p:txBody>
          </p:sp>
        </mc:Choice>
        <mc:Fallback xmlns="">
          <p:sp>
            <p:nvSpPr>
              <p:cNvPr id="8" name="TextBox 7">
                <a:extLst>
                  <a:ext uri="{FF2B5EF4-FFF2-40B4-BE49-F238E27FC236}">
                    <a16:creationId xmlns:a16="http://schemas.microsoft.com/office/drawing/2014/main" id="{D9D0A39F-3037-3541-AB7E-1DABE5B62082}"/>
                  </a:ext>
                </a:extLst>
              </p:cNvPr>
              <p:cNvSpPr txBox="1">
                <a:spLocks noRot="1" noChangeAspect="1" noMove="1" noResize="1" noEditPoints="1" noAdjustHandles="1" noChangeArrowheads="1" noChangeShapeType="1" noTextEdit="1"/>
              </p:cNvSpPr>
              <p:nvPr/>
            </p:nvSpPr>
            <p:spPr>
              <a:xfrm>
                <a:off x="447240" y="1786779"/>
                <a:ext cx="8539456" cy="615874"/>
              </a:xfrm>
              <a:prstGeom prst="rect">
                <a:avLst/>
              </a:prstGeom>
              <a:blipFill>
                <a:blip r:embed="rId3"/>
                <a:stretch>
                  <a:fillRect l="-594" t="-82000" r="-446" b="-130000"/>
                </a:stretch>
              </a:blipFill>
            </p:spPr>
            <p:txBody>
              <a:bodyPr/>
              <a:lstStyle/>
              <a:p>
                <a:r>
                  <a:rPr lang="en-US">
                    <a:noFill/>
                  </a:rPr>
                  <a:t> </a:t>
                </a:r>
              </a:p>
            </p:txBody>
          </p:sp>
        </mc:Fallback>
      </mc:AlternateContent>
      <p:sp>
        <p:nvSpPr>
          <p:cNvPr id="6" name="Title 1">
            <a:extLst>
              <a:ext uri="{FF2B5EF4-FFF2-40B4-BE49-F238E27FC236}">
                <a16:creationId xmlns:a16="http://schemas.microsoft.com/office/drawing/2014/main" id="{3BD452C3-4AC9-FA34-E1F1-AA95CABA278F}"/>
              </a:ext>
            </a:extLst>
          </p:cNvPr>
          <p:cNvSpPr>
            <a:spLocks noGrp="1"/>
          </p:cNvSpPr>
          <p:nvPr>
            <p:ph type="title"/>
          </p:nvPr>
        </p:nvSpPr>
        <p:spPr>
          <a:xfrm>
            <a:off x="3" y="107119"/>
            <a:ext cx="9433930" cy="857542"/>
          </a:xfrm>
        </p:spPr>
        <p:txBody>
          <a:bodyPr>
            <a:normAutofit/>
          </a:bodyPr>
          <a:lstStyle/>
          <a:p>
            <a:r>
              <a:rPr lang="en-US" dirty="0"/>
              <a:t>    Perplexity as An Implicit Cross-Entropy </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0E6489E6-4C38-43F1-9DAC-C4A9AC9C8EE2}"/>
                  </a:ext>
                </a:extLst>
              </p:cNvPr>
              <p:cNvSpPr txBox="1"/>
              <p:nvPr/>
            </p:nvSpPr>
            <p:spPr>
              <a:xfrm>
                <a:off x="3879096" y="2499526"/>
                <a:ext cx="4838268" cy="1324689"/>
              </a:xfrm>
              <a:prstGeom prst="wedgeRoundRectCallout">
                <a:avLst>
                  <a:gd name="adj1" fmla="val -32592"/>
                  <a:gd name="adj2" fmla="val -47723"/>
                  <a:gd name="adj3" fmla="val 16667"/>
                </a:avLst>
              </a:prstGeom>
              <a:solidFill>
                <a:schemeClr val="bg1"/>
              </a:solidFill>
              <a:ln w="57150">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marL="165100" marR="157480" algn="ctr">
                  <a:lnSpc>
                    <a:spcPct val="101899"/>
                  </a:lnSpc>
                  <a:spcBef>
                    <a:spcPts val="245"/>
                  </a:spcBef>
                </a:pPr>
                <a:r>
                  <a:rPr lang="en-US" sz="1800" dirty="0">
                    <a:latin typeface="Corbel" panose="020B0503020204020204" pitchFamily="34" charset="0"/>
                    <a:cs typeface="Arial"/>
                  </a:rPr>
                  <a:t>Cross-entropy between two distributions </a:t>
                </a:r>
                <a14:m>
                  <m:oMath xmlns:m="http://schemas.openxmlformats.org/officeDocument/2006/math">
                    <m:r>
                      <a:rPr lang="en-US" sz="1800" i="1">
                        <a:latin typeface="Cambria Math" panose="02040503050406030204" pitchFamily="18" charset="0"/>
                      </a:rPr>
                      <m:t>𝑞</m:t>
                    </m:r>
                    <m:r>
                      <a:rPr lang="en-US" sz="1800" i="1">
                        <a:latin typeface="Cambria Math" panose="02040503050406030204" pitchFamily="18" charset="0"/>
                      </a:rPr>
                      <m:t>, </m:t>
                    </m:r>
                    <m:r>
                      <a:rPr lang="en-US" sz="1800" i="1">
                        <a:latin typeface="Cambria Math" panose="02040503050406030204" pitchFamily="18" charset="0"/>
                      </a:rPr>
                      <m:t>𝑝</m:t>
                    </m:r>
                    <m:r>
                      <a:rPr lang="en-US" sz="1800" i="1">
                        <a:latin typeface="Cambria Math" panose="02040503050406030204" pitchFamily="18" charset="0"/>
                      </a:rPr>
                      <m:t> </m:t>
                    </m:r>
                  </m:oMath>
                </a14:m>
                <a:r>
                  <a:rPr lang="en-US" sz="1800" dirty="0">
                    <a:latin typeface="Corbel" panose="020B0503020204020204" pitchFamily="34" charset="0"/>
                    <a:cs typeface="Arial"/>
                  </a:rPr>
                  <a:t>:</a:t>
                </a:r>
              </a:p>
              <a:p>
                <a:pPr marL="165100" marR="157480" algn="ctr">
                  <a:lnSpc>
                    <a:spcPct val="101899"/>
                  </a:lnSpc>
                  <a:spcBef>
                    <a:spcPts val="245"/>
                  </a:spcBef>
                </a:pPr>
                <a:endParaRPr lang="en-US" sz="1800" dirty="0">
                  <a:latin typeface="Corbel" panose="020B0503020204020204" pitchFamily="34" charset="0"/>
                  <a:cs typeface="Arial"/>
                </a:endParaRPr>
              </a:p>
              <a:p>
                <a:pPr marL="165100" marR="157480" algn="ctr">
                  <a:lnSpc>
                    <a:spcPct val="101899"/>
                  </a:lnSpc>
                  <a:spcBef>
                    <a:spcPts val="245"/>
                  </a:spcBef>
                </a:pPr>
                <a:endParaRPr lang="en-US" sz="1800" dirty="0">
                  <a:latin typeface="Corbel" panose="020B0503020204020204" pitchFamily="34" charset="0"/>
                  <a:cs typeface="Arial"/>
                </a:endParaRPr>
              </a:p>
              <a:p>
                <a:pPr marL="165100" marR="157480" algn="ctr">
                  <a:lnSpc>
                    <a:spcPct val="101899"/>
                  </a:lnSpc>
                  <a:spcBef>
                    <a:spcPts val="245"/>
                  </a:spcBef>
                </a:pPr>
                <a:endParaRPr lang="en-US" sz="1800" dirty="0">
                  <a:latin typeface="Corbel" panose="020B0503020204020204" pitchFamily="34" charset="0"/>
                  <a:cs typeface="Arial"/>
                </a:endParaRPr>
              </a:p>
            </p:txBody>
          </p:sp>
        </mc:Choice>
        <mc:Fallback>
          <p:sp>
            <p:nvSpPr>
              <p:cNvPr id="9" name="TextBox 8">
                <a:extLst>
                  <a:ext uri="{FF2B5EF4-FFF2-40B4-BE49-F238E27FC236}">
                    <a16:creationId xmlns:a16="http://schemas.microsoft.com/office/drawing/2014/main" id="{0E6489E6-4C38-43F1-9DAC-C4A9AC9C8EE2}"/>
                  </a:ext>
                </a:extLst>
              </p:cNvPr>
              <p:cNvSpPr txBox="1">
                <a:spLocks noRot="1" noChangeAspect="1" noMove="1" noResize="1" noEditPoints="1" noAdjustHandles="1" noChangeArrowheads="1" noChangeShapeType="1" noTextEdit="1"/>
              </p:cNvSpPr>
              <p:nvPr/>
            </p:nvSpPr>
            <p:spPr>
              <a:xfrm>
                <a:off x="3879096" y="2499526"/>
                <a:ext cx="4838268" cy="1324689"/>
              </a:xfrm>
              <a:prstGeom prst="wedgeRoundRectCallout">
                <a:avLst>
                  <a:gd name="adj1" fmla="val -32592"/>
                  <a:gd name="adj2" fmla="val -47723"/>
                  <a:gd name="adj3" fmla="val 16667"/>
                </a:avLst>
              </a:prstGeom>
              <a:blipFill>
                <a:blip r:embed="rId4"/>
                <a:stretch>
                  <a:fillRect/>
                </a:stretch>
              </a:blipFill>
              <a:ln w="57150">
                <a:solidFill>
                  <a:schemeClr val="bg1">
                    <a:lumMod val="50000"/>
                  </a:schemeClr>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D49A1AC8-1D06-0375-4139-21BF89B01183}"/>
                  </a:ext>
                </a:extLst>
              </p:cNvPr>
              <p:cNvSpPr txBox="1"/>
              <p:nvPr/>
            </p:nvSpPr>
            <p:spPr>
              <a:xfrm>
                <a:off x="4236918" y="2857041"/>
                <a:ext cx="4060843" cy="8392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CE</m:t>
                      </m:r>
                      <m:r>
                        <a:rPr lang="en-US" sz="2000" b="0" i="1" smtClean="0">
                          <a:latin typeface="Cambria Math" panose="02040503050406030204" pitchFamily="18" charset="0"/>
                        </a:rPr>
                        <m:t>(</m:t>
                      </m:r>
                      <m:r>
                        <a:rPr lang="en-US" sz="2000" b="0" i="1" smtClean="0">
                          <a:latin typeface="Cambria Math" panose="02040503050406030204" pitchFamily="18" charset="0"/>
                        </a:rPr>
                        <m:t>𝑞</m:t>
                      </m:r>
                      <m:r>
                        <a:rPr lang="en-US" sz="2000" b="0" i="1" smtClean="0">
                          <a:latin typeface="Cambria Math" panose="02040503050406030204" pitchFamily="18" charset="0"/>
                        </a:rPr>
                        <m:t>, </m:t>
                      </m:r>
                      <m:r>
                        <a:rPr lang="en-US" sz="2000" b="0" i="1" smtClean="0">
                          <a:latin typeface="Cambria Math" panose="02040503050406030204" pitchFamily="18" charset="0"/>
                        </a:rPr>
                        <m:t>𝑝</m:t>
                      </m:r>
                      <m:r>
                        <a:rPr lang="en-US" sz="2000" b="0" i="1" smtClean="0">
                          <a:latin typeface="Cambria Math" panose="02040503050406030204" pitchFamily="18" charset="0"/>
                        </a:rPr>
                        <m:t>)</m:t>
                      </m:r>
                      <m:r>
                        <a:rPr lang="en-US" sz="2000" smtClean="0">
                          <a:latin typeface="Cambria Math" panose="02040503050406030204" pitchFamily="18" charset="0"/>
                        </a:rPr>
                        <m:t>=−</m:t>
                      </m:r>
                      <m:nary>
                        <m:naryPr>
                          <m:chr m:val="∑"/>
                          <m:supHide m:val="on"/>
                          <m:ctrlPr>
                            <a:rPr lang="en-US" sz="2000" i="1" smtClean="0">
                              <a:latin typeface="Cambria Math" panose="02040503050406030204" pitchFamily="18" charset="0"/>
                            </a:rPr>
                          </m:ctrlPr>
                        </m:naryPr>
                        <m:sub>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𝒳</m:t>
                          </m:r>
                        </m:sub>
                        <m:sup/>
                        <m:e>
                          <m:r>
                            <a:rPr lang="en-US" sz="2000" b="0" i="1" smtClean="0">
                              <a:latin typeface="Cambria Math" panose="02040503050406030204" pitchFamily="18" charset="0"/>
                            </a:rPr>
                            <m:t>𝑞</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e>
                          </m:d>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log</m:t>
                              </m:r>
                            </m:fName>
                            <m:e>
                              <m:r>
                                <a:rPr lang="en-US" sz="2000" b="0" i="1" smtClean="0">
                                  <a:latin typeface="Cambria Math" panose="02040503050406030204" pitchFamily="18" charset="0"/>
                                </a:rPr>
                                <m:t>𝑝</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e>
                          </m:func>
                        </m:e>
                      </m:nary>
                    </m:oMath>
                  </m:oMathPara>
                </a14:m>
                <a:endParaRPr lang="en-US" sz="2000" dirty="0"/>
              </a:p>
            </p:txBody>
          </p:sp>
        </mc:Choice>
        <mc:Fallback>
          <p:sp>
            <p:nvSpPr>
              <p:cNvPr id="4" name="TextBox 3">
                <a:extLst>
                  <a:ext uri="{FF2B5EF4-FFF2-40B4-BE49-F238E27FC236}">
                    <a16:creationId xmlns:a16="http://schemas.microsoft.com/office/drawing/2014/main" id="{D49A1AC8-1D06-0375-4139-21BF89B01183}"/>
                  </a:ext>
                </a:extLst>
              </p:cNvPr>
              <p:cNvSpPr txBox="1">
                <a:spLocks noRot="1" noChangeAspect="1" noMove="1" noResize="1" noEditPoints="1" noAdjustHandles="1" noChangeArrowheads="1" noChangeShapeType="1" noTextEdit="1"/>
              </p:cNvSpPr>
              <p:nvPr/>
            </p:nvSpPr>
            <p:spPr>
              <a:xfrm>
                <a:off x="4236918" y="2857041"/>
                <a:ext cx="4060843" cy="839204"/>
              </a:xfrm>
              <a:prstGeom prst="rect">
                <a:avLst/>
              </a:prstGeom>
              <a:blipFill>
                <a:blip r:embed="rId5"/>
                <a:stretch>
                  <a:fillRect t="-127273" b="-17878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344707DD-747B-5B41-A186-78A953DB123A}"/>
              </a:ext>
            </a:extLst>
          </p:cNvPr>
          <p:cNvSpPr txBox="1"/>
          <p:nvPr/>
        </p:nvSpPr>
        <p:spPr>
          <a:xfrm>
            <a:off x="1090511" y="3947802"/>
            <a:ext cx="6599537" cy="824127"/>
          </a:xfrm>
          <a:prstGeom prst="wedgeRoundRectCallout">
            <a:avLst>
              <a:gd name="adj1" fmla="val 29381"/>
              <a:gd name="adj2" fmla="val -67831"/>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marL="165100" marR="157480" algn="ctr">
              <a:lnSpc>
                <a:spcPct val="101899"/>
              </a:lnSpc>
              <a:spcBef>
                <a:spcPts val="245"/>
              </a:spcBef>
            </a:pPr>
            <a:r>
              <a:rPr lang="en-US" sz="1600" dirty="0">
                <a:latin typeface="Corbel" panose="020B0503020204020204" pitchFamily="34" charset="0"/>
                <a:cs typeface="Arial"/>
              </a:rPr>
              <a:t>The </a:t>
            </a:r>
            <a:r>
              <a:rPr lang="en-US" sz="1600" b="1" i="1" dirty="0">
                <a:latin typeface="Corbel" panose="020B0503020204020204" pitchFamily="34" charset="0"/>
                <a:cs typeface="Arial"/>
              </a:rPr>
              <a:t>H</a:t>
            </a:r>
            <a:r>
              <a:rPr lang="en-US" sz="1600" dirty="0">
                <a:latin typeface="Corbel" panose="020B0503020204020204" pitchFamily="34" charset="0"/>
                <a:cs typeface="Arial"/>
              </a:rPr>
              <a:t> term in PPL can be interpreted as cross-entropy between LM distribution and the latent (unobserved) distribution of language. </a:t>
            </a:r>
            <a:r>
              <a:rPr lang="en-US" sz="1600" b="1" dirty="0">
                <a:latin typeface="Corbel" panose="020B0503020204020204" pitchFamily="34" charset="0"/>
                <a:cs typeface="Arial"/>
              </a:rPr>
              <a:t>Why? Hint: </a:t>
            </a:r>
            <a:r>
              <a:rPr lang="en-US" sz="1600" dirty="0">
                <a:latin typeface="Corbel" panose="020B0503020204020204" pitchFamily="34" charset="0"/>
                <a:cs typeface="Arial"/>
              </a:rPr>
              <a:t>Monte Carlo Approximation + Law of Large Numbers. </a:t>
            </a:r>
            <a:endParaRPr lang="en-US" sz="1600" b="1" dirty="0">
              <a:latin typeface="Corbel" panose="020B0503020204020204" pitchFamily="34" charset="0"/>
              <a:cs typeface="Arial"/>
            </a:endParaRPr>
          </a:p>
        </p:txBody>
      </p:sp>
    </p:spTree>
    <p:extLst>
      <p:ext uri="{BB962C8B-B14F-4D97-AF65-F5344CB8AC3E}">
        <p14:creationId xmlns:p14="http://schemas.microsoft.com/office/powerpoint/2010/main" val="93955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18B2A-BB13-61B1-0EB4-DB39489678BA}"/>
              </a:ext>
            </a:extLst>
          </p:cNvPr>
          <p:cNvSpPr>
            <a:spLocks noGrp="1"/>
          </p:cNvSpPr>
          <p:nvPr>
            <p:ph type="title"/>
          </p:nvPr>
        </p:nvSpPr>
        <p:spPr/>
        <p:txBody>
          <a:bodyPr>
            <a:normAutofit/>
          </a:bodyPr>
          <a:lstStyle/>
          <a:p>
            <a:r>
              <a:rPr lang="en-US" dirty="0"/>
              <a:t>Summary</a:t>
            </a:r>
          </a:p>
        </p:txBody>
      </p:sp>
      <p:sp>
        <p:nvSpPr>
          <p:cNvPr id="3" name="Content Placeholder 2">
            <a:extLst>
              <a:ext uri="{FF2B5EF4-FFF2-40B4-BE49-F238E27FC236}">
                <a16:creationId xmlns:a16="http://schemas.microsoft.com/office/drawing/2014/main" id="{2396E66B-A8E8-E4F4-C90B-3CF67DEDA350}"/>
              </a:ext>
            </a:extLst>
          </p:cNvPr>
          <p:cNvSpPr>
            <a:spLocks noGrp="1"/>
          </p:cNvSpPr>
          <p:nvPr>
            <p:ph type="body" sz="quarter" idx="16"/>
          </p:nvPr>
        </p:nvSpPr>
        <p:spPr/>
        <p:txBody>
          <a:bodyPr/>
          <a:lstStyle/>
          <a:p>
            <a:r>
              <a:rPr lang="en-US" sz="1800" dirty="0">
                <a:solidFill>
                  <a:srgbClr val="C00000"/>
                </a:solidFill>
              </a:rPr>
              <a:t>Language Models (LM):</a:t>
            </a:r>
            <a:r>
              <a:rPr lang="en-US" sz="1800" dirty="0">
                <a:solidFill>
                  <a:schemeClr val="tx1"/>
                </a:solidFill>
              </a:rPr>
              <a:t> distributions over language </a:t>
            </a:r>
          </a:p>
          <a:p>
            <a:pPr marL="0" indent="0">
              <a:buNone/>
            </a:pPr>
            <a:endParaRPr lang="en-US" sz="1800" dirty="0">
              <a:solidFill>
                <a:schemeClr val="tx1"/>
              </a:solidFill>
            </a:endParaRPr>
          </a:p>
          <a:p>
            <a:r>
              <a:rPr lang="en-US" sz="1800" dirty="0">
                <a:solidFill>
                  <a:srgbClr val="C00000"/>
                </a:solidFill>
              </a:rPr>
              <a:t>Measuring LM quality:</a:t>
            </a:r>
            <a:r>
              <a:rPr lang="en-US" sz="1800" dirty="0">
                <a:solidFill>
                  <a:schemeClr val="tx1"/>
                </a:solidFill>
              </a:rPr>
              <a:t> use perplexity on held-out data. </a:t>
            </a:r>
          </a:p>
          <a:p>
            <a:pPr marL="0" indent="0">
              <a:buNone/>
            </a:pPr>
            <a:endParaRPr lang="en-US" sz="1800" dirty="0">
              <a:solidFill>
                <a:schemeClr val="tx1"/>
              </a:solidFill>
            </a:endParaRPr>
          </a:p>
          <a:p>
            <a:r>
              <a:rPr lang="en-US" sz="1800" dirty="0">
                <a:solidFill>
                  <a:srgbClr val="C00000"/>
                </a:solidFill>
              </a:rPr>
              <a:t>Count-based LMs have limitations. </a:t>
            </a:r>
          </a:p>
          <a:p>
            <a:pPr lvl="1"/>
            <a:r>
              <a:rPr lang="en-US" sz="1800" dirty="0">
                <a:solidFill>
                  <a:srgbClr val="C00000"/>
                </a:solidFill>
              </a:rPr>
              <a:t>Challenge </a:t>
            </a:r>
            <a:r>
              <a:rPr lang="en-US" sz="1800" dirty="0">
                <a:solidFill>
                  <a:schemeClr val="tx1"/>
                </a:solidFill>
              </a:rPr>
              <a:t>with </a:t>
            </a:r>
            <a:r>
              <a:rPr lang="en-US" sz="1800" dirty="0">
                <a:solidFill>
                  <a:srgbClr val="C00000"/>
                </a:solidFill>
              </a:rPr>
              <a:t>large</a:t>
            </a:r>
            <a:r>
              <a:rPr lang="en-US" sz="1800" dirty="0">
                <a:solidFill>
                  <a:schemeClr val="tx1"/>
                </a:solidFill>
              </a:rPr>
              <a:t> N’s: </a:t>
            </a:r>
            <a:r>
              <a:rPr lang="en-US" sz="1800" dirty="0">
                <a:solidFill>
                  <a:srgbClr val="C00000"/>
                </a:solidFill>
              </a:rPr>
              <a:t>sparsity</a:t>
            </a:r>
            <a:r>
              <a:rPr lang="en-US" sz="1800" dirty="0">
                <a:solidFill>
                  <a:schemeClr val="tx1"/>
                </a:solidFill>
              </a:rPr>
              <a:t> problem — many zero counts/probs. </a:t>
            </a:r>
          </a:p>
          <a:p>
            <a:pPr lvl="1"/>
            <a:r>
              <a:rPr lang="en-US" sz="1800" dirty="0">
                <a:solidFill>
                  <a:srgbClr val="C00000"/>
                </a:solidFill>
              </a:rPr>
              <a:t>Challenge</a:t>
            </a:r>
            <a:r>
              <a:rPr lang="en-US" sz="1800" dirty="0">
                <a:solidFill>
                  <a:schemeClr val="tx1"/>
                </a:solidFill>
              </a:rPr>
              <a:t> with </a:t>
            </a:r>
            <a:r>
              <a:rPr lang="en-US" sz="1800" dirty="0">
                <a:solidFill>
                  <a:srgbClr val="C00000"/>
                </a:solidFill>
              </a:rPr>
              <a:t>small</a:t>
            </a:r>
            <a:r>
              <a:rPr lang="en-US" sz="1800" dirty="0">
                <a:solidFill>
                  <a:schemeClr val="tx1"/>
                </a:solidFill>
              </a:rPr>
              <a:t> N’s: </a:t>
            </a:r>
            <a:r>
              <a:rPr lang="en-US" sz="1800" dirty="0">
                <a:solidFill>
                  <a:srgbClr val="C00000"/>
                </a:solidFill>
              </a:rPr>
              <a:t>lack of long-range </a:t>
            </a:r>
            <a:r>
              <a:rPr lang="en-US" sz="1800" dirty="0">
                <a:solidFill>
                  <a:schemeClr val="tx1"/>
                </a:solidFill>
              </a:rPr>
              <a:t>dependencies. </a:t>
            </a:r>
          </a:p>
          <a:p>
            <a:endParaRPr lang="en-US" sz="1800" dirty="0"/>
          </a:p>
          <a:p>
            <a:r>
              <a:rPr lang="en-US" sz="1800" dirty="0"/>
              <a:t>Next: Rethinking language modeling as a statistical learning problem. </a:t>
            </a:r>
          </a:p>
        </p:txBody>
      </p:sp>
    </p:spTree>
    <p:extLst>
      <p:ext uri="{BB962C8B-B14F-4D97-AF65-F5344CB8AC3E}">
        <p14:creationId xmlns:p14="http://schemas.microsoft.com/office/powerpoint/2010/main" val="9208059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8F81-CFE1-A3B6-3A65-CD3A8D22E441}"/>
              </a:ext>
            </a:extLst>
          </p:cNvPr>
          <p:cNvSpPr>
            <a:spLocks noGrp="1"/>
          </p:cNvSpPr>
          <p:nvPr>
            <p:ph type="title"/>
          </p:nvPr>
        </p:nvSpPr>
        <p:spPr>
          <a:xfrm>
            <a:off x="234725" y="107119"/>
            <a:ext cx="8909275" cy="857542"/>
          </a:xfrm>
        </p:spPr>
        <p:txBody>
          <a:bodyPr>
            <a:normAutofit fontScale="90000"/>
          </a:bodyPr>
          <a:lstStyle/>
          <a:p>
            <a:r>
              <a:rPr lang="en-US" dirty="0"/>
              <a:t>Evaluating Language Models: Intrinsic vs Extrinsic </a:t>
            </a:r>
          </a:p>
        </p:txBody>
      </p:sp>
      <p:sp>
        <p:nvSpPr>
          <p:cNvPr id="3" name="Content Placeholder 2">
            <a:extLst>
              <a:ext uri="{FF2B5EF4-FFF2-40B4-BE49-F238E27FC236}">
                <a16:creationId xmlns:a16="http://schemas.microsoft.com/office/drawing/2014/main" id="{198DE51F-4685-7B9E-1C3F-0EABE3033B29}"/>
              </a:ext>
            </a:extLst>
          </p:cNvPr>
          <p:cNvSpPr>
            <a:spLocks noGrp="1"/>
          </p:cNvSpPr>
          <p:nvPr>
            <p:ph type="body" sz="quarter" idx="16"/>
          </p:nvPr>
        </p:nvSpPr>
        <p:spPr/>
        <p:txBody>
          <a:bodyPr>
            <a:noAutofit/>
          </a:bodyPr>
          <a:lstStyle/>
          <a:p>
            <a:pPr marL="400050" lvl="1" indent="-285750"/>
            <a:r>
              <a:rPr lang="en-US" sz="2000" dirty="0">
                <a:solidFill>
                  <a:srgbClr val="C00000"/>
                </a:solidFill>
              </a:rPr>
              <a:t>Intrinsic: </a:t>
            </a:r>
            <a:r>
              <a:rPr lang="en-US" sz="2000" dirty="0">
                <a:solidFill>
                  <a:schemeClr val="tx1"/>
                </a:solidFill>
              </a:rPr>
              <a:t>measure how good we are at modeling language</a:t>
            </a:r>
            <a:endParaRPr lang="en-US" sz="2000" dirty="0">
              <a:solidFill>
                <a:srgbClr val="C00000"/>
              </a:solidFill>
            </a:endParaRPr>
          </a:p>
          <a:p>
            <a:pPr marL="400050" lvl="1" indent="-285750"/>
            <a:r>
              <a:rPr lang="en-US" sz="2000" dirty="0">
                <a:solidFill>
                  <a:srgbClr val="C00000"/>
                </a:solidFill>
              </a:rPr>
              <a:t>Extrinsic: </a:t>
            </a:r>
            <a:r>
              <a:rPr lang="en-US" sz="2000" dirty="0">
                <a:solidFill>
                  <a:schemeClr val="tx1"/>
                </a:solidFill>
              </a:rPr>
              <a:t>build a new language model, use it for some task (MT, ASR, etc.)</a:t>
            </a:r>
          </a:p>
          <a:p>
            <a:pPr marL="115888" lvl="1" indent="-1588">
              <a:buNone/>
            </a:pPr>
            <a:endParaRPr lang="en-US" sz="2000" dirty="0">
              <a:solidFill>
                <a:srgbClr val="C00000"/>
              </a:solidFill>
            </a:endParaRPr>
          </a:p>
          <a:p>
            <a:pPr marL="115888" indent="-1588">
              <a:buNone/>
            </a:pPr>
            <a:endParaRPr lang="en-US" sz="2000" dirty="0"/>
          </a:p>
        </p:txBody>
      </p:sp>
      <p:sp>
        <p:nvSpPr>
          <p:cNvPr id="6" name="Slide Number Placeholder 5">
            <a:extLst>
              <a:ext uri="{FF2B5EF4-FFF2-40B4-BE49-F238E27FC236}">
                <a16:creationId xmlns:a16="http://schemas.microsoft.com/office/drawing/2014/main" id="{9BA55373-65A2-88E6-2155-EC25CD73EA5B}"/>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78</a:t>
            </a:fld>
            <a:endParaRPr lang="en-US" dirty="0"/>
          </a:p>
        </p:txBody>
      </p:sp>
      <p:pic>
        <p:nvPicPr>
          <p:cNvPr id="7" name="object 2">
            <a:extLst>
              <a:ext uri="{FF2B5EF4-FFF2-40B4-BE49-F238E27FC236}">
                <a16:creationId xmlns:a16="http://schemas.microsoft.com/office/drawing/2014/main" id="{FB23EB69-AA96-A78A-9EAC-80C3C132F0AD}"/>
              </a:ext>
            </a:extLst>
          </p:cNvPr>
          <p:cNvPicPr/>
          <p:nvPr/>
        </p:nvPicPr>
        <p:blipFill>
          <a:blip r:embed="rId3" cstate="print"/>
          <a:stretch>
            <a:fillRect/>
          </a:stretch>
        </p:blipFill>
        <p:spPr>
          <a:xfrm>
            <a:off x="234725" y="3800523"/>
            <a:ext cx="1794458" cy="1194631"/>
          </a:xfrm>
          <a:prstGeom prst="rect">
            <a:avLst/>
          </a:prstGeom>
        </p:spPr>
      </p:pic>
      <p:grpSp>
        <p:nvGrpSpPr>
          <p:cNvPr id="8" name="object 5">
            <a:extLst>
              <a:ext uri="{FF2B5EF4-FFF2-40B4-BE49-F238E27FC236}">
                <a16:creationId xmlns:a16="http://schemas.microsoft.com/office/drawing/2014/main" id="{29DB9506-D30B-7B84-5253-F27A8FA9883C}"/>
              </a:ext>
            </a:extLst>
          </p:cNvPr>
          <p:cNvGrpSpPr/>
          <p:nvPr/>
        </p:nvGrpSpPr>
        <p:grpSpPr>
          <a:xfrm>
            <a:off x="2176042" y="4255442"/>
            <a:ext cx="888145" cy="213360"/>
            <a:chOff x="5187539" y="3271520"/>
            <a:chExt cx="1280160" cy="213360"/>
          </a:xfrm>
        </p:grpSpPr>
        <p:sp>
          <p:nvSpPr>
            <p:cNvPr id="10" name="object 6">
              <a:extLst>
                <a:ext uri="{FF2B5EF4-FFF2-40B4-BE49-F238E27FC236}">
                  <a16:creationId xmlns:a16="http://schemas.microsoft.com/office/drawing/2014/main" id="{1B49517F-A9A3-81C6-3420-B2ABFBAF956C}"/>
                </a:ext>
              </a:extLst>
            </p:cNvPr>
            <p:cNvSpPr/>
            <p:nvPr/>
          </p:nvSpPr>
          <p:spPr>
            <a:xfrm>
              <a:off x="5187539" y="3378200"/>
              <a:ext cx="1092200" cy="0"/>
            </a:xfrm>
            <a:custGeom>
              <a:avLst/>
              <a:gdLst/>
              <a:ahLst/>
              <a:cxnLst/>
              <a:rect l="l" t="t" r="r" b="b"/>
              <a:pathLst>
                <a:path w="1092200">
                  <a:moveTo>
                    <a:pt x="0" y="0"/>
                  </a:moveTo>
                  <a:lnTo>
                    <a:pt x="1066394" y="0"/>
                  </a:lnTo>
                  <a:lnTo>
                    <a:pt x="1091794" y="0"/>
                  </a:lnTo>
                </a:path>
              </a:pathLst>
            </a:custGeom>
            <a:ln w="50800">
              <a:solidFill>
                <a:srgbClr val="000000"/>
              </a:solidFill>
            </a:ln>
          </p:spPr>
          <p:txBody>
            <a:bodyPr wrap="square" lIns="0" tIns="0" rIns="0" bIns="0" rtlCol="0"/>
            <a:lstStyle/>
            <a:p>
              <a:endParaRPr dirty="0">
                <a:latin typeface="Corbel" panose="020B0503020204020204" pitchFamily="34" charset="0"/>
              </a:endParaRPr>
            </a:p>
          </p:txBody>
        </p:sp>
        <p:sp>
          <p:nvSpPr>
            <p:cNvPr id="11" name="object 7">
              <a:extLst>
                <a:ext uri="{FF2B5EF4-FFF2-40B4-BE49-F238E27FC236}">
                  <a16:creationId xmlns:a16="http://schemas.microsoft.com/office/drawing/2014/main" id="{A60C6C3B-B868-5B23-FE9B-0A1F5C4F5B41}"/>
                </a:ext>
              </a:extLst>
            </p:cNvPr>
            <p:cNvSpPr/>
            <p:nvPr/>
          </p:nvSpPr>
          <p:spPr>
            <a:xfrm>
              <a:off x="6253934" y="3271520"/>
              <a:ext cx="213360" cy="213360"/>
            </a:xfrm>
            <a:custGeom>
              <a:avLst/>
              <a:gdLst/>
              <a:ahLst/>
              <a:cxnLst/>
              <a:rect l="l" t="t" r="r" b="b"/>
              <a:pathLst>
                <a:path w="213360" h="213360">
                  <a:moveTo>
                    <a:pt x="0" y="0"/>
                  </a:moveTo>
                  <a:lnTo>
                    <a:pt x="0" y="213359"/>
                  </a:lnTo>
                  <a:lnTo>
                    <a:pt x="213360" y="106679"/>
                  </a:lnTo>
                  <a:lnTo>
                    <a:pt x="0" y="0"/>
                  </a:lnTo>
                  <a:close/>
                </a:path>
              </a:pathLst>
            </a:custGeom>
            <a:solidFill>
              <a:srgbClr val="000000"/>
            </a:solidFill>
          </p:spPr>
          <p:txBody>
            <a:bodyPr wrap="square" lIns="0" tIns="0" rIns="0" bIns="0" rtlCol="0"/>
            <a:lstStyle/>
            <a:p>
              <a:endParaRPr dirty="0">
                <a:latin typeface="Corbel" panose="020B0503020204020204" pitchFamily="34" charset="0"/>
              </a:endParaRPr>
            </a:p>
          </p:txBody>
        </p:sp>
      </p:grpSp>
      <p:sp>
        <p:nvSpPr>
          <p:cNvPr id="12" name="object 8">
            <a:extLst>
              <a:ext uri="{FF2B5EF4-FFF2-40B4-BE49-F238E27FC236}">
                <a16:creationId xmlns:a16="http://schemas.microsoft.com/office/drawing/2014/main" id="{EA1E8147-6A08-7AE1-A792-2B49C233CAD2}"/>
              </a:ext>
            </a:extLst>
          </p:cNvPr>
          <p:cNvSpPr txBox="1"/>
          <p:nvPr/>
        </p:nvSpPr>
        <p:spPr>
          <a:xfrm>
            <a:off x="2312101" y="3902700"/>
            <a:ext cx="613410" cy="406400"/>
          </a:xfrm>
          <a:prstGeom prst="rect">
            <a:avLst/>
          </a:prstGeom>
        </p:spPr>
        <p:txBody>
          <a:bodyPr vert="horz" wrap="square" lIns="0" tIns="12700" rIns="0" bIns="0" rtlCol="0">
            <a:spAutoFit/>
          </a:bodyPr>
          <a:lstStyle/>
          <a:p>
            <a:pPr marL="12700">
              <a:lnSpc>
                <a:spcPct val="100000"/>
              </a:lnSpc>
              <a:spcBef>
                <a:spcPts val="100"/>
              </a:spcBef>
            </a:pPr>
            <a:r>
              <a:rPr sz="2500" spc="-45" dirty="0">
                <a:latin typeface="Corbel" panose="020B0503020204020204" pitchFamily="34" charset="0"/>
              </a:rPr>
              <a:t>train</a:t>
            </a:r>
            <a:endParaRPr sz="2500" dirty="0">
              <a:latin typeface="Corbel" panose="020B0503020204020204" pitchFamily="34" charset="0"/>
            </a:endParaRPr>
          </a:p>
        </p:txBody>
      </p:sp>
      <p:grpSp>
        <p:nvGrpSpPr>
          <p:cNvPr id="16" name="object 5">
            <a:extLst>
              <a:ext uri="{FF2B5EF4-FFF2-40B4-BE49-F238E27FC236}">
                <a16:creationId xmlns:a16="http://schemas.microsoft.com/office/drawing/2014/main" id="{B44F854D-3FA3-F1C9-8C76-1082E1C4C070}"/>
              </a:ext>
            </a:extLst>
          </p:cNvPr>
          <p:cNvGrpSpPr/>
          <p:nvPr/>
        </p:nvGrpSpPr>
        <p:grpSpPr>
          <a:xfrm>
            <a:off x="5891059" y="4255442"/>
            <a:ext cx="888145" cy="213360"/>
            <a:chOff x="5187539" y="3271520"/>
            <a:chExt cx="1280160" cy="213360"/>
          </a:xfrm>
        </p:grpSpPr>
        <p:sp>
          <p:nvSpPr>
            <p:cNvPr id="17" name="object 6">
              <a:extLst>
                <a:ext uri="{FF2B5EF4-FFF2-40B4-BE49-F238E27FC236}">
                  <a16:creationId xmlns:a16="http://schemas.microsoft.com/office/drawing/2014/main" id="{E630FE10-B286-8693-9384-228A6B8EC423}"/>
                </a:ext>
              </a:extLst>
            </p:cNvPr>
            <p:cNvSpPr/>
            <p:nvPr/>
          </p:nvSpPr>
          <p:spPr>
            <a:xfrm>
              <a:off x="5187539" y="3378200"/>
              <a:ext cx="1092200" cy="0"/>
            </a:xfrm>
            <a:custGeom>
              <a:avLst/>
              <a:gdLst/>
              <a:ahLst/>
              <a:cxnLst/>
              <a:rect l="l" t="t" r="r" b="b"/>
              <a:pathLst>
                <a:path w="1092200">
                  <a:moveTo>
                    <a:pt x="0" y="0"/>
                  </a:moveTo>
                  <a:lnTo>
                    <a:pt x="1066394" y="0"/>
                  </a:lnTo>
                  <a:lnTo>
                    <a:pt x="1091794" y="0"/>
                  </a:lnTo>
                </a:path>
              </a:pathLst>
            </a:custGeom>
            <a:ln w="50800">
              <a:solidFill>
                <a:srgbClr val="000000"/>
              </a:solidFill>
            </a:ln>
          </p:spPr>
          <p:txBody>
            <a:bodyPr wrap="square" lIns="0" tIns="0" rIns="0" bIns="0" rtlCol="0"/>
            <a:lstStyle/>
            <a:p>
              <a:endParaRPr dirty="0">
                <a:latin typeface="Corbel" panose="020B0503020204020204" pitchFamily="34" charset="0"/>
              </a:endParaRPr>
            </a:p>
          </p:txBody>
        </p:sp>
        <p:sp>
          <p:nvSpPr>
            <p:cNvPr id="18" name="object 7">
              <a:extLst>
                <a:ext uri="{FF2B5EF4-FFF2-40B4-BE49-F238E27FC236}">
                  <a16:creationId xmlns:a16="http://schemas.microsoft.com/office/drawing/2014/main" id="{D8B28132-0F41-9728-9FDB-F76020E569EB}"/>
                </a:ext>
              </a:extLst>
            </p:cNvPr>
            <p:cNvSpPr/>
            <p:nvPr/>
          </p:nvSpPr>
          <p:spPr>
            <a:xfrm>
              <a:off x="6253934" y="3271520"/>
              <a:ext cx="213360" cy="213360"/>
            </a:xfrm>
            <a:custGeom>
              <a:avLst/>
              <a:gdLst/>
              <a:ahLst/>
              <a:cxnLst/>
              <a:rect l="l" t="t" r="r" b="b"/>
              <a:pathLst>
                <a:path w="213360" h="213360">
                  <a:moveTo>
                    <a:pt x="0" y="0"/>
                  </a:moveTo>
                  <a:lnTo>
                    <a:pt x="0" y="213359"/>
                  </a:lnTo>
                  <a:lnTo>
                    <a:pt x="213360" y="106679"/>
                  </a:lnTo>
                  <a:lnTo>
                    <a:pt x="0" y="0"/>
                  </a:lnTo>
                  <a:close/>
                </a:path>
              </a:pathLst>
            </a:custGeom>
            <a:solidFill>
              <a:srgbClr val="000000"/>
            </a:solidFill>
          </p:spPr>
          <p:txBody>
            <a:bodyPr wrap="square" lIns="0" tIns="0" rIns="0" bIns="0" rtlCol="0"/>
            <a:lstStyle/>
            <a:p>
              <a:endParaRPr dirty="0">
                <a:latin typeface="Corbel" panose="020B0503020204020204" pitchFamily="34" charset="0"/>
              </a:endParaRPr>
            </a:p>
          </p:txBody>
        </p:sp>
      </p:grpSp>
      <p:sp>
        <p:nvSpPr>
          <p:cNvPr id="19" name="object 8">
            <a:extLst>
              <a:ext uri="{FF2B5EF4-FFF2-40B4-BE49-F238E27FC236}">
                <a16:creationId xmlns:a16="http://schemas.microsoft.com/office/drawing/2014/main" id="{54EC9257-CBB4-1B09-5E60-1F5D58B0B238}"/>
              </a:ext>
            </a:extLst>
          </p:cNvPr>
          <p:cNvSpPr txBox="1"/>
          <p:nvPr/>
        </p:nvSpPr>
        <p:spPr>
          <a:xfrm>
            <a:off x="6027118" y="3902700"/>
            <a:ext cx="613410" cy="406400"/>
          </a:xfrm>
          <a:prstGeom prst="rect">
            <a:avLst/>
          </a:prstGeom>
        </p:spPr>
        <p:txBody>
          <a:bodyPr vert="horz" wrap="square" lIns="0" tIns="12700" rIns="0" bIns="0" rtlCol="0">
            <a:spAutoFit/>
          </a:bodyPr>
          <a:lstStyle/>
          <a:p>
            <a:pPr marL="12700">
              <a:lnSpc>
                <a:spcPct val="100000"/>
              </a:lnSpc>
              <a:spcBef>
                <a:spcPts val="100"/>
              </a:spcBef>
            </a:pPr>
            <a:r>
              <a:rPr lang="en-US" sz="2500" spc="-45" dirty="0">
                <a:latin typeface="Corbel" panose="020B0503020204020204" pitchFamily="34" charset="0"/>
              </a:rPr>
              <a:t>eval</a:t>
            </a:r>
            <a:endParaRPr sz="2500" dirty="0">
              <a:latin typeface="Corbel" panose="020B0503020204020204" pitchFamily="34" charset="0"/>
            </a:endParaRPr>
          </a:p>
        </p:txBody>
      </p:sp>
      <p:sp>
        <p:nvSpPr>
          <p:cNvPr id="21" name="TextBox 20">
            <a:extLst>
              <a:ext uri="{FF2B5EF4-FFF2-40B4-BE49-F238E27FC236}">
                <a16:creationId xmlns:a16="http://schemas.microsoft.com/office/drawing/2014/main" id="{3BCBD792-7A71-E22C-43A1-63ACFC113DF4}"/>
              </a:ext>
            </a:extLst>
          </p:cNvPr>
          <p:cNvSpPr txBox="1"/>
          <p:nvPr/>
        </p:nvSpPr>
        <p:spPr>
          <a:xfrm>
            <a:off x="119740" y="2813843"/>
            <a:ext cx="2338736" cy="738664"/>
          </a:xfrm>
          <a:prstGeom prst="rect">
            <a:avLst/>
          </a:prstGeom>
          <a:noFill/>
        </p:spPr>
        <p:txBody>
          <a:bodyPr wrap="square">
            <a:spAutoFit/>
          </a:bodyPr>
          <a:lstStyle/>
          <a:p>
            <a:r>
              <a:rPr lang="en-US" sz="1400" spc="-75" dirty="0">
                <a:latin typeface="Corbel" panose="020B0503020204020204" pitchFamily="34" charset="0"/>
              </a:rPr>
              <a:t>Example:</a:t>
            </a:r>
            <a:r>
              <a:rPr lang="en-US" sz="1400" spc="-114" dirty="0">
                <a:latin typeface="Corbel" panose="020B0503020204020204" pitchFamily="34" charset="0"/>
              </a:rPr>
              <a:t> </a:t>
            </a:r>
            <a:r>
              <a:rPr lang="en-US" sz="1400" dirty="0">
                <a:latin typeface="Corbel" panose="020B0503020204020204" pitchFamily="34" charset="0"/>
              </a:rPr>
              <a:t>I</a:t>
            </a:r>
            <a:r>
              <a:rPr lang="en-US" sz="1400" spc="-114" dirty="0">
                <a:latin typeface="Corbel" panose="020B0503020204020204" pitchFamily="34" charset="0"/>
              </a:rPr>
              <a:t> </a:t>
            </a:r>
            <a:r>
              <a:rPr lang="en-US" sz="1400" spc="-20" dirty="0">
                <a:latin typeface="Corbel" panose="020B0503020204020204" pitchFamily="34" charset="0"/>
              </a:rPr>
              <a:t>use</a:t>
            </a:r>
            <a:r>
              <a:rPr lang="en-US" sz="1400" spc="-114" dirty="0">
                <a:latin typeface="Corbel" panose="020B0503020204020204" pitchFamily="34" charset="0"/>
              </a:rPr>
              <a:t> </a:t>
            </a:r>
            <a:r>
              <a:rPr lang="en-US" sz="1400" dirty="0">
                <a:latin typeface="Corbel" panose="020B0503020204020204" pitchFamily="34" charset="0"/>
              </a:rPr>
              <a:t>a</a:t>
            </a:r>
            <a:r>
              <a:rPr lang="en-US" sz="1400" spc="-110" dirty="0">
                <a:latin typeface="Corbel" panose="020B0503020204020204" pitchFamily="34" charset="0"/>
              </a:rPr>
              <a:t> </a:t>
            </a:r>
            <a:r>
              <a:rPr lang="en-US" sz="1400" dirty="0">
                <a:latin typeface="Corbel" panose="020B0503020204020204" pitchFamily="34" charset="0"/>
              </a:rPr>
              <a:t>bunch</a:t>
            </a:r>
            <a:r>
              <a:rPr lang="en-US" sz="1400" spc="-114" dirty="0">
                <a:latin typeface="Corbel" panose="020B0503020204020204" pitchFamily="34" charset="0"/>
              </a:rPr>
              <a:t> </a:t>
            </a:r>
            <a:r>
              <a:rPr lang="en-US" sz="1400" spc="-25" dirty="0">
                <a:latin typeface="Corbel" panose="020B0503020204020204" pitchFamily="34" charset="0"/>
              </a:rPr>
              <a:t>of </a:t>
            </a:r>
            <a:r>
              <a:rPr lang="en-US" sz="1400" dirty="0">
                <a:latin typeface="Corbel" panose="020B0503020204020204" pitchFamily="34" charset="0"/>
              </a:rPr>
              <a:t>New</a:t>
            </a:r>
            <a:r>
              <a:rPr lang="en-US" sz="1400" spc="-130" dirty="0">
                <a:latin typeface="Corbel" panose="020B0503020204020204" pitchFamily="34" charset="0"/>
              </a:rPr>
              <a:t> </a:t>
            </a:r>
            <a:r>
              <a:rPr lang="en-US" sz="1400" spc="-105" dirty="0">
                <a:latin typeface="Corbel" panose="020B0503020204020204" pitchFamily="34" charset="0"/>
              </a:rPr>
              <a:t>York</a:t>
            </a:r>
            <a:r>
              <a:rPr lang="en-US" sz="1400" spc="-90" dirty="0">
                <a:latin typeface="Corbel" panose="020B0503020204020204" pitchFamily="34" charset="0"/>
              </a:rPr>
              <a:t> </a:t>
            </a:r>
            <a:r>
              <a:rPr lang="en-US" sz="1400" spc="-55" dirty="0">
                <a:latin typeface="Corbel" panose="020B0503020204020204" pitchFamily="34" charset="0"/>
              </a:rPr>
              <a:t>Times</a:t>
            </a:r>
            <a:r>
              <a:rPr lang="en-US" sz="1400" spc="-105" dirty="0">
                <a:latin typeface="Corbel" panose="020B0503020204020204" pitchFamily="34" charset="0"/>
              </a:rPr>
              <a:t> </a:t>
            </a:r>
            <a:r>
              <a:rPr lang="en-US" sz="1400" spc="-40" dirty="0">
                <a:latin typeface="Corbel" panose="020B0503020204020204" pitchFamily="34" charset="0"/>
              </a:rPr>
              <a:t>articles</a:t>
            </a:r>
            <a:r>
              <a:rPr lang="en-US" sz="1400" spc="-110" dirty="0">
                <a:latin typeface="Corbel" panose="020B0503020204020204" pitchFamily="34" charset="0"/>
              </a:rPr>
              <a:t> </a:t>
            </a:r>
            <a:r>
              <a:rPr lang="en-US" sz="1400" spc="-25" dirty="0">
                <a:latin typeface="Corbel" panose="020B0503020204020204" pitchFamily="34" charset="0"/>
              </a:rPr>
              <a:t>to </a:t>
            </a:r>
            <a:r>
              <a:rPr lang="en-US" sz="1400" dirty="0">
                <a:latin typeface="Corbel" panose="020B0503020204020204" pitchFamily="34" charset="0"/>
              </a:rPr>
              <a:t>build</a:t>
            </a:r>
            <a:r>
              <a:rPr lang="en-US" sz="1400" spc="-135" dirty="0">
                <a:latin typeface="Corbel" panose="020B0503020204020204" pitchFamily="34" charset="0"/>
              </a:rPr>
              <a:t> </a:t>
            </a:r>
            <a:r>
              <a:rPr lang="en-US" sz="1400" dirty="0">
                <a:latin typeface="Corbel" panose="020B0503020204020204" pitchFamily="34" charset="0"/>
              </a:rPr>
              <a:t>a</a:t>
            </a:r>
            <a:r>
              <a:rPr lang="en-US" sz="1400" spc="-130" dirty="0">
                <a:latin typeface="Corbel" panose="020B0503020204020204" pitchFamily="34" charset="0"/>
              </a:rPr>
              <a:t> </a:t>
            </a:r>
            <a:r>
              <a:rPr lang="en-US" sz="1400" spc="-20" dirty="0">
                <a:latin typeface="Corbel" panose="020B0503020204020204" pitchFamily="34" charset="0"/>
              </a:rPr>
              <a:t>bigram</a:t>
            </a:r>
            <a:r>
              <a:rPr lang="en-US" sz="1400" spc="-135" dirty="0">
                <a:latin typeface="Corbel" panose="020B0503020204020204" pitchFamily="34" charset="0"/>
              </a:rPr>
              <a:t> </a:t>
            </a:r>
            <a:r>
              <a:rPr lang="en-US" sz="1400" spc="-35" dirty="0">
                <a:latin typeface="Corbel" panose="020B0503020204020204" pitchFamily="34" charset="0"/>
              </a:rPr>
              <a:t>probability</a:t>
            </a:r>
            <a:r>
              <a:rPr lang="en-US" sz="1400" spc="-130" dirty="0">
                <a:latin typeface="Corbel" panose="020B0503020204020204" pitchFamily="34" charset="0"/>
              </a:rPr>
              <a:t> </a:t>
            </a:r>
            <a:r>
              <a:rPr lang="en-US" sz="1400" spc="-30" dirty="0">
                <a:latin typeface="Corbel" panose="020B0503020204020204" pitchFamily="34" charset="0"/>
              </a:rPr>
              <a:t>table</a:t>
            </a:r>
            <a:endParaRPr lang="en-US" dirty="0">
              <a:latin typeface="Corbel" panose="020B0503020204020204" pitchFamily="34" charset="0"/>
            </a:endParaRPr>
          </a:p>
        </p:txBody>
      </p:sp>
      <p:pic>
        <p:nvPicPr>
          <p:cNvPr id="26" name="object 9">
            <a:extLst>
              <a:ext uri="{FF2B5EF4-FFF2-40B4-BE49-F238E27FC236}">
                <a16:creationId xmlns:a16="http://schemas.microsoft.com/office/drawing/2014/main" id="{01A0DFD1-BD6D-C20A-D632-BDEDCFA230FA}"/>
              </a:ext>
            </a:extLst>
          </p:cNvPr>
          <p:cNvPicPr/>
          <p:nvPr/>
        </p:nvPicPr>
        <p:blipFill>
          <a:blip r:embed="rId4" cstate="print"/>
          <a:stretch>
            <a:fillRect/>
          </a:stretch>
        </p:blipFill>
        <p:spPr>
          <a:xfrm>
            <a:off x="6840108" y="3659662"/>
            <a:ext cx="2142140" cy="1404919"/>
          </a:xfrm>
          <a:prstGeom prst="rect">
            <a:avLst/>
          </a:prstGeom>
        </p:spPr>
      </p:pic>
      <p:sp>
        <p:nvSpPr>
          <p:cNvPr id="27" name="object 14">
            <a:extLst>
              <a:ext uri="{FF2B5EF4-FFF2-40B4-BE49-F238E27FC236}">
                <a16:creationId xmlns:a16="http://schemas.microsoft.com/office/drawing/2014/main" id="{88AF928A-0759-6B97-9C8D-36BB3BAB4E01}"/>
              </a:ext>
            </a:extLst>
          </p:cNvPr>
          <p:cNvSpPr txBox="1"/>
          <p:nvPr/>
        </p:nvSpPr>
        <p:spPr>
          <a:xfrm>
            <a:off x="6619946" y="2913690"/>
            <a:ext cx="2338736" cy="657231"/>
          </a:xfrm>
          <a:prstGeom prst="rect">
            <a:avLst/>
          </a:prstGeom>
        </p:spPr>
        <p:txBody>
          <a:bodyPr vert="horz" wrap="square" lIns="0" tIns="10795" rIns="0" bIns="0" rtlCol="0">
            <a:spAutoFit/>
          </a:bodyPr>
          <a:lstStyle/>
          <a:p>
            <a:pPr marL="12700" marR="5080" algn="ctr">
              <a:spcBef>
                <a:spcPts val="85"/>
              </a:spcBef>
            </a:pPr>
            <a:r>
              <a:rPr dirty="0">
                <a:latin typeface="Corbel" panose="020B0503020204020204" pitchFamily="34" charset="0"/>
              </a:rPr>
              <a:t>Now</a:t>
            </a:r>
            <a:r>
              <a:rPr spc="-45" dirty="0">
                <a:latin typeface="Corbel" panose="020B0503020204020204" pitchFamily="34" charset="0"/>
              </a:rPr>
              <a:t> </a:t>
            </a:r>
            <a:r>
              <a:rPr dirty="0">
                <a:latin typeface="Corbel" panose="020B0503020204020204" pitchFamily="34" charset="0"/>
              </a:rPr>
              <a:t>I’m</a:t>
            </a:r>
            <a:r>
              <a:rPr spc="-45" dirty="0">
                <a:latin typeface="Corbel" panose="020B0503020204020204" pitchFamily="34" charset="0"/>
              </a:rPr>
              <a:t> </a:t>
            </a:r>
            <a:r>
              <a:rPr spc="-10" dirty="0">
                <a:latin typeface="Corbel" panose="020B0503020204020204" pitchFamily="34" charset="0"/>
              </a:rPr>
              <a:t>going</a:t>
            </a:r>
            <a:r>
              <a:rPr spc="-45" dirty="0">
                <a:latin typeface="Corbel" panose="020B0503020204020204" pitchFamily="34" charset="0"/>
              </a:rPr>
              <a:t> </a:t>
            </a:r>
            <a:r>
              <a:rPr dirty="0">
                <a:latin typeface="Corbel" panose="020B0503020204020204" pitchFamily="34" charset="0"/>
              </a:rPr>
              <a:t>to</a:t>
            </a:r>
            <a:r>
              <a:rPr spc="-45" dirty="0">
                <a:latin typeface="Corbel" panose="020B0503020204020204" pitchFamily="34" charset="0"/>
              </a:rPr>
              <a:t> </a:t>
            </a:r>
            <a:r>
              <a:rPr spc="-65" dirty="0">
                <a:latin typeface="Corbel" panose="020B0503020204020204" pitchFamily="34" charset="0"/>
              </a:rPr>
              <a:t>evaluate</a:t>
            </a:r>
            <a:r>
              <a:rPr spc="-45" dirty="0">
                <a:latin typeface="Corbel" panose="020B0503020204020204" pitchFamily="34" charset="0"/>
              </a:rPr>
              <a:t> </a:t>
            </a:r>
            <a:r>
              <a:rPr spc="-35" dirty="0">
                <a:latin typeface="Corbel" panose="020B0503020204020204" pitchFamily="34" charset="0"/>
              </a:rPr>
              <a:t>the probability</a:t>
            </a:r>
            <a:r>
              <a:rPr spc="-114" dirty="0">
                <a:latin typeface="Corbel" panose="020B0503020204020204" pitchFamily="34" charset="0"/>
              </a:rPr>
              <a:t> </a:t>
            </a:r>
            <a:r>
              <a:rPr dirty="0">
                <a:latin typeface="Corbel" panose="020B0503020204020204" pitchFamily="34" charset="0"/>
              </a:rPr>
              <a:t>of</a:t>
            </a:r>
            <a:r>
              <a:rPr spc="-114" dirty="0">
                <a:latin typeface="Corbel" panose="020B0503020204020204" pitchFamily="34" charset="0"/>
              </a:rPr>
              <a:t> </a:t>
            </a:r>
            <a:r>
              <a:rPr spc="-10" dirty="0">
                <a:latin typeface="Corbel" panose="020B0503020204020204" pitchFamily="34" charset="0"/>
              </a:rPr>
              <a:t>some</a:t>
            </a:r>
            <a:r>
              <a:rPr spc="-114" dirty="0">
                <a:latin typeface="Corbel" panose="020B0503020204020204" pitchFamily="34" charset="0"/>
              </a:rPr>
              <a:t> </a:t>
            </a:r>
            <a:r>
              <a:rPr spc="-10" dirty="0">
                <a:latin typeface="Corbel" panose="020B0503020204020204" pitchFamily="34" charset="0"/>
              </a:rPr>
              <a:t>heldout</a:t>
            </a:r>
            <a:endParaRPr dirty="0">
              <a:latin typeface="Corbel" panose="020B0503020204020204" pitchFamily="34" charset="0"/>
            </a:endParaRPr>
          </a:p>
          <a:p>
            <a:pPr algn="ctr"/>
            <a:r>
              <a:rPr dirty="0">
                <a:latin typeface="Corbel" panose="020B0503020204020204" pitchFamily="34" charset="0"/>
              </a:rPr>
              <a:t>data</a:t>
            </a:r>
            <a:r>
              <a:rPr spc="-135" dirty="0">
                <a:latin typeface="Corbel" panose="020B0503020204020204" pitchFamily="34" charset="0"/>
              </a:rPr>
              <a:t> </a:t>
            </a:r>
            <a:r>
              <a:rPr spc="-20" dirty="0">
                <a:latin typeface="Corbel" panose="020B0503020204020204" pitchFamily="34" charset="0"/>
              </a:rPr>
              <a:t>using</a:t>
            </a:r>
            <a:r>
              <a:rPr spc="-135" dirty="0">
                <a:latin typeface="Corbel" panose="020B0503020204020204" pitchFamily="34" charset="0"/>
              </a:rPr>
              <a:t> </a:t>
            </a:r>
            <a:r>
              <a:rPr dirty="0">
                <a:latin typeface="Corbel" panose="020B0503020204020204" pitchFamily="34" charset="0"/>
              </a:rPr>
              <a:t>our</a:t>
            </a:r>
            <a:r>
              <a:rPr spc="-135" dirty="0">
                <a:latin typeface="Corbel" panose="020B0503020204020204" pitchFamily="34" charset="0"/>
              </a:rPr>
              <a:t> </a:t>
            </a:r>
            <a:r>
              <a:rPr spc="-20" dirty="0">
                <a:latin typeface="Corbel" panose="020B0503020204020204" pitchFamily="34" charset="0"/>
              </a:rPr>
              <a:t>bigram</a:t>
            </a:r>
            <a:r>
              <a:rPr spc="-130" dirty="0">
                <a:latin typeface="Corbel" panose="020B0503020204020204" pitchFamily="34" charset="0"/>
              </a:rPr>
              <a:t> </a:t>
            </a:r>
            <a:r>
              <a:rPr spc="-10" dirty="0">
                <a:latin typeface="Corbel" panose="020B0503020204020204" pitchFamily="34" charset="0"/>
              </a:rPr>
              <a:t>table</a:t>
            </a:r>
            <a:endParaRPr dirty="0">
              <a:latin typeface="Corbel" panose="020B0503020204020204" pitchFamily="34" charset="0"/>
            </a:endParaRPr>
          </a:p>
        </p:txBody>
      </p:sp>
      <p:pic>
        <p:nvPicPr>
          <p:cNvPr id="4" name="Picture 2" descr="Google Translate's Neural Machine Technology Now Supports More Languages">
            <a:extLst>
              <a:ext uri="{FF2B5EF4-FFF2-40B4-BE49-F238E27FC236}">
                <a16:creationId xmlns:a16="http://schemas.microsoft.com/office/drawing/2014/main" id="{7DF884EB-29EF-690D-6A3F-492E2AD384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5975" y="2293011"/>
            <a:ext cx="1837746" cy="89508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object 5">
            <a:extLst>
              <a:ext uri="{FF2B5EF4-FFF2-40B4-BE49-F238E27FC236}">
                <a16:creationId xmlns:a16="http://schemas.microsoft.com/office/drawing/2014/main" id="{4B40C3AC-19CB-8C8A-A108-5A8B02571E0F}"/>
              </a:ext>
            </a:extLst>
          </p:cNvPr>
          <p:cNvGrpSpPr/>
          <p:nvPr/>
        </p:nvGrpSpPr>
        <p:grpSpPr>
          <a:xfrm rot="16200000">
            <a:off x="4210776" y="3451039"/>
            <a:ext cx="888145" cy="213360"/>
            <a:chOff x="5187539" y="3271520"/>
            <a:chExt cx="1280160" cy="213360"/>
          </a:xfrm>
        </p:grpSpPr>
        <p:sp>
          <p:nvSpPr>
            <p:cNvPr id="9" name="object 6">
              <a:extLst>
                <a:ext uri="{FF2B5EF4-FFF2-40B4-BE49-F238E27FC236}">
                  <a16:creationId xmlns:a16="http://schemas.microsoft.com/office/drawing/2014/main" id="{88835158-4BBF-963A-8030-5CA92083E94C}"/>
                </a:ext>
              </a:extLst>
            </p:cNvPr>
            <p:cNvSpPr/>
            <p:nvPr/>
          </p:nvSpPr>
          <p:spPr>
            <a:xfrm>
              <a:off x="5187539" y="3378200"/>
              <a:ext cx="1092200" cy="0"/>
            </a:xfrm>
            <a:custGeom>
              <a:avLst/>
              <a:gdLst/>
              <a:ahLst/>
              <a:cxnLst/>
              <a:rect l="l" t="t" r="r" b="b"/>
              <a:pathLst>
                <a:path w="1092200">
                  <a:moveTo>
                    <a:pt x="0" y="0"/>
                  </a:moveTo>
                  <a:lnTo>
                    <a:pt x="1066394" y="0"/>
                  </a:lnTo>
                  <a:lnTo>
                    <a:pt x="1091794" y="0"/>
                  </a:lnTo>
                </a:path>
              </a:pathLst>
            </a:custGeom>
            <a:ln w="50800">
              <a:solidFill>
                <a:srgbClr val="000000"/>
              </a:solidFill>
            </a:ln>
          </p:spPr>
          <p:txBody>
            <a:bodyPr wrap="square" lIns="0" tIns="0" rIns="0" bIns="0" rtlCol="0"/>
            <a:lstStyle/>
            <a:p>
              <a:endParaRPr dirty="0">
                <a:latin typeface="Corbel" panose="020B0503020204020204" pitchFamily="34" charset="0"/>
              </a:endParaRPr>
            </a:p>
          </p:txBody>
        </p:sp>
        <p:sp>
          <p:nvSpPr>
            <p:cNvPr id="13" name="object 7">
              <a:extLst>
                <a:ext uri="{FF2B5EF4-FFF2-40B4-BE49-F238E27FC236}">
                  <a16:creationId xmlns:a16="http://schemas.microsoft.com/office/drawing/2014/main" id="{4041CECC-A6F8-11FD-DB31-C3881AAC16E5}"/>
                </a:ext>
              </a:extLst>
            </p:cNvPr>
            <p:cNvSpPr/>
            <p:nvPr/>
          </p:nvSpPr>
          <p:spPr>
            <a:xfrm>
              <a:off x="6253934" y="3271520"/>
              <a:ext cx="213360" cy="213360"/>
            </a:xfrm>
            <a:custGeom>
              <a:avLst/>
              <a:gdLst/>
              <a:ahLst/>
              <a:cxnLst/>
              <a:rect l="l" t="t" r="r" b="b"/>
              <a:pathLst>
                <a:path w="213360" h="213360">
                  <a:moveTo>
                    <a:pt x="0" y="0"/>
                  </a:moveTo>
                  <a:lnTo>
                    <a:pt x="0" y="213359"/>
                  </a:lnTo>
                  <a:lnTo>
                    <a:pt x="213360" y="106679"/>
                  </a:lnTo>
                  <a:lnTo>
                    <a:pt x="0" y="0"/>
                  </a:lnTo>
                  <a:close/>
                </a:path>
              </a:pathLst>
            </a:custGeom>
            <a:solidFill>
              <a:srgbClr val="000000"/>
            </a:solidFill>
          </p:spPr>
          <p:txBody>
            <a:bodyPr wrap="square" lIns="0" tIns="0" rIns="0" bIns="0" rtlCol="0"/>
            <a:lstStyle/>
            <a:p>
              <a:endParaRPr dirty="0">
                <a:latin typeface="Corbel" panose="020B0503020204020204" pitchFamily="34" charset="0"/>
              </a:endParaRPr>
            </a:p>
          </p:txBody>
        </p:sp>
      </p:grpSp>
      <p:sp>
        <p:nvSpPr>
          <p:cNvPr id="15" name="object 8">
            <a:extLst>
              <a:ext uri="{FF2B5EF4-FFF2-40B4-BE49-F238E27FC236}">
                <a16:creationId xmlns:a16="http://schemas.microsoft.com/office/drawing/2014/main" id="{72FA1D50-0AFA-1D5D-5084-F98DCFA13FB3}"/>
              </a:ext>
            </a:extLst>
          </p:cNvPr>
          <p:cNvSpPr txBox="1"/>
          <p:nvPr/>
        </p:nvSpPr>
        <p:spPr>
          <a:xfrm>
            <a:off x="3279565" y="3208766"/>
            <a:ext cx="1219845" cy="782265"/>
          </a:xfrm>
          <a:prstGeom prst="rect">
            <a:avLst/>
          </a:prstGeom>
        </p:spPr>
        <p:txBody>
          <a:bodyPr vert="horz" wrap="square" lIns="0" tIns="12700" rIns="0" bIns="0" rtlCol="0">
            <a:spAutoFit/>
          </a:bodyPr>
          <a:lstStyle/>
          <a:p>
            <a:pPr marL="12700" algn="r">
              <a:lnSpc>
                <a:spcPct val="100000"/>
              </a:lnSpc>
              <a:spcBef>
                <a:spcPts val="100"/>
              </a:spcBef>
            </a:pPr>
            <a:r>
              <a:rPr lang="en-US" sz="2500" spc="-45" dirty="0">
                <a:latin typeface="Corbel" panose="020B0503020204020204" pitchFamily="34" charset="0"/>
              </a:rPr>
              <a:t>extrinsic eval</a:t>
            </a:r>
            <a:endParaRPr sz="2500" dirty="0">
              <a:latin typeface="Corbel" panose="020B0503020204020204" pitchFamily="34" charset="0"/>
            </a:endParaRPr>
          </a:p>
        </p:txBody>
      </p:sp>
      <p:sp>
        <p:nvSpPr>
          <p:cNvPr id="20" name="Rectangle 19">
            <a:extLst>
              <a:ext uri="{FF2B5EF4-FFF2-40B4-BE49-F238E27FC236}">
                <a16:creationId xmlns:a16="http://schemas.microsoft.com/office/drawing/2014/main" id="{5C9CB1A7-2699-B67E-84D6-11541BFF0844}"/>
              </a:ext>
            </a:extLst>
          </p:cNvPr>
          <p:cNvSpPr/>
          <p:nvPr/>
        </p:nvSpPr>
        <p:spPr>
          <a:xfrm>
            <a:off x="4085710" y="4051288"/>
            <a:ext cx="1138276" cy="841661"/>
          </a:xfrm>
          <a:prstGeom prst="rect">
            <a:avLst/>
          </a:prstGeom>
          <a:solidFill>
            <a:schemeClr val="accent6">
              <a:lumMod val="20000"/>
              <a:lumOff val="80000"/>
            </a:schemeClr>
          </a:solidFill>
          <a:ln w="571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LM</a:t>
            </a:r>
          </a:p>
        </p:txBody>
      </p:sp>
    </p:spTree>
    <p:extLst>
      <p:ext uri="{BB962C8B-B14F-4D97-AF65-F5344CB8AC3E}">
        <p14:creationId xmlns:p14="http://schemas.microsoft.com/office/powerpoint/2010/main" val="5038329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FB0A01-1557-717D-4063-9F9387CCA585}"/>
              </a:ext>
            </a:extLst>
          </p:cNvPr>
          <p:cNvSpPr>
            <a:spLocks noGrp="1"/>
          </p:cNvSpPr>
          <p:nvPr>
            <p:ph type="body" sz="quarter" idx="16"/>
          </p:nvPr>
        </p:nvSpPr>
        <p:spPr>
          <a:xfrm>
            <a:off x="423949" y="1828237"/>
            <a:ext cx="7905404" cy="2000250"/>
          </a:xfrm>
        </p:spPr>
        <p:txBody>
          <a:bodyPr/>
          <a:lstStyle/>
          <a:p>
            <a:r>
              <a:rPr lang="en-US" sz="3200" b="1" dirty="0"/>
              <a:t>Beyond Counting: </a:t>
            </a:r>
          </a:p>
          <a:p>
            <a:r>
              <a:rPr lang="en-US" sz="4400" b="1" dirty="0"/>
              <a:t>Language Models as </a:t>
            </a:r>
            <a:br>
              <a:rPr lang="en-US" sz="4400" b="1" dirty="0"/>
            </a:br>
            <a:r>
              <a:rPr lang="en-US" sz="4400" b="1" dirty="0"/>
              <a:t>a Learning Problem</a:t>
            </a:r>
          </a:p>
        </p:txBody>
      </p:sp>
      <p:sp>
        <p:nvSpPr>
          <p:cNvPr id="3" name="Text Placeholder 2">
            <a:extLst>
              <a:ext uri="{FF2B5EF4-FFF2-40B4-BE49-F238E27FC236}">
                <a16:creationId xmlns:a16="http://schemas.microsoft.com/office/drawing/2014/main" id="{5123594B-05CE-3E05-90E6-197F55340149}"/>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422721794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11FDAB-D6D2-2456-F626-25E621A0085C}"/>
              </a:ext>
            </a:extLst>
          </p:cNvPr>
          <p:cNvSpPr>
            <a:spLocks noGrp="1"/>
          </p:cNvSpPr>
          <p:nvPr>
            <p:ph idx="4294967295"/>
          </p:nvPr>
        </p:nvSpPr>
        <p:spPr>
          <a:xfrm>
            <a:off x="0" y="2228850"/>
            <a:ext cx="8578850" cy="2403475"/>
          </a:xfrm>
          <a:prstGeom prst="rect">
            <a:avLst/>
          </a:prstGeom>
        </p:spPr>
        <p:txBody>
          <a:bodyPr>
            <a:normAutofit/>
          </a:bodyPr>
          <a:lstStyle/>
          <a:p>
            <a:pPr marL="0" indent="0">
              <a:buNone/>
            </a:pPr>
            <a:r>
              <a:rPr lang="en-US" sz="5400" dirty="0"/>
              <a:t>     The cat sat</a:t>
            </a:r>
          </a:p>
        </p:txBody>
      </p:sp>
      <p:sp>
        <p:nvSpPr>
          <p:cNvPr id="2" name="Slide Number Placeholder 1">
            <a:extLst>
              <a:ext uri="{FF2B5EF4-FFF2-40B4-BE49-F238E27FC236}">
                <a16:creationId xmlns:a16="http://schemas.microsoft.com/office/drawing/2014/main" id="{9F61A390-C483-4EE6-E2CB-A49C3AF410C9}"/>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8</a:t>
            </a:fld>
            <a:endParaRPr lang="en-US" dirty="0"/>
          </a:p>
        </p:txBody>
      </p:sp>
    </p:spTree>
    <p:extLst>
      <p:ext uri="{BB962C8B-B14F-4D97-AF65-F5344CB8AC3E}">
        <p14:creationId xmlns:p14="http://schemas.microsoft.com/office/powerpoint/2010/main" val="4041694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54604-411F-33DE-71E4-22900C5F93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D48DDF-CEC1-D7B6-722B-F06C62AC7151}"/>
              </a:ext>
            </a:extLst>
          </p:cNvPr>
          <p:cNvSpPr>
            <a:spLocks noGrp="1"/>
          </p:cNvSpPr>
          <p:nvPr>
            <p:ph type="title"/>
          </p:nvPr>
        </p:nvSpPr>
        <p:spPr/>
        <p:txBody>
          <a:bodyPr>
            <a:normAutofit/>
          </a:bodyPr>
          <a:lstStyle/>
          <a:p>
            <a:r>
              <a:rPr lang="en-US" dirty="0"/>
              <a:t>LM as a Machine Learning Problem</a:t>
            </a:r>
          </a:p>
        </p:txBody>
      </p:sp>
      <p:sp>
        <p:nvSpPr>
          <p:cNvPr id="7" name="Content Placeholder 6">
            <a:extLst>
              <a:ext uri="{FF2B5EF4-FFF2-40B4-BE49-F238E27FC236}">
                <a16:creationId xmlns:a16="http://schemas.microsoft.com/office/drawing/2014/main" id="{CEB34AFC-FE76-5E6B-0483-F24321E4AF42}"/>
              </a:ext>
            </a:extLst>
          </p:cNvPr>
          <p:cNvSpPr>
            <a:spLocks noGrp="1"/>
          </p:cNvSpPr>
          <p:nvPr>
            <p:ph type="body" sz="quarter" idx="16"/>
          </p:nvPr>
        </p:nvSpPr>
        <p:spPr/>
        <p:txBody>
          <a:bodyPr/>
          <a:lstStyle/>
          <a:p>
            <a:r>
              <a:rPr lang="en-US" dirty="0"/>
              <a:t>Given the embeddings of the context, predict the word on the right side. </a:t>
            </a:r>
          </a:p>
          <a:p>
            <a:pPr lvl="1"/>
            <a:r>
              <a:rPr lang="en-US" dirty="0"/>
              <a:t>Dropping the right context for simplicity -- not a fundamental limitation. </a:t>
            </a:r>
          </a:p>
          <a:p>
            <a:pPr lvl="1"/>
            <a:endParaRPr lang="en-US" dirty="0"/>
          </a:p>
          <a:p>
            <a:r>
              <a:rPr lang="en-US" dirty="0"/>
              <a:t>Discard anything beyond its context window </a:t>
            </a:r>
          </a:p>
          <a:p>
            <a:endParaRPr lang="en-US" dirty="0"/>
          </a:p>
          <a:p>
            <a:endParaRPr lang="en-US" dirty="0"/>
          </a:p>
        </p:txBody>
      </p:sp>
      <p:sp>
        <p:nvSpPr>
          <p:cNvPr id="11" name="object 8">
            <a:extLst>
              <a:ext uri="{FF2B5EF4-FFF2-40B4-BE49-F238E27FC236}">
                <a16:creationId xmlns:a16="http://schemas.microsoft.com/office/drawing/2014/main" id="{401D2E09-2BD4-949D-9962-6399CC63703A}"/>
              </a:ext>
            </a:extLst>
          </p:cNvPr>
          <p:cNvSpPr txBox="1"/>
          <p:nvPr/>
        </p:nvSpPr>
        <p:spPr>
          <a:xfrm>
            <a:off x="5671649" y="4079634"/>
            <a:ext cx="725805" cy="253435"/>
          </a:xfrm>
          <a:prstGeom prst="rect">
            <a:avLst/>
          </a:prstGeom>
          <a:solidFill>
            <a:srgbClr val="E44949"/>
          </a:solidFill>
        </p:spPr>
        <p:txBody>
          <a:bodyPr vert="horz" wrap="square" lIns="0" tIns="22384" rIns="0" bIns="0" rtlCol="0">
            <a:spAutoFit/>
          </a:bodyPr>
          <a:lstStyle/>
          <a:p>
            <a:pPr marL="212884">
              <a:spcBef>
                <a:spcPts val="176"/>
              </a:spcBef>
            </a:pPr>
            <a:r>
              <a:rPr sz="1500" spc="-11" dirty="0">
                <a:latin typeface="Corbel" panose="020B0503020204020204" pitchFamily="34" charset="0"/>
                <a:cs typeface="Calibri"/>
              </a:rPr>
              <a:t>into</a:t>
            </a:r>
            <a:endParaRPr sz="1500" dirty="0">
              <a:latin typeface="Corbel" panose="020B0503020204020204" pitchFamily="34" charset="0"/>
              <a:cs typeface="Calibri"/>
            </a:endParaRPr>
          </a:p>
        </p:txBody>
      </p:sp>
      <p:sp>
        <p:nvSpPr>
          <p:cNvPr id="12" name="object 9">
            <a:extLst>
              <a:ext uri="{FF2B5EF4-FFF2-40B4-BE49-F238E27FC236}">
                <a16:creationId xmlns:a16="http://schemas.microsoft.com/office/drawing/2014/main" id="{2B3359A0-B8FC-5B8F-F0F1-5D03EBFA0AC1}"/>
              </a:ext>
            </a:extLst>
          </p:cNvPr>
          <p:cNvSpPr txBox="1"/>
          <p:nvPr/>
        </p:nvSpPr>
        <p:spPr>
          <a:xfrm>
            <a:off x="4753305" y="4073918"/>
            <a:ext cx="731520" cy="252473"/>
          </a:xfrm>
          <a:prstGeom prst="rect">
            <a:avLst/>
          </a:prstGeom>
          <a:solidFill>
            <a:srgbClr val="FFACF8"/>
          </a:solidFill>
        </p:spPr>
        <p:txBody>
          <a:bodyPr vert="horz" wrap="square" lIns="0" tIns="21431" rIns="0" bIns="0" rtlCol="0">
            <a:spAutoFit/>
          </a:bodyPr>
          <a:lstStyle/>
          <a:p>
            <a:pPr marL="68104">
              <a:spcBef>
                <a:spcPts val="169"/>
              </a:spcBef>
            </a:pPr>
            <a:r>
              <a:rPr sz="1500" spc="-4" dirty="0">
                <a:latin typeface="Corbel" panose="020B0503020204020204" pitchFamily="34" charset="0"/>
                <a:cs typeface="Calibri"/>
              </a:rPr>
              <a:t>turning</a:t>
            </a:r>
            <a:endParaRPr sz="1500" dirty="0">
              <a:latin typeface="Corbel" panose="020B0503020204020204" pitchFamily="34" charset="0"/>
              <a:cs typeface="Calibri"/>
            </a:endParaRPr>
          </a:p>
        </p:txBody>
      </p:sp>
      <p:sp>
        <p:nvSpPr>
          <p:cNvPr id="13" name="object 10">
            <a:extLst>
              <a:ext uri="{FF2B5EF4-FFF2-40B4-BE49-F238E27FC236}">
                <a16:creationId xmlns:a16="http://schemas.microsoft.com/office/drawing/2014/main" id="{835223B5-B1C4-A16A-74F9-664C315839B2}"/>
              </a:ext>
            </a:extLst>
          </p:cNvPr>
          <p:cNvSpPr txBox="1"/>
          <p:nvPr/>
        </p:nvSpPr>
        <p:spPr>
          <a:xfrm>
            <a:off x="3787470" y="4073918"/>
            <a:ext cx="862965" cy="252473"/>
          </a:xfrm>
          <a:prstGeom prst="rect">
            <a:avLst/>
          </a:prstGeom>
          <a:solidFill>
            <a:srgbClr val="FFACF8"/>
          </a:solidFill>
        </p:spPr>
        <p:txBody>
          <a:bodyPr vert="horz" wrap="square" lIns="0" tIns="21431" rIns="0" bIns="0" rtlCol="0">
            <a:spAutoFit/>
          </a:bodyPr>
          <a:lstStyle/>
          <a:p>
            <a:pPr marL="68104">
              <a:spcBef>
                <a:spcPts val="169"/>
              </a:spcBef>
            </a:pPr>
            <a:r>
              <a:rPr sz="1500" spc="-4" dirty="0">
                <a:latin typeface="Corbel" panose="020B0503020204020204" pitchFamily="34" charset="0"/>
                <a:cs typeface="Calibri"/>
              </a:rPr>
              <a:t>problems</a:t>
            </a:r>
            <a:endParaRPr sz="1500" dirty="0">
              <a:latin typeface="Corbel" panose="020B0503020204020204" pitchFamily="34" charset="0"/>
              <a:cs typeface="Calibri"/>
            </a:endParaRPr>
          </a:p>
        </p:txBody>
      </p:sp>
      <p:sp>
        <p:nvSpPr>
          <p:cNvPr id="14" name="object 11">
            <a:extLst>
              <a:ext uri="{FF2B5EF4-FFF2-40B4-BE49-F238E27FC236}">
                <a16:creationId xmlns:a16="http://schemas.microsoft.com/office/drawing/2014/main" id="{2216349C-391C-2A2F-F1E7-C65ED6F633FE}"/>
              </a:ext>
            </a:extLst>
          </p:cNvPr>
          <p:cNvSpPr txBox="1"/>
          <p:nvPr/>
        </p:nvSpPr>
        <p:spPr>
          <a:xfrm>
            <a:off x="3028632" y="4085347"/>
            <a:ext cx="600590" cy="252473"/>
          </a:xfrm>
          <a:prstGeom prst="rect">
            <a:avLst/>
          </a:prstGeom>
          <a:solidFill>
            <a:srgbClr val="FFACF8"/>
          </a:solidFill>
        </p:spPr>
        <p:txBody>
          <a:bodyPr vert="horz" wrap="square" lIns="0" tIns="21431" rIns="0" bIns="0" rtlCol="0">
            <a:spAutoFit/>
          </a:bodyPr>
          <a:lstStyle/>
          <a:p>
            <a:pPr marL="68104" algn="ctr">
              <a:spcBef>
                <a:spcPts val="169"/>
              </a:spcBef>
            </a:pPr>
            <a:r>
              <a:rPr lang="en-US" sz="1500" dirty="0">
                <a:latin typeface="Corbel" panose="020B0503020204020204" pitchFamily="34" charset="0"/>
                <a:cs typeface="Calibri"/>
              </a:rPr>
              <a:t>our</a:t>
            </a:r>
            <a:endParaRPr sz="1500" dirty="0">
              <a:latin typeface="Corbel" panose="020B0503020204020204" pitchFamily="34" charset="0"/>
              <a:cs typeface="Calibri"/>
            </a:endParaRPr>
          </a:p>
        </p:txBody>
      </p:sp>
      <p:cxnSp>
        <p:nvCxnSpPr>
          <p:cNvPr id="20" name="Curved Connector 19">
            <a:extLst>
              <a:ext uri="{FF2B5EF4-FFF2-40B4-BE49-F238E27FC236}">
                <a16:creationId xmlns:a16="http://schemas.microsoft.com/office/drawing/2014/main" id="{A759F3B3-4FA6-6B4D-39AF-942CD5210808}"/>
              </a:ext>
            </a:extLst>
          </p:cNvPr>
          <p:cNvCxnSpPr>
            <a:stCxn id="11" idx="0"/>
            <a:endCxn id="13" idx="0"/>
          </p:cNvCxnSpPr>
          <p:nvPr/>
        </p:nvCxnSpPr>
        <p:spPr>
          <a:xfrm rot="16200000" flipV="1">
            <a:off x="5123895" y="3168976"/>
            <a:ext cx="5716" cy="1815599"/>
          </a:xfrm>
          <a:prstGeom prst="curvedConnector3">
            <a:avLst>
              <a:gd name="adj1" fmla="val 9123216"/>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A47BD906-E188-8946-E7AA-3B8A25F070BF}"/>
              </a:ext>
            </a:extLst>
          </p:cNvPr>
          <p:cNvCxnSpPr>
            <a:cxnSpLocks/>
            <a:stCxn id="11" idx="0"/>
            <a:endCxn id="12" idx="0"/>
          </p:cNvCxnSpPr>
          <p:nvPr/>
        </p:nvCxnSpPr>
        <p:spPr>
          <a:xfrm rot="16200000" flipV="1">
            <a:off x="5573951" y="3619032"/>
            <a:ext cx="5716" cy="915487"/>
          </a:xfrm>
          <a:prstGeom prst="curvedConnector3">
            <a:avLst>
              <a:gd name="adj1" fmla="val 409930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object 11">
            <a:extLst>
              <a:ext uri="{FF2B5EF4-FFF2-40B4-BE49-F238E27FC236}">
                <a16:creationId xmlns:a16="http://schemas.microsoft.com/office/drawing/2014/main" id="{B686A8FF-B014-A918-18C4-9E1A91B1458F}"/>
              </a:ext>
            </a:extLst>
          </p:cNvPr>
          <p:cNvSpPr txBox="1"/>
          <p:nvPr/>
        </p:nvSpPr>
        <p:spPr>
          <a:xfrm>
            <a:off x="2245162" y="4085347"/>
            <a:ext cx="600590" cy="252473"/>
          </a:xfrm>
          <a:prstGeom prst="rect">
            <a:avLst/>
          </a:prstGeom>
          <a:solidFill>
            <a:srgbClr val="FFACF8"/>
          </a:solidFill>
        </p:spPr>
        <p:txBody>
          <a:bodyPr vert="horz" wrap="square" lIns="0" tIns="21431" rIns="0" bIns="0" rtlCol="0">
            <a:spAutoFit/>
          </a:bodyPr>
          <a:lstStyle/>
          <a:p>
            <a:pPr marL="68104" algn="ctr">
              <a:spcBef>
                <a:spcPts val="169"/>
              </a:spcBef>
            </a:pPr>
            <a:r>
              <a:rPr lang="en-US" sz="1500" dirty="0">
                <a:latin typeface="Corbel" panose="020B0503020204020204" pitchFamily="34" charset="0"/>
                <a:cs typeface="Calibri"/>
              </a:rPr>
              <a:t>and</a:t>
            </a:r>
            <a:endParaRPr sz="1500" dirty="0">
              <a:latin typeface="Corbel" panose="020B0503020204020204" pitchFamily="34" charset="0"/>
              <a:cs typeface="Calibri"/>
            </a:endParaRPr>
          </a:p>
        </p:txBody>
      </p:sp>
      <p:cxnSp>
        <p:nvCxnSpPr>
          <p:cNvPr id="26" name="Curved Connector 25">
            <a:extLst>
              <a:ext uri="{FF2B5EF4-FFF2-40B4-BE49-F238E27FC236}">
                <a16:creationId xmlns:a16="http://schemas.microsoft.com/office/drawing/2014/main" id="{6339397A-9E00-093B-7057-12012BB8F485}"/>
              </a:ext>
            </a:extLst>
          </p:cNvPr>
          <p:cNvCxnSpPr>
            <a:cxnSpLocks/>
            <a:stCxn id="11" idx="0"/>
            <a:endCxn id="14" idx="0"/>
          </p:cNvCxnSpPr>
          <p:nvPr/>
        </p:nvCxnSpPr>
        <p:spPr>
          <a:xfrm rot="16200000" flipH="1" flipV="1">
            <a:off x="4678883" y="2729677"/>
            <a:ext cx="5713" cy="2705625"/>
          </a:xfrm>
          <a:prstGeom prst="curvedConnector3">
            <a:avLst>
              <a:gd name="adj1" fmla="val -10860949"/>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8C2B9C6F-D53A-576F-40DF-FFF4B0471830}"/>
              </a:ext>
            </a:extLst>
          </p:cNvPr>
          <p:cNvCxnSpPr>
            <a:cxnSpLocks/>
            <a:stCxn id="11" idx="0"/>
            <a:endCxn id="25" idx="0"/>
          </p:cNvCxnSpPr>
          <p:nvPr/>
        </p:nvCxnSpPr>
        <p:spPr>
          <a:xfrm rot="16200000" flipH="1" flipV="1">
            <a:off x="4287148" y="2337942"/>
            <a:ext cx="5713" cy="3489095"/>
          </a:xfrm>
          <a:prstGeom prst="curvedConnector3">
            <a:avLst>
              <a:gd name="adj1" fmla="val -12385279"/>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object 13">
            <a:extLst>
              <a:ext uri="{FF2B5EF4-FFF2-40B4-BE49-F238E27FC236}">
                <a16:creationId xmlns:a16="http://schemas.microsoft.com/office/drawing/2014/main" id="{BF526936-D614-3409-D059-77DE2593B79C}"/>
              </a:ext>
            </a:extLst>
          </p:cNvPr>
          <p:cNvSpPr/>
          <p:nvPr/>
        </p:nvSpPr>
        <p:spPr>
          <a:xfrm>
            <a:off x="226578" y="4453965"/>
            <a:ext cx="5308074" cy="102873"/>
          </a:xfrm>
          <a:custGeom>
            <a:avLst/>
            <a:gdLst/>
            <a:ahLst/>
            <a:cxnLst/>
            <a:rect l="l" t="t" r="r" b="b"/>
            <a:pathLst>
              <a:path w="2296160" h="160020">
                <a:moveTo>
                  <a:pt x="2295948" y="2"/>
                </a:moveTo>
                <a:lnTo>
                  <a:pt x="2294900" y="31146"/>
                </a:lnTo>
                <a:lnTo>
                  <a:pt x="2292042" y="56578"/>
                </a:lnTo>
                <a:lnTo>
                  <a:pt x="2287803" y="73725"/>
                </a:lnTo>
                <a:lnTo>
                  <a:pt x="2282613" y="80012"/>
                </a:lnTo>
                <a:lnTo>
                  <a:pt x="1143904" y="80010"/>
                </a:lnTo>
                <a:lnTo>
                  <a:pt x="1138713" y="86297"/>
                </a:lnTo>
                <a:lnTo>
                  <a:pt x="1134474" y="103444"/>
                </a:lnTo>
                <a:lnTo>
                  <a:pt x="1131616" y="128876"/>
                </a:lnTo>
                <a:lnTo>
                  <a:pt x="1130569" y="160020"/>
                </a:lnTo>
                <a:lnTo>
                  <a:pt x="1129520" y="128876"/>
                </a:lnTo>
                <a:lnTo>
                  <a:pt x="1126662" y="103444"/>
                </a:lnTo>
                <a:lnTo>
                  <a:pt x="1122423" y="86297"/>
                </a:lnTo>
                <a:lnTo>
                  <a:pt x="1117233" y="80010"/>
                </a:lnTo>
                <a:lnTo>
                  <a:pt x="13335" y="80010"/>
                </a:lnTo>
                <a:lnTo>
                  <a:pt x="8144" y="73722"/>
                </a:lnTo>
                <a:lnTo>
                  <a:pt x="3905" y="56575"/>
                </a:lnTo>
                <a:lnTo>
                  <a:pt x="1047" y="31143"/>
                </a:lnTo>
                <a:lnTo>
                  <a:pt x="0" y="0"/>
                </a:lnTo>
              </a:path>
            </a:pathLst>
          </a:custGeom>
          <a:ln w="9525">
            <a:solidFill>
              <a:srgbClr val="000000"/>
            </a:solidFill>
          </a:ln>
        </p:spPr>
        <p:txBody>
          <a:bodyPr wrap="square" lIns="0" tIns="0" rIns="0" bIns="0" rtlCol="0"/>
          <a:lstStyle/>
          <a:p>
            <a:endParaRPr sz="1050" dirty="0">
              <a:latin typeface="Corbel" panose="020B0503020204020204" pitchFamily="34" charset="0"/>
            </a:endParaRPr>
          </a:p>
        </p:txBody>
      </p:sp>
      <p:sp>
        <p:nvSpPr>
          <p:cNvPr id="40" name="object 15">
            <a:extLst>
              <a:ext uri="{FF2B5EF4-FFF2-40B4-BE49-F238E27FC236}">
                <a16:creationId xmlns:a16="http://schemas.microsoft.com/office/drawing/2014/main" id="{E0600BF8-6798-6B04-0385-DBDB2CC72BAD}"/>
              </a:ext>
            </a:extLst>
          </p:cNvPr>
          <p:cNvSpPr txBox="1"/>
          <p:nvPr/>
        </p:nvSpPr>
        <p:spPr>
          <a:xfrm>
            <a:off x="2610193" y="4524508"/>
            <a:ext cx="4941943" cy="225383"/>
          </a:xfrm>
          <a:prstGeom prst="rect">
            <a:avLst/>
          </a:prstGeom>
        </p:spPr>
        <p:txBody>
          <a:bodyPr vert="horz" wrap="square" lIns="0" tIns="20003" rIns="0" bIns="0" rtlCol="0">
            <a:spAutoFit/>
          </a:bodyPr>
          <a:lstStyle/>
          <a:p>
            <a:pPr marL="9525" marR="3810">
              <a:lnSpc>
                <a:spcPts val="1583"/>
              </a:lnSpc>
              <a:spcBef>
                <a:spcPts val="158"/>
              </a:spcBef>
              <a:tabLst>
                <a:tab pos="1689259" algn="l"/>
                <a:tab pos="2656046" algn="l"/>
              </a:tabLst>
            </a:pPr>
            <a:r>
              <a:rPr lang="en-US" sz="1350" spc="-11" dirty="0">
                <a:latin typeface="Corbel" panose="020B0503020204020204" pitchFamily="34" charset="0"/>
                <a:cs typeface="Calibri"/>
              </a:rPr>
              <a:t>     </a:t>
            </a:r>
            <a:r>
              <a:rPr sz="1350" spc="-11" dirty="0">
                <a:latin typeface="Corbel" panose="020B0503020204020204" pitchFamily="34" charset="0"/>
                <a:cs typeface="Calibri"/>
              </a:rPr>
              <a:t>context</a:t>
            </a:r>
            <a:r>
              <a:rPr sz="1350" spc="8" dirty="0">
                <a:latin typeface="Corbel" panose="020B0503020204020204" pitchFamily="34" charset="0"/>
                <a:cs typeface="Calibri"/>
              </a:rPr>
              <a:t> </a:t>
            </a:r>
            <a:r>
              <a:rPr sz="1350" spc="-8" dirty="0">
                <a:latin typeface="Corbel" panose="020B0503020204020204" pitchFamily="34" charset="0"/>
                <a:cs typeface="Calibri"/>
              </a:rPr>
              <a:t>words</a:t>
            </a:r>
            <a:r>
              <a:rPr lang="en-US" sz="1350" spc="-8" dirty="0">
                <a:latin typeface="Corbel" panose="020B0503020204020204" pitchFamily="34" charset="0"/>
                <a:cs typeface="Calibri"/>
              </a:rPr>
              <a:t> </a:t>
            </a:r>
            <a:r>
              <a:rPr lang="en-US" sz="1350" spc="-4" dirty="0">
                <a:latin typeface="Corbel" panose="020B0503020204020204" pitchFamily="34" charset="0"/>
                <a:cs typeface="Calibri"/>
              </a:rPr>
              <a:t>in</a:t>
            </a:r>
            <a:r>
              <a:rPr lang="en-US" sz="1350" spc="8" dirty="0">
                <a:latin typeface="Corbel" panose="020B0503020204020204" pitchFamily="34" charset="0"/>
                <a:cs typeface="Calibri"/>
              </a:rPr>
              <a:t> </a:t>
            </a:r>
            <a:r>
              <a:rPr lang="en-US" sz="1350" dirty="0">
                <a:latin typeface="Corbel" panose="020B0503020204020204" pitchFamily="34" charset="0"/>
                <a:cs typeface="Calibri"/>
              </a:rPr>
              <a:t>window</a:t>
            </a:r>
            <a:r>
              <a:rPr lang="en-US" sz="1350" spc="4" dirty="0">
                <a:latin typeface="Corbel" panose="020B0503020204020204" pitchFamily="34" charset="0"/>
                <a:cs typeface="Calibri"/>
              </a:rPr>
              <a:t> </a:t>
            </a:r>
            <a:r>
              <a:rPr sz="1350" spc="-8" dirty="0">
                <a:latin typeface="Corbel" panose="020B0503020204020204" pitchFamily="34" charset="0"/>
                <a:cs typeface="Calibri"/>
              </a:rPr>
              <a:t>	</a:t>
            </a:r>
            <a:r>
              <a:rPr lang="en-US" sz="1350" spc="-8" dirty="0">
                <a:latin typeface="Corbel" panose="020B0503020204020204" pitchFamily="34" charset="0"/>
                <a:cs typeface="Calibri"/>
              </a:rPr>
              <a:t>    </a:t>
            </a:r>
            <a:r>
              <a:rPr sz="2025" spc="11" baseline="1543" dirty="0">
                <a:latin typeface="Corbel" panose="020B0503020204020204" pitchFamily="34" charset="0"/>
                <a:cs typeface="Calibri"/>
              </a:rPr>
              <a:t> </a:t>
            </a:r>
            <a:r>
              <a:rPr lang="en-US" sz="2025" spc="11" baseline="1543" dirty="0">
                <a:latin typeface="Corbel" panose="020B0503020204020204" pitchFamily="34" charset="0"/>
                <a:cs typeface="Calibri"/>
              </a:rPr>
              <a:t>    target </a:t>
            </a:r>
            <a:r>
              <a:rPr lang="en-US" sz="2025" spc="-17" baseline="1543" dirty="0">
                <a:latin typeface="Corbel" panose="020B0503020204020204" pitchFamily="34" charset="0"/>
                <a:cs typeface="Calibri"/>
              </a:rPr>
              <a:t>word</a:t>
            </a:r>
          </a:p>
        </p:txBody>
      </p:sp>
      <p:sp>
        <p:nvSpPr>
          <p:cNvPr id="41" name="object 16">
            <a:extLst>
              <a:ext uri="{FF2B5EF4-FFF2-40B4-BE49-F238E27FC236}">
                <a16:creationId xmlns:a16="http://schemas.microsoft.com/office/drawing/2014/main" id="{E223F1E5-E0A9-125B-D8CB-F0C981EB8DE9}"/>
              </a:ext>
            </a:extLst>
          </p:cNvPr>
          <p:cNvSpPr/>
          <p:nvPr/>
        </p:nvSpPr>
        <p:spPr>
          <a:xfrm>
            <a:off x="5734511" y="4465393"/>
            <a:ext cx="600075" cy="91445"/>
          </a:xfrm>
          <a:custGeom>
            <a:avLst/>
            <a:gdLst/>
            <a:ahLst/>
            <a:cxnLst/>
            <a:rect l="l" t="t" r="r" b="b"/>
            <a:pathLst>
              <a:path w="800100" h="152400">
                <a:moveTo>
                  <a:pt x="800105" y="0"/>
                </a:moveTo>
                <a:lnTo>
                  <a:pt x="799106" y="29660"/>
                </a:lnTo>
                <a:lnTo>
                  <a:pt x="796385" y="53881"/>
                </a:lnTo>
                <a:lnTo>
                  <a:pt x="792348" y="70211"/>
                </a:lnTo>
                <a:lnTo>
                  <a:pt x="787405" y="76200"/>
                </a:lnTo>
                <a:lnTo>
                  <a:pt x="406686" y="76200"/>
                </a:lnTo>
                <a:lnTo>
                  <a:pt x="401743" y="82188"/>
                </a:lnTo>
                <a:lnTo>
                  <a:pt x="397706" y="98518"/>
                </a:lnTo>
                <a:lnTo>
                  <a:pt x="394985" y="122739"/>
                </a:lnTo>
                <a:lnTo>
                  <a:pt x="393987" y="152400"/>
                </a:lnTo>
                <a:lnTo>
                  <a:pt x="392988" y="122739"/>
                </a:lnTo>
                <a:lnTo>
                  <a:pt x="390267" y="98518"/>
                </a:lnTo>
                <a:lnTo>
                  <a:pt x="386230" y="82188"/>
                </a:lnTo>
                <a:lnTo>
                  <a:pt x="381287" y="76200"/>
                </a:lnTo>
                <a:lnTo>
                  <a:pt x="12699" y="76200"/>
                </a:lnTo>
                <a:lnTo>
                  <a:pt x="7756" y="70211"/>
                </a:lnTo>
                <a:lnTo>
                  <a:pt x="3719" y="53881"/>
                </a:lnTo>
                <a:lnTo>
                  <a:pt x="998" y="29660"/>
                </a:lnTo>
                <a:lnTo>
                  <a:pt x="0" y="0"/>
                </a:lnTo>
              </a:path>
            </a:pathLst>
          </a:custGeom>
          <a:ln w="9525">
            <a:solidFill>
              <a:srgbClr val="000000"/>
            </a:solidFill>
          </a:ln>
        </p:spPr>
        <p:txBody>
          <a:bodyPr wrap="square" lIns="0" tIns="0" rIns="0" bIns="0" rtlCol="0"/>
          <a:lstStyle/>
          <a:p>
            <a:endParaRPr sz="1050" dirty="0">
              <a:latin typeface="Corbel" panose="020B0503020204020204" pitchFamily="34" charset="0"/>
            </a:endParaRPr>
          </a:p>
        </p:txBody>
      </p:sp>
      <p:sp>
        <p:nvSpPr>
          <p:cNvPr id="5" name="TextBox 4">
            <a:extLst>
              <a:ext uri="{FF2B5EF4-FFF2-40B4-BE49-F238E27FC236}">
                <a16:creationId xmlns:a16="http://schemas.microsoft.com/office/drawing/2014/main" id="{00CD72FC-8439-3AEA-C635-9AA6D0579F6C}"/>
              </a:ext>
            </a:extLst>
          </p:cNvPr>
          <p:cNvSpPr txBox="1"/>
          <p:nvPr/>
        </p:nvSpPr>
        <p:spPr>
          <a:xfrm>
            <a:off x="116609" y="4043306"/>
            <a:ext cx="2086294" cy="307777"/>
          </a:xfrm>
          <a:prstGeom prst="rect">
            <a:avLst/>
          </a:prstGeom>
          <a:noFill/>
        </p:spPr>
        <p:txBody>
          <a:bodyPr wrap="square">
            <a:spAutoFit/>
          </a:bodyPr>
          <a:lstStyle/>
          <a:p>
            <a:r>
              <a:rPr lang="en-US" dirty="0">
                <a:solidFill>
                  <a:srgbClr val="C00000"/>
                </a:solidFill>
                <a:latin typeface="Corbel" panose="020B0503020204020204" pitchFamily="34" charset="0"/>
              </a:rPr>
              <a:t>blah    blah    blah     blah     </a:t>
            </a:r>
          </a:p>
        </p:txBody>
      </p:sp>
      <p:cxnSp>
        <p:nvCxnSpPr>
          <p:cNvPr id="22" name="Curved Connector 21">
            <a:extLst>
              <a:ext uri="{FF2B5EF4-FFF2-40B4-BE49-F238E27FC236}">
                <a16:creationId xmlns:a16="http://schemas.microsoft.com/office/drawing/2014/main" id="{5BC995E9-95C5-85CF-8952-C6EC09EA8E9C}"/>
              </a:ext>
            </a:extLst>
          </p:cNvPr>
          <p:cNvCxnSpPr>
            <a:cxnSpLocks/>
            <a:stCxn id="11" idx="0"/>
            <a:endCxn id="5" idx="0"/>
          </p:cNvCxnSpPr>
          <p:nvPr/>
        </p:nvCxnSpPr>
        <p:spPr>
          <a:xfrm rot="16200000" flipV="1">
            <a:off x="3578990" y="1624072"/>
            <a:ext cx="36328" cy="4874796"/>
          </a:xfrm>
          <a:prstGeom prst="curvedConnector3">
            <a:avLst>
              <a:gd name="adj1" fmla="val 2310788"/>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1947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3DB4-67F1-457A-295C-A79488E38DF1}"/>
              </a:ext>
            </a:extLst>
          </p:cNvPr>
          <p:cNvSpPr>
            <a:spLocks noGrp="1"/>
          </p:cNvSpPr>
          <p:nvPr>
            <p:ph type="title"/>
          </p:nvPr>
        </p:nvSpPr>
        <p:spPr/>
        <p:txBody>
          <a:bodyPr>
            <a:normAutofit/>
          </a:bodyPr>
          <a:lstStyle/>
          <a:p>
            <a:r>
              <a:rPr lang="en-US" dirty="0"/>
              <a:t>LM as a Machine Learning Problem</a:t>
            </a:r>
          </a:p>
        </p:txBody>
      </p:sp>
      <p:sp>
        <p:nvSpPr>
          <p:cNvPr id="7" name="Content Placeholder 6">
            <a:extLst>
              <a:ext uri="{FF2B5EF4-FFF2-40B4-BE49-F238E27FC236}">
                <a16:creationId xmlns:a16="http://schemas.microsoft.com/office/drawing/2014/main" id="{E6CBB357-581A-AEE8-334F-B64DF7996C72}"/>
              </a:ext>
            </a:extLst>
          </p:cNvPr>
          <p:cNvSpPr>
            <a:spLocks noGrp="1"/>
          </p:cNvSpPr>
          <p:nvPr>
            <p:ph type="body" sz="quarter" idx="16"/>
          </p:nvPr>
        </p:nvSpPr>
        <p:spPr/>
        <p:txBody>
          <a:bodyPr/>
          <a:lstStyle/>
          <a:p>
            <a:r>
              <a:rPr lang="en-US" dirty="0"/>
              <a:t>Given the embeddings of the context, predict the word on the right side. </a:t>
            </a:r>
          </a:p>
          <a:p>
            <a:pPr lvl="1"/>
            <a:r>
              <a:rPr lang="en-US" dirty="0"/>
              <a:t>Dropping the right context for simplicity -- not a fundamental limitation. </a:t>
            </a:r>
          </a:p>
          <a:p>
            <a:pPr lvl="1"/>
            <a:endParaRPr lang="en-US" dirty="0"/>
          </a:p>
          <a:p>
            <a:r>
              <a:rPr lang="en-US" dirty="0"/>
              <a:t>Discard anything beyond its context window </a:t>
            </a:r>
          </a:p>
          <a:p>
            <a:endParaRPr lang="en-US" dirty="0"/>
          </a:p>
          <a:p>
            <a:endParaRPr lang="en-US" dirty="0"/>
          </a:p>
        </p:txBody>
      </p:sp>
      <p:sp>
        <p:nvSpPr>
          <p:cNvPr id="11" name="object 8">
            <a:extLst>
              <a:ext uri="{FF2B5EF4-FFF2-40B4-BE49-F238E27FC236}">
                <a16:creationId xmlns:a16="http://schemas.microsoft.com/office/drawing/2014/main" id="{E7FB16E4-6739-2DBF-15E6-2FCDB8463093}"/>
              </a:ext>
            </a:extLst>
          </p:cNvPr>
          <p:cNvSpPr txBox="1"/>
          <p:nvPr/>
        </p:nvSpPr>
        <p:spPr>
          <a:xfrm>
            <a:off x="5671649" y="4079634"/>
            <a:ext cx="725805" cy="253435"/>
          </a:xfrm>
          <a:prstGeom prst="rect">
            <a:avLst/>
          </a:prstGeom>
          <a:solidFill>
            <a:srgbClr val="E44949"/>
          </a:solidFill>
        </p:spPr>
        <p:txBody>
          <a:bodyPr vert="horz" wrap="square" lIns="0" tIns="22384" rIns="0" bIns="0" rtlCol="0">
            <a:spAutoFit/>
          </a:bodyPr>
          <a:lstStyle/>
          <a:p>
            <a:pPr marL="212884">
              <a:spcBef>
                <a:spcPts val="176"/>
              </a:spcBef>
            </a:pPr>
            <a:r>
              <a:rPr sz="1500" spc="-11" dirty="0">
                <a:latin typeface="Corbel" panose="020B0503020204020204" pitchFamily="34" charset="0"/>
                <a:cs typeface="Calibri"/>
              </a:rPr>
              <a:t>into</a:t>
            </a:r>
            <a:endParaRPr sz="1500" dirty="0">
              <a:latin typeface="Corbel" panose="020B0503020204020204" pitchFamily="34" charset="0"/>
              <a:cs typeface="Calibri"/>
            </a:endParaRPr>
          </a:p>
        </p:txBody>
      </p:sp>
      <p:sp>
        <p:nvSpPr>
          <p:cNvPr id="12" name="object 9">
            <a:extLst>
              <a:ext uri="{FF2B5EF4-FFF2-40B4-BE49-F238E27FC236}">
                <a16:creationId xmlns:a16="http://schemas.microsoft.com/office/drawing/2014/main" id="{162552B8-DDE1-8C4B-F39E-540F6341B7CA}"/>
              </a:ext>
            </a:extLst>
          </p:cNvPr>
          <p:cNvSpPr txBox="1"/>
          <p:nvPr/>
        </p:nvSpPr>
        <p:spPr>
          <a:xfrm>
            <a:off x="4753305" y="4073918"/>
            <a:ext cx="731520" cy="252473"/>
          </a:xfrm>
          <a:prstGeom prst="rect">
            <a:avLst/>
          </a:prstGeom>
          <a:solidFill>
            <a:srgbClr val="FFACF8"/>
          </a:solidFill>
        </p:spPr>
        <p:txBody>
          <a:bodyPr vert="horz" wrap="square" lIns="0" tIns="21431" rIns="0" bIns="0" rtlCol="0">
            <a:spAutoFit/>
          </a:bodyPr>
          <a:lstStyle/>
          <a:p>
            <a:pPr marL="68104">
              <a:spcBef>
                <a:spcPts val="169"/>
              </a:spcBef>
            </a:pPr>
            <a:r>
              <a:rPr sz="1500" spc="-4" dirty="0">
                <a:latin typeface="Corbel" panose="020B0503020204020204" pitchFamily="34" charset="0"/>
                <a:cs typeface="Calibri"/>
              </a:rPr>
              <a:t>turning</a:t>
            </a:r>
            <a:endParaRPr sz="1500" dirty="0">
              <a:latin typeface="Corbel" panose="020B0503020204020204" pitchFamily="34" charset="0"/>
              <a:cs typeface="Calibri"/>
            </a:endParaRPr>
          </a:p>
        </p:txBody>
      </p:sp>
      <p:sp>
        <p:nvSpPr>
          <p:cNvPr id="13" name="object 10">
            <a:extLst>
              <a:ext uri="{FF2B5EF4-FFF2-40B4-BE49-F238E27FC236}">
                <a16:creationId xmlns:a16="http://schemas.microsoft.com/office/drawing/2014/main" id="{B9DC00BB-77AC-A1E0-93D8-476E6EF621A1}"/>
              </a:ext>
            </a:extLst>
          </p:cNvPr>
          <p:cNvSpPr txBox="1"/>
          <p:nvPr/>
        </p:nvSpPr>
        <p:spPr>
          <a:xfrm>
            <a:off x="3787470" y="4073918"/>
            <a:ext cx="862965" cy="252473"/>
          </a:xfrm>
          <a:prstGeom prst="rect">
            <a:avLst/>
          </a:prstGeom>
          <a:solidFill>
            <a:srgbClr val="FFACF8"/>
          </a:solidFill>
        </p:spPr>
        <p:txBody>
          <a:bodyPr vert="horz" wrap="square" lIns="0" tIns="21431" rIns="0" bIns="0" rtlCol="0">
            <a:spAutoFit/>
          </a:bodyPr>
          <a:lstStyle/>
          <a:p>
            <a:pPr marL="68104">
              <a:spcBef>
                <a:spcPts val="169"/>
              </a:spcBef>
            </a:pPr>
            <a:r>
              <a:rPr sz="1500" spc="-4" dirty="0">
                <a:latin typeface="Corbel" panose="020B0503020204020204" pitchFamily="34" charset="0"/>
                <a:cs typeface="Calibri"/>
              </a:rPr>
              <a:t>problems</a:t>
            </a:r>
            <a:endParaRPr sz="1500" dirty="0">
              <a:latin typeface="Corbel" panose="020B0503020204020204" pitchFamily="34" charset="0"/>
              <a:cs typeface="Calibri"/>
            </a:endParaRPr>
          </a:p>
        </p:txBody>
      </p:sp>
      <p:sp>
        <p:nvSpPr>
          <p:cNvPr id="14" name="object 11">
            <a:extLst>
              <a:ext uri="{FF2B5EF4-FFF2-40B4-BE49-F238E27FC236}">
                <a16:creationId xmlns:a16="http://schemas.microsoft.com/office/drawing/2014/main" id="{9DC9FA5B-707C-3FCB-865A-4177FA509699}"/>
              </a:ext>
            </a:extLst>
          </p:cNvPr>
          <p:cNvSpPr txBox="1"/>
          <p:nvPr/>
        </p:nvSpPr>
        <p:spPr>
          <a:xfrm>
            <a:off x="3028632" y="4085347"/>
            <a:ext cx="600590" cy="252473"/>
          </a:xfrm>
          <a:prstGeom prst="rect">
            <a:avLst/>
          </a:prstGeom>
          <a:solidFill>
            <a:srgbClr val="FFACF8"/>
          </a:solidFill>
        </p:spPr>
        <p:txBody>
          <a:bodyPr vert="horz" wrap="square" lIns="0" tIns="21431" rIns="0" bIns="0" rtlCol="0">
            <a:spAutoFit/>
          </a:bodyPr>
          <a:lstStyle/>
          <a:p>
            <a:pPr marL="68104" algn="ctr">
              <a:spcBef>
                <a:spcPts val="169"/>
              </a:spcBef>
            </a:pPr>
            <a:r>
              <a:rPr lang="en-US" sz="1500" dirty="0">
                <a:latin typeface="Corbel" panose="020B0503020204020204" pitchFamily="34" charset="0"/>
                <a:cs typeface="Calibri"/>
              </a:rPr>
              <a:t>our</a:t>
            </a:r>
            <a:endParaRPr sz="1500" dirty="0">
              <a:latin typeface="Corbel" panose="020B0503020204020204" pitchFamily="34" charset="0"/>
              <a:cs typeface="Calibri"/>
            </a:endParaRPr>
          </a:p>
        </p:txBody>
      </p:sp>
      <p:cxnSp>
        <p:nvCxnSpPr>
          <p:cNvPr id="20" name="Curved Connector 19">
            <a:extLst>
              <a:ext uri="{FF2B5EF4-FFF2-40B4-BE49-F238E27FC236}">
                <a16:creationId xmlns:a16="http://schemas.microsoft.com/office/drawing/2014/main" id="{B30BE311-72EF-FDB4-B344-A52ECC5DBAC8}"/>
              </a:ext>
            </a:extLst>
          </p:cNvPr>
          <p:cNvCxnSpPr>
            <a:stCxn id="11" idx="0"/>
            <a:endCxn id="13" idx="0"/>
          </p:cNvCxnSpPr>
          <p:nvPr/>
        </p:nvCxnSpPr>
        <p:spPr>
          <a:xfrm rot="16200000" flipV="1">
            <a:off x="5123895" y="3168976"/>
            <a:ext cx="5716" cy="1815599"/>
          </a:xfrm>
          <a:prstGeom prst="curvedConnector3">
            <a:avLst>
              <a:gd name="adj1" fmla="val 9123216"/>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1512D110-D854-9BC4-2B54-873D891C8E92}"/>
              </a:ext>
            </a:extLst>
          </p:cNvPr>
          <p:cNvCxnSpPr>
            <a:cxnSpLocks/>
            <a:stCxn id="11" idx="0"/>
            <a:endCxn id="12" idx="0"/>
          </p:cNvCxnSpPr>
          <p:nvPr/>
        </p:nvCxnSpPr>
        <p:spPr>
          <a:xfrm rot="16200000" flipV="1">
            <a:off x="5573951" y="3619032"/>
            <a:ext cx="5716" cy="915487"/>
          </a:xfrm>
          <a:prstGeom prst="curvedConnector3">
            <a:avLst>
              <a:gd name="adj1" fmla="val 409930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object 11">
            <a:extLst>
              <a:ext uri="{FF2B5EF4-FFF2-40B4-BE49-F238E27FC236}">
                <a16:creationId xmlns:a16="http://schemas.microsoft.com/office/drawing/2014/main" id="{F0000C1D-9AAA-E89C-210B-0212A2F736B8}"/>
              </a:ext>
            </a:extLst>
          </p:cNvPr>
          <p:cNvSpPr txBox="1"/>
          <p:nvPr/>
        </p:nvSpPr>
        <p:spPr>
          <a:xfrm>
            <a:off x="2245162" y="4085347"/>
            <a:ext cx="600590" cy="252473"/>
          </a:xfrm>
          <a:prstGeom prst="rect">
            <a:avLst/>
          </a:prstGeom>
          <a:solidFill>
            <a:srgbClr val="FFACF8"/>
          </a:solidFill>
        </p:spPr>
        <p:txBody>
          <a:bodyPr vert="horz" wrap="square" lIns="0" tIns="21431" rIns="0" bIns="0" rtlCol="0">
            <a:spAutoFit/>
          </a:bodyPr>
          <a:lstStyle/>
          <a:p>
            <a:pPr marL="68104" algn="ctr">
              <a:spcBef>
                <a:spcPts val="169"/>
              </a:spcBef>
            </a:pPr>
            <a:r>
              <a:rPr lang="en-US" sz="1500" dirty="0">
                <a:latin typeface="Corbel" panose="020B0503020204020204" pitchFamily="34" charset="0"/>
                <a:cs typeface="Calibri"/>
              </a:rPr>
              <a:t>and</a:t>
            </a:r>
            <a:endParaRPr sz="1500" dirty="0">
              <a:latin typeface="Corbel" panose="020B0503020204020204" pitchFamily="34" charset="0"/>
              <a:cs typeface="Calibri"/>
            </a:endParaRPr>
          </a:p>
        </p:txBody>
      </p:sp>
      <p:cxnSp>
        <p:nvCxnSpPr>
          <p:cNvPr id="26" name="Curved Connector 25">
            <a:extLst>
              <a:ext uri="{FF2B5EF4-FFF2-40B4-BE49-F238E27FC236}">
                <a16:creationId xmlns:a16="http://schemas.microsoft.com/office/drawing/2014/main" id="{DAC011FE-C113-9CDF-4F7C-0B0EA0E37A4E}"/>
              </a:ext>
            </a:extLst>
          </p:cNvPr>
          <p:cNvCxnSpPr>
            <a:cxnSpLocks/>
            <a:stCxn id="11" idx="0"/>
            <a:endCxn id="14" idx="0"/>
          </p:cNvCxnSpPr>
          <p:nvPr/>
        </p:nvCxnSpPr>
        <p:spPr>
          <a:xfrm rot="16200000" flipH="1" flipV="1">
            <a:off x="4678883" y="2729677"/>
            <a:ext cx="5713" cy="2705625"/>
          </a:xfrm>
          <a:prstGeom prst="curvedConnector3">
            <a:avLst>
              <a:gd name="adj1" fmla="val -10860949"/>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1B9F5F9B-DC09-4414-1E8D-A910C0555F58}"/>
              </a:ext>
            </a:extLst>
          </p:cNvPr>
          <p:cNvCxnSpPr>
            <a:cxnSpLocks/>
            <a:stCxn id="11" idx="0"/>
            <a:endCxn id="25" idx="0"/>
          </p:cNvCxnSpPr>
          <p:nvPr/>
        </p:nvCxnSpPr>
        <p:spPr>
          <a:xfrm rot="16200000" flipH="1" flipV="1">
            <a:off x="4287148" y="2337942"/>
            <a:ext cx="5713" cy="3489095"/>
          </a:xfrm>
          <a:prstGeom prst="curvedConnector3">
            <a:avLst>
              <a:gd name="adj1" fmla="val -12385279"/>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object 13">
            <a:extLst>
              <a:ext uri="{FF2B5EF4-FFF2-40B4-BE49-F238E27FC236}">
                <a16:creationId xmlns:a16="http://schemas.microsoft.com/office/drawing/2014/main" id="{2D225A69-237B-41E4-328D-59E00232739C}"/>
              </a:ext>
            </a:extLst>
          </p:cNvPr>
          <p:cNvSpPr/>
          <p:nvPr/>
        </p:nvSpPr>
        <p:spPr>
          <a:xfrm>
            <a:off x="2310938" y="4453965"/>
            <a:ext cx="3223713" cy="91445"/>
          </a:xfrm>
          <a:custGeom>
            <a:avLst/>
            <a:gdLst/>
            <a:ahLst/>
            <a:cxnLst/>
            <a:rect l="l" t="t" r="r" b="b"/>
            <a:pathLst>
              <a:path w="2296160" h="160020">
                <a:moveTo>
                  <a:pt x="2295948" y="2"/>
                </a:moveTo>
                <a:lnTo>
                  <a:pt x="2294900" y="31146"/>
                </a:lnTo>
                <a:lnTo>
                  <a:pt x="2292042" y="56578"/>
                </a:lnTo>
                <a:lnTo>
                  <a:pt x="2287803" y="73725"/>
                </a:lnTo>
                <a:lnTo>
                  <a:pt x="2282613" y="80012"/>
                </a:lnTo>
                <a:lnTo>
                  <a:pt x="1143904" y="80010"/>
                </a:lnTo>
                <a:lnTo>
                  <a:pt x="1138713" y="86297"/>
                </a:lnTo>
                <a:lnTo>
                  <a:pt x="1134474" y="103444"/>
                </a:lnTo>
                <a:lnTo>
                  <a:pt x="1131616" y="128876"/>
                </a:lnTo>
                <a:lnTo>
                  <a:pt x="1130569" y="160020"/>
                </a:lnTo>
                <a:lnTo>
                  <a:pt x="1129520" y="128876"/>
                </a:lnTo>
                <a:lnTo>
                  <a:pt x="1126662" y="103444"/>
                </a:lnTo>
                <a:lnTo>
                  <a:pt x="1122423" y="86297"/>
                </a:lnTo>
                <a:lnTo>
                  <a:pt x="1117233" y="80010"/>
                </a:lnTo>
                <a:lnTo>
                  <a:pt x="13335" y="80010"/>
                </a:lnTo>
                <a:lnTo>
                  <a:pt x="8144" y="73722"/>
                </a:lnTo>
                <a:lnTo>
                  <a:pt x="3905" y="56575"/>
                </a:lnTo>
                <a:lnTo>
                  <a:pt x="1047" y="31143"/>
                </a:lnTo>
                <a:lnTo>
                  <a:pt x="0" y="0"/>
                </a:lnTo>
              </a:path>
            </a:pathLst>
          </a:custGeom>
          <a:ln w="9525">
            <a:solidFill>
              <a:srgbClr val="000000"/>
            </a:solidFill>
          </a:ln>
        </p:spPr>
        <p:txBody>
          <a:bodyPr wrap="square" lIns="0" tIns="0" rIns="0" bIns="0" rtlCol="0"/>
          <a:lstStyle/>
          <a:p>
            <a:endParaRPr sz="1050" dirty="0">
              <a:latin typeface="Corbel" panose="020B0503020204020204" pitchFamily="34" charset="0"/>
            </a:endParaRPr>
          </a:p>
        </p:txBody>
      </p:sp>
      <p:sp>
        <p:nvSpPr>
          <p:cNvPr id="40" name="object 15">
            <a:extLst>
              <a:ext uri="{FF2B5EF4-FFF2-40B4-BE49-F238E27FC236}">
                <a16:creationId xmlns:a16="http://schemas.microsoft.com/office/drawing/2014/main" id="{413806C5-B797-D2AD-A50C-D05043E5BAFB}"/>
              </a:ext>
            </a:extLst>
          </p:cNvPr>
          <p:cNvSpPr txBox="1"/>
          <p:nvPr/>
        </p:nvSpPr>
        <p:spPr>
          <a:xfrm>
            <a:off x="2610193" y="4524508"/>
            <a:ext cx="4941943" cy="225383"/>
          </a:xfrm>
          <a:prstGeom prst="rect">
            <a:avLst/>
          </a:prstGeom>
        </p:spPr>
        <p:txBody>
          <a:bodyPr vert="horz" wrap="square" lIns="0" tIns="20003" rIns="0" bIns="0" rtlCol="0">
            <a:spAutoFit/>
          </a:bodyPr>
          <a:lstStyle/>
          <a:p>
            <a:pPr marL="9525" marR="3810">
              <a:lnSpc>
                <a:spcPts val="1583"/>
              </a:lnSpc>
              <a:spcBef>
                <a:spcPts val="158"/>
              </a:spcBef>
              <a:tabLst>
                <a:tab pos="1689259" algn="l"/>
                <a:tab pos="2656046" algn="l"/>
              </a:tabLst>
            </a:pPr>
            <a:r>
              <a:rPr lang="en-US" sz="1350" spc="-11" dirty="0">
                <a:latin typeface="Corbel" panose="020B0503020204020204" pitchFamily="34" charset="0"/>
                <a:cs typeface="Calibri"/>
              </a:rPr>
              <a:t>     </a:t>
            </a:r>
            <a:r>
              <a:rPr sz="1350" spc="-11" dirty="0">
                <a:latin typeface="Corbel" panose="020B0503020204020204" pitchFamily="34" charset="0"/>
                <a:cs typeface="Calibri"/>
              </a:rPr>
              <a:t>context</a:t>
            </a:r>
            <a:r>
              <a:rPr sz="1350" spc="8" dirty="0">
                <a:latin typeface="Corbel" panose="020B0503020204020204" pitchFamily="34" charset="0"/>
                <a:cs typeface="Calibri"/>
              </a:rPr>
              <a:t> </a:t>
            </a:r>
            <a:r>
              <a:rPr sz="1350" spc="-8" dirty="0">
                <a:latin typeface="Corbel" panose="020B0503020204020204" pitchFamily="34" charset="0"/>
                <a:cs typeface="Calibri"/>
              </a:rPr>
              <a:t>words</a:t>
            </a:r>
            <a:r>
              <a:rPr lang="en-US" sz="1350" spc="-8" dirty="0">
                <a:latin typeface="Corbel" panose="020B0503020204020204" pitchFamily="34" charset="0"/>
                <a:cs typeface="Calibri"/>
              </a:rPr>
              <a:t> </a:t>
            </a:r>
            <a:r>
              <a:rPr lang="en-US" sz="1350" spc="-4" dirty="0">
                <a:latin typeface="Corbel" panose="020B0503020204020204" pitchFamily="34" charset="0"/>
                <a:cs typeface="Calibri"/>
              </a:rPr>
              <a:t>in</a:t>
            </a:r>
            <a:r>
              <a:rPr lang="en-US" sz="1350" spc="8" dirty="0">
                <a:latin typeface="Corbel" panose="020B0503020204020204" pitchFamily="34" charset="0"/>
                <a:cs typeface="Calibri"/>
              </a:rPr>
              <a:t> </a:t>
            </a:r>
            <a:r>
              <a:rPr lang="en-US" sz="1350" dirty="0">
                <a:latin typeface="Corbel" panose="020B0503020204020204" pitchFamily="34" charset="0"/>
                <a:cs typeface="Calibri"/>
              </a:rPr>
              <a:t>window</a:t>
            </a:r>
            <a:r>
              <a:rPr lang="en-US" sz="1350" spc="4" dirty="0">
                <a:latin typeface="Corbel" panose="020B0503020204020204" pitchFamily="34" charset="0"/>
                <a:cs typeface="Calibri"/>
              </a:rPr>
              <a:t> </a:t>
            </a:r>
            <a:r>
              <a:rPr lang="en-US" sz="1350" dirty="0">
                <a:latin typeface="Corbel" panose="020B0503020204020204" pitchFamily="34" charset="0"/>
                <a:cs typeface="Calibri"/>
              </a:rPr>
              <a:t>of</a:t>
            </a:r>
            <a:r>
              <a:rPr lang="en-US" sz="1350" spc="4" dirty="0">
                <a:latin typeface="Corbel" panose="020B0503020204020204" pitchFamily="34" charset="0"/>
                <a:cs typeface="Calibri"/>
              </a:rPr>
              <a:t> </a:t>
            </a:r>
            <a:r>
              <a:rPr lang="en-US" sz="1350" spc="-11" dirty="0">
                <a:latin typeface="Corbel" panose="020B0503020204020204" pitchFamily="34" charset="0"/>
                <a:cs typeface="Calibri"/>
              </a:rPr>
              <a:t>size</a:t>
            </a:r>
            <a:r>
              <a:rPr lang="en-US" sz="1350" spc="11" dirty="0">
                <a:latin typeface="Corbel" panose="020B0503020204020204" pitchFamily="34" charset="0"/>
                <a:cs typeface="Calibri"/>
              </a:rPr>
              <a:t> 4</a:t>
            </a:r>
            <a:r>
              <a:rPr lang="en-US" sz="1350" dirty="0">
                <a:latin typeface="Corbel" panose="020B0503020204020204" pitchFamily="34" charset="0"/>
                <a:cs typeface="Calibri"/>
              </a:rPr>
              <a:t> </a:t>
            </a:r>
            <a:r>
              <a:rPr sz="1350" spc="-8" dirty="0">
                <a:latin typeface="Corbel" panose="020B0503020204020204" pitchFamily="34" charset="0"/>
                <a:cs typeface="Calibri"/>
              </a:rPr>
              <a:t>	</a:t>
            </a:r>
            <a:r>
              <a:rPr lang="en-US" sz="1350" spc="-8" dirty="0">
                <a:latin typeface="Corbel" panose="020B0503020204020204" pitchFamily="34" charset="0"/>
                <a:cs typeface="Calibri"/>
              </a:rPr>
              <a:t>    </a:t>
            </a:r>
            <a:r>
              <a:rPr sz="2025" spc="11" baseline="1543" dirty="0">
                <a:latin typeface="Corbel" panose="020B0503020204020204" pitchFamily="34" charset="0"/>
                <a:cs typeface="Calibri"/>
              </a:rPr>
              <a:t> </a:t>
            </a:r>
            <a:r>
              <a:rPr lang="en-US" sz="2025" spc="11" baseline="1543" dirty="0">
                <a:latin typeface="Corbel" panose="020B0503020204020204" pitchFamily="34" charset="0"/>
                <a:cs typeface="Calibri"/>
              </a:rPr>
              <a:t>    target </a:t>
            </a:r>
            <a:r>
              <a:rPr lang="en-US" sz="2025" spc="-17" baseline="1543" dirty="0">
                <a:latin typeface="Corbel" panose="020B0503020204020204" pitchFamily="34" charset="0"/>
                <a:cs typeface="Calibri"/>
              </a:rPr>
              <a:t>word</a:t>
            </a:r>
          </a:p>
        </p:txBody>
      </p:sp>
      <p:sp>
        <p:nvSpPr>
          <p:cNvPr id="41" name="object 16">
            <a:extLst>
              <a:ext uri="{FF2B5EF4-FFF2-40B4-BE49-F238E27FC236}">
                <a16:creationId xmlns:a16="http://schemas.microsoft.com/office/drawing/2014/main" id="{AB020CE1-B4D9-0C6C-2E41-0E5189BF2A5A}"/>
              </a:ext>
            </a:extLst>
          </p:cNvPr>
          <p:cNvSpPr/>
          <p:nvPr/>
        </p:nvSpPr>
        <p:spPr>
          <a:xfrm>
            <a:off x="5734511" y="4465393"/>
            <a:ext cx="600075" cy="91445"/>
          </a:xfrm>
          <a:custGeom>
            <a:avLst/>
            <a:gdLst/>
            <a:ahLst/>
            <a:cxnLst/>
            <a:rect l="l" t="t" r="r" b="b"/>
            <a:pathLst>
              <a:path w="800100" h="152400">
                <a:moveTo>
                  <a:pt x="800105" y="0"/>
                </a:moveTo>
                <a:lnTo>
                  <a:pt x="799106" y="29660"/>
                </a:lnTo>
                <a:lnTo>
                  <a:pt x="796385" y="53881"/>
                </a:lnTo>
                <a:lnTo>
                  <a:pt x="792348" y="70211"/>
                </a:lnTo>
                <a:lnTo>
                  <a:pt x="787405" y="76200"/>
                </a:lnTo>
                <a:lnTo>
                  <a:pt x="406686" y="76200"/>
                </a:lnTo>
                <a:lnTo>
                  <a:pt x="401743" y="82188"/>
                </a:lnTo>
                <a:lnTo>
                  <a:pt x="397706" y="98518"/>
                </a:lnTo>
                <a:lnTo>
                  <a:pt x="394985" y="122739"/>
                </a:lnTo>
                <a:lnTo>
                  <a:pt x="393987" y="152400"/>
                </a:lnTo>
                <a:lnTo>
                  <a:pt x="392988" y="122739"/>
                </a:lnTo>
                <a:lnTo>
                  <a:pt x="390267" y="98518"/>
                </a:lnTo>
                <a:lnTo>
                  <a:pt x="386230" y="82188"/>
                </a:lnTo>
                <a:lnTo>
                  <a:pt x="381287" y="76200"/>
                </a:lnTo>
                <a:lnTo>
                  <a:pt x="12699" y="76200"/>
                </a:lnTo>
                <a:lnTo>
                  <a:pt x="7756" y="70211"/>
                </a:lnTo>
                <a:lnTo>
                  <a:pt x="3719" y="53881"/>
                </a:lnTo>
                <a:lnTo>
                  <a:pt x="998" y="29660"/>
                </a:lnTo>
                <a:lnTo>
                  <a:pt x="0" y="0"/>
                </a:lnTo>
              </a:path>
            </a:pathLst>
          </a:custGeom>
          <a:ln w="9525">
            <a:solidFill>
              <a:srgbClr val="000000"/>
            </a:solidFill>
          </a:ln>
        </p:spPr>
        <p:txBody>
          <a:bodyPr wrap="square" lIns="0" tIns="0" rIns="0" bIns="0" rtlCol="0"/>
          <a:lstStyle/>
          <a:p>
            <a:endParaRPr sz="1050" dirty="0">
              <a:latin typeface="Corbel" panose="020B0503020204020204" pitchFamily="34" charset="0"/>
            </a:endParaRPr>
          </a:p>
        </p:txBody>
      </p:sp>
      <p:sp>
        <p:nvSpPr>
          <p:cNvPr id="3" name="object 13">
            <a:extLst>
              <a:ext uri="{FF2B5EF4-FFF2-40B4-BE49-F238E27FC236}">
                <a16:creationId xmlns:a16="http://schemas.microsoft.com/office/drawing/2014/main" id="{C52D8CAF-0515-F1B9-031A-E172177E8680}"/>
              </a:ext>
            </a:extLst>
          </p:cNvPr>
          <p:cNvSpPr/>
          <p:nvPr/>
        </p:nvSpPr>
        <p:spPr>
          <a:xfrm>
            <a:off x="108366" y="4453965"/>
            <a:ext cx="1904583" cy="91445"/>
          </a:xfrm>
          <a:custGeom>
            <a:avLst/>
            <a:gdLst/>
            <a:ahLst/>
            <a:cxnLst/>
            <a:rect l="l" t="t" r="r" b="b"/>
            <a:pathLst>
              <a:path w="2296160" h="160020">
                <a:moveTo>
                  <a:pt x="2295948" y="2"/>
                </a:moveTo>
                <a:lnTo>
                  <a:pt x="2294900" y="31146"/>
                </a:lnTo>
                <a:lnTo>
                  <a:pt x="2292042" y="56578"/>
                </a:lnTo>
                <a:lnTo>
                  <a:pt x="2287803" y="73725"/>
                </a:lnTo>
                <a:lnTo>
                  <a:pt x="2282613" y="80012"/>
                </a:lnTo>
                <a:lnTo>
                  <a:pt x="1143904" y="80010"/>
                </a:lnTo>
                <a:lnTo>
                  <a:pt x="1138713" y="86297"/>
                </a:lnTo>
                <a:lnTo>
                  <a:pt x="1134474" y="103444"/>
                </a:lnTo>
                <a:lnTo>
                  <a:pt x="1131616" y="128876"/>
                </a:lnTo>
                <a:lnTo>
                  <a:pt x="1130569" y="160020"/>
                </a:lnTo>
                <a:lnTo>
                  <a:pt x="1129520" y="128876"/>
                </a:lnTo>
                <a:lnTo>
                  <a:pt x="1126662" y="103444"/>
                </a:lnTo>
                <a:lnTo>
                  <a:pt x="1122423" y="86297"/>
                </a:lnTo>
                <a:lnTo>
                  <a:pt x="1117233" y="80010"/>
                </a:lnTo>
                <a:lnTo>
                  <a:pt x="13335" y="80010"/>
                </a:lnTo>
                <a:lnTo>
                  <a:pt x="8144" y="73722"/>
                </a:lnTo>
                <a:lnTo>
                  <a:pt x="3905" y="56575"/>
                </a:lnTo>
                <a:lnTo>
                  <a:pt x="1047" y="31143"/>
                </a:lnTo>
                <a:lnTo>
                  <a:pt x="0" y="0"/>
                </a:lnTo>
              </a:path>
            </a:pathLst>
          </a:custGeom>
          <a:ln w="9525">
            <a:solidFill>
              <a:srgbClr val="000000"/>
            </a:solidFill>
          </a:ln>
        </p:spPr>
        <p:txBody>
          <a:bodyPr wrap="square" lIns="0" tIns="0" rIns="0" bIns="0" rtlCol="0"/>
          <a:lstStyle/>
          <a:p>
            <a:endParaRPr sz="1050" dirty="0">
              <a:latin typeface="Corbel" panose="020B0503020204020204" pitchFamily="34" charset="0"/>
            </a:endParaRPr>
          </a:p>
        </p:txBody>
      </p:sp>
      <p:sp>
        <p:nvSpPr>
          <p:cNvPr id="4" name="object 15">
            <a:extLst>
              <a:ext uri="{FF2B5EF4-FFF2-40B4-BE49-F238E27FC236}">
                <a16:creationId xmlns:a16="http://schemas.microsoft.com/office/drawing/2014/main" id="{6CDAE9AA-621B-2534-9CCA-F4E5BEB91251}"/>
              </a:ext>
            </a:extLst>
          </p:cNvPr>
          <p:cNvSpPr txBox="1"/>
          <p:nvPr/>
        </p:nvSpPr>
        <p:spPr>
          <a:xfrm>
            <a:off x="763776" y="4523677"/>
            <a:ext cx="611805" cy="225383"/>
          </a:xfrm>
          <a:prstGeom prst="rect">
            <a:avLst/>
          </a:prstGeom>
        </p:spPr>
        <p:txBody>
          <a:bodyPr vert="horz" wrap="square" lIns="0" tIns="20003" rIns="0" bIns="0" rtlCol="0">
            <a:spAutoFit/>
          </a:bodyPr>
          <a:lstStyle/>
          <a:p>
            <a:pPr marL="9525" marR="3810">
              <a:lnSpc>
                <a:spcPts val="1583"/>
              </a:lnSpc>
              <a:spcBef>
                <a:spcPts val="158"/>
              </a:spcBef>
              <a:tabLst>
                <a:tab pos="1689259" algn="l"/>
                <a:tab pos="2656046" algn="l"/>
              </a:tabLst>
            </a:pPr>
            <a:r>
              <a:rPr lang="en-US" sz="1350" spc="-11" dirty="0">
                <a:solidFill>
                  <a:srgbClr val="C00000"/>
                </a:solidFill>
                <a:latin typeface="Corbel" panose="020B0503020204020204" pitchFamily="34" charset="0"/>
                <a:cs typeface="Calibri"/>
              </a:rPr>
              <a:t>discard</a:t>
            </a:r>
            <a:endParaRPr lang="en-US" sz="2025" spc="-17" baseline="1543" dirty="0">
              <a:solidFill>
                <a:srgbClr val="C00000"/>
              </a:solidFill>
              <a:latin typeface="Corbel" panose="020B0503020204020204" pitchFamily="34" charset="0"/>
              <a:cs typeface="Calibri"/>
            </a:endParaRPr>
          </a:p>
        </p:txBody>
      </p:sp>
      <p:sp>
        <p:nvSpPr>
          <p:cNvPr id="5" name="TextBox 4">
            <a:extLst>
              <a:ext uri="{FF2B5EF4-FFF2-40B4-BE49-F238E27FC236}">
                <a16:creationId xmlns:a16="http://schemas.microsoft.com/office/drawing/2014/main" id="{F021673B-6E8D-7ADC-55F9-C3150C0ACC5B}"/>
              </a:ext>
            </a:extLst>
          </p:cNvPr>
          <p:cNvSpPr txBox="1"/>
          <p:nvPr/>
        </p:nvSpPr>
        <p:spPr>
          <a:xfrm>
            <a:off x="116609" y="4043306"/>
            <a:ext cx="2086294" cy="307777"/>
          </a:xfrm>
          <a:prstGeom prst="rect">
            <a:avLst/>
          </a:prstGeom>
          <a:noFill/>
        </p:spPr>
        <p:txBody>
          <a:bodyPr wrap="square">
            <a:spAutoFit/>
          </a:bodyPr>
          <a:lstStyle/>
          <a:p>
            <a:r>
              <a:rPr lang="en-US" strike="sngStrike" dirty="0">
                <a:solidFill>
                  <a:srgbClr val="C00000"/>
                </a:solidFill>
                <a:latin typeface="Corbel" panose="020B0503020204020204" pitchFamily="34" charset="0"/>
              </a:rPr>
              <a:t>blah    blah    blah     blah     </a:t>
            </a:r>
          </a:p>
        </p:txBody>
      </p:sp>
    </p:spTree>
    <p:extLst>
      <p:ext uri="{BB962C8B-B14F-4D97-AF65-F5344CB8AC3E}">
        <p14:creationId xmlns:p14="http://schemas.microsoft.com/office/powerpoint/2010/main" val="14540036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3DB4-67F1-457A-295C-A79488E38DF1}"/>
              </a:ext>
            </a:extLst>
          </p:cNvPr>
          <p:cNvSpPr>
            <a:spLocks noGrp="1"/>
          </p:cNvSpPr>
          <p:nvPr>
            <p:ph type="title"/>
          </p:nvPr>
        </p:nvSpPr>
        <p:spPr/>
        <p:txBody>
          <a:bodyPr>
            <a:normAutofit/>
          </a:bodyPr>
          <a:lstStyle/>
          <a:p>
            <a:r>
              <a:rPr lang="en-US" dirty="0"/>
              <a:t>LM as a Machine Learning Problem</a:t>
            </a:r>
          </a:p>
        </p:txBody>
      </p:sp>
      <p:sp>
        <p:nvSpPr>
          <p:cNvPr id="7" name="Content Placeholder 6">
            <a:extLst>
              <a:ext uri="{FF2B5EF4-FFF2-40B4-BE49-F238E27FC236}">
                <a16:creationId xmlns:a16="http://schemas.microsoft.com/office/drawing/2014/main" id="{E6CBB357-581A-AEE8-334F-B64DF7996C72}"/>
              </a:ext>
            </a:extLst>
          </p:cNvPr>
          <p:cNvSpPr>
            <a:spLocks noGrp="1"/>
          </p:cNvSpPr>
          <p:nvPr>
            <p:ph type="body" sz="quarter" idx="16"/>
          </p:nvPr>
        </p:nvSpPr>
        <p:spPr/>
        <p:txBody>
          <a:bodyPr/>
          <a:lstStyle/>
          <a:p>
            <a:r>
              <a:rPr lang="en-US" dirty="0"/>
              <a:t>Given the embeddings of the context, predict the word on the right side. </a:t>
            </a:r>
          </a:p>
          <a:p>
            <a:pPr lvl="1"/>
            <a:r>
              <a:rPr lang="en-US" dirty="0"/>
              <a:t>Dropping the right context for simplicity -- not a fundamental limitation. </a:t>
            </a:r>
          </a:p>
          <a:p>
            <a:pPr lvl="1"/>
            <a:endParaRPr lang="en-US" dirty="0"/>
          </a:p>
          <a:p>
            <a:r>
              <a:rPr lang="en-US" dirty="0"/>
              <a:t>Discard anything beyond its context window </a:t>
            </a:r>
          </a:p>
          <a:p>
            <a:endParaRPr lang="en-US" dirty="0"/>
          </a:p>
          <a:p>
            <a:endParaRPr lang="en-US" dirty="0"/>
          </a:p>
        </p:txBody>
      </p:sp>
      <p:sp>
        <p:nvSpPr>
          <p:cNvPr id="11" name="object 8">
            <a:extLst>
              <a:ext uri="{FF2B5EF4-FFF2-40B4-BE49-F238E27FC236}">
                <a16:creationId xmlns:a16="http://schemas.microsoft.com/office/drawing/2014/main" id="{E7FB16E4-6739-2DBF-15E6-2FCDB8463093}"/>
              </a:ext>
            </a:extLst>
          </p:cNvPr>
          <p:cNvSpPr txBox="1"/>
          <p:nvPr/>
        </p:nvSpPr>
        <p:spPr>
          <a:xfrm>
            <a:off x="5671649" y="4079634"/>
            <a:ext cx="725805" cy="253435"/>
          </a:xfrm>
          <a:prstGeom prst="rect">
            <a:avLst/>
          </a:prstGeom>
          <a:solidFill>
            <a:srgbClr val="E44949"/>
          </a:solidFill>
        </p:spPr>
        <p:txBody>
          <a:bodyPr vert="horz" wrap="square" lIns="0" tIns="22384" rIns="0" bIns="0" rtlCol="0">
            <a:spAutoFit/>
          </a:bodyPr>
          <a:lstStyle/>
          <a:p>
            <a:pPr marL="212884">
              <a:spcBef>
                <a:spcPts val="176"/>
              </a:spcBef>
            </a:pPr>
            <a:r>
              <a:rPr sz="1500" spc="-11" dirty="0">
                <a:latin typeface="Corbel" panose="020B0503020204020204" pitchFamily="34" charset="0"/>
                <a:cs typeface="Calibri"/>
              </a:rPr>
              <a:t>into</a:t>
            </a:r>
            <a:endParaRPr sz="1500" dirty="0">
              <a:latin typeface="Corbel" panose="020B0503020204020204" pitchFamily="34" charset="0"/>
              <a:cs typeface="Calibri"/>
            </a:endParaRPr>
          </a:p>
        </p:txBody>
      </p:sp>
      <p:sp>
        <p:nvSpPr>
          <p:cNvPr id="12" name="object 9">
            <a:extLst>
              <a:ext uri="{FF2B5EF4-FFF2-40B4-BE49-F238E27FC236}">
                <a16:creationId xmlns:a16="http://schemas.microsoft.com/office/drawing/2014/main" id="{162552B8-DDE1-8C4B-F39E-540F6341B7CA}"/>
              </a:ext>
            </a:extLst>
          </p:cNvPr>
          <p:cNvSpPr txBox="1"/>
          <p:nvPr/>
        </p:nvSpPr>
        <p:spPr>
          <a:xfrm>
            <a:off x="4753305" y="4073918"/>
            <a:ext cx="731520" cy="252473"/>
          </a:xfrm>
          <a:prstGeom prst="rect">
            <a:avLst/>
          </a:prstGeom>
          <a:solidFill>
            <a:srgbClr val="FFACF8"/>
          </a:solidFill>
        </p:spPr>
        <p:txBody>
          <a:bodyPr vert="horz" wrap="square" lIns="0" tIns="21431" rIns="0" bIns="0" rtlCol="0">
            <a:spAutoFit/>
          </a:bodyPr>
          <a:lstStyle/>
          <a:p>
            <a:pPr marL="68104">
              <a:spcBef>
                <a:spcPts val="169"/>
              </a:spcBef>
            </a:pPr>
            <a:r>
              <a:rPr sz="1500" spc="-4" dirty="0">
                <a:latin typeface="Corbel" panose="020B0503020204020204" pitchFamily="34" charset="0"/>
                <a:cs typeface="Calibri"/>
              </a:rPr>
              <a:t>turning</a:t>
            </a:r>
            <a:endParaRPr sz="1500" dirty="0">
              <a:latin typeface="Corbel" panose="020B0503020204020204" pitchFamily="34" charset="0"/>
              <a:cs typeface="Calibri"/>
            </a:endParaRPr>
          </a:p>
        </p:txBody>
      </p:sp>
      <p:sp>
        <p:nvSpPr>
          <p:cNvPr id="13" name="object 10">
            <a:extLst>
              <a:ext uri="{FF2B5EF4-FFF2-40B4-BE49-F238E27FC236}">
                <a16:creationId xmlns:a16="http://schemas.microsoft.com/office/drawing/2014/main" id="{B9DC00BB-77AC-A1E0-93D8-476E6EF621A1}"/>
              </a:ext>
            </a:extLst>
          </p:cNvPr>
          <p:cNvSpPr txBox="1"/>
          <p:nvPr/>
        </p:nvSpPr>
        <p:spPr>
          <a:xfrm>
            <a:off x="3787470" y="4073918"/>
            <a:ext cx="862965" cy="252473"/>
          </a:xfrm>
          <a:prstGeom prst="rect">
            <a:avLst/>
          </a:prstGeom>
          <a:solidFill>
            <a:srgbClr val="FFACF8"/>
          </a:solidFill>
        </p:spPr>
        <p:txBody>
          <a:bodyPr vert="horz" wrap="square" lIns="0" tIns="21431" rIns="0" bIns="0" rtlCol="0">
            <a:spAutoFit/>
          </a:bodyPr>
          <a:lstStyle/>
          <a:p>
            <a:pPr marL="68104">
              <a:spcBef>
                <a:spcPts val="169"/>
              </a:spcBef>
            </a:pPr>
            <a:r>
              <a:rPr sz="1500" spc="-4" dirty="0">
                <a:latin typeface="Corbel" panose="020B0503020204020204" pitchFamily="34" charset="0"/>
                <a:cs typeface="Calibri"/>
              </a:rPr>
              <a:t>problems</a:t>
            </a:r>
            <a:endParaRPr sz="1500" dirty="0">
              <a:latin typeface="Corbel" panose="020B0503020204020204" pitchFamily="34" charset="0"/>
              <a:cs typeface="Calibri"/>
            </a:endParaRPr>
          </a:p>
        </p:txBody>
      </p:sp>
      <p:sp>
        <p:nvSpPr>
          <p:cNvPr id="14" name="object 11">
            <a:extLst>
              <a:ext uri="{FF2B5EF4-FFF2-40B4-BE49-F238E27FC236}">
                <a16:creationId xmlns:a16="http://schemas.microsoft.com/office/drawing/2014/main" id="{9DC9FA5B-707C-3FCB-865A-4177FA509699}"/>
              </a:ext>
            </a:extLst>
          </p:cNvPr>
          <p:cNvSpPr txBox="1"/>
          <p:nvPr/>
        </p:nvSpPr>
        <p:spPr>
          <a:xfrm>
            <a:off x="3028632" y="4085347"/>
            <a:ext cx="600590" cy="252473"/>
          </a:xfrm>
          <a:prstGeom prst="rect">
            <a:avLst/>
          </a:prstGeom>
          <a:solidFill>
            <a:srgbClr val="FFACF8"/>
          </a:solidFill>
        </p:spPr>
        <p:txBody>
          <a:bodyPr vert="horz" wrap="square" lIns="0" tIns="21431" rIns="0" bIns="0" rtlCol="0">
            <a:spAutoFit/>
          </a:bodyPr>
          <a:lstStyle/>
          <a:p>
            <a:pPr marL="68104" algn="ctr">
              <a:spcBef>
                <a:spcPts val="169"/>
              </a:spcBef>
            </a:pPr>
            <a:r>
              <a:rPr lang="en-US" sz="1500" dirty="0">
                <a:latin typeface="Corbel" panose="020B0503020204020204" pitchFamily="34" charset="0"/>
                <a:cs typeface="Calibri"/>
              </a:rPr>
              <a:t>our</a:t>
            </a:r>
            <a:endParaRPr sz="1500" dirty="0">
              <a:latin typeface="Corbel" panose="020B0503020204020204" pitchFamily="34" charset="0"/>
              <a:cs typeface="Calibri"/>
            </a:endParaRPr>
          </a:p>
        </p:txBody>
      </p:sp>
      <p:cxnSp>
        <p:nvCxnSpPr>
          <p:cNvPr id="20" name="Curved Connector 19">
            <a:extLst>
              <a:ext uri="{FF2B5EF4-FFF2-40B4-BE49-F238E27FC236}">
                <a16:creationId xmlns:a16="http://schemas.microsoft.com/office/drawing/2014/main" id="{B30BE311-72EF-FDB4-B344-A52ECC5DBAC8}"/>
              </a:ext>
            </a:extLst>
          </p:cNvPr>
          <p:cNvCxnSpPr>
            <a:stCxn id="11" idx="0"/>
            <a:endCxn id="13" idx="0"/>
          </p:cNvCxnSpPr>
          <p:nvPr/>
        </p:nvCxnSpPr>
        <p:spPr>
          <a:xfrm rot="16200000" flipV="1">
            <a:off x="5123895" y="3168976"/>
            <a:ext cx="5716" cy="1815599"/>
          </a:xfrm>
          <a:prstGeom prst="curvedConnector3">
            <a:avLst>
              <a:gd name="adj1" fmla="val 9123216"/>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1512D110-D854-9BC4-2B54-873D891C8E92}"/>
              </a:ext>
            </a:extLst>
          </p:cNvPr>
          <p:cNvCxnSpPr>
            <a:cxnSpLocks/>
            <a:stCxn id="11" idx="0"/>
            <a:endCxn id="12" idx="0"/>
          </p:cNvCxnSpPr>
          <p:nvPr/>
        </p:nvCxnSpPr>
        <p:spPr>
          <a:xfrm rot="16200000" flipV="1">
            <a:off x="5573951" y="3619032"/>
            <a:ext cx="5716" cy="915487"/>
          </a:xfrm>
          <a:prstGeom prst="curvedConnector3">
            <a:avLst>
              <a:gd name="adj1" fmla="val 409930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object 11">
            <a:extLst>
              <a:ext uri="{FF2B5EF4-FFF2-40B4-BE49-F238E27FC236}">
                <a16:creationId xmlns:a16="http://schemas.microsoft.com/office/drawing/2014/main" id="{F0000C1D-9AAA-E89C-210B-0212A2F736B8}"/>
              </a:ext>
            </a:extLst>
          </p:cNvPr>
          <p:cNvSpPr txBox="1"/>
          <p:nvPr/>
        </p:nvSpPr>
        <p:spPr>
          <a:xfrm>
            <a:off x="2245162" y="4085347"/>
            <a:ext cx="600590" cy="252473"/>
          </a:xfrm>
          <a:prstGeom prst="rect">
            <a:avLst/>
          </a:prstGeom>
          <a:solidFill>
            <a:srgbClr val="FFACF8"/>
          </a:solidFill>
        </p:spPr>
        <p:txBody>
          <a:bodyPr vert="horz" wrap="square" lIns="0" tIns="21431" rIns="0" bIns="0" rtlCol="0">
            <a:spAutoFit/>
          </a:bodyPr>
          <a:lstStyle/>
          <a:p>
            <a:pPr marL="68104" algn="ctr">
              <a:spcBef>
                <a:spcPts val="169"/>
              </a:spcBef>
            </a:pPr>
            <a:r>
              <a:rPr lang="en-US" sz="1500" dirty="0">
                <a:latin typeface="Corbel" panose="020B0503020204020204" pitchFamily="34" charset="0"/>
                <a:cs typeface="Calibri"/>
              </a:rPr>
              <a:t>and</a:t>
            </a:r>
            <a:endParaRPr sz="1500" dirty="0">
              <a:latin typeface="Corbel" panose="020B0503020204020204" pitchFamily="34" charset="0"/>
              <a:cs typeface="Calibri"/>
            </a:endParaRPr>
          </a:p>
        </p:txBody>
      </p:sp>
      <p:cxnSp>
        <p:nvCxnSpPr>
          <p:cNvPr id="26" name="Curved Connector 25">
            <a:extLst>
              <a:ext uri="{FF2B5EF4-FFF2-40B4-BE49-F238E27FC236}">
                <a16:creationId xmlns:a16="http://schemas.microsoft.com/office/drawing/2014/main" id="{DAC011FE-C113-9CDF-4F7C-0B0EA0E37A4E}"/>
              </a:ext>
            </a:extLst>
          </p:cNvPr>
          <p:cNvCxnSpPr>
            <a:cxnSpLocks/>
            <a:stCxn id="11" idx="0"/>
            <a:endCxn id="14" idx="0"/>
          </p:cNvCxnSpPr>
          <p:nvPr/>
        </p:nvCxnSpPr>
        <p:spPr>
          <a:xfrm rot="16200000" flipH="1" flipV="1">
            <a:off x="4678883" y="2729677"/>
            <a:ext cx="5713" cy="2705625"/>
          </a:xfrm>
          <a:prstGeom prst="curvedConnector3">
            <a:avLst>
              <a:gd name="adj1" fmla="val -10860949"/>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1B9F5F9B-DC09-4414-1E8D-A910C0555F58}"/>
              </a:ext>
            </a:extLst>
          </p:cNvPr>
          <p:cNvCxnSpPr>
            <a:cxnSpLocks/>
            <a:stCxn id="11" idx="0"/>
            <a:endCxn id="25" idx="0"/>
          </p:cNvCxnSpPr>
          <p:nvPr/>
        </p:nvCxnSpPr>
        <p:spPr>
          <a:xfrm rot="16200000" flipH="1" flipV="1">
            <a:off x="4287148" y="2337942"/>
            <a:ext cx="5713" cy="3489095"/>
          </a:xfrm>
          <a:prstGeom prst="curvedConnector3">
            <a:avLst>
              <a:gd name="adj1" fmla="val -12385279"/>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object 13">
            <a:extLst>
              <a:ext uri="{FF2B5EF4-FFF2-40B4-BE49-F238E27FC236}">
                <a16:creationId xmlns:a16="http://schemas.microsoft.com/office/drawing/2014/main" id="{2D225A69-237B-41E4-328D-59E00232739C}"/>
              </a:ext>
            </a:extLst>
          </p:cNvPr>
          <p:cNvSpPr/>
          <p:nvPr/>
        </p:nvSpPr>
        <p:spPr>
          <a:xfrm>
            <a:off x="2310938" y="4453965"/>
            <a:ext cx="3223713" cy="91445"/>
          </a:xfrm>
          <a:custGeom>
            <a:avLst/>
            <a:gdLst/>
            <a:ahLst/>
            <a:cxnLst/>
            <a:rect l="l" t="t" r="r" b="b"/>
            <a:pathLst>
              <a:path w="2296160" h="160020">
                <a:moveTo>
                  <a:pt x="2295948" y="2"/>
                </a:moveTo>
                <a:lnTo>
                  <a:pt x="2294900" y="31146"/>
                </a:lnTo>
                <a:lnTo>
                  <a:pt x="2292042" y="56578"/>
                </a:lnTo>
                <a:lnTo>
                  <a:pt x="2287803" y="73725"/>
                </a:lnTo>
                <a:lnTo>
                  <a:pt x="2282613" y="80012"/>
                </a:lnTo>
                <a:lnTo>
                  <a:pt x="1143904" y="80010"/>
                </a:lnTo>
                <a:lnTo>
                  <a:pt x="1138713" y="86297"/>
                </a:lnTo>
                <a:lnTo>
                  <a:pt x="1134474" y="103444"/>
                </a:lnTo>
                <a:lnTo>
                  <a:pt x="1131616" y="128876"/>
                </a:lnTo>
                <a:lnTo>
                  <a:pt x="1130569" y="160020"/>
                </a:lnTo>
                <a:lnTo>
                  <a:pt x="1129520" y="128876"/>
                </a:lnTo>
                <a:lnTo>
                  <a:pt x="1126662" y="103444"/>
                </a:lnTo>
                <a:lnTo>
                  <a:pt x="1122423" y="86297"/>
                </a:lnTo>
                <a:lnTo>
                  <a:pt x="1117233" y="80010"/>
                </a:lnTo>
                <a:lnTo>
                  <a:pt x="13335" y="80010"/>
                </a:lnTo>
                <a:lnTo>
                  <a:pt x="8144" y="73722"/>
                </a:lnTo>
                <a:lnTo>
                  <a:pt x="3905" y="56575"/>
                </a:lnTo>
                <a:lnTo>
                  <a:pt x="1047" y="31143"/>
                </a:lnTo>
                <a:lnTo>
                  <a:pt x="0" y="0"/>
                </a:lnTo>
              </a:path>
            </a:pathLst>
          </a:custGeom>
          <a:ln w="9525">
            <a:solidFill>
              <a:srgbClr val="000000"/>
            </a:solidFill>
          </a:ln>
        </p:spPr>
        <p:txBody>
          <a:bodyPr wrap="square" lIns="0" tIns="0" rIns="0" bIns="0" rtlCol="0"/>
          <a:lstStyle/>
          <a:p>
            <a:endParaRPr sz="1050" dirty="0">
              <a:latin typeface="Corbel" panose="020B0503020204020204" pitchFamily="34" charset="0"/>
            </a:endParaRPr>
          </a:p>
        </p:txBody>
      </p:sp>
      <p:sp>
        <p:nvSpPr>
          <p:cNvPr id="40" name="object 15">
            <a:extLst>
              <a:ext uri="{FF2B5EF4-FFF2-40B4-BE49-F238E27FC236}">
                <a16:creationId xmlns:a16="http://schemas.microsoft.com/office/drawing/2014/main" id="{413806C5-B797-D2AD-A50C-D05043E5BAFB}"/>
              </a:ext>
            </a:extLst>
          </p:cNvPr>
          <p:cNvSpPr txBox="1"/>
          <p:nvPr/>
        </p:nvSpPr>
        <p:spPr>
          <a:xfrm>
            <a:off x="2610193" y="4524508"/>
            <a:ext cx="4941943" cy="225383"/>
          </a:xfrm>
          <a:prstGeom prst="rect">
            <a:avLst/>
          </a:prstGeom>
        </p:spPr>
        <p:txBody>
          <a:bodyPr vert="horz" wrap="square" lIns="0" tIns="20003" rIns="0" bIns="0" rtlCol="0">
            <a:spAutoFit/>
          </a:bodyPr>
          <a:lstStyle/>
          <a:p>
            <a:pPr marL="9525" marR="3810">
              <a:lnSpc>
                <a:spcPts val="1583"/>
              </a:lnSpc>
              <a:spcBef>
                <a:spcPts val="158"/>
              </a:spcBef>
              <a:tabLst>
                <a:tab pos="1689259" algn="l"/>
                <a:tab pos="2656046" algn="l"/>
              </a:tabLst>
            </a:pPr>
            <a:r>
              <a:rPr lang="en-US" sz="1350" spc="-11" dirty="0">
                <a:latin typeface="Corbel" panose="020B0503020204020204" pitchFamily="34" charset="0"/>
                <a:cs typeface="Calibri"/>
              </a:rPr>
              <a:t>     </a:t>
            </a:r>
            <a:r>
              <a:rPr sz="1350" spc="-11" dirty="0">
                <a:latin typeface="Corbel" panose="020B0503020204020204" pitchFamily="34" charset="0"/>
                <a:cs typeface="Calibri"/>
              </a:rPr>
              <a:t>context</a:t>
            </a:r>
            <a:r>
              <a:rPr sz="1350" spc="8" dirty="0">
                <a:latin typeface="Corbel" panose="020B0503020204020204" pitchFamily="34" charset="0"/>
                <a:cs typeface="Calibri"/>
              </a:rPr>
              <a:t> </a:t>
            </a:r>
            <a:r>
              <a:rPr sz="1350" spc="-8" dirty="0">
                <a:latin typeface="Corbel" panose="020B0503020204020204" pitchFamily="34" charset="0"/>
                <a:cs typeface="Calibri"/>
              </a:rPr>
              <a:t>words</a:t>
            </a:r>
            <a:r>
              <a:rPr lang="en-US" sz="1350" spc="-8" dirty="0">
                <a:latin typeface="Corbel" panose="020B0503020204020204" pitchFamily="34" charset="0"/>
                <a:cs typeface="Calibri"/>
              </a:rPr>
              <a:t> </a:t>
            </a:r>
            <a:r>
              <a:rPr lang="en-US" sz="1350" spc="-4" dirty="0">
                <a:latin typeface="Corbel" panose="020B0503020204020204" pitchFamily="34" charset="0"/>
                <a:cs typeface="Calibri"/>
              </a:rPr>
              <a:t>in</a:t>
            </a:r>
            <a:r>
              <a:rPr lang="en-US" sz="1350" spc="8" dirty="0">
                <a:latin typeface="Corbel" panose="020B0503020204020204" pitchFamily="34" charset="0"/>
                <a:cs typeface="Calibri"/>
              </a:rPr>
              <a:t> </a:t>
            </a:r>
            <a:r>
              <a:rPr lang="en-US" sz="1350" dirty="0">
                <a:latin typeface="Corbel" panose="020B0503020204020204" pitchFamily="34" charset="0"/>
                <a:cs typeface="Calibri"/>
              </a:rPr>
              <a:t>window</a:t>
            </a:r>
            <a:r>
              <a:rPr lang="en-US" sz="1350" spc="4" dirty="0">
                <a:latin typeface="Corbel" panose="020B0503020204020204" pitchFamily="34" charset="0"/>
                <a:cs typeface="Calibri"/>
              </a:rPr>
              <a:t> </a:t>
            </a:r>
            <a:r>
              <a:rPr lang="en-US" sz="1350" dirty="0">
                <a:latin typeface="Corbel" panose="020B0503020204020204" pitchFamily="34" charset="0"/>
                <a:cs typeface="Calibri"/>
              </a:rPr>
              <a:t>of</a:t>
            </a:r>
            <a:r>
              <a:rPr lang="en-US" sz="1350" spc="4" dirty="0">
                <a:latin typeface="Corbel" panose="020B0503020204020204" pitchFamily="34" charset="0"/>
                <a:cs typeface="Calibri"/>
              </a:rPr>
              <a:t> </a:t>
            </a:r>
            <a:r>
              <a:rPr lang="en-US" sz="1350" spc="-11" dirty="0">
                <a:latin typeface="Corbel" panose="020B0503020204020204" pitchFamily="34" charset="0"/>
                <a:cs typeface="Calibri"/>
              </a:rPr>
              <a:t>size</a:t>
            </a:r>
            <a:r>
              <a:rPr lang="en-US" sz="1350" spc="11" dirty="0">
                <a:latin typeface="Corbel" panose="020B0503020204020204" pitchFamily="34" charset="0"/>
                <a:cs typeface="Calibri"/>
              </a:rPr>
              <a:t> 4</a:t>
            </a:r>
            <a:r>
              <a:rPr lang="en-US" sz="1350" dirty="0">
                <a:latin typeface="Corbel" panose="020B0503020204020204" pitchFamily="34" charset="0"/>
                <a:cs typeface="Calibri"/>
              </a:rPr>
              <a:t> </a:t>
            </a:r>
            <a:r>
              <a:rPr sz="1350" spc="-8" dirty="0">
                <a:latin typeface="Corbel" panose="020B0503020204020204" pitchFamily="34" charset="0"/>
                <a:cs typeface="Calibri"/>
              </a:rPr>
              <a:t>	</a:t>
            </a:r>
            <a:r>
              <a:rPr lang="en-US" sz="1350" spc="-8" dirty="0">
                <a:latin typeface="Corbel" panose="020B0503020204020204" pitchFamily="34" charset="0"/>
                <a:cs typeface="Calibri"/>
              </a:rPr>
              <a:t>    </a:t>
            </a:r>
            <a:r>
              <a:rPr sz="2025" spc="11" baseline="1543" dirty="0">
                <a:latin typeface="Corbel" panose="020B0503020204020204" pitchFamily="34" charset="0"/>
                <a:cs typeface="Calibri"/>
              </a:rPr>
              <a:t> </a:t>
            </a:r>
            <a:r>
              <a:rPr lang="en-US" sz="2025" spc="11" baseline="1543" dirty="0">
                <a:latin typeface="Corbel" panose="020B0503020204020204" pitchFamily="34" charset="0"/>
                <a:cs typeface="Calibri"/>
              </a:rPr>
              <a:t>    target </a:t>
            </a:r>
            <a:r>
              <a:rPr lang="en-US" sz="2025" spc="-17" baseline="1543" dirty="0">
                <a:latin typeface="Corbel" panose="020B0503020204020204" pitchFamily="34" charset="0"/>
                <a:cs typeface="Calibri"/>
              </a:rPr>
              <a:t>word</a:t>
            </a:r>
          </a:p>
        </p:txBody>
      </p:sp>
      <p:sp>
        <p:nvSpPr>
          <p:cNvPr id="41" name="object 16">
            <a:extLst>
              <a:ext uri="{FF2B5EF4-FFF2-40B4-BE49-F238E27FC236}">
                <a16:creationId xmlns:a16="http://schemas.microsoft.com/office/drawing/2014/main" id="{AB020CE1-B4D9-0C6C-2E41-0E5189BF2A5A}"/>
              </a:ext>
            </a:extLst>
          </p:cNvPr>
          <p:cNvSpPr/>
          <p:nvPr/>
        </p:nvSpPr>
        <p:spPr>
          <a:xfrm>
            <a:off x="5734511" y="4465393"/>
            <a:ext cx="600075" cy="91445"/>
          </a:xfrm>
          <a:custGeom>
            <a:avLst/>
            <a:gdLst/>
            <a:ahLst/>
            <a:cxnLst/>
            <a:rect l="l" t="t" r="r" b="b"/>
            <a:pathLst>
              <a:path w="800100" h="152400">
                <a:moveTo>
                  <a:pt x="800105" y="0"/>
                </a:moveTo>
                <a:lnTo>
                  <a:pt x="799106" y="29660"/>
                </a:lnTo>
                <a:lnTo>
                  <a:pt x="796385" y="53881"/>
                </a:lnTo>
                <a:lnTo>
                  <a:pt x="792348" y="70211"/>
                </a:lnTo>
                <a:lnTo>
                  <a:pt x="787405" y="76200"/>
                </a:lnTo>
                <a:lnTo>
                  <a:pt x="406686" y="76200"/>
                </a:lnTo>
                <a:lnTo>
                  <a:pt x="401743" y="82188"/>
                </a:lnTo>
                <a:lnTo>
                  <a:pt x="397706" y="98518"/>
                </a:lnTo>
                <a:lnTo>
                  <a:pt x="394985" y="122739"/>
                </a:lnTo>
                <a:lnTo>
                  <a:pt x="393987" y="152400"/>
                </a:lnTo>
                <a:lnTo>
                  <a:pt x="392988" y="122739"/>
                </a:lnTo>
                <a:lnTo>
                  <a:pt x="390267" y="98518"/>
                </a:lnTo>
                <a:lnTo>
                  <a:pt x="386230" y="82188"/>
                </a:lnTo>
                <a:lnTo>
                  <a:pt x="381287" y="76200"/>
                </a:lnTo>
                <a:lnTo>
                  <a:pt x="12699" y="76200"/>
                </a:lnTo>
                <a:lnTo>
                  <a:pt x="7756" y="70211"/>
                </a:lnTo>
                <a:lnTo>
                  <a:pt x="3719" y="53881"/>
                </a:lnTo>
                <a:lnTo>
                  <a:pt x="998" y="29660"/>
                </a:lnTo>
                <a:lnTo>
                  <a:pt x="0" y="0"/>
                </a:lnTo>
              </a:path>
            </a:pathLst>
          </a:custGeom>
          <a:ln w="9525">
            <a:solidFill>
              <a:srgbClr val="000000"/>
            </a:solidFill>
          </a:ln>
        </p:spPr>
        <p:txBody>
          <a:bodyPr wrap="square" lIns="0" tIns="0" rIns="0" bIns="0" rtlCol="0"/>
          <a:lstStyle/>
          <a:p>
            <a:endParaRPr sz="1050" dirty="0">
              <a:latin typeface="Corbel" panose="020B0503020204020204" pitchFamily="34" charset="0"/>
            </a:endParaRPr>
          </a:p>
        </p:txBody>
      </p:sp>
    </p:spTree>
    <p:extLst>
      <p:ext uri="{BB962C8B-B14F-4D97-AF65-F5344CB8AC3E}">
        <p14:creationId xmlns:p14="http://schemas.microsoft.com/office/powerpoint/2010/main" val="41855474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3DB4-67F1-457A-295C-A79488E38DF1}"/>
              </a:ext>
            </a:extLst>
          </p:cNvPr>
          <p:cNvSpPr>
            <a:spLocks noGrp="1"/>
          </p:cNvSpPr>
          <p:nvPr>
            <p:ph type="title"/>
          </p:nvPr>
        </p:nvSpPr>
        <p:spPr/>
        <p:txBody>
          <a:bodyPr>
            <a:normAutofit/>
          </a:bodyPr>
          <a:lstStyle/>
          <a:p>
            <a:r>
              <a:rPr lang="en-US" dirty="0"/>
              <a:t>A Fixed-Window Neural LM</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E6CBB357-581A-AEE8-334F-B64DF7996C72}"/>
                  </a:ext>
                </a:extLst>
              </p:cNvPr>
              <p:cNvSpPr>
                <a:spLocks noGrp="1"/>
              </p:cNvSpPr>
              <p:nvPr>
                <p:ph type="body" sz="quarter" idx="16"/>
              </p:nvPr>
            </p:nvSpPr>
            <p:spPr/>
            <p:txBody>
              <a:bodyPr/>
              <a:lstStyle/>
              <a:p>
                <a:r>
                  <a:rPr lang="en-US" dirty="0"/>
                  <a:t>Given the embeddings of the </a:t>
                </a:r>
                <a:r>
                  <a:rPr lang="en-US" dirty="0">
                    <a:solidFill>
                      <a:srgbClr val="E400D9"/>
                    </a:solidFill>
                  </a:rPr>
                  <a:t>context</a:t>
                </a:r>
                <a:r>
                  <a:rPr lang="en-US" dirty="0"/>
                  <a:t>, predict a </a:t>
                </a:r>
                <a:r>
                  <a:rPr lang="en-US" dirty="0">
                    <a:solidFill>
                      <a:srgbClr val="C00000"/>
                    </a:solidFill>
                  </a:rPr>
                  <a:t>target word </a:t>
                </a:r>
                <a:r>
                  <a:rPr lang="en-US" dirty="0"/>
                  <a:t>on the right side. </a:t>
                </a:r>
              </a:p>
              <a:p>
                <a:pPr lvl="1"/>
                <a:r>
                  <a:rPr lang="en-US" dirty="0"/>
                  <a:t>Dropping the right context for simplicity -- not a fundamental limitation. </a:t>
                </a:r>
              </a:p>
              <a:p>
                <a:r>
                  <a:rPr lang="en-US" dirty="0"/>
                  <a:t>Training this model is basically optimizing its parameters </a:t>
                </a:r>
                <a14:m>
                  <m:oMath xmlns:m="http://schemas.openxmlformats.org/officeDocument/2006/math">
                    <m:r>
                      <m:rPr>
                        <m:sty m:val="p"/>
                      </m:rPr>
                      <a:rPr lang="en-US">
                        <a:solidFill>
                          <a:srgbClr val="0006C7"/>
                        </a:solidFill>
                        <a:latin typeface="Cambria Math" panose="02040503050406030204" pitchFamily="18" charset="0"/>
                      </a:rPr>
                      <m:t>Θ</m:t>
                    </m:r>
                  </m:oMath>
                </a14:m>
                <a:r>
                  <a:rPr lang="en-US" dirty="0"/>
                  <a:t> such that it assigns </a:t>
                </a:r>
                <a:br>
                  <a:rPr lang="en-US" dirty="0"/>
                </a:br>
                <a:r>
                  <a:rPr lang="en-US" dirty="0"/>
                  <a:t>high probability to the </a:t>
                </a:r>
                <a:r>
                  <a:rPr lang="en-US" dirty="0">
                    <a:solidFill>
                      <a:srgbClr val="C00000"/>
                    </a:solidFill>
                  </a:rPr>
                  <a:t>target word</a:t>
                </a:r>
                <a:r>
                  <a:rPr lang="en-US" dirty="0"/>
                  <a:t>.</a:t>
                </a:r>
              </a:p>
            </p:txBody>
          </p:sp>
        </mc:Choice>
        <mc:Fallback xmlns="">
          <p:sp>
            <p:nvSpPr>
              <p:cNvPr id="7" name="Content Placeholder 6">
                <a:extLst>
                  <a:ext uri="{FF2B5EF4-FFF2-40B4-BE49-F238E27FC236}">
                    <a16:creationId xmlns:a16="http://schemas.microsoft.com/office/drawing/2014/main" id="{E6CBB357-581A-AEE8-334F-B64DF7996C72}"/>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sp>
        <p:nvSpPr>
          <p:cNvPr id="11" name="object 8">
            <a:extLst>
              <a:ext uri="{FF2B5EF4-FFF2-40B4-BE49-F238E27FC236}">
                <a16:creationId xmlns:a16="http://schemas.microsoft.com/office/drawing/2014/main" id="{E7FB16E4-6739-2DBF-15E6-2FCDB8463093}"/>
              </a:ext>
            </a:extLst>
          </p:cNvPr>
          <p:cNvSpPr txBox="1"/>
          <p:nvPr/>
        </p:nvSpPr>
        <p:spPr>
          <a:xfrm>
            <a:off x="5671649" y="4079634"/>
            <a:ext cx="725805" cy="253435"/>
          </a:xfrm>
          <a:prstGeom prst="rect">
            <a:avLst/>
          </a:prstGeom>
          <a:solidFill>
            <a:srgbClr val="E44949"/>
          </a:solidFill>
        </p:spPr>
        <p:txBody>
          <a:bodyPr vert="horz" wrap="square" lIns="0" tIns="22384" rIns="0" bIns="0" rtlCol="0">
            <a:spAutoFit/>
          </a:bodyPr>
          <a:lstStyle/>
          <a:p>
            <a:pPr marL="212884">
              <a:spcBef>
                <a:spcPts val="176"/>
              </a:spcBef>
            </a:pPr>
            <a:r>
              <a:rPr sz="1500" spc="-11" dirty="0">
                <a:latin typeface="Corbel" panose="020B0503020204020204" pitchFamily="34" charset="0"/>
                <a:cs typeface="Calibri"/>
              </a:rPr>
              <a:t>into</a:t>
            </a:r>
            <a:endParaRPr sz="1500" dirty="0">
              <a:latin typeface="Corbel" panose="020B0503020204020204" pitchFamily="34" charset="0"/>
              <a:cs typeface="Calibri"/>
            </a:endParaRPr>
          </a:p>
        </p:txBody>
      </p:sp>
      <p:sp>
        <p:nvSpPr>
          <p:cNvPr id="12" name="object 9">
            <a:extLst>
              <a:ext uri="{FF2B5EF4-FFF2-40B4-BE49-F238E27FC236}">
                <a16:creationId xmlns:a16="http://schemas.microsoft.com/office/drawing/2014/main" id="{162552B8-DDE1-8C4B-F39E-540F6341B7CA}"/>
              </a:ext>
            </a:extLst>
          </p:cNvPr>
          <p:cNvSpPr txBox="1"/>
          <p:nvPr/>
        </p:nvSpPr>
        <p:spPr>
          <a:xfrm>
            <a:off x="4813532" y="4082489"/>
            <a:ext cx="731520" cy="252473"/>
          </a:xfrm>
          <a:prstGeom prst="rect">
            <a:avLst/>
          </a:prstGeom>
          <a:solidFill>
            <a:srgbClr val="FFACF8"/>
          </a:solidFill>
        </p:spPr>
        <p:txBody>
          <a:bodyPr vert="horz" wrap="square" lIns="0" tIns="21431" rIns="0" bIns="0" rtlCol="0">
            <a:spAutoFit/>
          </a:bodyPr>
          <a:lstStyle/>
          <a:p>
            <a:pPr marL="68104">
              <a:spcBef>
                <a:spcPts val="169"/>
              </a:spcBef>
            </a:pPr>
            <a:r>
              <a:rPr sz="1500" spc="-4" dirty="0">
                <a:latin typeface="Corbel" panose="020B0503020204020204" pitchFamily="34" charset="0"/>
                <a:cs typeface="Calibri"/>
              </a:rPr>
              <a:t>turning</a:t>
            </a:r>
            <a:endParaRPr sz="1500" dirty="0">
              <a:latin typeface="Corbel" panose="020B0503020204020204" pitchFamily="34" charset="0"/>
              <a:cs typeface="Calibri"/>
            </a:endParaRPr>
          </a:p>
        </p:txBody>
      </p:sp>
      <p:sp>
        <p:nvSpPr>
          <p:cNvPr id="13" name="object 10">
            <a:extLst>
              <a:ext uri="{FF2B5EF4-FFF2-40B4-BE49-F238E27FC236}">
                <a16:creationId xmlns:a16="http://schemas.microsoft.com/office/drawing/2014/main" id="{B9DC00BB-77AC-A1E0-93D8-476E6EF621A1}"/>
              </a:ext>
            </a:extLst>
          </p:cNvPr>
          <p:cNvSpPr txBox="1"/>
          <p:nvPr/>
        </p:nvSpPr>
        <p:spPr>
          <a:xfrm>
            <a:off x="3787470" y="4073918"/>
            <a:ext cx="862965" cy="252473"/>
          </a:xfrm>
          <a:prstGeom prst="rect">
            <a:avLst/>
          </a:prstGeom>
          <a:solidFill>
            <a:srgbClr val="FFACF8"/>
          </a:solidFill>
        </p:spPr>
        <p:txBody>
          <a:bodyPr vert="horz" wrap="square" lIns="0" tIns="21431" rIns="0" bIns="0" rtlCol="0">
            <a:spAutoFit/>
          </a:bodyPr>
          <a:lstStyle/>
          <a:p>
            <a:pPr marL="68104">
              <a:spcBef>
                <a:spcPts val="169"/>
              </a:spcBef>
            </a:pPr>
            <a:r>
              <a:rPr sz="1500" spc="-4" dirty="0">
                <a:latin typeface="Corbel" panose="020B0503020204020204" pitchFamily="34" charset="0"/>
                <a:cs typeface="Calibri"/>
              </a:rPr>
              <a:t>problems</a:t>
            </a:r>
            <a:endParaRPr sz="1500" dirty="0">
              <a:latin typeface="Corbel" panose="020B0503020204020204" pitchFamily="34" charset="0"/>
              <a:cs typeface="Calibri"/>
            </a:endParaRPr>
          </a:p>
        </p:txBody>
      </p:sp>
      <p:sp>
        <p:nvSpPr>
          <p:cNvPr id="14" name="object 11">
            <a:extLst>
              <a:ext uri="{FF2B5EF4-FFF2-40B4-BE49-F238E27FC236}">
                <a16:creationId xmlns:a16="http://schemas.microsoft.com/office/drawing/2014/main" id="{9DC9FA5B-707C-3FCB-865A-4177FA509699}"/>
              </a:ext>
            </a:extLst>
          </p:cNvPr>
          <p:cNvSpPr txBox="1"/>
          <p:nvPr/>
        </p:nvSpPr>
        <p:spPr>
          <a:xfrm>
            <a:off x="2994919" y="4067743"/>
            <a:ext cx="600590" cy="252473"/>
          </a:xfrm>
          <a:prstGeom prst="rect">
            <a:avLst/>
          </a:prstGeom>
          <a:solidFill>
            <a:srgbClr val="FFACF8"/>
          </a:solidFill>
        </p:spPr>
        <p:txBody>
          <a:bodyPr vert="horz" wrap="square" lIns="0" tIns="21431" rIns="0" bIns="0" rtlCol="0">
            <a:spAutoFit/>
          </a:bodyPr>
          <a:lstStyle/>
          <a:p>
            <a:pPr marL="68104" algn="ctr">
              <a:spcBef>
                <a:spcPts val="169"/>
              </a:spcBef>
            </a:pPr>
            <a:r>
              <a:rPr lang="en-US" sz="1500" dirty="0">
                <a:latin typeface="Corbel" panose="020B0503020204020204" pitchFamily="34" charset="0"/>
                <a:cs typeface="Calibri"/>
              </a:rPr>
              <a:t>our</a:t>
            </a:r>
            <a:endParaRPr sz="1500" dirty="0">
              <a:latin typeface="Corbel" panose="020B0503020204020204" pitchFamily="34" charset="0"/>
              <a:cs typeface="Calibri"/>
            </a:endParaRPr>
          </a:p>
        </p:txBody>
      </p:sp>
      <p:sp>
        <p:nvSpPr>
          <p:cNvPr id="16" name="object 13">
            <a:extLst>
              <a:ext uri="{FF2B5EF4-FFF2-40B4-BE49-F238E27FC236}">
                <a16:creationId xmlns:a16="http://schemas.microsoft.com/office/drawing/2014/main" id="{B487E0EA-221F-1366-C88D-AA55087C62F6}"/>
              </a:ext>
            </a:extLst>
          </p:cNvPr>
          <p:cNvSpPr/>
          <p:nvPr/>
        </p:nvSpPr>
        <p:spPr>
          <a:xfrm>
            <a:off x="2310938" y="4453965"/>
            <a:ext cx="3223713" cy="91445"/>
          </a:xfrm>
          <a:custGeom>
            <a:avLst/>
            <a:gdLst/>
            <a:ahLst/>
            <a:cxnLst/>
            <a:rect l="l" t="t" r="r" b="b"/>
            <a:pathLst>
              <a:path w="2296160" h="160020">
                <a:moveTo>
                  <a:pt x="2295948" y="2"/>
                </a:moveTo>
                <a:lnTo>
                  <a:pt x="2294900" y="31146"/>
                </a:lnTo>
                <a:lnTo>
                  <a:pt x="2292042" y="56578"/>
                </a:lnTo>
                <a:lnTo>
                  <a:pt x="2287803" y="73725"/>
                </a:lnTo>
                <a:lnTo>
                  <a:pt x="2282613" y="80012"/>
                </a:lnTo>
                <a:lnTo>
                  <a:pt x="1143904" y="80010"/>
                </a:lnTo>
                <a:lnTo>
                  <a:pt x="1138713" y="86297"/>
                </a:lnTo>
                <a:lnTo>
                  <a:pt x="1134474" y="103444"/>
                </a:lnTo>
                <a:lnTo>
                  <a:pt x="1131616" y="128876"/>
                </a:lnTo>
                <a:lnTo>
                  <a:pt x="1130569" y="160020"/>
                </a:lnTo>
                <a:lnTo>
                  <a:pt x="1129520" y="128876"/>
                </a:lnTo>
                <a:lnTo>
                  <a:pt x="1126662" y="103444"/>
                </a:lnTo>
                <a:lnTo>
                  <a:pt x="1122423" y="86297"/>
                </a:lnTo>
                <a:lnTo>
                  <a:pt x="1117233" y="80010"/>
                </a:lnTo>
                <a:lnTo>
                  <a:pt x="13335" y="80010"/>
                </a:lnTo>
                <a:lnTo>
                  <a:pt x="8144" y="73722"/>
                </a:lnTo>
                <a:lnTo>
                  <a:pt x="3905" y="56575"/>
                </a:lnTo>
                <a:lnTo>
                  <a:pt x="1047" y="31143"/>
                </a:lnTo>
                <a:lnTo>
                  <a:pt x="0" y="0"/>
                </a:lnTo>
              </a:path>
            </a:pathLst>
          </a:custGeom>
          <a:ln w="9525">
            <a:solidFill>
              <a:srgbClr val="000000"/>
            </a:solidFill>
          </a:ln>
        </p:spPr>
        <p:txBody>
          <a:bodyPr wrap="square" lIns="0" tIns="0" rIns="0" bIns="0" rtlCol="0"/>
          <a:lstStyle/>
          <a:p>
            <a:endParaRPr sz="1050" dirty="0">
              <a:latin typeface="Corbel" panose="020B0503020204020204" pitchFamily="34" charset="0"/>
            </a:endParaRPr>
          </a:p>
        </p:txBody>
      </p:sp>
      <p:sp>
        <p:nvSpPr>
          <p:cNvPr id="18" name="object 15">
            <a:extLst>
              <a:ext uri="{FF2B5EF4-FFF2-40B4-BE49-F238E27FC236}">
                <a16:creationId xmlns:a16="http://schemas.microsoft.com/office/drawing/2014/main" id="{42FBF3C8-72DA-2AE3-652E-69E289B38DAE}"/>
              </a:ext>
            </a:extLst>
          </p:cNvPr>
          <p:cNvSpPr txBox="1"/>
          <p:nvPr/>
        </p:nvSpPr>
        <p:spPr>
          <a:xfrm>
            <a:off x="2610193" y="4524508"/>
            <a:ext cx="4941943" cy="225383"/>
          </a:xfrm>
          <a:prstGeom prst="rect">
            <a:avLst/>
          </a:prstGeom>
        </p:spPr>
        <p:txBody>
          <a:bodyPr vert="horz" wrap="square" lIns="0" tIns="20003" rIns="0" bIns="0" rtlCol="0">
            <a:spAutoFit/>
          </a:bodyPr>
          <a:lstStyle/>
          <a:p>
            <a:pPr marL="9525" marR="3810">
              <a:lnSpc>
                <a:spcPts val="1583"/>
              </a:lnSpc>
              <a:spcBef>
                <a:spcPts val="158"/>
              </a:spcBef>
              <a:tabLst>
                <a:tab pos="1689259" algn="l"/>
                <a:tab pos="2656046" algn="l"/>
              </a:tabLst>
            </a:pPr>
            <a:r>
              <a:rPr lang="en-US" sz="1350" spc="-11" dirty="0">
                <a:latin typeface="Corbel" panose="020B0503020204020204" pitchFamily="34" charset="0"/>
                <a:cs typeface="Calibri"/>
              </a:rPr>
              <a:t>     </a:t>
            </a:r>
            <a:r>
              <a:rPr sz="1350" spc="-11" dirty="0">
                <a:latin typeface="Corbel" panose="020B0503020204020204" pitchFamily="34" charset="0"/>
                <a:cs typeface="Calibri"/>
              </a:rPr>
              <a:t>context</a:t>
            </a:r>
            <a:r>
              <a:rPr sz="1350" spc="8" dirty="0">
                <a:latin typeface="Corbel" panose="020B0503020204020204" pitchFamily="34" charset="0"/>
                <a:cs typeface="Calibri"/>
              </a:rPr>
              <a:t> </a:t>
            </a:r>
            <a:r>
              <a:rPr sz="1350" spc="-8" dirty="0">
                <a:latin typeface="Corbel" panose="020B0503020204020204" pitchFamily="34" charset="0"/>
                <a:cs typeface="Calibri"/>
              </a:rPr>
              <a:t>words</a:t>
            </a:r>
            <a:r>
              <a:rPr lang="en-US" sz="1350" spc="-8" dirty="0">
                <a:latin typeface="Corbel" panose="020B0503020204020204" pitchFamily="34" charset="0"/>
                <a:cs typeface="Calibri"/>
              </a:rPr>
              <a:t> </a:t>
            </a:r>
            <a:r>
              <a:rPr lang="en-US" sz="1350" spc="-4" dirty="0">
                <a:latin typeface="Corbel" panose="020B0503020204020204" pitchFamily="34" charset="0"/>
                <a:cs typeface="Calibri"/>
              </a:rPr>
              <a:t>in</a:t>
            </a:r>
            <a:r>
              <a:rPr lang="en-US" sz="1350" spc="8" dirty="0">
                <a:latin typeface="Corbel" panose="020B0503020204020204" pitchFamily="34" charset="0"/>
                <a:cs typeface="Calibri"/>
              </a:rPr>
              <a:t> </a:t>
            </a:r>
            <a:r>
              <a:rPr lang="en-US" sz="1350" dirty="0">
                <a:latin typeface="Corbel" panose="020B0503020204020204" pitchFamily="34" charset="0"/>
                <a:cs typeface="Calibri"/>
              </a:rPr>
              <a:t>window</a:t>
            </a:r>
            <a:r>
              <a:rPr lang="en-US" sz="1350" spc="4" dirty="0">
                <a:latin typeface="Corbel" panose="020B0503020204020204" pitchFamily="34" charset="0"/>
                <a:cs typeface="Calibri"/>
              </a:rPr>
              <a:t> </a:t>
            </a:r>
            <a:r>
              <a:rPr lang="en-US" sz="1350" dirty="0">
                <a:latin typeface="Corbel" panose="020B0503020204020204" pitchFamily="34" charset="0"/>
                <a:cs typeface="Calibri"/>
              </a:rPr>
              <a:t>of</a:t>
            </a:r>
            <a:r>
              <a:rPr lang="en-US" sz="1350" spc="4" dirty="0">
                <a:latin typeface="Corbel" panose="020B0503020204020204" pitchFamily="34" charset="0"/>
                <a:cs typeface="Calibri"/>
              </a:rPr>
              <a:t> </a:t>
            </a:r>
            <a:r>
              <a:rPr lang="en-US" sz="1350" spc="-11" dirty="0">
                <a:latin typeface="Corbel" panose="020B0503020204020204" pitchFamily="34" charset="0"/>
                <a:cs typeface="Calibri"/>
              </a:rPr>
              <a:t>size</a:t>
            </a:r>
            <a:r>
              <a:rPr lang="en-US" sz="1350" spc="11" dirty="0">
                <a:latin typeface="Corbel" panose="020B0503020204020204" pitchFamily="34" charset="0"/>
                <a:cs typeface="Calibri"/>
              </a:rPr>
              <a:t> 4</a:t>
            </a:r>
            <a:r>
              <a:rPr lang="en-US" sz="1350" dirty="0">
                <a:latin typeface="Corbel" panose="020B0503020204020204" pitchFamily="34" charset="0"/>
                <a:cs typeface="Calibri"/>
              </a:rPr>
              <a:t> </a:t>
            </a:r>
            <a:r>
              <a:rPr sz="1350" spc="-8" dirty="0">
                <a:latin typeface="Corbel" panose="020B0503020204020204" pitchFamily="34" charset="0"/>
                <a:cs typeface="Calibri"/>
              </a:rPr>
              <a:t>	</a:t>
            </a:r>
            <a:r>
              <a:rPr lang="en-US" sz="1350" spc="-8" dirty="0">
                <a:latin typeface="Corbel" panose="020B0503020204020204" pitchFamily="34" charset="0"/>
                <a:cs typeface="Calibri"/>
              </a:rPr>
              <a:t>    </a:t>
            </a:r>
            <a:r>
              <a:rPr sz="2025" spc="11" baseline="1543" dirty="0">
                <a:latin typeface="Corbel" panose="020B0503020204020204" pitchFamily="34" charset="0"/>
                <a:cs typeface="Calibri"/>
              </a:rPr>
              <a:t> </a:t>
            </a:r>
            <a:r>
              <a:rPr lang="en-US" sz="2025" spc="11" baseline="1543" dirty="0">
                <a:latin typeface="Corbel" panose="020B0503020204020204" pitchFamily="34" charset="0"/>
                <a:cs typeface="Calibri"/>
              </a:rPr>
              <a:t>    target </a:t>
            </a:r>
            <a:r>
              <a:rPr lang="en-US" sz="2025" spc="-17" baseline="1543" dirty="0">
                <a:latin typeface="Corbel" panose="020B0503020204020204" pitchFamily="34" charset="0"/>
                <a:cs typeface="Calibri"/>
              </a:rPr>
              <a:t>word</a:t>
            </a:r>
          </a:p>
        </p:txBody>
      </p:sp>
      <p:sp>
        <p:nvSpPr>
          <p:cNvPr id="25" name="object 11">
            <a:extLst>
              <a:ext uri="{FF2B5EF4-FFF2-40B4-BE49-F238E27FC236}">
                <a16:creationId xmlns:a16="http://schemas.microsoft.com/office/drawing/2014/main" id="{F0000C1D-9AAA-E89C-210B-0212A2F736B8}"/>
              </a:ext>
            </a:extLst>
          </p:cNvPr>
          <p:cNvSpPr txBox="1"/>
          <p:nvPr/>
        </p:nvSpPr>
        <p:spPr>
          <a:xfrm>
            <a:off x="2165666" y="4067743"/>
            <a:ext cx="600590" cy="252473"/>
          </a:xfrm>
          <a:prstGeom prst="rect">
            <a:avLst/>
          </a:prstGeom>
          <a:solidFill>
            <a:srgbClr val="FFACF8"/>
          </a:solidFill>
        </p:spPr>
        <p:txBody>
          <a:bodyPr vert="horz" wrap="square" lIns="0" tIns="21431" rIns="0" bIns="0" rtlCol="0">
            <a:spAutoFit/>
          </a:bodyPr>
          <a:lstStyle/>
          <a:p>
            <a:pPr marL="68104" algn="ctr">
              <a:spcBef>
                <a:spcPts val="169"/>
              </a:spcBef>
            </a:pPr>
            <a:r>
              <a:rPr lang="en-US" sz="1500" dirty="0">
                <a:latin typeface="Corbel" panose="020B0503020204020204" pitchFamily="34" charset="0"/>
                <a:cs typeface="Calibri"/>
              </a:rPr>
              <a:t>and</a:t>
            </a:r>
            <a:endParaRPr sz="1500" dirty="0">
              <a:latin typeface="Corbel" panose="020B0503020204020204" pitchFamily="34" charset="0"/>
              <a:cs typeface="Calibri"/>
            </a:endParaRPr>
          </a:p>
        </p:txBody>
      </p:sp>
      <p:cxnSp>
        <p:nvCxnSpPr>
          <p:cNvPr id="30" name="Curved Connector 29">
            <a:extLst>
              <a:ext uri="{FF2B5EF4-FFF2-40B4-BE49-F238E27FC236}">
                <a16:creationId xmlns:a16="http://schemas.microsoft.com/office/drawing/2014/main" id="{1B9F5F9B-DC09-4414-1E8D-A910C0555F58}"/>
              </a:ext>
            </a:extLst>
          </p:cNvPr>
          <p:cNvCxnSpPr>
            <a:cxnSpLocks/>
            <a:stCxn id="6" idx="2"/>
            <a:endCxn id="25" idx="0"/>
          </p:cNvCxnSpPr>
          <p:nvPr/>
        </p:nvCxnSpPr>
        <p:spPr>
          <a:xfrm rot="5400000">
            <a:off x="2158395" y="3760177"/>
            <a:ext cx="615132" cy="12700"/>
          </a:xfrm>
          <a:prstGeom prst="curvedConnector3">
            <a:avLst>
              <a:gd name="adj1" fmla="val 50000"/>
            </a:avLst>
          </a:prstGeom>
          <a:ln>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DCAD4E7-CB28-E65F-8147-CCBBB26D7E6E}"/>
              </a:ext>
            </a:extLst>
          </p:cNvPr>
          <p:cNvSpPr/>
          <p:nvPr/>
        </p:nvSpPr>
        <p:spPr>
          <a:xfrm>
            <a:off x="2165666" y="3243061"/>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sp>
        <p:nvSpPr>
          <p:cNvPr id="32" name="Rectangle 31">
            <a:extLst>
              <a:ext uri="{FF2B5EF4-FFF2-40B4-BE49-F238E27FC236}">
                <a16:creationId xmlns:a16="http://schemas.microsoft.com/office/drawing/2014/main" id="{5EB9C6D4-A513-5EC7-6CCB-2EA4CFE9DBF4}"/>
              </a:ext>
            </a:extLst>
          </p:cNvPr>
          <p:cNvSpPr/>
          <p:nvPr/>
        </p:nvSpPr>
        <p:spPr>
          <a:xfrm>
            <a:off x="2994919" y="3243061"/>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sp>
        <p:nvSpPr>
          <p:cNvPr id="33" name="Rectangle 32">
            <a:extLst>
              <a:ext uri="{FF2B5EF4-FFF2-40B4-BE49-F238E27FC236}">
                <a16:creationId xmlns:a16="http://schemas.microsoft.com/office/drawing/2014/main" id="{68F34219-5370-7FEA-E2C3-2A149D0ABA91}"/>
              </a:ext>
            </a:extLst>
          </p:cNvPr>
          <p:cNvSpPr/>
          <p:nvPr/>
        </p:nvSpPr>
        <p:spPr>
          <a:xfrm>
            <a:off x="3918657" y="3243061"/>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sp>
        <p:nvSpPr>
          <p:cNvPr id="34" name="Rectangle 33">
            <a:extLst>
              <a:ext uri="{FF2B5EF4-FFF2-40B4-BE49-F238E27FC236}">
                <a16:creationId xmlns:a16="http://schemas.microsoft.com/office/drawing/2014/main" id="{DD2EA24B-FE57-9120-84C6-7CC56FF38E45}"/>
              </a:ext>
            </a:extLst>
          </p:cNvPr>
          <p:cNvSpPr/>
          <p:nvPr/>
        </p:nvSpPr>
        <p:spPr>
          <a:xfrm>
            <a:off x="4887309" y="3243061"/>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AE26337-DADC-6028-F7CB-2E7D0CEA24F3}"/>
                  </a:ext>
                </a:extLst>
              </p:cNvPr>
              <p:cNvSpPr txBox="1"/>
              <p:nvPr/>
            </p:nvSpPr>
            <p:spPr>
              <a:xfrm>
                <a:off x="5624141" y="3070559"/>
                <a:ext cx="627074"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smtClean="0">
                          <a:latin typeface="Cambria Math" panose="02040503050406030204" pitchFamily="18" charset="0"/>
                        </a:rPr>
                        <m:t>, </m:t>
                      </m:r>
                      <m:r>
                        <m:rPr>
                          <m:sty m:val="p"/>
                        </m:rPr>
                        <a:rPr lang="en-US" sz="3200" smtClean="0">
                          <a:solidFill>
                            <a:srgbClr val="0006C7"/>
                          </a:solidFill>
                          <a:latin typeface="Cambria Math" panose="02040503050406030204" pitchFamily="18" charset="0"/>
                        </a:rPr>
                        <m:t>Θ</m:t>
                      </m:r>
                      <m:r>
                        <a:rPr lang="en-US" sz="3200" smtClean="0">
                          <a:latin typeface="Cambria Math" panose="02040503050406030204" pitchFamily="18" charset="0"/>
                        </a:rPr>
                        <m:t>)</m:t>
                      </m:r>
                    </m:oMath>
                  </m:oMathPara>
                </a14:m>
                <a:endParaRPr lang="en-US" sz="3200" dirty="0">
                  <a:latin typeface="Corbel" panose="020B0503020204020204" pitchFamily="34" charset="0"/>
                </a:endParaRPr>
              </a:p>
            </p:txBody>
          </p:sp>
        </mc:Choice>
        <mc:Fallback xmlns="">
          <p:sp>
            <p:nvSpPr>
              <p:cNvPr id="39" name="TextBox 38">
                <a:extLst>
                  <a:ext uri="{FF2B5EF4-FFF2-40B4-BE49-F238E27FC236}">
                    <a16:creationId xmlns:a16="http://schemas.microsoft.com/office/drawing/2014/main" id="{DAE26337-DADC-6028-F7CB-2E7D0CEA24F3}"/>
                  </a:ext>
                </a:extLst>
              </p:cNvPr>
              <p:cNvSpPr txBox="1">
                <a:spLocks noRot="1" noChangeAspect="1" noMove="1" noResize="1" noEditPoints="1" noAdjustHandles="1" noChangeArrowheads="1" noChangeShapeType="1" noTextEdit="1"/>
              </p:cNvSpPr>
              <p:nvPr/>
            </p:nvSpPr>
            <p:spPr>
              <a:xfrm>
                <a:off x="5624141" y="3070559"/>
                <a:ext cx="627074" cy="492443"/>
              </a:xfrm>
              <a:prstGeom prst="rect">
                <a:avLst/>
              </a:prstGeom>
              <a:blipFill>
                <a:blip r:embed="rId3"/>
                <a:stretch>
                  <a:fillRect l="-6000" t="-2500" r="-26000" b="-35000"/>
                </a:stretch>
              </a:blipFill>
            </p:spPr>
            <p:txBody>
              <a:bodyPr/>
              <a:lstStyle/>
              <a:p>
                <a:r>
                  <a:rPr lang="en-US">
                    <a:noFill/>
                  </a:rPr>
                  <a:t> </a:t>
                </a:r>
              </a:p>
            </p:txBody>
          </p:sp>
        </mc:Fallback>
      </mc:AlternateContent>
      <p:cxnSp>
        <p:nvCxnSpPr>
          <p:cNvPr id="43" name="Curved Connector 42">
            <a:extLst>
              <a:ext uri="{FF2B5EF4-FFF2-40B4-BE49-F238E27FC236}">
                <a16:creationId xmlns:a16="http://schemas.microsoft.com/office/drawing/2014/main" id="{B9593F31-247D-8006-E6DF-A6F75A365014}"/>
              </a:ext>
            </a:extLst>
          </p:cNvPr>
          <p:cNvCxnSpPr>
            <a:cxnSpLocks/>
            <a:stCxn id="32" idx="2"/>
            <a:endCxn id="14" idx="0"/>
          </p:cNvCxnSpPr>
          <p:nvPr/>
        </p:nvCxnSpPr>
        <p:spPr>
          <a:xfrm rot="5400000">
            <a:off x="2987648" y="3760177"/>
            <a:ext cx="615132" cy="12700"/>
          </a:xfrm>
          <a:prstGeom prst="curvedConnector3">
            <a:avLst>
              <a:gd name="adj1" fmla="val 50000"/>
            </a:avLst>
          </a:prstGeom>
          <a:ln>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4910F773-5BF7-A3D0-5FEC-E9D17924F6CE}"/>
              </a:ext>
            </a:extLst>
          </p:cNvPr>
          <p:cNvCxnSpPr>
            <a:cxnSpLocks/>
            <a:stCxn id="33" idx="2"/>
            <a:endCxn id="13" idx="0"/>
          </p:cNvCxnSpPr>
          <p:nvPr/>
        </p:nvCxnSpPr>
        <p:spPr>
          <a:xfrm rot="16200000" flipH="1">
            <a:off x="3908299" y="3763263"/>
            <a:ext cx="621307" cy="1"/>
          </a:xfrm>
          <a:prstGeom prst="curvedConnector3">
            <a:avLst>
              <a:gd name="adj1" fmla="val 50000"/>
            </a:avLst>
          </a:prstGeom>
          <a:ln>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C48592BC-A5EB-C3F3-D7DC-4E54BD39ED2A}"/>
              </a:ext>
            </a:extLst>
          </p:cNvPr>
          <p:cNvCxnSpPr>
            <a:cxnSpLocks/>
            <a:stCxn id="34" idx="2"/>
            <a:endCxn id="12" idx="0"/>
          </p:cNvCxnSpPr>
          <p:nvPr/>
        </p:nvCxnSpPr>
        <p:spPr>
          <a:xfrm rot="5400000">
            <a:off x="4868509" y="3763394"/>
            <a:ext cx="629878" cy="8312"/>
          </a:xfrm>
          <a:prstGeom prst="curvedConnector3">
            <a:avLst>
              <a:gd name="adj1" fmla="val 50000"/>
            </a:avLst>
          </a:prstGeom>
          <a:ln>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object 16">
            <a:extLst>
              <a:ext uri="{FF2B5EF4-FFF2-40B4-BE49-F238E27FC236}">
                <a16:creationId xmlns:a16="http://schemas.microsoft.com/office/drawing/2014/main" id="{309547D8-86E6-9C8E-69FF-C57204ADD227}"/>
              </a:ext>
            </a:extLst>
          </p:cNvPr>
          <p:cNvSpPr/>
          <p:nvPr/>
        </p:nvSpPr>
        <p:spPr>
          <a:xfrm>
            <a:off x="5734511" y="4465393"/>
            <a:ext cx="600075" cy="91445"/>
          </a:xfrm>
          <a:custGeom>
            <a:avLst/>
            <a:gdLst/>
            <a:ahLst/>
            <a:cxnLst/>
            <a:rect l="l" t="t" r="r" b="b"/>
            <a:pathLst>
              <a:path w="800100" h="152400">
                <a:moveTo>
                  <a:pt x="800105" y="0"/>
                </a:moveTo>
                <a:lnTo>
                  <a:pt x="799106" y="29660"/>
                </a:lnTo>
                <a:lnTo>
                  <a:pt x="796385" y="53881"/>
                </a:lnTo>
                <a:lnTo>
                  <a:pt x="792348" y="70211"/>
                </a:lnTo>
                <a:lnTo>
                  <a:pt x="787405" y="76200"/>
                </a:lnTo>
                <a:lnTo>
                  <a:pt x="406686" y="76200"/>
                </a:lnTo>
                <a:lnTo>
                  <a:pt x="401743" y="82188"/>
                </a:lnTo>
                <a:lnTo>
                  <a:pt x="397706" y="98518"/>
                </a:lnTo>
                <a:lnTo>
                  <a:pt x="394985" y="122739"/>
                </a:lnTo>
                <a:lnTo>
                  <a:pt x="393987" y="152400"/>
                </a:lnTo>
                <a:lnTo>
                  <a:pt x="392988" y="122739"/>
                </a:lnTo>
                <a:lnTo>
                  <a:pt x="390267" y="98518"/>
                </a:lnTo>
                <a:lnTo>
                  <a:pt x="386230" y="82188"/>
                </a:lnTo>
                <a:lnTo>
                  <a:pt x="381287" y="76200"/>
                </a:lnTo>
                <a:lnTo>
                  <a:pt x="12699" y="76200"/>
                </a:lnTo>
                <a:lnTo>
                  <a:pt x="7756" y="70211"/>
                </a:lnTo>
                <a:lnTo>
                  <a:pt x="3719" y="53881"/>
                </a:lnTo>
                <a:lnTo>
                  <a:pt x="998" y="29660"/>
                </a:lnTo>
                <a:lnTo>
                  <a:pt x="0" y="0"/>
                </a:lnTo>
              </a:path>
            </a:pathLst>
          </a:custGeom>
          <a:ln w="9525">
            <a:solidFill>
              <a:srgbClr val="000000"/>
            </a:solidFill>
          </a:ln>
        </p:spPr>
        <p:txBody>
          <a:bodyPr wrap="square" lIns="0" tIns="0" rIns="0" bIns="0" rtlCol="0"/>
          <a:lstStyle/>
          <a:p>
            <a:endParaRPr sz="1050" dirty="0">
              <a:latin typeface="Corbel" panose="020B0503020204020204" pitchFamily="34" charset="0"/>
            </a:endParaRPr>
          </a:p>
        </p:txBody>
      </p:sp>
      <p:sp>
        <p:nvSpPr>
          <p:cNvPr id="53" name="TextBox 52">
            <a:extLst>
              <a:ext uri="{FF2B5EF4-FFF2-40B4-BE49-F238E27FC236}">
                <a16:creationId xmlns:a16="http://schemas.microsoft.com/office/drawing/2014/main" id="{DD3B1CD3-1C8D-E3B2-2E7E-3942C2651905}"/>
              </a:ext>
            </a:extLst>
          </p:cNvPr>
          <p:cNvSpPr txBox="1"/>
          <p:nvPr/>
        </p:nvSpPr>
        <p:spPr>
          <a:xfrm>
            <a:off x="2906847" y="3623985"/>
            <a:ext cx="1713375" cy="307777"/>
          </a:xfrm>
          <a:prstGeom prst="rect">
            <a:avLst/>
          </a:prstGeom>
          <a:noFill/>
        </p:spPr>
        <p:txBody>
          <a:bodyPr wrap="square">
            <a:spAutoFit/>
          </a:bodyPr>
          <a:lstStyle/>
          <a:p>
            <a:pPr algn="ctr"/>
            <a:r>
              <a:rPr lang="en-US" sz="1400" spc="-11" dirty="0">
                <a:latin typeface="Corbel" panose="020B0503020204020204" pitchFamily="34" charset="0"/>
                <a:cs typeface="Calibri"/>
              </a:rPr>
              <a:t>lookup </a:t>
            </a:r>
            <a:r>
              <a:rPr lang="en-US" dirty="0">
                <a:latin typeface="Corbel" panose="020B0503020204020204" pitchFamily="34" charset="0"/>
              </a:rPr>
              <a:t>embeddings</a:t>
            </a:r>
          </a:p>
        </p:txBody>
      </p:sp>
      <p:sp>
        <p:nvSpPr>
          <p:cNvPr id="54" name="Rounded Rectangular Callout 53">
            <a:extLst>
              <a:ext uri="{FF2B5EF4-FFF2-40B4-BE49-F238E27FC236}">
                <a16:creationId xmlns:a16="http://schemas.microsoft.com/office/drawing/2014/main" id="{5663F002-0D23-1DC7-BEE3-263EA9978632}"/>
              </a:ext>
            </a:extLst>
          </p:cNvPr>
          <p:cNvSpPr/>
          <p:nvPr/>
        </p:nvSpPr>
        <p:spPr>
          <a:xfrm>
            <a:off x="4599095" y="2477129"/>
            <a:ext cx="1860737" cy="549668"/>
          </a:xfrm>
          <a:prstGeom prst="wedgeRoundRectCallout">
            <a:avLst>
              <a:gd name="adj1" fmla="val 20972"/>
              <a:gd name="adj2" fmla="val 6575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Corbel" panose="020B0503020204020204" pitchFamily="34" charset="0"/>
              </a:rPr>
              <a:t>Trainable parameters of neural network </a:t>
            </a:r>
          </a:p>
        </p:txBody>
      </p:sp>
      <p:pic>
        <p:nvPicPr>
          <p:cNvPr id="57" name="Picture 2" descr="Word frequency in titles of all articles with Frequency &gt;= 10 Figure 2... |  Download Scientific Diagram">
            <a:extLst>
              <a:ext uri="{FF2B5EF4-FFF2-40B4-BE49-F238E27FC236}">
                <a16:creationId xmlns:a16="http://schemas.microsoft.com/office/drawing/2014/main" id="{6AF7D0C2-94B8-71A7-1E53-6E06ADD767F7}"/>
              </a:ext>
            </a:extLst>
          </p:cNvPr>
          <p:cNvPicPr>
            <a:picLocks noChangeAspect="1" noChangeArrowheads="1"/>
          </p:cNvPicPr>
          <p:nvPr/>
        </p:nvPicPr>
        <p:blipFill rotWithShape="1">
          <a:blip r:embed="rId4">
            <a:grayscl/>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094" t="8585" r="65769" b="30524"/>
          <a:stretch/>
        </p:blipFill>
        <p:spPr bwMode="auto">
          <a:xfrm rot="5400000">
            <a:off x="7439037" y="2715768"/>
            <a:ext cx="1650003" cy="1473684"/>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1949FCE7-8DC4-E8D2-C066-EDB30B3CB653}"/>
              </a:ext>
            </a:extLst>
          </p:cNvPr>
          <p:cNvSpPr txBox="1"/>
          <p:nvPr/>
        </p:nvSpPr>
        <p:spPr>
          <a:xfrm>
            <a:off x="7219077" y="2302333"/>
            <a:ext cx="1848307" cy="307777"/>
          </a:xfrm>
          <a:prstGeom prst="rect">
            <a:avLst/>
          </a:prstGeom>
          <a:noFill/>
        </p:spPr>
        <p:txBody>
          <a:bodyPr wrap="square">
            <a:spAutoFit/>
          </a:bodyPr>
          <a:lstStyle/>
          <a:p>
            <a:r>
              <a:rPr lang="en-US" sz="1400" dirty="0">
                <a:latin typeface="Corbel" panose="020B0503020204020204" pitchFamily="34" charset="0"/>
              </a:rPr>
              <a:t>P</a:t>
            </a:r>
            <a:r>
              <a:rPr lang="en-US" dirty="0">
                <a:latin typeface="Corbel" panose="020B0503020204020204" pitchFamily="34" charset="0"/>
              </a:rPr>
              <a:t>robs over vocabulary</a:t>
            </a:r>
          </a:p>
        </p:txBody>
      </p:sp>
      <p:sp>
        <p:nvSpPr>
          <p:cNvPr id="59" name="TextBox 58">
            <a:extLst>
              <a:ext uri="{FF2B5EF4-FFF2-40B4-BE49-F238E27FC236}">
                <a16:creationId xmlns:a16="http://schemas.microsoft.com/office/drawing/2014/main" id="{3AB93308-28F7-23E4-49E5-F889A26F62E8}"/>
              </a:ext>
            </a:extLst>
          </p:cNvPr>
          <p:cNvSpPr txBox="1"/>
          <p:nvPr/>
        </p:nvSpPr>
        <p:spPr>
          <a:xfrm>
            <a:off x="6608833" y="2632865"/>
            <a:ext cx="953286" cy="1673535"/>
          </a:xfrm>
          <a:prstGeom prst="rect">
            <a:avLst/>
          </a:prstGeom>
          <a:noFill/>
        </p:spPr>
        <p:txBody>
          <a:bodyPr wrap="square">
            <a:spAutoFit/>
          </a:bodyPr>
          <a:lstStyle/>
          <a:p>
            <a:pPr algn="r">
              <a:lnSpc>
                <a:spcPct val="150000"/>
              </a:lnSpc>
            </a:pPr>
            <a:r>
              <a:rPr lang="en-US" sz="1400" dirty="0">
                <a:latin typeface="Consolas" panose="020B0609020204030204" pitchFamily="49" charset="0"/>
                <a:cs typeface="Consolas" panose="020B0609020204030204" pitchFamily="49" charset="0"/>
              </a:rPr>
              <a:t>mat</a:t>
            </a:r>
          </a:p>
          <a:p>
            <a:pPr algn="r">
              <a:lnSpc>
                <a:spcPct val="150000"/>
              </a:lnSpc>
            </a:pPr>
            <a:r>
              <a:rPr lang="en-US" dirty="0">
                <a:latin typeface="Consolas" panose="020B0609020204030204" pitchFamily="49" charset="0"/>
                <a:cs typeface="Consolas" panose="020B0609020204030204" pitchFamily="49" charset="0"/>
              </a:rPr>
              <a:t>table</a:t>
            </a:r>
          </a:p>
          <a:p>
            <a:pPr algn="r">
              <a:lnSpc>
                <a:spcPct val="150000"/>
              </a:lnSpc>
            </a:pPr>
            <a:r>
              <a:rPr lang="en-US" dirty="0">
                <a:solidFill>
                  <a:srgbClr val="C00000"/>
                </a:solidFill>
                <a:latin typeface="Consolas" panose="020B0609020204030204" pitchFamily="49" charset="0"/>
                <a:cs typeface="Consolas" panose="020B0609020204030204" pitchFamily="49" charset="0"/>
              </a:rPr>
              <a:t>into</a:t>
            </a:r>
          </a:p>
          <a:p>
            <a:pPr algn="r">
              <a:lnSpc>
                <a:spcPct val="150000"/>
              </a:lnSpc>
            </a:pPr>
            <a:r>
              <a:rPr lang="en-US" dirty="0">
                <a:latin typeface="Consolas" panose="020B0609020204030204" pitchFamily="49" charset="0"/>
                <a:cs typeface="Consolas" panose="020B0609020204030204" pitchFamily="49" charset="0"/>
              </a:rPr>
              <a:t>ant</a:t>
            </a:r>
          </a:p>
          <a:p>
            <a:pPr algn="r">
              <a:lnSpc>
                <a:spcPct val="150000"/>
              </a:lnSpc>
            </a:pPr>
            <a:r>
              <a:rPr lang="en-US" dirty="0">
                <a:latin typeface="Consolas" panose="020B0609020204030204" pitchFamily="49" charset="0"/>
                <a:cs typeface="Consolas" panose="020B0609020204030204" pitchFamily="49" charset="0"/>
              </a:rPr>
              <a:t>chair</a:t>
            </a:r>
          </a:p>
        </p:txBody>
      </p:sp>
      <p:sp>
        <p:nvSpPr>
          <p:cNvPr id="60" name="Right Arrow 59">
            <a:extLst>
              <a:ext uri="{FF2B5EF4-FFF2-40B4-BE49-F238E27FC236}">
                <a16:creationId xmlns:a16="http://schemas.microsoft.com/office/drawing/2014/main" id="{B9F8540A-3473-597A-2691-F34FD21D9BE2}"/>
              </a:ext>
            </a:extLst>
          </p:cNvPr>
          <p:cNvSpPr/>
          <p:nvPr/>
        </p:nvSpPr>
        <p:spPr>
          <a:xfrm>
            <a:off x="6284185" y="3167148"/>
            <a:ext cx="553302" cy="387550"/>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66" name="TextBox 65">
            <a:extLst>
              <a:ext uri="{FF2B5EF4-FFF2-40B4-BE49-F238E27FC236}">
                <a16:creationId xmlns:a16="http://schemas.microsoft.com/office/drawing/2014/main" id="{C43694A1-60A6-BF65-0B45-951BAA1ED5B8}"/>
              </a:ext>
            </a:extLst>
          </p:cNvPr>
          <p:cNvSpPr txBox="1"/>
          <p:nvPr/>
        </p:nvSpPr>
        <p:spPr>
          <a:xfrm>
            <a:off x="1381655" y="4855675"/>
            <a:ext cx="6166929" cy="253916"/>
          </a:xfrm>
          <a:prstGeom prst="rect">
            <a:avLst/>
          </a:prstGeom>
          <a:noFill/>
        </p:spPr>
        <p:txBody>
          <a:bodyPr wrap="square" rtlCol="0">
            <a:spAutoFit/>
          </a:bodyPr>
          <a:lstStyle/>
          <a:p>
            <a:pPr algn="ctr"/>
            <a:r>
              <a:rPr lang="en-US" sz="1050" dirty="0">
                <a:latin typeface="Corbel" panose="020B0503020204020204" pitchFamily="34" charset="0"/>
              </a:rPr>
              <a:t>[</a:t>
            </a:r>
            <a:r>
              <a:rPr lang="en-US" sz="1050" dirty="0" err="1">
                <a:latin typeface="Corbel" panose="020B0503020204020204" pitchFamily="34" charset="0"/>
              </a:rPr>
              <a:t>Bengio</a:t>
            </a:r>
            <a:r>
              <a:rPr lang="en-US" sz="1050" dirty="0">
                <a:latin typeface="Corbel" panose="020B0503020204020204" pitchFamily="34" charset="0"/>
              </a:rPr>
              <a:t> et al. 2003]</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9FB0049-39BE-4EAC-D036-F7CD8FF65033}"/>
                  </a:ext>
                </a:extLst>
              </p:cNvPr>
              <p:cNvSpPr txBox="1"/>
              <p:nvPr/>
            </p:nvSpPr>
            <p:spPr>
              <a:xfrm>
                <a:off x="1470627" y="3068362"/>
                <a:ext cx="627074"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r>
                        <a:rPr lang="en-US" sz="3200" smtClean="0">
                          <a:latin typeface="Cambria Math" panose="02040503050406030204" pitchFamily="18" charset="0"/>
                        </a:rPr>
                        <m:t> (</m:t>
                      </m:r>
                    </m:oMath>
                  </m:oMathPara>
                </a14:m>
                <a:endParaRPr lang="en-US" sz="3200" dirty="0">
                  <a:latin typeface="Corbel" panose="020B0503020204020204" pitchFamily="34" charset="0"/>
                </a:endParaRPr>
              </a:p>
            </p:txBody>
          </p:sp>
        </mc:Choice>
        <mc:Fallback xmlns="">
          <p:sp>
            <p:nvSpPr>
              <p:cNvPr id="3" name="TextBox 2">
                <a:extLst>
                  <a:ext uri="{FF2B5EF4-FFF2-40B4-BE49-F238E27FC236}">
                    <a16:creationId xmlns:a16="http://schemas.microsoft.com/office/drawing/2014/main" id="{B9FB0049-39BE-4EAC-D036-F7CD8FF65033}"/>
                  </a:ext>
                </a:extLst>
              </p:cNvPr>
              <p:cNvSpPr txBox="1">
                <a:spLocks noRot="1" noChangeAspect="1" noMove="1" noResize="1" noEditPoints="1" noAdjustHandles="1" noChangeArrowheads="1" noChangeShapeType="1" noTextEdit="1"/>
              </p:cNvSpPr>
              <p:nvPr/>
            </p:nvSpPr>
            <p:spPr>
              <a:xfrm>
                <a:off x="1470627" y="3068362"/>
                <a:ext cx="627074" cy="492443"/>
              </a:xfrm>
              <a:prstGeom prst="rect">
                <a:avLst/>
              </a:prstGeom>
              <a:blipFill>
                <a:blip r:embed="rId6"/>
                <a:stretch>
                  <a:fillRect l="-17647" t="-7500" r="-19608" b="-35000"/>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A39D99EF-9747-F3F1-24DA-9CBB8604DC00}"/>
              </a:ext>
            </a:extLst>
          </p:cNvPr>
          <p:cNvSpPr/>
          <p:nvPr/>
        </p:nvSpPr>
        <p:spPr>
          <a:xfrm rot="5400000">
            <a:off x="7785793" y="4295720"/>
            <a:ext cx="510076" cy="584775"/>
          </a:xfrm>
          <a:prstGeom prst="rect">
            <a:avLst/>
          </a:prstGeom>
        </p:spPr>
        <p:txBody>
          <a:bodyPr wrap="none">
            <a:spAutoFit/>
          </a:bodyPr>
          <a:lstStyle/>
          <a:p>
            <a:r>
              <a:rPr lang="en-US" sz="3200" dirty="0">
                <a:solidFill>
                  <a:schemeClr val="tx1">
                    <a:lumMod val="75000"/>
                    <a:lumOff val="25000"/>
                  </a:schemeClr>
                </a:solidFill>
                <a:latin typeface="Corbel" panose="020B0503020204020204" pitchFamily="34" charset="0"/>
              </a:rPr>
              <a:t>…</a:t>
            </a:r>
          </a:p>
        </p:txBody>
      </p:sp>
    </p:spTree>
    <p:extLst>
      <p:ext uri="{BB962C8B-B14F-4D97-AF65-F5344CB8AC3E}">
        <p14:creationId xmlns:p14="http://schemas.microsoft.com/office/powerpoint/2010/main" val="42012353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3DB4-67F1-457A-295C-A79488E38DF1}"/>
              </a:ext>
            </a:extLst>
          </p:cNvPr>
          <p:cNvSpPr>
            <a:spLocks noGrp="1"/>
          </p:cNvSpPr>
          <p:nvPr>
            <p:ph type="title"/>
          </p:nvPr>
        </p:nvSpPr>
        <p:spPr/>
        <p:txBody>
          <a:bodyPr>
            <a:normAutofit/>
          </a:bodyPr>
          <a:lstStyle/>
          <a:p>
            <a:r>
              <a:rPr lang="en-US" dirty="0"/>
              <a:t>A Fixed-Window Neural LM</a:t>
            </a:r>
          </a:p>
        </p:txBody>
      </p:sp>
      <p:sp>
        <p:nvSpPr>
          <p:cNvPr id="7" name="Content Placeholder 6">
            <a:extLst>
              <a:ext uri="{FF2B5EF4-FFF2-40B4-BE49-F238E27FC236}">
                <a16:creationId xmlns:a16="http://schemas.microsoft.com/office/drawing/2014/main" id="{E6CBB357-581A-AEE8-334F-B64DF7996C72}"/>
              </a:ext>
            </a:extLst>
          </p:cNvPr>
          <p:cNvSpPr>
            <a:spLocks noGrp="1"/>
          </p:cNvSpPr>
          <p:nvPr>
            <p:ph type="body" sz="quarter" idx="16"/>
          </p:nvPr>
        </p:nvSpPr>
        <p:spPr/>
        <p:txBody>
          <a:bodyPr/>
          <a:lstStyle/>
          <a:p>
            <a:r>
              <a:rPr lang="en-US" dirty="0"/>
              <a:t>It will also lay the foundation for the future models (recurrent nets, transformers, ...) </a:t>
            </a:r>
          </a:p>
          <a:p>
            <a:r>
              <a:rPr lang="en-US" dirty="0"/>
              <a:t>But first we need to figure out how to train neural networks! </a:t>
            </a:r>
          </a:p>
        </p:txBody>
      </p:sp>
      <p:sp>
        <p:nvSpPr>
          <p:cNvPr id="11" name="object 8">
            <a:extLst>
              <a:ext uri="{FF2B5EF4-FFF2-40B4-BE49-F238E27FC236}">
                <a16:creationId xmlns:a16="http://schemas.microsoft.com/office/drawing/2014/main" id="{E7FB16E4-6739-2DBF-15E6-2FCDB8463093}"/>
              </a:ext>
            </a:extLst>
          </p:cNvPr>
          <p:cNvSpPr txBox="1"/>
          <p:nvPr/>
        </p:nvSpPr>
        <p:spPr>
          <a:xfrm>
            <a:off x="5671649" y="4079634"/>
            <a:ext cx="725805" cy="253435"/>
          </a:xfrm>
          <a:prstGeom prst="rect">
            <a:avLst/>
          </a:prstGeom>
          <a:solidFill>
            <a:srgbClr val="E44949"/>
          </a:solidFill>
        </p:spPr>
        <p:txBody>
          <a:bodyPr vert="horz" wrap="square" lIns="0" tIns="22384" rIns="0" bIns="0" rtlCol="0">
            <a:spAutoFit/>
          </a:bodyPr>
          <a:lstStyle/>
          <a:p>
            <a:pPr marL="212884">
              <a:spcBef>
                <a:spcPts val="176"/>
              </a:spcBef>
            </a:pPr>
            <a:r>
              <a:rPr sz="1500" spc="-11" dirty="0">
                <a:latin typeface="Corbel" panose="020B0503020204020204" pitchFamily="34" charset="0"/>
                <a:cs typeface="Calibri"/>
              </a:rPr>
              <a:t>into</a:t>
            </a:r>
            <a:endParaRPr sz="1500" dirty="0">
              <a:latin typeface="Corbel" panose="020B0503020204020204" pitchFamily="34" charset="0"/>
              <a:cs typeface="Calibri"/>
            </a:endParaRPr>
          </a:p>
        </p:txBody>
      </p:sp>
      <p:sp>
        <p:nvSpPr>
          <p:cNvPr id="12" name="object 9">
            <a:extLst>
              <a:ext uri="{FF2B5EF4-FFF2-40B4-BE49-F238E27FC236}">
                <a16:creationId xmlns:a16="http://schemas.microsoft.com/office/drawing/2014/main" id="{162552B8-DDE1-8C4B-F39E-540F6341B7CA}"/>
              </a:ext>
            </a:extLst>
          </p:cNvPr>
          <p:cNvSpPr txBox="1"/>
          <p:nvPr/>
        </p:nvSpPr>
        <p:spPr>
          <a:xfrm>
            <a:off x="4813532" y="4082489"/>
            <a:ext cx="731520" cy="252473"/>
          </a:xfrm>
          <a:prstGeom prst="rect">
            <a:avLst/>
          </a:prstGeom>
          <a:solidFill>
            <a:srgbClr val="FFACF8"/>
          </a:solidFill>
        </p:spPr>
        <p:txBody>
          <a:bodyPr vert="horz" wrap="square" lIns="0" tIns="21431" rIns="0" bIns="0" rtlCol="0">
            <a:spAutoFit/>
          </a:bodyPr>
          <a:lstStyle/>
          <a:p>
            <a:pPr marL="68104">
              <a:spcBef>
                <a:spcPts val="169"/>
              </a:spcBef>
            </a:pPr>
            <a:r>
              <a:rPr sz="1500" spc="-4" dirty="0">
                <a:latin typeface="Corbel" panose="020B0503020204020204" pitchFamily="34" charset="0"/>
                <a:cs typeface="Calibri"/>
              </a:rPr>
              <a:t>turning</a:t>
            </a:r>
            <a:endParaRPr sz="1500" dirty="0">
              <a:latin typeface="Corbel" panose="020B0503020204020204" pitchFamily="34" charset="0"/>
              <a:cs typeface="Calibri"/>
            </a:endParaRPr>
          </a:p>
        </p:txBody>
      </p:sp>
      <p:sp>
        <p:nvSpPr>
          <p:cNvPr id="13" name="object 10">
            <a:extLst>
              <a:ext uri="{FF2B5EF4-FFF2-40B4-BE49-F238E27FC236}">
                <a16:creationId xmlns:a16="http://schemas.microsoft.com/office/drawing/2014/main" id="{B9DC00BB-77AC-A1E0-93D8-476E6EF621A1}"/>
              </a:ext>
            </a:extLst>
          </p:cNvPr>
          <p:cNvSpPr txBox="1"/>
          <p:nvPr/>
        </p:nvSpPr>
        <p:spPr>
          <a:xfrm>
            <a:off x="3787470" y="4073918"/>
            <a:ext cx="862965" cy="252473"/>
          </a:xfrm>
          <a:prstGeom prst="rect">
            <a:avLst/>
          </a:prstGeom>
          <a:solidFill>
            <a:srgbClr val="FFACF8"/>
          </a:solidFill>
        </p:spPr>
        <p:txBody>
          <a:bodyPr vert="horz" wrap="square" lIns="0" tIns="21431" rIns="0" bIns="0" rtlCol="0">
            <a:spAutoFit/>
          </a:bodyPr>
          <a:lstStyle/>
          <a:p>
            <a:pPr marL="68104">
              <a:spcBef>
                <a:spcPts val="169"/>
              </a:spcBef>
            </a:pPr>
            <a:r>
              <a:rPr sz="1500" spc="-4" dirty="0">
                <a:latin typeface="Corbel" panose="020B0503020204020204" pitchFamily="34" charset="0"/>
                <a:cs typeface="Calibri"/>
              </a:rPr>
              <a:t>problems</a:t>
            </a:r>
            <a:endParaRPr sz="1500" dirty="0">
              <a:latin typeface="Corbel" panose="020B0503020204020204" pitchFamily="34" charset="0"/>
              <a:cs typeface="Calibri"/>
            </a:endParaRPr>
          </a:p>
        </p:txBody>
      </p:sp>
      <p:sp>
        <p:nvSpPr>
          <p:cNvPr id="14" name="object 11">
            <a:extLst>
              <a:ext uri="{FF2B5EF4-FFF2-40B4-BE49-F238E27FC236}">
                <a16:creationId xmlns:a16="http://schemas.microsoft.com/office/drawing/2014/main" id="{9DC9FA5B-707C-3FCB-865A-4177FA509699}"/>
              </a:ext>
            </a:extLst>
          </p:cNvPr>
          <p:cNvSpPr txBox="1"/>
          <p:nvPr/>
        </p:nvSpPr>
        <p:spPr>
          <a:xfrm>
            <a:off x="2994919" y="4067743"/>
            <a:ext cx="600590" cy="252473"/>
          </a:xfrm>
          <a:prstGeom prst="rect">
            <a:avLst/>
          </a:prstGeom>
          <a:solidFill>
            <a:srgbClr val="FFACF8"/>
          </a:solidFill>
        </p:spPr>
        <p:txBody>
          <a:bodyPr vert="horz" wrap="square" lIns="0" tIns="21431" rIns="0" bIns="0" rtlCol="0">
            <a:spAutoFit/>
          </a:bodyPr>
          <a:lstStyle/>
          <a:p>
            <a:pPr marL="68104" algn="ctr">
              <a:spcBef>
                <a:spcPts val="169"/>
              </a:spcBef>
            </a:pPr>
            <a:r>
              <a:rPr lang="en-US" sz="1500" dirty="0">
                <a:latin typeface="Corbel" panose="020B0503020204020204" pitchFamily="34" charset="0"/>
                <a:cs typeface="Calibri"/>
              </a:rPr>
              <a:t>our</a:t>
            </a:r>
            <a:endParaRPr sz="1500" dirty="0">
              <a:latin typeface="Corbel" panose="020B0503020204020204" pitchFamily="34" charset="0"/>
              <a:cs typeface="Calibri"/>
            </a:endParaRPr>
          </a:p>
        </p:txBody>
      </p:sp>
      <p:sp>
        <p:nvSpPr>
          <p:cNvPr id="16" name="object 13">
            <a:extLst>
              <a:ext uri="{FF2B5EF4-FFF2-40B4-BE49-F238E27FC236}">
                <a16:creationId xmlns:a16="http://schemas.microsoft.com/office/drawing/2014/main" id="{B487E0EA-221F-1366-C88D-AA55087C62F6}"/>
              </a:ext>
            </a:extLst>
          </p:cNvPr>
          <p:cNvSpPr/>
          <p:nvPr/>
        </p:nvSpPr>
        <p:spPr>
          <a:xfrm>
            <a:off x="2310938" y="4453965"/>
            <a:ext cx="3223713" cy="91445"/>
          </a:xfrm>
          <a:custGeom>
            <a:avLst/>
            <a:gdLst/>
            <a:ahLst/>
            <a:cxnLst/>
            <a:rect l="l" t="t" r="r" b="b"/>
            <a:pathLst>
              <a:path w="2296160" h="160020">
                <a:moveTo>
                  <a:pt x="2295948" y="2"/>
                </a:moveTo>
                <a:lnTo>
                  <a:pt x="2294900" y="31146"/>
                </a:lnTo>
                <a:lnTo>
                  <a:pt x="2292042" y="56578"/>
                </a:lnTo>
                <a:lnTo>
                  <a:pt x="2287803" y="73725"/>
                </a:lnTo>
                <a:lnTo>
                  <a:pt x="2282613" y="80012"/>
                </a:lnTo>
                <a:lnTo>
                  <a:pt x="1143904" y="80010"/>
                </a:lnTo>
                <a:lnTo>
                  <a:pt x="1138713" y="86297"/>
                </a:lnTo>
                <a:lnTo>
                  <a:pt x="1134474" y="103444"/>
                </a:lnTo>
                <a:lnTo>
                  <a:pt x="1131616" y="128876"/>
                </a:lnTo>
                <a:lnTo>
                  <a:pt x="1130569" y="160020"/>
                </a:lnTo>
                <a:lnTo>
                  <a:pt x="1129520" y="128876"/>
                </a:lnTo>
                <a:lnTo>
                  <a:pt x="1126662" y="103444"/>
                </a:lnTo>
                <a:lnTo>
                  <a:pt x="1122423" y="86297"/>
                </a:lnTo>
                <a:lnTo>
                  <a:pt x="1117233" y="80010"/>
                </a:lnTo>
                <a:lnTo>
                  <a:pt x="13335" y="80010"/>
                </a:lnTo>
                <a:lnTo>
                  <a:pt x="8144" y="73722"/>
                </a:lnTo>
                <a:lnTo>
                  <a:pt x="3905" y="56575"/>
                </a:lnTo>
                <a:lnTo>
                  <a:pt x="1047" y="31143"/>
                </a:lnTo>
                <a:lnTo>
                  <a:pt x="0" y="0"/>
                </a:lnTo>
              </a:path>
            </a:pathLst>
          </a:custGeom>
          <a:ln w="9525">
            <a:solidFill>
              <a:srgbClr val="000000"/>
            </a:solidFill>
          </a:ln>
        </p:spPr>
        <p:txBody>
          <a:bodyPr wrap="square" lIns="0" tIns="0" rIns="0" bIns="0" rtlCol="0"/>
          <a:lstStyle/>
          <a:p>
            <a:endParaRPr sz="1050" dirty="0">
              <a:latin typeface="Corbel" panose="020B0503020204020204" pitchFamily="34" charset="0"/>
            </a:endParaRPr>
          </a:p>
        </p:txBody>
      </p:sp>
      <p:sp>
        <p:nvSpPr>
          <p:cNvPr id="18" name="object 15">
            <a:extLst>
              <a:ext uri="{FF2B5EF4-FFF2-40B4-BE49-F238E27FC236}">
                <a16:creationId xmlns:a16="http://schemas.microsoft.com/office/drawing/2014/main" id="{42FBF3C8-72DA-2AE3-652E-69E289B38DAE}"/>
              </a:ext>
            </a:extLst>
          </p:cNvPr>
          <p:cNvSpPr txBox="1"/>
          <p:nvPr/>
        </p:nvSpPr>
        <p:spPr>
          <a:xfrm>
            <a:off x="2610193" y="4524508"/>
            <a:ext cx="4941943" cy="225383"/>
          </a:xfrm>
          <a:prstGeom prst="rect">
            <a:avLst/>
          </a:prstGeom>
        </p:spPr>
        <p:txBody>
          <a:bodyPr vert="horz" wrap="square" lIns="0" tIns="20003" rIns="0" bIns="0" rtlCol="0">
            <a:spAutoFit/>
          </a:bodyPr>
          <a:lstStyle/>
          <a:p>
            <a:pPr marL="9525" marR="3810">
              <a:lnSpc>
                <a:spcPts val="1583"/>
              </a:lnSpc>
              <a:spcBef>
                <a:spcPts val="158"/>
              </a:spcBef>
              <a:tabLst>
                <a:tab pos="1689259" algn="l"/>
                <a:tab pos="2656046" algn="l"/>
              </a:tabLst>
            </a:pPr>
            <a:r>
              <a:rPr lang="en-US" sz="1350" spc="-11" dirty="0">
                <a:latin typeface="Corbel" panose="020B0503020204020204" pitchFamily="34" charset="0"/>
                <a:cs typeface="Calibri"/>
              </a:rPr>
              <a:t>     </a:t>
            </a:r>
            <a:r>
              <a:rPr sz="1350" spc="-11" dirty="0">
                <a:latin typeface="Corbel" panose="020B0503020204020204" pitchFamily="34" charset="0"/>
                <a:cs typeface="Calibri"/>
              </a:rPr>
              <a:t>context</a:t>
            </a:r>
            <a:r>
              <a:rPr sz="1350" spc="8" dirty="0">
                <a:latin typeface="Corbel" panose="020B0503020204020204" pitchFamily="34" charset="0"/>
                <a:cs typeface="Calibri"/>
              </a:rPr>
              <a:t> </a:t>
            </a:r>
            <a:r>
              <a:rPr sz="1350" spc="-8" dirty="0">
                <a:latin typeface="Corbel" panose="020B0503020204020204" pitchFamily="34" charset="0"/>
                <a:cs typeface="Calibri"/>
              </a:rPr>
              <a:t>words</a:t>
            </a:r>
            <a:r>
              <a:rPr lang="en-US" sz="1350" spc="-8" dirty="0">
                <a:latin typeface="Corbel" panose="020B0503020204020204" pitchFamily="34" charset="0"/>
                <a:cs typeface="Calibri"/>
              </a:rPr>
              <a:t> </a:t>
            </a:r>
            <a:r>
              <a:rPr lang="en-US" sz="1350" spc="-4" dirty="0">
                <a:latin typeface="Corbel" panose="020B0503020204020204" pitchFamily="34" charset="0"/>
                <a:cs typeface="Calibri"/>
              </a:rPr>
              <a:t>in</a:t>
            </a:r>
            <a:r>
              <a:rPr lang="en-US" sz="1350" spc="8" dirty="0">
                <a:latin typeface="Corbel" panose="020B0503020204020204" pitchFamily="34" charset="0"/>
                <a:cs typeface="Calibri"/>
              </a:rPr>
              <a:t> </a:t>
            </a:r>
            <a:r>
              <a:rPr lang="en-US" sz="1350" dirty="0">
                <a:latin typeface="Corbel" panose="020B0503020204020204" pitchFamily="34" charset="0"/>
                <a:cs typeface="Calibri"/>
              </a:rPr>
              <a:t>window</a:t>
            </a:r>
            <a:r>
              <a:rPr lang="en-US" sz="1350" spc="4" dirty="0">
                <a:latin typeface="Corbel" panose="020B0503020204020204" pitchFamily="34" charset="0"/>
                <a:cs typeface="Calibri"/>
              </a:rPr>
              <a:t> </a:t>
            </a:r>
            <a:r>
              <a:rPr lang="en-US" sz="1350" dirty="0">
                <a:latin typeface="Corbel" panose="020B0503020204020204" pitchFamily="34" charset="0"/>
                <a:cs typeface="Calibri"/>
              </a:rPr>
              <a:t>of</a:t>
            </a:r>
            <a:r>
              <a:rPr lang="en-US" sz="1350" spc="4" dirty="0">
                <a:latin typeface="Corbel" panose="020B0503020204020204" pitchFamily="34" charset="0"/>
                <a:cs typeface="Calibri"/>
              </a:rPr>
              <a:t> </a:t>
            </a:r>
            <a:r>
              <a:rPr lang="en-US" sz="1350" spc="-11" dirty="0">
                <a:latin typeface="Corbel" panose="020B0503020204020204" pitchFamily="34" charset="0"/>
                <a:cs typeface="Calibri"/>
              </a:rPr>
              <a:t>size</a:t>
            </a:r>
            <a:r>
              <a:rPr lang="en-US" sz="1350" spc="11" dirty="0">
                <a:latin typeface="Corbel" panose="020B0503020204020204" pitchFamily="34" charset="0"/>
                <a:cs typeface="Calibri"/>
              </a:rPr>
              <a:t> 4</a:t>
            </a:r>
            <a:r>
              <a:rPr lang="en-US" sz="1350" dirty="0">
                <a:latin typeface="Corbel" panose="020B0503020204020204" pitchFamily="34" charset="0"/>
                <a:cs typeface="Calibri"/>
              </a:rPr>
              <a:t> </a:t>
            </a:r>
            <a:r>
              <a:rPr sz="1350" spc="-8" dirty="0">
                <a:latin typeface="Corbel" panose="020B0503020204020204" pitchFamily="34" charset="0"/>
                <a:cs typeface="Calibri"/>
              </a:rPr>
              <a:t>	</a:t>
            </a:r>
            <a:r>
              <a:rPr lang="en-US" sz="1350" spc="-8" dirty="0">
                <a:latin typeface="Corbel" panose="020B0503020204020204" pitchFamily="34" charset="0"/>
                <a:cs typeface="Calibri"/>
              </a:rPr>
              <a:t>    </a:t>
            </a:r>
            <a:r>
              <a:rPr sz="2025" spc="11" baseline="1543" dirty="0">
                <a:latin typeface="Corbel" panose="020B0503020204020204" pitchFamily="34" charset="0"/>
                <a:cs typeface="Calibri"/>
              </a:rPr>
              <a:t> </a:t>
            </a:r>
            <a:r>
              <a:rPr lang="en-US" sz="2025" spc="11" baseline="1543" dirty="0">
                <a:latin typeface="Corbel" panose="020B0503020204020204" pitchFamily="34" charset="0"/>
                <a:cs typeface="Calibri"/>
              </a:rPr>
              <a:t>    target </a:t>
            </a:r>
            <a:r>
              <a:rPr lang="en-US" sz="2025" spc="-17" baseline="1543" dirty="0">
                <a:latin typeface="Corbel" panose="020B0503020204020204" pitchFamily="34" charset="0"/>
                <a:cs typeface="Calibri"/>
              </a:rPr>
              <a:t>word</a:t>
            </a:r>
          </a:p>
        </p:txBody>
      </p:sp>
      <p:sp>
        <p:nvSpPr>
          <p:cNvPr id="25" name="object 11">
            <a:extLst>
              <a:ext uri="{FF2B5EF4-FFF2-40B4-BE49-F238E27FC236}">
                <a16:creationId xmlns:a16="http://schemas.microsoft.com/office/drawing/2014/main" id="{F0000C1D-9AAA-E89C-210B-0212A2F736B8}"/>
              </a:ext>
            </a:extLst>
          </p:cNvPr>
          <p:cNvSpPr txBox="1"/>
          <p:nvPr/>
        </p:nvSpPr>
        <p:spPr>
          <a:xfrm>
            <a:off x="2165666" y="4067743"/>
            <a:ext cx="600590" cy="252473"/>
          </a:xfrm>
          <a:prstGeom prst="rect">
            <a:avLst/>
          </a:prstGeom>
          <a:solidFill>
            <a:srgbClr val="FFACF8"/>
          </a:solidFill>
        </p:spPr>
        <p:txBody>
          <a:bodyPr vert="horz" wrap="square" lIns="0" tIns="21431" rIns="0" bIns="0" rtlCol="0">
            <a:spAutoFit/>
          </a:bodyPr>
          <a:lstStyle/>
          <a:p>
            <a:pPr marL="68104" algn="ctr">
              <a:spcBef>
                <a:spcPts val="169"/>
              </a:spcBef>
            </a:pPr>
            <a:r>
              <a:rPr lang="en-US" sz="1500" dirty="0">
                <a:latin typeface="Corbel" panose="020B0503020204020204" pitchFamily="34" charset="0"/>
                <a:cs typeface="Calibri"/>
              </a:rPr>
              <a:t>and</a:t>
            </a:r>
            <a:endParaRPr sz="1500" dirty="0">
              <a:latin typeface="Corbel" panose="020B0503020204020204" pitchFamily="34" charset="0"/>
              <a:cs typeface="Calibri"/>
            </a:endParaRPr>
          </a:p>
        </p:txBody>
      </p:sp>
      <p:cxnSp>
        <p:nvCxnSpPr>
          <p:cNvPr id="30" name="Curved Connector 29">
            <a:extLst>
              <a:ext uri="{FF2B5EF4-FFF2-40B4-BE49-F238E27FC236}">
                <a16:creationId xmlns:a16="http://schemas.microsoft.com/office/drawing/2014/main" id="{1B9F5F9B-DC09-4414-1E8D-A910C0555F58}"/>
              </a:ext>
            </a:extLst>
          </p:cNvPr>
          <p:cNvCxnSpPr>
            <a:cxnSpLocks/>
            <a:stCxn id="6" idx="2"/>
            <a:endCxn id="25" idx="0"/>
          </p:cNvCxnSpPr>
          <p:nvPr/>
        </p:nvCxnSpPr>
        <p:spPr>
          <a:xfrm rot="5400000">
            <a:off x="2158395" y="3760177"/>
            <a:ext cx="615132" cy="12700"/>
          </a:xfrm>
          <a:prstGeom prst="curvedConnector3">
            <a:avLst>
              <a:gd name="adj1" fmla="val 50000"/>
            </a:avLst>
          </a:prstGeom>
          <a:ln>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DCAD4E7-CB28-E65F-8147-CCBBB26D7E6E}"/>
              </a:ext>
            </a:extLst>
          </p:cNvPr>
          <p:cNvSpPr/>
          <p:nvPr/>
        </p:nvSpPr>
        <p:spPr>
          <a:xfrm>
            <a:off x="2165666" y="3243061"/>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sp>
        <p:nvSpPr>
          <p:cNvPr id="32" name="Rectangle 31">
            <a:extLst>
              <a:ext uri="{FF2B5EF4-FFF2-40B4-BE49-F238E27FC236}">
                <a16:creationId xmlns:a16="http://schemas.microsoft.com/office/drawing/2014/main" id="{5EB9C6D4-A513-5EC7-6CCB-2EA4CFE9DBF4}"/>
              </a:ext>
            </a:extLst>
          </p:cNvPr>
          <p:cNvSpPr/>
          <p:nvPr/>
        </p:nvSpPr>
        <p:spPr>
          <a:xfrm>
            <a:off x="2994919" y="3243061"/>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sp>
        <p:nvSpPr>
          <p:cNvPr id="33" name="Rectangle 32">
            <a:extLst>
              <a:ext uri="{FF2B5EF4-FFF2-40B4-BE49-F238E27FC236}">
                <a16:creationId xmlns:a16="http://schemas.microsoft.com/office/drawing/2014/main" id="{68F34219-5370-7FEA-E2C3-2A149D0ABA91}"/>
              </a:ext>
            </a:extLst>
          </p:cNvPr>
          <p:cNvSpPr/>
          <p:nvPr/>
        </p:nvSpPr>
        <p:spPr>
          <a:xfrm>
            <a:off x="3918657" y="3243061"/>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p:sp>
        <p:nvSpPr>
          <p:cNvPr id="34" name="Rectangle 33">
            <a:extLst>
              <a:ext uri="{FF2B5EF4-FFF2-40B4-BE49-F238E27FC236}">
                <a16:creationId xmlns:a16="http://schemas.microsoft.com/office/drawing/2014/main" id="{DD2EA24B-FE57-9120-84C6-7CC56FF38E45}"/>
              </a:ext>
            </a:extLst>
          </p:cNvPr>
          <p:cNvSpPr/>
          <p:nvPr/>
        </p:nvSpPr>
        <p:spPr>
          <a:xfrm>
            <a:off x="4887309" y="3243061"/>
            <a:ext cx="60059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u="none" dirty="0">
                <a:solidFill>
                  <a:schemeClr val="tx1"/>
                </a:solidFill>
                <a:latin typeface="Corbel" panose="020B0503020204020204" pitchFamily="34" charset="0"/>
              </a:rPr>
              <a:t>O O O </a:t>
            </a: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AE26337-DADC-6028-F7CB-2E7D0CEA24F3}"/>
                  </a:ext>
                </a:extLst>
              </p:cNvPr>
              <p:cNvSpPr txBox="1"/>
              <p:nvPr/>
            </p:nvSpPr>
            <p:spPr>
              <a:xfrm>
                <a:off x="5624141" y="3070559"/>
                <a:ext cx="627074"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smtClean="0">
                          <a:latin typeface="Cambria Math" panose="02040503050406030204" pitchFamily="18" charset="0"/>
                        </a:rPr>
                        <m:t>, </m:t>
                      </m:r>
                      <m:r>
                        <m:rPr>
                          <m:sty m:val="p"/>
                        </m:rPr>
                        <a:rPr lang="en-US" sz="3200" smtClean="0">
                          <a:solidFill>
                            <a:srgbClr val="0006C7"/>
                          </a:solidFill>
                          <a:latin typeface="Cambria Math" panose="02040503050406030204" pitchFamily="18" charset="0"/>
                        </a:rPr>
                        <m:t>Θ</m:t>
                      </m:r>
                      <m:r>
                        <a:rPr lang="en-US" sz="3200" smtClean="0">
                          <a:latin typeface="Cambria Math" panose="02040503050406030204" pitchFamily="18" charset="0"/>
                        </a:rPr>
                        <m:t>)</m:t>
                      </m:r>
                    </m:oMath>
                  </m:oMathPara>
                </a14:m>
                <a:endParaRPr lang="en-US" sz="3200" dirty="0">
                  <a:latin typeface="Corbel" panose="020B0503020204020204" pitchFamily="34" charset="0"/>
                </a:endParaRPr>
              </a:p>
            </p:txBody>
          </p:sp>
        </mc:Choice>
        <mc:Fallback xmlns="">
          <p:sp>
            <p:nvSpPr>
              <p:cNvPr id="39" name="TextBox 38">
                <a:extLst>
                  <a:ext uri="{FF2B5EF4-FFF2-40B4-BE49-F238E27FC236}">
                    <a16:creationId xmlns:a16="http://schemas.microsoft.com/office/drawing/2014/main" id="{DAE26337-DADC-6028-F7CB-2E7D0CEA24F3}"/>
                  </a:ext>
                </a:extLst>
              </p:cNvPr>
              <p:cNvSpPr txBox="1">
                <a:spLocks noRot="1" noChangeAspect="1" noMove="1" noResize="1" noEditPoints="1" noAdjustHandles="1" noChangeArrowheads="1" noChangeShapeType="1" noTextEdit="1"/>
              </p:cNvSpPr>
              <p:nvPr/>
            </p:nvSpPr>
            <p:spPr>
              <a:xfrm>
                <a:off x="5624141" y="3070559"/>
                <a:ext cx="627074" cy="492443"/>
              </a:xfrm>
              <a:prstGeom prst="rect">
                <a:avLst/>
              </a:prstGeom>
              <a:blipFill>
                <a:blip r:embed="rId3"/>
                <a:stretch>
                  <a:fillRect l="-6000" t="-2500" r="-26000" b="-35000"/>
                </a:stretch>
              </a:blipFill>
            </p:spPr>
            <p:txBody>
              <a:bodyPr/>
              <a:lstStyle/>
              <a:p>
                <a:r>
                  <a:rPr lang="en-US">
                    <a:noFill/>
                  </a:rPr>
                  <a:t> </a:t>
                </a:r>
              </a:p>
            </p:txBody>
          </p:sp>
        </mc:Fallback>
      </mc:AlternateContent>
      <p:cxnSp>
        <p:nvCxnSpPr>
          <p:cNvPr id="43" name="Curved Connector 42">
            <a:extLst>
              <a:ext uri="{FF2B5EF4-FFF2-40B4-BE49-F238E27FC236}">
                <a16:creationId xmlns:a16="http://schemas.microsoft.com/office/drawing/2014/main" id="{B9593F31-247D-8006-E6DF-A6F75A365014}"/>
              </a:ext>
            </a:extLst>
          </p:cNvPr>
          <p:cNvCxnSpPr>
            <a:cxnSpLocks/>
            <a:stCxn id="32" idx="2"/>
            <a:endCxn id="14" idx="0"/>
          </p:cNvCxnSpPr>
          <p:nvPr/>
        </p:nvCxnSpPr>
        <p:spPr>
          <a:xfrm rot="5400000">
            <a:off x="2987648" y="3760177"/>
            <a:ext cx="615132" cy="12700"/>
          </a:xfrm>
          <a:prstGeom prst="curvedConnector3">
            <a:avLst>
              <a:gd name="adj1" fmla="val 50000"/>
            </a:avLst>
          </a:prstGeom>
          <a:ln>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4910F773-5BF7-A3D0-5FEC-E9D17924F6CE}"/>
              </a:ext>
            </a:extLst>
          </p:cNvPr>
          <p:cNvCxnSpPr>
            <a:cxnSpLocks/>
            <a:stCxn id="33" idx="2"/>
            <a:endCxn id="13" idx="0"/>
          </p:cNvCxnSpPr>
          <p:nvPr/>
        </p:nvCxnSpPr>
        <p:spPr>
          <a:xfrm rot="16200000" flipH="1">
            <a:off x="3908299" y="3763263"/>
            <a:ext cx="621307" cy="1"/>
          </a:xfrm>
          <a:prstGeom prst="curvedConnector3">
            <a:avLst>
              <a:gd name="adj1" fmla="val 50000"/>
            </a:avLst>
          </a:prstGeom>
          <a:ln>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C48592BC-A5EB-C3F3-D7DC-4E54BD39ED2A}"/>
              </a:ext>
            </a:extLst>
          </p:cNvPr>
          <p:cNvCxnSpPr>
            <a:cxnSpLocks/>
            <a:stCxn id="34" idx="2"/>
            <a:endCxn id="12" idx="0"/>
          </p:cNvCxnSpPr>
          <p:nvPr/>
        </p:nvCxnSpPr>
        <p:spPr>
          <a:xfrm rot="5400000">
            <a:off x="4868509" y="3763394"/>
            <a:ext cx="629878" cy="8312"/>
          </a:xfrm>
          <a:prstGeom prst="curvedConnector3">
            <a:avLst>
              <a:gd name="adj1" fmla="val 50000"/>
            </a:avLst>
          </a:prstGeom>
          <a:ln>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object 16">
            <a:extLst>
              <a:ext uri="{FF2B5EF4-FFF2-40B4-BE49-F238E27FC236}">
                <a16:creationId xmlns:a16="http://schemas.microsoft.com/office/drawing/2014/main" id="{309547D8-86E6-9C8E-69FF-C57204ADD227}"/>
              </a:ext>
            </a:extLst>
          </p:cNvPr>
          <p:cNvSpPr/>
          <p:nvPr/>
        </p:nvSpPr>
        <p:spPr>
          <a:xfrm>
            <a:off x="5734511" y="4465393"/>
            <a:ext cx="600075" cy="91445"/>
          </a:xfrm>
          <a:custGeom>
            <a:avLst/>
            <a:gdLst/>
            <a:ahLst/>
            <a:cxnLst/>
            <a:rect l="l" t="t" r="r" b="b"/>
            <a:pathLst>
              <a:path w="800100" h="152400">
                <a:moveTo>
                  <a:pt x="800105" y="0"/>
                </a:moveTo>
                <a:lnTo>
                  <a:pt x="799106" y="29660"/>
                </a:lnTo>
                <a:lnTo>
                  <a:pt x="796385" y="53881"/>
                </a:lnTo>
                <a:lnTo>
                  <a:pt x="792348" y="70211"/>
                </a:lnTo>
                <a:lnTo>
                  <a:pt x="787405" y="76200"/>
                </a:lnTo>
                <a:lnTo>
                  <a:pt x="406686" y="76200"/>
                </a:lnTo>
                <a:lnTo>
                  <a:pt x="401743" y="82188"/>
                </a:lnTo>
                <a:lnTo>
                  <a:pt x="397706" y="98518"/>
                </a:lnTo>
                <a:lnTo>
                  <a:pt x="394985" y="122739"/>
                </a:lnTo>
                <a:lnTo>
                  <a:pt x="393987" y="152400"/>
                </a:lnTo>
                <a:lnTo>
                  <a:pt x="392988" y="122739"/>
                </a:lnTo>
                <a:lnTo>
                  <a:pt x="390267" y="98518"/>
                </a:lnTo>
                <a:lnTo>
                  <a:pt x="386230" y="82188"/>
                </a:lnTo>
                <a:lnTo>
                  <a:pt x="381287" y="76200"/>
                </a:lnTo>
                <a:lnTo>
                  <a:pt x="12699" y="76200"/>
                </a:lnTo>
                <a:lnTo>
                  <a:pt x="7756" y="70211"/>
                </a:lnTo>
                <a:lnTo>
                  <a:pt x="3719" y="53881"/>
                </a:lnTo>
                <a:lnTo>
                  <a:pt x="998" y="29660"/>
                </a:lnTo>
                <a:lnTo>
                  <a:pt x="0" y="0"/>
                </a:lnTo>
              </a:path>
            </a:pathLst>
          </a:custGeom>
          <a:ln w="9525">
            <a:solidFill>
              <a:srgbClr val="000000"/>
            </a:solidFill>
          </a:ln>
        </p:spPr>
        <p:txBody>
          <a:bodyPr wrap="square" lIns="0" tIns="0" rIns="0" bIns="0" rtlCol="0"/>
          <a:lstStyle/>
          <a:p>
            <a:endParaRPr sz="1050" dirty="0">
              <a:latin typeface="Corbel" panose="020B0503020204020204" pitchFamily="34" charset="0"/>
            </a:endParaRPr>
          </a:p>
        </p:txBody>
      </p:sp>
      <p:sp>
        <p:nvSpPr>
          <p:cNvPr id="53" name="TextBox 52">
            <a:extLst>
              <a:ext uri="{FF2B5EF4-FFF2-40B4-BE49-F238E27FC236}">
                <a16:creationId xmlns:a16="http://schemas.microsoft.com/office/drawing/2014/main" id="{DD3B1CD3-1C8D-E3B2-2E7E-3942C2651905}"/>
              </a:ext>
            </a:extLst>
          </p:cNvPr>
          <p:cNvSpPr txBox="1"/>
          <p:nvPr/>
        </p:nvSpPr>
        <p:spPr>
          <a:xfrm>
            <a:off x="2906847" y="3623985"/>
            <a:ext cx="1713375" cy="307777"/>
          </a:xfrm>
          <a:prstGeom prst="rect">
            <a:avLst/>
          </a:prstGeom>
          <a:noFill/>
        </p:spPr>
        <p:txBody>
          <a:bodyPr wrap="square">
            <a:spAutoFit/>
          </a:bodyPr>
          <a:lstStyle/>
          <a:p>
            <a:pPr algn="ctr"/>
            <a:r>
              <a:rPr lang="en-US" sz="1400" spc="-11" dirty="0">
                <a:latin typeface="Corbel" panose="020B0503020204020204" pitchFamily="34" charset="0"/>
                <a:cs typeface="Calibri"/>
              </a:rPr>
              <a:t>lookup </a:t>
            </a:r>
            <a:r>
              <a:rPr lang="en-US" dirty="0">
                <a:latin typeface="Corbel" panose="020B0503020204020204" pitchFamily="34" charset="0"/>
              </a:rPr>
              <a:t>embeddings</a:t>
            </a:r>
          </a:p>
        </p:txBody>
      </p:sp>
      <p:sp>
        <p:nvSpPr>
          <p:cNvPr id="54" name="Rounded Rectangular Callout 53">
            <a:extLst>
              <a:ext uri="{FF2B5EF4-FFF2-40B4-BE49-F238E27FC236}">
                <a16:creationId xmlns:a16="http://schemas.microsoft.com/office/drawing/2014/main" id="{5663F002-0D23-1DC7-BEE3-263EA9978632}"/>
              </a:ext>
            </a:extLst>
          </p:cNvPr>
          <p:cNvSpPr/>
          <p:nvPr/>
        </p:nvSpPr>
        <p:spPr>
          <a:xfrm>
            <a:off x="4599095" y="2477129"/>
            <a:ext cx="1860737" cy="549668"/>
          </a:xfrm>
          <a:prstGeom prst="wedgeRoundRectCallout">
            <a:avLst>
              <a:gd name="adj1" fmla="val 20972"/>
              <a:gd name="adj2" fmla="val 6575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Corbel" panose="020B0503020204020204" pitchFamily="34" charset="0"/>
              </a:rPr>
              <a:t>Trainable parameters of neural network </a:t>
            </a:r>
          </a:p>
        </p:txBody>
      </p:sp>
      <p:pic>
        <p:nvPicPr>
          <p:cNvPr id="57" name="Picture 2" descr="Word frequency in titles of all articles with Frequency &gt;= 10 Figure 2... |  Download Scientific Diagram">
            <a:extLst>
              <a:ext uri="{FF2B5EF4-FFF2-40B4-BE49-F238E27FC236}">
                <a16:creationId xmlns:a16="http://schemas.microsoft.com/office/drawing/2014/main" id="{6AF7D0C2-94B8-71A7-1E53-6E06ADD767F7}"/>
              </a:ext>
            </a:extLst>
          </p:cNvPr>
          <p:cNvPicPr>
            <a:picLocks noChangeAspect="1" noChangeArrowheads="1"/>
          </p:cNvPicPr>
          <p:nvPr/>
        </p:nvPicPr>
        <p:blipFill rotWithShape="1">
          <a:blip r:embed="rId4">
            <a:grayscl/>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094" t="8585" r="65769" b="30524"/>
          <a:stretch/>
        </p:blipFill>
        <p:spPr bwMode="auto">
          <a:xfrm rot="5400000">
            <a:off x="7439037" y="2715768"/>
            <a:ext cx="1650003" cy="1473684"/>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1949FCE7-8DC4-E8D2-C066-EDB30B3CB653}"/>
              </a:ext>
            </a:extLst>
          </p:cNvPr>
          <p:cNvSpPr txBox="1"/>
          <p:nvPr/>
        </p:nvSpPr>
        <p:spPr>
          <a:xfrm>
            <a:off x="7219077" y="2302333"/>
            <a:ext cx="1848307" cy="307777"/>
          </a:xfrm>
          <a:prstGeom prst="rect">
            <a:avLst/>
          </a:prstGeom>
          <a:noFill/>
        </p:spPr>
        <p:txBody>
          <a:bodyPr wrap="square">
            <a:spAutoFit/>
          </a:bodyPr>
          <a:lstStyle/>
          <a:p>
            <a:r>
              <a:rPr lang="en-US" sz="1400" dirty="0">
                <a:latin typeface="Corbel" panose="020B0503020204020204" pitchFamily="34" charset="0"/>
              </a:rPr>
              <a:t>P</a:t>
            </a:r>
            <a:r>
              <a:rPr lang="en-US" dirty="0">
                <a:latin typeface="Corbel" panose="020B0503020204020204" pitchFamily="34" charset="0"/>
              </a:rPr>
              <a:t>robs over vocabulary</a:t>
            </a:r>
          </a:p>
        </p:txBody>
      </p:sp>
      <p:sp>
        <p:nvSpPr>
          <p:cNvPr id="59" name="TextBox 58">
            <a:extLst>
              <a:ext uri="{FF2B5EF4-FFF2-40B4-BE49-F238E27FC236}">
                <a16:creationId xmlns:a16="http://schemas.microsoft.com/office/drawing/2014/main" id="{3AB93308-28F7-23E4-49E5-F889A26F62E8}"/>
              </a:ext>
            </a:extLst>
          </p:cNvPr>
          <p:cNvSpPr txBox="1"/>
          <p:nvPr/>
        </p:nvSpPr>
        <p:spPr>
          <a:xfrm>
            <a:off x="6608833" y="2632865"/>
            <a:ext cx="953286" cy="1673535"/>
          </a:xfrm>
          <a:prstGeom prst="rect">
            <a:avLst/>
          </a:prstGeom>
          <a:noFill/>
        </p:spPr>
        <p:txBody>
          <a:bodyPr wrap="square">
            <a:spAutoFit/>
          </a:bodyPr>
          <a:lstStyle/>
          <a:p>
            <a:pPr algn="r">
              <a:lnSpc>
                <a:spcPct val="150000"/>
              </a:lnSpc>
            </a:pPr>
            <a:r>
              <a:rPr lang="en-US" sz="1400" dirty="0">
                <a:latin typeface="Consolas" panose="020B0609020204030204" pitchFamily="49" charset="0"/>
                <a:cs typeface="Consolas" panose="020B0609020204030204" pitchFamily="49" charset="0"/>
              </a:rPr>
              <a:t>mat</a:t>
            </a:r>
          </a:p>
          <a:p>
            <a:pPr algn="r">
              <a:lnSpc>
                <a:spcPct val="150000"/>
              </a:lnSpc>
            </a:pPr>
            <a:r>
              <a:rPr lang="en-US" dirty="0">
                <a:latin typeface="Consolas" panose="020B0609020204030204" pitchFamily="49" charset="0"/>
                <a:cs typeface="Consolas" panose="020B0609020204030204" pitchFamily="49" charset="0"/>
              </a:rPr>
              <a:t>table</a:t>
            </a:r>
          </a:p>
          <a:p>
            <a:pPr algn="r">
              <a:lnSpc>
                <a:spcPct val="150000"/>
              </a:lnSpc>
            </a:pPr>
            <a:r>
              <a:rPr lang="en-US" dirty="0">
                <a:solidFill>
                  <a:srgbClr val="C00000"/>
                </a:solidFill>
                <a:latin typeface="Consolas" panose="020B0609020204030204" pitchFamily="49" charset="0"/>
                <a:cs typeface="Consolas" panose="020B0609020204030204" pitchFamily="49" charset="0"/>
              </a:rPr>
              <a:t>into</a:t>
            </a:r>
          </a:p>
          <a:p>
            <a:pPr algn="r">
              <a:lnSpc>
                <a:spcPct val="150000"/>
              </a:lnSpc>
            </a:pPr>
            <a:r>
              <a:rPr lang="en-US" dirty="0">
                <a:latin typeface="Consolas" panose="020B0609020204030204" pitchFamily="49" charset="0"/>
                <a:cs typeface="Consolas" panose="020B0609020204030204" pitchFamily="49" charset="0"/>
              </a:rPr>
              <a:t>ant</a:t>
            </a:r>
          </a:p>
          <a:p>
            <a:pPr algn="r">
              <a:lnSpc>
                <a:spcPct val="150000"/>
              </a:lnSpc>
            </a:pPr>
            <a:r>
              <a:rPr lang="en-US" dirty="0">
                <a:latin typeface="Consolas" panose="020B0609020204030204" pitchFamily="49" charset="0"/>
                <a:cs typeface="Consolas" panose="020B0609020204030204" pitchFamily="49" charset="0"/>
              </a:rPr>
              <a:t>chair</a:t>
            </a:r>
          </a:p>
        </p:txBody>
      </p:sp>
      <p:sp>
        <p:nvSpPr>
          <p:cNvPr id="60" name="Right Arrow 59">
            <a:extLst>
              <a:ext uri="{FF2B5EF4-FFF2-40B4-BE49-F238E27FC236}">
                <a16:creationId xmlns:a16="http://schemas.microsoft.com/office/drawing/2014/main" id="{B9F8540A-3473-597A-2691-F34FD21D9BE2}"/>
              </a:ext>
            </a:extLst>
          </p:cNvPr>
          <p:cNvSpPr/>
          <p:nvPr/>
        </p:nvSpPr>
        <p:spPr>
          <a:xfrm>
            <a:off x="6284185" y="3167148"/>
            <a:ext cx="553302" cy="387550"/>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
        <p:nvSpPr>
          <p:cNvPr id="66" name="TextBox 65">
            <a:extLst>
              <a:ext uri="{FF2B5EF4-FFF2-40B4-BE49-F238E27FC236}">
                <a16:creationId xmlns:a16="http://schemas.microsoft.com/office/drawing/2014/main" id="{C43694A1-60A6-BF65-0B45-951BAA1ED5B8}"/>
              </a:ext>
            </a:extLst>
          </p:cNvPr>
          <p:cNvSpPr txBox="1"/>
          <p:nvPr/>
        </p:nvSpPr>
        <p:spPr>
          <a:xfrm>
            <a:off x="1381655" y="4855675"/>
            <a:ext cx="6166929" cy="253916"/>
          </a:xfrm>
          <a:prstGeom prst="rect">
            <a:avLst/>
          </a:prstGeom>
          <a:noFill/>
        </p:spPr>
        <p:txBody>
          <a:bodyPr wrap="square" rtlCol="0">
            <a:spAutoFit/>
          </a:bodyPr>
          <a:lstStyle/>
          <a:p>
            <a:pPr algn="ctr"/>
            <a:r>
              <a:rPr lang="en-US" sz="1050" dirty="0">
                <a:latin typeface="Corbel" panose="020B0503020204020204" pitchFamily="34" charset="0"/>
              </a:rPr>
              <a:t>[</a:t>
            </a:r>
            <a:r>
              <a:rPr lang="en-US" sz="1050" dirty="0" err="1">
                <a:latin typeface="Corbel" panose="020B0503020204020204" pitchFamily="34" charset="0"/>
              </a:rPr>
              <a:t>Bengio</a:t>
            </a:r>
            <a:r>
              <a:rPr lang="en-US" sz="1050" dirty="0">
                <a:latin typeface="Corbel" panose="020B0503020204020204" pitchFamily="34" charset="0"/>
              </a:rPr>
              <a:t> et al. 2003]</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0A9B6B7-87E7-F03B-93B5-88C6790A6C9F}"/>
                  </a:ext>
                </a:extLst>
              </p:cNvPr>
              <p:cNvSpPr txBox="1"/>
              <p:nvPr/>
            </p:nvSpPr>
            <p:spPr>
              <a:xfrm>
                <a:off x="1470627" y="3068362"/>
                <a:ext cx="627074"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r>
                        <a:rPr lang="en-US" sz="3200" smtClean="0">
                          <a:latin typeface="Cambria Math" panose="02040503050406030204" pitchFamily="18" charset="0"/>
                        </a:rPr>
                        <m:t> (</m:t>
                      </m:r>
                    </m:oMath>
                  </m:oMathPara>
                </a14:m>
                <a:endParaRPr lang="en-US" sz="3200" dirty="0">
                  <a:latin typeface="Corbel" panose="020B0503020204020204" pitchFamily="34" charset="0"/>
                </a:endParaRPr>
              </a:p>
            </p:txBody>
          </p:sp>
        </mc:Choice>
        <mc:Fallback xmlns="">
          <p:sp>
            <p:nvSpPr>
              <p:cNvPr id="3" name="TextBox 2">
                <a:extLst>
                  <a:ext uri="{FF2B5EF4-FFF2-40B4-BE49-F238E27FC236}">
                    <a16:creationId xmlns:a16="http://schemas.microsoft.com/office/drawing/2014/main" id="{60A9B6B7-87E7-F03B-93B5-88C6790A6C9F}"/>
                  </a:ext>
                </a:extLst>
              </p:cNvPr>
              <p:cNvSpPr txBox="1">
                <a:spLocks noRot="1" noChangeAspect="1" noMove="1" noResize="1" noEditPoints="1" noAdjustHandles="1" noChangeArrowheads="1" noChangeShapeType="1" noTextEdit="1"/>
              </p:cNvSpPr>
              <p:nvPr/>
            </p:nvSpPr>
            <p:spPr>
              <a:xfrm>
                <a:off x="1470627" y="3068362"/>
                <a:ext cx="627074" cy="492443"/>
              </a:xfrm>
              <a:prstGeom prst="rect">
                <a:avLst/>
              </a:prstGeom>
              <a:blipFill>
                <a:blip r:embed="rId6"/>
                <a:stretch>
                  <a:fillRect l="-17647" t="-7500" r="-19608" b="-35000"/>
                </a:stretch>
              </a:blipFill>
            </p:spPr>
            <p:txBody>
              <a:bodyPr/>
              <a:lstStyle/>
              <a:p>
                <a:r>
                  <a:rPr lang="en-US">
                    <a:noFill/>
                  </a:rPr>
                  <a:t> </a:t>
                </a:r>
              </a:p>
            </p:txBody>
          </p:sp>
        </mc:Fallback>
      </mc:AlternateContent>
      <p:sp>
        <p:nvSpPr>
          <p:cNvPr id="4" name="Rounded Rectangular Callout 3">
            <a:extLst>
              <a:ext uri="{FF2B5EF4-FFF2-40B4-BE49-F238E27FC236}">
                <a16:creationId xmlns:a16="http://schemas.microsoft.com/office/drawing/2014/main" id="{003BEDC8-0A57-B190-FA19-5F24EA6DCA85}"/>
              </a:ext>
            </a:extLst>
          </p:cNvPr>
          <p:cNvSpPr/>
          <p:nvPr/>
        </p:nvSpPr>
        <p:spPr>
          <a:xfrm>
            <a:off x="229320" y="2202528"/>
            <a:ext cx="2409026" cy="882200"/>
          </a:xfrm>
          <a:prstGeom prst="wedgeRoundRectCallout">
            <a:avLst>
              <a:gd name="adj1" fmla="val -8181"/>
              <a:gd name="adj2" fmla="val 6343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Tahoma" panose="020B0604030504040204" pitchFamily="34" charset="0"/>
                <a:ea typeface="Tahoma" panose="020B0604030504040204" pitchFamily="34" charset="0"/>
                <a:cs typeface="Tahoma" panose="020B0604030504040204" pitchFamily="34" charset="0"/>
              </a:rPr>
              <a:t>How do you build this function? </a:t>
            </a:r>
          </a:p>
        </p:txBody>
      </p:sp>
      <p:sp>
        <p:nvSpPr>
          <p:cNvPr id="5" name="Rounded Rectangular Callout 4">
            <a:extLst>
              <a:ext uri="{FF2B5EF4-FFF2-40B4-BE49-F238E27FC236}">
                <a16:creationId xmlns:a16="http://schemas.microsoft.com/office/drawing/2014/main" id="{3E4D52A2-6CFF-EBF9-8DC9-3C5C5E447C83}"/>
              </a:ext>
            </a:extLst>
          </p:cNvPr>
          <p:cNvSpPr/>
          <p:nvPr/>
        </p:nvSpPr>
        <p:spPr>
          <a:xfrm>
            <a:off x="234805" y="3772409"/>
            <a:ext cx="2409026" cy="882200"/>
          </a:xfrm>
          <a:prstGeom prst="wedgeRoundRectCallout">
            <a:avLst>
              <a:gd name="adj1" fmla="val -7839"/>
              <a:gd name="adj2" fmla="val -6729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Tahoma" panose="020B0604030504040204" pitchFamily="34" charset="0"/>
                <a:ea typeface="Tahoma" panose="020B0604030504040204" pitchFamily="34" charset="0"/>
                <a:cs typeface="Tahoma" panose="020B0604030504040204" pitchFamily="34" charset="0"/>
              </a:rPr>
              <a:t>Neural Networks for rescue! </a:t>
            </a:r>
          </a:p>
        </p:txBody>
      </p:sp>
      <p:sp>
        <p:nvSpPr>
          <p:cNvPr id="8" name="Rectangle 7">
            <a:extLst>
              <a:ext uri="{FF2B5EF4-FFF2-40B4-BE49-F238E27FC236}">
                <a16:creationId xmlns:a16="http://schemas.microsoft.com/office/drawing/2014/main" id="{0F7C0DC2-6C0F-F843-CFA4-E5E00E2FB5F3}"/>
              </a:ext>
            </a:extLst>
          </p:cNvPr>
          <p:cNvSpPr/>
          <p:nvPr/>
        </p:nvSpPr>
        <p:spPr>
          <a:xfrm rot="5400000">
            <a:off x="7785793" y="4295720"/>
            <a:ext cx="510076" cy="584775"/>
          </a:xfrm>
          <a:prstGeom prst="rect">
            <a:avLst/>
          </a:prstGeom>
        </p:spPr>
        <p:txBody>
          <a:bodyPr wrap="none">
            <a:spAutoFit/>
          </a:bodyPr>
          <a:lstStyle/>
          <a:p>
            <a:r>
              <a:rPr lang="en-US" sz="3200" dirty="0">
                <a:solidFill>
                  <a:schemeClr val="tx1">
                    <a:lumMod val="75000"/>
                    <a:lumOff val="25000"/>
                  </a:schemeClr>
                </a:solidFill>
                <a:latin typeface="Corbel" panose="020B0503020204020204" pitchFamily="34" charset="0"/>
              </a:rPr>
              <a:t>…</a:t>
            </a:r>
          </a:p>
        </p:txBody>
      </p:sp>
    </p:spTree>
    <p:extLst>
      <p:ext uri="{BB962C8B-B14F-4D97-AF65-F5344CB8AC3E}">
        <p14:creationId xmlns:p14="http://schemas.microsoft.com/office/powerpoint/2010/main" val="358325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CCF30-9A59-2D87-F225-BE56F37699B0}"/>
              </a:ext>
            </a:extLst>
          </p:cNvPr>
          <p:cNvSpPr>
            <a:spLocks noGrp="1"/>
          </p:cNvSpPr>
          <p:nvPr>
            <p:ph type="title"/>
          </p:nvPr>
        </p:nvSpPr>
        <p:spPr/>
        <p:txBody>
          <a:bodyPr/>
          <a:lstStyle/>
          <a:p>
            <a:r>
              <a:rPr lang="en" sz="2800" dirty="0"/>
              <a:t>From Counting (N-Gram) to Neural Models</a:t>
            </a:r>
            <a:endParaRPr lang="en-US" sz="2800" dirty="0"/>
          </a:p>
        </p:txBody>
      </p:sp>
      <p:sp>
        <p:nvSpPr>
          <p:cNvPr id="3" name="Text Placeholder 2">
            <a:extLst>
              <a:ext uri="{FF2B5EF4-FFF2-40B4-BE49-F238E27FC236}">
                <a16:creationId xmlns:a16="http://schemas.microsoft.com/office/drawing/2014/main" id="{A1DCB697-0623-A1D7-373B-A56B68D8E6DC}"/>
              </a:ext>
            </a:extLst>
          </p:cNvPr>
          <p:cNvSpPr>
            <a:spLocks noGrp="1"/>
          </p:cNvSpPr>
          <p:nvPr>
            <p:ph type="body" sz="quarter" idx="16"/>
          </p:nvPr>
        </p:nvSpPr>
        <p:spPr/>
        <p:txBody>
          <a:bodyPr/>
          <a:lstStyle/>
          <a:p>
            <a:pPr marL="457200" indent="-342900">
              <a:spcBef>
                <a:spcPts val="0"/>
              </a:spcBef>
              <a:buSzPts val="1800"/>
              <a:buFont typeface="Arial" panose="020B0604020202020204" pitchFamily="34" charset="0"/>
              <a:buChar char="●"/>
            </a:pPr>
            <a:r>
              <a:rPr lang="en" dirty="0"/>
              <a:t>n-gram models of text generation </a:t>
            </a:r>
            <a:r>
              <a:rPr lang="en" sz="1400" dirty="0">
                <a:solidFill>
                  <a:schemeClr val="bg1">
                    <a:lumMod val="50000"/>
                  </a:schemeClr>
                </a:solidFill>
              </a:rPr>
              <a:t>[</a:t>
            </a:r>
            <a:r>
              <a:rPr lang="en-US" sz="1400" dirty="0">
                <a:solidFill>
                  <a:schemeClr val="bg1">
                    <a:lumMod val="50000"/>
                  </a:schemeClr>
                </a:solidFill>
              </a:rPr>
              <a:t>Jelinek+ 1980’s, …]</a:t>
            </a:r>
            <a:endParaRPr lang="en" dirty="0"/>
          </a:p>
          <a:p>
            <a:pPr marL="914400" lvl="1" indent="-342900">
              <a:spcBef>
                <a:spcPts val="0"/>
              </a:spcBef>
              <a:buSzPts val="1800"/>
              <a:buChar char="●"/>
            </a:pPr>
            <a:r>
              <a:rPr lang="en" dirty="0"/>
              <a:t>Applications: Speech Recognition, Machine Translation</a:t>
            </a:r>
            <a:br>
              <a:rPr lang="en" dirty="0"/>
            </a:br>
            <a:endParaRPr lang="en" dirty="0"/>
          </a:p>
          <a:p>
            <a:pPr marL="457200" indent="-342900">
              <a:spcBef>
                <a:spcPts val="0"/>
              </a:spcBef>
              <a:buSzPts val="1800"/>
              <a:buChar char="●"/>
            </a:pPr>
            <a:r>
              <a:rPr lang="en" dirty="0"/>
              <a:t>“Shallow” statistical/neural language models (2000’s) </a:t>
            </a:r>
            <a:r>
              <a:rPr lang="en" sz="1400" dirty="0">
                <a:solidFill>
                  <a:schemeClr val="bg1">
                    <a:lumMod val="50000"/>
                  </a:schemeClr>
                </a:solidFill>
              </a:rPr>
              <a:t>[</a:t>
            </a:r>
            <a:r>
              <a:rPr lang="en-US" sz="1400" dirty="0" err="1">
                <a:solidFill>
                  <a:schemeClr val="bg1">
                    <a:lumMod val="50000"/>
                  </a:schemeClr>
                </a:solidFill>
              </a:rPr>
              <a:t>Bengio</a:t>
            </a:r>
            <a:r>
              <a:rPr lang="en-US" sz="1400" dirty="0">
                <a:solidFill>
                  <a:schemeClr val="bg1">
                    <a:lumMod val="50000"/>
                  </a:schemeClr>
                </a:solidFill>
              </a:rPr>
              <a:t>+ 1999 &amp; 2001, …]</a:t>
            </a:r>
            <a:endParaRPr lang="en" dirty="0">
              <a:solidFill>
                <a:schemeClr val="bg1">
                  <a:lumMod val="50000"/>
                </a:schemeClr>
              </a:solidFill>
            </a:endParaRPr>
          </a:p>
          <a:p>
            <a:endParaRPr lang="en-US" dirty="0"/>
          </a:p>
        </p:txBody>
      </p:sp>
      <p:pic>
        <p:nvPicPr>
          <p:cNvPr id="4" name="Picture 3" descr="A picture containing text&#10;&#10;Description automatically generated">
            <a:extLst>
              <a:ext uri="{FF2B5EF4-FFF2-40B4-BE49-F238E27FC236}">
                <a16:creationId xmlns:a16="http://schemas.microsoft.com/office/drawing/2014/main" id="{537D5147-BD71-6E19-DF46-C1972B64C915}"/>
              </a:ext>
            </a:extLst>
          </p:cNvPr>
          <p:cNvPicPr>
            <a:picLocks noChangeAspect="1"/>
          </p:cNvPicPr>
          <p:nvPr/>
        </p:nvPicPr>
        <p:blipFill>
          <a:blip r:embed="rId3"/>
          <a:stretch>
            <a:fillRect/>
          </a:stretch>
        </p:blipFill>
        <p:spPr>
          <a:xfrm>
            <a:off x="1517903" y="2617190"/>
            <a:ext cx="5642681" cy="2150073"/>
          </a:xfrm>
          <a:prstGeom prst="rect">
            <a:avLst/>
          </a:prstGeom>
        </p:spPr>
      </p:pic>
      <p:sp>
        <p:nvSpPr>
          <p:cNvPr id="5" name="Google Shape;312;p51">
            <a:extLst>
              <a:ext uri="{FF2B5EF4-FFF2-40B4-BE49-F238E27FC236}">
                <a16:creationId xmlns:a16="http://schemas.microsoft.com/office/drawing/2014/main" id="{429074D0-1C0C-30A8-52BB-C6ECE72EECF2}"/>
              </a:ext>
            </a:extLst>
          </p:cNvPr>
          <p:cNvSpPr txBox="1"/>
          <p:nvPr/>
        </p:nvSpPr>
        <p:spPr>
          <a:xfrm>
            <a:off x="573456" y="2974115"/>
            <a:ext cx="147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err="1">
                <a:latin typeface="Corbel" panose="020B0503020204020204" pitchFamily="34" charset="0"/>
                <a:ea typeface="Source Sans Pro"/>
                <a:cs typeface="Source Sans Pro"/>
                <a:sym typeface="Source Sans Pro"/>
              </a:rPr>
              <a:t>NeurIPS</a:t>
            </a:r>
            <a:r>
              <a:rPr lang="en" dirty="0">
                <a:latin typeface="Corbel" panose="020B0503020204020204" pitchFamily="34" charset="0"/>
                <a:ea typeface="Source Sans Pro"/>
                <a:cs typeface="Source Sans Pro"/>
                <a:sym typeface="Source Sans Pro"/>
              </a:rPr>
              <a:t> 2000</a:t>
            </a:r>
            <a:endParaRPr dirty="0">
              <a:latin typeface="Corbel" panose="020B0503020204020204" pitchFamily="34" charset="0"/>
              <a:ea typeface="Source Sans Pro"/>
              <a:cs typeface="Source Sans Pro"/>
              <a:sym typeface="Source Sans Pro"/>
            </a:endParaRPr>
          </a:p>
        </p:txBody>
      </p:sp>
    </p:spTree>
    <p:extLst>
      <p:ext uri="{BB962C8B-B14F-4D97-AF65-F5344CB8AC3E}">
        <p14:creationId xmlns:p14="http://schemas.microsoft.com/office/powerpoint/2010/main" val="31441816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7F4B-4BAA-E746-DF47-AEA7A534B59A}"/>
              </a:ext>
            </a:extLst>
          </p:cNvPr>
          <p:cNvSpPr>
            <a:spLocks noGrp="1"/>
          </p:cNvSpPr>
          <p:nvPr>
            <p:ph type="title"/>
          </p:nvPr>
        </p:nvSpPr>
        <p:spPr/>
        <p:txBody>
          <a:bodyPr>
            <a:normAutofit/>
          </a:bodyPr>
          <a:lstStyle/>
          <a:p>
            <a:r>
              <a:rPr lang="en-US" dirty="0"/>
              <a:t>Summary</a:t>
            </a:r>
          </a:p>
        </p:txBody>
      </p:sp>
      <p:sp>
        <p:nvSpPr>
          <p:cNvPr id="3" name="Content Placeholder 2">
            <a:extLst>
              <a:ext uri="{FF2B5EF4-FFF2-40B4-BE49-F238E27FC236}">
                <a16:creationId xmlns:a16="http://schemas.microsoft.com/office/drawing/2014/main" id="{D3D1F2F6-1707-9AFB-A7BD-AF7FE5E15D05}"/>
              </a:ext>
            </a:extLst>
          </p:cNvPr>
          <p:cNvSpPr>
            <a:spLocks noGrp="1"/>
          </p:cNvSpPr>
          <p:nvPr>
            <p:ph type="body" sz="quarter" idx="16"/>
          </p:nvPr>
        </p:nvSpPr>
        <p:spPr/>
        <p:txBody>
          <a:bodyPr>
            <a:normAutofit fontScale="92500" lnSpcReduction="20000"/>
          </a:bodyPr>
          <a:lstStyle/>
          <a:p>
            <a:pPr>
              <a:lnSpc>
                <a:spcPct val="150000"/>
              </a:lnSpc>
            </a:pPr>
            <a:r>
              <a:rPr lang="en-US" dirty="0">
                <a:solidFill>
                  <a:srgbClr val="C00000"/>
                </a:solidFill>
              </a:rPr>
              <a:t>Language Modeling (LM)</a:t>
            </a:r>
            <a:r>
              <a:rPr lang="en-US" dirty="0"/>
              <a:t>, a useful predictive objective for language</a:t>
            </a:r>
          </a:p>
          <a:p>
            <a:pPr>
              <a:lnSpc>
                <a:spcPct val="150000"/>
              </a:lnSpc>
            </a:pPr>
            <a:r>
              <a:rPr lang="en-US" dirty="0">
                <a:solidFill>
                  <a:srgbClr val="C00000"/>
                </a:solidFill>
              </a:rPr>
              <a:t>Perplexity</a:t>
            </a:r>
            <a:r>
              <a:rPr lang="en-US" dirty="0"/>
              <a:t>, a measure of an LM’s predictive ability</a:t>
            </a:r>
          </a:p>
          <a:p>
            <a:pPr>
              <a:lnSpc>
                <a:spcPct val="150000"/>
              </a:lnSpc>
            </a:pPr>
            <a:r>
              <a:rPr lang="en-US" dirty="0">
                <a:solidFill>
                  <a:srgbClr val="C00000"/>
                </a:solidFill>
              </a:rPr>
              <a:t>N-gram models</a:t>
            </a:r>
            <a:r>
              <a:rPr lang="en-US" dirty="0"/>
              <a:t> (~1980 to early 2000’s), </a:t>
            </a:r>
          </a:p>
          <a:p>
            <a:pPr lvl="1">
              <a:lnSpc>
                <a:spcPct val="150000"/>
              </a:lnSpc>
            </a:pPr>
            <a:r>
              <a:rPr lang="en-US" dirty="0"/>
              <a:t>Early instances of LMs </a:t>
            </a:r>
          </a:p>
          <a:p>
            <a:pPr lvl="1">
              <a:lnSpc>
                <a:spcPct val="150000"/>
              </a:lnSpc>
            </a:pPr>
            <a:r>
              <a:rPr lang="en-US" dirty="0"/>
              <a:t>Difficult to scale to large window sizes </a:t>
            </a:r>
          </a:p>
          <a:p>
            <a:pPr>
              <a:lnSpc>
                <a:spcPct val="150000"/>
              </a:lnSpc>
            </a:pPr>
            <a:r>
              <a:rPr lang="en-US" dirty="0">
                <a:solidFill>
                  <a:srgbClr val="C00000"/>
                </a:solidFill>
              </a:rPr>
              <a:t>Shallow neural LMs </a:t>
            </a:r>
            <a:r>
              <a:rPr lang="en-US" dirty="0"/>
              <a:t>(early and mid-2000’s), </a:t>
            </a:r>
          </a:p>
          <a:p>
            <a:pPr lvl="1">
              <a:lnSpc>
                <a:spcPct val="150000"/>
              </a:lnSpc>
            </a:pPr>
            <a:r>
              <a:rPr lang="en-US" dirty="0"/>
              <a:t>We will learn about build neural networks in the next chapter.  </a:t>
            </a:r>
          </a:p>
          <a:p>
            <a:pPr lvl="1">
              <a:lnSpc>
                <a:spcPct val="150000"/>
              </a:lnSpc>
            </a:pPr>
            <a:r>
              <a:rPr lang="en-US" dirty="0"/>
              <a:t>These will be effective predictive models based on feed-forward networks </a:t>
            </a:r>
          </a:p>
        </p:txBody>
      </p:sp>
    </p:spTree>
    <p:extLst>
      <p:ext uri="{BB962C8B-B14F-4D97-AF65-F5344CB8AC3E}">
        <p14:creationId xmlns:p14="http://schemas.microsoft.com/office/powerpoint/2010/main" val="304894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11FDAB-D6D2-2456-F626-25E621A0085C}"/>
              </a:ext>
            </a:extLst>
          </p:cNvPr>
          <p:cNvSpPr>
            <a:spLocks noGrp="1"/>
          </p:cNvSpPr>
          <p:nvPr>
            <p:ph idx="4294967295"/>
          </p:nvPr>
        </p:nvSpPr>
        <p:spPr>
          <a:xfrm>
            <a:off x="0" y="2228850"/>
            <a:ext cx="8578850" cy="2403475"/>
          </a:xfrm>
          <a:prstGeom prst="rect">
            <a:avLst/>
          </a:prstGeom>
        </p:spPr>
        <p:txBody>
          <a:bodyPr>
            <a:normAutofit/>
          </a:bodyPr>
          <a:lstStyle/>
          <a:p>
            <a:pPr marL="0" indent="0">
              <a:buNone/>
            </a:pPr>
            <a:r>
              <a:rPr lang="en-US" sz="5400" dirty="0"/>
              <a:t>     The cat sat on</a:t>
            </a:r>
          </a:p>
        </p:txBody>
      </p:sp>
      <p:sp>
        <p:nvSpPr>
          <p:cNvPr id="2" name="Slide Number Placeholder 1">
            <a:extLst>
              <a:ext uri="{FF2B5EF4-FFF2-40B4-BE49-F238E27FC236}">
                <a16:creationId xmlns:a16="http://schemas.microsoft.com/office/drawing/2014/main" id="{9BDD3673-6252-BCD1-5B8C-04B689CB9033}"/>
              </a:ext>
            </a:extLst>
          </p:cNvPr>
          <p:cNvSpPr>
            <a:spLocks noGrp="1"/>
          </p:cNvSpPr>
          <p:nvPr>
            <p:ph type="sldNum" sz="quarter" idx="4294967295"/>
          </p:nvPr>
        </p:nvSpPr>
        <p:spPr>
          <a:xfrm>
            <a:off x="8594725" y="4662488"/>
            <a:ext cx="549275" cy="393700"/>
          </a:xfrm>
          <a:prstGeom prst="rect">
            <a:avLst/>
          </a:prstGeom>
        </p:spPr>
        <p:txBody>
          <a:bodyPr/>
          <a:lstStyle/>
          <a:p>
            <a:fld id="{494B4E53-BCCB-BE4E-A28A-722B6992CCD5}" type="slidenum">
              <a:rPr lang="en-US" smtClean="0"/>
              <a:pPr/>
              <a:t>9</a:t>
            </a:fld>
            <a:endParaRPr lang="en-US" dirty="0"/>
          </a:p>
        </p:txBody>
      </p:sp>
    </p:spTree>
    <p:extLst>
      <p:ext uri="{BB962C8B-B14F-4D97-AF65-F5344CB8AC3E}">
        <p14:creationId xmlns:p14="http://schemas.microsoft.com/office/powerpoint/2010/main" val="91807349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1DA3CB7E-C32A-49A7-98EB-D75F62038548}"/>
    </a:ext>
  </a:extLst>
</a:theme>
</file>

<file path=ppt/theme/theme3.xml><?xml version="1.0" encoding="utf-8"?>
<a:theme xmlns:a="http://schemas.openxmlformats.org/drawingml/2006/main" name="1_EP Presentation Theme - Fancy">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4ACD9E1F-F7BA-4DD0-8386-01C6CAF66E67}"/>
    </a:ext>
  </a:extLst>
</a:theme>
</file>

<file path=ppt/theme/theme4.xml><?xml version="1.0" encoding="utf-8"?>
<a:theme xmlns:a="http://schemas.openxmlformats.org/drawingml/2006/main" name="2_EP Presentation Theme - Special">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B8BE566C-E38C-42A4-8497-C5271E1B54DC}"/>
    </a:ext>
  </a:extLst>
</a:theme>
</file>

<file path=ppt/theme/theme5.xml><?xml version="1.0" encoding="utf-8"?>
<a:theme xmlns:a="http://schemas.openxmlformats.org/drawingml/2006/main" name="1_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A478289B-0551-445A-87D8-8747BC8109D2}"/>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14619</TotalTime>
  <Words>8248</Words>
  <Application>Microsoft Macintosh PowerPoint</Application>
  <PresentationFormat>On-screen Show (16:9)</PresentationFormat>
  <Paragraphs>813</Paragraphs>
  <Slides>86</Slides>
  <Notes>69</Notes>
  <HiddenSlides>1</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86</vt:i4>
      </vt:variant>
    </vt:vector>
  </HeadingPairs>
  <TitlesOfParts>
    <vt:vector size="108" baseType="lpstr">
      <vt:lpstr>Merriweather Sans</vt:lpstr>
      <vt:lpstr>Source Sans Pro</vt:lpstr>
      <vt:lpstr>Times New Roman</vt:lpstr>
      <vt:lpstr>Arial</vt:lpstr>
      <vt:lpstr>Courier New</vt:lpstr>
      <vt:lpstr>Verdana</vt:lpstr>
      <vt:lpstr>Tahoma</vt:lpstr>
      <vt:lpstr>Source Serif Pro</vt:lpstr>
      <vt:lpstr>Roboto</vt:lpstr>
      <vt:lpstr>Slack-Lato</vt:lpstr>
      <vt:lpstr>Google Sans</vt:lpstr>
      <vt:lpstr>Cambria Math</vt:lpstr>
      <vt:lpstr>Consolas</vt:lpstr>
      <vt:lpstr>Corbel</vt:lpstr>
      <vt:lpstr>Calibri</vt:lpstr>
      <vt:lpstr>Wingdings</vt:lpstr>
      <vt:lpstr>Trebuchet MS</vt:lpstr>
      <vt:lpstr>Simple Light</vt:lpstr>
      <vt:lpstr>EP Presentation Theme - Simple</vt:lpstr>
      <vt:lpstr>1_EP Presentation Theme - Fancy</vt:lpstr>
      <vt:lpstr>2_EP Presentation Theme - Special</vt:lpstr>
      <vt:lpstr>1_EP Presentation Theme - Simple</vt:lpstr>
      <vt:lpstr>Language Modeling</vt:lpstr>
      <vt:lpstr>Recap: Self-Supervised Models</vt:lpstr>
      <vt:lpstr>Language Modeling: Motivation</vt:lpstr>
      <vt:lpstr>Language Modeling: Chapter Plan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Probability of Upcoming Word </vt:lpstr>
      <vt:lpstr>LMs as a Marginal Distribution</vt:lpstr>
      <vt:lpstr>LMs as Implicit Joint Distribution over Language </vt:lpstr>
      <vt:lpstr>The Language Modeling Problem, Formally</vt:lpstr>
      <vt:lpstr>PowerPoint Presentation</vt:lpstr>
      <vt:lpstr>Doing Things with Language Model </vt:lpstr>
      <vt:lpstr>Doing Things with Language Model </vt:lpstr>
      <vt:lpstr>Doing Things with Language Model (2)</vt:lpstr>
      <vt:lpstr>Doing Things with Language Model (3)</vt:lpstr>
      <vt:lpstr>Why Care About Language Modeling?</vt:lpstr>
      <vt:lpstr>You use Language Models every day! </vt:lpstr>
      <vt:lpstr>You use Language Models every day! </vt:lpstr>
      <vt:lpstr>Summary </vt:lpstr>
      <vt:lpstr>PowerPoint Presentation</vt:lpstr>
      <vt:lpstr>LMs as a Marginal Distribution</vt:lpstr>
      <vt:lpstr>PowerPoint Presentation</vt:lpstr>
      <vt:lpstr>PowerPoint Presentation</vt:lpstr>
      <vt:lpstr>PowerPoint Presentation</vt:lpstr>
      <vt:lpstr>Understanding Sparsity: A Thought Experiment</vt:lpstr>
      <vt:lpstr>Language Models: A History</vt:lpstr>
      <vt:lpstr>PowerPoint Presentation</vt:lpstr>
      <vt:lpstr>PowerPoint Presentation</vt:lpstr>
      <vt:lpstr>PowerPoint Presentation</vt:lpstr>
      <vt:lpstr>PowerPoint Presentation</vt:lpstr>
      <vt:lpstr>N-gram Language Models </vt:lpstr>
      <vt:lpstr>PowerPoint Presentation</vt:lpstr>
      <vt:lpstr>Generation from N-Gram Models</vt:lpstr>
      <vt:lpstr>Generation from N-Gram Models</vt:lpstr>
      <vt:lpstr>Generation from N-Gram Models</vt:lpstr>
      <vt:lpstr>Generation from N-Gram Models</vt:lpstr>
      <vt:lpstr>Generation from N-Gram Models</vt:lpstr>
      <vt:lpstr>N-Gram Models in Practice</vt:lpstr>
      <vt:lpstr>N-Gram Language Models, A Historical Highlight </vt:lpstr>
      <vt:lpstr>PowerPoint Presentation</vt:lpstr>
      <vt:lpstr>Pre-Computed N-Grams </vt:lpstr>
      <vt:lpstr>Pre-Computed N-Grams </vt:lpstr>
      <vt:lpstr>Pre-Computed N-Grams </vt:lpstr>
      <vt:lpstr>Limits of N-Grams LMs: Long-range Dependencies</vt:lpstr>
      <vt:lpstr>Summary </vt:lpstr>
      <vt:lpstr>PowerPoint Presentation</vt:lpstr>
      <vt:lpstr>Large Language Models</vt:lpstr>
      <vt:lpstr>Large Language Models</vt:lpstr>
      <vt:lpstr>Evaluating Language Models </vt:lpstr>
      <vt:lpstr>Evaluating Language Models </vt:lpstr>
      <vt:lpstr>Evaluating Language Models: Example</vt:lpstr>
      <vt:lpstr>Be Careful About Data Leakage! </vt:lpstr>
      <vt:lpstr>    Quiz: Building Intuition</vt:lpstr>
      <vt:lpstr>Evaluation Metric for Language Modeling: Perplexity</vt:lpstr>
      <vt:lpstr>Evaluation Metric for Language Modeling: Perplexity</vt:lpstr>
      <vt:lpstr>Evaluation Metric for Language Modeling: Perplexity</vt:lpstr>
      <vt:lpstr>Putting Things Together: Perplexity Definition </vt:lpstr>
      <vt:lpstr>Intuition-building Quizzes (1)</vt:lpstr>
      <vt:lpstr>Intuition-building Quizzes (1)</vt:lpstr>
      <vt:lpstr>Intuition-building Quizzes (2)</vt:lpstr>
      <vt:lpstr>Intuition-building Quizzes (2)</vt:lpstr>
      <vt:lpstr>Perplexity: Summary </vt:lpstr>
      <vt:lpstr>   Quiz: Perplexity for N-Grams </vt:lpstr>
      <vt:lpstr>Lower perplexity == Better Model </vt:lpstr>
      <vt:lpstr>Lower perplexity == Better Model </vt:lpstr>
      <vt:lpstr>Lower perplexity == Better Model </vt:lpstr>
      <vt:lpstr>Quiz: Thinking About Sentence Lengths </vt:lpstr>
      <vt:lpstr>    Perplexity as An Implicit Cross-Entropy </vt:lpstr>
      <vt:lpstr>Summary</vt:lpstr>
      <vt:lpstr>Evaluating Language Models: Intrinsic vs Extrinsic </vt:lpstr>
      <vt:lpstr>PowerPoint Presentation</vt:lpstr>
      <vt:lpstr>LM as a Machine Learning Problem</vt:lpstr>
      <vt:lpstr>LM as a Machine Learning Problem</vt:lpstr>
      <vt:lpstr>LM as a Machine Learning Problem</vt:lpstr>
      <vt:lpstr>A Fixed-Window Neural LM</vt:lpstr>
      <vt:lpstr>A Fixed-Window Neural LM</vt:lpstr>
      <vt:lpstr>From Counting (N-Gram) to Neural Models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cp:lastModifiedBy>Daniel Khashabi</cp:lastModifiedBy>
  <cp:revision>37</cp:revision>
  <cp:lastPrinted>2024-01-23T19:31:21Z</cp:lastPrinted>
  <dcterms:modified xsi:type="dcterms:W3CDTF">2025-01-30T04:33:41Z</dcterms:modified>
</cp:coreProperties>
</file>